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tags/tag23.xml" ContentType="application/vnd.openxmlformats-officedocument.presentationml.tag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59" r:id="rId4"/>
    <p:sldId id="489" r:id="rId5"/>
    <p:sldId id="484" r:id="rId6"/>
    <p:sldId id="476" r:id="rId7"/>
    <p:sldId id="465" r:id="rId8"/>
    <p:sldId id="466" r:id="rId9"/>
    <p:sldId id="468" r:id="rId10"/>
    <p:sldId id="469" r:id="rId11"/>
    <p:sldId id="471" r:id="rId12"/>
    <p:sldId id="472" r:id="rId13"/>
    <p:sldId id="417" r:id="rId14"/>
    <p:sldId id="491" r:id="rId15"/>
    <p:sldId id="525" r:id="rId16"/>
    <p:sldId id="526" r:id="rId17"/>
    <p:sldId id="504" r:id="rId18"/>
    <p:sldId id="519" r:id="rId19"/>
    <p:sldId id="518" r:id="rId20"/>
    <p:sldId id="510" r:id="rId21"/>
    <p:sldId id="508" r:id="rId22"/>
    <p:sldId id="523" r:id="rId23"/>
    <p:sldId id="527" r:id="rId24"/>
    <p:sldId id="511" r:id="rId25"/>
    <p:sldId id="512" r:id="rId26"/>
    <p:sldId id="513" r:id="rId27"/>
    <p:sldId id="514" r:id="rId28"/>
    <p:sldId id="346" r:id="rId2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>
      <p:cViewPr varScale="1">
        <p:scale>
          <a:sx n="69" d="100"/>
          <a:sy n="69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layout>
        <c:manualLayout>
          <c:xMode val="edge"/>
          <c:yMode val="edge"/>
          <c:x val="0.43909015386838118"/>
          <c:y val="4.3478260869565223E-2"/>
        </c:manualLayout>
      </c:layout>
    </c:title>
    <c:plotArea>
      <c:layout>
        <c:manualLayout>
          <c:layoutTarget val="inner"/>
          <c:xMode val="edge"/>
          <c:yMode val="edge"/>
          <c:x val="9.8166341592622719E-2"/>
          <c:y val="4.1204846172578753E-2"/>
          <c:w val="0.8735882154638952"/>
          <c:h val="0.8140775609570527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Bio Auth</c:v>
                </c:pt>
              </c:strCache>
            </c:strRef>
          </c:tx>
          <c:dLbls>
            <c:dLbl>
              <c:idx val="4"/>
              <c:layout>
                <c:manualLayout>
                  <c:x val="-2.5993883792048932E-2"/>
                  <c:y val="2.41545893719806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Sheet1!$A$2:$A$12</c:f>
              <c:strCache>
                <c:ptCount val="11"/>
                <c:pt idx="0">
                  <c:v>Jan'15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Nov'15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130</c:v>
                </c:pt>
                <c:pt idx="1">
                  <c:v>152</c:v>
                </c:pt>
                <c:pt idx="2">
                  <c:v>242</c:v>
                </c:pt>
                <c:pt idx="3">
                  <c:v>274</c:v>
                </c:pt>
                <c:pt idx="4">
                  <c:v>352</c:v>
                </c:pt>
                <c:pt idx="5">
                  <c:v>357</c:v>
                </c:pt>
                <c:pt idx="6">
                  <c:v>441</c:v>
                </c:pt>
                <c:pt idx="7">
                  <c:v>532</c:v>
                </c:pt>
                <c:pt idx="8">
                  <c:v>665</c:v>
                </c:pt>
                <c:pt idx="9">
                  <c:v>779</c:v>
                </c:pt>
                <c:pt idx="10">
                  <c:v>799</c:v>
                </c:pt>
              </c:numCache>
            </c:numRef>
          </c:val>
        </c:ser>
        <c:axId val="186118528"/>
        <c:axId val="186120064"/>
      </c:barChart>
      <c:catAx>
        <c:axId val="186118528"/>
        <c:scaling>
          <c:orientation val="minMax"/>
        </c:scaling>
        <c:axPos val="b"/>
        <c:tickLblPos val="nextTo"/>
        <c:crossAx val="186120064"/>
        <c:crosses val="autoZero"/>
        <c:auto val="1"/>
        <c:lblAlgn val="ctr"/>
        <c:lblOffset val="100"/>
      </c:catAx>
      <c:valAx>
        <c:axId val="186120064"/>
        <c:scaling>
          <c:orientation val="minMax"/>
        </c:scaling>
        <c:axPos val="l"/>
        <c:majorGridlines/>
        <c:numFmt formatCode="General" sourceLinked="1"/>
        <c:tickLblPos val="nextTo"/>
        <c:crossAx val="1861185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9CFBA-2942-4C4E-814A-8DA89B0E22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65DDAD3-1947-4B3E-92E0-84DA3C3EFEDE}">
      <dgm:prSet custT="1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IN" sz="3200" b="1" dirty="0" smtClean="0"/>
            <a:t>To empower residents of India with a </a:t>
          </a:r>
          <a:r>
            <a:rPr lang="en-IN" sz="3200" b="0" i="1" dirty="0" smtClean="0">
              <a:solidFill>
                <a:schemeClr val="bg1">
                  <a:lumMod val="85000"/>
                </a:schemeClr>
              </a:solidFill>
            </a:rPr>
            <a:t>unique identity and a</a:t>
          </a:r>
          <a:r>
            <a:rPr lang="en-IN" sz="3200" b="0" dirty="0" smtClean="0"/>
            <a:t> </a:t>
          </a:r>
          <a:r>
            <a:rPr lang="en-IN" sz="3200" b="1" dirty="0" smtClean="0"/>
            <a:t>digital platform to authenticate anytime, anywhere</a:t>
          </a:r>
          <a:endParaRPr lang="en-IN" sz="3000" dirty="0"/>
        </a:p>
      </dgm:t>
    </dgm:pt>
    <dgm:pt modelId="{6B3284D6-1581-4551-93C9-1D63E9543613}" type="parTrans" cxnId="{17608C14-3711-4575-99DF-CD77446A2FAE}">
      <dgm:prSet/>
      <dgm:spPr/>
      <dgm:t>
        <a:bodyPr/>
        <a:lstStyle/>
        <a:p>
          <a:endParaRPr lang="en-IN"/>
        </a:p>
      </dgm:t>
    </dgm:pt>
    <dgm:pt modelId="{E3FC71A2-1DBB-4480-AFFD-D74700704C0F}" type="sibTrans" cxnId="{17608C14-3711-4575-99DF-CD77446A2FAE}">
      <dgm:prSet/>
      <dgm:spPr/>
      <dgm:t>
        <a:bodyPr/>
        <a:lstStyle/>
        <a:p>
          <a:endParaRPr lang="en-IN"/>
        </a:p>
      </dgm:t>
    </dgm:pt>
    <dgm:pt modelId="{E303CCBD-DD98-41E8-91E6-C88B6FBBCA08}" type="pres">
      <dgm:prSet presAssocID="{48F9CFBA-2942-4C4E-814A-8DA89B0E221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6B06BA6-3A7B-4408-959E-2F9B30D92B09}" type="pres">
      <dgm:prSet presAssocID="{48F9CFBA-2942-4C4E-814A-8DA89B0E221C}" presName="arrow" presStyleLbl="bgShp" presStyleIdx="0" presStyleCnt="1"/>
      <dgm:spPr/>
    </dgm:pt>
    <dgm:pt modelId="{7DE749AC-3D29-40F1-A480-4A5738DE774A}" type="pres">
      <dgm:prSet presAssocID="{48F9CFBA-2942-4C4E-814A-8DA89B0E221C}" presName="linearProcess" presStyleCnt="0"/>
      <dgm:spPr/>
    </dgm:pt>
    <dgm:pt modelId="{49B36A39-4C3C-4D0F-B05C-73635E23AE8B}" type="pres">
      <dgm:prSet presAssocID="{765DDAD3-1947-4B3E-92E0-84DA3C3EFED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BAD1812-AFA6-4485-B8AB-BC92CA895935}" type="presOf" srcId="{48F9CFBA-2942-4C4E-814A-8DA89B0E221C}" destId="{E303CCBD-DD98-41E8-91E6-C88B6FBBCA08}" srcOrd="0" destOrd="0" presId="urn:microsoft.com/office/officeart/2005/8/layout/hProcess9"/>
    <dgm:cxn modelId="{17608C14-3711-4575-99DF-CD77446A2FAE}" srcId="{48F9CFBA-2942-4C4E-814A-8DA89B0E221C}" destId="{765DDAD3-1947-4B3E-92E0-84DA3C3EFEDE}" srcOrd="0" destOrd="0" parTransId="{6B3284D6-1581-4551-93C9-1D63E9543613}" sibTransId="{E3FC71A2-1DBB-4480-AFFD-D74700704C0F}"/>
    <dgm:cxn modelId="{2BDE57CD-728C-4B9E-B3F1-2FB5F98092C2}" type="presOf" srcId="{765DDAD3-1947-4B3E-92E0-84DA3C3EFEDE}" destId="{49B36A39-4C3C-4D0F-B05C-73635E23AE8B}" srcOrd="0" destOrd="0" presId="urn:microsoft.com/office/officeart/2005/8/layout/hProcess9"/>
    <dgm:cxn modelId="{EA7B52E1-3B35-42DD-A106-ED5C430EC373}" type="presParOf" srcId="{E303CCBD-DD98-41E8-91E6-C88B6FBBCA08}" destId="{56B06BA6-3A7B-4408-959E-2F9B30D92B09}" srcOrd="0" destOrd="0" presId="urn:microsoft.com/office/officeart/2005/8/layout/hProcess9"/>
    <dgm:cxn modelId="{946A3E8E-3239-48DA-BBA8-19933A8D9E41}" type="presParOf" srcId="{E303CCBD-DD98-41E8-91E6-C88B6FBBCA08}" destId="{7DE749AC-3D29-40F1-A480-4A5738DE774A}" srcOrd="1" destOrd="0" presId="urn:microsoft.com/office/officeart/2005/8/layout/hProcess9"/>
    <dgm:cxn modelId="{0FA011E6-9442-4C21-A004-BB57A97A9B92}" type="presParOf" srcId="{7DE749AC-3D29-40F1-A480-4A5738DE774A}" destId="{49B36A39-4C3C-4D0F-B05C-73635E23AE8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697031-4D23-4307-9987-C03F0C51C76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AD9A5-5BCC-465F-8743-DF8B6F14E557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Random 12-digit Number – No Intelligence, No Profiling</a:t>
          </a:r>
          <a:endParaRPr lang="en-US" sz="2400" dirty="0">
            <a:solidFill>
              <a:schemeClr val="bg1"/>
            </a:solidFill>
          </a:endParaRPr>
        </a:p>
      </dgm:t>
    </dgm:pt>
    <dgm:pt modelId="{B4C41C8B-635B-4353-9E16-DC86C44FC41C}" type="parTrans" cxnId="{E042095A-D5F0-4437-BB31-609817AF9947}">
      <dgm:prSet/>
      <dgm:spPr/>
      <dgm:t>
        <a:bodyPr/>
        <a:lstStyle/>
        <a:p>
          <a:endParaRPr lang="en-US"/>
        </a:p>
      </dgm:t>
    </dgm:pt>
    <dgm:pt modelId="{7FB70BB6-FFD3-4664-9A01-4544247825F3}" type="sibTrans" cxnId="{E042095A-D5F0-4437-BB31-609817AF9947}">
      <dgm:prSet/>
      <dgm:spPr/>
      <dgm:t>
        <a:bodyPr/>
        <a:lstStyle/>
        <a:p>
          <a:endParaRPr lang="en-US"/>
        </a:p>
      </dgm:t>
    </dgm:pt>
    <dgm:pt modelId="{1EB52086-8119-41C6-AF6D-E2DEE613319C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All Residents – Including Children</a:t>
          </a:r>
          <a:endParaRPr lang="en-US" sz="2400" dirty="0">
            <a:solidFill>
              <a:schemeClr val="bg1"/>
            </a:solidFill>
          </a:endParaRPr>
        </a:p>
      </dgm:t>
    </dgm:pt>
    <dgm:pt modelId="{7A1861EC-9B29-4BDA-898A-06BD38B4CE36}" type="parTrans" cxnId="{B5102A71-9EB6-4139-9228-142C87279925}">
      <dgm:prSet/>
      <dgm:spPr/>
      <dgm:t>
        <a:bodyPr/>
        <a:lstStyle/>
        <a:p>
          <a:endParaRPr lang="en-US"/>
        </a:p>
      </dgm:t>
    </dgm:pt>
    <dgm:pt modelId="{F2E9AD4A-49E0-4D04-9646-FC12403D173C}" type="sibTrans" cxnId="{B5102A71-9EB6-4139-9228-142C87279925}">
      <dgm:prSet/>
      <dgm:spPr/>
      <dgm:t>
        <a:bodyPr/>
        <a:lstStyle/>
        <a:p>
          <a:endParaRPr lang="en-US"/>
        </a:p>
      </dgm:t>
    </dgm:pt>
    <dgm:pt modelId="{B977F5B4-24E6-47E0-8A5E-52C9E30B6D74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No Guarantee to Citizenship, Rights, Entitlements</a:t>
          </a:r>
          <a:endParaRPr lang="en-US" sz="2400" dirty="0">
            <a:solidFill>
              <a:schemeClr val="bg1"/>
            </a:solidFill>
          </a:endParaRPr>
        </a:p>
      </dgm:t>
    </dgm:pt>
    <dgm:pt modelId="{C6A4A093-9BFB-491B-ACF0-6E99F8309D93}" type="parTrans" cxnId="{AEC862B1-7BFD-481C-8FAC-40AF5CFAB912}">
      <dgm:prSet/>
      <dgm:spPr/>
      <dgm:t>
        <a:bodyPr/>
        <a:lstStyle/>
        <a:p>
          <a:endParaRPr lang="en-US"/>
        </a:p>
      </dgm:t>
    </dgm:pt>
    <dgm:pt modelId="{9F894E73-4ECC-49A0-A81B-29B8C12C15E8}" type="sibTrans" cxnId="{AEC862B1-7BFD-481C-8FAC-40AF5CFAB912}">
      <dgm:prSet/>
      <dgm:spPr/>
      <dgm:t>
        <a:bodyPr/>
        <a:lstStyle/>
        <a:p>
          <a:endParaRPr lang="en-US"/>
        </a:p>
      </dgm:t>
    </dgm:pt>
    <dgm:pt modelId="{3A04D976-1D64-49A5-A35F-F2B16B85CFCA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Uniqueness – Ensured through biometric attributes</a:t>
          </a:r>
          <a:endParaRPr lang="en-US" sz="2400" dirty="0">
            <a:solidFill>
              <a:schemeClr val="bg1"/>
            </a:solidFill>
          </a:endParaRPr>
        </a:p>
      </dgm:t>
    </dgm:pt>
    <dgm:pt modelId="{A5E6A705-7C8D-400D-8372-F2E2BFC4CAEA}" type="parTrans" cxnId="{BA7407F5-5942-4283-8C78-DE3FEFE4F0CF}">
      <dgm:prSet/>
      <dgm:spPr/>
      <dgm:t>
        <a:bodyPr/>
        <a:lstStyle/>
        <a:p>
          <a:endParaRPr lang="en-US"/>
        </a:p>
      </dgm:t>
    </dgm:pt>
    <dgm:pt modelId="{F0220432-95A8-4384-A613-75352AF4E0F7}" type="sibTrans" cxnId="{BA7407F5-5942-4283-8C78-DE3FEFE4F0CF}">
      <dgm:prSet/>
      <dgm:spPr/>
      <dgm:t>
        <a:bodyPr/>
        <a:lstStyle/>
        <a:p>
          <a:endParaRPr lang="en-US"/>
        </a:p>
      </dgm:t>
    </dgm:pt>
    <dgm:pt modelId="{23C875DB-824D-423D-A8B8-3B9988D816D9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Security and Privacy of Information Collected</a:t>
          </a:r>
          <a:endParaRPr lang="en-US" sz="2400" dirty="0">
            <a:solidFill>
              <a:schemeClr val="bg1"/>
            </a:solidFill>
          </a:endParaRPr>
        </a:p>
      </dgm:t>
    </dgm:pt>
    <dgm:pt modelId="{45827D2C-3BED-49B4-BF16-1216C2E38DBB}" type="sibTrans" cxnId="{14171094-8576-4404-B278-134FB7FA6440}">
      <dgm:prSet/>
      <dgm:spPr/>
      <dgm:t>
        <a:bodyPr/>
        <a:lstStyle/>
        <a:p>
          <a:endParaRPr lang="en-US"/>
        </a:p>
      </dgm:t>
    </dgm:pt>
    <dgm:pt modelId="{E23BA789-D51E-404B-974C-6D982A4E7AA6}" type="parTrans" cxnId="{14171094-8576-4404-B278-134FB7FA6440}">
      <dgm:prSet/>
      <dgm:spPr/>
      <dgm:t>
        <a:bodyPr/>
        <a:lstStyle/>
        <a:p>
          <a:endParaRPr lang="en-US"/>
        </a:p>
      </dgm:t>
    </dgm:pt>
    <dgm:pt modelId="{863412FC-E5D0-4B50-AD30-7699386F72C2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Ubiquitous Online Authentication – From no ID to Online ID</a:t>
          </a:r>
          <a:endParaRPr lang="en-US" sz="2400" dirty="0">
            <a:solidFill>
              <a:schemeClr val="bg1"/>
            </a:solidFill>
          </a:endParaRPr>
        </a:p>
      </dgm:t>
    </dgm:pt>
    <dgm:pt modelId="{5403CA09-57AC-4F65-8189-B36F360936FD}" type="parTrans" cxnId="{38D337D3-D0BB-4B16-A5E5-DE623B7C6DC4}">
      <dgm:prSet/>
      <dgm:spPr/>
      <dgm:t>
        <a:bodyPr/>
        <a:lstStyle/>
        <a:p>
          <a:endParaRPr lang="en-US"/>
        </a:p>
      </dgm:t>
    </dgm:pt>
    <dgm:pt modelId="{6BAE99B3-DAB3-4F21-A528-9744A171297D}" type="sibTrans" cxnId="{38D337D3-D0BB-4B16-A5E5-DE623B7C6DC4}">
      <dgm:prSet/>
      <dgm:spPr/>
      <dgm:t>
        <a:bodyPr/>
        <a:lstStyle/>
        <a:p>
          <a:endParaRPr lang="en-US"/>
        </a:p>
      </dgm:t>
    </dgm:pt>
    <dgm:pt modelId="{07DD342A-55FE-4848-9710-4EC299D66613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Only a Number – No Smart Cards</a:t>
          </a:r>
          <a:endParaRPr lang="en-US" sz="2400" dirty="0">
            <a:solidFill>
              <a:schemeClr val="bg1"/>
            </a:solidFill>
          </a:endParaRPr>
        </a:p>
      </dgm:t>
    </dgm:pt>
    <dgm:pt modelId="{E78AB8AC-67EE-4A4F-9483-A34292D1A816}" type="parTrans" cxnId="{7438BE2D-F983-4C1A-AB2C-ABFF02163277}">
      <dgm:prSet/>
      <dgm:spPr/>
    </dgm:pt>
    <dgm:pt modelId="{F318B82A-3D57-407E-9281-210A55B52533}" type="sibTrans" cxnId="{7438BE2D-F983-4C1A-AB2C-ABFF02163277}">
      <dgm:prSet/>
      <dgm:spPr/>
    </dgm:pt>
    <dgm:pt modelId="{C7610E15-0C1C-4B81-AC36-51E45A38D811}" type="pres">
      <dgm:prSet presAssocID="{1F697031-4D23-4307-9987-C03F0C51C7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3D07D-6185-4988-BF10-64BC0EB7D19F}" type="pres">
      <dgm:prSet presAssocID="{2FFAD9A5-5BCC-465F-8743-DF8B6F14E557}" presName="parentText" presStyleLbl="node1" presStyleIdx="0" presStyleCnt="7" custLinFactNeighborX="-48" custLinFactNeighborY="38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1523B-2D53-4074-8986-74164289B255}" type="pres">
      <dgm:prSet presAssocID="{7FB70BB6-FFD3-4664-9A01-4544247825F3}" presName="spacer" presStyleCnt="0"/>
      <dgm:spPr/>
    </dgm:pt>
    <dgm:pt modelId="{84A66A7D-E640-4A80-BE86-43610C95B5C9}" type="pres">
      <dgm:prSet presAssocID="{07DD342A-55FE-4848-9710-4EC299D66613}" presName="parentText" presStyleLbl="node1" presStyleIdx="1" presStyleCnt="7" custLinFactNeighborY="659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C2AAC-1629-4EA6-B022-DC74C6226200}" type="pres">
      <dgm:prSet presAssocID="{F318B82A-3D57-407E-9281-210A55B52533}" presName="spacer" presStyleCnt="0"/>
      <dgm:spPr/>
    </dgm:pt>
    <dgm:pt modelId="{E3C73203-16A0-4AAD-93A0-4E7908E1E0EC}" type="pres">
      <dgm:prSet presAssocID="{1EB52086-8119-41C6-AF6D-E2DEE613319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C2-5B84-48CF-B636-DA18E924DE6A}" type="pres">
      <dgm:prSet presAssocID="{F2E9AD4A-49E0-4D04-9646-FC12403D173C}" presName="spacer" presStyleCnt="0"/>
      <dgm:spPr/>
    </dgm:pt>
    <dgm:pt modelId="{407D9245-8490-4AE7-8E56-E1296C4D43F9}" type="pres">
      <dgm:prSet presAssocID="{3A04D976-1D64-49A5-A35F-F2B16B85CFC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CCDA8-959C-468E-B5A5-189CCB666FA0}" type="pres">
      <dgm:prSet presAssocID="{F0220432-95A8-4384-A613-75352AF4E0F7}" presName="spacer" presStyleCnt="0"/>
      <dgm:spPr/>
    </dgm:pt>
    <dgm:pt modelId="{AEB63E78-9BB8-4C89-983A-9C89D90BE267}" type="pres">
      <dgm:prSet presAssocID="{B977F5B4-24E6-47E0-8A5E-52C9E30B6D7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E93AE-2AB6-4384-B6F2-55B22C1AB62E}" type="pres">
      <dgm:prSet presAssocID="{9F894E73-4ECC-49A0-A81B-29B8C12C15E8}" presName="spacer" presStyleCnt="0"/>
      <dgm:spPr/>
    </dgm:pt>
    <dgm:pt modelId="{BAA61AE3-71AD-471E-9102-3093A6B4A184}" type="pres">
      <dgm:prSet presAssocID="{23C875DB-824D-423D-A8B8-3B9988D816D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17F43-A2B5-477A-A266-5F4CF3C8811F}" type="pres">
      <dgm:prSet presAssocID="{45827D2C-3BED-49B4-BF16-1216C2E38DBB}" presName="spacer" presStyleCnt="0"/>
      <dgm:spPr/>
    </dgm:pt>
    <dgm:pt modelId="{672A525B-6084-4538-8EBC-C03E12AF83C9}" type="pres">
      <dgm:prSet presAssocID="{863412FC-E5D0-4B50-AD30-7699386F72C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D337D3-D0BB-4B16-A5E5-DE623B7C6DC4}" srcId="{1F697031-4D23-4307-9987-C03F0C51C76D}" destId="{863412FC-E5D0-4B50-AD30-7699386F72C2}" srcOrd="6" destOrd="0" parTransId="{5403CA09-57AC-4F65-8189-B36F360936FD}" sibTransId="{6BAE99B3-DAB3-4F21-A528-9744A171297D}"/>
    <dgm:cxn modelId="{0F922106-03C2-4F79-98E9-DB6F9E14A3AE}" type="presOf" srcId="{23C875DB-824D-423D-A8B8-3B9988D816D9}" destId="{BAA61AE3-71AD-471E-9102-3093A6B4A184}" srcOrd="0" destOrd="0" presId="urn:microsoft.com/office/officeart/2005/8/layout/vList2"/>
    <dgm:cxn modelId="{BA7407F5-5942-4283-8C78-DE3FEFE4F0CF}" srcId="{1F697031-4D23-4307-9987-C03F0C51C76D}" destId="{3A04D976-1D64-49A5-A35F-F2B16B85CFCA}" srcOrd="3" destOrd="0" parTransId="{A5E6A705-7C8D-400D-8372-F2E2BFC4CAEA}" sibTransId="{F0220432-95A8-4384-A613-75352AF4E0F7}"/>
    <dgm:cxn modelId="{FF0EB750-9D88-439D-BAC0-33868166D7D9}" type="presOf" srcId="{07DD342A-55FE-4848-9710-4EC299D66613}" destId="{84A66A7D-E640-4A80-BE86-43610C95B5C9}" srcOrd="0" destOrd="0" presId="urn:microsoft.com/office/officeart/2005/8/layout/vList2"/>
    <dgm:cxn modelId="{7438BE2D-F983-4C1A-AB2C-ABFF02163277}" srcId="{1F697031-4D23-4307-9987-C03F0C51C76D}" destId="{07DD342A-55FE-4848-9710-4EC299D66613}" srcOrd="1" destOrd="0" parTransId="{E78AB8AC-67EE-4A4F-9483-A34292D1A816}" sibTransId="{F318B82A-3D57-407E-9281-210A55B52533}"/>
    <dgm:cxn modelId="{A6C6A18B-A871-42AA-97CF-672C576CB649}" type="presOf" srcId="{3A04D976-1D64-49A5-A35F-F2B16B85CFCA}" destId="{407D9245-8490-4AE7-8E56-E1296C4D43F9}" srcOrd="0" destOrd="0" presId="urn:microsoft.com/office/officeart/2005/8/layout/vList2"/>
    <dgm:cxn modelId="{891C1EDA-9426-4C24-9EAD-B51FE42D0C31}" type="presOf" srcId="{1EB52086-8119-41C6-AF6D-E2DEE613319C}" destId="{E3C73203-16A0-4AAD-93A0-4E7908E1E0EC}" srcOrd="0" destOrd="0" presId="urn:microsoft.com/office/officeart/2005/8/layout/vList2"/>
    <dgm:cxn modelId="{14171094-8576-4404-B278-134FB7FA6440}" srcId="{1F697031-4D23-4307-9987-C03F0C51C76D}" destId="{23C875DB-824D-423D-A8B8-3B9988D816D9}" srcOrd="5" destOrd="0" parTransId="{E23BA789-D51E-404B-974C-6D982A4E7AA6}" sibTransId="{45827D2C-3BED-49B4-BF16-1216C2E38DBB}"/>
    <dgm:cxn modelId="{69DFF245-5598-4F31-BFB9-A25ACED17062}" type="presOf" srcId="{B977F5B4-24E6-47E0-8A5E-52C9E30B6D74}" destId="{AEB63E78-9BB8-4C89-983A-9C89D90BE267}" srcOrd="0" destOrd="0" presId="urn:microsoft.com/office/officeart/2005/8/layout/vList2"/>
    <dgm:cxn modelId="{15158D49-943E-4CC5-A5FD-2BC105113F17}" type="presOf" srcId="{863412FC-E5D0-4B50-AD30-7699386F72C2}" destId="{672A525B-6084-4538-8EBC-C03E12AF83C9}" srcOrd="0" destOrd="0" presId="urn:microsoft.com/office/officeart/2005/8/layout/vList2"/>
    <dgm:cxn modelId="{B5102A71-9EB6-4139-9228-142C87279925}" srcId="{1F697031-4D23-4307-9987-C03F0C51C76D}" destId="{1EB52086-8119-41C6-AF6D-E2DEE613319C}" srcOrd="2" destOrd="0" parTransId="{7A1861EC-9B29-4BDA-898A-06BD38B4CE36}" sibTransId="{F2E9AD4A-49E0-4D04-9646-FC12403D173C}"/>
    <dgm:cxn modelId="{E042095A-D5F0-4437-BB31-609817AF9947}" srcId="{1F697031-4D23-4307-9987-C03F0C51C76D}" destId="{2FFAD9A5-5BCC-465F-8743-DF8B6F14E557}" srcOrd="0" destOrd="0" parTransId="{B4C41C8B-635B-4353-9E16-DC86C44FC41C}" sibTransId="{7FB70BB6-FFD3-4664-9A01-4544247825F3}"/>
    <dgm:cxn modelId="{796B64D6-EF1C-4455-AA1C-0B0945D4AE0C}" type="presOf" srcId="{1F697031-4D23-4307-9987-C03F0C51C76D}" destId="{C7610E15-0C1C-4B81-AC36-51E45A38D811}" srcOrd="0" destOrd="0" presId="urn:microsoft.com/office/officeart/2005/8/layout/vList2"/>
    <dgm:cxn modelId="{23E8CF73-7737-424D-9667-18BC62A61C02}" type="presOf" srcId="{2FFAD9A5-5BCC-465F-8743-DF8B6F14E557}" destId="{9C73D07D-6185-4988-BF10-64BC0EB7D19F}" srcOrd="0" destOrd="0" presId="urn:microsoft.com/office/officeart/2005/8/layout/vList2"/>
    <dgm:cxn modelId="{AEC862B1-7BFD-481C-8FAC-40AF5CFAB912}" srcId="{1F697031-4D23-4307-9987-C03F0C51C76D}" destId="{B977F5B4-24E6-47E0-8A5E-52C9E30B6D74}" srcOrd="4" destOrd="0" parTransId="{C6A4A093-9BFB-491B-ACF0-6E99F8309D93}" sibTransId="{9F894E73-4ECC-49A0-A81B-29B8C12C15E8}"/>
    <dgm:cxn modelId="{ABD96302-0793-4134-9DF2-EB3FBA9B09F0}" type="presParOf" srcId="{C7610E15-0C1C-4B81-AC36-51E45A38D811}" destId="{9C73D07D-6185-4988-BF10-64BC0EB7D19F}" srcOrd="0" destOrd="0" presId="urn:microsoft.com/office/officeart/2005/8/layout/vList2"/>
    <dgm:cxn modelId="{DF687794-5A29-4063-BDDE-C8A50A4830B4}" type="presParOf" srcId="{C7610E15-0C1C-4B81-AC36-51E45A38D811}" destId="{3B01523B-2D53-4074-8986-74164289B255}" srcOrd="1" destOrd="0" presId="urn:microsoft.com/office/officeart/2005/8/layout/vList2"/>
    <dgm:cxn modelId="{09F0F426-88DF-4303-927A-6B5459BFB427}" type="presParOf" srcId="{C7610E15-0C1C-4B81-AC36-51E45A38D811}" destId="{84A66A7D-E640-4A80-BE86-43610C95B5C9}" srcOrd="2" destOrd="0" presId="urn:microsoft.com/office/officeart/2005/8/layout/vList2"/>
    <dgm:cxn modelId="{B7CF26EB-3F46-4F26-9744-36A5096713CE}" type="presParOf" srcId="{C7610E15-0C1C-4B81-AC36-51E45A38D811}" destId="{319C2AAC-1629-4EA6-B022-DC74C6226200}" srcOrd="3" destOrd="0" presId="urn:microsoft.com/office/officeart/2005/8/layout/vList2"/>
    <dgm:cxn modelId="{A198DC4C-6992-4350-84BC-84C994435790}" type="presParOf" srcId="{C7610E15-0C1C-4B81-AC36-51E45A38D811}" destId="{E3C73203-16A0-4AAD-93A0-4E7908E1E0EC}" srcOrd="4" destOrd="0" presId="urn:microsoft.com/office/officeart/2005/8/layout/vList2"/>
    <dgm:cxn modelId="{F0015C12-A5C8-4B70-80F8-28685AD4998C}" type="presParOf" srcId="{C7610E15-0C1C-4B81-AC36-51E45A38D811}" destId="{0953BBC2-5B84-48CF-B636-DA18E924DE6A}" srcOrd="5" destOrd="0" presId="urn:microsoft.com/office/officeart/2005/8/layout/vList2"/>
    <dgm:cxn modelId="{624249B5-E1FC-423D-9BCF-7537AF4DEF7E}" type="presParOf" srcId="{C7610E15-0C1C-4B81-AC36-51E45A38D811}" destId="{407D9245-8490-4AE7-8E56-E1296C4D43F9}" srcOrd="6" destOrd="0" presId="urn:microsoft.com/office/officeart/2005/8/layout/vList2"/>
    <dgm:cxn modelId="{C321EC7E-016B-4883-B950-5505F4C28873}" type="presParOf" srcId="{C7610E15-0C1C-4B81-AC36-51E45A38D811}" destId="{FBACCDA8-959C-468E-B5A5-189CCB666FA0}" srcOrd="7" destOrd="0" presId="urn:microsoft.com/office/officeart/2005/8/layout/vList2"/>
    <dgm:cxn modelId="{F9DB377D-8D0D-47E2-9EF1-B2E69D9C7240}" type="presParOf" srcId="{C7610E15-0C1C-4B81-AC36-51E45A38D811}" destId="{AEB63E78-9BB8-4C89-983A-9C89D90BE267}" srcOrd="8" destOrd="0" presId="urn:microsoft.com/office/officeart/2005/8/layout/vList2"/>
    <dgm:cxn modelId="{0D30DFC1-1CA2-4359-8DBB-00C3B723FD33}" type="presParOf" srcId="{C7610E15-0C1C-4B81-AC36-51E45A38D811}" destId="{C33E93AE-2AB6-4384-B6F2-55B22C1AB62E}" srcOrd="9" destOrd="0" presId="urn:microsoft.com/office/officeart/2005/8/layout/vList2"/>
    <dgm:cxn modelId="{E73742AA-6F66-4B22-A869-095F0FA2A5C9}" type="presParOf" srcId="{C7610E15-0C1C-4B81-AC36-51E45A38D811}" destId="{BAA61AE3-71AD-471E-9102-3093A6B4A184}" srcOrd="10" destOrd="0" presId="urn:microsoft.com/office/officeart/2005/8/layout/vList2"/>
    <dgm:cxn modelId="{FE2701CD-2A2E-4398-AE17-567C28425D00}" type="presParOf" srcId="{C7610E15-0C1C-4B81-AC36-51E45A38D811}" destId="{49917F43-A2B5-477A-A266-5F4CF3C8811F}" srcOrd="11" destOrd="0" presId="urn:microsoft.com/office/officeart/2005/8/layout/vList2"/>
    <dgm:cxn modelId="{415B491B-984B-453C-A113-846FBF7C418A}" type="presParOf" srcId="{C7610E15-0C1C-4B81-AC36-51E45A38D811}" destId="{672A525B-6084-4538-8EBC-C03E12AF83C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1E46FD-423A-4CCB-ACD4-9B415318C1BD}" type="doc">
      <dgm:prSet loTypeId="urn:microsoft.com/office/officeart/2005/8/layout/lProcess2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F292FFE-923A-4144-9AEE-B44F6074E5BA}">
      <dgm:prSet/>
      <dgm:spPr/>
      <dgm:t>
        <a:bodyPr/>
        <a:lstStyle/>
        <a:p>
          <a:r>
            <a:rPr lang="en-US" b="1" dirty="0"/>
            <a:t>Aadhaar Holders</a:t>
          </a:r>
        </a:p>
      </dgm:t>
    </dgm:pt>
    <dgm:pt modelId="{B952CBF9-BF23-4299-A3C9-5B287D76864E}" type="parTrans" cxnId="{08D3A0DB-5614-446F-985B-873A32CB135F}">
      <dgm:prSet/>
      <dgm:spPr/>
      <dgm:t>
        <a:bodyPr/>
        <a:lstStyle/>
        <a:p>
          <a:endParaRPr lang="en-US"/>
        </a:p>
      </dgm:t>
    </dgm:pt>
    <dgm:pt modelId="{9C4E4F82-8BEC-4834-923B-1214BCFE67B8}" type="sibTrans" cxnId="{08D3A0DB-5614-446F-985B-873A32CB135F}">
      <dgm:prSet/>
      <dgm:spPr/>
      <dgm:t>
        <a:bodyPr/>
        <a:lstStyle/>
        <a:p>
          <a:endParaRPr lang="en-US"/>
        </a:p>
      </dgm:t>
    </dgm:pt>
    <dgm:pt modelId="{BFAE2CE0-E59A-4F2C-A9C9-0FCB82D2694B}">
      <dgm:prSet/>
      <dgm:spPr/>
      <dgm:t>
        <a:bodyPr/>
        <a:lstStyle/>
        <a:p>
          <a:r>
            <a:rPr lang="en-US" dirty="0" smtClean="0"/>
            <a:t>Residents who have obtained their Aadhaar </a:t>
          </a:r>
          <a:r>
            <a:rPr lang="en-US" dirty="0"/>
            <a:t>number</a:t>
          </a:r>
        </a:p>
      </dgm:t>
    </dgm:pt>
    <dgm:pt modelId="{E38F7540-EFC1-453C-97BE-883E9934EC5D}" type="parTrans" cxnId="{F51D10A6-05D7-4D17-9EEC-AC5F139A4397}">
      <dgm:prSet/>
      <dgm:spPr/>
      <dgm:t>
        <a:bodyPr/>
        <a:lstStyle/>
        <a:p>
          <a:endParaRPr lang="en-US"/>
        </a:p>
      </dgm:t>
    </dgm:pt>
    <dgm:pt modelId="{D99DA55B-467F-4A1B-8623-4D9316BB0BCE}" type="sibTrans" cxnId="{F51D10A6-05D7-4D17-9EEC-AC5F139A4397}">
      <dgm:prSet/>
      <dgm:spPr/>
      <dgm:t>
        <a:bodyPr/>
        <a:lstStyle/>
        <a:p>
          <a:endParaRPr lang="en-US"/>
        </a:p>
      </dgm:t>
    </dgm:pt>
    <dgm:pt modelId="{9441B6B8-8CC0-4135-99F3-3DF8D549C7F5}">
      <dgm:prSet/>
      <dgm:spPr/>
      <dgm:t>
        <a:bodyPr/>
        <a:lstStyle/>
        <a:p>
          <a:r>
            <a:rPr lang="en-US" b="1" dirty="0"/>
            <a:t>Authentication Devices</a:t>
          </a:r>
        </a:p>
      </dgm:t>
    </dgm:pt>
    <dgm:pt modelId="{5A8C0CFA-4229-46A6-89D9-C706FBC93EE1}" type="parTrans" cxnId="{15382DE4-E7C8-4CC8-9A1E-8BE95EA6FEC2}">
      <dgm:prSet/>
      <dgm:spPr/>
      <dgm:t>
        <a:bodyPr/>
        <a:lstStyle/>
        <a:p>
          <a:endParaRPr lang="en-US"/>
        </a:p>
      </dgm:t>
    </dgm:pt>
    <dgm:pt modelId="{E2C56855-3B8A-4A90-9C4F-3DA7B3BF279A}" type="sibTrans" cxnId="{15382DE4-E7C8-4CC8-9A1E-8BE95EA6FEC2}">
      <dgm:prSet/>
      <dgm:spPr/>
      <dgm:t>
        <a:bodyPr/>
        <a:lstStyle/>
        <a:p>
          <a:endParaRPr lang="en-US"/>
        </a:p>
      </dgm:t>
    </dgm:pt>
    <dgm:pt modelId="{DE0B7290-E614-4534-954F-2DD90D9C8F65}">
      <dgm:prSet/>
      <dgm:spPr/>
      <dgm:t>
        <a:bodyPr/>
        <a:lstStyle/>
        <a:p>
          <a:r>
            <a:rPr lang="en-US" dirty="0" smtClean="0"/>
            <a:t>Point of initiation of Aadhaar </a:t>
          </a:r>
          <a:r>
            <a:rPr lang="en-US" dirty="0"/>
            <a:t>authentication transaction </a:t>
          </a:r>
          <a:r>
            <a:rPr lang="en-US" dirty="0" smtClean="0"/>
            <a:t>e.g</a:t>
          </a:r>
          <a:r>
            <a:rPr lang="en-US" dirty="0"/>
            <a:t>., </a:t>
          </a:r>
          <a:r>
            <a:rPr lang="en-US" dirty="0" smtClean="0"/>
            <a:t>PCs, kiosks, handheld devices </a:t>
          </a:r>
          <a:r>
            <a:rPr lang="en-US" dirty="0"/>
            <a:t>etc</a:t>
          </a:r>
        </a:p>
      </dgm:t>
    </dgm:pt>
    <dgm:pt modelId="{BF09C552-51FC-444D-B34D-84AC02375A85}" type="parTrans" cxnId="{9FC620E2-6E59-4FC3-962D-24C8BA8698D0}">
      <dgm:prSet/>
      <dgm:spPr/>
      <dgm:t>
        <a:bodyPr/>
        <a:lstStyle/>
        <a:p>
          <a:endParaRPr lang="en-US"/>
        </a:p>
      </dgm:t>
    </dgm:pt>
    <dgm:pt modelId="{6E56C163-9881-4B1D-B105-2C6F974C568E}" type="sibTrans" cxnId="{9FC620E2-6E59-4FC3-962D-24C8BA8698D0}">
      <dgm:prSet/>
      <dgm:spPr/>
      <dgm:t>
        <a:bodyPr/>
        <a:lstStyle/>
        <a:p>
          <a:endParaRPr lang="en-US"/>
        </a:p>
      </dgm:t>
    </dgm:pt>
    <dgm:pt modelId="{18A58AB1-76E1-4BB8-8CF2-33548207C917}">
      <dgm:prSet/>
      <dgm:spPr/>
      <dgm:t>
        <a:bodyPr/>
        <a:lstStyle/>
        <a:p>
          <a:r>
            <a:rPr lang="en-US" b="1" dirty="0" smtClean="0"/>
            <a:t>Authentication User Agency (AUA)</a:t>
          </a:r>
          <a:endParaRPr lang="en-US" b="1" dirty="0"/>
        </a:p>
      </dgm:t>
    </dgm:pt>
    <dgm:pt modelId="{6DAADFDC-D597-444A-99B9-389E64E24950}" type="parTrans" cxnId="{6838ED84-E121-4C7E-8531-7BF3EF7D0314}">
      <dgm:prSet/>
      <dgm:spPr/>
      <dgm:t>
        <a:bodyPr/>
        <a:lstStyle/>
        <a:p>
          <a:endParaRPr lang="en-US"/>
        </a:p>
      </dgm:t>
    </dgm:pt>
    <dgm:pt modelId="{6CEE8612-94BB-4079-99D4-203E62680E9B}" type="sibTrans" cxnId="{6838ED84-E121-4C7E-8531-7BF3EF7D0314}">
      <dgm:prSet/>
      <dgm:spPr/>
      <dgm:t>
        <a:bodyPr/>
        <a:lstStyle/>
        <a:p>
          <a:endParaRPr lang="en-US"/>
        </a:p>
      </dgm:t>
    </dgm:pt>
    <dgm:pt modelId="{5C803ABF-8E3C-4016-B0CC-41A2A37138A3}">
      <dgm:prSet/>
      <dgm:spPr/>
      <dgm:t>
        <a:bodyPr/>
        <a:lstStyle/>
        <a:p>
          <a:r>
            <a:rPr lang="en-US" dirty="0" smtClean="0"/>
            <a:t>Agency </a:t>
          </a:r>
          <a:r>
            <a:rPr lang="en-US" dirty="0"/>
            <a:t>that </a:t>
          </a:r>
          <a:r>
            <a:rPr lang="en-US" dirty="0" smtClean="0"/>
            <a:t>uses </a:t>
          </a:r>
          <a:r>
            <a:rPr lang="en-US" dirty="0"/>
            <a:t>Aadhaar authentication to enable its </a:t>
          </a:r>
          <a:r>
            <a:rPr lang="en-US" dirty="0" smtClean="0"/>
            <a:t>services</a:t>
          </a:r>
          <a:endParaRPr lang="en-US" dirty="0"/>
        </a:p>
      </dgm:t>
    </dgm:pt>
    <dgm:pt modelId="{5EA6CC78-C041-4B35-A585-A403D27B8033}" type="parTrans" cxnId="{3DD7FFEF-7E25-420B-AB3D-BCCBCA8468F5}">
      <dgm:prSet/>
      <dgm:spPr/>
      <dgm:t>
        <a:bodyPr/>
        <a:lstStyle/>
        <a:p>
          <a:endParaRPr lang="en-US"/>
        </a:p>
      </dgm:t>
    </dgm:pt>
    <dgm:pt modelId="{7273244B-DB2C-4545-803E-9BCC42F6AFC3}" type="sibTrans" cxnId="{3DD7FFEF-7E25-420B-AB3D-BCCBCA8468F5}">
      <dgm:prSet/>
      <dgm:spPr/>
      <dgm:t>
        <a:bodyPr/>
        <a:lstStyle/>
        <a:p>
          <a:endParaRPr lang="en-US"/>
        </a:p>
      </dgm:t>
    </dgm:pt>
    <dgm:pt modelId="{07F1A0B8-24B2-4D79-B827-5EAF240AB55E}" type="pres">
      <dgm:prSet presAssocID="{F11E46FD-423A-4CCB-ACD4-9B415318C1B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4B7A40-EBB2-4C67-A6AE-C5F1CF4D32E7}" type="pres">
      <dgm:prSet presAssocID="{0F292FFE-923A-4144-9AEE-B44F6074E5BA}" presName="compNode" presStyleCnt="0"/>
      <dgm:spPr/>
      <dgm:t>
        <a:bodyPr/>
        <a:lstStyle/>
        <a:p>
          <a:endParaRPr lang="en-US"/>
        </a:p>
      </dgm:t>
    </dgm:pt>
    <dgm:pt modelId="{AF866E89-CAC0-43BF-957A-03248A3CEEB9}" type="pres">
      <dgm:prSet presAssocID="{0F292FFE-923A-4144-9AEE-B44F6074E5BA}" presName="aNode" presStyleLbl="bgShp" presStyleIdx="0" presStyleCnt="3"/>
      <dgm:spPr/>
      <dgm:t>
        <a:bodyPr/>
        <a:lstStyle/>
        <a:p>
          <a:endParaRPr lang="en-US"/>
        </a:p>
      </dgm:t>
    </dgm:pt>
    <dgm:pt modelId="{19B9E351-8E41-4FF3-A40C-6EE9370ED180}" type="pres">
      <dgm:prSet presAssocID="{0F292FFE-923A-4144-9AEE-B44F6074E5BA}" presName="textNode" presStyleLbl="bgShp" presStyleIdx="0" presStyleCnt="3"/>
      <dgm:spPr/>
      <dgm:t>
        <a:bodyPr/>
        <a:lstStyle/>
        <a:p>
          <a:endParaRPr lang="en-US"/>
        </a:p>
      </dgm:t>
    </dgm:pt>
    <dgm:pt modelId="{741E7B43-209A-44B9-960B-DA7C7EE55F89}" type="pres">
      <dgm:prSet presAssocID="{0F292FFE-923A-4144-9AEE-B44F6074E5BA}" presName="compChildNode" presStyleCnt="0"/>
      <dgm:spPr/>
      <dgm:t>
        <a:bodyPr/>
        <a:lstStyle/>
        <a:p>
          <a:endParaRPr lang="en-US"/>
        </a:p>
      </dgm:t>
    </dgm:pt>
    <dgm:pt modelId="{673B833A-0877-462C-896B-B748CD155FD1}" type="pres">
      <dgm:prSet presAssocID="{0F292FFE-923A-4144-9AEE-B44F6074E5BA}" presName="theInnerList" presStyleCnt="0"/>
      <dgm:spPr/>
      <dgm:t>
        <a:bodyPr/>
        <a:lstStyle/>
        <a:p>
          <a:endParaRPr lang="en-US"/>
        </a:p>
      </dgm:t>
    </dgm:pt>
    <dgm:pt modelId="{45092137-36AB-494A-8978-77E2CDA60DB7}" type="pres">
      <dgm:prSet presAssocID="{BFAE2CE0-E59A-4F2C-A9C9-0FCB82D2694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0E349-5974-4C42-A33A-BA9EBA2835F8}" type="pres">
      <dgm:prSet presAssocID="{0F292FFE-923A-4144-9AEE-B44F6074E5BA}" presName="aSpace" presStyleCnt="0"/>
      <dgm:spPr/>
      <dgm:t>
        <a:bodyPr/>
        <a:lstStyle/>
        <a:p>
          <a:endParaRPr lang="en-US"/>
        </a:p>
      </dgm:t>
    </dgm:pt>
    <dgm:pt modelId="{B66B82BA-DF5F-47D8-B4E6-3515090AEE49}" type="pres">
      <dgm:prSet presAssocID="{9441B6B8-8CC0-4135-99F3-3DF8D549C7F5}" presName="compNode" presStyleCnt="0"/>
      <dgm:spPr/>
      <dgm:t>
        <a:bodyPr/>
        <a:lstStyle/>
        <a:p>
          <a:endParaRPr lang="en-US"/>
        </a:p>
      </dgm:t>
    </dgm:pt>
    <dgm:pt modelId="{0A22681B-A624-4DE1-8410-F2A399F6E34B}" type="pres">
      <dgm:prSet presAssocID="{9441B6B8-8CC0-4135-99F3-3DF8D549C7F5}" presName="aNode" presStyleLbl="bgShp" presStyleIdx="1" presStyleCnt="3"/>
      <dgm:spPr/>
      <dgm:t>
        <a:bodyPr/>
        <a:lstStyle/>
        <a:p>
          <a:endParaRPr lang="en-US"/>
        </a:p>
      </dgm:t>
    </dgm:pt>
    <dgm:pt modelId="{5919FA08-1DC1-4892-BAC1-BF32883CB5C8}" type="pres">
      <dgm:prSet presAssocID="{9441B6B8-8CC0-4135-99F3-3DF8D549C7F5}" presName="textNode" presStyleLbl="bgShp" presStyleIdx="1" presStyleCnt="3"/>
      <dgm:spPr/>
      <dgm:t>
        <a:bodyPr/>
        <a:lstStyle/>
        <a:p>
          <a:endParaRPr lang="en-US"/>
        </a:p>
      </dgm:t>
    </dgm:pt>
    <dgm:pt modelId="{7F13BB2D-7145-49FE-B2C9-5741FA7A6C46}" type="pres">
      <dgm:prSet presAssocID="{9441B6B8-8CC0-4135-99F3-3DF8D549C7F5}" presName="compChildNode" presStyleCnt="0"/>
      <dgm:spPr/>
      <dgm:t>
        <a:bodyPr/>
        <a:lstStyle/>
        <a:p>
          <a:endParaRPr lang="en-US"/>
        </a:p>
      </dgm:t>
    </dgm:pt>
    <dgm:pt modelId="{477609C5-F6FD-407F-9547-FDB79C2E6374}" type="pres">
      <dgm:prSet presAssocID="{9441B6B8-8CC0-4135-99F3-3DF8D549C7F5}" presName="theInnerList" presStyleCnt="0"/>
      <dgm:spPr/>
      <dgm:t>
        <a:bodyPr/>
        <a:lstStyle/>
        <a:p>
          <a:endParaRPr lang="en-US"/>
        </a:p>
      </dgm:t>
    </dgm:pt>
    <dgm:pt modelId="{1031F201-785D-4392-9318-4810FB50FCEB}" type="pres">
      <dgm:prSet presAssocID="{DE0B7290-E614-4534-954F-2DD90D9C8F6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2C860-A88C-4FFC-AC89-6CBDDB8AE543}" type="pres">
      <dgm:prSet presAssocID="{9441B6B8-8CC0-4135-99F3-3DF8D549C7F5}" presName="aSpace" presStyleCnt="0"/>
      <dgm:spPr/>
      <dgm:t>
        <a:bodyPr/>
        <a:lstStyle/>
        <a:p>
          <a:endParaRPr lang="en-US"/>
        </a:p>
      </dgm:t>
    </dgm:pt>
    <dgm:pt modelId="{CFFA60F3-5B7B-4BDE-94FC-29F375A03D09}" type="pres">
      <dgm:prSet presAssocID="{18A58AB1-76E1-4BB8-8CF2-33548207C917}" presName="compNode" presStyleCnt="0"/>
      <dgm:spPr/>
      <dgm:t>
        <a:bodyPr/>
        <a:lstStyle/>
        <a:p>
          <a:endParaRPr lang="en-US"/>
        </a:p>
      </dgm:t>
    </dgm:pt>
    <dgm:pt modelId="{A8A6C1AB-4D5B-4751-9099-1C8D781F8A91}" type="pres">
      <dgm:prSet presAssocID="{18A58AB1-76E1-4BB8-8CF2-33548207C917}" presName="aNode" presStyleLbl="bgShp" presStyleIdx="2" presStyleCnt="3"/>
      <dgm:spPr/>
      <dgm:t>
        <a:bodyPr/>
        <a:lstStyle/>
        <a:p>
          <a:endParaRPr lang="en-US"/>
        </a:p>
      </dgm:t>
    </dgm:pt>
    <dgm:pt modelId="{EABDFB6A-227F-4932-B8C5-5B7DD84EE645}" type="pres">
      <dgm:prSet presAssocID="{18A58AB1-76E1-4BB8-8CF2-33548207C917}" presName="textNode" presStyleLbl="bgShp" presStyleIdx="2" presStyleCnt="3"/>
      <dgm:spPr/>
      <dgm:t>
        <a:bodyPr/>
        <a:lstStyle/>
        <a:p>
          <a:endParaRPr lang="en-US"/>
        </a:p>
      </dgm:t>
    </dgm:pt>
    <dgm:pt modelId="{8F80E7CD-8C0D-4401-9118-791BB333AB19}" type="pres">
      <dgm:prSet presAssocID="{18A58AB1-76E1-4BB8-8CF2-33548207C917}" presName="compChildNode" presStyleCnt="0"/>
      <dgm:spPr/>
      <dgm:t>
        <a:bodyPr/>
        <a:lstStyle/>
        <a:p>
          <a:endParaRPr lang="en-US"/>
        </a:p>
      </dgm:t>
    </dgm:pt>
    <dgm:pt modelId="{E514883F-4EB3-4AB2-9954-97583BE67457}" type="pres">
      <dgm:prSet presAssocID="{18A58AB1-76E1-4BB8-8CF2-33548207C917}" presName="theInnerList" presStyleCnt="0"/>
      <dgm:spPr/>
      <dgm:t>
        <a:bodyPr/>
        <a:lstStyle/>
        <a:p>
          <a:endParaRPr lang="en-US"/>
        </a:p>
      </dgm:t>
    </dgm:pt>
    <dgm:pt modelId="{E1B4C452-E690-401A-9868-DD7E28794AA1}" type="pres">
      <dgm:prSet presAssocID="{5C803ABF-8E3C-4016-B0CC-41A2A37138A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934DD4-7F03-4D40-B8AD-F9B737F3EDBB}" type="presOf" srcId="{0F292FFE-923A-4144-9AEE-B44F6074E5BA}" destId="{AF866E89-CAC0-43BF-957A-03248A3CEEB9}" srcOrd="0" destOrd="0" presId="urn:microsoft.com/office/officeart/2005/8/layout/lProcess2"/>
    <dgm:cxn modelId="{08D3A0DB-5614-446F-985B-873A32CB135F}" srcId="{F11E46FD-423A-4CCB-ACD4-9B415318C1BD}" destId="{0F292FFE-923A-4144-9AEE-B44F6074E5BA}" srcOrd="0" destOrd="0" parTransId="{B952CBF9-BF23-4299-A3C9-5B287D76864E}" sibTransId="{9C4E4F82-8BEC-4834-923B-1214BCFE67B8}"/>
    <dgm:cxn modelId="{BA5A58BE-6AD6-46DE-B9AC-10F92F8C28BD}" type="presOf" srcId="{5C803ABF-8E3C-4016-B0CC-41A2A37138A3}" destId="{E1B4C452-E690-401A-9868-DD7E28794AA1}" srcOrd="0" destOrd="0" presId="urn:microsoft.com/office/officeart/2005/8/layout/lProcess2"/>
    <dgm:cxn modelId="{6838ED84-E121-4C7E-8531-7BF3EF7D0314}" srcId="{F11E46FD-423A-4CCB-ACD4-9B415318C1BD}" destId="{18A58AB1-76E1-4BB8-8CF2-33548207C917}" srcOrd="2" destOrd="0" parTransId="{6DAADFDC-D597-444A-99B9-389E64E24950}" sibTransId="{6CEE8612-94BB-4079-99D4-203E62680E9B}"/>
    <dgm:cxn modelId="{3DD7FFEF-7E25-420B-AB3D-BCCBCA8468F5}" srcId="{18A58AB1-76E1-4BB8-8CF2-33548207C917}" destId="{5C803ABF-8E3C-4016-B0CC-41A2A37138A3}" srcOrd="0" destOrd="0" parTransId="{5EA6CC78-C041-4B35-A585-A403D27B8033}" sibTransId="{7273244B-DB2C-4545-803E-9BCC42F6AFC3}"/>
    <dgm:cxn modelId="{0B688D77-DEE7-47C3-8C84-C2334FA5FE98}" type="presOf" srcId="{18A58AB1-76E1-4BB8-8CF2-33548207C917}" destId="{A8A6C1AB-4D5B-4751-9099-1C8D781F8A91}" srcOrd="0" destOrd="0" presId="urn:microsoft.com/office/officeart/2005/8/layout/lProcess2"/>
    <dgm:cxn modelId="{511119A7-A3B2-4F76-995B-C62F18CDDFA7}" type="presOf" srcId="{9441B6B8-8CC0-4135-99F3-3DF8D549C7F5}" destId="{5919FA08-1DC1-4892-BAC1-BF32883CB5C8}" srcOrd="1" destOrd="0" presId="urn:microsoft.com/office/officeart/2005/8/layout/lProcess2"/>
    <dgm:cxn modelId="{F51D10A6-05D7-4D17-9EEC-AC5F139A4397}" srcId="{0F292FFE-923A-4144-9AEE-B44F6074E5BA}" destId="{BFAE2CE0-E59A-4F2C-A9C9-0FCB82D2694B}" srcOrd="0" destOrd="0" parTransId="{E38F7540-EFC1-453C-97BE-883E9934EC5D}" sibTransId="{D99DA55B-467F-4A1B-8623-4D9316BB0BCE}"/>
    <dgm:cxn modelId="{9FC620E2-6E59-4FC3-962D-24C8BA8698D0}" srcId="{9441B6B8-8CC0-4135-99F3-3DF8D549C7F5}" destId="{DE0B7290-E614-4534-954F-2DD90D9C8F65}" srcOrd="0" destOrd="0" parTransId="{BF09C552-51FC-444D-B34D-84AC02375A85}" sibTransId="{6E56C163-9881-4B1D-B105-2C6F974C568E}"/>
    <dgm:cxn modelId="{15382DE4-E7C8-4CC8-9A1E-8BE95EA6FEC2}" srcId="{F11E46FD-423A-4CCB-ACD4-9B415318C1BD}" destId="{9441B6B8-8CC0-4135-99F3-3DF8D549C7F5}" srcOrd="1" destOrd="0" parTransId="{5A8C0CFA-4229-46A6-89D9-C706FBC93EE1}" sibTransId="{E2C56855-3B8A-4A90-9C4F-3DA7B3BF279A}"/>
    <dgm:cxn modelId="{C5319C52-E242-46F7-AB65-788E66A7A94B}" type="presOf" srcId="{18A58AB1-76E1-4BB8-8CF2-33548207C917}" destId="{EABDFB6A-227F-4932-B8C5-5B7DD84EE645}" srcOrd="1" destOrd="0" presId="urn:microsoft.com/office/officeart/2005/8/layout/lProcess2"/>
    <dgm:cxn modelId="{F75F0BBF-88D4-4E1D-84DD-28EF166AE966}" type="presOf" srcId="{0F292FFE-923A-4144-9AEE-B44F6074E5BA}" destId="{19B9E351-8E41-4FF3-A40C-6EE9370ED180}" srcOrd="1" destOrd="0" presId="urn:microsoft.com/office/officeart/2005/8/layout/lProcess2"/>
    <dgm:cxn modelId="{D8322841-4CAC-4226-8820-62E04879254A}" type="presOf" srcId="{F11E46FD-423A-4CCB-ACD4-9B415318C1BD}" destId="{07F1A0B8-24B2-4D79-B827-5EAF240AB55E}" srcOrd="0" destOrd="0" presId="urn:microsoft.com/office/officeart/2005/8/layout/lProcess2"/>
    <dgm:cxn modelId="{7B784180-1797-4A4D-ACA0-272E1899013B}" type="presOf" srcId="{9441B6B8-8CC0-4135-99F3-3DF8D549C7F5}" destId="{0A22681B-A624-4DE1-8410-F2A399F6E34B}" srcOrd="0" destOrd="0" presId="urn:microsoft.com/office/officeart/2005/8/layout/lProcess2"/>
    <dgm:cxn modelId="{D037EF2F-C97F-4A73-9A4A-45A23E5297E1}" type="presOf" srcId="{BFAE2CE0-E59A-4F2C-A9C9-0FCB82D2694B}" destId="{45092137-36AB-494A-8978-77E2CDA60DB7}" srcOrd="0" destOrd="0" presId="urn:microsoft.com/office/officeart/2005/8/layout/lProcess2"/>
    <dgm:cxn modelId="{735CDD94-7427-49E0-9C42-927D994B7A71}" type="presOf" srcId="{DE0B7290-E614-4534-954F-2DD90D9C8F65}" destId="{1031F201-785D-4392-9318-4810FB50FCEB}" srcOrd="0" destOrd="0" presId="urn:microsoft.com/office/officeart/2005/8/layout/lProcess2"/>
    <dgm:cxn modelId="{632E4655-0212-44DF-AC71-8394730266B4}" type="presParOf" srcId="{07F1A0B8-24B2-4D79-B827-5EAF240AB55E}" destId="{0D4B7A40-EBB2-4C67-A6AE-C5F1CF4D32E7}" srcOrd="0" destOrd="0" presId="urn:microsoft.com/office/officeart/2005/8/layout/lProcess2"/>
    <dgm:cxn modelId="{1B3E28C8-D589-4210-AF18-D8FACB430D3F}" type="presParOf" srcId="{0D4B7A40-EBB2-4C67-A6AE-C5F1CF4D32E7}" destId="{AF866E89-CAC0-43BF-957A-03248A3CEEB9}" srcOrd="0" destOrd="0" presId="urn:microsoft.com/office/officeart/2005/8/layout/lProcess2"/>
    <dgm:cxn modelId="{645F3287-209A-4A6D-ABBD-8E9CD9D8F753}" type="presParOf" srcId="{0D4B7A40-EBB2-4C67-A6AE-C5F1CF4D32E7}" destId="{19B9E351-8E41-4FF3-A40C-6EE9370ED180}" srcOrd="1" destOrd="0" presId="urn:microsoft.com/office/officeart/2005/8/layout/lProcess2"/>
    <dgm:cxn modelId="{5235E0B4-A414-44FB-94C2-7843051035A6}" type="presParOf" srcId="{0D4B7A40-EBB2-4C67-A6AE-C5F1CF4D32E7}" destId="{741E7B43-209A-44B9-960B-DA7C7EE55F89}" srcOrd="2" destOrd="0" presId="urn:microsoft.com/office/officeart/2005/8/layout/lProcess2"/>
    <dgm:cxn modelId="{D40DAE5B-5D6B-4355-8CDD-D086428A5710}" type="presParOf" srcId="{741E7B43-209A-44B9-960B-DA7C7EE55F89}" destId="{673B833A-0877-462C-896B-B748CD155FD1}" srcOrd="0" destOrd="0" presId="urn:microsoft.com/office/officeart/2005/8/layout/lProcess2"/>
    <dgm:cxn modelId="{55FFC34C-D15F-4EBF-96F1-121DC7C49221}" type="presParOf" srcId="{673B833A-0877-462C-896B-B748CD155FD1}" destId="{45092137-36AB-494A-8978-77E2CDA60DB7}" srcOrd="0" destOrd="0" presId="urn:microsoft.com/office/officeart/2005/8/layout/lProcess2"/>
    <dgm:cxn modelId="{A8063E44-9E92-48E2-BB42-1FBCD3FDC3C4}" type="presParOf" srcId="{07F1A0B8-24B2-4D79-B827-5EAF240AB55E}" destId="{8C80E349-5974-4C42-A33A-BA9EBA2835F8}" srcOrd="1" destOrd="0" presId="urn:microsoft.com/office/officeart/2005/8/layout/lProcess2"/>
    <dgm:cxn modelId="{CC48FA18-77DB-417A-B717-0B4F6DA1F6CA}" type="presParOf" srcId="{07F1A0B8-24B2-4D79-B827-5EAF240AB55E}" destId="{B66B82BA-DF5F-47D8-B4E6-3515090AEE49}" srcOrd="2" destOrd="0" presId="urn:microsoft.com/office/officeart/2005/8/layout/lProcess2"/>
    <dgm:cxn modelId="{30A7EBF8-EBDF-4640-BD2D-F437B6383162}" type="presParOf" srcId="{B66B82BA-DF5F-47D8-B4E6-3515090AEE49}" destId="{0A22681B-A624-4DE1-8410-F2A399F6E34B}" srcOrd="0" destOrd="0" presId="urn:microsoft.com/office/officeart/2005/8/layout/lProcess2"/>
    <dgm:cxn modelId="{07C9B30D-ABDE-454A-A36E-4AEFCF416B0E}" type="presParOf" srcId="{B66B82BA-DF5F-47D8-B4E6-3515090AEE49}" destId="{5919FA08-1DC1-4892-BAC1-BF32883CB5C8}" srcOrd="1" destOrd="0" presId="urn:microsoft.com/office/officeart/2005/8/layout/lProcess2"/>
    <dgm:cxn modelId="{2D90DFF2-5F0A-4E31-9DB0-2000BA5E8DB7}" type="presParOf" srcId="{B66B82BA-DF5F-47D8-B4E6-3515090AEE49}" destId="{7F13BB2D-7145-49FE-B2C9-5741FA7A6C46}" srcOrd="2" destOrd="0" presId="urn:microsoft.com/office/officeart/2005/8/layout/lProcess2"/>
    <dgm:cxn modelId="{E3B7EE80-2124-4FF3-98A6-B6645AC5D61B}" type="presParOf" srcId="{7F13BB2D-7145-49FE-B2C9-5741FA7A6C46}" destId="{477609C5-F6FD-407F-9547-FDB79C2E6374}" srcOrd="0" destOrd="0" presId="urn:microsoft.com/office/officeart/2005/8/layout/lProcess2"/>
    <dgm:cxn modelId="{6F17F427-AAC4-4729-9F91-9DB0726D1487}" type="presParOf" srcId="{477609C5-F6FD-407F-9547-FDB79C2E6374}" destId="{1031F201-785D-4392-9318-4810FB50FCEB}" srcOrd="0" destOrd="0" presId="urn:microsoft.com/office/officeart/2005/8/layout/lProcess2"/>
    <dgm:cxn modelId="{F310EC22-AF98-423D-95E8-8AE9119DCF97}" type="presParOf" srcId="{07F1A0B8-24B2-4D79-B827-5EAF240AB55E}" destId="{3912C860-A88C-4FFC-AC89-6CBDDB8AE543}" srcOrd="3" destOrd="0" presId="urn:microsoft.com/office/officeart/2005/8/layout/lProcess2"/>
    <dgm:cxn modelId="{9CB9D78A-2A0F-4E27-8AEA-06C82FA8F940}" type="presParOf" srcId="{07F1A0B8-24B2-4D79-B827-5EAF240AB55E}" destId="{CFFA60F3-5B7B-4BDE-94FC-29F375A03D09}" srcOrd="4" destOrd="0" presId="urn:microsoft.com/office/officeart/2005/8/layout/lProcess2"/>
    <dgm:cxn modelId="{325660CA-F2E0-469A-9F14-8E9B17CE548F}" type="presParOf" srcId="{CFFA60F3-5B7B-4BDE-94FC-29F375A03D09}" destId="{A8A6C1AB-4D5B-4751-9099-1C8D781F8A91}" srcOrd="0" destOrd="0" presId="urn:microsoft.com/office/officeart/2005/8/layout/lProcess2"/>
    <dgm:cxn modelId="{AAFCCE4D-C925-465D-B79C-B468077B31D2}" type="presParOf" srcId="{CFFA60F3-5B7B-4BDE-94FC-29F375A03D09}" destId="{EABDFB6A-227F-4932-B8C5-5B7DD84EE645}" srcOrd="1" destOrd="0" presId="urn:microsoft.com/office/officeart/2005/8/layout/lProcess2"/>
    <dgm:cxn modelId="{2BDEEB7A-3043-45E8-BA85-532D48D5AEEA}" type="presParOf" srcId="{CFFA60F3-5B7B-4BDE-94FC-29F375A03D09}" destId="{8F80E7CD-8C0D-4401-9118-791BB333AB19}" srcOrd="2" destOrd="0" presId="urn:microsoft.com/office/officeart/2005/8/layout/lProcess2"/>
    <dgm:cxn modelId="{B2BEBE29-9C51-4868-AB28-4D8E9E9A210F}" type="presParOf" srcId="{8F80E7CD-8C0D-4401-9118-791BB333AB19}" destId="{E514883F-4EB3-4AB2-9954-97583BE67457}" srcOrd="0" destOrd="0" presId="urn:microsoft.com/office/officeart/2005/8/layout/lProcess2"/>
    <dgm:cxn modelId="{5EE213B0-19CD-4ED6-922B-55B5C8841BA8}" type="presParOf" srcId="{E514883F-4EB3-4AB2-9954-97583BE67457}" destId="{E1B4C452-E690-401A-9868-DD7E28794AA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1E46FD-423A-4CCB-ACD4-9B415318C1BD}" type="doc">
      <dgm:prSet loTypeId="urn:microsoft.com/office/officeart/2005/8/layout/lProcess2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F2210EA-CA33-4E86-9ACB-9043870943E6}">
      <dgm:prSet/>
      <dgm:spPr/>
      <dgm:t>
        <a:bodyPr/>
        <a:lstStyle/>
        <a:p>
          <a:r>
            <a:rPr lang="en-US" b="1" dirty="0"/>
            <a:t>Authentication Service Agency </a:t>
          </a:r>
          <a:r>
            <a:rPr lang="en-US" b="1" dirty="0" smtClean="0"/>
            <a:t>(</a:t>
          </a:r>
          <a:r>
            <a:rPr lang="en-US" b="1" dirty="0"/>
            <a:t>ASA)</a:t>
          </a:r>
        </a:p>
      </dgm:t>
    </dgm:pt>
    <dgm:pt modelId="{F5DC5976-23A6-496D-86DB-37B8DE9A5FC4}" type="parTrans" cxnId="{FF6E182F-F375-402E-82AB-563FF96AAD85}">
      <dgm:prSet/>
      <dgm:spPr/>
      <dgm:t>
        <a:bodyPr/>
        <a:lstStyle/>
        <a:p>
          <a:endParaRPr lang="en-US"/>
        </a:p>
      </dgm:t>
    </dgm:pt>
    <dgm:pt modelId="{FC039D12-C41F-4399-8260-5DA35CE408F1}" type="sibTrans" cxnId="{FF6E182F-F375-402E-82AB-563FF96AAD85}">
      <dgm:prSet/>
      <dgm:spPr/>
      <dgm:t>
        <a:bodyPr/>
        <a:lstStyle/>
        <a:p>
          <a:endParaRPr lang="en-US"/>
        </a:p>
      </dgm:t>
    </dgm:pt>
    <dgm:pt modelId="{5511C790-4930-494F-8671-676A02B16004}">
      <dgm:prSet custT="1"/>
      <dgm:spPr/>
      <dgm:t>
        <a:bodyPr/>
        <a:lstStyle/>
        <a:p>
          <a:r>
            <a:rPr lang="en-US" sz="1400" dirty="0" smtClean="0"/>
            <a:t>Agency that has secured </a:t>
          </a:r>
          <a:r>
            <a:rPr lang="en-US" sz="1400" dirty="0"/>
            <a:t>leased line connectivity with CIDR</a:t>
          </a:r>
        </a:p>
      </dgm:t>
    </dgm:pt>
    <dgm:pt modelId="{EEED56DB-02AF-4430-9077-EEBC72C76AC7}" type="parTrans" cxnId="{DE4AE899-0BDA-4909-BFEA-6452802EB361}">
      <dgm:prSet/>
      <dgm:spPr/>
      <dgm:t>
        <a:bodyPr/>
        <a:lstStyle/>
        <a:p>
          <a:endParaRPr lang="en-US"/>
        </a:p>
      </dgm:t>
    </dgm:pt>
    <dgm:pt modelId="{DACA5258-A7CA-47E5-9C9B-EE1220551865}" type="sibTrans" cxnId="{DE4AE899-0BDA-4909-BFEA-6452802EB361}">
      <dgm:prSet/>
      <dgm:spPr/>
      <dgm:t>
        <a:bodyPr/>
        <a:lstStyle/>
        <a:p>
          <a:endParaRPr lang="en-US"/>
        </a:p>
      </dgm:t>
    </dgm:pt>
    <dgm:pt modelId="{CA51A3C3-38B2-414F-BDA3-F1BFFF42155E}">
      <dgm:prSet/>
      <dgm:spPr/>
      <dgm:t>
        <a:bodyPr/>
        <a:lstStyle/>
        <a:p>
          <a:r>
            <a:rPr lang="en-US" b="1" dirty="0"/>
            <a:t>Unique Identification Authority of </a:t>
          </a:r>
          <a:r>
            <a:rPr lang="en-US" b="1" dirty="0" smtClean="0"/>
            <a:t>India</a:t>
          </a:r>
          <a:endParaRPr lang="en-US" b="1" dirty="0"/>
        </a:p>
      </dgm:t>
    </dgm:pt>
    <dgm:pt modelId="{092460AE-FACA-42D6-8524-74523D0C832A}" type="parTrans" cxnId="{AEE0E5A8-76F1-4AE4-8BD1-96E374DF7AE0}">
      <dgm:prSet/>
      <dgm:spPr/>
      <dgm:t>
        <a:bodyPr/>
        <a:lstStyle/>
        <a:p>
          <a:endParaRPr lang="en-US"/>
        </a:p>
      </dgm:t>
    </dgm:pt>
    <dgm:pt modelId="{E56AEBE5-E68D-4E4A-93AB-4A74EAE3D26B}" type="sibTrans" cxnId="{AEE0E5A8-76F1-4AE4-8BD1-96E374DF7AE0}">
      <dgm:prSet/>
      <dgm:spPr/>
      <dgm:t>
        <a:bodyPr/>
        <a:lstStyle/>
        <a:p>
          <a:endParaRPr lang="en-US"/>
        </a:p>
      </dgm:t>
    </dgm:pt>
    <dgm:pt modelId="{1B1629A6-415E-4CC5-8368-D1F16BAFD8F0}">
      <dgm:prSet custT="1"/>
      <dgm:spPr/>
      <dgm:t>
        <a:bodyPr/>
        <a:lstStyle/>
        <a:p>
          <a:r>
            <a:rPr lang="en-US" sz="1400" dirty="0"/>
            <a:t>Offers online </a:t>
          </a:r>
          <a:r>
            <a:rPr lang="en-US" sz="1400" dirty="0" smtClean="0"/>
            <a:t>authentication</a:t>
          </a:r>
          <a:endParaRPr lang="en-US" sz="1400" dirty="0"/>
        </a:p>
      </dgm:t>
    </dgm:pt>
    <dgm:pt modelId="{CC3F6646-98DB-402E-BEBE-7DAFE501A4D2}" type="parTrans" cxnId="{CDEAC7B1-3C80-4C9E-AB14-AA0931AABBB5}">
      <dgm:prSet/>
      <dgm:spPr/>
      <dgm:t>
        <a:bodyPr/>
        <a:lstStyle/>
        <a:p>
          <a:endParaRPr lang="en-US"/>
        </a:p>
      </dgm:t>
    </dgm:pt>
    <dgm:pt modelId="{3FF9D0FC-218D-400B-B8DC-08F87BC07EED}" type="sibTrans" cxnId="{CDEAC7B1-3C80-4C9E-AB14-AA0931AABBB5}">
      <dgm:prSet/>
      <dgm:spPr/>
      <dgm:t>
        <a:bodyPr/>
        <a:lstStyle/>
        <a:p>
          <a:endParaRPr lang="en-US"/>
        </a:p>
      </dgm:t>
    </dgm:pt>
    <dgm:pt modelId="{5AF002E8-46E6-4ECE-BFE7-D1E66B873FF6}">
      <dgm:prSet/>
      <dgm:spPr/>
      <dgm:t>
        <a:bodyPr/>
        <a:lstStyle/>
        <a:p>
          <a:r>
            <a:rPr lang="en-US" b="1" dirty="0"/>
            <a:t>Sub </a:t>
          </a:r>
          <a:r>
            <a:rPr lang="en-US" b="1" dirty="0" smtClean="0"/>
            <a:t>Auth. User </a:t>
          </a:r>
          <a:r>
            <a:rPr lang="en-US" b="1" dirty="0"/>
            <a:t>Agency </a:t>
          </a:r>
          <a:r>
            <a:rPr lang="en-US" b="1" dirty="0" smtClean="0"/>
            <a:t>(</a:t>
          </a:r>
          <a:r>
            <a:rPr lang="en-US" b="1" dirty="0"/>
            <a:t>Sub AUA)</a:t>
          </a:r>
        </a:p>
      </dgm:t>
    </dgm:pt>
    <dgm:pt modelId="{370127C8-5F9F-43DB-BBB4-CED512700A76}" type="parTrans" cxnId="{4F5F480C-2D13-4F0D-9C3A-6E0E264387BD}">
      <dgm:prSet/>
      <dgm:spPr/>
      <dgm:t>
        <a:bodyPr/>
        <a:lstStyle/>
        <a:p>
          <a:endParaRPr lang="en-US"/>
        </a:p>
      </dgm:t>
    </dgm:pt>
    <dgm:pt modelId="{FC48F901-B49E-48B5-93B2-D38E77B71E6C}" type="sibTrans" cxnId="{4F5F480C-2D13-4F0D-9C3A-6E0E264387BD}">
      <dgm:prSet/>
      <dgm:spPr/>
      <dgm:t>
        <a:bodyPr/>
        <a:lstStyle/>
        <a:p>
          <a:endParaRPr lang="en-US"/>
        </a:p>
      </dgm:t>
    </dgm:pt>
    <dgm:pt modelId="{7E3FFF62-7656-44AD-AC15-8753ACECA2E2}">
      <dgm:prSet custT="1"/>
      <dgm:spPr/>
      <dgm:t>
        <a:bodyPr/>
        <a:lstStyle/>
        <a:p>
          <a:r>
            <a:rPr lang="en-US" sz="1400" dirty="0"/>
            <a:t>Agencies that access Aadhaar authentication through an existing AUA</a:t>
          </a:r>
        </a:p>
      </dgm:t>
    </dgm:pt>
    <dgm:pt modelId="{D18D8D9E-1CC1-4E05-BC50-2E263EBF2403}" type="parTrans" cxnId="{10316A0F-C3F9-4327-BD96-4393898796AF}">
      <dgm:prSet/>
      <dgm:spPr/>
      <dgm:t>
        <a:bodyPr/>
        <a:lstStyle/>
        <a:p>
          <a:endParaRPr lang="en-US"/>
        </a:p>
      </dgm:t>
    </dgm:pt>
    <dgm:pt modelId="{41E685AC-F8B4-4AA6-BE1C-A38AB600352F}" type="sibTrans" cxnId="{10316A0F-C3F9-4327-BD96-4393898796AF}">
      <dgm:prSet/>
      <dgm:spPr/>
      <dgm:t>
        <a:bodyPr/>
        <a:lstStyle/>
        <a:p>
          <a:endParaRPr lang="en-US"/>
        </a:p>
      </dgm:t>
    </dgm:pt>
    <dgm:pt modelId="{37E0C631-D0CD-48B3-8335-D19D479F8189}" type="pres">
      <dgm:prSet presAssocID="{F11E46FD-423A-4CCB-ACD4-9B415318C1B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A4C8A-AB72-4420-97DD-0CFF04A1D3FD}" type="pres">
      <dgm:prSet presAssocID="{9F2210EA-CA33-4E86-9ACB-9043870943E6}" presName="compNode" presStyleCnt="0"/>
      <dgm:spPr/>
      <dgm:t>
        <a:bodyPr/>
        <a:lstStyle/>
        <a:p>
          <a:endParaRPr lang="en-US"/>
        </a:p>
      </dgm:t>
    </dgm:pt>
    <dgm:pt modelId="{E990A38D-82EA-4B39-8D94-C7DB1EC01719}" type="pres">
      <dgm:prSet presAssocID="{9F2210EA-CA33-4E86-9ACB-9043870943E6}" presName="aNode" presStyleLbl="bgShp" presStyleIdx="0" presStyleCnt="3"/>
      <dgm:spPr/>
      <dgm:t>
        <a:bodyPr/>
        <a:lstStyle/>
        <a:p>
          <a:endParaRPr lang="en-US"/>
        </a:p>
      </dgm:t>
    </dgm:pt>
    <dgm:pt modelId="{C5F39629-2E54-44A0-9BC3-486A224D4B9E}" type="pres">
      <dgm:prSet presAssocID="{9F2210EA-CA33-4E86-9ACB-9043870943E6}" presName="textNode" presStyleLbl="bgShp" presStyleIdx="0" presStyleCnt="3"/>
      <dgm:spPr/>
      <dgm:t>
        <a:bodyPr/>
        <a:lstStyle/>
        <a:p>
          <a:endParaRPr lang="en-US"/>
        </a:p>
      </dgm:t>
    </dgm:pt>
    <dgm:pt modelId="{96FE204D-67B1-471A-B1D9-13DE7F288CF1}" type="pres">
      <dgm:prSet presAssocID="{9F2210EA-CA33-4E86-9ACB-9043870943E6}" presName="compChildNode" presStyleCnt="0"/>
      <dgm:spPr/>
      <dgm:t>
        <a:bodyPr/>
        <a:lstStyle/>
        <a:p>
          <a:endParaRPr lang="en-US"/>
        </a:p>
      </dgm:t>
    </dgm:pt>
    <dgm:pt modelId="{3DC686A5-D070-4AD7-9C03-7D02CC2A27D5}" type="pres">
      <dgm:prSet presAssocID="{9F2210EA-CA33-4E86-9ACB-9043870943E6}" presName="theInnerList" presStyleCnt="0"/>
      <dgm:spPr/>
      <dgm:t>
        <a:bodyPr/>
        <a:lstStyle/>
        <a:p>
          <a:endParaRPr lang="en-US"/>
        </a:p>
      </dgm:t>
    </dgm:pt>
    <dgm:pt modelId="{B1BA8E54-3676-4D4E-BD6C-8BA4153C5615}" type="pres">
      <dgm:prSet presAssocID="{5511C790-4930-494F-8671-676A02B1600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BFDD4-6B3C-4AD4-9C2E-CF353C87E6E8}" type="pres">
      <dgm:prSet presAssocID="{9F2210EA-CA33-4E86-9ACB-9043870943E6}" presName="aSpace" presStyleCnt="0"/>
      <dgm:spPr/>
      <dgm:t>
        <a:bodyPr/>
        <a:lstStyle/>
        <a:p>
          <a:endParaRPr lang="en-US"/>
        </a:p>
      </dgm:t>
    </dgm:pt>
    <dgm:pt modelId="{437B0C9F-A8BD-432B-A97F-051874ABAD5B}" type="pres">
      <dgm:prSet presAssocID="{CA51A3C3-38B2-414F-BDA3-F1BFFF42155E}" presName="compNode" presStyleCnt="0"/>
      <dgm:spPr/>
      <dgm:t>
        <a:bodyPr/>
        <a:lstStyle/>
        <a:p>
          <a:endParaRPr lang="en-US"/>
        </a:p>
      </dgm:t>
    </dgm:pt>
    <dgm:pt modelId="{1373E887-4204-4DA4-8FA9-A6D75DBCAE5C}" type="pres">
      <dgm:prSet presAssocID="{CA51A3C3-38B2-414F-BDA3-F1BFFF42155E}" presName="aNode" presStyleLbl="bgShp" presStyleIdx="1" presStyleCnt="3"/>
      <dgm:spPr/>
      <dgm:t>
        <a:bodyPr/>
        <a:lstStyle/>
        <a:p>
          <a:endParaRPr lang="en-US"/>
        </a:p>
      </dgm:t>
    </dgm:pt>
    <dgm:pt modelId="{0579E2B1-6C13-42E4-A3BD-05DC8C2D6AA0}" type="pres">
      <dgm:prSet presAssocID="{CA51A3C3-38B2-414F-BDA3-F1BFFF42155E}" presName="textNode" presStyleLbl="bgShp" presStyleIdx="1" presStyleCnt="3"/>
      <dgm:spPr/>
      <dgm:t>
        <a:bodyPr/>
        <a:lstStyle/>
        <a:p>
          <a:endParaRPr lang="en-US"/>
        </a:p>
      </dgm:t>
    </dgm:pt>
    <dgm:pt modelId="{F6D2E02F-809E-4C12-A679-31252084C75C}" type="pres">
      <dgm:prSet presAssocID="{CA51A3C3-38B2-414F-BDA3-F1BFFF42155E}" presName="compChildNode" presStyleCnt="0"/>
      <dgm:spPr/>
      <dgm:t>
        <a:bodyPr/>
        <a:lstStyle/>
        <a:p>
          <a:endParaRPr lang="en-US"/>
        </a:p>
      </dgm:t>
    </dgm:pt>
    <dgm:pt modelId="{E527DFE8-0CFD-498D-8BB7-B8ECEDEE90BF}" type="pres">
      <dgm:prSet presAssocID="{CA51A3C3-38B2-414F-BDA3-F1BFFF42155E}" presName="theInnerList" presStyleCnt="0"/>
      <dgm:spPr/>
      <dgm:t>
        <a:bodyPr/>
        <a:lstStyle/>
        <a:p>
          <a:endParaRPr lang="en-US"/>
        </a:p>
      </dgm:t>
    </dgm:pt>
    <dgm:pt modelId="{D2781E84-3587-4060-B317-578132750B83}" type="pres">
      <dgm:prSet presAssocID="{1B1629A6-415E-4CC5-8368-D1F16BAFD8F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DA47B-9128-4181-A49E-7FCBD25B8DD8}" type="pres">
      <dgm:prSet presAssocID="{CA51A3C3-38B2-414F-BDA3-F1BFFF42155E}" presName="aSpace" presStyleCnt="0"/>
      <dgm:spPr/>
      <dgm:t>
        <a:bodyPr/>
        <a:lstStyle/>
        <a:p>
          <a:endParaRPr lang="en-US"/>
        </a:p>
      </dgm:t>
    </dgm:pt>
    <dgm:pt modelId="{23398AEF-90FC-4D9E-93CA-C6E2A93656F3}" type="pres">
      <dgm:prSet presAssocID="{5AF002E8-46E6-4ECE-BFE7-D1E66B873FF6}" presName="compNode" presStyleCnt="0"/>
      <dgm:spPr/>
      <dgm:t>
        <a:bodyPr/>
        <a:lstStyle/>
        <a:p>
          <a:endParaRPr lang="en-US"/>
        </a:p>
      </dgm:t>
    </dgm:pt>
    <dgm:pt modelId="{A27F60D7-BC81-477E-954C-C5328B1B5C88}" type="pres">
      <dgm:prSet presAssocID="{5AF002E8-46E6-4ECE-BFE7-D1E66B873FF6}" presName="aNode" presStyleLbl="bgShp" presStyleIdx="2" presStyleCnt="3"/>
      <dgm:spPr/>
      <dgm:t>
        <a:bodyPr/>
        <a:lstStyle/>
        <a:p>
          <a:endParaRPr lang="en-US"/>
        </a:p>
      </dgm:t>
    </dgm:pt>
    <dgm:pt modelId="{E5FBED76-C945-4214-B3F3-359C4BB96CF5}" type="pres">
      <dgm:prSet presAssocID="{5AF002E8-46E6-4ECE-BFE7-D1E66B873FF6}" presName="textNode" presStyleLbl="bgShp" presStyleIdx="2" presStyleCnt="3"/>
      <dgm:spPr/>
      <dgm:t>
        <a:bodyPr/>
        <a:lstStyle/>
        <a:p>
          <a:endParaRPr lang="en-US"/>
        </a:p>
      </dgm:t>
    </dgm:pt>
    <dgm:pt modelId="{99AA7DD2-8229-47DD-95A5-E9184C8DD67B}" type="pres">
      <dgm:prSet presAssocID="{5AF002E8-46E6-4ECE-BFE7-D1E66B873FF6}" presName="compChildNode" presStyleCnt="0"/>
      <dgm:spPr/>
      <dgm:t>
        <a:bodyPr/>
        <a:lstStyle/>
        <a:p>
          <a:endParaRPr lang="en-US"/>
        </a:p>
      </dgm:t>
    </dgm:pt>
    <dgm:pt modelId="{90C58649-4AD4-4F3B-8767-AD57957D472E}" type="pres">
      <dgm:prSet presAssocID="{5AF002E8-46E6-4ECE-BFE7-D1E66B873FF6}" presName="theInnerList" presStyleCnt="0"/>
      <dgm:spPr/>
      <dgm:t>
        <a:bodyPr/>
        <a:lstStyle/>
        <a:p>
          <a:endParaRPr lang="en-US"/>
        </a:p>
      </dgm:t>
    </dgm:pt>
    <dgm:pt modelId="{8044D812-1963-4FAF-8A98-6E0957FB0E6A}" type="pres">
      <dgm:prSet presAssocID="{7E3FFF62-7656-44AD-AC15-8753ACECA2E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F6F87-5DEE-4681-B709-B6BEB4705F8D}" type="presOf" srcId="{CA51A3C3-38B2-414F-BDA3-F1BFFF42155E}" destId="{1373E887-4204-4DA4-8FA9-A6D75DBCAE5C}" srcOrd="0" destOrd="0" presId="urn:microsoft.com/office/officeart/2005/8/layout/lProcess2"/>
    <dgm:cxn modelId="{26C40674-0DF4-4DAD-B80E-01E346CEE3AA}" type="presOf" srcId="{9F2210EA-CA33-4E86-9ACB-9043870943E6}" destId="{E990A38D-82EA-4B39-8D94-C7DB1EC01719}" srcOrd="0" destOrd="0" presId="urn:microsoft.com/office/officeart/2005/8/layout/lProcess2"/>
    <dgm:cxn modelId="{AEE0E5A8-76F1-4AE4-8BD1-96E374DF7AE0}" srcId="{F11E46FD-423A-4CCB-ACD4-9B415318C1BD}" destId="{CA51A3C3-38B2-414F-BDA3-F1BFFF42155E}" srcOrd="1" destOrd="0" parTransId="{092460AE-FACA-42D6-8524-74523D0C832A}" sibTransId="{E56AEBE5-E68D-4E4A-93AB-4A74EAE3D26B}"/>
    <dgm:cxn modelId="{EF27C216-1616-4E81-B5BD-C019B3FD67A7}" type="presOf" srcId="{7E3FFF62-7656-44AD-AC15-8753ACECA2E2}" destId="{8044D812-1963-4FAF-8A98-6E0957FB0E6A}" srcOrd="0" destOrd="0" presId="urn:microsoft.com/office/officeart/2005/8/layout/lProcess2"/>
    <dgm:cxn modelId="{0344FBA8-E24A-408D-AB29-0978B7297DF9}" type="presOf" srcId="{5AF002E8-46E6-4ECE-BFE7-D1E66B873FF6}" destId="{E5FBED76-C945-4214-B3F3-359C4BB96CF5}" srcOrd="1" destOrd="0" presId="urn:microsoft.com/office/officeart/2005/8/layout/lProcess2"/>
    <dgm:cxn modelId="{39A03030-EE7E-4606-AA6C-85B35D9B0953}" type="presOf" srcId="{F11E46FD-423A-4CCB-ACD4-9B415318C1BD}" destId="{37E0C631-D0CD-48B3-8335-D19D479F8189}" srcOrd="0" destOrd="0" presId="urn:microsoft.com/office/officeart/2005/8/layout/lProcess2"/>
    <dgm:cxn modelId="{4F5F480C-2D13-4F0D-9C3A-6E0E264387BD}" srcId="{F11E46FD-423A-4CCB-ACD4-9B415318C1BD}" destId="{5AF002E8-46E6-4ECE-BFE7-D1E66B873FF6}" srcOrd="2" destOrd="0" parTransId="{370127C8-5F9F-43DB-BBB4-CED512700A76}" sibTransId="{FC48F901-B49E-48B5-93B2-D38E77B71E6C}"/>
    <dgm:cxn modelId="{FEC73DCE-7DC9-4AC5-B15C-0948CC42AA82}" type="presOf" srcId="{1B1629A6-415E-4CC5-8368-D1F16BAFD8F0}" destId="{D2781E84-3587-4060-B317-578132750B83}" srcOrd="0" destOrd="0" presId="urn:microsoft.com/office/officeart/2005/8/layout/lProcess2"/>
    <dgm:cxn modelId="{DE4AE899-0BDA-4909-BFEA-6452802EB361}" srcId="{9F2210EA-CA33-4E86-9ACB-9043870943E6}" destId="{5511C790-4930-494F-8671-676A02B16004}" srcOrd="0" destOrd="0" parTransId="{EEED56DB-02AF-4430-9077-EEBC72C76AC7}" sibTransId="{DACA5258-A7CA-47E5-9C9B-EE1220551865}"/>
    <dgm:cxn modelId="{E1764275-25D8-47FB-B74D-87A0A33E334B}" type="presOf" srcId="{5AF002E8-46E6-4ECE-BFE7-D1E66B873FF6}" destId="{A27F60D7-BC81-477E-954C-C5328B1B5C88}" srcOrd="0" destOrd="0" presId="urn:microsoft.com/office/officeart/2005/8/layout/lProcess2"/>
    <dgm:cxn modelId="{CDEAC7B1-3C80-4C9E-AB14-AA0931AABBB5}" srcId="{CA51A3C3-38B2-414F-BDA3-F1BFFF42155E}" destId="{1B1629A6-415E-4CC5-8368-D1F16BAFD8F0}" srcOrd="0" destOrd="0" parTransId="{CC3F6646-98DB-402E-BEBE-7DAFE501A4D2}" sibTransId="{3FF9D0FC-218D-400B-B8DC-08F87BC07EED}"/>
    <dgm:cxn modelId="{EF257261-6F9C-4370-AC42-2685C2DB768E}" type="presOf" srcId="{9F2210EA-CA33-4E86-9ACB-9043870943E6}" destId="{C5F39629-2E54-44A0-9BC3-486A224D4B9E}" srcOrd="1" destOrd="0" presId="urn:microsoft.com/office/officeart/2005/8/layout/lProcess2"/>
    <dgm:cxn modelId="{1AFABCA4-375D-4098-BE57-A5610F073B00}" type="presOf" srcId="{CA51A3C3-38B2-414F-BDA3-F1BFFF42155E}" destId="{0579E2B1-6C13-42E4-A3BD-05DC8C2D6AA0}" srcOrd="1" destOrd="0" presId="urn:microsoft.com/office/officeart/2005/8/layout/lProcess2"/>
    <dgm:cxn modelId="{3E44906A-9443-450E-97B1-0953218D8A15}" type="presOf" srcId="{5511C790-4930-494F-8671-676A02B16004}" destId="{B1BA8E54-3676-4D4E-BD6C-8BA4153C5615}" srcOrd="0" destOrd="0" presId="urn:microsoft.com/office/officeart/2005/8/layout/lProcess2"/>
    <dgm:cxn modelId="{FF6E182F-F375-402E-82AB-563FF96AAD85}" srcId="{F11E46FD-423A-4CCB-ACD4-9B415318C1BD}" destId="{9F2210EA-CA33-4E86-9ACB-9043870943E6}" srcOrd="0" destOrd="0" parTransId="{F5DC5976-23A6-496D-86DB-37B8DE9A5FC4}" sibTransId="{FC039D12-C41F-4399-8260-5DA35CE408F1}"/>
    <dgm:cxn modelId="{10316A0F-C3F9-4327-BD96-4393898796AF}" srcId="{5AF002E8-46E6-4ECE-BFE7-D1E66B873FF6}" destId="{7E3FFF62-7656-44AD-AC15-8753ACECA2E2}" srcOrd="0" destOrd="0" parTransId="{D18D8D9E-1CC1-4E05-BC50-2E263EBF2403}" sibTransId="{41E685AC-F8B4-4AA6-BE1C-A38AB600352F}"/>
    <dgm:cxn modelId="{43A6FFF9-4065-4AE5-A676-324DCE705B85}" type="presParOf" srcId="{37E0C631-D0CD-48B3-8335-D19D479F8189}" destId="{FE4A4C8A-AB72-4420-97DD-0CFF04A1D3FD}" srcOrd="0" destOrd="0" presId="urn:microsoft.com/office/officeart/2005/8/layout/lProcess2"/>
    <dgm:cxn modelId="{2A5A3D9C-A9AC-44E0-B4CD-D60E74570DE5}" type="presParOf" srcId="{FE4A4C8A-AB72-4420-97DD-0CFF04A1D3FD}" destId="{E990A38D-82EA-4B39-8D94-C7DB1EC01719}" srcOrd="0" destOrd="0" presId="urn:microsoft.com/office/officeart/2005/8/layout/lProcess2"/>
    <dgm:cxn modelId="{5BD74DA6-E0CE-4FAB-9F14-8BB4D164530B}" type="presParOf" srcId="{FE4A4C8A-AB72-4420-97DD-0CFF04A1D3FD}" destId="{C5F39629-2E54-44A0-9BC3-486A224D4B9E}" srcOrd="1" destOrd="0" presId="urn:microsoft.com/office/officeart/2005/8/layout/lProcess2"/>
    <dgm:cxn modelId="{0F7C6B96-FD91-48AD-8CF2-4096383A3235}" type="presParOf" srcId="{FE4A4C8A-AB72-4420-97DD-0CFF04A1D3FD}" destId="{96FE204D-67B1-471A-B1D9-13DE7F288CF1}" srcOrd="2" destOrd="0" presId="urn:microsoft.com/office/officeart/2005/8/layout/lProcess2"/>
    <dgm:cxn modelId="{C35E0490-FB8B-4217-AF2B-F486BD410C3B}" type="presParOf" srcId="{96FE204D-67B1-471A-B1D9-13DE7F288CF1}" destId="{3DC686A5-D070-4AD7-9C03-7D02CC2A27D5}" srcOrd="0" destOrd="0" presId="urn:microsoft.com/office/officeart/2005/8/layout/lProcess2"/>
    <dgm:cxn modelId="{DE8ED23E-F1ED-499E-BA89-575FFD2A4197}" type="presParOf" srcId="{3DC686A5-D070-4AD7-9C03-7D02CC2A27D5}" destId="{B1BA8E54-3676-4D4E-BD6C-8BA4153C5615}" srcOrd="0" destOrd="0" presId="urn:microsoft.com/office/officeart/2005/8/layout/lProcess2"/>
    <dgm:cxn modelId="{1743EA0A-AA58-491C-AF7F-2AE470755831}" type="presParOf" srcId="{37E0C631-D0CD-48B3-8335-D19D479F8189}" destId="{E38BFDD4-6B3C-4AD4-9C2E-CF353C87E6E8}" srcOrd="1" destOrd="0" presId="urn:microsoft.com/office/officeart/2005/8/layout/lProcess2"/>
    <dgm:cxn modelId="{AB033D3D-2CED-4AF9-A460-6255C4667933}" type="presParOf" srcId="{37E0C631-D0CD-48B3-8335-D19D479F8189}" destId="{437B0C9F-A8BD-432B-A97F-051874ABAD5B}" srcOrd="2" destOrd="0" presId="urn:microsoft.com/office/officeart/2005/8/layout/lProcess2"/>
    <dgm:cxn modelId="{36531C22-F860-42BC-94E5-74F7BFF970D8}" type="presParOf" srcId="{437B0C9F-A8BD-432B-A97F-051874ABAD5B}" destId="{1373E887-4204-4DA4-8FA9-A6D75DBCAE5C}" srcOrd="0" destOrd="0" presId="urn:microsoft.com/office/officeart/2005/8/layout/lProcess2"/>
    <dgm:cxn modelId="{6CDB1FBD-CE0F-4F66-A2B5-FCEFB41F67CF}" type="presParOf" srcId="{437B0C9F-A8BD-432B-A97F-051874ABAD5B}" destId="{0579E2B1-6C13-42E4-A3BD-05DC8C2D6AA0}" srcOrd="1" destOrd="0" presId="urn:microsoft.com/office/officeart/2005/8/layout/lProcess2"/>
    <dgm:cxn modelId="{8F66F880-36F6-492C-B9FE-226BA69FE97D}" type="presParOf" srcId="{437B0C9F-A8BD-432B-A97F-051874ABAD5B}" destId="{F6D2E02F-809E-4C12-A679-31252084C75C}" srcOrd="2" destOrd="0" presId="urn:microsoft.com/office/officeart/2005/8/layout/lProcess2"/>
    <dgm:cxn modelId="{632B0783-1920-4F41-B200-0CAE4B711BE7}" type="presParOf" srcId="{F6D2E02F-809E-4C12-A679-31252084C75C}" destId="{E527DFE8-0CFD-498D-8BB7-B8ECEDEE90BF}" srcOrd="0" destOrd="0" presId="urn:microsoft.com/office/officeart/2005/8/layout/lProcess2"/>
    <dgm:cxn modelId="{41E5B1BB-DB15-493D-BFA8-E24AD0F02590}" type="presParOf" srcId="{E527DFE8-0CFD-498D-8BB7-B8ECEDEE90BF}" destId="{D2781E84-3587-4060-B317-578132750B83}" srcOrd="0" destOrd="0" presId="urn:microsoft.com/office/officeart/2005/8/layout/lProcess2"/>
    <dgm:cxn modelId="{8339DAA6-CA18-43E7-972A-FF5359CD65F1}" type="presParOf" srcId="{37E0C631-D0CD-48B3-8335-D19D479F8189}" destId="{4D0DA47B-9128-4181-A49E-7FCBD25B8DD8}" srcOrd="3" destOrd="0" presId="urn:microsoft.com/office/officeart/2005/8/layout/lProcess2"/>
    <dgm:cxn modelId="{639DDC15-162F-4D38-9F5B-B19EC9B47268}" type="presParOf" srcId="{37E0C631-D0CD-48B3-8335-D19D479F8189}" destId="{23398AEF-90FC-4D9E-93CA-C6E2A93656F3}" srcOrd="4" destOrd="0" presId="urn:microsoft.com/office/officeart/2005/8/layout/lProcess2"/>
    <dgm:cxn modelId="{C85E7835-699A-4ECC-A8B1-9B1FBC7D09C2}" type="presParOf" srcId="{23398AEF-90FC-4D9E-93CA-C6E2A93656F3}" destId="{A27F60D7-BC81-477E-954C-C5328B1B5C88}" srcOrd="0" destOrd="0" presId="urn:microsoft.com/office/officeart/2005/8/layout/lProcess2"/>
    <dgm:cxn modelId="{FA76564C-2D74-485D-9A93-EA389EC29268}" type="presParOf" srcId="{23398AEF-90FC-4D9E-93CA-C6E2A93656F3}" destId="{E5FBED76-C945-4214-B3F3-359C4BB96CF5}" srcOrd="1" destOrd="0" presId="urn:microsoft.com/office/officeart/2005/8/layout/lProcess2"/>
    <dgm:cxn modelId="{96C62944-DC83-4216-902F-E1913122707F}" type="presParOf" srcId="{23398AEF-90FC-4D9E-93CA-C6E2A93656F3}" destId="{99AA7DD2-8229-47DD-95A5-E9184C8DD67B}" srcOrd="2" destOrd="0" presId="urn:microsoft.com/office/officeart/2005/8/layout/lProcess2"/>
    <dgm:cxn modelId="{6BB8DA7D-568E-4A5C-BDF9-A1301CD85F34}" type="presParOf" srcId="{99AA7DD2-8229-47DD-95A5-E9184C8DD67B}" destId="{90C58649-4AD4-4F3B-8767-AD57957D472E}" srcOrd="0" destOrd="0" presId="urn:microsoft.com/office/officeart/2005/8/layout/lProcess2"/>
    <dgm:cxn modelId="{3332A124-295C-45F9-8B21-601ED69B70C8}" type="presParOf" srcId="{90C58649-4AD4-4F3B-8767-AD57957D472E}" destId="{8044D812-1963-4FAF-8A98-6E0957FB0E6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F069A1-DA31-48D2-830F-579841C08CC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3B9568-36A7-4497-9031-163683EC8CF9}">
      <dgm:prSet phldrT="[Text]" custT="1"/>
      <dgm:spPr/>
      <dgm:t>
        <a:bodyPr/>
        <a:lstStyle/>
        <a:p>
          <a:r>
            <a:rPr lang="en-US" sz="2400" dirty="0" smtClean="0"/>
            <a:t>Disbursement of MGNREGA wages </a:t>
          </a:r>
        </a:p>
      </dgm:t>
    </dgm:pt>
    <dgm:pt modelId="{DB83C67F-898E-4511-B8CB-F7B4AB759255}" type="parTrans" cxnId="{ACB683E9-F125-436E-9CBE-77DDE0986245}">
      <dgm:prSet/>
      <dgm:spPr/>
      <dgm:t>
        <a:bodyPr/>
        <a:lstStyle/>
        <a:p>
          <a:endParaRPr lang="en-US" sz="2800"/>
        </a:p>
      </dgm:t>
    </dgm:pt>
    <dgm:pt modelId="{8C2E1716-1FF0-43DB-A40B-E523411414A1}" type="sibTrans" cxnId="{ACB683E9-F125-436E-9CBE-77DDE0986245}">
      <dgm:prSet/>
      <dgm:spPr/>
      <dgm:t>
        <a:bodyPr/>
        <a:lstStyle/>
        <a:p>
          <a:endParaRPr lang="en-US" sz="2800"/>
        </a:p>
      </dgm:t>
    </dgm:pt>
    <dgm:pt modelId="{35EECE02-01EF-4454-AB4A-4CACF85ACCFC}">
      <dgm:prSet phldrT="[Text]" custT="1"/>
      <dgm:spPr/>
      <dgm:t>
        <a:bodyPr/>
        <a:lstStyle/>
        <a:p>
          <a:r>
            <a:rPr lang="en-US" sz="2400" dirty="0" smtClean="0"/>
            <a:t>Banks, PMJDY and BCs</a:t>
          </a:r>
        </a:p>
      </dgm:t>
    </dgm:pt>
    <dgm:pt modelId="{3626A101-87FD-4C19-AAD9-966A47617883}" type="parTrans" cxnId="{E65C15DE-0F04-4535-BFF8-6D5CFE26E35A}">
      <dgm:prSet/>
      <dgm:spPr/>
      <dgm:t>
        <a:bodyPr/>
        <a:lstStyle/>
        <a:p>
          <a:endParaRPr lang="en-US" sz="2800"/>
        </a:p>
      </dgm:t>
    </dgm:pt>
    <dgm:pt modelId="{B59D4C5C-0FFF-4C76-8B28-59176A7FA379}" type="sibTrans" cxnId="{E65C15DE-0F04-4535-BFF8-6D5CFE26E35A}">
      <dgm:prSet/>
      <dgm:spPr/>
      <dgm:t>
        <a:bodyPr/>
        <a:lstStyle/>
        <a:p>
          <a:endParaRPr lang="en-US" sz="2800"/>
        </a:p>
      </dgm:t>
    </dgm:pt>
    <dgm:pt modelId="{79DB4EE1-E3D3-4B0A-8E6C-95817DD13D9E}">
      <dgm:prSet phldrT="[Text]" custT="1"/>
      <dgm:spPr/>
      <dgm:t>
        <a:bodyPr/>
        <a:lstStyle/>
        <a:p>
          <a:r>
            <a:rPr lang="en-US" sz="2400" dirty="0" err="1" smtClean="0"/>
            <a:t>AePDS</a:t>
          </a:r>
          <a:endParaRPr lang="en-US" sz="2400" dirty="0"/>
        </a:p>
      </dgm:t>
    </dgm:pt>
    <dgm:pt modelId="{F018B25F-BD71-4074-B1B7-0D09D64A482B}" type="parTrans" cxnId="{00EE34FB-7FDD-4D33-B69A-E5692878F0D9}">
      <dgm:prSet/>
      <dgm:spPr/>
      <dgm:t>
        <a:bodyPr/>
        <a:lstStyle/>
        <a:p>
          <a:endParaRPr lang="en-US" sz="2800"/>
        </a:p>
      </dgm:t>
    </dgm:pt>
    <dgm:pt modelId="{4DC7EB8E-D6F9-4C1F-B9BE-2BF15195163D}" type="sibTrans" cxnId="{00EE34FB-7FDD-4D33-B69A-E5692878F0D9}">
      <dgm:prSet/>
      <dgm:spPr/>
      <dgm:t>
        <a:bodyPr/>
        <a:lstStyle/>
        <a:p>
          <a:endParaRPr lang="en-US" sz="2800"/>
        </a:p>
      </dgm:t>
    </dgm:pt>
    <dgm:pt modelId="{63028D63-FD08-46D8-9812-F8FC3C6725C9}">
      <dgm:prSet phldrT="[Text]" custT="1"/>
      <dgm:spPr/>
      <dgm:t>
        <a:bodyPr/>
        <a:lstStyle/>
        <a:p>
          <a:r>
            <a:rPr lang="en-US" sz="2400" dirty="0" err="1" smtClean="0"/>
            <a:t>Pahal</a:t>
          </a:r>
          <a:r>
            <a:rPr lang="en-US" sz="2400" dirty="0" smtClean="0"/>
            <a:t> - LPG</a:t>
          </a:r>
        </a:p>
      </dgm:t>
    </dgm:pt>
    <dgm:pt modelId="{21CC7580-2AB4-41CD-BB80-2D0A32BA854F}" type="parTrans" cxnId="{5577EA4F-3586-478A-82B2-F0E7FE893EFE}">
      <dgm:prSet/>
      <dgm:spPr/>
      <dgm:t>
        <a:bodyPr/>
        <a:lstStyle/>
        <a:p>
          <a:endParaRPr lang="en-US" sz="2800"/>
        </a:p>
      </dgm:t>
    </dgm:pt>
    <dgm:pt modelId="{F7200CF8-3787-4D22-B598-141B13BC6C7A}" type="sibTrans" cxnId="{5577EA4F-3586-478A-82B2-F0E7FE893EFE}">
      <dgm:prSet/>
      <dgm:spPr/>
      <dgm:t>
        <a:bodyPr/>
        <a:lstStyle/>
        <a:p>
          <a:endParaRPr lang="en-US" sz="2800"/>
        </a:p>
      </dgm:t>
    </dgm:pt>
    <dgm:pt modelId="{7396F89D-1A23-470F-8D54-150A325D87FC}">
      <dgm:prSet phldrT="[Text]" custT="1"/>
      <dgm:spPr/>
      <dgm:t>
        <a:bodyPr/>
        <a:lstStyle/>
        <a:p>
          <a:r>
            <a:rPr lang="en-US" sz="2400" dirty="0" smtClean="0"/>
            <a:t>Disbursement of  Pension</a:t>
          </a:r>
        </a:p>
      </dgm:t>
    </dgm:pt>
    <dgm:pt modelId="{66CDD9F8-912D-4368-A462-7D09CAE247DD}" type="parTrans" cxnId="{C9219EF7-9678-4915-AAE5-35936A97CCB5}">
      <dgm:prSet/>
      <dgm:spPr/>
      <dgm:t>
        <a:bodyPr/>
        <a:lstStyle/>
        <a:p>
          <a:endParaRPr lang="en-IN"/>
        </a:p>
      </dgm:t>
    </dgm:pt>
    <dgm:pt modelId="{3FDEF04E-2C63-44FF-BD58-827D629A2C0A}" type="sibTrans" cxnId="{C9219EF7-9678-4915-AAE5-35936A97CCB5}">
      <dgm:prSet/>
      <dgm:spPr/>
      <dgm:t>
        <a:bodyPr/>
        <a:lstStyle/>
        <a:p>
          <a:endParaRPr lang="en-IN"/>
        </a:p>
      </dgm:t>
    </dgm:pt>
    <dgm:pt modelId="{F5642DA1-9B53-4957-906C-E0F97244E3E9}">
      <dgm:prSet phldrT="[Text]" custT="1"/>
      <dgm:spPr/>
      <dgm:t>
        <a:bodyPr/>
        <a:lstStyle/>
        <a:p>
          <a:r>
            <a:rPr lang="en-US" sz="2400" dirty="0" err="1" smtClean="0"/>
            <a:t>Jeevan</a:t>
          </a:r>
          <a:r>
            <a:rPr lang="en-US" sz="2400" dirty="0" smtClean="0"/>
            <a:t> </a:t>
          </a:r>
          <a:r>
            <a:rPr lang="en-US" sz="2400" dirty="0" err="1" smtClean="0"/>
            <a:t>Pramaan</a:t>
          </a:r>
          <a:endParaRPr lang="en-US" sz="2400" dirty="0" smtClean="0"/>
        </a:p>
      </dgm:t>
    </dgm:pt>
    <dgm:pt modelId="{5B587902-6348-4ECF-BF34-1767AE3A11ED}" type="parTrans" cxnId="{53F83422-EC04-4B0D-ADD4-7720F2F97EED}">
      <dgm:prSet/>
      <dgm:spPr/>
    </dgm:pt>
    <dgm:pt modelId="{4023ACE8-075C-4BE3-A7E2-FFFC3297AF4B}" type="sibTrans" cxnId="{53F83422-EC04-4B0D-ADD4-7720F2F97EED}">
      <dgm:prSet/>
      <dgm:spPr/>
    </dgm:pt>
    <dgm:pt modelId="{8BB6B83E-CC7B-42EF-8D1C-B8E4966A4F22}">
      <dgm:prSet phldrT="[Text]" custT="1"/>
      <dgm:spPr/>
      <dgm:t>
        <a:bodyPr/>
        <a:lstStyle/>
        <a:p>
          <a:r>
            <a:rPr lang="en-US" sz="2400" smtClean="0"/>
            <a:t>Income </a:t>
          </a:r>
          <a:r>
            <a:rPr lang="en-US" sz="2400" dirty="0" smtClean="0"/>
            <a:t>Tax: e-filing</a:t>
          </a:r>
        </a:p>
      </dgm:t>
    </dgm:pt>
    <dgm:pt modelId="{2BE17D1E-2947-42C2-A04C-AB98E0AB7751}" type="parTrans" cxnId="{B2235619-7C5F-4CFD-B104-5B0BAF098AEA}">
      <dgm:prSet/>
      <dgm:spPr/>
    </dgm:pt>
    <dgm:pt modelId="{FDF2DF05-6891-46B1-91DB-FAB5D7380C11}" type="sibTrans" cxnId="{B2235619-7C5F-4CFD-B104-5B0BAF098AEA}">
      <dgm:prSet/>
      <dgm:spPr/>
    </dgm:pt>
    <dgm:pt modelId="{5C179AB0-6F36-4925-9F11-E2402E90118B}" type="pres">
      <dgm:prSet presAssocID="{A1F069A1-DA31-48D2-830F-579841C08C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9B1D0-0F9B-4E9E-879E-8AE113F593A8}" type="pres">
      <dgm:prSet presAssocID="{79DB4EE1-E3D3-4B0A-8E6C-95817DD13D9E}" presName="node" presStyleLbl="node1" presStyleIdx="0" presStyleCnt="7" custScaleY="131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00A45-8E9E-4C07-82CE-212CCC63AB1A}" type="pres">
      <dgm:prSet presAssocID="{4DC7EB8E-D6F9-4C1F-B9BE-2BF15195163D}" presName="sibTrans" presStyleCnt="0"/>
      <dgm:spPr/>
      <dgm:t>
        <a:bodyPr/>
        <a:lstStyle/>
        <a:p>
          <a:endParaRPr lang="en-US"/>
        </a:p>
      </dgm:t>
    </dgm:pt>
    <dgm:pt modelId="{8047DD42-C714-4253-9992-B909A4049E1C}" type="pres">
      <dgm:prSet presAssocID="{CE3B9568-36A7-4497-9031-163683EC8CF9}" presName="node" presStyleLbl="node1" presStyleIdx="1" presStyleCnt="7" custScaleY="131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39093-5220-4E9B-9AB2-3E229C17994A}" type="pres">
      <dgm:prSet presAssocID="{8C2E1716-1FF0-43DB-A40B-E523411414A1}" presName="sibTrans" presStyleCnt="0"/>
      <dgm:spPr/>
      <dgm:t>
        <a:bodyPr/>
        <a:lstStyle/>
        <a:p>
          <a:endParaRPr lang="en-US"/>
        </a:p>
      </dgm:t>
    </dgm:pt>
    <dgm:pt modelId="{C0BE4701-ACA6-412B-AECB-D7C14197A041}" type="pres">
      <dgm:prSet presAssocID="{63028D63-FD08-46D8-9812-F8FC3C6725C9}" presName="node" presStyleLbl="node1" presStyleIdx="2" presStyleCnt="7" custScaleY="131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CE14F-8C59-4B95-AD63-D7FF7625A1F1}" type="pres">
      <dgm:prSet presAssocID="{F7200CF8-3787-4D22-B598-141B13BC6C7A}" presName="sibTrans" presStyleCnt="0"/>
      <dgm:spPr/>
      <dgm:t>
        <a:bodyPr/>
        <a:lstStyle/>
        <a:p>
          <a:endParaRPr lang="en-US"/>
        </a:p>
      </dgm:t>
    </dgm:pt>
    <dgm:pt modelId="{C2D64EDE-C22B-4549-A216-9F2B59086197}" type="pres">
      <dgm:prSet presAssocID="{7396F89D-1A23-470F-8D54-150A325D87FC}" presName="node" presStyleLbl="node1" presStyleIdx="3" presStyleCnt="7" custScaleY="1316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3A51D4-56BD-478F-AFD4-50ECA1F33F02}" type="pres">
      <dgm:prSet presAssocID="{3FDEF04E-2C63-44FF-BD58-827D629A2C0A}" presName="sibTrans" presStyleCnt="0"/>
      <dgm:spPr/>
    </dgm:pt>
    <dgm:pt modelId="{CB601BC4-F8DF-4017-B314-6F2EE221F310}" type="pres">
      <dgm:prSet presAssocID="{35EECE02-01EF-4454-AB4A-4CACF85ACCFC}" presName="node" presStyleLbl="node1" presStyleIdx="4" presStyleCnt="7" custScaleY="131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3D591-798E-4BE8-B06F-EF45ED6EC499}" type="pres">
      <dgm:prSet presAssocID="{B59D4C5C-0FFF-4C76-8B28-59176A7FA379}" presName="sibTrans" presStyleCnt="0"/>
      <dgm:spPr/>
      <dgm:t>
        <a:bodyPr/>
        <a:lstStyle/>
        <a:p>
          <a:endParaRPr lang="en-US"/>
        </a:p>
      </dgm:t>
    </dgm:pt>
    <dgm:pt modelId="{3EEFEF3C-ED2B-41AA-9868-E4FC0215A8C8}" type="pres">
      <dgm:prSet presAssocID="{F5642DA1-9B53-4957-906C-E0F97244E3E9}" presName="node" presStyleLbl="node1" presStyleIdx="5" presStyleCnt="7" custScaleY="122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CC5F5-4A5F-4B4F-9CFF-962C8CB4A5D2}" type="pres">
      <dgm:prSet presAssocID="{4023ACE8-075C-4BE3-A7E2-FFFC3297AF4B}" presName="sibTrans" presStyleCnt="0"/>
      <dgm:spPr/>
    </dgm:pt>
    <dgm:pt modelId="{4278015D-0E05-4EF3-B448-5613A448EDF8}" type="pres">
      <dgm:prSet presAssocID="{8BB6B83E-CC7B-42EF-8D1C-B8E4966A4F2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311BD-E1D5-4F65-AF93-2D1D430ABE24}" type="presOf" srcId="{63028D63-FD08-46D8-9812-F8FC3C6725C9}" destId="{C0BE4701-ACA6-412B-AECB-D7C14197A041}" srcOrd="0" destOrd="0" presId="urn:microsoft.com/office/officeart/2005/8/layout/default#1"/>
    <dgm:cxn modelId="{8DE8513B-9007-4FA3-928C-BBCB1EE3BC39}" type="presOf" srcId="{CE3B9568-36A7-4497-9031-163683EC8CF9}" destId="{8047DD42-C714-4253-9992-B909A4049E1C}" srcOrd="0" destOrd="0" presId="urn:microsoft.com/office/officeart/2005/8/layout/default#1"/>
    <dgm:cxn modelId="{00EE34FB-7FDD-4D33-B69A-E5692878F0D9}" srcId="{A1F069A1-DA31-48D2-830F-579841C08CC5}" destId="{79DB4EE1-E3D3-4B0A-8E6C-95817DD13D9E}" srcOrd="0" destOrd="0" parTransId="{F018B25F-BD71-4074-B1B7-0D09D64A482B}" sibTransId="{4DC7EB8E-D6F9-4C1F-B9BE-2BF15195163D}"/>
    <dgm:cxn modelId="{284136CF-6419-4093-8F8C-EA8D6ACCD404}" type="presOf" srcId="{7396F89D-1A23-470F-8D54-150A325D87FC}" destId="{C2D64EDE-C22B-4549-A216-9F2B59086197}" srcOrd="0" destOrd="0" presId="urn:microsoft.com/office/officeart/2005/8/layout/default#1"/>
    <dgm:cxn modelId="{5577EA4F-3586-478A-82B2-F0E7FE893EFE}" srcId="{A1F069A1-DA31-48D2-830F-579841C08CC5}" destId="{63028D63-FD08-46D8-9812-F8FC3C6725C9}" srcOrd="2" destOrd="0" parTransId="{21CC7580-2AB4-41CD-BB80-2D0A32BA854F}" sibTransId="{F7200CF8-3787-4D22-B598-141B13BC6C7A}"/>
    <dgm:cxn modelId="{B2235619-7C5F-4CFD-B104-5B0BAF098AEA}" srcId="{A1F069A1-DA31-48D2-830F-579841C08CC5}" destId="{8BB6B83E-CC7B-42EF-8D1C-B8E4966A4F22}" srcOrd="6" destOrd="0" parTransId="{2BE17D1E-2947-42C2-A04C-AB98E0AB7751}" sibTransId="{FDF2DF05-6891-46B1-91DB-FAB5D7380C11}"/>
    <dgm:cxn modelId="{C9219EF7-9678-4915-AAE5-35936A97CCB5}" srcId="{A1F069A1-DA31-48D2-830F-579841C08CC5}" destId="{7396F89D-1A23-470F-8D54-150A325D87FC}" srcOrd="3" destOrd="0" parTransId="{66CDD9F8-912D-4368-A462-7D09CAE247DD}" sibTransId="{3FDEF04E-2C63-44FF-BD58-827D629A2C0A}"/>
    <dgm:cxn modelId="{096FE874-EF69-4C31-9BC7-502903BEF9BB}" type="presOf" srcId="{8BB6B83E-CC7B-42EF-8D1C-B8E4966A4F22}" destId="{4278015D-0E05-4EF3-B448-5613A448EDF8}" srcOrd="0" destOrd="0" presId="urn:microsoft.com/office/officeart/2005/8/layout/default#1"/>
    <dgm:cxn modelId="{03146F43-E02D-432F-A21E-6010B0482200}" type="presOf" srcId="{F5642DA1-9B53-4957-906C-E0F97244E3E9}" destId="{3EEFEF3C-ED2B-41AA-9868-E4FC0215A8C8}" srcOrd="0" destOrd="0" presId="urn:microsoft.com/office/officeart/2005/8/layout/default#1"/>
    <dgm:cxn modelId="{ACB683E9-F125-436E-9CBE-77DDE0986245}" srcId="{A1F069A1-DA31-48D2-830F-579841C08CC5}" destId="{CE3B9568-36A7-4497-9031-163683EC8CF9}" srcOrd="1" destOrd="0" parTransId="{DB83C67F-898E-4511-B8CB-F7B4AB759255}" sibTransId="{8C2E1716-1FF0-43DB-A40B-E523411414A1}"/>
    <dgm:cxn modelId="{1DA4E5B9-3C43-4059-A9F7-A2A179252980}" type="presOf" srcId="{A1F069A1-DA31-48D2-830F-579841C08CC5}" destId="{5C179AB0-6F36-4925-9F11-E2402E90118B}" srcOrd="0" destOrd="0" presId="urn:microsoft.com/office/officeart/2005/8/layout/default#1"/>
    <dgm:cxn modelId="{E65C15DE-0F04-4535-BFF8-6D5CFE26E35A}" srcId="{A1F069A1-DA31-48D2-830F-579841C08CC5}" destId="{35EECE02-01EF-4454-AB4A-4CACF85ACCFC}" srcOrd="4" destOrd="0" parTransId="{3626A101-87FD-4C19-AAD9-966A47617883}" sibTransId="{B59D4C5C-0FFF-4C76-8B28-59176A7FA379}"/>
    <dgm:cxn modelId="{9AE51AC3-0FC8-4BF4-84BF-BF8E3EB9FF98}" type="presOf" srcId="{35EECE02-01EF-4454-AB4A-4CACF85ACCFC}" destId="{CB601BC4-F8DF-4017-B314-6F2EE221F310}" srcOrd="0" destOrd="0" presId="urn:microsoft.com/office/officeart/2005/8/layout/default#1"/>
    <dgm:cxn modelId="{53F83422-EC04-4B0D-ADD4-7720F2F97EED}" srcId="{A1F069A1-DA31-48D2-830F-579841C08CC5}" destId="{F5642DA1-9B53-4957-906C-E0F97244E3E9}" srcOrd="5" destOrd="0" parTransId="{5B587902-6348-4ECF-BF34-1767AE3A11ED}" sibTransId="{4023ACE8-075C-4BE3-A7E2-FFFC3297AF4B}"/>
    <dgm:cxn modelId="{BBAC58F0-49FA-44BD-AA98-D2B5D1E5C2DF}" type="presOf" srcId="{79DB4EE1-E3D3-4B0A-8E6C-95817DD13D9E}" destId="{0A09B1D0-0F9B-4E9E-879E-8AE113F593A8}" srcOrd="0" destOrd="0" presId="urn:microsoft.com/office/officeart/2005/8/layout/default#1"/>
    <dgm:cxn modelId="{8F620200-E3D7-4958-8124-51B69EBDB031}" type="presParOf" srcId="{5C179AB0-6F36-4925-9F11-E2402E90118B}" destId="{0A09B1D0-0F9B-4E9E-879E-8AE113F593A8}" srcOrd="0" destOrd="0" presId="urn:microsoft.com/office/officeart/2005/8/layout/default#1"/>
    <dgm:cxn modelId="{65A523D1-9774-4205-8F0F-E456D6F9FD48}" type="presParOf" srcId="{5C179AB0-6F36-4925-9F11-E2402E90118B}" destId="{27400A45-8E9E-4C07-82CE-212CCC63AB1A}" srcOrd="1" destOrd="0" presId="urn:microsoft.com/office/officeart/2005/8/layout/default#1"/>
    <dgm:cxn modelId="{AEBEA32A-1754-4BBF-B5FB-9A1678C31311}" type="presParOf" srcId="{5C179AB0-6F36-4925-9F11-E2402E90118B}" destId="{8047DD42-C714-4253-9992-B909A4049E1C}" srcOrd="2" destOrd="0" presId="urn:microsoft.com/office/officeart/2005/8/layout/default#1"/>
    <dgm:cxn modelId="{03DCDED1-720E-49A0-9209-6CFEED53D514}" type="presParOf" srcId="{5C179AB0-6F36-4925-9F11-E2402E90118B}" destId="{0A139093-5220-4E9B-9AB2-3E229C17994A}" srcOrd="3" destOrd="0" presId="urn:microsoft.com/office/officeart/2005/8/layout/default#1"/>
    <dgm:cxn modelId="{B77B84EB-388D-4869-8697-B449E622883A}" type="presParOf" srcId="{5C179AB0-6F36-4925-9F11-E2402E90118B}" destId="{C0BE4701-ACA6-412B-AECB-D7C14197A041}" srcOrd="4" destOrd="0" presId="urn:microsoft.com/office/officeart/2005/8/layout/default#1"/>
    <dgm:cxn modelId="{C5E01D98-9176-4D78-B2A7-A4C5E453E75C}" type="presParOf" srcId="{5C179AB0-6F36-4925-9F11-E2402E90118B}" destId="{34ECE14F-8C59-4B95-AD63-D7FF7625A1F1}" srcOrd="5" destOrd="0" presId="urn:microsoft.com/office/officeart/2005/8/layout/default#1"/>
    <dgm:cxn modelId="{4F437E10-5614-4F69-9893-E96215691ECD}" type="presParOf" srcId="{5C179AB0-6F36-4925-9F11-E2402E90118B}" destId="{C2D64EDE-C22B-4549-A216-9F2B59086197}" srcOrd="6" destOrd="0" presId="urn:microsoft.com/office/officeart/2005/8/layout/default#1"/>
    <dgm:cxn modelId="{7B048FCA-90C7-4993-8BC5-F3DA1D4F17F2}" type="presParOf" srcId="{5C179AB0-6F36-4925-9F11-E2402E90118B}" destId="{7C3A51D4-56BD-478F-AFD4-50ECA1F33F02}" srcOrd="7" destOrd="0" presId="urn:microsoft.com/office/officeart/2005/8/layout/default#1"/>
    <dgm:cxn modelId="{1C2BA830-39C7-40FB-9167-B4041D0701B2}" type="presParOf" srcId="{5C179AB0-6F36-4925-9F11-E2402E90118B}" destId="{CB601BC4-F8DF-4017-B314-6F2EE221F310}" srcOrd="8" destOrd="0" presId="urn:microsoft.com/office/officeart/2005/8/layout/default#1"/>
    <dgm:cxn modelId="{AF6BEA7C-736A-4497-BA7A-C4CC21337D3B}" type="presParOf" srcId="{5C179AB0-6F36-4925-9F11-E2402E90118B}" destId="{7E53D591-798E-4BE8-B06F-EF45ED6EC499}" srcOrd="9" destOrd="0" presId="urn:microsoft.com/office/officeart/2005/8/layout/default#1"/>
    <dgm:cxn modelId="{AC780F0A-343C-49C5-BB9C-4CF4D9CD056A}" type="presParOf" srcId="{5C179AB0-6F36-4925-9F11-E2402E90118B}" destId="{3EEFEF3C-ED2B-41AA-9868-E4FC0215A8C8}" srcOrd="10" destOrd="0" presId="urn:microsoft.com/office/officeart/2005/8/layout/default#1"/>
    <dgm:cxn modelId="{8A0CFC1E-BC47-4B01-9C3B-90A370481A3D}" type="presParOf" srcId="{5C179AB0-6F36-4925-9F11-E2402E90118B}" destId="{854CC5F5-4A5F-4B4F-9CFF-962C8CB4A5D2}" srcOrd="11" destOrd="0" presId="urn:microsoft.com/office/officeart/2005/8/layout/default#1"/>
    <dgm:cxn modelId="{DE577288-5EF2-4967-95CF-550C32613100}" type="presParOf" srcId="{5C179AB0-6F36-4925-9F11-E2402E90118B}" destId="{4278015D-0E05-4EF3-B448-5613A448EDF8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F069A1-DA31-48D2-830F-579841C08CC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958457-42BE-47B7-9545-A3150CE8CAF3}">
      <dgm:prSet phldrT="[Text]" custT="1"/>
      <dgm:spPr/>
      <dgm:t>
        <a:bodyPr/>
        <a:lstStyle/>
        <a:p>
          <a:r>
            <a:rPr lang="en-US" sz="2400" dirty="0" smtClean="0"/>
            <a:t>Passport </a:t>
          </a:r>
          <a:r>
            <a:rPr lang="en-US" sz="2400" dirty="0" err="1" smtClean="0"/>
            <a:t>Seva</a:t>
          </a:r>
          <a:r>
            <a:rPr lang="en-US" sz="2400" dirty="0" smtClean="0"/>
            <a:t> Kendra</a:t>
          </a:r>
        </a:p>
      </dgm:t>
    </dgm:pt>
    <dgm:pt modelId="{408C8511-EF92-4B64-9331-8C55F2533CB0}" type="parTrans" cxnId="{7403A1AB-A7AD-4ABD-9361-D4EB01D75719}">
      <dgm:prSet/>
      <dgm:spPr/>
      <dgm:t>
        <a:bodyPr/>
        <a:lstStyle/>
        <a:p>
          <a:endParaRPr lang="en-US"/>
        </a:p>
      </dgm:t>
    </dgm:pt>
    <dgm:pt modelId="{65E257A2-29D8-4700-9469-4DED4712B270}" type="sibTrans" cxnId="{7403A1AB-A7AD-4ABD-9361-D4EB01D75719}">
      <dgm:prSet/>
      <dgm:spPr/>
      <dgm:t>
        <a:bodyPr/>
        <a:lstStyle/>
        <a:p>
          <a:endParaRPr lang="en-US"/>
        </a:p>
      </dgm:t>
    </dgm:pt>
    <dgm:pt modelId="{D3CD8AE0-5EA7-4368-BAF5-80644BACE7FF}">
      <dgm:prSet phldrT="[Text]" custT="1"/>
      <dgm:spPr/>
      <dgm:t>
        <a:bodyPr/>
        <a:lstStyle/>
        <a:p>
          <a:r>
            <a:rPr lang="en-US" sz="2400" dirty="0" err="1" smtClean="0"/>
            <a:t>eSign</a:t>
          </a:r>
          <a:endParaRPr lang="en-US" sz="2400" dirty="0" smtClean="0"/>
        </a:p>
      </dgm:t>
    </dgm:pt>
    <dgm:pt modelId="{50F42A23-989E-48C5-BC8A-11632644B7F6}" type="parTrans" cxnId="{48CF638C-E7C6-4B74-84AF-B567D9EEA512}">
      <dgm:prSet/>
      <dgm:spPr/>
      <dgm:t>
        <a:bodyPr/>
        <a:lstStyle/>
        <a:p>
          <a:endParaRPr lang="en-US"/>
        </a:p>
      </dgm:t>
    </dgm:pt>
    <dgm:pt modelId="{215B3364-ED21-43C1-AE43-577BAFDEF5EC}" type="sibTrans" cxnId="{48CF638C-E7C6-4B74-84AF-B567D9EEA512}">
      <dgm:prSet/>
      <dgm:spPr/>
      <dgm:t>
        <a:bodyPr/>
        <a:lstStyle/>
        <a:p>
          <a:endParaRPr lang="en-US"/>
        </a:p>
      </dgm:t>
    </dgm:pt>
    <dgm:pt modelId="{98A08581-368F-4DA5-BDAD-CE819750320B}">
      <dgm:prSet phldrT="[Text]" custT="1"/>
      <dgm:spPr/>
      <dgm:t>
        <a:bodyPr/>
        <a:lstStyle/>
        <a:p>
          <a:r>
            <a:rPr lang="en-US" sz="2400" dirty="0" smtClean="0"/>
            <a:t>Aadhaar Enabled Biometric Attendance</a:t>
          </a:r>
        </a:p>
      </dgm:t>
    </dgm:pt>
    <dgm:pt modelId="{E9D0DE62-1441-49D8-BF1C-B5920AFC202E}" type="parTrans" cxnId="{5B05949F-746D-446F-9559-2AB8F7AEA9FB}">
      <dgm:prSet/>
      <dgm:spPr/>
      <dgm:t>
        <a:bodyPr/>
        <a:lstStyle/>
        <a:p>
          <a:endParaRPr lang="en-US"/>
        </a:p>
      </dgm:t>
    </dgm:pt>
    <dgm:pt modelId="{9747C803-F00E-4DFD-928C-110E22837693}" type="sibTrans" cxnId="{5B05949F-746D-446F-9559-2AB8F7AEA9FB}">
      <dgm:prSet/>
      <dgm:spPr/>
      <dgm:t>
        <a:bodyPr/>
        <a:lstStyle/>
        <a:p>
          <a:endParaRPr lang="en-US"/>
        </a:p>
      </dgm:t>
    </dgm:pt>
    <dgm:pt modelId="{2E6F1E97-9A12-4A0F-B5B1-D9673F88A017}">
      <dgm:prSet phldrT="[Text]" custT="1"/>
      <dgm:spPr/>
      <dgm:t>
        <a:bodyPr/>
        <a:lstStyle/>
        <a:p>
          <a:r>
            <a:rPr lang="en-US" sz="2400" dirty="0" smtClean="0"/>
            <a:t>Scholarships</a:t>
          </a:r>
        </a:p>
      </dgm:t>
    </dgm:pt>
    <dgm:pt modelId="{5E5D8815-A29D-4197-B6B8-59551372AED4}" type="parTrans" cxnId="{A2866228-2D4D-4B8C-A28F-A5905188F93F}">
      <dgm:prSet/>
      <dgm:spPr/>
      <dgm:t>
        <a:bodyPr/>
        <a:lstStyle/>
        <a:p>
          <a:endParaRPr lang="en-US"/>
        </a:p>
      </dgm:t>
    </dgm:pt>
    <dgm:pt modelId="{F1DD5EC5-33E6-487B-93BF-402124EE7EF3}" type="sibTrans" cxnId="{A2866228-2D4D-4B8C-A28F-A5905188F93F}">
      <dgm:prSet/>
      <dgm:spPr/>
      <dgm:t>
        <a:bodyPr/>
        <a:lstStyle/>
        <a:p>
          <a:endParaRPr lang="en-US"/>
        </a:p>
      </dgm:t>
    </dgm:pt>
    <dgm:pt modelId="{67122658-9A5B-45A0-ABFF-0D0E89FE48E2}">
      <dgm:prSet phldrT="[Text]" custT="1"/>
      <dgm:spPr/>
      <dgm:t>
        <a:bodyPr/>
        <a:lstStyle/>
        <a:p>
          <a:r>
            <a:rPr lang="en-US" sz="2400" dirty="0" smtClean="0"/>
            <a:t>Land &amp; Property Registration</a:t>
          </a:r>
        </a:p>
      </dgm:t>
    </dgm:pt>
    <dgm:pt modelId="{62D983DB-D497-4734-BED0-5E23F936EE39}" type="parTrans" cxnId="{0688D87C-6EA3-4208-8D3C-D6C5F9462401}">
      <dgm:prSet/>
      <dgm:spPr/>
      <dgm:t>
        <a:bodyPr/>
        <a:lstStyle/>
        <a:p>
          <a:endParaRPr lang="en-US"/>
        </a:p>
      </dgm:t>
    </dgm:pt>
    <dgm:pt modelId="{E21C668F-5F00-4196-B8EB-D605F25EA4E1}" type="sibTrans" cxnId="{0688D87C-6EA3-4208-8D3C-D6C5F9462401}">
      <dgm:prSet/>
      <dgm:spPr/>
      <dgm:t>
        <a:bodyPr/>
        <a:lstStyle/>
        <a:p>
          <a:endParaRPr lang="en-US"/>
        </a:p>
      </dgm:t>
    </dgm:pt>
    <dgm:pt modelId="{2E1B7C91-2544-4F37-B7FE-71A438BF4E7E}">
      <dgm:prSet phldrT="[Text]" custT="1"/>
      <dgm:spPr/>
      <dgm:t>
        <a:bodyPr/>
        <a:lstStyle/>
        <a:p>
          <a:r>
            <a:rPr lang="en-US" sz="2400" dirty="0" smtClean="0"/>
            <a:t>Online Insurance</a:t>
          </a:r>
        </a:p>
      </dgm:t>
    </dgm:pt>
    <dgm:pt modelId="{211F2970-BFB3-4BDF-AC27-B3B2A501C2F7}" type="parTrans" cxnId="{ACB6D6AA-4FFE-4645-AEAD-797C167E79F8}">
      <dgm:prSet/>
      <dgm:spPr/>
      <dgm:t>
        <a:bodyPr/>
        <a:lstStyle/>
        <a:p>
          <a:endParaRPr lang="en-US"/>
        </a:p>
      </dgm:t>
    </dgm:pt>
    <dgm:pt modelId="{922F4E8B-0923-4B06-94C1-09699D8C901C}" type="sibTrans" cxnId="{ACB6D6AA-4FFE-4645-AEAD-797C167E79F8}">
      <dgm:prSet/>
      <dgm:spPr/>
      <dgm:t>
        <a:bodyPr/>
        <a:lstStyle/>
        <a:p>
          <a:endParaRPr lang="en-US"/>
        </a:p>
      </dgm:t>
    </dgm:pt>
    <dgm:pt modelId="{5802C391-3C93-4E04-B08D-E9F7D6F3B9EF}">
      <dgm:prSet phldrT="[Text]" custT="1"/>
      <dgm:spPr/>
      <dgm:t>
        <a:bodyPr/>
        <a:lstStyle/>
        <a:p>
          <a:r>
            <a:rPr lang="en-US" sz="2400" dirty="0" smtClean="0"/>
            <a:t>Recruitment</a:t>
          </a:r>
        </a:p>
      </dgm:t>
    </dgm:pt>
    <dgm:pt modelId="{5E1B686E-A732-40AE-85CC-3B824C87A623}" type="parTrans" cxnId="{4850245D-C56E-4369-8648-89437AACEE93}">
      <dgm:prSet/>
      <dgm:spPr/>
      <dgm:t>
        <a:bodyPr/>
        <a:lstStyle/>
        <a:p>
          <a:endParaRPr lang="en-US"/>
        </a:p>
      </dgm:t>
    </dgm:pt>
    <dgm:pt modelId="{48BEFE59-2D67-4EA6-ACB4-2F47B026E68D}" type="sibTrans" cxnId="{4850245D-C56E-4369-8648-89437AACEE93}">
      <dgm:prSet/>
      <dgm:spPr/>
      <dgm:t>
        <a:bodyPr/>
        <a:lstStyle/>
        <a:p>
          <a:endParaRPr lang="en-US"/>
        </a:p>
      </dgm:t>
    </dgm:pt>
    <dgm:pt modelId="{F6D57717-31CD-4A80-AB10-F416FC9A311B}">
      <dgm:prSet phldrT="[Text]" custT="1"/>
      <dgm:spPr/>
      <dgm:t>
        <a:bodyPr/>
        <a:lstStyle/>
        <a:p>
          <a:r>
            <a:rPr lang="en-US" sz="2400" dirty="0" smtClean="0"/>
            <a:t>Loan Approval</a:t>
          </a:r>
        </a:p>
      </dgm:t>
    </dgm:pt>
    <dgm:pt modelId="{1BDEBC7A-9070-4A21-92B8-852173B63519}" type="parTrans" cxnId="{513531FE-668C-4E52-BB00-B05C35BF47EC}">
      <dgm:prSet/>
      <dgm:spPr/>
    </dgm:pt>
    <dgm:pt modelId="{1A14596E-EBB7-4620-92B6-6D24F01F16AA}" type="sibTrans" cxnId="{513531FE-668C-4E52-BB00-B05C35BF47EC}">
      <dgm:prSet/>
      <dgm:spPr/>
    </dgm:pt>
    <dgm:pt modelId="{F1641813-A313-46F5-B66D-A0FD13F573F4}">
      <dgm:prSet phldrT="[Text]" custT="1"/>
      <dgm:spPr/>
      <dgm:t>
        <a:bodyPr/>
        <a:lstStyle/>
        <a:p>
          <a:r>
            <a:rPr lang="en-US" sz="2400" dirty="0" smtClean="0"/>
            <a:t>SIM Card Issuance</a:t>
          </a:r>
        </a:p>
      </dgm:t>
    </dgm:pt>
    <dgm:pt modelId="{DA16471D-3C4B-4695-9D79-D50EF62966E9}" type="parTrans" cxnId="{9C873F72-1311-46C8-B363-D748CDBC9D71}">
      <dgm:prSet/>
      <dgm:spPr/>
    </dgm:pt>
    <dgm:pt modelId="{F6FF11CD-C304-41D9-8E6F-15C72707182A}" type="sibTrans" cxnId="{9C873F72-1311-46C8-B363-D748CDBC9D71}">
      <dgm:prSet/>
      <dgm:spPr/>
    </dgm:pt>
    <dgm:pt modelId="{5C179AB0-6F36-4925-9F11-E2402E90118B}" type="pres">
      <dgm:prSet presAssocID="{A1F069A1-DA31-48D2-830F-579841C08C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657F2-5147-4C28-9746-8D456E5EED64}" type="pres">
      <dgm:prSet presAssocID="{A0958457-42BE-47B7-9545-A3150CE8CAF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BEFEB-CEB0-4159-8C64-E722EE76DB09}" type="pres">
      <dgm:prSet presAssocID="{65E257A2-29D8-4700-9469-4DED4712B270}" presName="sibTrans" presStyleCnt="0"/>
      <dgm:spPr/>
    </dgm:pt>
    <dgm:pt modelId="{730F1D36-15FB-4769-B65A-D75240D21D84}" type="pres">
      <dgm:prSet presAssocID="{D3CD8AE0-5EA7-4368-BAF5-80644BACE7F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6C640-E604-4135-AE2E-521042B979E1}" type="pres">
      <dgm:prSet presAssocID="{215B3364-ED21-43C1-AE43-577BAFDEF5EC}" presName="sibTrans" presStyleCnt="0"/>
      <dgm:spPr/>
    </dgm:pt>
    <dgm:pt modelId="{7D8F1D55-1FCE-4F15-B77C-7A5396719191}" type="pres">
      <dgm:prSet presAssocID="{98A08581-368F-4DA5-BDAD-CE819750320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A26B5-CA29-491A-B673-F11B23A68A36}" type="pres">
      <dgm:prSet presAssocID="{9747C803-F00E-4DFD-928C-110E22837693}" presName="sibTrans" presStyleCnt="0"/>
      <dgm:spPr/>
    </dgm:pt>
    <dgm:pt modelId="{C36E9EDE-6703-409A-94E6-2022EE2E0825}" type="pres">
      <dgm:prSet presAssocID="{2E6F1E97-9A12-4A0F-B5B1-D9673F88A01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3EDEE-028D-4B0D-A5E1-6AA5C5ED9516}" type="pres">
      <dgm:prSet presAssocID="{F1DD5EC5-33E6-487B-93BF-402124EE7EF3}" presName="sibTrans" presStyleCnt="0"/>
      <dgm:spPr/>
    </dgm:pt>
    <dgm:pt modelId="{AC9A154C-BBB2-48EF-BBE7-1EDBB7D8AAB1}" type="pres">
      <dgm:prSet presAssocID="{67122658-9A5B-45A0-ABFF-0D0E89FE48E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B9E12-5C48-4E08-8B9F-F2A27DE04DCA}" type="pres">
      <dgm:prSet presAssocID="{E21C668F-5F00-4196-B8EB-D605F25EA4E1}" presName="sibTrans" presStyleCnt="0"/>
      <dgm:spPr/>
    </dgm:pt>
    <dgm:pt modelId="{28443C52-5E7C-41D1-8056-F9E3D6D591E5}" type="pres">
      <dgm:prSet presAssocID="{2E1B7C91-2544-4F37-B7FE-71A438BF4E7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3B36F-A23C-4AE1-9F42-03067E85F1C1}" type="pres">
      <dgm:prSet presAssocID="{922F4E8B-0923-4B06-94C1-09699D8C901C}" presName="sibTrans" presStyleCnt="0"/>
      <dgm:spPr/>
    </dgm:pt>
    <dgm:pt modelId="{72A8A939-75BD-4A70-9B05-D04038CC24C9}" type="pres">
      <dgm:prSet presAssocID="{F6D57717-31CD-4A80-AB10-F416FC9A311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2BF8A-4C84-4977-A45A-F02A378922BF}" type="pres">
      <dgm:prSet presAssocID="{1A14596E-EBB7-4620-92B6-6D24F01F16AA}" presName="sibTrans" presStyleCnt="0"/>
      <dgm:spPr/>
    </dgm:pt>
    <dgm:pt modelId="{523EA6F9-EAD8-41BD-84FD-94A9C58DCFC1}" type="pres">
      <dgm:prSet presAssocID="{F1641813-A313-46F5-B66D-A0FD13F573F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74179-5214-4700-877D-34AA6601D387}" type="pres">
      <dgm:prSet presAssocID="{F6FF11CD-C304-41D9-8E6F-15C72707182A}" presName="sibTrans" presStyleCnt="0"/>
      <dgm:spPr/>
    </dgm:pt>
    <dgm:pt modelId="{6E1C0158-E8E4-45B1-8878-17A6514681A1}" type="pres">
      <dgm:prSet presAssocID="{5802C391-3C93-4E04-B08D-E9F7D6F3B9E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3531FE-668C-4E52-BB00-B05C35BF47EC}" srcId="{A1F069A1-DA31-48D2-830F-579841C08CC5}" destId="{F6D57717-31CD-4A80-AB10-F416FC9A311B}" srcOrd="6" destOrd="0" parTransId="{1BDEBC7A-9070-4A21-92B8-852173B63519}" sibTransId="{1A14596E-EBB7-4620-92B6-6D24F01F16AA}"/>
    <dgm:cxn modelId="{7403A1AB-A7AD-4ABD-9361-D4EB01D75719}" srcId="{A1F069A1-DA31-48D2-830F-579841C08CC5}" destId="{A0958457-42BE-47B7-9545-A3150CE8CAF3}" srcOrd="0" destOrd="0" parTransId="{408C8511-EF92-4B64-9331-8C55F2533CB0}" sibTransId="{65E257A2-29D8-4700-9469-4DED4712B270}"/>
    <dgm:cxn modelId="{51AEB175-7369-42A0-BF92-038A9ECBA33E}" type="presOf" srcId="{D3CD8AE0-5EA7-4368-BAF5-80644BACE7FF}" destId="{730F1D36-15FB-4769-B65A-D75240D21D84}" srcOrd="0" destOrd="0" presId="urn:microsoft.com/office/officeart/2005/8/layout/default#1"/>
    <dgm:cxn modelId="{9A582ED2-A42C-4EFB-9A27-BED784169DCC}" type="presOf" srcId="{A0958457-42BE-47B7-9545-A3150CE8CAF3}" destId="{2C1657F2-5147-4C28-9746-8D456E5EED64}" srcOrd="0" destOrd="0" presId="urn:microsoft.com/office/officeart/2005/8/layout/default#1"/>
    <dgm:cxn modelId="{D743319D-CC29-41C9-B945-C4DD6D892F32}" type="presOf" srcId="{67122658-9A5B-45A0-ABFF-0D0E89FE48E2}" destId="{AC9A154C-BBB2-48EF-BBE7-1EDBB7D8AAB1}" srcOrd="0" destOrd="0" presId="urn:microsoft.com/office/officeart/2005/8/layout/default#1"/>
    <dgm:cxn modelId="{CE0F9A6B-E7E4-4F9F-971E-BF62DC19797E}" type="presOf" srcId="{2E1B7C91-2544-4F37-B7FE-71A438BF4E7E}" destId="{28443C52-5E7C-41D1-8056-F9E3D6D591E5}" srcOrd="0" destOrd="0" presId="urn:microsoft.com/office/officeart/2005/8/layout/default#1"/>
    <dgm:cxn modelId="{4850245D-C56E-4369-8648-89437AACEE93}" srcId="{A1F069A1-DA31-48D2-830F-579841C08CC5}" destId="{5802C391-3C93-4E04-B08D-E9F7D6F3B9EF}" srcOrd="8" destOrd="0" parTransId="{5E1B686E-A732-40AE-85CC-3B824C87A623}" sibTransId="{48BEFE59-2D67-4EA6-ACB4-2F47B026E68D}"/>
    <dgm:cxn modelId="{9C873F72-1311-46C8-B363-D748CDBC9D71}" srcId="{A1F069A1-DA31-48D2-830F-579841C08CC5}" destId="{F1641813-A313-46F5-B66D-A0FD13F573F4}" srcOrd="7" destOrd="0" parTransId="{DA16471D-3C4B-4695-9D79-D50EF62966E9}" sibTransId="{F6FF11CD-C304-41D9-8E6F-15C72707182A}"/>
    <dgm:cxn modelId="{ACB6D6AA-4FFE-4645-AEAD-797C167E79F8}" srcId="{A1F069A1-DA31-48D2-830F-579841C08CC5}" destId="{2E1B7C91-2544-4F37-B7FE-71A438BF4E7E}" srcOrd="5" destOrd="0" parTransId="{211F2970-BFB3-4BDF-AC27-B3B2A501C2F7}" sibTransId="{922F4E8B-0923-4B06-94C1-09699D8C901C}"/>
    <dgm:cxn modelId="{50BF09FC-9702-43E0-A345-8ABEB4434504}" type="presOf" srcId="{98A08581-368F-4DA5-BDAD-CE819750320B}" destId="{7D8F1D55-1FCE-4F15-B77C-7A5396719191}" srcOrd="0" destOrd="0" presId="urn:microsoft.com/office/officeart/2005/8/layout/default#1"/>
    <dgm:cxn modelId="{48CF638C-E7C6-4B74-84AF-B567D9EEA512}" srcId="{A1F069A1-DA31-48D2-830F-579841C08CC5}" destId="{D3CD8AE0-5EA7-4368-BAF5-80644BACE7FF}" srcOrd="1" destOrd="0" parTransId="{50F42A23-989E-48C5-BC8A-11632644B7F6}" sibTransId="{215B3364-ED21-43C1-AE43-577BAFDEF5EC}"/>
    <dgm:cxn modelId="{FB276924-81E5-4399-8DD6-CB5DFB719CBE}" type="presOf" srcId="{2E6F1E97-9A12-4A0F-B5B1-D9673F88A017}" destId="{C36E9EDE-6703-409A-94E6-2022EE2E0825}" srcOrd="0" destOrd="0" presId="urn:microsoft.com/office/officeart/2005/8/layout/default#1"/>
    <dgm:cxn modelId="{4A4DDDF7-B220-453C-8DFE-FDDF92F3C62D}" type="presOf" srcId="{A1F069A1-DA31-48D2-830F-579841C08CC5}" destId="{5C179AB0-6F36-4925-9F11-E2402E90118B}" srcOrd="0" destOrd="0" presId="urn:microsoft.com/office/officeart/2005/8/layout/default#1"/>
    <dgm:cxn modelId="{5B05949F-746D-446F-9559-2AB8F7AEA9FB}" srcId="{A1F069A1-DA31-48D2-830F-579841C08CC5}" destId="{98A08581-368F-4DA5-BDAD-CE819750320B}" srcOrd="2" destOrd="0" parTransId="{E9D0DE62-1441-49D8-BF1C-B5920AFC202E}" sibTransId="{9747C803-F00E-4DFD-928C-110E22837693}"/>
    <dgm:cxn modelId="{D2905DF1-4E3F-4AD8-ABCF-BE96E3167E0A}" type="presOf" srcId="{F6D57717-31CD-4A80-AB10-F416FC9A311B}" destId="{72A8A939-75BD-4A70-9B05-D04038CC24C9}" srcOrd="0" destOrd="0" presId="urn:microsoft.com/office/officeart/2005/8/layout/default#1"/>
    <dgm:cxn modelId="{0688D87C-6EA3-4208-8D3C-D6C5F9462401}" srcId="{A1F069A1-DA31-48D2-830F-579841C08CC5}" destId="{67122658-9A5B-45A0-ABFF-0D0E89FE48E2}" srcOrd="4" destOrd="0" parTransId="{62D983DB-D497-4734-BED0-5E23F936EE39}" sibTransId="{E21C668F-5F00-4196-B8EB-D605F25EA4E1}"/>
    <dgm:cxn modelId="{BA32E111-48AD-486B-91CB-C043CC38B9D8}" type="presOf" srcId="{F1641813-A313-46F5-B66D-A0FD13F573F4}" destId="{523EA6F9-EAD8-41BD-84FD-94A9C58DCFC1}" srcOrd="0" destOrd="0" presId="urn:microsoft.com/office/officeart/2005/8/layout/default#1"/>
    <dgm:cxn modelId="{C9D0E090-3CCD-4D65-8CD3-C639D25AF408}" type="presOf" srcId="{5802C391-3C93-4E04-B08D-E9F7D6F3B9EF}" destId="{6E1C0158-E8E4-45B1-8878-17A6514681A1}" srcOrd="0" destOrd="0" presId="urn:microsoft.com/office/officeart/2005/8/layout/default#1"/>
    <dgm:cxn modelId="{A2866228-2D4D-4B8C-A28F-A5905188F93F}" srcId="{A1F069A1-DA31-48D2-830F-579841C08CC5}" destId="{2E6F1E97-9A12-4A0F-B5B1-D9673F88A017}" srcOrd="3" destOrd="0" parTransId="{5E5D8815-A29D-4197-B6B8-59551372AED4}" sibTransId="{F1DD5EC5-33E6-487B-93BF-402124EE7EF3}"/>
    <dgm:cxn modelId="{8D6127C5-2D06-488E-B570-DFFF29C511F5}" type="presParOf" srcId="{5C179AB0-6F36-4925-9F11-E2402E90118B}" destId="{2C1657F2-5147-4C28-9746-8D456E5EED64}" srcOrd="0" destOrd="0" presId="urn:microsoft.com/office/officeart/2005/8/layout/default#1"/>
    <dgm:cxn modelId="{8927B5FE-D7D5-413F-8520-61BE326D45A9}" type="presParOf" srcId="{5C179AB0-6F36-4925-9F11-E2402E90118B}" destId="{0B4BEFEB-CEB0-4159-8C64-E722EE76DB09}" srcOrd="1" destOrd="0" presId="urn:microsoft.com/office/officeart/2005/8/layout/default#1"/>
    <dgm:cxn modelId="{DD5DEEA6-C074-424D-8BBD-BB6AE5ED144F}" type="presParOf" srcId="{5C179AB0-6F36-4925-9F11-E2402E90118B}" destId="{730F1D36-15FB-4769-B65A-D75240D21D84}" srcOrd="2" destOrd="0" presId="urn:microsoft.com/office/officeart/2005/8/layout/default#1"/>
    <dgm:cxn modelId="{918004FC-4523-499C-8CAC-AD7F370E09E1}" type="presParOf" srcId="{5C179AB0-6F36-4925-9F11-E2402E90118B}" destId="{40B6C640-E604-4135-AE2E-521042B979E1}" srcOrd="3" destOrd="0" presId="urn:microsoft.com/office/officeart/2005/8/layout/default#1"/>
    <dgm:cxn modelId="{F96A34E1-F4FB-4AA5-92CE-A264F29BAF44}" type="presParOf" srcId="{5C179AB0-6F36-4925-9F11-E2402E90118B}" destId="{7D8F1D55-1FCE-4F15-B77C-7A5396719191}" srcOrd="4" destOrd="0" presId="urn:microsoft.com/office/officeart/2005/8/layout/default#1"/>
    <dgm:cxn modelId="{F43DC0E2-9AD1-403A-8329-6D7BFD219D21}" type="presParOf" srcId="{5C179AB0-6F36-4925-9F11-E2402E90118B}" destId="{12AA26B5-CA29-491A-B673-F11B23A68A36}" srcOrd="5" destOrd="0" presId="urn:microsoft.com/office/officeart/2005/8/layout/default#1"/>
    <dgm:cxn modelId="{D8D7C21B-4F42-46B7-AD8E-1A7085E2BC0E}" type="presParOf" srcId="{5C179AB0-6F36-4925-9F11-E2402E90118B}" destId="{C36E9EDE-6703-409A-94E6-2022EE2E0825}" srcOrd="6" destOrd="0" presId="urn:microsoft.com/office/officeart/2005/8/layout/default#1"/>
    <dgm:cxn modelId="{10A118D3-06CC-4EA4-B423-FC17D5759127}" type="presParOf" srcId="{5C179AB0-6F36-4925-9F11-E2402E90118B}" destId="{BD53EDEE-028D-4B0D-A5E1-6AA5C5ED9516}" srcOrd="7" destOrd="0" presId="urn:microsoft.com/office/officeart/2005/8/layout/default#1"/>
    <dgm:cxn modelId="{FF154C69-7A42-4C0D-A6BF-63EA6154FE77}" type="presParOf" srcId="{5C179AB0-6F36-4925-9F11-E2402E90118B}" destId="{AC9A154C-BBB2-48EF-BBE7-1EDBB7D8AAB1}" srcOrd="8" destOrd="0" presId="urn:microsoft.com/office/officeart/2005/8/layout/default#1"/>
    <dgm:cxn modelId="{EDD842B0-2765-4C88-9D3B-C2202E3B8FAD}" type="presParOf" srcId="{5C179AB0-6F36-4925-9F11-E2402E90118B}" destId="{7FFB9E12-5C48-4E08-8B9F-F2A27DE04DCA}" srcOrd="9" destOrd="0" presId="urn:microsoft.com/office/officeart/2005/8/layout/default#1"/>
    <dgm:cxn modelId="{5FC06474-4C95-42A4-93B2-A0A64A8BC530}" type="presParOf" srcId="{5C179AB0-6F36-4925-9F11-E2402E90118B}" destId="{28443C52-5E7C-41D1-8056-F9E3D6D591E5}" srcOrd="10" destOrd="0" presId="urn:microsoft.com/office/officeart/2005/8/layout/default#1"/>
    <dgm:cxn modelId="{C05897B2-66B2-4B7E-9111-B530C7E6304B}" type="presParOf" srcId="{5C179AB0-6F36-4925-9F11-E2402E90118B}" destId="{1873B36F-A23C-4AE1-9F42-03067E85F1C1}" srcOrd="11" destOrd="0" presId="urn:microsoft.com/office/officeart/2005/8/layout/default#1"/>
    <dgm:cxn modelId="{B8769E43-7BE4-4D71-880B-9B227090D5EE}" type="presParOf" srcId="{5C179AB0-6F36-4925-9F11-E2402E90118B}" destId="{72A8A939-75BD-4A70-9B05-D04038CC24C9}" srcOrd="12" destOrd="0" presId="urn:microsoft.com/office/officeart/2005/8/layout/default#1"/>
    <dgm:cxn modelId="{C9660FD2-CA67-427E-8B08-4B1E70B06869}" type="presParOf" srcId="{5C179AB0-6F36-4925-9F11-E2402E90118B}" destId="{2592BF8A-4C84-4977-A45A-F02A378922BF}" srcOrd="13" destOrd="0" presId="urn:microsoft.com/office/officeart/2005/8/layout/default#1"/>
    <dgm:cxn modelId="{2F09791E-BCDF-430D-B314-D560804745BA}" type="presParOf" srcId="{5C179AB0-6F36-4925-9F11-E2402E90118B}" destId="{523EA6F9-EAD8-41BD-84FD-94A9C58DCFC1}" srcOrd="14" destOrd="0" presId="urn:microsoft.com/office/officeart/2005/8/layout/default#1"/>
    <dgm:cxn modelId="{88944D4A-4DC5-4782-88A8-2F939C65E9FC}" type="presParOf" srcId="{5C179AB0-6F36-4925-9F11-E2402E90118B}" destId="{51274179-5214-4700-877D-34AA6601D387}" srcOrd="15" destOrd="0" presId="urn:microsoft.com/office/officeart/2005/8/layout/default#1"/>
    <dgm:cxn modelId="{9DDC7899-1E43-425F-AE19-DEF2D0A01CF9}" type="presParOf" srcId="{5C179AB0-6F36-4925-9F11-E2402E90118B}" destId="{6E1C0158-E8E4-45B1-8878-17A6514681A1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06BA6-3A7B-4408-959E-2F9B30D92B09}">
      <dsp:nvSpPr>
        <dsp:cNvPr id="0" name=""/>
        <dsp:cNvSpPr/>
      </dsp:nvSpPr>
      <dsp:spPr>
        <a:xfrm>
          <a:off x="617219" y="0"/>
          <a:ext cx="6995160" cy="47133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36A39-4C3C-4D0F-B05C-73635E23AE8B}">
      <dsp:nvSpPr>
        <dsp:cNvPr id="0" name=""/>
        <dsp:cNvSpPr/>
      </dsp:nvSpPr>
      <dsp:spPr>
        <a:xfrm>
          <a:off x="720089" y="1414016"/>
          <a:ext cx="6789420" cy="1885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dirty="0" smtClean="0"/>
            <a:t>To empower residents of India with a </a:t>
          </a:r>
          <a:r>
            <a:rPr lang="en-IN" sz="3200" b="0" i="1" kern="1200" dirty="0" smtClean="0">
              <a:solidFill>
                <a:schemeClr val="bg1">
                  <a:lumMod val="85000"/>
                </a:schemeClr>
              </a:solidFill>
            </a:rPr>
            <a:t>unique identity and a</a:t>
          </a:r>
          <a:r>
            <a:rPr lang="en-IN" sz="3200" b="0" kern="1200" dirty="0" smtClean="0"/>
            <a:t> </a:t>
          </a:r>
          <a:r>
            <a:rPr lang="en-IN" sz="3200" b="1" kern="1200" dirty="0" smtClean="0"/>
            <a:t>digital platform to authenticate anytime, anywhere</a:t>
          </a:r>
          <a:endParaRPr lang="en-IN" sz="3000" kern="1200" dirty="0"/>
        </a:p>
      </dsp:txBody>
      <dsp:txXfrm>
        <a:off x="720089" y="1414016"/>
        <a:ext cx="6789420" cy="18853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73D07D-6185-4988-BF10-64BC0EB7D19F}">
      <dsp:nvSpPr>
        <dsp:cNvPr id="0" name=""/>
        <dsp:cNvSpPr/>
      </dsp:nvSpPr>
      <dsp:spPr>
        <a:xfrm>
          <a:off x="0" y="89580"/>
          <a:ext cx="83820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Random 12-digit Number – No Intelligence, No Profiling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89580"/>
        <a:ext cx="8382000" cy="617760"/>
      </dsp:txXfrm>
    </dsp:sp>
    <dsp:sp modelId="{84A66A7D-E640-4A80-BE86-43610C95B5C9}">
      <dsp:nvSpPr>
        <dsp:cNvPr id="0" name=""/>
        <dsp:cNvSpPr/>
      </dsp:nvSpPr>
      <dsp:spPr>
        <a:xfrm>
          <a:off x="0" y="828071"/>
          <a:ext cx="83820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Only a Number – No Smart Cards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828071"/>
        <a:ext cx="8382000" cy="617760"/>
      </dsp:txXfrm>
    </dsp:sp>
    <dsp:sp modelId="{E3C73203-16A0-4AAD-93A0-4E7908E1E0EC}">
      <dsp:nvSpPr>
        <dsp:cNvPr id="0" name=""/>
        <dsp:cNvSpPr/>
      </dsp:nvSpPr>
      <dsp:spPr>
        <a:xfrm>
          <a:off x="0" y="1478171"/>
          <a:ext cx="83820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All Residents – Including Children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1478171"/>
        <a:ext cx="8382000" cy="617760"/>
      </dsp:txXfrm>
    </dsp:sp>
    <dsp:sp modelId="{407D9245-8490-4AE7-8E56-E1296C4D43F9}">
      <dsp:nvSpPr>
        <dsp:cNvPr id="0" name=""/>
        <dsp:cNvSpPr/>
      </dsp:nvSpPr>
      <dsp:spPr>
        <a:xfrm>
          <a:off x="0" y="2190971"/>
          <a:ext cx="83820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Uniqueness – Ensured through biometric attributes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2190971"/>
        <a:ext cx="8382000" cy="617760"/>
      </dsp:txXfrm>
    </dsp:sp>
    <dsp:sp modelId="{AEB63E78-9BB8-4C89-983A-9C89D90BE267}">
      <dsp:nvSpPr>
        <dsp:cNvPr id="0" name=""/>
        <dsp:cNvSpPr/>
      </dsp:nvSpPr>
      <dsp:spPr>
        <a:xfrm>
          <a:off x="0" y="2903771"/>
          <a:ext cx="83820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No Guarantee to Citizenship, Rights, Entitlements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2903771"/>
        <a:ext cx="8382000" cy="617760"/>
      </dsp:txXfrm>
    </dsp:sp>
    <dsp:sp modelId="{BAA61AE3-71AD-471E-9102-3093A6B4A184}">
      <dsp:nvSpPr>
        <dsp:cNvPr id="0" name=""/>
        <dsp:cNvSpPr/>
      </dsp:nvSpPr>
      <dsp:spPr>
        <a:xfrm>
          <a:off x="0" y="3616571"/>
          <a:ext cx="83820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Security and Privacy of Information Collected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3616571"/>
        <a:ext cx="8382000" cy="617760"/>
      </dsp:txXfrm>
    </dsp:sp>
    <dsp:sp modelId="{672A525B-6084-4538-8EBC-C03E12AF83C9}">
      <dsp:nvSpPr>
        <dsp:cNvPr id="0" name=""/>
        <dsp:cNvSpPr/>
      </dsp:nvSpPr>
      <dsp:spPr>
        <a:xfrm>
          <a:off x="0" y="4329371"/>
          <a:ext cx="83820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Ubiquitous Online Authentication – From no ID to Online ID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4329371"/>
        <a:ext cx="8382000" cy="617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866E89-CAC0-43BF-957A-03248A3CEEB9}">
      <dsp:nvSpPr>
        <dsp:cNvPr id="0" name=""/>
        <dsp:cNvSpPr/>
      </dsp:nvSpPr>
      <dsp:spPr>
        <a:xfrm>
          <a:off x="1069" y="0"/>
          <a:ext cx="2781539" cy="14692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Aadhaar Holders</a:t>
          </a:r>
        </a:p>
      </dsp:txBody>
      <dsp:txXfrm>
        <a:off x="1069" y="0"/>
        <a:ext cx="2781539" cy="440780"/>
      </dsp:txXfrm>
    </dsp:sp>
    <dsp:sp modelId="{45092137-36AB-494A-8978-77E2CDA60DB7}">
      <dsp:nvSpPr>
        <dsp:cNvPr id="0" name=""/>
        <dsp:cNvSpPr/>
      </dsp:nvSpPr>
      <dsp:spPr>
        <a:xfrm>
          <a:off x="279223" y="440780"/>
          <a:ext cx="2225231" cy="955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Residents who have obtained their Aadhaar </a:t>
          </a:r>
          <a:r>
            <a:rPr lang="en-US" sz="1400" kern="1200" dirty="0"/>
            <a:t>number</a:t>
          </a:r>
        </a:p>
      </dsp:txBody>
      <dsp:txXfrm>
        <a:off x="279223" y="440780"/>
        <a:ext cx="2225231" cy="955023"/>
      </dsp:txXfrm>
    </dsp:sp>
    <dsp:sp modelId="{0A22681B-A624-4DE1-8410-F2A399F6E34B}">
      <dsp:nvSpPr>
        <dsp:cNvPr id="0" name=""/>
        <dsp:cNvSpPr/>
      </dsp:nvSpPr>
      <dsp:spPr>
        <a:xfrm>
          <a:off x="2991224" y="0"/>
          <a:ext cx="2781539" cy="14692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Authentication Devices</a:t>
          </a:r>
        </a:p>
      </dsp:txBody>
      <dsp:txXfrm>
        <a:off x="2991224" y="0"/>
        <a:ext cx="2781539" cy="440780"/>
      </dsp:txXfrm>
    </dsp:sp>
    <dsp:sp modelId="{1031F201-785D-4392-9318-4810FB50FCEB}">
      <dsp:nvSpPr>
        <dsp:cNvPr id="0" name=""/>
        <dsp:cNvSpPr/>
      </dsp:nvSpPr>
      <dsp:spPr>
        <a:xfrm>
          <a:off x="3269378" y="440780"/>
          <a:ext cx="2225231" cy="955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Point of initiation of Aadhaar </a:t>
          </a:r>
          <a:r>
            <a:rPr lang="en-US" sz="1400" kern="1200" dirty="0"/>
            <a:t>authentication transaction </a:t>
          </a:r>
          <a:r>
            <a:rPr lang="en-US" sz="1400" kern="1200" dirty="0" smtClean="0"/>
            <a:t>e.g</a:t>
          </a:r>
          <a:r>
            <a:rPr lang="en-US" sz="1400" kern="1200" dirty="0"/>
            <a:t>., </a:t>
          </a:r>
          <a:r>
            <a:rPr lang="en-US" sz="1400" kern="1200" dirty="0" smtClean="0"/>
            <a:t>PCs, kiosks, handheld devices </a:t>
          </a:r>
          <a:r>
            <a:rPr lang="en-US" sz="1400" kern="1200" dirty="0"/>
            <a:t>etc</a:t>
          </a:r>
        </a:p>
      </dsp:txBody>
      <dsp:txXfrm>
        <a:off x="3269378" y="440780"/>
        <a:ext cx="2225231" cy="955023"/>
      </dsp:txXfrm>
    </dsp:sp>
    <dsp:sp modelId="{A8A6C1AB-4D5B-4751-9099-1C8D781F8A91}">
      <dsp:nvSpPr>
        <dsp:cNvPr id="0" name=""/>
        <dsp:cNvSpPr/>
      </dsp:nvSpPr>
      <dsp:spPr>
        <a:xfrm>
          <a:off x="5981379" y="0"/>
          <a:ext cx="2781539" cy="14692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Authentication User Agency (AUA)</a:t>
          </a:r>
          <a:endParaRPr lang="en-US" sz="1400" b="1" kern="1200" dirty="0"/>
        </a:p>
      </dsp:txBody>
      <dsp:txXfrm>
        <a:off x="5981379" y="0"/>
        <a:ext cx="2781539" cy="440780"/>
      </dsp:txXfrm>
    </dsp:sp>
    <dsp:sp modelId="{E1B4C452-E690-401A-9868-DD7E28794AA1}">
      <dsp:nvSpPr>
        <dsp:cNvPr id="0" name=""/>
        <dsp:cNvSpPr/>
      </dsp:nvSpPr>
      <dsp:spPr>
        <a:xfrm>
          <a:off x="6259533" y="440780"/>
          <a:ext cx="2225231" cy="955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Agency </a:t>
          </a:r>
          <a:r>
            <a:rPr lang="en-US" sz="1400" kern="1200" dirty="0"/>
            <a:t>that </a:t>
          </a:r>
          <a:r>
            <a:rPr lang="en-US" sz="1400" kern="1200" dirty="0" smtClean="0"/>
            <a:t>uses </a:t>
          </a:r>
          <a:r>
            <a:rPr lang="en-US" sz="1400" kern="1200" dirty="0"/>
            <a:t>Aadhaar authentication to enable its </a:t>
          </a:r>
          <a:r>
            <a:rPr lang="en-US" sz="1400" kern="1200" dirty="0" smtClean="0"/>
            <a:t>services</a:t>
          </a:r>
          <a:endParaRPr lang="en-US" sz="1400" kern="1200" dirty="0"/>
        </a:p>
      </dsp:txBody>
      <dsp:txXfrm>
        <a:off x="6259533" y="440780"/>
        <a:ext cx="2225231" cy="95502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90A38D-82EA-4B39-8D94-C7DB1EC01719}">
      <dsp:nvSpPr>
        <dsp:cNvPr id="0" name=""/>
        <dsp:cNvSpPr/>
      </dsp:nvSpPr>
      <dsp:spPr>
        <a:xfrm>
          <a:off x="1069" y="0"/>
          <a:ext cx="2781539" cy="16167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Authentication Service Agency </a:t>
          </a:r>
          <a:r>
            <a:rPr lang="en-US" sz="1300" b="1" kern="1200" dirty="0" smtClean="0"/>
            <a:t>(</a:t>
          </a:r>
          <a:r>
            <a:rPr lang="en-US" sz="1300" b="1" kern="1200" dirty="0"/>
            <a:t>ASA)</a:t>
          </a:r>
        </a:p>
      </dsp:txBody>
      <dsp:txXfrm>
        <a:off x="1069" y="0"/>
        <a:ext cx="2781539" cy="485029"/>
      </dsp:txXfrm>
    </dsp:sp>
    <dsp:sp modelId="{B1BA8E54-3676-4D4E-BD6C-8BA4153C5615}">
      <dsp:nvSpPr>
        <dsp:cNvPr id="0" name=""/>
        <dsp:cNvSpPr/>
      </dsp:nvSpPr>
      <dsp:spPr>
        <a:xfrm>
          <a:off x="279223" y="485029"/>
          <a:ext cx="2225231" cy="1050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Agency that has secured </a:t>
          </a:r>
          <a:r>
            <a:rPr lang="en-US" sz="1400" kern="1200" dirty="0"/>
            <a:t>leased line connectivity with CIDR</a:t>
          </a:r>
        </a:p>
      </dsp:txBody>
      <dsp:txXfrm>
        <a:off x="279223" y="485029"/>
        <a:ext cx="2225231" cy="1050897"/>
      </dsp:txXfrm>
    </dsp:sp>
    <dsp:sp modelId="{1373E887-4204-4DA4-8FA9-A6D75DBCAE5C}">
      <dsp:nvSpPr>
        <dsp:cNvPr id="0" name=""/>
        <dsp:cNvSpPr/>
      </dsp:nvSpPr>
      <dsp:spPr>
        <a:xfrm>
          <a:off x="2991224" y="0"/>
          <a:ext cx="2781539" cy="16167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Unique Identification Authority of </a:t>
          </a:r>
          <a:r>
            <a:rPr lang="en-US" sz="1300" b="1" kern="1200" dirty="0" smtClean="0"/>
            <a:t>India</a:t>
          </a:r>
          <a:endParaRPr lang="en-US" sz="1300" b="1" kern="1200" dirty="0"/>
        </a:p>
      </dsp:txBody>
      <dsp:txXfrm>
        <a:off x="2991224" y="0"/>
        <a:ext cx="2781539" cy="485029"/>
      </dsp:txXfrm>
    </dsp:sp>
    <dsp:sp modelId="{D2781E84-3587-4060-B317-578132750B83}">
      <dsp:nvSpPr>
        <dsp:cNvPr id="0" name=""/>
        <dsp:cNvSpPr/>
      </dsp:nvSpPr>
      <dsp:spPr>
        <a:xfrm>
          <a:off x="3269378" y="485029"/>
          <a:ext cx="2225231" cy="1050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Offers online </a:t>
          </a:r>
          <a:r>
            <a:rPr lang="en-US" sz="1400" kern="1200" dirty="0" smtClean="0"/>
            <a:t>authentication</a:t>
          </a:r>
          <a:endParaRPr lang="en-US" sz="1400" kern="1200" dirty="0"/>
        </a:p>
      </dsp:txBody>
      <dsp:txXfrm>
        <a:off x="3269378" y="485029"/>
        <a:ext cx="2225231" cy="1050897"/>
      </dsp:txXfrm>
    </dsp:sp>
    <dsp:sp modelId="{A27F60D7-BC81-477E-954C-C5328B1B5C88}">
      <dsp:nvSpPr>
        <dsp:cNvPr id="0" name=""/>
        <dsp:cNvSpPr/>
      </dsp:nvSpPr>
      <dsp:spPr>
        <a:xfrm>
          <a:off x="5981379" y="0"/>
          <a:ext cx="2781539" cy="16167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Sub </a:t>
          </a:r>
          <a:r>
            <a:rPr lang="en-US" sz="1300" b="1" kern="1200" dirty="0" smtClean="0"/>
            <a:t>Auth. User </a:t>
          </a:r>
          <a:r>
            <a:rPr lang="en-US" sz="1300" b="1" kern="1200" dirty="0"/>
            <a:t>Agency </a:t>
          </a:r>
          <a:r>
            <a:rPr lang="en-US" sz="1300" b="1" kern="1200" dirty="0" smtClean="0"/>
            <a:t>(</a:t>
          </a:r>
          <a:r>
            <a:rPr lang="en-US" sz="1300" b="1" kern="1200" dirty="0"/>
            <a:t>Sub AUA)</a:t>
          </a:r>
        </a:p>
      </dsp:txBody>
      <dsp:txXfrm>
        <a:off x="5981379" y="0"/>
        <a:ext cx="2781539" cy="485029"/>
      </dsp:txXfrm>
    </dsp:sp>
    <dsp:sp modelId="{8044D812-1963-4FAF-8A98-6E0957FB0E6A}">
      <dsp:nvSpPr>
        <dsp:cNvPr id="0" name=""/>
        <dsp:cNvSpPr/>
      </dsp:nvSpPr>
      <dsp:spPr>
        <a:xfrm>
          <a:off x="6259533" y="485029"/>
          <a:ext cx="2225231" cy="1050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Agencies that access Aadhaar authentication through an existing AUA</a:t>
          </a:r>
        </a:p>
      </dsp:txBody>
      <dsp:txXfrm>
        <a:off x="6259533" y="485029"/>
        <a:ext cx="2225231" cy="10508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09B1D0-0F9B-4E9E-879E-8AE113F593A8}">
      <dsp:nvSpPr>
        <dsp:cNvPr id="0" name=""/>
        <dsp:cNvSpPr/>
      </dsp:nvSpPr>
      <dsp:spPr>
        <a:xfrm>
          <a:off x="580072" y="1654"/>
          <a:ext cx="2304454" cy="1819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AePDS</a:t>
          </a:r>
          <a:endParaRPr lang="en-US" sz="2400" kern="1200" dirty="0"/>
        </a:p>
      </dsp:txBody>
      <dsp:txXfrm>
        <a:off x="580072" y="1654"/>
        <a:ext cx="2304454" cy="1819763"/>
      </dsp:txXfrm>
    </dsp:sp>
    <dsp:sp modelId="{8047DD42-C714-4253-9992-B909A4049E1C}">
      <dsp:nvSpPr>
        <dsp:cNvPr id="0" name=""/>
        <dsp:cNvSpPr/>
      </dsp:nvSpPr>
      <dsp:spPr>
        <a:xfrm>
          <a:off x="3114972" y="1654"/>
          <a:ext cx="2304454" cy="1819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Disbursement of MGNREGA wages </a:t>
          </a:r>
        </a:p>
      </dsp:txBody>
      <dsp:txXfrm>
        <a:off x="3114972" y="1654"/>
        <a:ext cx="2304454" cy="1819763"/>
      </dsp:txXfrm>
    </dsp:sp>
    <dsp:sp modelId="{C0BE4701-ACA6-412B-AECB-D7C14197A041}">
      <dsp:nvSpPr>
        <dsp:cNvPr id="0" name=""/>
        <dsp:cNvSpPr/>
      </dsp:nvSpPr>
      <dsp:spPr>
        <a:xfrm>
          <a:off x="5649872" y="1654"/>
          <a:ext cx="2304454" cy="1819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Pahal</a:t>
          </a:r>
          <a:r>
            <a:rPr lang="en-US" sz="2400" kern="1200" dirty="0" smtClean="0"/>
            <a:t> - LPG</a:t>
          </a:r>
        </a:p>
      </dsp:txBody>
      <dsp:txXfrm>
        <a:off x="5649872" y="1654"/>
        <a:ext cx="2304454" cy="1819763"/>
      </dsp:txXfrm>
    </dsp:sp>
    <dsp:sp modelId="{C2D64EDE-C22B-4549-A216-9F2B59086197}">
      <dsp:nvSpPr>
        <dsp:cNvPr id="0" name=""/>
        <dsp:cNvSpPr/>
      </dsp:nvSpPr>
      <dsp:spPr>
        <a:xfrm>
          <a:off x="580072" y="2051863"/>
          <a:ext cx="2304454" cy="1819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Disbursement of  Pension</a:t>
          </a:r>
        </a:p>
      </dsp:txBody>
      <dsp:txXfrm>
        <a:off x="580072" y="2051863"/>
        <a:ext cx="2304454" cy="1819763"/>
      </dsp:txXfrm>
    </dsp:sp>
    <dsp:sp modelId="{CB601BC4-F8DF-4017-B314-6F2EE221F310}">
      <dsp:nvSpPr>
        <dsp:cNvPr id="0" name=""/>
        <dsp:cNvSpPr/>
      </dsp:nvSpPr>
      <dsp:spPr>
        <a:xfrm>
          <a:off x="3114972" y="2051863"/>
          <a:ext cx="2304454" cy="1819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Banks, PMJDY and BCs</a:t>
          </a:r>
        </a:p>
      </dsp:txBody>
      <dsp:txXfrm>
        <a:off x="3114972" y="2051863"/>
        <a:ext cx="2304454" cy="1819763"/>
      </dsp:txXfrm>
    </dsp:sp>
    <dsp:sp modelId="{3EEFEF3C-ED2B-41AA-9868-E4FC0215A8C8}">
      <dsp:nvSpPr>
        <dsp:cNvPr id="0" name=""/>
        <dsp:cNvSpPr/>
      </dsp:nvSpPr>
      <dsp:spPr>
        <a:xfrm>
          <a:off x="5649872" y="2113489"/>
          <a:ext cx="2304454" cy="1696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Jeevan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Pramaan</a:t>
          </a:r>
          <a:endParaRPr lang="en-US" sz="2400" kern="1200" dirty="0" smtClean="0"/>
        </a:p>
      </dsp:txBody>
      <dsp:txXfrm>
        <a:off x="5649872" y="2113489"/>
        <a:ext cx="2304454" cy="1696511"/>
      </dsp:txXfrm>
    </dsp:sp>
    <dsp:sp modelId="{4278015D-0E05-4EF3-B448-5613A448EDF8}">
      <dsp:nvSpPr>
        <dsp:cNvPr id="0" name=""/>
        <dsp:cNvSpPr/>
      </dsp:nvSpPr>
      <dsp:spPr>
        <a:xfrm>
          <a:off x="3114972" y="4102072"/>
          <a:ext cx="2304454" cy="138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Income </a:t>
          </a:r>
          <a:r>
            <a:rPr lang="en-US" sz="2400" kern="1200" dirty="0" smtClean="0"/>
            <a:t>Tax: e-filing</a:t>
          </a:r>
        </a:p>
      </dsp:txBody>
      <dsp:txXfrm>
        <a:off x="3114972" y="4102072"/>
        <a:ext cx="2304454" cy="13826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57F2-5147-4C28-9746-8D456E5EED64}">
      <dsp:nvSpPr>
        <dsp:cNvPr id="0" name=""/>
        <dsp:cNvSpPr/>
      </dsp:nvSpPr>
      <dsp:spPr>
        <a:xfrm>
          <a:off x="0" y="76200"/>
          <a:ext cx="2666999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Passport </a:t>
          </a:r>
          <a:r>
            <a:rPr lang="en-US" sz="2400" kern="1200" dirty="0" err="1" smtClean="0"/>
            <a:t>Seva</a:t>
          </a:r>
          <a:r>
            <a:rPr lang="en-US" sz="2400" kern="1200" dirty="0" smtClean="0"/>
            <a:t> Kendra</a:t>
          </a:r>
        </a:p>
      </dsp:txBody>
      <dsp:txXfrm>
        <a:off x="0" y="76200"/>
        <a:ext cx="2666999" cy="1600199"/>
      </dsp:txXfrm>
    </dsp:sp>
    <dsp:sp modelId="{730F1D36-15FB-4769-B65A-D75240D21D84}">
      <dsp:nvSpPr>
        <dsp:cNvPr id="0" name=""/>
        <dsp:cNvSpPr/>
      </dsp:nvSpPr>
      <dsp:spPr>
        <a:xfrm>
          <a:off x="2933700" y="76200"/>
          <a:ext cx="2666999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eSign</a:t>
          </a:r>
          <a:endParaRPr lang="en-US" sz="2400" kern="1200" dirty="0" smtClean="0"/>
        </a:p>
      </dsp:txBody>
      <dsp:txXfrm>
        <a:off x="2933700" y="76200"/>
        <a:ext cx="2666999" cy="1600199"/>
      </dsp:txXfrm>
    </dsp:sp>
    <dsp:sp modelId="{7D8F1D55-1FCE-4F15-B77C-7A5396719191}">
      <dsp:nvSpPr>
        <dsp:cNvPr id="0" name=""/>
        <dsp:cNvSpPr/>
      </dsp:nvSpPr>
      <dsp:spPr>
        <a:xfrm>
          <a:off x="5867399" y="76200"/>
          <a:ext cx="2666999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Aadhaar Enabled Biometric Attendance</a:t>
          </a:r>
        </a:p>
      </dsp:txBody>
      <dsp:txXfrm>
        <a:off x="5867399" y="76200"/>
        <a:ext cx="2666999" cy="1600199"/>
      </dsp:txXfrm>
    </dsp:sp>
    <dsp:sp modelId="{C36E9EDE-6703-409A-94E6-2022EE2E0825}">
      <dsp:nvSpPr>
        <dsp:cNvPr id="0" name=""/>
        <dsp:cNvSpPr/>
      </dsp:nvSpPr>
      <dsp:spPr>
        <a:xfrm>
          <a:off x="0" y="1943100"/>
          <a:ext cx="2666999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Scholarships</a:t>
          </a:r>
        </a:p>
      </dsp:txBody>
      <dsp:txXfrm>
        <a:off x="0" y="1943100"/>
        <a:ext cx="2666999" cy="1600199"/>
      </dsp:txXfrm>
    </dsp:sp>
    <dsp:sp modelId="{AC9A154C-BBB2-48EF-BBE7-1EDBB7D8AAB1}">
      <dsp:nvSpPr>
        <dsp:cNvPr id="0" name=""/>
        <dsp:cNvSpPr/>
      </dsp:nvSpPr>
      <dsp:spPr>
        <a:xfrm>
          <a:off x="2933699" y="1943100"/>
          <a:ext cx="2666999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Land &amp; Property Registration</a:t>
          </a:r>
        </a:p>
      </dsp:txBody>
      <dsp:txXfrm>
        <a:off x="2933699" y="1943100"/>
        <a:ext cx="2666999" cy="1600199"/>
      </dsp:txXfrm>
    </dsp:sp>
    <dsp:sp modelId="{28443C52-5E7C-41D1-8056-F9E3D6D591E5}">
      <dsp:nvSpPr>
        <dsp:cNvPr id="0" name=""/>
        <dsp:cNvSpPr/>
      </dsp:nvSpPr>
      <dsp:spPr>
        <a:xfrm>
          <a:off x="5867399" y="1943100"/>
          <a:ext cx="2666999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Online Insurance</a:t>
          </a:r>
        </a:p>
      </dsp:txBody>
      <dsp:txXfrm>
        <a:off x="5867399" y="1943100"/>
        <a:ext cx="2666999" cy="1600199"/>
      </dsp:txXfrm>
    </dsp:sp>
    <dsp:sp modelId="{72A8A939-75BD-4A70-9B05-D04038CC24C9}">
      <dsp:nvSpPr>
        <dsp:cNvPr id="0" name=""/>
        <dsp:cNvSpPr/>
      </dsp:nvSpPr>
      <dsp:spPr>
        <a:xfrm>
          <a:off x="0" y="3809999"/>
          <a:ext cx="2666999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Loan Approval</a:t>
          </a:r>
        </a:p>
      </dsp:txBody>
      <dsp:txXfrm>
        <a:off x="0" y="3809999"/>
        <a:ext cx="2666999" cy="1600199"/>
      </dsp:txXfrm>
    </dsp:sp>
    <dsp:sp modelId="{523EA6F9-EAD8-41BD-84FD-94A9C58DCFC1}">
      <dsp:nvSpPr>
        <dsp:cNvPr id="0" name=""/>
        <dsp:cNvSpPr/>
      </dsp:nvSpPr>
      <dsp:spPr>
        <a:xfrm>
          <a:off x="2933700" y="3809999"/>
          <a:ext cx="2666999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SIM Card Issuance</a:t>
          </a:r>
        </a:p>
      </dsp:txBody>
      <dsp:txXfrm>
        <a:off x="2933700" y="3809999"/>
        <a:ext cx="2666999" cy="1600199"/>
      </dsp:txXfrm>
    </dsp:sp>
    <dsp:sp modelId="{6E1C0158-E8E4-45B1-8878-17A6514681A1}">
      <dsp:nvSpPr>
        <dsp:cNvPr id="0" name=""/>
        <dsp:cNvSpPr/>
      </dsp:nvSpPr>
      <dsp:spPr>
        <a:xfrm>
          <a:off x="5867399" y="3809999"/>
          <a:ext cx="2666999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Recruitment</a:t>
          </a:r>
        </a:p>
      </dsp:txBody>
      <dsp:txXfrm>
        <a:off x="5867399" y="3809999"/>
        <a:ext cx="2666999" cy="160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4B77D-8978-4F4C-B135-DFD31760DD17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F47C3-B6EF-4D94-BD06-4B4DFB107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55CF0D-0F0E-4521-BD1E-A3A3FCF1CC4C}" type="datetimeFigureOut">
              <a:rPr lang="en-US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70AF484-6BE6-482E-8CAC-94F895D4A1C1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261069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64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IN" altLang="en-US" dirty="0" smtClean="0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 defTabSz="912813" eaLnBrk="1" hangingPunct="1"/>
            <a:fld id="{86830C3D-6008-45B5-B6AE-A75E8886815F}" type="slidenum">
              <a:rPr lang="en-IN" altLang="en-US" sz="1200">
                <a:latin typeface="Calibri" pitchFamily="34" charset="0"/>
              </a:rPr>
              <a:pPr algn="r" defTabSz="912813" eaLnBrk="1" hangingPunct="1"/>
              <a:t>1</a:t>
            </a:fld>
            <a:endParaRPr lang="en-IN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49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42BCC6-4223-4EB5-BA90-3F1F8124F0D5}" type="slidenum">
              <a:rPr lang="en-IN" smtClean="0"/>
              <a:pPr/>
              <a:t>5</a:t>
            </a:fld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414" y="8829123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35" tIns="46767" rIns="93535" bIns="46767" anchor="b"/>
          <a:lstStyle/>
          <a:p>
            <a:pPr algn="r"/>
            <a:fld id="{B0EB0938-936F-4A52-ADCF-C62AFC0C3F30}" type="slidenum">
              <a:rPr lang="en-US" sz="1200">
                <a:solidFill>
                  <a:srgbClr val="000000"/>
                </a:solidFill>
              </a:rPr>
              <a:pPr algn="r"/>
              <a:t>11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71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85610-B140-4113-81A4-8180660DD5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F971B-77C0-4B48-8D1F-D931AED474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79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This is part of the solution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FC3EDE-E1CF-4495-BA04-FFD16F3F59F2}" type="slidenum">
              <a:rPr lang="en-I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I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28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266">
              <a:defRPr/>
            </a:pPr>
            <a:r>
              <a:rPr lang="en-US" dirty="0" smtClean="0"/>
              <a:t>Make 4 categories - Live, priority, </a:t>
            </a:r>
            <a:r>
              <a:rPr lang="en-US" dirty="0" err="1" smtClean="0"/>
              <a:t>PoC</a:t>
            </a:r>
            <a:r>
              <a:rPr lang="en-US" dirty="0" smtClean="0"/>
              <a:t>, Concept – </a:t>
            </a:r>
            <a:r>
              <a:rPr lang="en-US" b="1" dirty="0" smtClean="0"/>
              <a:t>color code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85610-B140-4113-81A4-8180660DD5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444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D62C771-20DF-46A7-A4A0-7A4A0115D366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44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266">
              <a:defRPr/>
            </a:pPr>
            <a:r>
              <a:rPr lang="en-US" dirty="0" smtClean="0"/>
              <a:t>Make 4 categories - Live, priority, </a:t>
            </a:r>
            <a:r>
              <a:rPr lang="en-US" dirty="0" err="1" smtClean="0"/>
              <a:t>PoC</a:t>
            </a:r>
            <a:r>
              <a:rPr lang="en-US" dirty="0" smtClean="0"/>
              <a:t>, Concept – </a:t>
            </a:r>
            <a:r>
              <a:rPr lang="en-US" b="1" dirty="0" smtClean="0"/>
              <a:t>color code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85610-B140-4113-81A4-8180660DD5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44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1A88-0BE7-478F-95CE-E2D331CF1983}" type="datetime1">
              <a:rPr lang="en-US" smtClean="0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0294B-F202-4AEB-A4AC-66E0A2330950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7F9E-7308-4B8E-ADAA-627E2109EA1E}" type="datetime1">
              <a:rPr lang="en-US" smtClean="0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D10D9-C088-4282-9340-0504E82AF2E7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0E3D-8170-45AC-9CD4-2DED1E82448C}" type="datetime1">
              <a:rPr lang="en-US" smtClean="0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FB6E7-BDD3-4002-A1A2-53AE7230182D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4AD1-DDCF-4EF7-A02A-97BB9CEE29E0}" type="datetime1">
              <a:rPr lang="en-US" smtClean="0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3EAD5-533E-466C-8694-FE97B59254A4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7E27-088E-4B42-9109-4A69EDC7DB97}" type="datetime1">
              <a:rPr lang="en-US" smtClean="0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FBDD1-5882-4EFD-A6B7-0460648B0585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0556-5237-469F-AA35-0EEA7CAFC574}" type="datetime1">
              <a:rPr lang="en-US" smtClean="0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F7913-A947-437D-8E56-D013D1E5A861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3194C-D732-4112-9A7B-54F5FFB87B08}" type="datetime1">
              <a:rPr lang="en-US" smtClean="0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3D2E9-B491-49D2-BD67-18C2018E7AD7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819C-25BA-4AB5-9E0E-31186239BFE0}" type="datetime1">
              <a:rPr lang="en-US" smtClean="0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29ABE-01FE-4A50-9317-63310FA3D999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6441-0F65-4B19-987F-D647F194EF35}" type="datetime1">
              <a:rPr lang="en-US" smtClean="0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C85C8-7017-47C8-8737-DA1A45AAB22A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6A11-7D86-4349-A5D3-5B7BF0EE1ACF}" type="datetime1">
              <a:rPr lang="en-US" smtClean="0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BC6D0-E39F-4D07-9208-6932B5283B34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6891-659B-48B6-A507-DD0EF952D5E3}" type="datetime1">
              <a:rPr lang="en-US" smtClean="0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3E904-2E9E-44B5-9B44-99591DD5CFD1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DB8DAF-F286-4224-A624-C29479B9A8DE}" type="datetime1">
              <a:rPr lang="en-US" smtClean="0"/>
              <a:pPr>
                <a:defRPr/>
              </a:pPr>
              <a:t>12/23/2015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B9C37EC-7FC6-4AB6-85DE-B418EFF77040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6.jpeg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4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Relationship Id="rId1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notesSlide" Target="../notesSlides/notesSlide6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image" Target="../media/image28.jpeg"/><Relationship Id="rId1" Type="http://schemas.openxmlformats.org/officeDocument/2006/relationships/vmlDrawing" Target="../drawings/vmlDrawing1.v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image" Target="../media/image27.png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harish.agrawal@uidai.net.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17" Type="http://schemas.openxmlformats.org/officeDocument/2006/relationships/image" Target="../media/image8.wmf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52913" y="3429000"/>
            <a:ext cx="4891087" cy="3429000"/>
          </a:xfrm>
          <a:prstGeom prst="rect">
            <a:avLst/>
          </a:prstGeom>
          <a:solidFill>
            <a:srgbClr val="E5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H.C. Agrawal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DDG </a:t>
            </a:r>
            <a:endParaRPr lang="en-US" sz="2000" b="1" dirty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Application  &amp;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Authentication Division 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Unique Identification Authority of India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>
          <a:xfrm>
            <a:off x="2541588" y="1733550"/>
            <a:ext cx="6602412" cy="169545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Aadhaar Enabled Applications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December 2015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36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3429000"/>
            <a:ext cx="2714625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pic>
        <p:nvPicPr>
          <p:cNvPr id="5126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3" cstate="print"/>
          <a:srcRect l="8501" t="28548" r="48500" b="31142"/>
          <a:stretch>
            <a:fillRect/>
          </a:stretch>
        </p:blipFill>
        <p:spPr bwMode="auto">
          <a:xfrm>
            <a:off x="30163" y="871538"/>
            <a:ext cx="2700337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 descr="C:\Users\nicsi\Desktop\auth poc\html pages\story2\9.JPG"/>
          <p:cNvPicPr>
            <a:picLocks noChangeAspect="1" noChangeArrowheads="1"/>
          </p:cNvPicPr>
          <p:nvPr/>
        </p:nvPicPr>
        <p:blipFill>
          <a:blip r:embed="rId4" cstate="print"/>
          <a:srcRect l="10030" r="4588"/>
          <a:stretch>
            <a:fillRect/>
          </a:stretch>
        </p:blipFill>
        <p:spPr bwMode="auto">
          <a:xfrm>
            <a:off x="31750" y="3429000"/>
            <a:ext cx="42211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5C8-7017-47C8-8737-DA1A45AAB22A}" type="slidenum">
              <a:rPr lang="en-IN" altLang="en-US" smtClean="0"/>
              <a:pPr/>
              <a:t>1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pic>
        <p:nvPicPr>
          <p:cNvPr id="4" name="Picture 3" descr="fingerprint - 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4623" y="2053507"/>
            <a:ext cx="857250" cy="10836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6"/>
          <p:cNvSpPr txBox="1"/>
          <p:nvPr/>
        </p:nvSpPr>
        <p:spPr>
          <a:xfrm>
            <a:off x="3083220" y="4045922"/>
            <a:ext cx="1953032" cy="7150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NAME, GENDER, DoB . . . </a:t>
            </a:r>
            <a:endParaRPr lang="en-US" dirty="0"/>
          </a:p>
        </p:txBody>
      </p:sp>
      <p:pic>
        <p:nvPicPr>
          <p:cNvPr id="6" name="Picture 5" descr="sampleiri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044" y="2053507"/>
            <a:ext cx="859874" cy="108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2809696"/>
            <a:ext cx="1592872" cy="123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/>
          <p:nvPr/>
        </p:nvSpPr>
        <p:spPr>
          <a:xfrm>
            <a:off x="6430257" y="2057400"/>
            <a:ext cx="981404" cy="385887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/>
              <a:t>YES </a:t>
            </a:r>
          </a:p>
          <a:p>
            <a:pPr algn="ctr"/>
            <a:r>
              <a:rPr lang="en-US" sz="2400" dirty="0" smtClean="0"/>
              <a:t>or</a:t>
            </a:r>
          </a:p>
          <a:p>
            <a:pPr algn="ctr"/>
            <a:r>
              <a:rPr lang="en-US" sz="5400" dirty="0" smtClean="0"/>
              <a:t>NO</a:t>
            </a:r>
            <a:endParaRPr lang="en-IN" sz="5400" dirty="0"/>
          </a:p>
        </p:txBody>
      </p:sp>
      <p:sp>
        <p:nvSpPr>
          <p:cNvPr id="10" name="TextBox 12"/>
          <p:cNvSpPr txBox="1"/>
          <p:nvPr/>
        </p:nvSpPr>
        <p:spPr>
          <a:xfrm>
            <a:off x="2828049" y="3200400"/>
            <a:ext cx="239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and/or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2823081" y="4843046"/>
            <a:ext cx="239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and/or</a:t>
            </a:r>
          </a:p>
        </p:txBody>
      </p:sp>
      <p:sp>
        <p:nvSpPr>
          <p:cNvPr id="12" name="Plus 11"/>
          <p:cNvSpPr/>
          <p:nvPr/>
        </p:nvSpPr>
        <p:spPr>
          <a:xfrm>
            <a:off x="2057400" y="3429000"/>
            <a:ext cx="1042613" cy="120770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qual 12"/>
          <p:cNvSpPr/>
          <p:nvPr/>
        </p:nvSpPr>
        <p:spPr>
          <a:xfrm>
            <a:off x="5219590" y="3378368"/>
            <a:ext cx="950537" cy="146235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00012" y="1600200"/>
            <a:ext cx="1948064" cy="37447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BIOMETRIC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84243" y="3592775"/>
            <a:ext cx="1948064" cy="37447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Demogrpahic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3079275" y="5687377"/>
            <a:ext cx="1953032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OTP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080298" y="5234230"/>
            <a:ext cx="1948064" cy="37447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Electronic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276725"/>
            <a:ext cx="1558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Aadhaar No:</a:t>
            </a:r>
          </a:p>
          <a:p>
            <a:pPr algn="ctr"/>
            <a:r>
              <a:rPr lang="en-US" b="1" dirty="0" smtClean="0"/>
              <a:t>2222 3333 4444</a:t>
            </a:r>
            <a:endParaRPr lang="en-US" b="1" dirty="0"/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0" y="103414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10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5182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IN" sz="4400" dirty="0" smtClean="0">
                <a:latin typeface="+mj-lt"/>
                <a:ea typeface="+mj-ea"/>
                <a:cs typeface="+mj-cs"/>
              </a:rPr>
              <a:t>E-KYC platform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2" name="Rounded Rectangle 1"/>
          <p:cNvSpPr/>
          <p:nvPr/>
        </p:nvSpPr>
        <p:spPr>
          <a:xfrm>
            <a:off x="875084" y="1417638"/>
            <a:ext cx="7272808" cy="2947466"/>
          </a:xfrm>
          <a:prstGeom prst="roundRect">
            <a:avLst/>
          </a:prstGeom>
          <a:solidFill>
            <a:srgbClr val="F89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e-KYC  </a:t>
            </a:r>
            <a:r>
              <a:rPr lang="en-GB" sz="32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Services provide a platform for </a:t>
            </a:r>
            <a:r>
              <a:rPr lang="en-GB" sz="3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electronic verification </a:t>
            </a:r>
            <a:r>
              <a:rPr lang="en-GB" sz="32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of </a:t>
            </a:r>
            <a:r>
              <a:rPr lang="en-GB" sz="3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Identity and  </a:t>
            </a:r>
            <a:r>
              <a:rPr lang="en-GB" sz="32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Address </a:t>
            </a:r>
            <a:r>
              <a:rPr lang="en-GB" sz="3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 electronic format </a:t>
            </a:r>
            <a:r>
              <a:rPr lang="en-IN" sz="32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for </a:t>
            </a:r>
            <a:r>
              <a:rPr lang="en-IN" sz="3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instant, efficient and </a:t>
            </a:r>
            <a:r>
              <a:rPr lang="en-IN" sz="32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secure service </a:t>
            </a:r>
            <a:r>
              <a:rPr lang="en-IN" sz="3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delivery</a:t>
            </a:r>
            <a:endParaRPr lang="en-IN" sz="32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9ABE-01FE-4A50-9317-63310FA3D999}" type="slidenum">
              <a:rPr lang="en-IN" altLang="en-US" smtClean="0"/>
              <a:pPr/>
              <a:t>11</a:t>
            </a:fld>
            <a:endParaRPr lang="en-IN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03034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315200" cy="1132589"/>
          </a:xfrm>
        </p:spPr>
        <p:txBody>
          <a:bodyPr/>
          <a:lstStyle/>
          <a:p>
            <a:r>
              <a:rPr lang="en-US" dirty="0" smtClean="0"/>
              <a:t>e-KYC</a:t>
            </a:r>
            <a:endParaRPr lang="en-US" dirty="0"/>
          </a:p>
        </p:txBody>
      </p:sp>
      <p:pic>
        <p:nvPicPr>
          <p:cNvPr id="4" name="Picture 3" descr="fingerprint - 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750" y="2271036"/>
            <a:ext cx="1054867" cy="13333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sampleiri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172" y="2271037"/>
            <a:ext cx="1058096" cy="13333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197877"/>
            <a:ext cx="1575600" cy="13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39694" y="3567723"/>
            <a:ext cx="166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and/or</a:t>
            </a:r>
          </a:p>
        </p:txBody>
      </p:sp>
      <p:sp>
        <p:nvSpPr>
          <p:cNvPr id="11" name="Plus 10"/>
          <p:cNvSpPr/>
          <p:nvPr/>
        </p:nvSpPr>
        <p:spPr>
          <a:xfrm>
            <a:off x="2209800" y="2590800"/>
            <a:ext cx="973887" cy="118698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235140" y="1676400"/>
            <a:ext cx="2022660" cy="4608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BIOMETRIC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3214402" y="4620577"/>
            <a:ext cx="2043398" cy="442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OTP</a:t>
            </a:r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215425" y="4020958"/>
            <a:ext cx="2038200" cy="4748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Electronic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8010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Aadhaar No:</a:t>
            </a:r>
          </a:p>
          <a:p>
            <a:pPr algn="ctr"/>
            <a:r>
              <a:rPr lang="en-US" b="1" dirty="0" smtClean="0"/>
              <a:t>2222 3333 4444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447246" y="1828800"/>
            <a:ext cx="2315754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Name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Date of Birth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Gender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Address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Photograph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>
            <a:off x="5374063" y="2414590"/>
            <a:ext cx="950537" cy="146235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0" y="103414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12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28260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757" y="88900"/>
            <a:ext cx="8763989" cy="8535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IN" sz="3000" dirty="0" smtClean="0"/>
              <a:t>Aadhaar Authentication – Participants &amp; Transaction</a:t>
            </a:r>
            <a:endParaRPr lang="en-US" sz="3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18291345"/>
              </p:ext>
            </p:extLst>
          </p:nvPr>
        </p:nvGraphicFramePr>
        <p:xfrm>
          <a:off x="213757" y="1061899"/>
          <a:ext cx="8763989" cy="1469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344552" y="2804149"/>
            <a:ext cx="8538668" cy="2078190"/>
            <a:chOff x="344552" y="2804149"/>
            <a:chExt cx="8538668" cy="2078190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6948" y="3187824"/>
              <a:ext cx="458100" cy="68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49596" y="3189510"/>
              <a:ext cx="951848" cy="747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35012" y="3184399"/>
              <a:ext cx="721237" cy="75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034524" y="3073633"/>
              <a:ext cx="618353" cy="882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344552" y="3893194"/>
              <a:ext cx="13292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Aadhaar 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Holder</a:t>
              </a:r>
              <a:endParaRPr lang="en-IN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5209" y="3876661"/>
              <a:ext cx="18427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Authentication Devices</a:t>
              </a:r>
              <a:endParaRPr lang="en-IN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0729" y="3951392"/>
              <a:ext cx="5164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AUA</a:t>
              </a:r>
              <a:endParaRPr lang="en-IN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11726" y="3906885"/>
              <a:ext cx="5084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ASA</a:t>
              </a:r>
              <a:endParaRPr lang="en-IN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63342" y="3936955"/>
              <a:ext cx="11198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UIDAI’s</a:t>
              </a:r>
              <a:endParaRPr lang="en-US" sz="12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CIDR</a:t>
              </a:r>
              <a:endParaRPr lang="en-IN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8191" y="2804149"/>
              <a:ext cx="1643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Authentication Request</a:t>
              </a:r>
              <a:endParaRPr lang="en-IN" sz="1100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73164" y="4420674"/>
              <a:ext cx="1335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/>
                <a:t>Service Delivery</a:t>
              </a:r>
              <a:endParaRPr lang="en-IN" sz="12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72620" y="4420674"/>
              <a:ext cx="1566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/>
                <a:t>Necessary Updates </a:t>
              </a:r>
            </a:p>
            <a:p>
              <a:pPr algn="ctr"/>
              <a:r>
                <a:rPr lang="en-US" sz="1200" i="1" dirty="0" smtClean="0"/>
                <a:t>&amp; Confirmation</a:t>
              </a:r>
              <a:endParaRPr lang="en-IN" sz="1200" i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349717" y="3181494"/>
              <a:ext cx="1156985" cy="11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213750" y="3182607"/>
              <a:ext cx="1156985" cy="11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206336" y="3182607"/>
              <a:ext cx="1156985" cy="11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5177850" y="4217665"/>
              <a:ext cx="1156985" cy="11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3278028" y="4217665"/>
              <a:ext cx="1156985" cy="11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>
              <a:off x="1349717" y="4217665"/>
              <a:ext cx="1156985" cy="11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8" idx="3"/>
            </p:cNvCxnSpPr>
            <p:nvPr/>
          </p:nvCxnSpPr>
          <p:spPr>
            <a:xfrm>
              <a:off x="6823484" y="3598912"/>
              <a:ext cx="1279651" cy="233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720552" y="4117831"/>
              <a:ext cx="321385" cy="2523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5</a:t>
              </a:r>
              <a:endParaRPr lang="en-IN" sz="12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727965" y="4117831"/>
              <a:ext cx="321385" cy="2523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6</a:t>
              </a:r>
              <a:endParaRPr lang="en-IN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735379" y="4117831"/>
              <a:ext cx="321385" cy="2523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7</a:t>
              </a:r>
              <a:endParaRPr lang="en-IN" sz="1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1735379" y="3081659"/>
              <a:ext cx="321385" cy="2523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en-IN" sz="12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663689" y="3081659"/>
              <a:ext cx="321385" cy="2523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en-IN" sz="12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656275" y="3081659"/>
              <a:ext cx="321385" cy="2523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</a:t>
              </a:r>
              <a:endParaRPr lang="en-IN" sz="12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7309438" y="3527898"/>
              <a:ext cx="321385" cy="2523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en-IN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14180" y="3851087"/>
              <a:ext cx="943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Yes / No Response</a:t>
              </a:r>
              <a:endParaRPr lang="en-IN" sz="1200" i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14988" y="2849475"/>
              <a:ext cx="184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IN" sz="1200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34628" y="2873618"/>
              <a:ext cx="184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IN" sz="1200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70891" y="2914114"/>
              <a:ext cx="1367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IN" sz="1200" i="1" dirty="0"/>
            </a:p>
          </p:txBody>
        </p:sp>
        <p:pic>
          <p:nvPicPr>
            <p:cNvPr id="38" name="Picture 12" descr="http://t1.gstatic.com/images?q=tbn:ANd9GcTBI_mZPHc4p1sfM7pWinLypFxvdjox6Y1sQMeOR3hCU2i173Pz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746" y="3327701"/>
              <a:ext cx="449738" cy="5424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05629064"/>
              </p:ext>
            </p:extLst>
          </p:nvPr>
        </p:nvGraphicFramePr>
        <p:xfrm>
          <a:off x="213757" y="5128591"/>
          <a:ext cx="8763989" cy="1616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13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260169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IN" dirty="0" smtClean="0"/>
              <a:t>Aadhaar as Financial Address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2819400"/>
            <a:ext cx="1600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      </a:t>
            </a:r>
            <a:r>
              <a:rPr lang="en-IN" sz="2000" b="1" dirty="0" smtClean="0"/>
              <a:t>NPCI</a:t>
            </a:r>
            <a:endParaRPr lang="en-I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3962400"/>
            <a:ext cx="71438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SBI</a:t>
            </a:r>
            <a:endParaRPr lang="en-I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3982" y="4038600"/>
            <a:ext cx="78581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ICICI</a:t>
            </a:r>
            <a:endParaRPr lang="en-I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962090"/>
            <a:ext cx="1600200" cy="30777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Sponsor Bank 1</a:t>
            </a:r>
            <a:endParaRPr lang="en-IN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1" y="1143000"/>
            <a:ext cx="145774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Department 1</a:t>
            </a:r>
            <a:endParaRPr lang="en-IN" sz="1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848121" y="1742679"/>
            <a:ext cx="2865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676400" y="1066800"/>
          <a:ext cx="2895600" cy="124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516505"/>
                <a:gridCol w="617095"/>
              </a:tblGrid>
              <a:tr h="219273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Name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Aadhaar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Amount</a:t>
                      </a:r>
                      <a:endParaRPr lang="en-IN" sz="1400" b="1" dirty="0"/>
                    </a:p>
                  </a:txBody>
                  <a:tcPr/>
                </a:tc>
              </a:tr>
              <a:tr h="352584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Sachin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2567</a:t>
                      </a:r>
                      <a:r>
                        <a:rPr lang="en-IN" sz="1400" b="1" baseline="0" dirty="0" smtClean="0"/>
                        <a:t> 8765 4567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1000</a:t>
                      </a:r>
                      <a:endParaRPr lang="en-IN" sz="1400" b="1" dirty="0"/>
                    </a:p>
                  </a:txBody>
                  <a:tcPr/>
                </a:tc>
              </a:tr>
              <a:tr h="378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Rahul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4252 6537 6655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1500</a:t>
                      </a:r>
                      <a:endParaRPr lang="en-IN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490882" y="3254532"/>
          <a:ext cx="2528918" cy="1165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207"/>
                <a:gridCol w="739711"/>
              </a:tblGrid>
              <a:tr h="297972"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Aadhaar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Bank</a:t>
                      </a:r>
                      <a:endParaRPr lang="en-IN" sz="1600" b="1" dirty="0"/>
                    </a:p>
                  </a:txBody>
                  <a:tcPr/>
                </a:tc>
              </a:tr>
              <a:tr h="414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/>
                        <a:t>2567</a:t>
                      </a:r>
                      <a:r>
                        <a:rPr lang="en-IN" sz="1600" b="1" baseline="0" dirty="0" smtClean="0"/>
                        <a:t> 8765 4567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SBI</a:t>
                      </a:r>
                      <a:endParaRPr lang="en-IN" sz="1600" b="1" dirty="0"/>
                    </a:p>
                  </a:txBody>
                  <a:tcPr/>
                </a:tc>
              </a:tr>
              <a:tr h="414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/>
                        <a:t>4252 6537 6655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ICICI</a:t>
                      </a:r>
                      <a:endParaRPr lang="en-IN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562600" y="4419600"/>
          <a:ext cx="3276599" cy="843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585414"/>
                <a:gridCol w="929185"/>
              </a:tblGrid>
              <a:tr h="389737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Name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Aadhaar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AC No</a:t>
                      </a:r>
                      <a:endParaRPr lang="en-IN" sz="1800" b="1" dirty="0"/>
                    </a:p>
                  </a:txBody>
                  <a:tcPr/>
                </a:tc>
              </a:tr>
              <a:tr h="453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Sachin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2567</a:t>
                      </a:r>
                      <a:r>
                        <a:rPr lang="en-IN" sz="1400" b="1" baseline="0" dirty="0" smtClean="0"/>
                        <a:t> 8765 4567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12345678</a:t>
                      </a:r>
                      <a:endParaRPr lang="en-IN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28600" y="4472284"/>
          <a:ext cx="3579039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90"/>
                <a:gridCol w="1490636"/>
                <a:gridCol w="1193013"/>
              </a:tblGrid>
              <a:tr h="392909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Name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Aadhaar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AC No</a:t>
                      </a:r>
                      <a:endParaRPr lang="en-IN" sz="1800" b="1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Rahul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4252 6537 6655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56742344</a:t>
                      </a:r>
                      <a:endParaRPr lang="en-IN" sz="1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7" name="Straight Arrow Connector 16"/>
          <p:cNvCxnSpPr/>
          <p:nvPr/>
        </p:nvCxnSpPr>
        <p:spPr>
          <a:xfrm>
            <a:off x="992188" y="2456654"/>
            <a:ext cx="2665412" cy="5151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4400" y="1916668"/>
            <a:ext cx="1600200" cy="30777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Sponsor Bank 2</a:t>
            </a:r>
            <a:endParaRPr lang="en-IN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1097578"/>
            <a:ext cx="145774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Department 2</a:t>
            </a:r>
            <a:endParaRPr lang="en-IN" sz="1400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342333" y="1666479"/>
            <a:ext cx="2865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248400" y="1021378"/>
          <a:ext cx="2819400" cy="124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456544"/>
                <a:gridCol w="600856"/>
              </a:tblGrid>
              <a:tr h="219273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Name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Aadhaar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Amount</a:t>
                      </a:r>
                      <a:endParaRPr lang="en-IN" sz="1400" b="1" dirty="0"/>
                    </a:p>
                  </a:txBody>
                  <a:tcPr/>
                </a:tc>
              </a:tr>
              <a:tr h="352584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Sachin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2567</a:t>
                      </a:r>
                      <a:r>
                        <a:rPr lang="en-IN" sz="1400" b="1" baseline="0" dirty="0" smtClean="0"/>
                        <a:t> 8765 4567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800</a:t>
                      </a:r>
                      <a:endParaRPr lang="en-IN" sz="1400" b="1" dirty="0"/>
                    </a:p>
                  </a:txBody>
                  <a:tcPr/>
                </a:tc>
              </a:tr>
              <a:tr h="378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Rahul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4252 6537 6655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200</a:t>
                      </a:r>
                      <a:endParaRPr lang="en-IN" sz="1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rot="10800000" flipV="1">
            <a:off x="5486400" y="2362200"/>
            <a:ext cx="763588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1828800" y="3048000"/>
            <a:ext cx="18288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62600" y="2971800"/>
            <a:ext cx="1676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810794" y="1828006"/>
            <a:ext cx="16764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685800" y="5603073"/>
          <a:ext cx="3124200" cy="117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562100"/>
              </a:tblGrid>
              <a:tr h="392909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ICICI AC No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56742344</a:t>
                      </a:r>
                      <a:endParaRPr lang="en-IN" sz="1800" b="1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Credit / Dept 1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Rs 1500</a:t>
                      </a:r>
                      <a:endParaRPr lang="en-IN" sz="1400" b="1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Credit  /Dept 2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Rs 200</a:t>
                      </a:r>
                      <a:endParaRPr lang="en-IN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6200" y="5257800"/>
            <a:ext cx="1981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Rahul</a:t>
            </a:r>
            <a:endParaRPr lang="en-IN" sz="2000" b="1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638800" y="5603073"/>
          <a:ext cx="3124200" cy="117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562100"/>
              </a:tblGrid>
              <a:tr h="392909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SBI AC No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12345678</a:t>
                      </a:r>
                      <a:endParaRPr lang="en-IN" sz="1800" b="1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Credit / Dept 1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Rs 1000</a:t>
                      </a:r>
                      <a:endParaRPr lang="en-IN" sz="1400" b="1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Credit  /Dept 2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Rs 800</a:t>
                      </a:r>
                      <a:endParaRPr lang="en-IN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5029200" y="5238690"/>
            <a:ext cx="1981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Sachin</a:t>
            </a:r>
            <a:endParaRPr lang="en-IN" sz="2000" b="1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14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 l="21407"/>
          <a:stretch>
            <a:fillRect/>
          </a:stretch>
        </p:blipFill>
        <p:spPr bwMode="auto">
          <a:xfrm rot="20322024">
            <a:off x="4270734" y="1225563"/>
            <a:ext cx="793102" cy="126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6" descr="vision 94pos-big.jpg"/>
          <p:cNvPicPr>
            <a:picLocks noChangeAspect="1"/>
          </p:cNvPicPr>
          <p:nvPr/>
        </p:nvPicPr>
        <p:blipFill>
          <a:blip r:embed="rId4" cstate="print"/>
          <a:srcRect l="13879" t="7265" r="12875" b="7265"/>
          <a:stretch>
            <a:fillRect/>
          </a:stretch>
        </p:blipFill>
        <p:spPr bwMode="auto">
          <a:xfrm>
            <a:off x="7236296" y="1484784"/>
            <a:ext cx="902621" cy="61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5" cstate="print"/>
          <a:srcRect t="12364" r="14832"/>
          <a:stretch>
            <a:fillRect/>
          </a:stretch>
        </p:blipFill>
        <p:spPr bwMode="auto">
          <a:xfrm>
            <a:off x="7308304" y="2560262"/>
            <a:ext cx="864096" cy="6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236296" y="4668902"/>
            <a:ext cx="77244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2" descr="C:\Users\nicsi\Pictures\biometri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0530" y="3573016"/>
            <a:ext cx="1102794" cy="811251"/>
          </a:xfrm>
          <a:prstGeom prst="rect">
            <a:avLst/>
          </a:prstGeom>
          <a:noFill/>
        </p:spPr>
      </p:pic>
      <p:pic>
        <p:nvPicPr>
          <p:cNvPr id="90" name="Picture 14" descr="https://encrypted-tbn2.gstatic.com/images?q=tbn:ANd9GcRyvlWtS-wi2tcXw7qgwTuTfB1gtDj-qh88zZsdDX823fmU5XO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97767" y="4509120"/>
            <a:ext cx="550697" cy="391285"/>
          </a:xfrm>
          <a:prstGeom prst="rect">
            <a:avLst/>
          </a:prstGeom>
          <a:noFill/>
        </p:spPr>
      </p:pic>
      <p:pic>
        <p:nvPicPr>
          <p:cNvPr id="87" name="Picture 2" descr="C:\Users\Srikar\Desktop\Photos for 1 year launch\Hyderabad\enrolment photos RO\enrolment photos\10.help to illiterate\DSC_0771.JPG"/>
          <p:cNvPicPr>
            <a:picLocks noChangeAspect="1" noChangeArrowheads="1"/>
          </p:cNvPicPr>
          <p:nvPr/>
        </p:nvPicPr>
        <p:blipFill>
          <a:blip r:embed="rId9" cstate="print"/>
          <a:srcRect l="64652" t="25254" r="3791" b="27604"/>
          <a:stretch>
            <a:fillRect/>
          </a:stretch>
        </p:blipFill>
        <p:spPr bwMode="auto">
          <a:xfrm>
            <a:off x="8100392" y="3501008"/>
            <a:ext cx="648072" cy="648072"/>
          </a:xfrm>
          <a:prstGeom prst="rect">
            <a:avLst/>
          </a:prstGeom>
          <a:noFill/>
        </p:spPr>
      </p:pic>
      <p:pic>
        <p:nvPicPr>
          <p:cNvPr id="96" name="Picture 2" descr="C:\Users\Srikar\Desktop\Photos for 1 year launch\Hyderabad\enrolment photos RO\enrolment photos\10.help to illiterate\DSC_0771.JPG"/>
          <p:cNvPicPr>
            <a:picLocks noChangeAspect="1" noChangeArrowheads="1"/>
          </p:cNvPicPr>
          <p:nvPr/>
        </p:nvPicPr>
        <p:blipFill>
          <a:blip r:embed="rId10" cstate="print"/>
          <a:srcRect l="64652" t="25254" r="3791" b="27604"/>
          <a:stretch>
            <a:fillRect/>
          </a:stretch>
        </p:blipFill>
        <p:spPr bwMode="auto">
          <a:xfrm>
            <a:off x="4920834" y="1254374"/>
            <a:ext cx="1008112" cy="1008112"/>
          </a:xfrm>
          <a:prstGeom prst="rect">
            <a:avLst/>
          </a:prstGeom>
          <a:noFill/>
        </p:spPr>
      </p:pic>
      <p:grpSp>
        <p:nvGrpSpPr>
          <p:cNvPr id="3" name="Group 21"/>
          <p:cNvGrpSpPr/>
          <p:nvPr/>
        </p:nvGrpSpPr>
        <p:grpSpPr>
          <a:xfrm>
            <a:off x="4990814" y="2056765"/>
            <a:ext cx="1114408" cy="463293"/>
            <a:chOff x="1111658" y="2589411"/>
            <a:chExt cx="1114408" cy="463293"/>
          </a:xfrm>
          <a:noFill/>
        </p:grpSpPr>
        <p:sp>
          <p:nvSpPr>
            <p:cNvPr id="100" name="TextBox 99"/>
            <p:cNvSpPr txBox="1"/>
            <p:nvPr/>
          </p:nvSpPr>
          <p:spPr>
            <a:xfrm>
              <a:off x="1111658" y="2621817"/>
              <a:ext cx="1114408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endParaRPr lang="en-US" sz="1100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en-US" sz="1100" dirty="0" smtClean="0">
                  <a:solidFill>
                    <a:schemeClr val="accent2">
                      <a:lumMod val="50000"/>
                    </a:schemeClr>
                  </a:solidFill>
                </a:rPr>
                <a:t>1111 2222 3333</a:t>
              </a:r>
              <a:endParaRPr lang="en-IN" sz="11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01" name="Picture 27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75563" y="2589411"/>
              <a:ext cx="504825" cy="263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Title 130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92696"/>
          </a:xfrm>
        </p:spPr>
        <p:txBody>
          <a:bodyPr>
            <a:normAutofit/>
          </a:bodyPr>
          <a:lstStyle/>
          <a:p>
            <a:pPr defTabSz="895350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End-to-End Direct Benefit Transfer Enabled by Aadhaar</a:t>
            </a:r>
            <a:endParaRPr lang="en-IN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43" name="Vertical Scroll 42"/>
          <p:cNvSpPr/>
          <p:nvPr/>
        </p:nvSpPr>
        <p:spPr>
          <a:xfrm>
            <a:off x="395536" y="1340768"/>
            <a:ext cx="1368152" cy="122413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Pension </a:t>
            </a:r>
            <a:endParaRPr lang="en-IN" sz="1200" b="1" dirty="0"/>
          </a:p>
        </p:txBody>
      </p:sp>
      <p:sp>
        <p:nvSpPr>
          <p:cNvPr id="44" name="Vertical Scroll 43"/>
          <p:cNvSpPr/>
          <p:nvPr/>
        </p:nvSpPr>
        <p:spPr>
          <a:xfrm>
            <a:off x="395536" y="2708920"/>
            <a:ext cx="1368152" cy="122413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MGNREGA</a:t>
            </a:r>
            <a:endParaRPr lang="en-IN" sz="1200" b="1" dirty="0"/>
          </a:p>
        </p:txBody>
      </p:sp>
      <p:sp>
        <p:nvSpPr>
          <p:cNvPr id="45" name="Vertical Scroll 44"/>
          <p:cNvSpPr/>
          <p:nvPr/>
        </p:nvSpPr>
        <p:spPr>
          <a:xfrm>
            <a:off x="395536" y="4149080"/>
            <a:ext cx="1368152" cy="122413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Scholarship</a:t>
            </a:r>
            <a:endParaRPr lang="en-IN" sz="1200" b="1" dirty="0"/>
          </a:p>
        </p:txBody>
      </p:sp>
      <p:grpSp>
        <p:nvGrpSpPr>
          <p:cNvPr id="4" name="Group 44"/>
          <p:cNvGrpSpPr/>
          <p:nvPr/>
        </p:nvGrpSpPr>
        <p:grpSpPr>
          <a:xfrm>
            <a:off x="490736" y="4565177"/>
            <a:ext cx="1231200" cy="664023"/>
            <a:chOff x="5715008" y="5286388"/>
            <a:chExt cx="2928958" cy="664023"/>
          </a:xfrm>
        </p:grpSpPr>
        <p:sp>
          <p:nvSpPr>
            <p:cNvPr id="60" name="Snip Diagonal Corner Rectangle 59"/>
            <p:cNvSpPr/>
            <p:nvPr/>
          </p:nvSpPr>
          <p:spPr>
            <a:xfrm>
              <a:off x="5715008" y="5516577"/>
              <a:ext cx="2928958" cy="198439"/>
            </a:xfrm>
            <a:prstGeom prst="snip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dirty="0" err="1" smtClean="0">
                  <a:solidFill>
                    <a:schemeClr val="bg2">
                      <a:lumMod val="10000"/>
                    </a:schemeClr>
                  </a:solidFill>
                </a:rPr>
                <a:t>xxxxx</a:t>
              </a:r>
              <a:endParaRPr lang="en-US" sz="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2" name="Snip Diagonal Corner Rectangle 61"/>
            <p:cNvSpPr/>
            <p:nvPr/>
          </p:nvSpPr>
          <p:spPr>
            <a:xfrm>
              <a:off x="5715008" y="5751972"/>
              <a:ext cx="2928958" cy="198439"/>
            </a:xfrm>
            <a:prstGeom prst="snip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dirty="0" smtClean="0">
                  <a:solidFill>
                    <a:schemeClr val="bg2">
                      <a:lumMod val="10000"/>
                    </a:schemeClr>
                  </a:solidFill>
                </a:rPr>
                <a:t>----- -----</a:t>
              </a:r>
              <a:endParaRPr lang="en-US" sz="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3" name="Snip Diagonal Corner Rectangle 62"/>
            <p:cNvSpPr/>
            <p:nvPr/>
          </p:nvSpPr>
          <p:spPr>
            <a:xfrm>
              <a:off x="5715008" y="5286388"/>
              <a:ext cx="2928958" cy="198439"/>
            </a:xfrm>
            <a:prstGeom prst="snip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dirty="0" err="1" smtClean="0">
                  <a:solidFill>
                    <a:schemeClr val="bg2">
                      <a:lumMod val="10000"/>
                    </a:schemeClr>
                  </a:solidFill>
                </a:rPr>
                <a:t>Radha</a:t>
              </a:r>
              <a:r>
                <a:rPr lang="en-US" sz="900" dirty="0" smtClean="0">
                  <a:solidFill>
                    <a:schemeClr val="bg2">
                      <a:lumMod val="10000"/>
                    </a:schemeClr>
                  </a:solidFill>
                </a:rPr>
                <a:t> 111122223333</a:t>
              </a:r>
              <a:endParaRPr lang="en-US" sz="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12" cstate="print">
            <a:lum/>
          </a:blip>
          <a:srcRect b="27647"/>
          <a:stretch>
            <a:fillRect/>
          </a:stretch>
        </p:blipFill>
        <p:spPr bwMode="auto">
          <a:xfrm>
            <a:off x="1629422" y="4553777"/>
            <a:ext cx="375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4"/>
          <p:cNvGrpSpPr/>
          <p:nvPr/>
        </p:nvGrpSpPr>
        <p:grpSpPr>
          <a:xfrm>
            <a:off x="483310" y="3080360"/>
            <a:ext cx="1231200" cy="808039"/>
            <a:chOff x="5715008" y="5286388"/>
            <a:chExt cx="2928958" cy="808039"/>
          </a:xfrm>
        </p:grpSpPr>
        <p:sp>
          <p:nvSpPr>
            <p:cNvPr id="66" name="Snip Diagonal Corner Rectangle 65"/>
            <p:cNvSpPr/>
            <p:nvPr/>
          </p:nvSpPr>
          <p:spPr>
            <a:xfrm>
              <a:off x="5715008" y="5516577"/>
              <a:ext cx="2928958" cy="198439"/>
            </a:xfrm>
            <a:prstGeom prst="snip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dirty="0" err="1" smtClean="0">
                  <a:solidFill>
                    <a:schemeClr val="bg2">
                      <a:lumMod val="10000"/>
                    </a:schemeClr>
                  </a:solidFill>
                </a:rPr>
                <a:t>xxxxx</a:t>
              </a:r>
              <a:endParaRPr lang="en-US" sz="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7" name="Snip Diagonal Corner Rectangle 66"/>
            <p:cNvSpPr/>
            <p:nvPr/>
          </p:nvSpPr>
          <p:spPr>
            <a:xfrm>
              <a:off x="5715008" y="5730891"/>
              <a:ext cx="2928958" cy="198439"/>
            </a:xfrm>
            <a:prstGeom prst="snip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dirty="0" err="1" smtClean="0">
                  <a:solidFill>
                    <a:schemeClr val="bg2">
                      <a:lumMod val="10000"/>
                    </a:schemeClr>
                  </a:solidFill>
                </a:rPr>
                <a:t>yyyyy</a:t>
              </a:r>
              <a:endParaRPr lang="en-US" sz="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8" name="Snip Diagonal Corner Rectangle 67"/>
            <p:cNvSpPr/>
            <p:nvPr/>
          </p:nvSpPr>
          <p:spPr>
            <a:xfrm>
              <a:off x="5715008" y="5895988"/>
              <a:ext cx="2928958" cy="198439"/>
            </a:xfrm>
            <a:prstGeom prst="snip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dirty="0" smtClean="0">
                  <a:solidFill>
                    <a:schemeClr val="bg2">
                      <a:lumMod val="10000"/>
                    </a:schemeClr>
                  </a:solidFill>
                </a:rPr>
                <a:t>----- -----</a:t>
              </a:r>
              <a:endParaRPr lang="en-US" sz="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9" name="Snip Diagonal Corner Rectangle 68"/>
            <p:cNvSpPr/>
            <p:nvPr/>
          </p:nvSpPr>
          <p:spPr>
            <a:xfrm>
              <a:off x="5715008" y="5286388"/>
              <a:ext cx="2928958" cy="198439"/>
            </a:xfrm>
            <a:prstGeom prst="snip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dirty="0" err="1" smtClean="0">
                  <a:solidFill>
                    <a:schemeClr val="bg2">
                      <a:lumMod val="10000"/>
                    </a:schemeClr>
                  </a:solidFill>
                </a:rPr>
                <a:t>Radha</a:t>
              </a:r>
              <a:r>
                <a:rPr lang="en-US" sz="900" dirty="0" smtClean="0">
                  <a:solidFill>
                    <a:schemeClr val="bg2">
                      <a:lumMod val="10000"/>
                    </a:schemeClr>
                  </a:solidFill>
                </a:rPr>
                <a:t> 111122223333</a:t>
              </a:r>
              <a:endParaRPr lang="en-US" sz="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12" cstate="print">
            <a:lum/>
          </a:blip>
          <a:srcRect b="27647"/>
          <a:stretch>
            <a:fillRect/>
          </a:stretch>
        </p:blipFill>
        <p:spPr bwMode="auto">
          <a:xfrm>
            <a:off x="1621996" y="3068960"/>
            <a:ext cx="375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44"/>
          <p:cNvGrpSpPr/>
          <p:nvPr/>
        </p:nvGrpSpPr>
        <p:grpSpPr>
          <a:xfrm>
            <a:off x="483310" y="1700808"/>
            <a:ext cx="1231201" cy="595326"/>
            <a:chOff x="5715006" y="5290754"/>
            <a:chExt cx="2928960" cy="595326"/>
          </a:xfrm>
        </p:grpSpPr>
        <p:sp>
          <p:nvSpPr>
            <p:cNvPr id="73" name="Snip Diagonal Corner Rectangle 72"/>
            <p:cNvSpPr/>
            <p:nvPr/>
          </p:nvSpPr>
          <p:spPr>
            <a:xfrm>
              <a:off x="5715008" y="5522544"/>
              <a:ext cx="2928958" cy="198439"/>
            </a:xfrm>
            <a:prstGeom prst="snip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dirty="0" err="1" smtClean="0">
                  <a:solidFill>
                    <a:schemeClr val="bg2">
                      <a:lumMod val="10000"/>
                    </a:schemeClr>
                  </a:solidFill>
                </a:rPr>
                <a:t>xxxcccc</a:t>
              </a:r>
              <a:endParaRPr lang="en-US" sz="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4" name="Snip Diagonal Corner Rectangle 73"/>
            <p:cNvSpPr/>
            <p:nvPr/>
          </p:nvSpPr>
          <p:spPr>
            <a:xfrm>
              <a:off x="5715008" y="5687641"/>
              <a:ext cx="2928958" cy="198439"/>
            </a:xfrm>
            <a:prstGeom prst="snip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dirty="0" smtClean="0">
                  <a:solidFill>
                    <a:schemeClr val="bg2">
                      <a:lumMod val="10000"/>
                    </a:schemeClr>
                  </a:solidFill>
                </a:rPr>
                <a:t>----- -----</a:t>
              </a:r>
              <a:endParaRPr lang="en-US" sz="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5" name="Snip Diagonal Corner Rectangle 74"/>
            <p:cNvSpPr/>
            <p:nvPr/>
          </p:nvSpPr>
          <p:spPr>
            <a:xfrm>
              <a:off x="5715006" y="5290754"/>
              <a:ext cx="2928958" cy="198439"/>
            </a:xfrm>
            <a:prstGeom prst="snip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dirty="0" err="1" smtClean="0">
                  <a:solidFill>
                    <a:schemeClr val="bg2">
                      <a:lumMod val="10000"/>
                    </a:schemeClr>
                  </a:solidFill>
                </a:rPr>
                <a:t>Radha</a:t>
              </a:r>
              <a:r>
                <a:rPr lang="en-US" sz="900" dirty="0" smtClean="0">
                  <a:solidFill>
                    <a:schemeClr val="bg2">
                      <a:lumMod val="10000"/>
                    </a:schemeClr>
                  </a:solidFill>
                </a:rPr>
                <a:t> 111122223333</a:t>
              </a:r>
              <a:endParaRPr lang="en-US" sz="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12" cstate="print">
            <a:lum/>
          </a:blip>
          <a:srcRect b="27647"/>
          <a:stretch>
            <a:fillRect/>
          </a:stretch>
        </p:blipFill>
        <p:spPr bwMode="auto">
          <a:xfrm>
            <a:off x="1621996" y="1685042"/>
            <a:ext cx="375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51"/>
          <p:cNvGrpSpPr/>
          <p:nvPr/>
        </p:nvGrpSpPr>
        <p:grpSpPr>
          <a:xfrm>
            <a:off x="3002611" y="1367930"/>
            <a:ext cx="704490" cy="936104"/>
            <a:chOff x="4355977" y="2204864"/>
            <a:chExt cx="704490" cy="936104"/>
          </a:xfrm>
        </p:grpSpPr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55977" y="2204864"/>
              <a:ext cx="70449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8" name="TextBox 77"/>
            <p:cNvSpPr txBox="1"/>
            <p:nvPr/>
          </p:nvSpPr>
          <p:spPr>
            <a:xfrm>
              <a:off x="4455099" y="2260758"/>
              <a:ext cx="503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Bank</a:t>
              </a: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7884368" y="4077072"/>
            <a:ext cx="1114408" cy="463293"/>
            <a:chOff x="1111658" y="2589411"/>
            <a:chExt cx="1114408" cy="463293"/>
          </a:xfrm>
          <a:noFill/>
        </p:grpSpPr>
        <p:sp>
          <p:nvSpPr>
            <p:cNvPr id="92" name="TextBox 91"/>
            <p:cNvSpPr txBox="1"/>
            <p:nvPr/>
          </p:nvSpPr>
          <p:spPr>
            <a:xfrm>
              <a:off x="1111658" y="2621817"/>
              <a:ext cx="1114408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endParaRPr lang="en-US" sz="1100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en-US" sz="1100" dirty="0" smtClean="0">
                  <a:solidFill>
                    <a:schemeClr val="accent2">
                      <a:lumMod val="50000"/>
                    </a:schemeClr>
                  </a:solidFill>
                </a:rPr>
                <a:t>1111 2222 3333</a:t>
              </a:r>
              <a:endParaRPr lang="en-IN" sz="11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93" name="Picture 27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75563" y="2589411"/>
              <a:ext cx="504825" cy="263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TextBox 49"/>
          <p:cNvSpPr txBox="1"/>
          <p:nvPr/>
        </p:nvSpPr>
        <p:spPr>
          <a:xfrm>
            <a:off x="35496" y="5445224"/>
            <a:ext cx="244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1. Aadhaar to </a:t>
            </a:r>
          </a:p>
          <a:p>
            <a:pPr algn="ctr"/>
            <a:r>
              <a:rPr lang="en-US" sz="1600" b="1" dirty="0" smtClean="0"/>
              <a:t>de-duplicate  databases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60232" y="5374957"/>
            <a:ext cx="2197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4. Withdraw from any </a:t>
            </a:r>
            <a:r>
              <a:rPr lang="en-US" sz="1600" b="1" dirty="0" err="1" smtClean="0"/>
              <a:t>MicroATM</a:t>
            </a:r>
            <a:r>
              <a:rPr lang="en-US" sz="1600" b="1" dirty="0" smtClean="0"/>
              <a:t> – Choice and Convenience</a:t>
            </a:r>
            <a:endParaRPr lang="en-IN" sz="16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3059832" y="2521799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2. Aadhaar as KYC to open bank account</a:t>
            </a:r>
            <a:endParaRPr lang="en-IN" sz="1600" b="1" dirty="0" smtClean="0"/>
          </a:p>
        </p:txBody>
      </p:sp>
      <p:sp>
        <p:nvSpPr>
          <p:cNvPr id="53" name="Right Arrow 52"/>
          <p:cNvSpPr/>
          <p:nvPr/>
        </p:nvSpPr>
        <p:spPr>
          <a:xfrm flipH="1">
            <a:off x="3851920" y="1871986"/>
            <a:ext cx="504056" cy="7200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TextBox 58"/>
          <p:cNvSpPr txBox="1"/>
          <p:nvPr/>
        </p:nvSpPr>
        <p:spPr>
          <a:xfrm>
            <a:off x="2780744" y="3356644"/>
            <a:ext cx="3234880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Aadhaar Payment Bridge</a:t>
            </a:r>
            <a:endParaRPr lang="en-IN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83767" y="4149080"/>
            <a:ext cx="37357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3. Aadhaar as a payment destination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2000" dirty="0" smtClean="0"/>
              <a:t>- </a:t>
            </a:r>
            <a:r>
              <a:rPr lang="en-US" sz="1400" b="1" dirty="0" smtClean="0"/>
              <a:t>Bank Account portability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-  </a:t>
            </a:r>
            <a:r>
              <a:rPr lang="en-US" sz="1400" b="1" dirty="0" smtClean="0"/>
              <a:t>Many schemes, one Aadhaar linked 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bank account</a:t>
            </a:r>
            <a:endParaRPr lang="en-IN" sz="1400" b="1" dirty="0"/>
          </a:p>
        </p:txBody>
      </p:sp>
      <p:cxnSp>
        <p:nvCxnSpPr>
          <p:cNvPr id="71" name="Straight Arrow Connector 70"/>
          <p:cNvCxnSpPr>
            <a:stCxn id="73" idx="0"/>
          </p:cNvCxnSpPr>
          <p:nvPr/>
        </p:nvCxnSpPr>
        <p:spPr>
          <a:xfrm>
            <a:off x="1714511" y="2031818"/>
            <a:ext cx="1057289" cy="139718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2" idx="0"/>
          </p:cNvCxnSpPr>
          <p:nvPr/>
        </p:nvCxnSpPr>
        <p:spPr>
          <a:xfrm flipV="1">
            <a:off x="1721936" y="3789040"/>
            <a:ext cx="1049864" cy="13409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723212" y="3604548"/>
            <a:ext cx="1080000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81" idx="1"/>
          </p:cNvCxnSpPr>
          <p:nvPr/>
        </p:nvCxnSpPr>
        <p:spPr>
          <a:xfrm flipV="1">
            <a:off x="6156176" y="1793764"/>
            <a:ext cx="1080120" cy="15632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156176" y="3789040"/>
            <a:ext cx="1080120" cy="12241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83" idx="1"/>
          </p:cNvCxnSpPr>
          <p:nvPr/>
        </p:nvCxnSpPr>
        <p:spPr>
          <a:xfrm flipV="1">
            <a:off x="6156176" y="2886619"/>
            <a:ext cx="1152128" cy="61438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6156176" y="3653409"/>
            <a:ext cx="1152128" cy="3516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41046" y="6021288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5.</a:t>
            </a:r>
            <a:r>
              <a:rPr lang="en-US" sz="1800" b="1" dirty="0" smtClean="0"/>
              <a:t> </a:t>
            </a:r>
            <a:r>
              <a:rPr lang="en-US" sz="1600" b="1" dirty="0" smtClean="0"/>
              <a:t>Auditability and traceability of transaction</a:t>
            </a:r>
            <a:endParaRPr lang="en-US" sz="1600" b="1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15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2413245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AutoShape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1050" y="3951288"/>
            <a:ext cx="4470400" cy="990600"/>
          </a:xfrm>
          <a:prstGeom prst="star16">
            <a:avLst>
              <a:gd name="adj" fmla="val 4236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aphicFrame>
        <p:nvGraphicFramePr>
          <p:cNvPr id="64544" name="Rectangle 3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name="think-cell Slide" r:id="rId27" imgW="0" imgH="0" progId="">
              <p:embed/>
            </p:oleObj>
          </a:graphicData>
        </a:graphic>
      </p:graphicFrame>
      <p:grpSp>
        <p:nvGrpSpPr>
          <p:cNvPr id="3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92275" y="5085184"/>
            <a:ext cx="5400675" cy="1142578"/>
            <a:chOff x="1240" y="1968"/>
            <a:chExt cx="960" cy="960"/>
          </a:xfrm>
        </p:grpSpPr>
        <p:sp>
          <p:nvSpPr>
            <p:cNvPr id="64540" name="Rectangle 2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2" name="Text Placeholder 2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0"/>
            <a:lstStyle/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endParaRPr lang="en-IN" b="0">
                <a:latin typeface="Calibri" pitchFamily="34" charset="0"/>
              </a:endParaRPr>
            </a:p>
          </p:txBody>
        </p:sp>
      </p:grpSp>
      <p:pic>
        <p:nvPicPr>
          <p:cNvPr id="64515" name="Picture 3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50825" y="1628775"/>
            <a:ext cx="2305050" cy="1485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4516" name="Picture 4" descr="http://www.medianama.com/wp-content/uploads/2009/08/geoamida-simputer.jpg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9" cstate="print"/>
          <a:srcRect t="16327"/>
          <a:stretch>
            <a:fillRect/>
          </a:stretch>
        </p:blipFill>
        <p:spPr bwMode="auto">
          <a:xfrm>
            <a:off x="3059113" y="1628775"/>
            <a:ext cx="2305050" cy="1485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51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51388" y="5140325"/>
            <a:ext cx="32035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0" dirty="0">
                <a:latin typeface="Calibri" pitchFamily="34" charset="0"/>
              </a:rPr>
              <a:t>Deposit</a:t>
            </a:r>
          </a:p>
          <a:p>
            <a:pPr>
              <a:buFont typeface="Wingdings" pitchFamily="2" charset="2"/>
              <a:buChar char="ü"/>
            </a:pPr>
            <a:r>
              <a:rPr lang="en-US" b="0" dirty="0" smtClean="0">
                <a:latin typeface="Calibri" pitchFamily="34" charset="0"/>
              </a:rPr>
              <a:t>Remittance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Seeding</a:t>
            </a:r>
            <a:endParaRPr lang="en-IN" b="0" dirty="0">
              <a:latin typeface="Calibri" pitchFamily="34" charset="0"/>
            </a:endParaRPr>
          </a:p>
        </p:txBody>
      </p:sp>
      <p:sp>
        <p:nvSpPr>
          <p:cNvPr id="6451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35150" y="51736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0" dirty="0">
                <a:latin typeface="Calibri" pitchFamily="34" charset="0"/>
              </a:rPr>
              <a:t>Balance enquiry</a:t>
            </a:r>
          </a:p>
          <a:p>
            <a:pPr>
              <a:buFont typeface="Wingdings" pitchFamily="2" charset="2"/>
              <a:buChar char="ü"/>
            </a:pPr>
            <a:r>
              <a:rPr lang="en-US" b="0" dirty="0" smtClean="0">
                <a:latin typeface="Calibri" pitchFamily="34" charset="0"/>
              </a:rPr>
              <a:t>Withdrawal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A/c Opening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64523" name="Rectangle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58775" y="267386"/>
            <a:ext cx="8686800" cy="3533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95350" eaLnBrk="0" hangingPunct="0">
              <a:lnSpc>
                <a:spcPct val="80000"/>
              </a:lnSpc>
              <a:defRPr/>
            </a:pP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MS PGothic" pitchFamily="34" charset="-128"/>
              </a:rPr>
              <a:t>Aadhaar enabled micropayments for inclusive banking</a:t>
            </a:r>
          </a:p>
        </p:txBody>
      </p:sp>
      <p:pic>
        <p:nvPicPr>
          <p:cNvPr id="64524" name="Picture 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867400" y="1727200"/>
            <a:ext cx="23050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lus 17"/>
          <p:cNvSpPr/>
          <p:nvPr>
            <p:custDataLst>
              <p:tags r:id="rId10"/>
            </p:custDataLst>
          </p:nvPr>
        </p:nvSpPr>
        <p:spPr>
          <a:xfrm>
            <a:off x="2557463" y="2205038"/>
            <a:ext cx="503237" cy="57626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IN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Equal 19"/>
          <p:cNvSpPr/>
          <p:nvPr>
            <p:custDataLst>
              <p:tags r:id="rId11"/>
            </p:custDataLst>
          </p:nvPr>
        </p:nvSpPr>
        <p:spPr>
          <a:xfrm>
            <a:off x="3995738" y="3355975"/>
            <a:ext cx="576262" cy="4333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IN" sz="14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Plus 17"/>
          <p:cNvSpPr/>
          <p:nvPr>
            <p:custDataLst>
              <p:tags r:id="rId12"/>
            </p:custDataLst>
          </p:nvPr>
        </p:nvSpPr>
        <p:spPr>
          <a:xfrm>
            <a:off x="5364163" y="2205038"/>
            <a:ext cx="503237" cy="57626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IN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530" name="Text Placeholder 2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268538" y="4102100"/>
            <a:ext cx="401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600" dirty="0">
                <a:solidFill>
                  <a:schemeClr val="tx2"/>
                </a:solidFill>
                <a:latin typeface="Calibri" pitchFamily="34" charset="0"/>
              </a:rPr>
              <a:t>Inclusive banking</a:t>
            </a:r>
            <a:endParaRPr lang="en-GB" sz="360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250825" y="1341438"/>
            <a:ext cx="2305050" cy="304800"/>
            <a:chOff x="1240" y="1968"/>
            <a:chExt cx="960" cy="960"/>
          </a:xfrm>
        </p:grpSpPr>
        <p:sp>
          <p:nvSpPr>
            <p:cNvPr id="64532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Text Placeholder 2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0"/>
            <a:lstStyle/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Business Correspondents</a:t>
              </a:r>
              <a:endParaRPr lang="en-IN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059113" y="1341438"/>
            <a:ext cx="2305050" cy="304800"/>
            <a:chOff x="1240" y="1968"/>
            <a:chExt cx="960" cy="960"/>
          </a:xfrm>
        </p:grpSpPr>
        <p:sp>
          <p:nvSpPr>
            <p:cNvPr id="64535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6" name="Text Placeholder 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0"/>
            <a:lstStyle/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Micro-ATM</a:t>
              </a:r>
              <a:endParaRPr lang="en-IN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940425" y="1341438"/>
            <a:ext cx="2447925" cy="304800"/>
            <a:chOff x="1240" y="1968"/>
            <a:chExt cx="960" cy="960"/>
          </a:xfrm>
        </p:grpSpPr>
        <p:sp>
          <p:nvSpPr>
            <p:cNvPr id="64538" name="Rectangle 2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Text Placeholder 2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0"/>
            <a:lstStyle/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Aadhaar authentication</a:t>
              </a:r>
              <a:endParaRPr lang="en-IN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9ABE-01FE-4A50-9317-63310FA3D999}" type="slidenum">
              <a:rPr lang="en-IN" altLang="en-US" smtClean="0"/>
              <a:pPr/>
              <a:t>16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2165087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28596" y="762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Biometric Auth Transactions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(In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Lakh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89013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/>
        </p:nvGraphicFramePr>
        <p:xfrm>
          <a:off x="457200" y="1143000"/>
          <a:ext cx="8305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069" y="64777"/>
            <a:ext cx="8679975" cy="8501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Major Aadhaar Enabled Applications</a:t>
            </a:r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381000" y="12192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0" y="103414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18</a:t>
            </a:fld>
            <a:endParaRPr lang="en-I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980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7" y="76200"/>
            <a:ext cx="8763989" cy="853519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Aadhaar Enabled Public Distribution System</a:t>
            </a:r>
            <a:endParaRPr lang="en-IN" alt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90600"/>
            <a:ext cx="8458199" cy="5425039"/>
          </a:xfrm>
        </p:spPr>
        <p:txBody>
          <a:bodyPr/>
          <a:lstStyle/>
          <a:p>
            <a:pPr algn="just">
              <a:lnSpc>
                <a:spcPct val="125000"/>
              </a:lnSpc>
            </a:pPr>
            <a:r>
              <a:rPr lang="en-US" sz="2400" dirty="0" smtClean="0"/>
              <a:t>Digitization of Ration cards and linking with Aadhaar</a:t>
            </a:r>
          </a:p>
          <a:p>
            <a:pPr algn="just">
              <a:lnSpc>
                <a:spcPct val="125000"/>
              </a:lnSpc>
            </a:pPr>
            <a:r>
              <a:rPr lang="en-US" sz="2400" dirty="0" smtClean="0"/>
              <a:t>Distribution of Ration at Fair Price Shop (FPS) on biometric authentication of the beneficiary</a:t>
            </a:r>
          </a:p>
          <a:p>
            <a:pPr algn="just">
              <a:lnSpc>
                <a:spcPct val="125000"/>
              </a:lnSpc>
            </a:pPr>
            <a:r>
              <a:rPr lang="en-US" sz="2400" dirty="0" smtClean="0"/>
              <a:t>Elimination of duplicates and fake identities</a:t>
            </a:r>
          </a:p>
          <a:p>
            <a:pPr algn="just">
              <a:lnSpc>
                <a:spcPct val="125000"/>
              </a:lnSpc>
            </a:pPr>
            <a:r>
              <a:rPr lang="en-IN" sz="2400" dirty="0" smtClean="0"/>
              <a:t>Pilot Implemented at all 2155 FPS in Krishna District in Andhra Pradesh</a:t>
            </a:r>
          </a:p>
          <a:p>
            <a:pPr lvl="1" algn="just">
              <a:lnSpc>
                <a:spcPct val="125000"/>
              </a:lnSpc>
            </a:pPr>
            <a:r>
              <a:rPr lang="en-IN" sz="2000" dirty="0" smtClean="0"/>
              <a:t>Estimated Annual Savings of </a:t>
            </a:r>
            <a:r>
              <a:rPr lang="en-IN" sz="2000" b="1" dirty="0" smtClean="0"/>
              <a:t>Rs 96.62Cr (Reported Krishna </a:t>
            </a:r>
            <a:r>
              <a:rPr lang="en-IN" sz="2000" b="1" dirty="0" err="1" smtClean="0"/>
              <a:t>distt</a:t>
            </a:r>
            <a:r>
              <a:rPr lang="en-IN" sz="2000" b="1" dirty="0" smtClean="0"/>
              <a:t>) (4.4 </a:t>
            </a:r>
            <a:r>
              <a:rPr lang="en-IN" sz="2000" b="1" dirty="0" err="1" smtClean="0"/>
              <a:t>Lakhs</a:t>
            </a:r>
            <a:r>
              <a:rPr lang="en-IN" sz="2000" b="1" dirty="0" smtClean="0"/>
              <a:t>/FPS)</a:t>
            </a:r>
          </a:p>
          <a:p>
            <a:pPr lvl="1" algn="just">
              <a:lnSpc>
                <a:spcPct val="125000"/>
              </a:lnSpc>
            </a:pPr>
            <a:r>
              <a:rPr lang="en-US" sz="2000" dirty="0" smtClean="0"/>
              <a:t>Full portability – beneficiary may draw ration from any FPS</a:t>
            </a:r>
          </a:p>
          <a:p>
            <a:pPr lvl="1" algn="just">
              <a:lnSpc>
                <a:spcPct val="125000"/>
              </a:lnSpc>
            </a:pPr>
            <a:r>
              <a:rPr lang="en-US" sz="2000" dirty="0" smtClean="0"/>
              <a:t>Rolled out in all 13 districts in AP</a:t>
            </a:r>
          </a:p>
          <a:p>
            <a:pPr algn="just">
              <a:lnSpc>
                <a:spcPct val="125000"/>
              </a:lnSpc>
            </a:pPr>
            <a:r>
              <a:rPr lang="en-IN" sz="2400" dirty="0" smtClean="0"/>
              <a:t>Other states are in the process to implement Aadhaar Enabled Public Distribution System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19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34940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Aadhaar  Vision</a:t>
            </a:r>
            <a:endParaRPr lang="en-IN" altLang="en-US" sz="3600" b="1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1033463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2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MGNREGS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334000"/>
          </a:xfrm>
        </p:spPr>
        <p:txBody>
          <a:bodyPr/>
          <a:lstStyle/>
          <a:p>
            <a:pPr algn="just"/>
            <a:r>
              <a:rPr lang="en-US" sz="2000" dirty="0" smtClean="0"/>
              <a:t>Digitization and linking of MGNREGS job cards with Aadhaar</a:t>
            </a:r>
          </a:p>
          <a:p>
            <a:pPr algn="just"/>
            <a:r>
              <a:rPr lang="en-US" sz="2000" dirty="0" smtClean="0"/>
              <a:t>Seeding of corresponding bank account of MGNREGS workers with Aadhaar</a:t>
            </a:r>
          </a:p>
          <a:p>
            <a:pPr algn="just"/>
            <a:r>
              <a:rPr lang="en-US" sz="2000" dirty="0" smtClean="0"/>
              <a:t>Credit of MGNREGS wages in beneficiary’s Aadhaar linked bank account over Aadhaar Payment Bridge</a:t>
            </a:r>
          </a:p>
          <a:p>
            <a:pPr algn="just"/>
            <a:r>
              <a:rPr lang="en-US" sz="2000" dirty="0" smtClean="0"/>
              <a:t>Cash payment using Biometric Authentication</a:t>
            </a:r>
          </a:p>
          <a:p>
            <a:pPr algn="just">
              <a:buNone/>
            </a:pPr>
            <a:r>
              <a:rPr lang="en-US" sz="2000" b="1" dirty="0" smtClean="0"/>
              <a:t>Status:</a:t>
            </a:r>
          </a:p>
          <a:p>
            <a:pPr algn="just"/>
            <a:r>
              <a:rPr lang="en-US" sz="2000" dirty="0" smtClean="0"/>
              <a:t>Implemented in 300 districts</a:t>
            </a:r>
          </a:p>
          <a:p>
            <a:pPr algn="just"/>
            <a:r>
              <a:rPr lang="en-US" sz="2000" dirty="0" smtClean="0"/>
              <a:t>Out of 9.5 crore Active MGNREGS workers, more than 53% are seeded with Aadhaar</a:t>
            </a:r>
          </a:p>
          <a:p>
            <a:pPr algn="just"/>
            <a:r>
              <a:rPr lang="en-US" sz="2000" dirty="0" smtClean="0"/>
              <a:t>So far 2.84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Crore payments transactions made using Aadhaar Payment Bridge</a:t>
            </a:r>
          </a:p>
          <a:p>
            <a:pPr algn="just">
              <a:buNone/>
            </a:pPr>
            <a:r>
              <a:rPr lang="en-US" sz="2000" b="1" dirty="0" smtClean="0"/>
              <a:t>Benefits:</a:t>
            </a:r>
          </a:p>
          <a:p>
            <a:pPr algn="just"/>
            <a:r>
              <a:rPr lang="en-US" sz="2000" dirty="0" smtClean="0"/>
              <a:t>Money reaching to beneficiary directly in his account</a:t>
            </a:r>
          </a:p>
          <a:p>
            <a:pPr algn="just"/>
            <a:r>
              <a:rPr lang="en-US" sz="2000" dirty="0" smtClean="0"/>
              <a:t>Beneficiary can withdraw his money through BC in his village</a:t>
            </a:r>
          </a:p>
          <a:p>
            <a:pPr algn="just"/>
            <a:r>
              <a:rPr lang="en-US" sz="2000" dirty="0" smtClean="0"/>
              <a:t>Beneficiary’s time &amp; money is saved</a:t>
            </a:r>
          </a:p>
          <a:p>
            <a:pPr algn="just">
              <a:buNone/>
            </a:pPr>
            <a:endParaRPr lang="en-US" sz="2000" dirty="0" smtClean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03414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20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 Benefit Transfer in LPG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257800"/>
          </a:xfrm>
        </p:spPr>
        <p:txBody>
          <a:bodyPr/>
          <a:lstStyle/>
          <a:p>
            <a:pPr algn="just"/>
            <a:r>
              <a:rPr lang="en-US" sz="2400" dirty="0" smtClean="0"/>
              <a:t>Linking of LPG connection with Aadhaar</a:t>
            </a:r>
          </a:p>
          <a:p>
            <a:pPr algn="just"/>
            <a:r>
              <a:rPr lang="en-US" sz="2400" dirty="0" smtClean="0"/>
              <a:t>Seeding of corresponding bank account of the beneficiary with Aadhaar</a:t>
            </a:r>
          </a:p>
          <a:p>
            <a:pPr algn="just"/>
            <a:r>
              <a:rPr lang="en-US" sz="2400" dirty="0" smtClean="0"/>
              <a:t>Credit of LPG subsidy in beneficiary’s Aadhaar linked bank account over Aadhaar Payment Bridge </a:t>
            </a:r>
          </a:p>
          <a:p>
            <a:pPr algn="just"/>
            <a:r>
              <a:rPr lang="en-US" sz="2400" dirty="0" smtClean="0"/>
              <a:t>Direct Benefit Transfer Scheme in LPG implemented across India</a:t>
            </a:r>
          </a:p>
          <a:p>
            <a:pPr algn="just"/>
            <a:r>
              <a:rPr lang="en-US" sz="2400" dirty="0" smtClean="0"/>
              <a:t>60% of 16.33 crore Beneficiaries have been seeded with Aadhaar</a:t>
            </a:r>
          </a:p>
          <a:p>
            <a:pPr algn="just"/>
            <a:r>
              <a:rPr lang="en-US" sz="2400" dirty="0" smtClean="0"/>
              <a:t>Around 5.6 Crore Transactions every month over APB </a:t>
            </a:r>
          </a:p>
          <a:p>
            <a:pPr algn="just"/>
            <a:r>
              <a:rPr lang="en-US" sz="2400" dirty="0" smtClean="0"/>
              <a:t>Around 66.3 Crore Transactions using Aadhaar Payment Bridge (APB) so far</a:t>
            </a:r>
          </a:p>
          <a:p>
            <a:pPr algn="just"/>
            <a:r>
              <a:rPr lang="en-US" sz="2400" dirty="0" smtClean="0"/>
              <a:t>Account based transfer scheme for remaining beneficiaries </a:t>
            </a:r>
          </a:p>
          <a:p>
            <a:pPr algn="just"/>
            <a:r>
              <a:rPr lang="en-US" sz="2400" dirty="0" smtClean="0"/>
              <a:t>Give up Subsidy facility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03414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21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Prime Minister Jan-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Dhan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Yojna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pPr algn="just"/>
            <a:r>
              <a:rPr lang="en-US" sz="2800" dirty="0" smtClean="0"/>
              <a:t>19.6 crore Bank accounts opened since the launch of PMJDY</a:t>
            </a:r>
          </a:p>
          <a:p>
            <a:pPr algn="just"/>
            <a:r>
              <a:rPr lang="en-US" sz="2800" dirty="0" smtClean="0"/>
              <a:t>8.32 Crore PMJDY accounts have been seeded with Aadhaar </a:t>
            </a:r>
          </a:p>
          <a:p>
            <a:pPr algn="just"/>
            <a:r>
              <a:rPr lang="en-US" sz="2800" dirty="0" smtClean="0"/>
              <a:t>Banks have opened 1.57 crore accounts using </a:t>
            </a:r>
            <a:r>
              <a:rPr lang="en-US" sz="2800" dirty="0" err="1" smtClean="0"/>
              <a:t>eKYC</a:t>
            </a:r>
            <a:endParaRPr lang="en-US" sz="2800" dirty="0" smtClean="0"/>
          </a:p>
          <a:p>
            <a:pPr algn="just"/>
            <a:r>
              <a:rPr lang="en-US" sz="2800" dirty="0" smtClean="0"/>
              <a:t>Direct Benefit Transfer of various Government schemes in PMJDY account of the beneficiary</a:t>
            </a:r>
          </a:p>
          <a:p>
            <a:pPr algn="just">
              <a:buNone/>
            </a:pPr>
            <a:endParaRPr lang="en-US" sz="2800" dirty="0" smtClean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03414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22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31800" y="2386013"/>
            <a:ext cx="2644775" cy="1450975"/>
            <a:chOff x="261" y="1503"/>
            <a:chExt cx="1666" cy="914"/>
          </a:xfrm>
        </p:grpSpPr>
        <p:pic>
          <p:nvPicPr>
            <p:cNvPr id="57361" name="Picture 24" descr="DSC04701"/>
            <p:cNvPicPr>
              <a:picLocks noChangeAspect="1" noChangeArrowheads="1"/>
            </p:cNvPicPr>
            <p:nvPr/>
          </p:nvPicPr>
          <p:blipFill>
            <a:blip r:embed="rId3" cstate="print"/>
            <a:srcRect l="7770" t="24538" r="15781"/>
            <a:stretch>
              <a:fillRect/>
            </a:stretch>
          </p:blipFill>
          <p:spPr bwMode="auto">
            <a:xfrm>
              <a:off x="261" y="1504"/>
              <a:ext cx="1144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2" name="Picture 7" descr="DSC04743"/>
            <p:cNvPicPr>
              <a:picLocks noChangeAspect="1" noChangeArrowheads="1"/>
            </p:cNvPicPr>
            <p:nvPr/>
          </p:nvPicPr>
          <p:blipFill>
            <a:blip r:embed="rId4" cstate="print"/>
            <a:srcRect r="10794"/>
            <a:stretch>
              <a:fillRect/>
            </a:stretch>
          </p:blipFill>
          <p:spPr bwMode="auto">
            <a:xfrm>
              <a:off x="1394" y="1503"/>
              <a:ext cx="533" cy="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476250"/>
            <a:ext cx="8621712" cy="395288"/>
          </a:xfrm>
        </p:spPr>
        <p:txBody>
          <a:bodyPr/>
          <a:lstStyle/>
          <a:p>
            <a:pPr eaLnBrk="1" hangingPunct="1"/>
            <a:r>
              <a:rPr lang="en-GB" altLang="en-US" sz="3200" b="1" smtClean="0"/>
              <a:t>Applications using Aadhaar Biometrics Authentication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363" y="1257300"/>
            <a:ext cx="838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Service delivery agencies authenticate residents using one of the biometric, either iris or fingerprint at the point of delivery.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14338" y="1920875"/>
            <a:ext cx="380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Biometric authentication is used for:</a:t>
            </a:r>
          </a:p>
        </p:txBody>
      </p:sp>
      <p:pic>
        <p:nvPicPr>
          <p:cNvPr id="14346" name="Picture 8" descr="DSC04779"/>
          <p:cNvPicPr>
            <a:picLocks noChangeAspect="1" noChangeArrowheads="1"/>
          </p:cNvPicPr>
          <p:nvPr/>
        </p:nvPicPr>
        <p:blipFill>
          <a:blip r:embed="rId5" cstate="print"/>
          <a:srcRect t="2252" b="4176"/>
          <a:stretch>
            <a:fillRect/>
          </a:stretch>
        </p:blipFill>
        <p:spPr bwMode="auto">
          <a:xfrm>
            <a:off x="3275013" y="2386013"/>
            <a:ext cx="26193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9" descr="DSC05100"/>
          <p:cNvPicPr>
            <a:picLocks noChangeAspect="1" noChangeArrowheads="1"/>
          </p:cNvPicPr>
          <p:nvPr/>
        </p:nvPicPr>
        <p:blipFill>
          <a:blip r:embed="rId6" cstate="print"/>
          <a:srcRect t="3267" b="6256"/>
          <a:stretch>
            <a:fillRect/>
          </a:stretch>
        </p:blipFill>
        <p:spPr bwMode="auto">
          <a:xfrm>
            <a:off x="6115050" y="2386013"/>
            <a:ext cx="26209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414338" y="3881438"/>
            <a:ext cx="2681287" cy="487362"/>
          </a:xfrm>
          <a:prstGeom prst="rect">
            <a:avLst/>
          </a:prstGeom>
          <a:solidFill>
            <a:srgbClr val="D5EC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</a:rPr>
              <a:t>Providing Ration at PDS</a:t>
            </a: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3268663" y="3881438"/>
            <a:ext cx="2632075" cy="487362"/>
          </a:xfrm>
          <a:prstGeom prst="rect">
            <a:avLst/>
          </a:prstGeom>
          <a:solidFill>
            <a:srgbClr val="D5EC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</a:rPr>
              <a:t>Pension Payments</a:t>
            </a: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6102350" y="3881438"/>
            <a:ext cx="2646363" cy="487362"/>
          </a:xfrm>
          <a:prstGeom prst="rect">
            <a:avLst/>
          </a:prstGeom>
          <a:solidFill>
            <a:srgbClr val="D5EC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</a:rPr>
              <a:t>MGNREGS Payments</a:t>
            </a: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9175" y="4437063"/>
            <a:ext cx="204946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Rectangle 10"/>
          <p:cNvSpPr>
            <a:spLocks noChangeArrowheads="1"/>
          </p:cNvSpPr>
          <p:nvPr/>
        </p:nvSpPr>
        <p:spPr bwMode="auto">
          <a:xfrm>
            <a:off x="3276600" y="5919788"/>
            <a:ext cx="2616200" cy="487362"/>
          </a:xfrm>
          <a:prstGeom prst="rect">
            <a:avLst/>
          </a:prstGeom>
          <a:solidFill>
            <a:srgbClr val="D5EC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</a:rPr>
              <a:t>Managing Attendance</a:t>
            </a:r>
          </a:p>
        </p:txBody>
      </p:sp>
      <p:sp>
        <p:nvSpPr>
          <p:cNvPr id="14354" name="Rectangle 10"/>
          <p:cNvSpPr>
            <a:spLocks noChangeArrowheads="1"/>
          </p:cNvSpPr>
          <p:nvPr/>
        </p:nvSpPr>
        <p:spPr bwMode="auto">
          <a:xfrm>
            <a:off x="6100763" y="5919788"/>
            <a:ext cx="2647950" cy="487362"/>
          </a:xfrm>
          <a:prstGeom prst="rect">
            <a:avLst/>
          </a:prstGeom>
          <a:solidFill>
            <a:srgbClr val="D5EC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</a:rPr>
              <a:t>Adding New Beneficiaries</a:t>
            </a:r>
          </a:p>
        </p:txBody>
      </p:sp>
      <p:sp>
        <p:nvSpPr>
          <p:cNvPr id="14356" name="Rectangle 10"/>
          <p:cNvSpPr>
            <a:spLocks noChangeArrowheads="1"/>
          </p:cNvSpPr>
          <p:nvPr/>
        </p:nvSpPr>
        <p:spPr bwMode="auto">
          <a:xfrm>
            <a:off x="414338" y="5919788"/>
            <a:ext cx="2681287" cy="487362"/>
          </a:xfrm>
          <a:prstGeom prst="rect">
            <a:avLst/>
          </a:prstGeom>
          <a:solidFill>
            <a:srgbClr val="D5EC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</a:rPr>
              <a:t>Financial Transactions</a:t>
            </a:r>
          </a:p>
        </p:txBody>
      </p:sp>
      <p:pic>
        <p:nvPicPr>
          <p:cNvPr id="14362" name="Picture 26" descr="DSC04759"/>
          <p:cNvPicPr>
            <a:picLocks noChangeAspect="1" noChangeArrowheads="1"/>
          </p:cNvPicPr>
          <p:nvPr/>
        </p:nvPicPr>
        <p:blipFill>
          <a:blip r:embed="rId8" cstate="print"/>
          <a:srcRect l="2309" t="14815"/>
          <a:stretch>
            <a:fillRect/>
          </a:stretch>
        </p:blipFill>
        <p:spPr bwMode="auto">
          <a:xfrm>
            <a:off x="6115050" y="4432300"/>
            <a:ext cx="26193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DSC04785"/>
          <p:cNvPicPr>
            <a:picLocks noChangeAspect="1" noChangeArrowheads="1"/>
          </p:cNvPicPr>
          <p:nvPr/>
        </p:nvPicPr>
        <p:blipFill>
          <a:blip r:embed="rId9" cstate="print"/>
          <a:srcRect t="17978"/>
          <a:stretch>
            <a:fillRect/>
          </a:stretch>
        </p:blipFill>
        <p:spPr bwMode="auto">
          <a:xfrm>
            <a:off x="414338" y="4437063"/>
            <a:ext cx="2674937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5C8-7017-47C8-8737-DA1A45AAB22A}" type="slidenum">
              <a:rPr lang="en-IN" altLang="en-US" smtClean="0"/>
              <a:pPr/>
              <a:t>23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Aadhaar integration in Income Tax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n-US" sz="2800" b="1" dirty="0" smtClean="0"/>
              <a:t>Income Tax using Auth, e-KYC &amp; Seeding</a:t>
            </a:r>
          </a:p>
          <a:p>
            <a:pPr algn="just"/>
            <a:r>
              <a:rPr lang="en-IN" sz="2800" b="1" dirty="0" smtClean="0"/>
              <a:t>Seeding </a:t>
            </a:r>
            <a:r>
              <a:rPr lang="en-IN" sz="2800" dirty="0" smtClean="0"/>
              <a:t>of Aadhaar in PAN database by demographic authentication</a:t>
            </a:r>
          </a:p>
          <a:p>
            <a:pPr algn="just"/>
            <a:r>
              <a:rPr lang="en-IN" sz="2800" dirty="0" smtClean="0"/>
              <a:t>e-filing of Income Tax return by OTP based Aadhaar Authentication </a:t>
            </a:r>
          </a:p>
          <a:p>
            <a:pPr algn="just"/>
            <a:r>
              <a:rPr lang="en-US" sz="2800" dirty="0" smtClean="0"/>
              <a:t>Services started on </a:t>
            </a:r>
            <a:r>
              <a:rPr lang="en-US" sz="2800" b="1" dirty="0" smtClean="0"/>
              <a:t>13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July 2015</a:t>
            </a:r>
          </a:p>
          <a:p>
            <a:pPr algn="just"/>
            <a:r>
              <a:rPr lang="en-US" sz="2800" dirty="0" smtClean="0"/>
              <a:t>More than 50 </a:t>
            </a:r>
            <a:r>
              <a:rPr lang="en-US" sz="2800" dirty="0" err="1" smtClean="0"/>
              <a:t>Lakh</a:t>
            </a:r>
            <a:r>
              <a:rPr lang="en-US" sz="2800" dirty="0" smtClean="0"/>
              <a:t> tax payers filed return using Aadhaar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03414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24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Aadhaar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integration in Income Tax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sz="2600" b="1" dirty="0" smtClean="0"/>
              <a:t>Benefits to Residents: </a:t>
            </a:r>
          </a:p>
          <a:p>
            <a:pPr lvl="1"/>
            <a:r>
              <a:rPr lang="en-US" sz="2600" dirty="0" smtClean="0"/>
              <a:t>No need to send paper copy of Acknowledgement</a:t>
            </a:r>
          </a:p>
          <a:p>
            <a:pPr lvl="1"/>
            <a:r>
              <a:rPr lang="en-US" sz="2600" dirty="0" smtClean="0"/>
              <a:t>Assured receipt of Acknowledgement</a:t>
            </a:r>
          </a:p>
          <a:p>
            <a:pPr lvl="1"/>
            <a:r>
              <a:rPr lang="en-US" sz="2600" dirty="0" smtClean="0"/>
              <a:t>Money &amp; Time saving to submit Acknowledgement</a:t>
            </a:r>
          </a:p>
          <a:p>
            <a:pPr>
              <a:buNone/>
            </a:pPr>
            <a:endParaRPr lang="en-US" sz="2600" b="1" dirty="0" smtClean="0"/>
          </a:p>
          <a:p>
            <a:r>
              <a:rPr lang="en-US" sz="2600" b="1" dirty="0" smtClean="0"/>
              <a:t>Benefits to Income Tax Dept: </a:t>
            </a:r>
          </a:p>
          <a:p>
            <a:pPr lvl="1"/>
            <a:r>
              <a:rPr lang="en-US" sz="2600" dirty="0" smtClean="0"/>
              <a:t>Processing of Acknowledgement not required </a:t>
            </a:r>
          </a:p>
          <a:p>
            <a:pPr lvl="1"/>
            <a:r>
              <a:rPr lang="en-US" sz="2600" dirty="0" smtClean="0"/>
              <a:t>No need of Data Entry of Acknowledgement</a:t>
            </a:r>
          </a:p>
          <a:p>
            <a:pPr lvl="1"/>
            <a:r>
              <a:rPr lang="en-US" sz="2600" dirty="0" smtClean="0"/>
              <a:t>No Paper Record Management for Acknowledgement</a:t>
            </a:r>
          </a:p>
          <a:p>
            <a:pPr lvl="1"/>
            <a:r>
              <a:rPr lang="en-US" sz="2600" dirty="0" smtClean="0"/>
              <a:t>Green initiative by saving paper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25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7" y="152400"/>
            <a:ext cx="8763989" cy="853519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OPD registration in AIIMS using Aadhaar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7" y="1128162"/>
            <a:ext cx="8763989" cy="5501238"/>
          </a:xfrm>
        </p:spPr>
        <p:txBody>
          <a:bodyPr/>
          <a:lstStyle/>
          <a:p>
            <a:r>
              <a:rPr lang="en-US" sz="2400" dirty="0" smtClean="0"/>
              <a:t>AIIMS launched Aadhaar based online registration and appointment portal on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June 2015</a:t>
            </a:r>
          </a:p>
          <a:p>
            <a:r>
              <a:rPr lang="en-US" sz="2400" dirty="0" smtClean="0"/>
              <a:t>Patient can now register online and take an appointment using Aadhaar based OTP authentication</a:t>
            </a:r>
          </a:p>
          <a:p>
            <a:r>
              <a:rPr lang="en-US" sz="2400" b="1" dirty="0" smtClean="0"/>
              <a:t>Benefits to Residents:</a:t>
            </a:r>
          </a:p>
          <a:p>
            <a:pPr lvl="1"/>
            <a:r>
              <a:rPr lang="en-US" sz="2400" dirty="0" smtClean="0"/>
              <a:t>Ease of OPD Registration, scheduling appointment</a:t>
            </a:r>
          </a:p>
          <a:p>
            <a:pPr lvl="1"/>
            <a:r>
              <a:rPr lang="en-US" sz="2400" dirty="0" smtClean="0"/>
              <a:t>Less waiting time</a:t>
            </a:r>
          </a:p>
          <a:p>
            <a:pPr lvl="1"/>
            <a:r>
              <a:rPr lang="en-US" sz="2400" dirty="0" smtClean="0"/>
              <a:t>Money &amp; Time saving for multiple visits to hospital</a:t>
            </a:r>
          </a:p>
          <a:p>
            <a:r>
              <a:rPr lang="en-US" sz="2400" b="1" dirty="0" smtClean="0"/>
              <a:t>Benefits to AIIMS: </a:t>
            </a:r>
          </a:p>
          <a:p>
            <a:pPr lvl="1"/>
            <a:r>
              <a:rPr lang="en-US" sz="2400" dirty="0" smtClean="0"/>
              <a:t>Increased trust due to transparent online system &amp; use of Aadhaar as Unique Identifier in the database</a:t>
            </a:r>
          </a:p>
          <a:p>
            <a:pPr lvl="1"/>
            <a:r>
              <a:rPr lang="en-US" sz="2400" dirty="0" smtClean="0"/>
              <a:t>Easy queue management</a:t>
            </a:r>
          </a:p>
          <a:p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26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069" y="64777"/>
            <a:ext cx="8679975" cy="8501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Aadhaar Enabled Applications…</a:t>
            </a:r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381000" y="10668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0" y="103414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27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41980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533400" y="2286000"/>
            <a:ext cx="7620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6600" b="1" dirty="0" smtClean="0"/>
              <a:t>Thank You!!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28</a:t>
            </a:fld>
            <a:endParaRPr lang="en-I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38862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2"/>
              </a:rPr>
              <a:t>harish.agrawal@uidai.net.in</a:t>
            </a:r>
            <a:r>
              <a:rPr lang="en-US" sz="3200" dirty="0" smtClean="0"/>
              <a:t> 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IN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Overview of Aadhaar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1033463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2578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UIDAI was established by Govt. of India in 2009 as attached office under the then Planning Commission. Now placed under Department of Electronics &amp; Information Technology (</a:t>
            </a:r>
            <a:r>
              <a:rPr lang="en-US" sz="2400" dirty="0" err="1" smtClean="0"/>
              <a:t>DietY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dirty="0" smtClean="0"/>
              <a:t>Aadhaar ensures </a:t>
            </a:r>
            <a:r>
              <a:rPr lang="en-US" sz="2400" b="1" dirty="0" smtClean="0">
                <a:solidFill>
                  <a:srgbClr val="C00000"/>
                </a:solidFill>
              </a:rPr>
              <a:t>Uniqueness</a:t>
            </a:r>
            <a:r>
              <a:rPr lang="en-US" sz="2400" dirty="0" smtClean="0"/>
              <a:t> through biometric attributes (Fingerprint/ Iris)</a:t>
            </a:r>
          </a:p>
          <a:p>
            <a:pPr algn="just"/>
            <a:r>
              <a:rPr lang="en-US" sz="2400" dirty="0" smtClean="0"/>
              <a:t>About </a:t>
            </a:r>
            <a:r>
              <a:rPr lang="en-US" sz="2400" b="1" dirty="0" smtClean="0">
                <a:solidFill>
                  <a:srgbClr val="C00000"/>
                </a:solidFill>
              </a:rPr>
              <a:t>95 Crore</a:t>
            </a:r>
            <a:r>
              <a:rPr lang="en-US" sz="2400" dirty="0" smtClean="0"/>
              <a:t> Aadhaar numbers issued as on date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smtClean="0"/>
              <a:t>Aadhaar Saturation among </a:t>
            </a:r>
            <a:r>
              <a:rPr lang="en-US" sz="2400" b="1" dirty="0" smtClean="0">
                <a:solidFill>
                  <a:srgbClr val="C00000"/>
                </a:solidFill>
              </a:rPr>
              <a:t>Adult population</a:t>
            </a:r>
            <a:r>
              <a:rPr lang="en-US" sz="2400" dirty="0" smtClean="0"/>
              <a:t> is about </a:t>
            </a:r>
            <a:r>
              <a:rPr lang="en-US" sz="2400" b="1" dirty="0" smtClean="0">
                <a:solidFill>
                  <a:srgbClr val="C00000"/>
                </a:solidFill>
              </a:rPr>
              <a:t>90%</a:t>
            </a:r>
            <a:endParaRPr lang="en-US" sz="2400" dirty="0" smtClean="0"/>
          </a:p>
          <a:p>
            <a:pPr algn="just"/>
            <a:r>
              <a:rPr lang="en-US" sz="2400" dirty="0" smtClean="0"/>
              <a:t>UIDAI offers “</a:t>
            </a:r>
            <a:r>
              <a:rPr lang="en-US" sz="2400" b="1" dirty="0" smtClean="0">
                <a:solidFill>
                  <a:srgbClr val="C00000"/>
                </a:solidFill>
              </a:rPr>
              <a:t>Authentication</a:t>
            </a:r>
            <a:r>
              <a:rPr lang="en-US" sz="2400" dirty="0" smtClean="0"/>
              <a:t>” and “</a:t>
            </a:r>
            <a:r>
              <a:rPr lang="en-US" sz="2400" b="1" dirty="0" smtClean="0">
                <a:solidFill>
                  <a:srgbClr val="C00000"/>
                </a:solidFill>
              </a:rPr>
              <a:t>e-KYC</a:t>
            </a:r>
            <a:r>
              <a:rPr lang="en-US" sz="2400" dirty="0" smtClean="0"/>
              <a:t>” services</a:t>
            </a:r>
          </a:p>
          <a:p>
            <a:pPr algn="just"/>
            <a:r>
              <a:rPr lang="en-US" sz="2400" dirty="0" smtClean="0"/>
              <a:t>Online authentication platform is capable of handling </a:t>
            </a:r>
            <a:r>
              <a:rPr lang="en-US" sz="2400" b="1" dirty="0" smtClean="0">
                <a:solidFill>
                  <a:srgbClr val="C00000"/>
                </a:solidFill>
              </a:rPr>
              <a:t>10 Crore </a:t>
            </a:r>
            <a:r>
              <a:rPr lang="en-US" sz="2400" dirty="0" smtClean="0"/>
              <a:t>transactions per day</a:t>
            </a:r>
          </a:p>
          <a:p>
            <a:pPr algn="just"/>
            <a:r>
              <a:rPr lang="en-US" sz="2400" dirty="0" smtClean="0"/>
              <a:t>Since inception of Aadhaar authentication services, more than </a:t>
            </a:r>
            <a:r>
              <a:rPr lang="en-US" sz="2400" b="1" dirty="0" smtClean="0">
                <a:solidFill>
                  <a:srgbClr val="C00000"/>
                </a:solidFill>
              </a:rPr>
              <a:t>110 Crore</a:t>
            </a:r>
            <a:r>
              <a:rPr lang="en-US" sz="2400" dirty="0" smtClean="0"/>
              <a:t> Aadhaar Authentication transactions have taken place including </a:t>
            </a:r>
            <a:r>
              <a:rPr lang="en-US" sz="2400" b="1" dirty="0" smtClean="0">
                <a:solidFill>
                  <a:srgbClr val="C00000"/>
                </a:solidFill>
              </a:rPr>
              <a:t>6.5 Crore </a:t>
            </a:r>
            <a:r>
              <a:rPr lang="en-US" sz="2400" b="1" dirty="0" err="1" smtClean="0">
                <a:solidFill>
                  <a:srgbClr val="C00000"/>
                </a:solidFill>
              </a:rPr>
              <a:t>eKYC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transactions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3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Features of Aadhaar</a:t>
            </a:r>
            <a:endParaRPr lang="en-IN" alt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1033463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378592064"/>
              </p:ext>
            </p:extLst>
          </p:nvPr>
        </p:nvGraphicFramePr>
        <p:xfrm>
          <a:off x="457200" y="1295400"/>
          <a:ext cx="8382000" cy="4999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4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107950" y="1371600"/>
            <a:ext cx="2087563" cy="3185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Name</a:t>
            </a:r>
          </a:p>
          <a:p>
            <a:endParaRPr lang="en-US" sz="11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Address</a:t>
            </a:r>
          </a:p>
          <a:p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Gender</a:t>
            </a:r>
          </a:p>
          <a:p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Date of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birth</a:t>
            </a:r>
          </a:p>
          <a:p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Optional: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Mobile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Email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435" name="Picture 2" descr="C:\Users\Mihir\Desktop\UID\Media\Pictures\Launch\Enrolment\IMG_9945 (Small).JPG"/>
          <p:cNvPicPr>
            <a:picLocks noChangeAspect="1" noChangeArrowheads="1"/>
          </p:cNvPicPr>
          <p:nvPr/>
        </p:nvPicPr>
        <p:blipFill>
          <a:blip r:embed="rId12" cstate="print"/>
          <a:srcRect l="13908" t="34952" r="46895" b="15805"/>
          <a:stretch>
            <a:fillRect/>
          </a:stretch>
        </p:blipFill>
        <p:spPr bwMode="auto">
          <a:xfrm>
            <a:off x="3995738" y="709613"/>
            <a:ext cx="15414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Mihir\Desktop\UID\Media\Pictures\Launch\Enrolment\IMG_9953 (Small).JPG"/>
          <p:cNvPicPr>
            <a:picLocks noChangeAspect="1" noChangeArrowheads="1"/>
          </p:cNvPicPr>
          <p:nvPr/>
        </p:nvPicPr>
        <p:blipFill>
          <a:blip r:embed="rId13" cstate="print"/>
          <a:srcRect l="40504" t="42104" r="30482" b="23978"/>
          <a:stretch>
            <a:fillRect/>
          </a:stretch>
        </p:blipFill>
        <p:spPr bwMode="auto">
          <a:xfrm>
            <a:off x="3983038" y="2025650"/>
            <a:ext cx="15541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Users\Mihir\Desktop\UID\Media\Pictures\Launch\Enrolment\IMG_9957 (Small).JPG"/>
          <p:cNvPicPr>
            <a:picLocks noChangeAspect="1" noChangeArrowheads="1"/>
          </p:cNvPicPr>
          <p:nvPr/>
        </p:nvPicPr>
        <p:blipFill>
          <a:blip r:embed="rId14" cstate="print"/>
          <a:srcRect l="21167" t="42392" r="40926" b="17526"/>
          <a:stretch>
            <a:fillRect/>
          </a:stretch>
        </p:blipFill>
        <p:spPr bwMode="auto">
          <a:xfrm>
            <a:off x="3983038" y="3289300"/>
            <a:ext cx="15541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lus 17"/>
          <p:cNvSpPr/>
          <p:nvPr/>
        </p:nvSpPr>
        <p:spPr>
          <a:xfrm>
            <a:off x="2268538" y="2760663"/>
            <a:ext cx="503237" cy="57626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0" name="Equal 19"/>
          <p:cNvSpPr/>
          <p:nvPr/>
        </p:nvSpPr>
        <p:spPr>
          <a:xfrm>
            <a:off x="6205538" y="2046288"/>
            <a:ext cx="576262" cy="4333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15" cstate="print"/>
          <a:srcRect l="5095" t="56062" r="6779" b="31560"/>
          <a:stretch>
            <a:fillRect/>
          </a:stretch>
        </p:blipFill>
        <p:spPr bwMode="auto">
          <a:xfrm>
            <a:off x="7092950" y="1974850"/>
            <a:ext cx="1871663" cy="647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732" name="TextBox 16"/>
          <p:cNvSpPr txBox="1">
            <a:spLocks noChangeArrowheads="1"/>
          </p:cNvSpPr>
          <p:nvPr/>
        </p:nvSpPr>
        <p:spPr bwMode="auto">
          <a:xfrm>
            <a:off x="6096000" y="2809875"/>
            <a:ext cx="29527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1 person</a:t>
            </a:r>
            <a:r>
              <a:rPr lang="en-US" sz="2400" dirty="0">
                <a:sym typeface="Wingdings" pitchFamily="2" charset="2"/>
              </a:rPr>
              <a:t></a:t>
            </a:r>
            <a:r>
              <a:rPr lang="en-US" sz="2400" dirty="0"/>
              <a:t>1 number</a:t>
            </a:r>
            <a:endParaRPr lang="en-IN" sz="2400" dirty="0"/>
          </a:p>
        </p:txBody>
      </p:sp>
      <p:pic>
        <p:nvPicPr>
          <p:cNvPr id="18442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850" y="1111250"/>
            <a:ext cx="12731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8"/>
          <p:cNvSpPr>
            <a:spLocks/>
          </p:cNvSpPr>
          <p:nvPr/>
        </p:nvSpPr>
        <p:spPr bwMode="auto">
          <a:xfrm>
            <a:off x="107950" y="258763"/>
            <a:ext cx="8883650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/>
            <a:r>
              <a:rPr lang="en-GB" sz="2800" b="1" dirty="0">
                <a:latin typeface="Candara" pitchFamily="34" charset="0"/>
              </a:rPr>
              <a:t>4 demographics + </a:t>
            </a:r>
            <a:r>
              <a:rPr lang="en-GB" sz="2800" b="1" dirty="0" smtClean="0">
                <a:latin typeface="Candara" pitchFamily="34" charset="0"/>
              </a:rPr>
              <a:t>biometrics </a:t>
            </a:r>
            <a:r>
              <a:rPr lang="en-GB" sz="2800" b="1" dirty="0">
                <a:latin typeface="Candara" pitchFamily="34" charset="0"/>
              </a:rPr>
              <a:t>= 1 unique Aadhaar number</a:t>
            </a:r>
          </a:p>
        </p:txBody>
      </p:sp>
      <p:grpSp>
        <p:nvGrpSpPr>
          <p:cNvPr id="2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843213" y="709613"/>
            <a:ext cx="1081087" cy="1690687"/>
            <a:chOff x="1240" y="1968"/>
            <a:chExt cx="960" cy="960"/>
          </a:xfrm>
        </p:grpSpPr>
        <p:sp>
          <p:nvSpPr>
            <p:cNvPr id="18458" name="Rectangle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40" y="1968"/>
              <a:ext cx="960" cy="6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459" name="Text Placeholder 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0"/>
            <a:lstStyle/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endParaRPr lang="en-US" sz="2000">
                <a:solidFill>
                  <a:schemeClr val="bg1"/>
                </a:solidFill>
                <a:latin typeface="Calibri" pitchFamily="34" charset="0"/>
              </a:endParaRP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Photo</a:t>
              </a:r>
              <a:endParaRPr lang="en-IN" sz="20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43213" y="2073275"/>
            <a:ext cx="1081087" cy="1122363"/>
            <a:chOff x="1240" y="1968"/>
            <a:chExt cx="960" cy="960"/>
          </a:xfrm>
        </p:grpSpPr>
        <p:sp>
          <p:nvSpPr>
            <p:cNvPr id="18456" name="Rectangle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8457" name="Text Placeholder 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0"/>
            <a:lstStyle/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Both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iris</a:t>
              </a:r>
              <a:endParaRPr lang="en-IN" sz="20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843213" y="3271838"/>
            <a:ext cx="1081087" cy="1439862"/>
            <a:chOff x="1240" y="1968"/>
            <a:chExt cx="960" cy="960"/>
          </a:xfrm>
        </p:grpSpPr>
        <p:sp>
          <p:nvSpPr>
            <p:cNvPr id="18454" name="Rectangle 2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Text Placeholder 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0"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10 finger-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prints</a:t>
              </a:r>
              <a:endParaRPr lang="en-IN" sz="20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8447" name="Slide Number Placeholder 2"/>
          <p:cNvSpPr txBox="1">
            <a:spLocks/>
          </p:cNvSpPr>
          <p:nvPr/>
        </p:nvSpPr>
        <p:spPr bwMode="auto">
          <a:xfrm>
            <a:off x="2481263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A9A08E8-982B-431B-82AF-1C178751D3C7}" type="slidenum">
              <a:rPr lang="en-US" sz="1400"/>
              <a:pPr algn="ctr"/>
              <a:t>5</a:t>
            </a:fld>
            <a:endParaRPr lang="en-US" sz="1400"/>
          </a:p>
        </p:txBody>
      </p:sp>
      <p:sp>
        <p:nvSpPr>
          <p:cNvPr id="18448" name="TextBox 34"/>
          <p:cNvSpPr txBox="1">
            <a:spLocks noChangeArrowheads="1"/>
          </p:cNvSpPr>
          <p:nvPr/>
        </p:nvSpPr>
        <p:spPr bwMode="auto">
          <a:xfrm>
            <a:off x="557213" y="4803775"/>
            <a:ext cx="557688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entury Gothic" pitchFamily="34" charset="0"/>
              </a:rPr>
              <a:t>Standardized identity attributes</a:t>
            </a:r>
          </a:p>
          <a:p>
            <a:endParaRPr lang="en-US" sz="1400">
              <a:latin typeface="Century Gothic" pitchFamily="34" charset="0"/>
            </a:endParaRPr>
          </a:p>
          <a:p>
            <a:r>
              <a:rPr lang="en-US" sz="2000">
                <a:latin typeface="Century Gothic" pitchFamily="34" charset="0"/>
              </a:rPr>
              <a:t>No duplicates(1:N check)</a:t>
            </a:r>
          </a:p>
          <a:p>
            <a:endParaRPr lang="en-US" sz="1600">
              <a:latin typeface="Century Gothic" pitchFamily="34" charset="0"/>
            </a:endParaRPr>
          </a:p>
          <a:p>
            <a:r>
              <a:rPr lang="en-US" sz="2000">
                <a:latin typeface="Century Gothic" pitchFamily="34" charset="0"/>
              </a:rPr>
              <a:t>Minimal demographic data collected</a:t>
            </a:r>
          </a:p>
          <a:p>
            <a:endParaRPr lang="en-US" sz="2000">
              <a:latin typeface="Century Gothic" pitchFamily="34" charset="0"/>
            </a:endParaRPr>
          </a:p>
        </p:txBody>
      </p:sp>
      <p:pic>
        <p:nvPicPr>
          <p:cNvPr id="18449" name="Picture 2" descr="C:\Documents and Settings\admini\Local Settings\Temporary Internet Files\Content.IE5\8LY7CPEZ\MCj0434665000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73713" y="4860925"/>
            <a:ext cx="300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" descr="C:\Documents and Settings\admini\Local Settings\Temporary Internet Files\Content.IE5\8LY7CPEZ\MCj0434665000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73713" y="5389563"/>
            <a:ext cx="300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" descr="C:\Documents and Settings\admini\Local Settings\Temporary Internet Files\Content.IE5\8LY7CPEZ\MCj0434665000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73713" y="5924550"/>
            <a:ext cx="300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5"/>
          <p:cNvGrpSpPr/>
          <p:nvPr/>
        </p:nvGrpSpPr>
        <p:grpSpPr>
          <a:xfrm>
            <a:off x="6366162" y="4669028"/>
            <a:ext cx="1885375" cy="1687322"/>
            <a:chOff x="5643570" y="3929066"/>
            <a:chExt cx="3071834" cy="278608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8" name="Flowchart: Magnetic Disk 27"/>
            <p:cNvSpPr/>
            <p:nvPr/>
          </p:nvSpPr>
          <p:spPr>
            <a:xfrm>
              <a:off x="5643570" y="3929066"/>
              <a:ext cx="3071834" cy="2786082"/>
            </a:xfrm>
            <a:prstGeom prst="flowChartMagneticDisk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52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6" name="Group 44"/>
            <p:cNvGrpSpPr/>
            <p:nvPr/>
          </p:nvGrpSpPr>
          <p:grpSpPr>
            <a:xfrm>
              <a:off x="5715008" y="5072074"/>
              <a:ext cx="2928958" cy="1198571"/>
              <a:chOff x="5715008" y="5072074"/>
              <a:chExt cx="2928958" cy="1198571"/>
            </a:xfrm>
          </p:grpSpPr>
          <p:sp>
            <p:nvSpPr>
              <p:cNvPr id="30" name="Snip Diagonal Corner Rectangle 29"/>
              <p:cNvSpPr/>
              <p:nvPr/>
            </p:nvSpPr>
            <p:spPr>
              <a:xfrm>
                <a:off x="5715008" y="5072074"/>
                <a:ext cx="2928958" cy="198439"/>
              </a:xfrm>
              <a:prstGeom prst="snip2DiagRect">
                <a:avLst/>
              </a:prstGeom>
              <a:solidFill>
                <a:schemeClr val="accent1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/>
                  <a:t>UID = 1568 3647  6218</a:t>
                </a:r>
              </a:p>
            </p:txBody>
          </p:sp>
          <p:sp>
            <p:nvSpPr>
              <p:cNvPr id="31" name="Snip Diagonal Corner Rectangle 30"/>
              <p:cNvSpPr/>
              <p:nvPr/>
            </p:nvSpPr>
            <p:spPr>
              <a:xfrm>
                <a:off x="5715008" y="5516577"/>
                <a:ext cx="2928958" cy="198439"/>
              </a:xfrm>
              <a:prstGeom prst="snip2DiagRect">
                <a:avLst/>
              </a:prstGeom>
              <a:solidFill>
                <a:schemeClr val="accent1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/>
              </a:p>
            </p:txBody>
          </p:sp>
          <p:sp>
            <p:nvSpPr>
              <p:cNvPr id="32" name="Snip Diagonal Corner Rectangle 31"/>
              <p:cNvSpPr/>
              <p:nvPr/>
            </p:nvSpPr>
            <p:spPr>
              <a:xfrm>
                <a:off x="5715008" y="5730891"/>
                <a:ext cx="2928958" cy="198439"/>
              </a:xfrm>
              <a:prstGeom prst="snip2DiagRect">
                <a:avLst/>
              </a:prstGeom>
              <a:solidFill>
                <a:schemeClr val="accent1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/>
              </a:p>
            </p:txBody>
          </p:sp>
          <p:sp>
            <p:nvSpPr>
              <p:cNvPr id="33" name="Snip Diagonal Corner Rectangle 32"/>
              <p:cNvSpPr/>
              <p:nvPr/>
            </p:nvSpPr>
            <p:spPr>
              <a:xfrm>
                <a:off x="5715008" y="5895988"/>
                <a:ext cx="2928958" cy="198439"/>
              </a:xfrm>
              <a:prstGeom prst="snip2DiagRect">
                <a:avLst/>
              </a:prstGeom>
              <a:solidFill>
                <a:schemeClr val="accent1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/>
              </a:p>
            </p:txBody>
          </p:sp>
          <p:sp>
            <p:nvSpPr>
              <p:cNvPr id="34" name="Snip Diagonal Corner Rectangle 33"/>
              <p:cNvSpPr/>
              <p:nvPr/>
            </p:nvSpPr>
            <p:spPr>
              <a:xfrm>
                <a:off x="5715008" y="6072206"/>
                <a:ext cx="2928958" cy="198439"/>
              </a:xfrm>
              <a:prstGeom prst="snip2DiagRect">
                <a:avLst/>
              </a:prstGeom>
              <a:solidFill>
                <a:schemeClr val="accent1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/>
              </a:p>
            </p:txBody>
          </p:sp>
          <p:sp>
            <p:nvSpPr>
              <p:cNvPr id="35" name="Snip Diagonal Corner Rectangle 34"/>
              <p:cNvSpPr/>
              <p:nvPr/>
            </p:nvSpPr>
            <p:spPr>
              <a:xfrm>
                <a:off x="5715008" y="5286388"/>
                <a:ext cx="2928958" cy="198439"/>
              </a:xfrm>
              <a:prstGeom prst="snip2DiagRect">
                <a:avLst/>
              </a:prstGeom>
              <a:solidFill>
                <a:schemeClr val="accent1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/>
              </a:p>
            </p:txBody>
          </p:sp>
        </p:grpSp>
      </p:grpSp>
      <p:sp>
        <p:nvSpPr>
          <p:cNvPr id="18453" name="Rectangle 27"/>
          <p:cNvSpPr>
            <a:spLocks noChangeArrowheads="1"/>
          </p:cNvSpPr>
          <p:nvPr/>
        </p:nvSpPr>
        <p:spPr bwMode="auto">
          <a:xfrm>
            <a:off x="6200775" y="3763963"/>
            <a:ext cx="2608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Basic demographic data and biometrics stored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9ABE-01FE-4A50-9317-63310FA3D999}" type="slidenum">
              <a:rPr lang="en-IN" altLang="en-US" smtClean="0"/>
              <a:pPr/>
              <a:t>5</a:t>
            </a:fld>
            <a:endParaRPr lang="en-I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IN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Update details in Aadhaar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1033463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10200"/>
          </a:xfrm>
        </p:spPr>
        <p:txBody>
          <a:bodyPr>
            <a:noAutofit/>
          </a:bodyPr>
          <a:lstStyle/>
          <a:p>
            <a:pPr marL="342900" lvl="1" indent="-342900" algn="just">
              <a:buNone/>
            </a:pPr>
            <a:r>
              <a:rPr lang="en-US" sz="2400" dirty="0" smtClean="0"/>
              <a:t>All the details including demographics, biometrics and photo can be updated by the resident</a:t>
            </a:r>
          </a:p>
          <a:p>
            <a:pPr algn="just"/>
            <a:r>
              <a:rPr lang="en-US" sz="2400" dirty="0" smtClean="0"/>
              <a:t>PECs / Aadhaar Kendra</a:t>
            </a:r>
          </a:p>
          <a:p>
            <a:pPr lvl="1" algn="just"/>
            <a:r>
              <a:rPr lang="en-US" sz="2000" dirty="0" smtClean="0"/>
              <a:t>Details can be updated after biometric authentication and with required documents at any of the PEC</a:t>
            </a:r>
          </a:p>
          <a:p>
            <a:pPr lvl="1" algn="just"/>
            <a:r>
              <a:rPr lang="en-US" sz="2000" dirty="0" smtClean="0"/>
              <a:t>Update Client </a:t>
            </a:r>
            <a:r>
              <a:rPr lang="en-US" sz="2000" dirty="0" err="1" smtClean="0"/>
              <a:t>Lite</a:t>
            </a:r>
            <a:r>
              <a:rPr lang="en-US" sz="2000" dirty="0" smtClean="0"/>
              <a:t> is available for updating mobile, email &amp; consent </a:t>
            </a:r>
          </a:p>
          <a:p>
            <a:pPr marL="342900" lvl="1" indent="-342900" algn="just">
              <a:buFont typeface="Arial" charset="0"/>
              <a:buChar char="•"/>
            </a:pPr>
            <a:r>
              <a:rPr lang="en-US" sz="2400" dirty="0" smtClean="0"/>
              <a:t>SSUP (Self Service Update Portal) </a:t>
            </a:r>
          </a:p>
          <a:p>
            <a:pPr lvl="1" algn="just"/>
            <a:r>
              <a:rPr lang="en-US" sz="2000" dirty="0" smtClean="0"/>
              <a:t>Requires registered mobile number for OTP</a:t>
            </a:r>
          </a:p>
          <a:p>
            <a:pPr lvl="1" algn="just"/>
            <a:r>
              <a:rPr lang="en-US" sz="2000" dirty="0" smtClean="0"/>
              <a:t>Demographics including mobile, email can be updated </a:t>
            </a:r>
          </a:p>
          <a:p>
            <a:pPr algn="just"/>
            <a:r>
              <a:rPr lang="en-US" sz="2400" dirty="0" smtClean="0"/>
              <a:t>By Post</a:t>
            </a:r>
          </a:p>
          <a:p>
            <a:pPr lvl="1" algn="just"/>
            <a:r>
              <a:rPr lang="en-US" sz="2000" dirty="0" smtClean="0"/>
              <a:t>Resident can also send demographics update request by Post</a:t>
            </a:r>
          </a:p>
          <a:p>
            <a:pPr algn="just"/>
            <a:r>
              <a:rPr lang="en-US" sz="2400" dirty="0" smtClean="0"/>
              <a:t>Mobile Update API</a:t>
            </a:r>
          </a:p>
          <a:p>
            <a:pPr lvl="1" algn="just"/>
            <a:r>
              <a:rPr lang="en-US" sz="2000" dirty="0" smtClean="0"/>
              <a:t>Made available to selected AUAs / Enrolment Agencies</a:t>
            </a:r>
          </a:p>
          <a:p>
            <a:pPr lvl="1" algn="just"/>
            <a:r>
              <a:rPr lang="en-US" sz="2000" dirty="0" smtClean="0"/>
              <a:t>Resident can update Mobile, Email &amp; consent easily</a:t>
            </a:r>
          </a:p>
          <a:p>
            <a:pPr lvl="1" algn="just"/>
            <a:endParaRPr lang="en-US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6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IN" altLang="en-US" sz="3600" b="1" dirty="0" smtClean="0"/>
              <a:t>Value Propositions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1033463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135703" cy="41702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robust </a:t>
            </a:r>
            <a:r>
              <a:rPr lang="en-US" dirty="0"/>
              <a:t>ID utility in the </a:t>
            </a:r>
            <a:r>
              <a:rPr lang="en-US" dirty="0" smtClean="0"/>
              <a:t>country</a:t>
            </a:r>
          </a:p>
          <a:p>
            <a:endParaRPr lang="en-US" dirty="0"/>
          </a:p>
          <a:p>
            <a:r>
              <a:rPr lang="en-US" dirty="0"/>
              <a:t>Cleaning existing service delivery databases via uniqueness</a:t>
            </a:r>
          </a:p>
          <a:p>
            <a:endParaRPr lang="en-US" dirty="0" smtClean="0"/>
          </a:p>
          <a:p>
            <a:r>
              <a:rPr lang="en-US" dirty="0" smtClean="0"/>
              <a:t>Enabler </a:t>
            </a:r>
            <a:r>
              <a:rPr lang="en-US" dirty="0"/>
              <a:t>for efficient delivery of </a:t>
            </a:r>
            <a:r>
              <a:rPr lang="en-US" dirty="0" smtClean="0"/>
              <a:t>services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19856" t="6437" r="23086" b="3088"/>
          <a:stretch/>
        </p:blipFill>
        <p:spPr>
          <a:xfrm>
            <a:off x="3733800" y="1219200"/>
            <a:ext cx="5028620" cy="513875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7</a:t>
            </a:fld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Uniqueness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524000"/>
            <a:ext cx="8382000" cy="2438400"/>
          </a:xfrm>
          <a:prstGeom prst="roundRect">
            <a:avLst/>
          </a:prstGeom>
          <a:solidFill>
            <a:srgbClr val="F89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/>
              <a:t>A lifelong 12-digit </a:t>
            </a:r>
            <a:r>
              <a:rPr lang="en-US" sz="3200" b="1" i="1" dirty="0" smtClean="0"/>
              <a:t>unique number </a:t>
            </a:r>
            <a:r>
              <a:rPr lang="en-US" sz="3200" b="1" i="1" dirty="0"/>
              <a:t>which can act as a primary identifier throughout the life of an </a:t>
            </a:r>
            <a:r>
              <a:rPr lang="en-US" sz="3200" b="1" i="1" dirty="0" smtClean="0"/>
              <a:t>individual. Uniqueness ensured through </a:t>
            </a:r>
            <a:r>
              <a:rPr lang="en-US" sz="3200" b="1" i="1" u="sng" dirty="0" smtClean="0"/>
              <a:t>biometrics</a:t>
            </a:r>
            <a:endParaRPr lang="en-US" sz="3200" b="1" i="1" u="sng" dirty="0"/>
          </a:p>
          <a:p>
            <a:pPr algn="ctr"/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06805" y="4343401"/>
            <a:ext cx="84561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b="1" i="1" dirty="0"/>
              <a:t>The Aadhaar platform using the world’s most sophisticated technology ensures that every resident gets one and only one number. 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103414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8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12924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86612"/>
            <a:ext cx="8477250" cy="903989"/>
          </a:xfrm>
        </p:spPr>
        <p:txBody>
          <a:bodyPr/>
          <a:lstStyle/>
          <a:p>
            <a:r>
              <a:rPr lang="en-US" sz="4000" dirty="0" smtClean="0"/>
              <a:t>Authentication (Online verification)</a:t>
            </a:r>
            <a:endParaRPr lang="en-IN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448916" y="1447800"/>
            <a:ext cx="8085484" cy="3657600"/>
          </a:xfrm>
          <a:prstGeom prst="roundRect">
            <a:avLst/>
          </a:prstGeom>
          <a:solidFill>
            <a:srgbClr val="F89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200" b="1" i="1" dirty="0" smtClean="0"/>
              <a:t>Authentication is on-line</a:t>
            </a:r>
            <a:r>
              <a:rPr lang="en-US" sz="3200" b="1" i="1" dirty="0"/>
              <a:t> verification of a person’s identity anywhere in the country by various </a:t>
            </a:r>
            <a:r>
              <a:rPr lang="en-US" sz="3200" b="1" i="1" dirty="0" smtClean="0"/>
              <a:t>means</a:t>
            </a:r>
            <a:r>
              <a:rPr lang="en-US" sz="3200" b="1" i="1" dirty="0"/>
              <a:t> (Biometric – Fingerprint and Iris, demographic, and One Time Password to registered mobile phone or email </a:t>
            </a:r>
            <a:r>
              <a:rPr lang="en-US" sz="3200" b="1" i="1" dirty="0" smtClean="0"/>
              <a:t>id)</a:t>
            </a:r>
            <a:endParaRPr lang="en-US" sz="3200" b="1" i="1" dirty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103414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EAD5-533E-466C-8694-FE97B59254A4}" type="slidenum">
              <a:rPr lang="en-IN" altLang="en-US" smtClean="0"/>
              <a:pPr/>
              <a:t>9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35682288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tz7OFQiSTgGCCbj2apwcv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RBsK3tUUWx1UAR77RN9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CjsqmCea9ku2VhsITCiR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5j6r7TNkWF9QjW5AWk1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UMPXy1W0KcF5ze2vUpA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zXonJawUahUm1wVj.d2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0W9lNoGgUqcimB41ZK0j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5.mtEXBEy56csA73rT5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CEZxX0kSm6Cz9Hj4rl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x0eAiDGEiAFsCvE.yC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m8XveGZEyUJlOq4M9e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olpLiGsEiWAmiKftNOn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WfGlXxnUu.t.Yr8knyI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_wwhQxdBIUGPD3jompxQ8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POM8fAx8lk2M4.yzR0q74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4P5IeAH4Rky2Ed7PDVD9n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7380</TotalTime>
  <Words>1513</Words>
  <Application>Microsoft Office PowerPoint</Application>
  <PresentationFormat>On-screen Show (4:3)</PresentationFormat>
  <Paragraphs>368</Paragraphs>
  <Slides>28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think-cell Slide</vt:lpstr>
      <vt:lpstr>Aadhaar Enabled Applications December 2015    </vt:lpstr>
      <vt:lpstr>Aadhaar  Vision</vt:lpstr>
      <vt:lpstr>Overview of Aadhaar</vt:lpstr>
      <vt:lpstr>Features of Aadhaar</vt:lpstr>
      <vt:lpstr>Slide 5</vt:lpstr>
      <vt:lpstr>Update details in Aadhaar</vt:lpstr>
      <vt:lpstr>Value Propositions</vt:lpstr>
      <vt:lpstr>Uniqueness</vt:lpstr>
      <vt:lpstr>Authentication (Online verification)</vt:lpstr>
      <vt:lpstr>Authentication</vt:lpstr>
      <vt:lpstr>Slide 11</vt:lpstr>
      <vt:lpstr>e-KYC</vt:lpstr>
      <vt:lpstr>Aadhaar Authentication – Participants &amp; Transaction</vt:lpstr>
      <vt:lpstr>Aadhaar as Financial Address</vt:lpstr>
      <vt:lpstr>End-to-End Direct Benefit Transfer Enabled by Aadhaar</vt:lpstr>
      <vt:lpstr>Slide 16</vt:lpstr>
      <vt:lpstr>Slide 17</vt:lpstr>
      <vt:lpstr>Major Aadhaar Enabled Applications</vt:lpstr>
      <vt:lpstr>Aadhaar Enabled Public Distribution System</vt:lpstr>
      <vt:lpstr>MGNREGS</vt:lpstr>
      <vt:lpstr>Direct Benefit Transfer in LPG</vt:lpstr>
      <vt:lpstr>Prime Minister Jan-Dhan Yojna</vt:lpstr>
      <vt:lpstr>Applications using Aadhaar Biometrics Authentication </vt:lpstr>
      <vt:lpstr>Aadhaar integration in Income Tax</vt:lpstr>
      <vt:lpstr>Aadhaar integration in Income Tax</vt:lpstr>
      <vt:lpstr> OPD registration in AIIMS using Aadhaar</vt:lpstr>
      <vt:lpstr>Aadhaar Enabled Applications…</vt:lpstr>
      <vt:lpstr>Slide 28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Aadhaar Overview</dc:title>
  <dc:creator>Hewlett-Packard Company</dc:creator>
  <cp:lastModifiedBy>KSHITIJ</cp:lastModifiedBy>
  <cp:revision>242</cp:revision>
  <dcterms:created xsi:type="dcterms:W3CDTF">2015-03-04T07:45:08Z</dcterms:created>
  <dcterms:modified xsi:type="dcterms:W3CDTF">2015-12-23T04:41:17Z</dcterms:modified>
</cp:coreProperties>
</file>