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Picture 3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9" name="Picture 3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8" name="Picture 7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9" name="Picture 7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448200" y="441360"/>
            <a:ext cx="2716920" cy="1051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40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7" name="CustomShape 2"/>
          <p:cNvSpPr/>
          <p:nvPr/>
        </p:nvSpPr>
        <p:spPr>
          <a:xfrm>
            <a:off x="5976000" y="441360"/>
            <a:ext cx="2707920" cy="10512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38100" dist="2540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3216600" y="441360"/>
            <a:ext cx="2707920" cy="10512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8100" dist="2540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448200" y="3085920"/>
            <a:ext cx="8237160" cy="33019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40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448200" y="441360"/>
            <a:ext cx="2716920" cy="1051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40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1" name="CustomShape 2"/>
          <p:cNvSpPr/>
          <p:nvPr/>
        </p:nvSpPr>
        <p:spPr>
          <a:xfrm>
            <a:off x="5976000" y="441360"/>
            <a:ext cx="2707920" cy="10512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38100" dist="2540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2" name="CustomShape 3"/>
          <p:cNvSpPr/>
          <p:nvPr/>
        </p:nvSpPr>
        <p:spPr>
          <a:xfrm>
            <a:off x="3216600" y="441360"/>
            <a:ext cx="2707920" cy="10512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8100" dist="2540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3" name="CustomShape 4"/>
          <p:cNvSpPr/>
          <p:nvPr/>
        </p:nvSpPr>
        <p:spPr>
          <a:xfrm>
            <a:off x="448200" y="599760"/>
            <a:ext cx="8235720" cy="125604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25400" dir="540000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33520" y="3904560"/>
            <a:ext cx="8074440" cy="252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ARTD Division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General Administration Department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4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Government of Gujarat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1" name="Picture 2"/>
          <p:cNvPicPr/>
          <p:nvPr/>
        </p:nvPicPr>
        <p:blipFill>
          <a:blip r:embed="rId2"/>
          <a:stretch/>
        </p:blipFill>
        <p:spPr>
          <a:xfrm>
            <a:off x="4024800" y="609480"/>
            <a:ext cx="1230120" cy="2470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581040" y="687600"/>
            <a:ext cx="798696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r>
              <a:rPr lang="en-US" sz="36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Historical perspective: 4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6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e-Gram (Continued)	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CustomShape 2"/>
          <p:cNvSpPr/>
          <p:nvPr/>
        </p:nvSpPr>
        <p:spPr>
          <a:xfrm>
            <a:off x="581040" y="2388960"/>
            <a:ext cx="7986960" cy="362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600" b="1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B2C Services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Data Entry work for Government Departments like Health, Sports, Gram Sabha, Vanbandhu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E-Ticketing of Railways, Airlines, Bus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Utility Bill payments (Telephone,  Mobile, DTH etc.)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Financial Services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Birth &amp; Death Certificate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Caste &amp; Income Certificate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Tax Collection Receipts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Adhaar e-KYC service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581040" y="687600"/>
            <a:ext cx="798696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6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Historical perspective: 5 Need for Legislation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2"/>
          <p:cNvSpPr/>
          <p:nvPr/>
        </p:nvSpPr>
        <p:spPr>
          <a:xfrm>
            <a:off x="581040" y="1981080"/>
            <a:ext cx="7986960" cy="385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Efforts of State Government was noteworthy.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In absence of a legally enforceable structure, their impact was diffused and limited.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Rights based approach, followed by empowering public with the right to get delivery of services within stipulated time limits was felt need.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Comprehensive legislation was necessary.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581040" y="687600"/>
            <a:ext cx="798696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28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Gujarat (Right of Citizens to Public Services) Act,2013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581040" y="2465280"/>
            <a:ext cx="7986960" cy="362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The Act was published in official Gazette on 15/04/2013.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Sub section (3) of section 1 of the RCPS, Act, Provides for determining the date when particular section will come in force 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Rules under section-29 of the RCPS Act was published on 26/02/2014.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RCPS Act, is implemented from 01/04/2016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581040" y="687600"/>
            <a:ext cx="798696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6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Features of the Act: 1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581040" y="2228040"/>
            <a:ext cx="7986960" cy="362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Confers Right on every individual citizen to time bound delivery of services and redressal of grievances.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State Government shall notify the services and time limit for rendering the Services.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Provides for the appointment of Designated Officers, Grievances Redressal Officers, Designated  Authorities.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Provides for constitution of State Appellate Authority. 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581040" y="687600"/>
            <a:ext cx="798696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6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Features of the Act: 2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CustomShape 2"/>
          <p:cNvSpPr/>
          <p:nvPr/>
        </p:nvSpPr>
        <p:spPr>
          <a:xfrm>
            <a:off x="457200" y="1752480"/>
            <a:ext cx="8226720" cy="495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2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If the relevant service is not provided within the prescribed time limit than the aggrieved person can file a complaint before:-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Grievances Redressal Officer (GRO)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Appeal before Designated Authority(DA)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2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State Appellate Authority (SAA)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2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The Act empowers the Designated Authority and the State Appellate Authority to impose penalty upon Designated Officers as well as GRO.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2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The Act also empowers the DA or SAA to refer the matter to appropriate authority in case indicative of corrupt act on part of responsible officer.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581040" y="687600"/>
            <a:ext cx="798696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6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Features of the Act: 3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CustomShape 2"/>
          <p:cNvSpPr/>
          <p:nvPr/>
        </p:nvSpPr>
        <p:spPr>
          <a:xfrm>
            <a:off x="416880" y="1859760"/>
            <a:ext cx="8226720" cy="495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10" name="Table 3"/>
          <p:cNvGraphicFramePr/>
          <p:nvPr/>
        </p:nvGraphicFramePr>
        <p:xfrm>
          <a:off x="527760" y="2046600"/>
          <a:ext cx="8156520" cy="4074240"/>
        </p:xfrm>
        <a:graphic>
          <a:graphicData uri="http://schemas.openxmlformats.org/drawingml/2006/table">
            <a:tbl>
              <a:tblPr/>
              <a:tblGrid>
                <a:gridCol w="1358640"/>
                <a:gridCol w="1358640"/>
                <a:gridCol w="1358640"/>
                <a:gridCol w="1358640"/>
                <a:gridCol w="1358640"/>
                <a:gridCol w="1363320"/>
              </a:tblGrid>
              <a:tr h="789120">
                <a:tc>
                  <a:txBody>
                    <a:bodyPr/>
                    <a:lstStyle/>
                    <a:p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Authorities under the Act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Category of Officers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Functions of Authority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Powers for Penalty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Powers for Compensation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Powers for Appreciation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789120">
                <a:tc>
                  <a:txBody>
                    <a:bodyPr/>
                    <a:lstStyle/>
                    <a:p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D.O.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Class-I/ II/ III officers at appropriate  levels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Rendering Service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-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-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-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89120">
                <a:tc>
                  <a:txBody>
                    <a:bodyPr/>
                    <a:lstStyle/>
                    <a:p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G.R.O.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At least one level above to D.O.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Redress Complaint or Report to D.A.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-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-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-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  <a:tr h="789120">
                <a:tc>
                  <a:txBody>
                    <a:bodyPr/>
                    <a:lstStyle/>
                    <a:p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D.A.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Heads of Office/ Department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Redress First Appeal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Yes 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on DO / GRO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Yes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Yes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  <a:tr h="792000">
                <a:tc>
                  <a:txBody>
                    <a:bodyPr/>
                    <a:lstStyle/>
                    <a:p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S.A.A.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ACS/ PS/ Secretary of the concerned Department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Redress Second Appeal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Yes 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r>
                        <a:rPr lang="en-US" sz="15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on DO / GRO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Yes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-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581040" y="687600"/>
            <a:ext cx="798696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6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Features of the Act: 4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CustomShape 2"/>
          <p:cNvSpPr/>
          <p:nvPr/>
        </p:nvSpPr>
        <p:spPr>
          <a:xfrm>
            <a:off x="537840" y="2554920"/>
            <a:ext cx="7986960" cy="362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Provides for burden of proof to establish that a non-redressal of complaint shall be on GRO.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Provides for penalty (Rs.1000-10000), including compensation to the complainant while deciding an appeal against Designated Officer  and GRO.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Provides for preparation of Report of Redressal of Grievances by Public Authority.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3"/>
          <p:cNvSpPr/>
          <p:nvPr/>
        </p:nvSpPr>
        <p:spPr>
          <a:xfrm>
            <a:off x="754920" y="2201400"/>
            <a:ext cx="18000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581040" y="687600"/>
            <a:ext cx="798696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8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Features of the Act: 4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8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Compensation </a:t>
            </a:r>
            <a:r>
              <a:rPr lang="en-US" sz="20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vis-a-vis</a:t>
            </a:r>
            <a:r>
              <a:rPr lang="en-US" sz="28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appreciation &amp; reward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334080" y="856080"/>
            <a:ext cx="8226720" cy="6841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Under Section 23(2),  a portion of the Penalty imposed under the Act can be awarded to the Appellant as Compensation.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800" b="1" i="1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Unique Provision for Appreciation &amp; Reward:</a:t>
            </a:r>
            <a:r>
              <a:rPr lang="en-US" sz="28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Rule 20 provides for Appreciation in Form-F to officers and the same to be noted in ACR of the concerned, also provides for recommendation for Reward to State Government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581040" y="687600"/>
            <a:ext cx="798696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6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Actions taken under RCPS Act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581040" y="2286000"/>
            <a:ext cx="7986960" cy="362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400" b="0" strike="noStrike" spc="-1" dirty="0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278 Services of 19 departments are </a:t>
            </a:r>
            <a:r>
              <a:rPr lang="en-US" sz="2400" b="0" strike="noStrike" spc="-1" dirty="0" smtClean="0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notified</a:t>
            </a: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400" spc="-1" dirty="0" smtClean="0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</a:rPr>
              <a:t>A GR has notified Rs.20 as fee for applications under the Act for services. There is no fee for appeal.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400" b="0" strike="noStrike" spc="-1" dirty="0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Appointments of Designated Officers, GROs and Designated Authorities are made.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400" b="0" strike="noStrike" spc="-1" dirty="0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Secretaries of the concerned department are appointed as State Appellate Authority.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400" b="0" strike="noStrike" spc="-1" dirty="0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Training on the Act is ongoing; already imparted to </a:t>
            </a:r>
            <a:r>
              <a:rPr lang="en-US" sz="2400" b="1" u="sng" strike="noStrike" spc="-1" dirty="0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2577</a:t>
            </a:r>
            <a:r>
              <a:rPr lang="en-US" sz="2400" b="0" strike="noStrike" spc="-1" dirty="0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officers. 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400" b="0" strike="noStrike" spc="-1" dirty="0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Display Boards giving information about the services/officers under the Act have been put up in all offices concerned in the state.</a:t>
            </a:r>
            <a:endParaRPr lang="en-US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581040" y="687600"/>
            <a:ext cx="798696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28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Examples of services under the RCPS Act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19" name="Table 2"/>
          <p:cNvGraphicFramePr/>
          <p:nvPr/>
        </p:nvGraphicFramePr>
        <p:xfrm>
          <a:off x="581040" y="2551320"/>
          <a:ext cx="7953120" cy="4068048"/>
        </p:xfrm>
        <a:graphic>
          <a:graphicData uri="http://schemas.openxmlformats.org/drawingml/2006/table">
            <a:tbl>
              <a:tblPr/>
              <a:tblGrid>
                <a:gridCol w="1597680"/>
                <a:gridCol w="868680"/>
                <a:gridCol w="3124080"/>
                <a:gridCol w="2362680"/>
              </a:tblGrid>
              <a:tr h="556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Department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Sr.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No.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The Services Declared Under Section-4 of the Act.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Stipulated time limits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CADE4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Health Department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 Sickness Certificate 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7 Days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</a:tr>
              <a:tr h="308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2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 Age Certificate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7 Days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</a:tr>
              <a:tr h="308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3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 Disability Certificate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15 Days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</a:tr>
              <a:tr h="3434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4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 Physical Disability Certificate 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15 Days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</a:tr>
              <a:tr h="603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Revenue Department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Record of Rights ( VF-7 and VF-8A)  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07 Days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</a:tr>
              <a:tr h="3434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2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Mutation Extract (VF-6) 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45 Days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</a:tr>
              <a:tr h="3769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3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Agriculturist Certificate 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6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30 Days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</a:tr>
              <a:tr h="3614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4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Small and marginal farmer certificate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5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60 days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33520" y="762120"/>
            <a:ext cx="8074440" cy="1597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en-US" sz="3600" b="1" strike="noStrike" spc="29">
                <a:solidFill>
                  <a:srgbClr val="0089EC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Gujarat (Right of Citizens to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3600" b="1" strike="noStrike" spc="29">
                <a:solidFill>
                  <a:srgbClr val="0089EC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Public Services) Act, 2013	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457200" y="3124080"/>
            <a:ext cx="8202960" cy="83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600" b="1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( RCPS ACT)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457200" y="228600"/>
            <a:ext cx="7986960" cy="91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US" sz="28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Examples of services under the RCPS Act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121" name="Table 2"/>
          <p:cNvGraphicFramePr/>
          <p:nvPr/>
        </p:nvGraphicFramePr>
        <p:xfrm>
          <a:off x="457200" y="1447800"/>
          <a:ext cx="8381520" cy="5229456"/>
        </p:xfrm>
        <a:graphic>
          <a:graphicData uri="http://schemas.openxmlformats.org/drawingml/2006/table">
            <a:tbl>
              <a:tblPr/>
              <a:tblGrid>
                <a:gridCol w="1681560"/>
                <a:gridCol w="451800"/>
                <a:gridCol w="4724280"/>
                <a:gridCol w="1523880"/>
              </a:tblGrid>
              <a:tr h="556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Department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Sr.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No.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The Services Declared Under Section-4 of the Act.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Stipulated time limits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CADE4"/>
                    </a:solidFill>
                  </a:tcPr>
                </a:tc>
              </a:tr>
              <a:tr h="846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Women &amp; Child Development Dept.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 Widow Pension 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30 Days 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</a:tr>
              <a:tr h="428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</a:tr>
              <a:tr h="595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Food &amp; Civil Supplies Dept.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Application for new ration card. 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30 Days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</a:tr>
              <a:tr h="308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2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Application for adding name in the ration card 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15 Days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</a:tr>
              <a:tr h="308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3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Application for canceling name from the ration card 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15 Days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</a:tr>
              <a:tr h="308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4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Application for division of ration card 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30 Days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</a:tr>
              <a:tr h="308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5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Application for correction in the ration card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15 Days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</a:tr>
              <a:tr h="308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6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Application for appointing guardian 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07 Days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</a:tr>
              <a:tr h="5569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7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Application for the certificate of ration card holder shifting to another State 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07 Days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</a:tr>
              <a:tr h="3081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8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Calibri"/>
                        </a:rPr>
                        <a:t>Application for Duplicate ration card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        15 Days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581040" y="687600"/>
            <a:ext cx="798696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6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Monitoring System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581040" y="2228040"/>
            <a:ext cx="7986960" cy="362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3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Preparation of software is under process in consultation with NIC.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3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Reporting System within all Departments.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3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ARTD is an overall coordinating department.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581040" y="687600"/>
            <a:ext cx="798696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en-US" sz="28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Challenges : 1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8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Non convergence of services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2"/>
          <p:cNvSpPr/>
          <p:nvPr/>
        </p:nvSpPr>
        <p:spPr>
          <a:xfrm>
            <a:off x="581040" y="2228040"/>
            <a:ext cx="7986960" cy="362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aphicFrame>
        <p:nvGraphicFramePr>
          <p:cNvPr id="126" name="Table 3"/>
          <p:cNvGraphicFramePr/>
          <p:nvPr/>
        </p:nvGraphicFramePr>
        <p:xfrm>
          <a:off x="457200" y="1981080"/>
          <a:ext cx="8229240" cy="4495320"/>
        </p:xfrm>
        <a:graphic>
          <a:graphicData uri="http://schemas.openxmlformats.org/drawingml/2006/table">
            <a:tbl>
              <a:tblPr/>
              <a:tblGrid>
                <a:gridCol w="2133360"/>
                <a:gridCol w="1371600"/>
                <a:gridCol w="1432440"/>
                <a:gridCol w="1386720"/>
                <a:gridCol w="1905120"/>
              </a:tblGrid>
              <a:tr h="2091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Organization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No. of </a:t>
                      </a: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Services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Repeat in  eGram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Repeat in 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RCPS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CAD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Repeat in JSK/ATVT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1CADE4"/>
                    </a:solidFill>
                  </a:tcPr>
                </a:tc>
              </a:tr>
              <a:tr h="60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JSK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271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3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19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</a:tr>
              <a:tr h="60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E-Gram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14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2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3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</a:tr>
              <a:tr h="60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RCPS Act 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278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2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0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19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E2F4"/>
                    </a:solidFill>
                  </a:tcPr>
                </a:tc>
              </a:tr>
              <a:tr h="60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Total 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563 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5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21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en-US" sz="2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Gill Sans MT"/>
                        </a:rPr>
                        <a:t>22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F1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457200" y="731880"/>
            <a:ext cx="8226720" cy="63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6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Challenges:  2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515160" y="2560320"/>
            <a:ext cx="7986960" cy="362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Out of 563 services 41 services are on line on Digital Gujarat portal.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Many other services are online on different portals.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Citizens are not interested to register Login profile.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Hence computer operator takes details and he creates Login profile 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Citizens forget their user ID and password often.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In JSK / ATVT, citizens get services within same time without user ID;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Citizens prefer physical interface.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581040" y="687600"/>
            <a:ext cx="798696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6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Challenges:  3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457200" y="2588040"/>
            <a:ext cx="7986960" cy="362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Services/Certificates provided on line are without signature hence it creates problem of authentication. e.g. Income Certificate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Time limit of providing services differs for similar services in JSK/ATVT/Gram/RCPS.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New program of ‘Seva Setu’ of State Government, i.e. citizen services in campaign mode, a highly effective program, also will require converging.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3"/>
          <p:cNvSpPr/>
          <p:nvPr/>
        </p:nvSpPr>
        <p:spPr>
          <a:xfrm>
            <a:off x="768240" y="2496600"/>
            <a:ext cx="178920" cy="344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CustomShape 4"/>
          <p:cNvSpPr/>
          <p:nvPr/>
        </p:nvSpPr>
        <p:spPr>
          <a:xfrm>
            <a:off x="526680" y="2402640"/>
            <a:ext cx="178920" cy="344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581040" y="687600"/>
            <a:ext cx="798696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6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Suggestions/ action taken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515160" y="2496600"/>
            <a:ext cx="7986960" cy="362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Convergence is required  at digital level- ARTD has taken up work of A to Z portal of State Government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The services given at various front ends will need to be converged at the back end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Publicity (common plan for RCPS is a must)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All Services should undergo process re-engineering and should be available online in vernacular and English.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581040" y="687600"/>
            <a:ext cx="798696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5400" b="1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Thank   You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81040" y="687600"/>
            <a:ext cx="798696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r>
              <a:rPr lang="en-US" sz="36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Historical Perspective: 1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6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CITIZEN CHARTER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581040" y="2228040"/>
            <a:ext cx="7986960" cy="439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3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Citizen Charter was introduced in Gujarat in 1998.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3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Voluntary in nature for department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3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Main elements of citizens charters were to display the details of services &amp; time period for delivery of such services.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581040" y="687600"/>
            <a:ext cx="798696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r>
              <a:rPr lang="en-US" sz="36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Historical Perspective:  2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6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Jan Seva Kendra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2"/>
          <p:cNvSpPr/>
          <p:nvPr/>
        </p:nvSpPr>
        <p:spPr>
          <a:xfrm>
            <a:off x="548640" y="2377440"/>
            <a:ext cx="7986960" cy="4093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4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Jan Seva Kendra was launched in 2004.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4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An integrated approach to citizens-centric administration.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4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Focus  on access to key services through the e-governances infrastructure using ICT.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4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It enables the Citizens to access Government services and obtain information in a unified and simplified manner.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4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Enables the Government to provide the required services seamlessly.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4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271 Services provided by Jan Seva Kendra at district and taluka level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581040" y="687600"/>
            <a:ext cx="798696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r>
              <a:rPr lang="en-US" sz="32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Historical perspective: 3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2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ATVT (</a:t>
            </a:r>
            <a:r>
              <a:rPr lang="en-US" sz="3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Aapno Taluko Vibrant Taluko)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581040" y="2388960"/>
            <a:ext cx="7986960" cy="362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600" b="1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Citizen Centric</a:t>
            </a: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:- Availability of services at their Taluka and as earlier, need not go to district Head quarters.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600" b="1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Transparency</a:t>
            </a: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:-The Entire process is carried out by the software and verify the application at multiple stages by authorized officials within the predefined time.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600" b="1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Cost Effectiveness</a:t>
            </a: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:-Reduce the time and cost as the services available at citizens centric and the citizen avail the service with nominal charges.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581040" y="687600"/>
            <a:ext cx="798696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r>
              <a:rPr lang="en-US" sz="36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Historical perspective:  3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6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ATVT (Continued)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608040" y="2563200"/>
            <a:ext cx="7986960" cy="362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3600" b="1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SMS Alert</a:t>
            </a:r>
            <a:r>
              <a:rPr lang="en-US" sz="3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:- The applicant gets SMS Alert on receipt of  application and when service is approved and ready for delivery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3600" b="1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158 </a:t>
            </a:r>
            <a:r>
              <a:rPr lang="en-US" sz="3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services provided by ATVT centers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3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This facility is available in all Taluka and district HQs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581040" y="687600"/>
            <a:ext cx="798696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r>
              <a:rPr lang="en-US" sz="36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Historical perspective:  4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6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e-Gram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457200" y="1905120"/>
            <a:ext cx="8139240" cy="438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13685 village panchayats have e-Gram services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They are equipped to provide e-Services through VSAT Broadband connected PCs.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E-Gram VSAT Network is known as PAWAN Network also, which is Asia’s Largest Public Domain Network.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8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E-Gram centers established in Gram Panchayat and manned by Village Computer Entrepreneur (VCE) on PPP model.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581040" y="687600"/>
            <a:ext cx="798696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r>
              <a:rPr lang="en-US" sz="36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Historical perspective:  4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6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e-Gram (Continued)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457200" y="1951200"/>
            <a:ext cx="8226720" cy="4599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32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Technical Support and Training  Service Provider Team(TSTSP) developed at e-Gram, Taluka, District and State level with total support of 575 IT professionals.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32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VCE is giving e-Services in two category.           (1) G2C Services   - 9 Services                   (2) B2C Services   - 6 Services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2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 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581040" y="687600"/>
            <a:ext cx="7986960" cy="108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r>
              <a:rPr lang="en-US" sz="36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Historical perspective:  4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3600" b="0" strike="noStrike" cap="all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e-Gram (Continued)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581040" y="2388960"/>
            <a:ext cx="7986960" cy="362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2600" b="1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G2C Services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Land Right Records Services (RoR-7/12 &amp; 8A)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Electricity &amp; GAS Bill Collection work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E-Ration Card Coupon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iKisan-Farmer Registration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Application forms of various developments Schemes through Mahitishakti.net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ITI Application Form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OJAS Application for Government Jobs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06000" indent="-303120">
              <a:lnSpc>
                <a:spcPct val="100000"/>
              </a:lnSpc>
              <a:buClr>
                <a:srgbClr val="2683C6"/>
              </a:buClr>
              <a:buSzPct val="92000"/>
              <a:buFont typeface="Wingdings 2" charset="2"/>
              <a:buChar char=""/>
            </a:pPr>
            <a:r>
              <a:rPr lang="en-US" sz="2600" b="0" strike="noStrike" spc="-1">
                <a:solidFill>
                  <a:srgbClr val="335B74"/>
                </a:solidFill>
                <a:uFill>
                  <a:solidFill>
                    <a:srgbClr val="FFFFFF"/>
                  </a:solidFill>
                </a:uFill>
                <a:latin typeface="Gill Sans MT"/>
                <a:ea typeface="DejaVu Sans"/>
              </a:rPr>
              <a:t>Cyber Teaching classes through PAWAN channel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650</TotalTime>
  <Words>1575</Words>
  <Application>LibreOffice/5.2.2.2$Windows_x86 LibreOffice_project/8f96e87c890bf8fa77463cd4b640a2312823f3ad</Application>
  <PresentationFormat>On-screen Show (4:3)</PresentationFormat>
  <Paragraphs>252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Gujarat (Right of Citizens to Public Services) Act,2013</dc:title>
  <dc:subject/>
  <dc:creator>admin</dc:creator>
  <dc:description/>
  <cp:lastModifiedBy>dell</cp:lastModifiedBy>
  <cp:revision>87</cp:revision>
  <cp:lastPrinted>2016-11-07T09:53:28Z</cp:lastPrinted>
  <dcterms:created xsi:type="dcterms:W3CDTF">2016-11-04T09:53:02Z</dcterms:created>
  <dcterms:modified xsi:type="dcterms:W3CDTF">2016-11-12T03:59:31Z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25</vt:i4>
  </property>
</Properties>
</file>