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4" r:id="rId9"/>
    <p:sldId id="265" r:id="rId10"/>
    <p:sldId id="266" r:id="rId11"/>
    <p:sldId id="261" r:id="rId12"/>
    <p:sldId id="262" r:id="rId13"/>
    <p:sldId id="26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F7E8B-80A1-4882-BE94-89D8EF6ABA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F86220-B522-423F-9F5C-E7AF171E3BD8}">
      <dgm:prSet phldrT="[Text]"/>
      <dgm:spPr/>
      <dgm:t>
        <a:bodyPr/>
        <a:lstStyle/>
        <a:p>
          <a:r>
            <a:rPr lang="en-IN" dirty="0" smtClean="0"/>
            <a:t>Field</a:t>
          </a:r>
          <a:endParaRPr lang="en-IN" dirty="0"/>
        </a:p>
      </dgm:t>
    </dgm:pt>
    <dgm:pt modelId="{8BF6A778-AA04-474D-991E-64E4042557F4}" type="parTrans" cxnId="{88CEA1D8-26D6-4AAB-945B-C733BA184ADD}">
      <dgm:prSet/>
      <dgm:spPr/>
      <dgm:t>
        <a:bodyPr/>
        <a:lstStyle/>
        <a:p>
          <a:endParaRPr lang="en-IN"/>
        </a:p>
      </dgm:t>
    </dgm:pt>
    <dgm:pt modelId="{7165D25F-8359-4598-92B6-569305126E4D}" type="sibTrans" cxnId="{88CEA1D8-26D6-4AAB-945B-C733BA184ADD}">
      <dgm:prSet/>
      <dgm:spPr/>
      <dgm:t>
        <a:bodyPr/>
        <a:lstStyle/>
        <a:p>
          <a:endParaRPr lang="en-IN"/>
        </a:p>
      </dgm:t>
    </dgm:pt>
    <dgm:pt modelId="{8D668DAB-987A-471C-A3A9-C1DFCA0C1A6E}">
      <dgm:prSet phldrT="[Text]"/>
      <dgm:spPr/>
      <dgm:t>
        <a:bodyPr/>
        <a:lstStyle/>
        <a:p>
          <a:r>
            <a:rPr lang="en-IN" dirty="0" smtClean="0"/>
            <a:t>Ground level data</a:t>
          </a:r>
          <a:endParaRPr lang="en-IN" dirty="0"/>
        </a:p>
      </dgm:t>
    </dgm:pt>
    <dgm:pt modelId="{15969494-C44B-402E-9C14-A55CEF956166}" type="parTrans" cxnId="{A2E2D14B-B05C-495F-856B-081357DFF51D}">
      <dgm:prSet/>
      <dgm:spPr/>
      <dgm:t>
        <a:bodyPr/>
        <a:lstStyle/>
        <a:p>
          <a:endParaRPr lang="en-IN"/>
        </a:p>
      </dgm:t>
    </dgm:pt>
    <dgm:pt modelId="{6E064A7F-B969-42D2-905C-97B64E9B6DD4}" type="sibTrans" cxnId="{A2E2D14B-B05C-495F-856B-081357DFF51D}">
      <dgm:prSet/>
      <dgm:spPr/>
      <dgm:t>
        <a:bodyPr/>
        <a:lstStyle/>
        <a:p>
          <a:endParaRPr lang="en-IN"/>
        </a:p>
      </dgm:t>
    </dgm:pt>
    <dgm:pt modelId="{322DDE1C-02B9-4C58-A7D0-70B974D6ED35}">
      <dgm:prSet phldrT="[Text]"/>
      <dgm:spPr/>
      <dgm:t>
        <a:bodyPr/>
        <a:lstStyle/>
        <a:p>
          <a:r>
            <a:rPr lang="en-IN" dirty="0" smtClean="0"/>
            <a:t>Data collected from districts, </a:t>
          </a:r>
          <a:r>
            <a:rPr lang="en-IN" dirty="0" err="1" smtClean="0"/>
            <a:t>mandals</a:t>
          </a:r>
          <a:r>
            <a:rPr lang="en-IN" dirty="0" smtClean="0"/>
            <a:t> and villages</a:t>
          </a:r>
          <a:endParaRPr lang="en-IN" dirty="0"/>
        </a:p>
      </dgm:t>
    </dgm:pt>
    <dgm:pt modelId="{85694BCC-9BCC-4BB5-AFCA-AF79080A847A}" type="parTrans" cxnId="{A8F54608-D0DE-4E37-A421-16E4563EBBBC}">
      <dgm:prSet/>
      <dgm:spPr/>
      <dgm:t>
        <a:bodyPr/>
        <a:lstStyle/>
        <a:p>
          <a:endParaRPr lang="en-IN"/>
        </a:p>
      </dgm:t>
    </dgm:pt>
    <dgm:pt modelId="{AFA10B7B-E7FF-46A5-BCFF-167D02E95997}" type="sibTrans" cxnId="{A8F54608-D0DE-4E37-A421-16E4563EBBBC}">
      <dgm:prSet/>
      <dgm:spPr/>
      <dgm:t>
        <a:bodyPr/>
        <a:lstStyle/>
        <a:p>
          <a:endParaRPr lang="en-IN"/>
        </a:p>
      </dgm:t>
    </dgm:pt>
    <dgm:pt modelId="{29BACD46-7875-4FDB-B914-CCE78D73EF3C}">
      <dgm:prSet phldrT="[Text]"/>
      <dgm:spPr/>
      <dgm:t>
        <a:bodyPr/>
        <a:lstStyle/>
        <a:p>
          <a:r>
            <a:rPr lang="en-IN" dirty="0" smtClean="0"/>
            <a:t>Department</a:t>
          </a:r>
          <a:endParaRPr lang="en-IN" dirty="0"/>
        </a:p>
      </dgm:t>
    </dgm:pt>
    <dgm:pt modelId="{1FE07387-2074-4147-9BDE-029F5ECF585A}" type="parTrans" cxnId="{E78B99C2-CC7C-43DD-9A8C-4E25123A7E66}">
      <dgm:prSet/>
      <dgm:spPr/>
      <dgm:t>
        <a:bodyPr/>
        <a:lstStyle/>
        <a:p>
          <a:endParaRPr lang="en-IN"/>
        </a:p>
      </dgm:t>
    </dgm:pt>
    <dgm:pt modelId="{B1AD4DD2-B70C-47FB-BAD0-F892125EAEA7}" type="sibTrans" cxnId="{E78B99C2-CC7C-43DD-9A8C-4E25123A7E66}">
      <dgm:prSet/>
      <dgm:spPr/>
      <dgm:t>
        <a:bodyPr/>
        <a:lstStyle/>
        <a:p>
          <a:endParaRPr lang="en-IN"/>
        </a:p>
      </dgm:t>
    </dgm:pt>
    <dgm:pt modelId="{E9C4DF34-2BED-41DD-96CA-C2910E622501}">
      <dgm:prSet phldrT="[Text]"/>
      <dgm:spPr/>
      <dgm:t>
        <a:bodyPr/>
        <a:lstStyle/>
        <a:p>
          <a:r>
            <a:rPr lang="en-IN" dirty="0" smtClean="0"/>
            <a:t>Data is assimilated and categorized</a:t>
          </a:r>
          <a:endParaRPr lang="en-IN" dirty="0"/>
        </a:p>
      </dgm:t>
    </dgm:pt>
    <dgm:pt modelId="{D2C96F94-D86C-4F2D-892F-2CE7A2EBAC55}" type="parTrans" cxnId="{DC4191D5-6EBF-4278-843B-E82D512D0A35}">
      <dgm:prSet/>
      <dgm:spPr/>
      <dgm:t>
        <a:bodyPr/>
        <a:lstStyle/>
        <a:p>
          <a:endParaRPr lang="en-IN"/>
        </a:p>
      </dgm:t>
    </dgm:pt>
    <dgm:pt modelId="{F6342C37-1E05-4AB0-BCFA-5351FD22B381}" type="sibTrans" cxnId="{DC4191D5-6EBF-4278-843B-E82D512D0A35}">
      <dgm:prSet/>
      <dgm:spPr/>
      <dgm:t>
        <a:bodyPr/>
        <a:lstStyle/>
        <a:p>
          <a:endParaRPr lang="en-IN"/>
        </a:p>
      </dgm:t>
    </dgm:pt>
    <dgm:pt modelId="{7131834C-5692-4474-8773-29660C5843A2}">
      <dgm:prSet phldrT="[Text]"/>
      <dgm:spPr/>
      <dgm:t>
        <a:bodyPr/>
        <a:lstStyle/>
        <a:p>
          <a:r>
            <a:rPr lang="en-IN" dirty="0" smtClean="0"/>
            <a:t>Automated data capture ensures direct collection of data from field levels</a:t>
          </a:r>
          <a:endParaRPr lang="en-IN" dirty="0"/>
        </a:p>
      </dgm:t>
    </dgm:pt>
    <dgm:pt modelId="{16D2F694-FD78-40EE-B901-AB8F84661939}" type="parTrans" cxnId="{2F509A0B-6C6B-4E1A-AB44-E9F39C68EE3D}">
      <dgm:prSet/>
      <dgm:spPr/>
      <dgm:t>
        <a:bodyPr/>
        <a:lstStyle/>
        <a:p>
          <a:endParaRPr lang="en-IN"/>
        </a:p>
      </dgm:t>
    </dgm:pt>
    <dgm:pt modelId="{35A3EA7F-E59B-4A37-B122-E937F001F12C}" type="sibTrans" cxnId="{2F509A0B-6C6B-4E1A-AB44-E9F39C68EE3D}">
      <dgm:prSet/>
      <dgm:spPr/>
      <dgm:t>
        <a:bodyPr/>
        <a:lstStyle/>
        <a:p>
          <a:endParaRPr lang="en-IN"/>
        </a:p>
      </dgm:t>
    </dgm:pt>
    <dgm:pt modelId="{4292671E-ADFC-461E-AD62-5141CEDE6CC0}">
      <dgm:prSet phldrT="[Text]"/>
      <dgm:spPr/>
      <dgm:t>
        <a:bodyPr/>
        <a:lstStyle/>
        <a:p>
          <a:r>
            <a:rPr lang="en-IN" dirty="0" smtClean="0"/>
            <a:t>Dashboard</a:t>
          </a:r>
          <a:endParaRPr lang="en-IN" dirty="0"/>
        </a:p>
      </dgm:t>
    </dgm:pt>
    <dgm:pt modelId="{944F2A4D-BCD1-47E7-A7A8-2E843329FA9E}" type="parTrans" cxnId="{7ED1794C-3CDF-43A5-BBC2-FAFEAE209801}">
      <dgm:prSet/>
      <dgm:spPr/>
      <dgm:t>
        <a:bodyPr/>
        <a:lstStyle/>
        <a:p>
          <a:endParaRPr lang="en-IN"/>
        </a:p>
      </dgm:t>
    </dgm:pt>
    <dgm:pt modelId="{CE3A13D6-BBDC-4A23-BC4B-F454373827CF}" type="sibTrans" cxnId="{7ED1794C-3CDF-43A5-BBC2-FAFEAE209801}">
      <dgm:prSet/>
      <dgm:spPr/>
      <dgm:t>
        <a:bodyPr/>
        <a:lstStyle/>
        <a:p>
          <a:endParaRPr lang="en-IN"/>
        </a:p>
      </dgm:t>
    </dgm:pt>
    <dgm:pt modelId="{5606E7D1-AFEF-49D7-8A35-BACCE242E353}">
      <dgm:prSet phldrT="[Text]"/>
      <dgm:spPr/>
      <dgm:t>
        <a:bodyPr/>
        <a:lstStyle/>
        <a:p>
          <a:r>
            <a:rPr lang="en-IN" dirty="0" smtClean="0"/>
            <a:t>Select data from department portals appear on the Dashboard</a:t>
          </a:r>
          <a:endParaRPr lang="en-IN" dirty="0"/>
        </a:p>
      </dgm:t>
    </dgm:pt>
    <dgm:pt modelId="{77F7DC8C-5EA2-415C-8A1C-8D70173CFA0E}" type="parTrans" cxnId="{08B6E3E0-491D-4C2E-B3BE-E4BC611FCD0C}">
      <dgm:prSet/>
      <dgm:spPr/>
      <dgm:t>
        <a:bodyPr/>
        <a:lstStyle/>
        <a:p>
          <a:endParaRPr lang="en-IN"/>
        </a:p>
      </dgm:t>
    </dgm:pt>
    <dgm:pt modelId="{0831916E-A72F-4F7B-B655-9EA99CEAFD42}" type="sibTrans" cxnId="{08B6E3E0-491D-4C2E-B3BE-E4BC611FCD0C}">
      <dgm:prSet/>
      <dgm:spPr/>
      <dgm:t>
        <a:bodyPr/>
        <a:lstStyle/>
        <a:p>
          <a:endParaRPr lang="en-IN"/>
        </a:p>
      </dgm:t>
    </dgm:pt>
    <dgm:pt modelId="{F3B24C0D-B6E8-49C2-896B-74C1DE98C868}">
      <dgm:prSet phldrT="[Text]"/>
      <dgm:spPr/>
      <dgm:t>
        <a:bodyPr/>
        <a:lstStyle/>
        <a:p>
          <a:r>
            <a:rPr lang="en-IN" dirty="0" smtClean="0"/>
            <a:t>Live and automated updates of data is done at pre-set frequency</a:t>
          </a:r>
          <a:endParaRPr lang="en-IN" dirty="0"/>
        </a:p>
      </dgm:t>
    </dgm:pt>
    <dgm:pt modelId="{1737D29B-97EC-4F21-94C1-184E0E4D62EF}" type="parTrans" cxnId="{5E21305B-F0A9-471C-919F-EBF5F99F0661}">
      <dgm:prSet/>
      <dgm:spPr/>
      <dgm:t>
        <a:bodyPr/>
        <a:lstStyle/>
        <a:p>
          <a:endParaRPr lang="en-IN"/>
        </a:p>
      </dgm:t>
    </dgm:pt>
    <dgm:pt modelId="{0D72EC07-EF5F-46ED-BA89-A7AFA067CBFF}" type="sibTrans" cxnId="{5E21305B-F0A9-471C-919F-EBF5F99F0661}">
      <dgm:prSet/>
      <dgm:spPr/>
      <dgm:t>
        <a:bodyPr/>
        <a:lstStyle/>
        <a:p>
          <a:endParaRPr lang="en-IN"/>
        </a:p>
      </dgm:t>
    </dgm:pt>
    <dgm:pt modelId="{374359A4-007F-4613-A964-6766AF86DABA}" type="pres">
      <dgm:prSet presAssocID="{8E9F7E8B-80A1-4882-BE94-89D8EF6ABA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59B9D8A-9D6A-4C51-B72C-AEB2755B4E1A}" type="pres">
      <dgm:prSet presAssocID="{10F86220-B522-423F-9F5C-E7AF171E3BD8}" presName="composite" presStyleCnt="0"/>
      <dgm:spPr/>
    </dgm:pt>
    <dgm:pt modelId="{959F13E7-6A9C-4153-9A83-3B25E3F241C6}" type="pres">
      <dgm:prSet presAssocID="{10F86220-B522-423F-9F5C-E7AF171E3B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F82822-007E-4D60-B727-84CC729791CB}" type="pres">
      <dgm:prSet presAssocID="{10F86220-B522-423F-9F5C-E7AF171E3B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DE673A-D670-4454-84C0-42B48901D55B}" type="pres">
      <dgm:prSet presAssocID="{7165D25F-8359-4598-92B6-569305126E4D}" presName="sp" presStyleCnt="0"/>
      <dgm:spPr/>
    </dgm:pt>
    <dgm:pt modelId="{F2CB306A-3736-4978-AE0E-6104B00D7E1A}" type="pres">
      <dgm:prSet presAssocID="{29BACD46-7875-4FDB-B914-CCE78D73EF3C}" presName="composite" presStyleCnt="0"/>
      <dgm:spPr/>
    </dgm:pt>
    <dgm:pt modelId="{1A3F5FF2-0F72-4EDC-B35F-FA425A0134EC}" type="pres">
      <dgm:prSet presAssocID="{29BACD46-7875-4FDB-B914-CCE78D73EF3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7F6C7D-88F9-49EB-A3B2-032F8E32FEC5}" type="pres">
      <dgm:prSet presAssocID="{29BACD46-7875-4FDB-B914-CCE78D73EF3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43DEC6-CAA6-41F6-A583-5E6CF7D6ADF8}" type="pres">
      <dgm:prSet presAssocID="{B1AD4DD2-B70C-47FB-BAD0-F892125EAEA7}" presName="sp" presStyleCnt="0"/>
      <dgm:spPr/>
    </dgm:pt>
    <dgm:pt modelId="{C2BB6A03-EDAD-4A77-85D5-A62EA474479D}" type="pres">
      <dgm:prSet presAssocID="{4292671E-ADFC-461E-AD62-5141CEDE6CC0}" presName="composite" presStyleCnt="0"/>
      <dgm:spPr/>
    </dgm:pt>
    <dgm:pt modelId="{CCF5073D-8951-47D5-AFF9-C75085EFCAEF}" type="pres">
      <dgm:prSet presAssocID="{4292671E-ADFC-461E-AD62-5141CEDE6C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4CB0B9-F445-4D24-A937-57E234B4612A}" type="pres">
      <dgm:prSet presAssocID="{4292671E-ADFC-461E-AD62-5141CEDE6C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C5FB873-98A0-4F77-B3B7-98ECB285B621}" type="presOf" srcId="{8E9F7E8B-80A1-4882-BE94-89D8EF6ABABD}" destId="{374359A4-007F-4613-A964-6766AF86DABA}" srcOrd="0" destOrd="0" presId="urn:microsoft.com/office/officeart/2005/8/layout/chevron2"/>
    <dgm:cxn modelId="{88CEA1D8-26D6-4AAB-945B-C733BA184ADD}" srcId="{8E9F7E8B-80A1-4882-BE94-89D8EF6ABABD}" destId="{10F86220-B522-423F-9F5C-E7AF171E3BD8}" srcOrd="0" destOrd="0" parTransId="{8BF6A778-AA04-474D-991E-64E4042557F4}" sibTransId="{7165D25F-8359-4598-92B6-569305126E4D}"/>
    <dgm:cxn modelId="{3739C32B-A848-4C1D-AC16-9D477BCAE4D7}" type="presOf" srcId="{F3B24C0D-B6E8-49C2-896B-74C1DE98C868}" destId="{3F4CB0B9-F445-4D24-A937-57E234B4612A}" srcOrd="0" destOrd="1" presId="urn:microsoft.com/office/officeart/2005/8/layout/chevron2"/>
    <dgm:cxn modelId="{5E21305B-F0A9-471C-919F-EBF5F99F0661}" srcId="{4292671E-ADFC-461E-AD62-5141CEDE6CC0}" destId="{F3B24C0D-B6E8-49C2-896B-74C1DE98C868}" srcOrd="1" destOrd="0" parTransId="{1737D29B-97EC-4F21-94C1-184E0E4D62EF}" sibTransId="{0D72EC07-EF5F-46ED-BA89-A7AFA067CBFF}"/>
    <dgm:cxn modelId="{4323A0E9-DFCF-4F1C-A2F5-A86D3CD7E537}" type="presOf" srcId="{5606E7D1-AFEF-49D7-8A35-BACCE242E353}" destId="{3F4CB0B9-F445-4D24-A937-57E234B4612A}" srcOrd="0" destOrd="0" presId="urn:microsoft.com/office/officeart/2005/8/layout/chevron2"/>
    <dgm:cxn modelId="{E78B99C2-CC7C-43DD-9A8C-4E25123A7E66}" srcId="{8E9F7E8B-80A1-4882-BE94-89D8EF6ABABD}" destId="{29BACD46-7875-4FDB-B914-CCE78D73EF3C}" srcOrd="1" destOrd="0" parTransId="{1FE07387-2074-4147-9BDE-029F5ECF585A}" sibTransId="{B1AD4DD2-B70C-47FB-BAD0-F892125EAEA7}"/>
    <dgm:cxn modelId="{A2E2D14B-B05C-495F-856B-081357DFF51D}" srcId="{10F86220-B522-423F-9F5C-E7AF171E3BD8}" destId="{8D668DAB-987A-471C-A3A9-C1DFCA0C1A6E}" srcOrd="0" destOrd="0" parTransId="{15969494-C44B-402E-9C14-A55CEF956166}" sibTransId="{6E064A7F-B969-42D2-905C-97B64E9B6DD4}"/>
    <dgm:cxn modelId="{F0729F48-4A4C-49E1-9F4E-1667CFAA7572}" type="presOf" srcId="{4292671E-ADFC-461E-AD62-5141CEDE6CC0}" destId="{CCF5073D-8951-47D5-AFF9-C75085EFCAEF}" srcOrd="0" destOrd="0" presId="urn:microsoft.com/office/officeart/2005/8/layout/chevron2"/>
    <dgm:cxn modelId="{2F509A0B-6C6B-4E1A-AB44-E9F39C68EE3D}" srcId="{29BACD46-7875-4FDB-B914-CCE78D73EF3C}" destId="{7131834C-5692-4474-8773-29660C5843A2}" srcOrd="1" destOrd="0" parTransId="{16D2F694-FD78-40EE-B901-AB8F84661939}" sibTransId="{35A3EA7F-E59B-4A37-B122-E937F001F12C}"/>
    <dgm:cxn modelId="{7ED1794C-3CDF-43A5-BBC2-FAFEAE209801}" srcId="{8E9F7E8B-80A1-4882-BE94-89D8EF6ABABD}" destId="{4292671E-ADFC-461E-AD62-5141CEDE6CC0}" srcOrd="2" destOrd="0" parTransId="{944F2A4D-BCD1-47E7-A7A8-2E843329FA9E}" sibTransId="{CE3A13D6-BBDC-4A23-BC4B-F454373827CF}"/>
    <dgm:cxn modelId="{48BF91CE-EDCF-4808-827E-58A5139EB6B3}" type="presOf" srcId="{E9C4DF34-2BED-41DD-96CA-C2910E622501}" destId="{B97F6C7D-88F9-49EB-A3B2-032F8E32FEC5}" srcOrd="0" destOrd="0" presId="urn:microsoft.com/office/officeart/2005/8/layout/chevron2"/>
    <dgm:cxn modelId="{A8F54608-D0DE-4E37-A421-16E4563EBBBC}" srcId="{10F86220-B522-423F-9F5C-E7AF171E3BD8}" destId="{322DDE1C-02B9-4C58-A7D0-70B974D6ED35}" srcOrd="1" destOrd="0" parTransId="{85694BCC-9BCC-4BB5-AFCA-AF79080A847A}" sibTransId="{AFA10B7B-E7FF-46A5-BCFF-167D02E95997}"/>
    <dgm:cxn modelId="{1321B09D-6CD8-4642-BA82-5E4580329B9D}" type="presOf" srcId="{10F86220-B522-423F-9F5C-E7AF171E3BD8}" destId="{959F13E7-6A9C-4153-9A83-3B25E3F241C6}" srcOrd="0" destOrd="0" presId="urn:microsoft.com/office/officeart/2005/8/layout/chevron2"/>
    <dgm:cxn modelId="{AD9C500B-4021-4EEA-855C-D1518F055A39}" type="presOf" srcId="{29BACD46-7875-4FDB-B914-CCE78D73EF3C}" destId="{1A3F5FF2-0F72-4EDC-B35F-FA425A0134EC}" srcOrd="0" destOrd="0" presId="urn:microsoft.com/office/officeart/2005/8/layout/chevron2"/>
    <dgm:cxn modelId="{9A0CBDDB-DC93-422B-9F47-28E2F283EE6C}" type="presOf" srcId="{8D668DAB-987A-471C-A3A9-C1DFCA0C1A6E}" destId="{32F82822-007E-4D60-B727-84CC729791CB}" srcOrd="0" destOrd="0" presId="urn:microsoft.com/office/officeart/2005/8/layout/chevron2"/>
    <dgm:cxn modelId="{7EA49EAA-15A9-478E-9862-1B9C551B90AF}" type="presOf" srcId="{7131834C-5692-4474-8773-29660C5843A2}" destId="{B97F6C7D-88F9-49EB-A3B2-032F8E32FEC5}" srcOrd="0" destOrd="1" presId="urn:microsoft.com/office/officeart/2005/8/layout/chevron2"/>
    <dgm:cxn modelId="{08B6E3E0-491D-4C2E-B3BE-E4BC611FCD0C}" srcId="{4292671E-ADFC-461E-AD62-5141CEDE6CC0}" destId="{5606E7D1-AFEF-49D7-8A35-BACCE242E353}" srcOrd="0" destOrd="0" parTransId="{77F7DC8C-5EA2-415C-8A1C-8D70173CFA0E}" sibTransId="{0831916E-A72F-4F7B-B655-9EA99CEAFD42}"/>
    <dgm:cxn modelId="{439CD892-310A-4836-84EB-D8CEC7AEDDAE}" type="presOf" srcId="{322DDE1C-02B9-4C58-A7D0-70B974D6ED35}" destId="{32F82822-007E-4D60-B727-84CC729791CB}" srcOrd="0" destOrd="1" presId="urn:microsoft.com/office/officeart/2005/8/layout/chevron2"/>
    <dgm:cxn modelId="{DC4191D5-6EBF-4278-843B-E82D512D0A35}" srcId="{29BACD46-7875-4FDB-B914-CCE78D73EF3C}" destId="{E9C4DF34-2BED-41DD-96CA-C2910E622501}" srcOrd="0" destOrd="0" parTransId="{D2C96F94-D86C-4F2D-892F-2CE7A2EBAC55}" sibTransId="{F6342C37-1E05-4AB0-BCFA-5351FD22B381}"/>
    <dgm:cxn modelId="{E8AE1B6E-CADC-4876-8AD5-0A1131AD2926}" type="presParOf" srcId="{374359A4-007F-4613-A964-6766AF86DABA}" destId="{659B9D8A-9D6A-4C51-B72C-AEB2755B4E1A}" srcOrd="0" destOrd="0" presId="urn:microsoft.com/office/officeart/2005/8/layout/chevron2"/>
    <dgm:cxn modelId="{256246D3-B369-485E-BCE9-79618A53F9F3}" type="presParOf" srcId="{659B9D8A-9D6A-4C51-B72C-AEB2755B4E1A}" destId="{959F13E7-6A9C-4153-9A83-3B25E3F241C6}" srcOrd="0" destOrd="0" presId="urn:microsoft.com/office/officeart/2005/8/layout/chevron2"/>
    <dgm:cxn modelId="{9365F4EB-A894-4743-8EC2-5D1037C0D5D9}" type="presParOf" srcId="{659B9D8A-9D6A-4C51-B72C-AEB2755B4E1A}" destId="{32F82822-007E-4D60-B727-84CC729791CB}" srcOrd="1" destOrd="0" presId="urn:microsoft.com/office/officeart/2005/8/layout/chevron2"/>
    <dgm:cxn modelId="{106CD118-3912-414D-BB21-193A929B886E}" type="presParOf" srcId="{374359A4-007F-4613-A964-6766AF86DABA}" destId="{FFDE673A-D670-4454-84C0-42B48901D55B}" srcOrd="1" destOrd="0" presId="urn:microsoft.com/office/officeart/2005/8/layout/chevron2"/>
    <dgm:cxn modelId="{8B00F6AB-A2E3-4EF0-A9D5-D2D8F706A5A7}" type="presParOf" srcId="{374359A4-007F-4613-A964-6766AF86DABA}" destId="{F2CB306A-3736-4978-AE0E-6104B00D7E1A}" srcOrd="2" destOrd="0" presId="urn:microsoft.com/office/officeart/2005/8/layout/chevron2"/>
    <dgm:cxn modelId="{786E7443-953F-4FF2-9D81-A7DF9B7DEBC7}" type="presParOf" srcId="{F2CB306A-3736-4978-AE0E-6104B00D7E1A}" destId="{1A3F5FF2-0F72-4EDC-B35F-FA425A0134EC}" srcOrd="0" destOrd="0" presId="urn:microsoft.com/office/officeart/2005/8/layout/chevron2"/>
    <dgm:cxn modelId="{DA9B3A3F-C292-4AEA-B98F-EBBE8723066F}" type="presParOf" srcId="{F2CB306A-3736-4978-AE0E-6104B00D7E1A}" destId="{B97F6C7D-88F9-49EB-A3B2-032F8E32FEC5}" srcOrd="1" destOrd="0" presId="urn:microsoft.com/office/officeart/2005/8/layout/chevron2"/>
    <dgm:cxn modelId="{29B41423-2C5F-46D4-B565-64A1C4C30E05}" type="presParOf" srcId="{374359A4-007F-4613-A964-6766AF86DABA}" destId="{0A43DEC6-CAA6-41F6-A583-5E6CF7D6ADF8}" srcOrd="3" destOrd="0" presId="urn:microsoft.com/office/officeart/2005/8/layout/chevron2"/>
    <dgm:cxn modelId="{4829D624-22A2-481E-B847-00303E9B7CDB}" type="presParOf" srcId="{374359A4-007F-4613-A964-6766AF86DABA}" destId="{C2BB6A03-EDAD-4A77-85D5-A62EA474479D}" srcOrd="4" destOrd="0" presId="urn:microsoft.com/office/officeart/2005/8/layout/chevron2"/>
    <dgm:cxn modelId="{94B3869C-7C4A-49F3-8BC6-5B7624673D5A}" type="presParOf" srcId="{C2BB6A03-EDAD-4A77-85D5-A62EA474479D}" destId="{CCF5073D-8951-47D5-AFF9-C75085EFCAEF}" srcOrd="0" destOrd="0" presId="urn:microsoft.com/office/officeart/2005/8/layout/chevron2"/>
    <dgm:cxn modelId="{3F8A4122-6881-4FA6-98DC-9F70D2D0E898}" type="presParOf" srcId="{C2BB6A03-EDAD-4A77-85D5-A62EA474479D}" destId="{3F4CB0B9-F445-4D24-A937-57E234B461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F13E7-6A9C-4153-9A83-3B25E3F241C6}">
      <dsp:nvSpPr>
        <dsp:cNvPr id="0" name=""/>
        <dsp:cNvSpPr/>
      </dsp:nvSpPr>
      <dsp:spPr>
        <a:xfrm rot="5400000">
          <a:off x="-240427" y="242251"/>
          <a:ext cx="1602850" cy="1121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Field</a:t>
          </a:r>
          <a:endParaRPr lang="en-IN" sz="1700" kern="1200" dirty="0"/>
        </a:p>
      </dsp:txBody>
      <dsp:txXfrm rot="5400000">
        <a:off x="-240427" y="242251"/>
        <a:ext cx="1602850" cy="1121995"/>
      </dsp:txXfrm>
    </dsp:sp>
    <dsp:sp modelId="{32F82822-007E-4D60-B727-84CC729791CB}">
      <dsp:nvSpPr>
        <dsp:cNvPr id="0" name=""/>
        <dsp:cNvSpPr/>
      </dsp:nvSpPr>
      <dsp:spPr>
        <a:xfrm rot="5400000">
          <a:off x="3316435" y="-2192616"/>
          <a:ext cx="1041852" cy="543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Ground level data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Data collected from districts, </a:t>
          </a:r>
          <a:r>
            <a:rPr lang="en-IN" sz="1500" kern="1200" dirty="0" err="1" smtClean="0"/>
            <a:t>mandals</a:t>
          </a:r>
          <a:r>
            <a:rPr lang="en-IN" sz="1500" kern="1200" dirty="0" smtClean="0"/>
            <a:t> and villages</a:t>
          </a:r>
          <a:endParaRPr lang="en-IN" sz="1500" kern="1200" dirty="0"/>
        </a:p>
      </dsp:txBody>
      <dsp:txXfrm rot="5400000">
        <a:off x="3316435" y="-2192616"/>
        <a:ext cx="1041852" cy="5430732"/>
      </dsp:txXfrm>
    </dsp:sp>
    <dsp:sp modelId="{1A3F5FF2-0F72-4EDC-B35F-FA425A0134EC}">
      <dsp:nvSpPr>
        <dsp:cNvPr id="0" name=""/>
        <dsp:cNvSpPr/>
      </dsp:nvSpPr>
      <dsp:spPr>
        <a:xfrm rot="5400000">
          <a:off x="-240427" y="1651022"/>
          <a:ext cx="1602850" cy="1121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Department</a:t>
          </a:r>
          <a:endParaRPr lang="en-IN" sz="1700" kern="1200" dirty="0"/>
        </a:p>
      </dsp:txBody>
      <dsp:txXfrm rot="5400000">
        <a:off x="-240427" y="1651022"/>
        <a:ext cx="1602850" cy="1121995"/>
      </dsp:txXfrm>
    </dsp:sp>
    <dsp:sp modelId="{B97F6C7D-88F9-49EB-A3B2-032F8E32FEC5}">
      <dsp:nvSpPr>
        <dsp:cNvPr id="0" name=""/>
        <dsp:cNvSpPr/>
      </dsp:nvSpPr>
      <dsp:spPr>
        <a:xfrm rot="5400000">
          <a:off x="3316435" y="-783845"/>
          <a:ext cx="1041852" cy="543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Data is assimilated and categorized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Automated data capture ensures direct collection of data from field levels</a:t>
          </a:r>
          <a:endParaRPr lang="en-IN" sz="1500" kern="1200" dirty="0"/>
        </a:p>
      </dsp:txBody>
      <dsp:txXfrm rot="5400000">
        <a:off x="3316435" y="-783845"/>
        <a:ext cx="1041852" cy="5430732"/>
      </dsp:txXfrm>
    </dsp:sp>
    <dsp:sp modelId="{CCF5073D-8951-47D5-AFF9-C75085EFCAEF}">
      <dsp:nvSpPr>
        <dsp:cNvPr id="0" name=""/>
        <dsp:cNvSpPr/>
      </dsp:nvSpPr>
      <dsp:spPr>
        <a:xfrm rot="5400000">
          <a:off x="-240427" y="3059793"/>
          <a:ext cx="1602850" cy="1121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Dashboard</a:t>
          </a:r>
          <a:endParaRPr lang="en-IN" sz="1700" kern="1200" dirty="0"/>
        </a:p>
      </dsp:txBody>
      <dsp:txXfrm rot="5400000">
        <a:off x="-240427" y="3059793"/>
        <a:ext cx="1602850" cy="1121995"/>
      </dsp:txXfrm>
    </dsp:sp>
    <dsp:sp modelId="{3F4CB0B9-F445-4D24-A937-57E234B4612A}">
      <dsp:nvSpPr>
        <dsp:cNvPr id="0" name=""/>
        <dsp:cNvSpPr/>
      </dsp:nvSpPr>
      <dsp:spPr>
        <a:xfrm rot="5400000">
          <a:off x="3316435" y="624925"/>
          <a:ext cx="1041852" cy="5430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Select data from department portals appear on the Dashboard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Live and automated updates of data is done at pre-set frequency</a:t>
          </a:r>
          <a:endParaRPr lang="en-IN" sz="1500" kern="1200" dirty="0"/>
        </a:p>
      </dsp:txBody>
      <dsp:txXfrm rot="5400000">
        <a:off x="3316435" y="624925"/>
        <a:ext cx="1041852" cy="543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203CE-9371-4190-B43F-CD4AE306F135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B0BC8-FC8C-4FAD-85E9-65F12576EC7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374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B0BC8-FC8C-4FAD-85E9-65F12576EC74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0494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72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7212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004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7379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901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306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314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115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31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241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648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0EC0-4812-462A-860C-4BA4DABC6A22}" type="datetimeFigureOut">
              <a:rPr lang="en-IN" smtClean="0"/>
              <a:pPr/>
              <a:t>21-12-2016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A05A-075D-4DE1-AAF5-A96FE5A5B42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5035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IN" dirty="0" smtClean="0"/>
              <a:t>Government of Andhra Pradesh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94" y="1700808"/>
            <a:ext cx="4277689" cy="4692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1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Drilldown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42231" y="12687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00B050"/>
                </a:solidFill>
              </a:rPr>
              <a:t>Department &gt; KPI &gt; District &gt; </a:t>
            </a:r>
            <a:r>
              <a:rPr lang="en-IN" dirty="0" err="1" smtClean="0">
                <a:solidFill>
                  <a:srgbClr val="00B050"/>
                </a:solidFill>
              </a:rPr>
              <a:t>Mandal</a:t>
            </a:r>
            <a:r>
              <a:rPr lang="en-IN" dirty="0">
                <a:solidFill>
                  <a:srgbClr val="00B050"/>
                </a:solidFill>
              </a:rPr>
              <a:t>/</a:t>
            </a:r>
            <a:r>
              <a:rPr lang="en-IN" dirty="0" err="1" smtClean="0">
                <a:solidFill>
                  <a:srgbClr val="00B050"/>
                </a:solidFill>
              </a:rPr>
              <a:t>Panchayat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5" y="1772816"/>
            <a:ext cx="7449871" cy="48768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825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Department Data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77" y="2960084"/>
            <a:ext cx="3943379" cy="11382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112479" y="415972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339752" y="2271372"/>
            <a:ext cx="540060" cy="664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88024" y="2327432"/>
            <a:ext cx="2065964" cy="609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80112" y="2557937"/>
            <a:ext cx="504056" cy="37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4520" y="20608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Summary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7668" y="5301208"/>
            <a:ext cx="1161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Star Rating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661" y="189157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Department Name</a:t>
            </a:r>
            <a:endParaRPr lang="en-IN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In Depth Department Analysis – </a:t>
            </a:r>
            <a:br>
              <a:rPr lang="en-IN" sz="3600" dirty="0" smtClean="0"/>
            </a:br>
            <a:r>
              <a:rPr lang="en-IN" sz="3600" dirty="0" smtClean="0"/>
              <a:t>Key Indicators</a:t>
            </a:r>
            <a:endParaRPr lang="en-IN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53414" cy="49552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93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Department Analytics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92480" cy="4243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64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85293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i="1" dirty="0" smtClean="0">
                <a:latin typeface="Bernard MT Condensed" pitchFamily="18" charset="0"/>
              </a:rPr>
              <a:t>Thank You</a:t>
            </a:r>
            <a:endParaRPr lang="en-IN" sz="4800" i="1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7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CM Core Dashboard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7" y="1600200"/>
            <a:ext cx="8012162" cy="4565104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90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Overview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64729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2400" dirty="0"/>
              <a:t>The Chief Minister’s Dashboard provides a real time snapshot of </a:t>
            </a:r>
            <a:r>
              <a:rPr lang="en-IN" sz="2400" dirty="0" smtClean="0"/>
              <a:t>various departments in the government.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400" dirty="0" smtClean="0"/>
              <a:t> The Dashboard is open to the public, thereby promoting transparency and accountability within the government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400" dirty="0" smtClean="0"/>
              <a:t>The Dashboard monitors department and services and identifies areas for improvement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400" dirty="0" smtClean="0"/>
              <a:t>Emphasis is placed on automation and computerization of departments. Data from respective department portals are displayed on the Dashboard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034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Automation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61198077"/>
              </p:ext>
            </p:extLst>
          </p:nvPr>
        </p:nvGraphicFramePr>
        <p:xfrm>
          <a:off x="1115616" y="1556792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767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Star Rating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Departments are rated on a scale of 0-3 stars based on overall points acquired across four parameters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Data Collection – collection of data from the field/ground level. The accuracy, automation and frequency of data collection are measured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Real Time Governance – Historical data, response time and descriptive analytics are considered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Granularity – lower and in depth the level of data collection, the higher the points awarded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/>
              <a:t>Adherence to Dashboard Guidelines – the relevance and accuracy of data is assessed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3176"/>
            <a:ext cx="4124355" cy="131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1507331"/>
            <a:ext cx="2119313" cy="27860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30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Lights</a:t>
            </a:r>
            <a:endParaRPr lang="en-US" dirty="0"/>
          </a:p>
        </p:txBody>
      </p:sp>
      <p:pic>
        <p:nvPicPr>
          <p:cNvPr id="3" name="Picture 2" descr="light breakd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81785"/>
            <a:ext cx="7582959" cy="14194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 descr="over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8155" y="1637768"/>
            <a:ext cx="3867690" cy="11431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4499992" y="299695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Tracking of Streetlights</a:t>
            </a:r>
            <a:endParaRPr lang="en-US" dirty="0"/>
          </a:p>
        </p:txBody>
      </p:sp>
      <p:pic>
        <p:nvPicPr>
          <p:cNvPr id="3" name="Picture 2" descr="str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32585"/>
            <a:ext cx="8748464" cy="2412439"/>
          </a:xfrm>
          <a:prstGeom prst="rect">
            <a:avLst/>
          </a:prstGeom>
        </p:spPr>
      </p:pic>
      <p:pic>
        <p:nvPicPr>
          <p:cNvPr id="4" name="Picture 3" descr="street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861048"/>
            <a:ext cx="7056784" cy="27668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Frequency Updates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6" y="2348880"/>
            <a:ext cx="8726090" cy="3672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7239" y="1412776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Every department has its own set frequency for data update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600" dirty="0" smtClean="0"/>
              <a:t>The data collected at the field level is sent to the dashboard either manually or electronically. Emphasis is placed on automated data sharing via </a:t>
            </a:r>
            <a:r>
              <a:rPr lang="en-IN" sz="1600" dirty="0" err="1" smtClean="0"/>
              <a:t>weblink</a:t>
            </a:r>
            <a:endParaRPr lang="en-IN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180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Emphasis on Key Performance Indicators</a:t>
            </a:r>
            <a:endParaRPr lang="en-IN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1296144" cy="8733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677146" cy="33235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4416299" y="242088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55776" y="242088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799451" y="2708920"/>
            <a:ext cx="50405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2132856"/>
            <a:ext cx="57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00B0F0"/>
                </a:solidFill>
              </a:rPr>
              <a:t>KPI</a:t>
            </a:r>
            <a:endParaRPr lang="en-IN" sz="16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2360" y="1819303"/>
            <a:ext cx="2699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Overview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solidFill>
                  <a:srgbClr val="C00000"/>
                </a:solidFill>
              </a:rPr>
              <a:t>District Summary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400" dirty="0" smtClean="0">
                <a:solidFill>
                  <a:srgbClr val="C00000"/>
                </a:solidFill>
              </a:rPr>
              <a:t>Target and achievements</a:t>
            </a:r>
            <a:endParaRPr lang="en-IN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289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Government of Andhra Pradesh</vt:lpstr>
      <vt:lpstr>CM Core Dashboard</vt:lpstr>
      <vt:lpstr>Overview</vt:lpstr>
      <vt:lpstr>Automation</vt:lpstr>
      <vt:lpstr>Star Rating</vt:lpstr>
      <vt:lpstr>Street Lights</vt:lpstr>
      <vt:lpstr>Live Tracking of Streetlights</vt:lpstr>
      <vt:lpstr>Frequency Updates</vt:lpstr>
      <vt:lpstr>Emphasis on Key Performance Indicators</vt:lpstr>
      <vt:lpstr>Drilldown</vt:lpstr>
      <vt:lpstr>Department Data</vt:lpstr>
      <vt:lpstr>In Depth Department Analysis –  Key Indicators</vt:lpstr>
      <vt:lpstr>Department Analytics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</dc:creator>
  <cp:lastModifiedBy>User</cp:lastModifiedBy>
  <cp:revision>45</cp:revision>
  <dcterms:created xsi:type="dcterms:W3CDTF">2016-12-07T09:22:59Z</dcterms:created>
  <dcterms:modified xsi:type="dcterms:W3CDTF">2016-12-21T05:13:51Z</dcterms:modified>
</cp:coreProperties>
</file>