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7" r:id="rId3"/>
    <p:sldId id="310" r:id="rId4"/>
    <p:sldId id="311" r:id="rId5"/>
    <p:sldId id="308" r:id="rId6"/>
    <p:sldId id="306" r:id="rId7"/>
    <p:sldId id="314" r:id="rId8"/>
    <p:sldId id="302" r:id="rId9"/>
    <p:sldId id="303" r:id="rId10"/>
    <p:sldId id="298" r:id="rId11"/>
    <p:sldId id="293" r:id="rId12"/>
    <p:sldId id="290" r:id="rId13"/>
  </p:sldIdLst>
  <p:sldSz cx="9144000" cy="5143500" type="screen16x9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49" autoAdjust="0"/>
    <p:restoredTop sz="88785" autoAdjust="0"/>
  </p:normalViewPr>
  <p:slideViewPr>
    <p:cSldViewPr>
      <p:cViewPr varScale="1">
        <p:scale>
          <a:sx n="138" d="100"/>
          <a:sy n="138" d="100"/>
        </p:scale>
        <p:origin x="126" y="2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31ACF017-5FCE-4C62-A6D4-29EF7A1BCCE0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F938EDB8-D740-4E43-8411-9D3E8D68A0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EF1D5856-215D-4A37-A3CF-5D91B9077674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8500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C69F667E-F441-4B6B-B832-6D36F04F2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35957" algn="l"/>
                <a:tab pos="1473444" algn="l"/>
                <a:tab pos="2210930" algn="l"/>
                <a:tab pos="2948416" algn="l"/>
              </a:tabLst>
            </a:pPr>
            <a:fld id="{BB29C3B4-3C81-41C0-A08C-0836E731152E}" type="slidenum">
              <a:rPr lang="en-US" altLang="en-US" smtClean="0">
                <a:latin typeface="Times New Roman" pitchFamily="18" charset="0"/>
                <a:ea typeface="Microsoft YaHei" pitchFamily="34" charset="-122"/>
              </a:rPr>
              <a:pPr>
                <a:tabLst>
                  <a:tab pos="735957" algn="l"/>
                  <a:tab pos="1473444" algn="l"/>
                  <a:tab pos="2210930" algn="l"/>
                  <a:tab pos="2948416" algn="l"/>
                </a:tabLst>
              </a:pPr>
              <a:t>11</a:t>
            </a:fld>
            <a:endParaRPr lang="en-US" altLang="en-US" dirty="0" smtClean="0">
              <a:latin typeface="Times New Roman" pitchFamily="18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lipboard01x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lipboard01x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DE4F-7BEA-4D98-91F1-8BF57868BB77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1338-0F39-441B-9D8C-848CD6F4D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DE4F-7BEA-4D98-91F1-8BF57868BB77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1338-0F39-441B-9D8C-848CD6F4D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lipboard01x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DE4F-7BEA-4D98-91F1-8BF57868BB77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1338-0F39-441B-9D8C-848CD6F4D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DE4F-7BEA-4D98-91F1-8BF57868BB77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1338-0F39-441B-9D8C-848CD6F4D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DE4F-7BEA-4D98-91F1-8BF57868BB77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1338-0F39-441B-9D8C-848CD6F4D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g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alphaModFix amt="67000"/>
            <a:lum/>
          </a:blip>
          <a:srcRect/>
          <a:stretch>
            <a:fillRect l="8000" t="8000" r="8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FDE4F-7BEA-4D98-91F1-8BF57868BB77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E1338-0F39-441B-9D8C-848CD6F4D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7" r:id="rId6"/>
    <p:sldLayoutId id="2147483658" r:id="rId7"/>
    <p:sldLayoutId id="2147483659" r:id="rId8"/>
    <p:sldLayoutId id="2147483661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unjaymathur@gmail.com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notificationEng-rts.pdf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" y="1909778"/>
            <a:ext cx="9144001" cy="2006263"/>
            <a:chOff x="-1" y="-19050"/>
            <a:chExt cx="9144001" cy="2006263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 cstate="print">
              <a:lum contrast="2000"/>
            </a:blip>
            <a:srcRect t="3217" b="17252"/>
            <a:stretch>
              <a:fillRect/>
            </a:stretch>
          </p:blipFill>
          <p:spPr bwMode="auto">
            <a:xfrm>
              <a:off x="-1" y="-19050"/>
              <a:ext cx="6662647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657600" y="971550"/>
              <a:ext cx="5334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000" dirty="0" smtClean="0"/>
            </a:p>
            <a:p>
              <a:r>
                <a:rPr lang="en-US" sz="3000" dirty="0" smtClean="0"/>
                <a:t>DEV BHOOMI JAN SEWA KENDRA</a:t>
              </a:r>
              <a:endParaRPr lang="en-US" sz="3000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contrast="10000"/>
            </a:blip>
            <a:srcRect l="9956" t="50782" r="70717" b="37760"/>
            <a:stretch>
              <a:fillRect/>
            </a:stretch>
          </p:blipFill>
          <p:spPr bwMode="auto">
            <a:xfrm>
              <a:off x="6629400" y="0"/>
              <a:ext cx="2514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504"/>
            <a:ext cx="1066800" cy="101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657601" y="3943350"/>
            <a:ext cx="480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Aapki</a:t>
            </a:r>
            <a:r>
              <a:rPr lang="en-US" sz="3000" dirty="0" smtClean="0"/>
              <a:t> </a:t>
            </a:r>
            <a:r>
              <a:rPr lang="en-US" sz="3000" dirty="0" err="1" smtClean="0"/>
              <a:t>Sarkaar</a:t>
            </a:r>
            <a:r>
              <a:rPr lang="en-US" sz="3000" dirty="0" smtClean="0"/>
              <a:t>…. </a:t>
            </a:r>
            <a:r>
              <a:rPr lang="en-US" sz="3000" dirty="0" err="1" smtClean="0"/>
              <a:t>Aapke</a:t>
            </a:r>
            <a:r>
              <a:rPr lang="en-US" sz="3000" dirty="0" smtClean="0"/>
              <a:t> Dwar</a:t>
            </a:r>
            <a:endParaRPr lang="en-US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-19050"/>
            <a:ext cx="7072745" cy="1066800"/>
          </a:xfrm>
          <a:prstGeom prst="rect">
            <a:avLst/>
          </a:prstGeom>
        </p:spPr>
      </p:pic>
      <p:pic>
        <p:nvPicPr>
          <p:cNvPr id="9" name="Picture 8" descr="C:\Users\Anil Kumar\Desktop\ITDA Log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818" y="-6157"/>
            <a:ext cx="928255" cy="1005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455199"/>
              </p:ext>
            </p:extLst>
          </p:nvPr>
        </p:nvGraphicFramePr>
        <p:xfrm>
          <a:off x="609600" y="666750"/>
          <a:ext cx="8229600" cy="4079378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10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             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Application Status</a:t>
                      </a:r>
                    </a:p>
                  </a:txBody>
                  <a:tcPr marL="5806" marR="5806" marT="5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sl.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Service Name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Application 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Received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Application 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Disposed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Income Certificate</a:t>
                      </a: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697060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659930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Uttarjivi Certificate</a:t>
                      </a: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10674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8304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Character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certificate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82691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78129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Birth Certificate </a:t>
                      </a: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69186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67830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Caste Certificate</a:t>
                      </a: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680865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607745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Pariwar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Register</a:t>
                      </a: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460418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456071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6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Hill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Area Certificate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82584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80871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Pariwar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sanshodhan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14229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13808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405878"/>
                  </a:ext>
                </a:extLst>
              </a:tr>
              <a:tr h="213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Death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Certificate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13148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12789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297670"/>
                  </a:ext>
                </a:extLst>
              </a:tr>
              <a:tr h="213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O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ld 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age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pension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2476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1227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447538"/>
                  </a:ext>
                </a:extLst>
              </a:tr>
              <a:tr h="17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H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andicapped 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pension </a:t>
                      </a: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540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303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3611662"/>
                  </a:ext>
                </a:extLst>
              </a:tr>
              <a:tr h="196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W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idow 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pension </a:t>
                      </a: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1117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26232"/>
                  </a:ext>
                </a:extLst>
              </a:tr>
              <a:tr h="2231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Domicile Certificate</a:t>
                      </a: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802300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738236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866765"/>
                  </a:ext>
                </a:extLst>
              </a:tr>
              <a:tr h="1841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Freedom Fighter Certificate</a:t>
                      </a: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1285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913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3948540"/>
                  </a:ext>
                </a:extLst>
              </a:tr>
              <a:tr h="280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Solvency Certificate</a:t>
                      </a: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10347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8395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835763"/>
                  </a:ext>
                </a:extLst>
              </a:tr>
              <a:tr h="280267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2928920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2735016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6" marR="5806" marT="5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273944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762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Box 11"/>
          <p:cNvSpPr txBox="1">
            <a:spLocks noChangeArrowheads="1"/>
          </p:cNvSpPr>
          <p:nvPr/>
        </p:nvSpPr>
        <p:spPr bwMode="auto">
          <a:xfrm>
            <a:off x="533400" y="514350"/>
            <a:ext cx="807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600" b="1" dirty="0" smtClean="0"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</a:rPr>
              <a:t>DEV BHOOMI JAN SEVA </a:t>
            </a:r>
            <a:r>
              <a:rPr lang="en-US" sz="1600" b="1" dirty="0" smtClean="0">
                <a:solidFill>
                  <a:srgbClr val="000000"/>
                </a:solidFill>
              </a:rPr>
              <a:t>KENDRA (</a:t>
            </a:r>
            <a:r>
              <a:rPr lang="en-US" altLang="en-US" sz="1600" b="1" dirty="0" smtClean="0">
                <a:cs typeface="Arial" pitchFamily="34" charset="0"/>
              </a:rPr>
              <a:t>CSCs)  Rollout </a:t>
            </a:r>
            <a:r>
              <a:rPr lang="en-US" altLang="en-US" sz="1600" b="1" dirty="0" smtClean="0">
                <a:cs typeface="Arial" pitchFamily="34" charset="0"/>
              </a:rPr>
              <a:t>STATUS</a:t>
            </a:r>
          </a:p>
          <a:p>
            <a:pPr algn="ctr"/>
            <a:r>
              <a:rPr lang="en-US" altLang="en-US" sz="1600" b="1" dirty="0" smtClean="0">
                <a:cs typeface="Arial" pitchFamily="34" charset="0"/>
              </a:rPr>
              <a:t>Target: 7950</a:t>
            </a:r>
            <a:endParaRPr lang="en-US" altLang="en-US" sz="1600" b="1" dirty="0"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167829"/>
              </p:ext>
            </p:extLst>
          </p:nvPr>
        </p:nvGraphicFramePr>
        <p:xfrm>
          <a:off x="533400" y="1117638"/>
          <a:ext cx="7848600" cy="37297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4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3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2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                                                                        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DISTRICT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COMMISSIONED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ACTIVE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7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ALMORA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518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7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UTTARKASHI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297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70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U.S  NAGAR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770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7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CHAMPAWAT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214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7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CHAMOLI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357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18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TEHRI GARHWAL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448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99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DEHRADUN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537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7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NAINITAL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520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7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PITHORAGARH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400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06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PAURI GARHWAL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605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7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BAGESHWAR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322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7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RUDRAPRAYAG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202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7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HARIDWAR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690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7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TOTAL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5880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4070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"/>
            <a:ext cx="685800" cy="59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57200" y="4847391"/>
            <a:ext cx="6400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i="1" dirty="0" smtClean="0"/>
              <a:t>Approved for e-District 2635, active 1378</a:t>
            </a:r>
            <a:endParaRPr lang="en-IN" sz="1050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-1371600" y="158115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dirty="0">
                <a:cs typeface="Arial" pitchFamily="34" charset="0"/>
              </a:rPr>
              <a:t>Thank You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3350"/>
            <a:ext cx="952500" cy="84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191000" y="2419350"/>
            <a:ext cx="4114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Sanjay Mathur</a:t>
            </a:r>
          </a:p>
          <a:p>
            <a:r>
              <a:rPr lang="en-IN" dirty="0" smtClean="0"/>
              <a:t>Task Force Manager</a:t>
            </a:r>
          </a:p>
          <a:p>
            <a:r>
              <a:rPr lang="en-IN" sz="1400" dirty="0" smtClean="0"/>
              <a:t>Information technology Development Agency (ITDA)</a:t>
            </a:r>
          </a:p>
          <a:p>
            <a:r>
              <a:rPr lang="en-IN" sz="1400" dirty="0" smtClean="0"/>
              <a:t>Department of Information Technology</a:t>
            </a:r>
          </a:p>
          <a:p>
            <a:r>
              <a:rPr lang="en-IN" sz="1400" dirty="0" smtClean="0"/>
              <a:t>Government of Uttarakhand</a:t>
            </a:r>
          </a:p>
          <a:p>
            <a:r>
              <a:rPr lang="en-IN" sz="1400" dirty="0" smtClean="0"/>
              <a:t>07 IT Park </a:t>
            </a:r>
            <a:r>
              <a:rPr lang="en-IN" sz="1400" dirty="0" err="1" smtClean="0"/>
              <a:t>Sahastradhara</a:t>
            </a:r>
            <a:r>
              <a:rPr lang="en-IN" sz="1400" dirty="0" smtClean="0"/>
              <a:t> Road</a:t>
            </a:r>
          </a:p>
          <a:p>
            <a:r>
              <a:rPr lang="en-IN" sz="1400" dirty="0" smtClean="0"/>
              <a:t>Dehradun – 248001</a:t>
            </a:r>
          </a:p>
          <a:p>
            <a:r>
              <a:rPr lang="en-IN" sz="1400" dirty="0" smtClean="0">
                <a:hlinkClick r:id="rId3"/>
              </a:rPr>
              <a:t>sunjaymathur@gmail.com</a:t>
            </a:r>
            <a:endParaRPr lang="en-IN" sz="1400" dirty="0" smtClean="0"/>
          </a:p>
          <a:p>
            <a:r>
              <a:rPr lang="en-IN" sz="1400" dirty="0" smtClean="0"/>
              <a:t>9412156234</a:t>
            </a:r>
          </a:p>
          <a:p>
            <a:endParaRPr lang="en-IN" sz="1400" dirty="0"/>
          </a:p>
        </p:txBody>
      </p:sp>
      <p:pic>
        <p:nvPicPr>
          <p:cNvPr id="5" name="Picture 4" descr="C:\Users\Anil Kumar\Desktop\ITDA 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09550"/>
            <a:ext cx="762000" cy="764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80"/>
            <a:ext cx="1092198" cy="81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6200" y="2369924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200" y="3277865"/>
            <a:ext cx="883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6075" lvl="1" indent="-346075" algn="just">
              <a:buClr>
                <a:srgbClr val="669900"/>
              </a:buClr>
              <a:buFontTx/>
              <a:buChar char="►"/>
              <a:tabLst>
                <a:tab pos="457200" algn="l"/>
                <a:tab pos="1371600" algn="l"/>
              </a:tabLst>
            </a:pP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UNDP assisted “Pro-Poor IT Initiatives project”. </a:t>
            </a:r>
            <a:r>
              <a:rPr lang="en-IN" altLang="en-US" sz="1600" i="1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en-IN" altLang="en-US" sz="1600" i="1" dirty="0" smtClean="0">
                <a:solidFill>
                  <a:schemeClr val="tx2">
                    <a:lumMod val="75000"/>
                  </a:schemeClr>
                </a:solidFill>
              </a:rPr>
              <a:t>U</a:t>
            </a:r>
            <a:r>
              <a:rPr lang="en-IN" altLang="en-US" sz="1600" i="1" dirty="0" smtClean="0">
                <a:solidFill>
                  <a:schemeClr val="tx2">
                    <a:lumMod val="75000"/>
                  </a:schemeClr>
                </a:solidFill>
              </a:rPr>
              <a:t>ttara Portal”</a:t>
            </a:r>
          </a:p>
          <a:p>
            <a:pPr marL="346075" lvl="1" indent="-346075" algn="just">
              <a:buClr>
                <a:srgbClr val="669900"/>
              </a:buClr>
              <a:buFontTx/>
              <a:buChar char="►"/>
              <a:tabLst>
                <a:tab pos="457200" algn="l"/>
                <a:tab pos="1371600" algn="l"/>
              </a:tabLst>
            </a:pP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The World Bank assisted “Technical assistance for Economic Reforms Project”.</a:t>
            </a:r>
            <a:endParaRPr lang="en-IN" alt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6075" lvl="1" indent="-346075" algn="just">
              <a:buClr>
                <a:srgbClr val="669900"/>
              </a:buClr>
              <a:buFontTx/>
              <a:buChar char="►"/>
              <a:tabLst>
                <a:tab pos="457200" algn="l"/>
                <a:tab pos="1371600" algn="l"/>
              </a:tabLst>
            </a:pP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en-IN" altLang="en-US" sz="1600" dirty="0" err="1" smtClean="0">
                <a:solidFill>
                  <a:schemeClr val="tx2">
                    <a:lumMod val="75000"/>
                  </a:schemeClr>
                </a:solidFill>
              </a:rPr>
              <a:t>Janadhar</a:t>
            </a: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” </a:t>
            </a:r>
            <a:r>
              <a:rPr lang="en-IN" altLang="en-US" sz="1600" dirty="0" err="1" smtClean="0">
                <a:solidFill>
                  <a:schemeClr val="tx2">
                    <a:lumMod val="75000"/>
                  </a:schemeClr>
                </a:solidFill>
              </a:rPr>
              <a:t>Centers</a:t>
            </a: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  were </a:t>
            </a: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operational </a:t>
            </a: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since 2006.</a:t>
            </a:r>
            <a:endParaRPr lang="en-IN" alt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6075" lvl="1" indent="-346075" algn="just">
              <a:buClr>
                <a:srgbClr val="669900"/>
              </a:buClr>
              <a:buFontTx/>
              <a:buChar char="►"/>
              <a:tabLst>
                <a:tab pos="457200" algn="l"/>
                <a:tab pos="1371600" algn="l"/>
              </a:tabLst>
            </a:pP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Now an integrated and comprehensive methodology of providing services at door step of citizen </a:t>
            </a:r>
            <a:r>
              <a:rPr lang="en-IN" altLang="en-US" sz="1600" b="1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en-IN" alt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Aapki</a:t>
            </a:r>
            <a:r>
              <a:rPr lang="en-IN" altLang="en-US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N" alt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Sarkaar</a:t>
            </a:r>
            <a:r>
              <a:rPr lang="en-IN" altLang="en-US" sz="1600" b="1" dirty="0" smtClean="0">
                <a:solidFill>
                  <a:schemeClr val="tx2">
                    <a:lumMod val="75000"/>
                  </a:schemeClr>
                </a:solidFill>
              </a:rPr>
              <a:t>…. </a:t>
            </a:r>
            <a:r>
              <a:rPr lang="en-IN" alt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Aapke</a:t>
            </a:r>
            <a:r>
              <a:rPr lang="en-IN" altLang="en-US" sz="1600" b="1" dirty="0" smtClean="0">
                <a:solidFill>
                  <a:schemeClr val="tx2">
                    <a:lumMod val="75000"/>
                  </a:schemeClr>
                </a:solidFill>
              </a:rPr>
              <a:t> Dwar”</a:t>
            </a: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 is being implemented through Dev Bhoomi Jan </a:t>
            </a:r>
            <a:r>
              <a:rPr lang="en-IN" altLang="en-US" sz="1600" dirty="0" err="1" smtClean="0">
                <a:solidFill>
                  <a:schemeClr val="tx2">
                    <a:lumMod val="75000"/>
                  </a:schemeClr>
                </a:solidFill>
              </a:rPr>
              <a:t>Sewa</a:t>
            </a: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 Kendra.</a:t>
            </a:r>
            <a:endParaRPr lang="en-IN" alt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6075" lvl="1" indent="-346075" algn="just">
              <a:buClr>
                <a:srgbClr val="669900"/>
              </a:buClr>
              <a:buFontTx/>
              <a:buChar char="►"/>
              <a:tabLst>
                <a:tab pos="457200" algn="l"/>
                <a:tab pos="1371600" algn="l"/>
              </a:tabLst>
            </a:pP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Dev </a:t>
            </a: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Bhoomi Jan Sewa Kendra are being operated by village level entrepreneurs (VLE).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62345" y="693964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 </a:t>
            </a:r>
            <a:r>
              <a:rPr lang="en-US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Profile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2345" y="1009880"/>
            <a:ext cx="8839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6075" lvl="1" indent="-346075" algn="just">
              <a:buClr>
                <a:srgbClr val="669900"/>
              </a:buClr>
              <a:buFontTx/>
              <a:buChar char="►"/>
              <a:tabLst>
                <a:tab pos="457200" algn="l"/>
                <a:tab pos="1371600" algn="l"/>
              </a:tabLst>
            </a:pP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Districts </a:t>
            </a: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- 13 under </a:t>
            </a: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02 Revenue </a:t>
            </a: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Divisions, 10 of these are hill areas. </a:t>
            </a:r>
            <a:endParaRPr lang="en-IN" alt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6075" lvl="1" indent="-346075" algn="just">
              <a:buClr>
                <a:srgbClr val="669900"/>
              </a:buClr>
              <a:buFontTx/>
              <a:buChar char="►"/>
              <a:tabLst>
                <a:tab pos="457200" algn="l"/>
                <a:tab pos="1371600" algn="l"/>
              </a:tabLst>
            </a:pP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Tehsil –  84</a:t>
            </a:r>
          </a:p>
          <a:p>
            <a:pPr marL="346075" lvl="1" indent="-346075" algn="just">
              <a:buClr>
                <a:srgbClr val="669900"/>
              </a:buClr>
              <a:buFontTx/>
              <a:buChar char="►"/>
              <a:tabLst>
                <a:tab pos="457200" algn="l"/>
                <a:tab pos="1371600" algn="l"/>
              </a:tabLst>
            </a:pP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Blocks – 95</a:t>
            </a:r>
          </a:p>
          <a:p>
            <a:pPr marL="346075" lvl="1" indent="-346075" algn="just">
              <a:buClr>
                <a:srgbClr val="669900"/>
              </a:buClr>
              <a:buFontTx/>
              <a:buChar char="►"/>
              <a:tabLst>
                <a:tab pos="457200" algn="l"/>
                <a:tab pos="1371600" algn="l"/>
              </a:tabLst>
            </a:pP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Gram Panchyat – </a:t>
            </a: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7950</a:t>
            </a:r>
            <a:endParaRPr lang="en-IN" alt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6075" lvl="1" indent="-346075" algn="just">
              <a:buClr>
                <a:srgbClr val="669900"/>
              </a:buClr>
              <a:buFontTx/>
              <a:buChar char="►"/>
              <a:tabLst>
                <a:tab pos="457200" algn="l"/>
                <a:tab pos="1371600" algn="l"/>
              </a:tabLst>
            </a:pP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Villages – 15745</a:t>
            </a:r>
          </a:p>
          <a:p>
            <a:pPr marL="346075" lvl="1" indent="-346075" algn="just">
              <a:buClr>
                <a:srgbClr val="669900"/>
              </a:buClr>
              <a:buFontTx/>
              <a:buChar char="►"/>
              <a:tabLst>
                <a:tab pos="457200" algn="l"/>
                <a:tab pos="1371600" algn="l"/>
              </a:tabLst>
            </a:pP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Population – 100.86 </a:t>
            </a:r>
            <a:r>
              <a:rPr lang="en-IN" altLang="en-US" sz="1600" dirty="0" err="1" smtClean="0">
                <a:solidFill>
                  <a:schemeClr val="tx2">
                    <a:lumMod val="75000"/>
                  </a:schemeClr>
                </a:solidFill>
              </a:rPr>
              <a:t>Lacs</a:t>
            </a:r>
            <a:endParaRPr lang="en-IN" alt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6075" lvl="1" indent="-346075" algn="just">
              <a:buClr>
                <a:srgbClr val="669900"/>
              </a:buClr>
              <a:buFontTx/>
              <a:buChar char="►"/>
              <a:tabLst>
                <a:tab pos="457200" algn="l"/>
                <a:tab pos="1371600" algn="l"/>
              </a:tabLst>
            </a:pP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Literacy rate – </a:t>
            </a: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78.80%</a:t>
            </a:r>
            <a:endParaRPr lang="en-IN" altLang="en-US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7" y="22514"/>
            <a:ext cx="757381" cy="56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304800" y="52453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Salient </a:t>
            </a:r>
            <a:r>
              <a:rPr lang="en-US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Features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" y="895350"/>
            <a:ext cx="82296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6075" lvl="1" indent="-346075" algn="just">
              <a:spcBef>
                <a:spcPts val="600"/>
              </a:spcBef>
              <a:spcAft>
                <a:spcPts val="600"/>
              </a:spcAft>
              <a:buClr>
                <a:srgbClr val="669900"/>
              </a:buClr>
              <a:buFontTx/>
              <a:buChar char="►"/>
              <a:tabLst>
                <a:tab pos="457200" algn="l"/>
                <a:tab pos="1371600" algn="l"/>
              </a:tabLst>
            </a:pP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Ease of transaction to applicant – </a:t>
            </a:r>
            <a:r>
              <a:rPr lang="en-IN" altLang="en-US" sz="1600" dirty="0" err="1" smtClean="0">
                <a:solidFill>
                  <a:schemeClr val="tx2">
                    <a:lumMod val="75000"/>
                  </a:schemeClr>
                </a:solidFill>
              </a:rPr>
              <a:t>Aapkai</a:t>
            </a: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N" altLang="en-US" sz="1600" dirty="0" err="1" smtClean="0">
                <a:solidFill>
                  <a:schemeClr val="tx2">
                    <a:lumMod val="75000"/>
                  </a:schemeClr>
                </a:solidFill>
              </a:rPr>
              <a:t>Sarkaar</a:t>
            </a: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…. </a:t>
            </a:r>
            <a:r>
              <a:rPr lang="en-IN" altLang="en-US" sz="1600" dirty="0" err="1" smtClean="0">
                <a:solidFill>
                  <a:schemeClr val="tx2">
                    <a:lumMod val="75000"/>
                  </a:schemeClr>
                </a:solidFill>
              </a:rPr>
              <a:t>Aapke</a:t>
            </a: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N" altLang="en-US" sz="1600" dirty="0" err="1" smtClean="0">
                <a:solidFill>
                  <a:schemeClr val="tx2">
                    <a:lumMod val="75000"/>
                  </a:schemeClr>
                </a:solidFill>
              </a:rPr>
              <a:t>Dwar</a:t>
            </a:r>
            <a:r>
              <a:rPr lang="en-IN" altLang="en-US" sz="16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en-IN" alt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lvl="1" algn="just">
              <a:spcBef>
                <a:spcPts val="600"/>
              </a:spcBef>
              <a:spcAft>
                <a:spcPts val="600"/>
              </a:spcAft>
              <a:buClr>
                <a:srgbClr val="669900"/>
              </a:buClr>
              <a:tabLst>
                <a:tab pos="457200" algn="l"/>
                <a:tab pos="1371600" algn="l"/>
              </a:tabLst>
            </a:pPr>
            <a:r>
              <a:rPr lang="en-IN" altLang="en-US" sz="16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Dev </a:t>
            </a:r>
            <a:r>
              <a:rPr lang="en-IN" altLang="en-US" sz="1600" dirty="0" err="1">
                <a:solidFill>
                  <a:schemeClr val="tx2">
                    <a:lumMod val="75000"/>
                  </a:schemeClr>
                </a:solidFill>
              </a:rPr>
              <a:t>Bhoomi</a:t>
            </a:r>
            <a:r>
              <a:rPr lang="en-IN" altLang="en-US" sz="1600" dirty="0">
                <a:solidFill>
                  <a:schemeClr val="tx2">
                    <a:lumMod val="75000"/>
                  </a:schemeClr>
                </a:solidFill>
              </a:rPr>
              <a:t> Jan </a:t>
            </a:r>
            <a:r>
              <a:rPr lang="en-IN" altLang="en-US" sz="1600" dirty="0" err="1">
                <a:solidFill>
                  <a:schemeClr val="tx2">
                    <a:lumMod val="75000"/>
                  </a:schemeClr>
                </a:solidFill>
              </a:rPr>
              <a:t>Sewa</a:t>
            </a:r>
            <a:r>
              <a:rPr lang="en-IN" alt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N" altLang="en-US" sz="1600" dirty="0" err="1">
                <a:solidFill>
                  <a:schemeClr val="tx2">
                    <a:lumMod val="75000"/>
                  </a:schemeClr>
                </a:solidFill>
              </a:rPr>
              <a:t>Kendras</a:t>
            </a:r>
            <a:r>
              <a:rPr lang="en-IN" altLang="en-US" sz="1600" dirty="0">
                <a:solidFill>
                  <a:schemeClr val="tx2">
                    <a:lumMod val="75000"/>
                  </a:schemeClr>
                </a:solidFill>
              </a:rPr>
              <a:t> are specially convenient for citizens based in far flung areas </a:t>
            </a: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	and which </a:t>
            </a:r>
            <a:r>
              <a:rPr lang="en-IN" altLang="en-US" sz="1600" dirty="0">
                <a:solidFill>
                  <a:schemeClr val="tx2">
                    <a:lumMod val="75000"/>
                  </a:schemeClr>
                </a:solidFill>
              </a:rPr>
              <a:t>are difficult to approach due to typical geographical conditions.</a:t>
            </a:r>
          </a:p>
          <a:p>
            <a:pPr marL="346075" lvl="1" indent="-346075" algn="just">
              <a:spcBef>
                <a:spcPts val="600"/>
              </a:spcBef>
              <a:spcAft>
                <a:spcPts val="600"/>
              </a:spcAft>
              <a:buClr>
                <a:srgbClr val="669900"/>
              </a:buClr>
              <a:buFontTx/>
              <a:buChar char="►"/>
              <a:tabLst>
                <a:tab pos="457200" algn="l"/>
                <a:tab pos="1371600" algn="l"/>
              </a:tabLst>
            </a:pP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Digital </a:t>
            </a: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signature based certificates</a:t>
            </a: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. 32 services.</a:t>
            </a:r>
            <a:endParaRPr lang="en-IN" alt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6075" lvl="1" indent="-346075" algn="just">
              <a:spcBef>
                <a:spcPts val="600"/>
              </a:spcBef>
              <a:spcAft>
                <a:spcPts val="600"/>
              </a:spcAft>
              <a:buClr>
                <a:srgbClr val="669900"/>
              </a:buClr>
              <a:buFontTx/>
              <a:buChar char="►"/>
              <a:tabLst>
                <a:tab pos="457200" algn="l"/>
                <a:tab pos="1371600" algn="l"/>
              </a:tabLst>
            </a:pP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Paperless process flow. No hardcopy sent/maintained at any level.</a:t>
            </a:r>
          </a:p>
          <a:p>
            <a:pPr marL="346075" lvl="1" indent="-346075" algn="just">
              <a:spcBef>
                <a:spcPts val="600"/>
              </a:spcBef>
              <a:spcAft>
                <a:spcPts val="600"/>
              </a:spcAft>
              <a:buClr>
                <a:srgbClr val="669900"/>
              </a:buClr>
              <a:buFontTx/>
              <a:buChar char="►"/>
              <a:tabLst>
                <a:tab pos="457200" algn="l"/>
                <a:tab pos="1371600" algn="l"/>
              </a:tabLst>
            </a:pP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Original papers of applicant is returned after application is successfully uploaded.</a:t>
            </a:r>
          </a:p>
          <a:p>
            <a:pPr marL="346075" lvl="1" indent="-346075" algn="just">
              <a:spcBef>
                <a:spcPts val="600"/>
              </a:spcBef>
              <a:spcAft>
                <a:spcPts val="600"/>
              </a:spcAft>
              <a:buClr>
                <a:srgbClr val="669900"/>
              </a:buClr>
              <a:buFontTx/>
              <a:buChar char="►"/>
              <a:tabLst>
                <a:tab pos="457200" algn="l"/>
                <a:tab pos="1371600" algn="l"/>
              </a:tabLst>
            </a:pP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SMS intimation to applicants at every stage.</a:t>
            </a:r>
          </a:p>
          <a:p>
            <a:pPr marL="346075" lvl="1" indent="-346075" algn="just">
              <a:spcBef>
                <a:spcPts val="600"/>
              </a:spcBef>
              <a:spcAft>
                <a:spcPts val="600"/>
              </a:spcAft>
              <a:buClr>
                <a:srgbClr val="669900"/>
              </a:buClr>
              <a:buFontTx/>
              <a:buChar char="►"/>
              <a:tabLst>
                <a:tab pos="457200" algn="l"/>
                <a:tab pos="1371600" algn="l"/>
              </a:tabLst>
            </a:pP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Timely disposal of applications as mentioned in RTS</a:t>
            </a:r>
          </a:p>
          <a:p>
            <a:pPr marL="346075" lvl="1" indent="-346075" algn="just">
              <a:spcBef>
                <a:spcPts val="600"/>
              </a:spcBef>
              <a:spcAft>
                <a:spcPts val="600"/>
              </a:spcAft>
              <a:buClr>
                <a:srgbClr val="669900"/>
              </a:buClr>
              <a:buFontTx/>
              <a:buChar char="►"/>
              <a:tabLst>
                <a:tab pos="457200" algn="l"/>
                <a:tab pos="1371600" algn="l"/>
              </a:tabLst>
            </a:pP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29.28 lakh </a:t>
            </a: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applications received and </a:t>
            </a: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27.35 lakh disposed.</a:t>
            </a:r>
            <a:endParaRPr lang="en-IN" alt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6075" lvl="1" indent="-346075" algn="just">
              <a:spcBef>
                <a:spcPts val="600"/>
              </a:spcBef>
              <a:spcAft>
                <a:spcPts val="600"/>
              </a:spcAft>
              <a:buClr>
                <a:srgbClr val="669900"/>
              </a:buClr>
              <a:buFontTx/>
              <a:buChar char="►"/>
              <a:tabLst>
                <a:tab pos="457200" algn="l"/>
                <a:tab pos="1371600" algn="l"/>
              </a:tabLst>
            </a:pP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Helpdesk Toll Free No. </a:t>
            </a:r>
            <a:r>
              <a:rPr lang="en-IN" altLang="en-US" sz="2000" b="1" dirty="0" smtClean="0">
                <a:solidFill>
                  <a:schemeClr val="tx2">
                    <a:lumMod val="75000"/>
                  </a:schemeClr>
                </a:solidFill>
              </a:rPr>
              <a:t>1800-3000-2300</a:t>
            </a: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 for VLEs/Citizen grievances.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1"/>
            <a:ext cx="990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228600" y="447675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Capacity Building &amp; Training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" y="1427024"/>
            <a:ext cx="8839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6075" lvl="1" indent="-346075" algn="just">
              <a:spcBef>
                <a:spcPts val="600"/>
              </a:spcBef>
              <a:spcAft>
                <a:spcPts val="600"/>
              </a:spcAft>
              <a:buClr>
                <a:srgbClr val="669900"/>
              </a:buClr>
              <a:buFontTx/>
              <a:buChar char="►"/>
              <a:tabLst>
                <a:tab pos="457200" algn="l"/>
                <a:tab pos="1371600" algn="l"/>
              </a:tabLst>
            </a:pP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Capacity </a:t>
            </a: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Building of District/Tehsil/Block level Govt. officials of relevant departments has been done through training on services and functionality of </a:t>
            </a: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system</a:t>
            </a: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46075" lvl="1" indent="-346075" algn="just">
              <a:spcBef>
                <a:spcPts val="600"/>
              </a:spcBef>
              <a:spcAft>
                <a:spcPts val="600"/>
              </a:spcAft>
              <a:buClr>
                <a:srgbClr val="669900"/>
              </a:buClr>
              <a:buFontTx/>
              <a:buChar char="►"/>
              <a:tabLst>
                <a:tab pos="457200" algn="l"/>
                <a:tab pos="1371600" algn="l"/>
              </a:tabLst>
            </a:pP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District </a:t>
            </a:r>
            <a:r>
              <a:rPr lang="en-IN" altLang="en-US" sz="1600" dirty="0">
                <a:solidFill>
                  <a:schemeClr val="tx2">
                    <a:lumMod val="75000"/>
                  </a:schemeClr>
                </a:solidFill>
              </a:rPr>
              <a:t>level workshop/training programme for VLEs conducted however at block level training is being imparted time to time</a:t>
            </a: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IN" altLang="en-US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8199" cy="62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228600" y="523109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Action </a:t>
            </a:r>
            <a:r>
              <a:rPr lang="en-US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 and Goal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9327" y="1007464"/>
            <a:ext cx="88392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6075" lvl="1" indent="-346075" algn="just">
              <a:spcBef>
                <a:spcPts val="600"/>
              </a:spcBef>
              <a:spcAft>
                <a:spcPts val="600"/>
              </a:spcAft>
              <a:buClr>
                <a:srgbClr val="669900"/>
              </a:buClr>
              <a:buFontTx/>
              <a:buChar char="►"/>
              <a:tabLst>
                <a:tab pos="457200" algn="l"/>
                <a:tab pos="1371600" algn="l"/>
              </a:tabLst>
            </a:pP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One Jan Sewa Kendra in every Gram Panchyat is proposed.</a:t>
            </a:r>
          </a:p>
          <a:p>
            <a:pPr marL="346075" lvl="1" indent="-346075" algn="just">
              <a:spcBef>
                <a:spcPts val="600"/>
              </a:spcBef>
              <a:spcAft>
                <a:spcPts val="600"/>
              </a:spcAft>
              <a:buClr>
                <a:srgbClr val="669900"/>
              </a:buClr>
              <a:buFontTx/>
              <a:buChar char="►"/>
              <a:tabLst>
                <a:tab pos="457200" algn="l"/>
                <a:tab pos="1371600" algn="l"/>
              </a:tabLst>
            </a:pP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All services under RTS act to be to be added subsequently. </a:t>
            </a:r>
          </a:p>
          <a:p>
            <a:pPr marL="346075" lvl="1" indent="-346075" algn="just">
              <a:spcBef>
                <a:spcPts val="600"/>
              </a:spcBef>
              <a:spcAft>
                <a:spcPts val="600"/>
              </a:spcAft>
              <a:buClr>
                <a:srgbClr val="669900"/>
              </a:buClr>
              <a:buFontTx/>
              <a:buChar char="►"/>
              <a:tabLst>
                <a:tab pos="457200" algn="l"/>
                <a:tab pos="1371600" algn="l"/>
              </a:tabLst>
            </a:pP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To equip Patwari and Gram Panchyat Vikas Adhikari with PDA/Tablet.</a:t>
            </a:r>
          </a:p>
          <a:p>
            <a:pPr marL="346075" lvl="1" indent="-346075" algn="just">
              <a:spcBef>
                <a:spcPts val="600"/>
              </a:spcBef>
              <a:spcAft>
                <a:spcPts val="600"/>
              </a:spcAft>
              <a:buClr>
                <a:srgbClr val="669900"/>
              </a:buClr>
              <a:buFontTx/>
              <a:buChar char="►"/>
              <a:tabLst>
                <a:tab pos="457200" algn="l"/>
                <a:tab pos="1371600" algn="l"/>
              </a:tabLst>
            </a:pP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Dash board is provided to all concerned for monitoring.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59327" y="2401942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Challenges</a:t>
            </a:r>
            <a:endParaRPr lang="en-US" altLang="en-US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9327" y="2804398"/>
            <a:ext cx="88392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6075" lvl="1" indent="-346075" algn="just">
              <a:spcBef>
                <a:spcPts val="600"/>
              </a:spcBef>
              <a:spcAft>
                <a:spcPts val="600"/>
              </a:spcAft>
              <a:buClr>
                <a:srgbClr val="669900"/>
              </a:buClr>
              <a:buFontTx/>
              <a:buChar char="►"/>
              <a:tabLst>
                <a:tab pos="457200" algn="l"/>
                <a:tab pos="1371600" algn="l"/>
              </a:tabLst>
            </a:pP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Connectivity issues due to geographical conditions. Around 50% GP’s are uncovered.</a:t>
            </a:r>
          </a:p>
          <a:p>
            <a:pPr marL="346075" lvl="1" indent="-346075" algn="just">
              <a:spcBef>
                <a:spcPts val="600"/>
              </a:spcBef>
              <a:spcAft>
                <a:spcPts val="600"/>
              </a:spcAft>
              <a:buClr>
                <a:srgbClr val="669900"/>
              </a:buClr>
              <a:buFontTx/>
              <a:buChar char="►"/>
              <a:tabLst>
                <a:tab pos="457200" algn="l"/>
                <a:tab pos="1371600" algn="l"/>
              </a:tabLst>
            </a:pP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Work </a:t>
            </a:r>
            <a:r>
              <a:rPr lang="en-IN" altLang="en-US" sz="1600" dirty="0">
                <a:solidFill>
                  <a:schemeClr val="tx2">
                    <a:lumMod val="75000"/>
                  </a:schemeClr>
                </a:solidFill>
              </a:rPr>
              <a:t>flow </a:t>
            </a: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based Backend computerisation.</a:t>
            </a:r>
            <a:endParaRPr lang="en-IN" alt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6075" lvl="1" indent="-346075" algn="just">
              <a:spcBef>
                <a:spcPts val="600"/>
              </a:spcBef>
              <a:spcAft>
                <a:spcPts val="600"/>
              </a:spcAft>
              <a:buClr>
                <a:srgbClr val="669900"/>
              </a:buClr>
              <a:buFontTx/>
              <a:buChar char="►"/>
              <a:tabLst>
                <a:tab pos="457200" algn="l"/>
                <a:tab pos="1371600" algn="l"/>
              </a:tabLst>
            </a:pP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Commercial viability in remote </a:t>
            </a: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areas </a:t>
            </a: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– very thin </a:t>
            </a: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population / low foot fall.</a:t>
            </a:r>
            <a:endParaRPr lang="en-IN" alt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6075" lvl="1" indent="-346075" algn="just">
              <a:spcBef>
                <a:spcPts val="600"/>
              </a:spcBef>
              <a:spcAft>
                <a:spcPts val="600"/>
              </a:spcAft>
              <a:buClr>
                <a:srgbClr val="669900"/>
              </a:buClr>
              <a:buFontTx/>
              <a:buChar char="►"/>
              <a:tabLst>
                <a:tab pos="457200" algn="l"/>
                <a:tab pos="1371600" algn="l"/>
              </a:tabLst>
            </a:pP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Resistance from employees. (Change management issues).</a:t>
            </a:r>
          </a:p>
          <a:p>
            <a:pPr marL="346075" lvl="1" indent="-346075" algn="just">
              <a:spcBef>
                <a:spcPts val="600"/>
              </a:spcBef>
              <a:spcAft>
                <a:spcPts val="600"/>
              </a:spcAft>
              <a:buClr>
                <a:srgbClr val="669900"/>
              </a:buClr>
              <a:buFontTx/>
              <a:buChar char="►"/>
              <a:tabLst>
                <a:tab pos="457200" algn="l"/>
                <a:tab pos="1371600" algn="l"/>
              </a:tabLst>
            </a:pP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Data digitisation/validation.</a:t>
            </a:r>
          </a:p>
          <a:p>
            <a:pPr marL="346075" lvl="1" indent="-346075" algn="just">
              <a:spcBef>
                <a:spcPts val="600"/>
              </a:spcBef>
              <a:spcAft>
                <a:spcPts val="600"/>
              </a:spcAft>
              <a:buClr>
                <a:srgbClr val="669900"/>
              </a:buClr>
              <a:buFontTx/>
              <a:buChar char="►"/>
              <a:tabLst>
                <a:tab pos="457200" algn="l"/>
                <a:tab pos="1371600" algn="l"/>
              </a:tabLst>
            </a:pP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Lack of hardware at field level (</a:t>
            </a:r>
            <a:r>
              <a:rPr lang="en-IN" altLang="en-US" sz="1600" dirty="0" err="1" smtClean="0">
                <a:solidFill>
                  <a:schemeClr val="tx2">
                    <a:lumMod val="75000"/>
                  </a:schemeClr>
                </a:solidFill>
              </a:rPr>
              <a:t>Patwari</a:t>
            </a:r>
            <a:r>
              <a:rPr lang="en-IN" altLang="en-US" sz="1600" dirty="0" smtClean="0">
                <a:solidFill>
                  <a:schemeClr val="tx2">
                    <a:lumMod val="75000"/>
                  </a:schemeClr>
                </a:solidFill>
              </a:rPr>
              <a:t>/GPVA).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2419350"/>
            <a:ext cx="1371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 smtClean="0"/>
              <a:t>Citizen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438400" y="1123950"/>
            <a:ext cx="190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 Bhoomi Jan Sewa Kendra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800600" y="2190750"/>
            <a:ext cx="2667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Approving / Issuing Authority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876800" y="409575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Relevant Processing Authority</a:t>
            </a:r>
            <a:endParaRPr lang="en-US" dirty="0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28600" y="43815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dirty="0" smtClean="0"/>
              <a:t>Wallet Based </a:t>
            </a:r>
            <a:r>
              <a:rPr lang="en-US" altLang="en-US" sz="2800" b="1" dirty="0" smtClean="0"/>
              <a:t>Citizen Service Delivery </a:t>
            </a:r>
            <a:r>
              <a:rPr lang="en-US" altLang="en-US" sz="2800" b="1" dirty="0" smtClean="0"/>
              <a:t>Mechanism </a:t>
            </a:r>
            <a:endParaRPr lang="en-US" altLang="en-US" sz="2800" b="1" dirty="0"/>
          </a:p>
        </p:txBody>
      </p:sp>
      <p:cxnSp>
        <p:nvCxnSpPr>
          <p:cNvPr id="10" name="Elbow Connector 9"/>
          <p:cNvCxnSpPr>
            <a:endCxn id="3" idx="1"/>
          </p:cNvCxnSpPr>
          <p:nvPr/>
        </p:nvCxnSpPr>
        <p:spPr>
          <a:xfrm flipV="1">
            <a:off x="457200" y="1466850"/>
            <a:ext cx="1981200" cy="952500"/>
          </a:xfrm>
          <a:prstGeom prst="bentConnector3">
            <a:avLst>
              <a:gd name="adj1" fmla="val 36047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endCxn id="2" idx="3"/>
          </p:cNvCxnSpPr>
          <p:nvPr/>
        </p:nvCxnSpPr>
        <p:spPr>
          <a:xfrm rot="10800000" flipV="1">
            <a:off x="1828800" y="1809750"/>
            <a:ext cx="1066800" cy="952500"/>
          </a:xfrm>
          <a:prstGeom prst="bentConnector3">
            <a:avLst>
              <a:gd name="adj1" fmla="val -14784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1908463" y="2751951"/>
            <a:ext cx="1143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000" b="1" dirty="0" smtClean="0"/>
              <a:t>Original Document return after Scanning</a:t>
            </a:r>
            <a:endParaRPr lang="en-US" altLang="en-US" sz="1000" b="1" dirty="0"/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1066800" y="104775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000" b="1" dirty="0" smtClean="0"/>
              <a:t>Fee along with documents</a:t>
            </a:r>
            <a:endParaRPr lang="en-US" altLang="en-US" sz="1000" b="1" dirty="0"/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6667500" y="3752850"/>
            <a:ext cx="6858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5142706" y="3752850"/>
            <a:ext cx="686594" cy="79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4343400" y="1657350"/>
            <a:ext cx="1066800" cy="13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/>
          <p:nvPr/>
        </p:nvCxnSpPr>
        <p:spPr>
          <a:xfrm rot="10800000" flipV="1">
            <a:off x="1447800" y="1657350"/>
            <a:ext cx="990600" cy="762000"/>
          </a:xfrm>
          <a:prstGeom prst="bentConnector3">
            <a:avLst>
              <a:gd name="adj1" fmla="val 9508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8"/>
          <p:cNvSpPr txBox="1">
            <a:spLocks noChangeArrowheads="1"/>
          </p:cNvSpPr>
          <p:nvPr/>
        </p:nvSpPr>
        <p:spPr bwMode="auto">
          <a:xfrm>
            <a:off x="3733800" y="186684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000" b="1" dirty="0" smtClean="0"/>
              <a:t>Certificate with digital signature</a:t>
            </a:r>
            <a:endParaRPr lang="en-US" altLang="en-US" sz="1000" b="1" dirty="0"/>
          </a:p>
        </p:txBody>
      </p:sp>
      <p:sp>
        <p:nvSpPr>
          <p:cNvPr id="67" name="TextBox 8"/>
          <p:cNvSpPr txBox="1">
            <a:spLocks noChangeArrowheads="1"/>
          </p:cNvSpPr>
          <p:nvPr/>
        </p:nvSpPr>
        <p:spPr bwMode="auto">
          <a:xfrm>
            <a:off x="1524000" y="1733550"/>
            <a:ext cx="91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000" b="1" dirty="0" smtClean="0"/>
              <a:t>Certificate with digital signature</a:t>
            </a:r>
            <a:endParaRPr lang="en-US" altLang="en-US" sz="1000" b="1" dirty="0"/>
          </a:p>
        </p:txBody>
      </p:sp>
      <p:cxnSp>
        <p:nvCxnSpPr>
          <p:cNvPr id="96" name="Straight Arrow Connector 95"/>
          <p:cNvCxnSpPr/>
          <p:nvPr/>
        </p:nvCxnSpPr>
        <p:spPr>
          <a:xfrm rot="5400000">
            <a:off x="6553200" y="1809750"/>
            <a:ext cx="7620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4343400" y="1428750"/>
            <a:ext cx="2590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5143500" y="1924050"/>
            <a:ext cx="533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8600" y="3305949"/>
            <a:ext cx="46481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IN" altLang="en-US" sz="1200" dirty="0" err="1">
                <a:solidFill>
                  <a:schemeClr val="tx2">
                    <a:lumMod val="75000"/>
                  </a:schemeClr>
                </a:solidFill>
                <a:hlinkClick r:id="rId2" action="ppaction://hlinkfile"/>
              </a:rPr>
              <a:t>Govt</a:t>
            </a:r>
            <a:r>
              <a:rPr lang="en-IN" altLang="en-US" sz="1200" dirty="0">
                <a:solidFill>
                  <a:schemeClr val="tx2">
                    <a:lumMod val="75000"/>
                  </a:schemeClr>
                </a:solidFill>
                <a:hlinkClick r:id="rId2" action="ppaction://hlinkfile"/>
              </a:rPr>
              <a:t> of Uttarakhand </a:t>
            </a:r>
            <a:r>
              <a:rPr lang="en-IN" altLang="en-US" sz="1200" dirty="0" smtClean="0">
                <a:solidFill>
                  <a:schemeClr val="tx2">
                    <a:lumMod val="75000"/>
                  </a:schemeClr>
                </a:solidFill>
                <a:hlinkClick r:id="rId2" action="ppaction://hlinkfile"/>
              </a:rPr>
              <a:t>has notified </a:t>
            </a:r>
            <a:r>
              <a:rPr lang="en-IN" altLang="en-US" sz="1200" dirty="0">
                <a:solidFill>
                  <a:schemeClr val="tx2">
                    <a:lumMod val="75000"/>
                  </a:schemeClr>
                </a:solidFill>
                <a:hlinkClick r:id="rId2" action="ppaction://hlinkfile"/>
              </a:rPr>
              <a:t>the Uttarakhand </a:t>
            </a:r>
            <a:r>
              <a:rPr lang="en-IN" altLang="en-US" sz="1200" dirty="0" smtClean="0">
                <a:solidFill>
                  <a:schemeClr val="tx2">
                    <a:lumMod val="75000"/>
                  </a:schemeClr>
                </a:solidFill>
                <a:hlinkClick r:id="rId2" action="ppaction://hlinkfile"/>
              </a:rPr>
              <a:t>Right </a:t>
            </a:r>
            <a:r>
              <a:rPr lang="en-IN" altLang="en-US" sz="1200" dirty="0">
                <a:solidFill>
                  <a:schemeClr val="tx2">
                    <a:lumMod val="75000"/>
                  </a:schemeClr>
                </a:solidFill>
                <a:hlinkClick r:id="rId2" action="ppaction://hlinkfile"/>
              </a:rPr>
              <a:t>to </a:t>
            </a:r>
            <a:r>
              <a:rPr lang="en-IN" altLang="en-US" sz="1200" dirty="0" smtClean="0">
                <a:solidFill>
                  <a:schemeClr val="tx2">
                    <a:lumMod val="75000"/>
                  </a:schemeClr>
                </a:solidFill>
                <a:hlinkClick r:id="rId2" action="ppaction://hlinkfile"/>
              </a:rPr>
              <a:t>Service </a:t>
            </a:r>
            <a:r>
              <a:rPr lang="en-IN" altLang="en-US" sz="1200" dirty="0">
                <a:solidFill>
                  <a:schemeClr val="tx2">
                    <a:lumMod val="75000"/>
                  </a:schemeClr>
                </a:solidFill>
                <a:hlinkClick r:id="rId2" action="ppaction://hlinkfile"/>
              </a:rPr>
              <a:t>Act to provide for the delivery of services to the people of the State of Uttarakhand within the given time limits</a:t>
            </a:r>
            <a:r>
              <a:rPr lang="en-IN" altLang="en-US" sz="1200" dirty="0" smtClean="0">
                <a:solidFill>
                  <a:schemeClr val="tx2">
                    <a:lumMod val="75000"/>
                  </a:schemeClr>
                </a:solidFill>
                <a:hlinkClick r:id="rId2" action="ppaction://hlinkfile"/>
              </a:rPr>
              <a:t>.</a:t>
            </a:r>
            <a:endParaRPr lang="en-IN" altLang="en-US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1450" lvl="2" indent="-171450" algn="just">
              <a:buClr>
                <a:srgbClr val="669900"/>
              </a:buClr>
              <a:buFont typeface="Arial" panose="020B0604020202020204" pitchFamily="34" charset="0"/>
              <a:buChar char="•"/>
              <a:tabLst>
                <a:tab pos="457200" algn="l"/>
                <a:tab pos="1371600" algn="l"/>
              </a:tabLst>
            </a:pPr>
            <a:r>
              <a:rPr lang="en-IN" altLang="en-US" sz="1200" dirty="0"/>
              <a:t>Application received at the centre is digitally forwarded to concerned authority for </a:t>
            </a:r>
            <a:r>
              <a:rPr lang="en-IN" altLang="en-US" sz="1200" dirty="0" smtClean="0"/>
              <a:t>disposal.</a:t>
            </a:r>
          </a:p>
          <a:p>
            <a:pPr marL="171450" lvl="2" indent="-171450" algn="just">
              <a:buClr>
                <a:srgbClr val="669900"/>
              </a:buClr>
              <a:buFont typeface="Arial" panose="020B0604020202020204" pitchFamily="34" charset="0"/>
              <a:buChar char="•"/>
              <a:tabLst>
                <a:tab pos="457200" algn="l"/>
                <a:tab pos="1371600" algn="l"/>
              </a:tabLst>
            </a:pPr>
            <a:r>
              <a:rPr lang="en-IN" altLang="en-US" sz="1200" dirty="0" smtClean="0"/>
              <a:t>Digitally </a:t>
            </a:r>
            <a:r>
              <a:rPr lang="en-IN" altLang="en-US" sz="1200" dirty="0"/>
              <a:t>signed Certificate delivered by the centres to applicant.</a:t>
            </a:r>
          </a:p>
          <a:p>
            <a:pPr marL="171450" lvl="2" indent="-171450" algn="just">
              <a:buClr>
                <a:srgbClr val="669900"/>
              </a:buClr>
              <a:buFont typeface="Arial" panose="020B0604020202020204" pitchFamily="34" charset="0"/>
              <a:buChar char="•"/>
              <a:tabLst>
                <a:tab pos="457200" algn="l"/>
                <a:tab pos="1371600" algn="l"/>
              </a:tabLst>
            </a:pPr>
            <a:r>
              <a:rPr lang="en-IN" altLang="en-US" sz="1200" dirty="0"/>
              <a:t>No manual interface or </a:t>
            </a:r>
            <a:r>
              <a:rPr lang="en-IN" altLang="en-US" sz="1200" dirty="0"/>
              <a:t>paper </a:t>
            </a:r>
            <a:r>
              <a:rPr lang="en-IN" altLang="en-US" sz="1200" dirty="0" smtClean="0"/>
              <a:t>retained.</a:t>
            </a:r>
            <a:endParaRPr lang="en-IN" altLang="en-US" sz="1200" dirty="0"/>
          </a:p>
          <a:p>
            <a:pPr marL="171450" lvl="2" indent="-171450" algn="just">
              <a:buClr>
                <a:srgbClr val="669900"/>
              </a:buClr>
              <a:buFont typeface="Arial" panose="020B0604020202020204" pitchFamily="34" charset="0"/>
              <a:buChar char="•"/>
              <a:tabLst>
                <a:tab pos="457200" algn="l"/>
                <a:tab pos="1371600" algn="l"/>
              </a:tabLst>
            </a:pPr>
            <a:r>
              <a:rPr lang="en-IN" altLang="en-US" sz="1200" dirty="0"/>
              <a:t>SMS/E-mail alerts at each stage </a:t>
            </a:r>
            <a:r>
              <a:rPr lang="en-IN" altLang="en-US" sz="1200" dirty="0"/>
              <a:t>of processing. </a:t>
            </a:r>
          </a:p>
          <a:p>
            <a:pPr marL="0" lvl="1"/>
            <a:endParaRPr lang="en-IN" altLang="en-US" sz="12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3"/>
          <p:cNvSpPr>
            <a:spLocks/>
          </p:cNvSpPr>
          <p:nvPr/>
        </p:nvSpPr>
        <p:spPr bwMode="gray">
          <a:xfrm>
            <a:off x="3132138" y="1569244"/>
            <a:ext cx="1547812" cy="758429"/>
          </a:xfrm>
          <a:custGeom>
            <a:avLst/>
            <a:gdLst>
              <a:gd name="T0" fmla="*/ 2147483647 w 1058"/>
              <a:gd name="T1" fmla="*/ 2147483647 h 688"/>
              <a:gd name="T2" fmla="*/ 2147483647 w 1058"/>
              <a:gd name="T3" fmla="*/ 2147483647 h 688"/>
              <a:gd name="T4" fmla="*/ 2147483647 w 1058"/>
              <a:gd name="T5" fmla="*/ 2147483647 h 688"/>
              <a:gd name="T6" fmla="*/ 2147483647 w 1058"/>
              <a:gd name="T7" fmla="*/ 2147483647 h 688"/>
              <a:gd name="T8" fmla="*/ 2147483647 w 1058"/>
              <a:gd name="T9" fmla="*/ 2147483647 h 688"/>
              <a:gd name="T10" fmla="*/ 2147483647 w 1058"/>
              <a:gd name="T11" fmla="*/ 2147483647 h 688"/>
              <a:gd name="T12" fmla="*/ 2147483647 w 1058"/>
              <a:gd name="T13" fmla="*/ 2147483647 h 688"/>
              <a:gd name="T14" fmla="*/ 2147483647 w 1058"/>
              <a:gd name="T15" fmla="*/ 2147483647 h 688"/>
              <a:gd name="T16" fmla="*/ 2147483647 w 1058"/>
              <a:gd name="T17" fmla="*/ 2147483647 h 688"/>
              <a:gd name="T18" fmla="*/ 2147483647 w 1058"/>
              <a:gd name="T19" fmla="*/ 2147483647 h 688"/>
              <a:gd name="T20" fmla="*/ 2147483647 w 1058"/>
              <a:gd name="T21" fmla="*/ 2147483647 h 688"/>
              <a:gd name="T22" fmla="*/ 2147483647 w 1058"/>
              <a:gd name="T23" fmla="*/ 2147483647 h 688"/>
              <a:gd name="T24" fmla="*/ 2147483647 w 1058"/>
              <a:gd name="T25" fmla="*/ 2147483647 h 688"/>
              <a:gd name="T26" fmla="*/ 2147483647 w 1058"/>
              <a:gd name="T27" fmla="*/ 2147483647 h 688"/>
              <a:gd name="T28" fmla="*/ 2147483647 w 1058"/>
              <a:gd name="T29" fmla="*/ 2147483647 h 688"/>
              <a:gd name="T30" fmla="*/ 2147483647 w 1058"/>
              <a:gd name="T31" fmla="*/ 2147483647 h 688"/>
              <a:gd name="T32" fmla="*/ 2147483647 w 1058"/>
              <a:gd name="T33" fmla="*/ 2147483647 h 688"/>
              <a:gd name="T34" fmla="*/ 2147483647 w 1058"/>
              <a:gd name="T35" fmla="*/ 2147483647 h 688"/>
              <a:gd name="T36" fmla="*/ 2147483647 w 1058"/>
              <a:gd name="T37" fmla="*/ 2147483647 h 688"/>
              <a:gd name="T38" fmla="*/ 2147483647 w 1058"/>
              <a:gd name="T39" fmla="*/ 2147483647 h 688"/>
              <a:gd name="T40" fmla="*/ 2147483647 w 1058"/>
              <a:gd name="T41" fmla="*/ 2147483647 h 688"/>
              <a:gd name="T42" fmla="*/ 2147483647 w 1058"/>
              <a:gd name="T43" fmla="*/ 0 h 688"/>
              <a:gd name="T44" fmla="*/ 2147483647 w 1058"/>
              <a:gd name="T45" fmla="*/ 0 h 688"/>
              <a:gd name="T46" fmla="*/ 2147483647 w 1058"/>
              <a:gd name="T47" fmla="*/ 2147483647 h 688"/>
              <a:gd name="T48" fmla="*/ 2147483647 w 1058"/>
              <a:gd name="T49" fmla="*/ 2147483647 h 688"/>
              <a:gd name="T50" fmla="*/ 2147483647 w 1058"/>
              <a:gd name="T51" fmla="*/ 2147483647 h 688"/>
              <a:gd name="T52" fmla="*/ 2147483647 w 1058"/>
              <a:gd name="T53" fmla="*/ 2147483647 h 688"/>
              <a:gd name="T54" fmla="*/ 2147483647 w 1058"/>
              <a:gd name="T55" fmla="*/ 2147483647 h 688"/>
              <a:gd name="T56" fmla="*/ 2147483647 w 1058"/>
              <a:gd name="T57" fmla="*/ 2147483647 h 688"/>
              <a:gd name="T58" fmla="*/ 2147483647 w 1058"/>
              <a:gd name="T59" fmla="*/ 2147483647 h 688"/>
              <a:gd name="T60" fmla="*/ 2147483647 w 1058"/>
              <a:gd name="T61" fmla="*/ 2147483647 h 688"/>
              <a:gd name="T62" fmla="*/ 2147483647 w 1058"/>
              <a:gd name="T63" fmla="*/ 2147483647 h 688"/>
              <a:gd name="T64" fmla="*/ 2147483647 w 1058"/>
              <a:gd name="T65" fmla="*/ 2147483647 h 688"/>
              <a:gd name="T66" fmla="*/ 2147483647 w 1058"/>
              <a:gd name="T67" fmla="*/ 2147483647 h 688"/>
              <a:gd name="T68" fmla="*/ 2147483647 w 1058"/>
              <a:gd name="T69" fmla="*/ 2147483647 h 688"/>
              <a:gd name="T70" fmla="*/ 2147483647 w 1058"/>
              <a:gd name="T71" fmla="*/ 2147483647 h 688"/>
              <a:gd name="T72" fmla="*/ 2147483647 w 1058"/>
              <a:gd name="T73" fmla="*/ 2147483647 h 688"/>
              <a:gd name="T74" fmla="*/ 2147483647 w 1058"/>
              <a:gd name="T75" fmla="*/ 2147483647 h 688"/>
              <a:gd name="T76" fmla="*/ 0 w 1058"/>
              <a:gd name="T77" fmla="*/ 2147483647 h 688"/>
              <a:gd name="T78" fmla="*/ 2147483647 w 1058"/>
              <a:gd name="T79" fmla="*/ 2147483647 h 688"/>
              <a:gd name="T80" fmla="*/ 2147483647 w 1058"/>
              <a:gd name="T81" fmla="*/ 2147483647 h 68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58"/>
              <a:gd name="T124" fmla="*/ 0 h 688"/>
              <a:gd name="T125" fmla="*/ 1058 w 1058"/>
              <a:gd name="T126" fmla="*/ 688 h 68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58" h="688">
                <a:moveTo>
                  <a:pt x="385" y="688"/>
                </a:moveTo>
                <a:lnTo>
                  <a:pt x="385" y="688"/>
                </a:lnTo>
                <a:lnTo>
                  <a:pt x="406" y="659"/>
                </a:lnTo>
                <a:lnTo>
                  <a:pt x="429" y="633"/>
                </a:lnTo>
                <a:lnTo>
                  <a:pt x="451" y="608"/>
                </a:lnTo>
                <a:lnTo>
                  <a:pt x="478" y="584"/>
                </a:lnTo>
                <a:lnTo>
                  <a:pt x="504" y="561"/>
                </a:lnTo>
                <a:lnTo>
                  <a:pt x="533" y="540"/>
                </a:lnTo>
                <a:lnTo>
                  <a:pt x="561" y="521"/>
                </a:lnTo>
                <a:lnTo>
                  <a:pt x="591" y="504"/>
                </a:lnTo>
                <a:lnTo>
                  <a:pt x="623" y="489"/>
                </a:lnTo>
                <a:lnTo>
                  <a:pt x="655" y="476"/>
                </a:lnTo>
                <a:lnTo>
                  <a:pt x="689" y="463"/>
                </a:lnTo>
                <a:lnTo>
                  <a:pt x="723" y="453"/>
                </a:lnTo>
                <a:lnTo>
                  <a:pt x="759" y="446"/>
                </a:lnTo>
                <a:lnTo>
                  <a:pt x="795" y="440"/>
                </a:lnTo>
                <a:lnTo>
                  <a:pt x="831" y="436"/>
                </a:lnTo>
                <a:lnTo>
                  <a:pt x="869" y="436"/>
                </a:lnTo>
                <a:lnTo>
                  <a:pt x="884" y="436"/>
                </a:lnTo>
                <a:lnTo>
                  <a:pt x="1058" y="232"/>
                </a:lnTo>
                <a:lnTo>
                  <a:pt x="856" y="0"/>
                </a:lnTo>
                <a:lnTo>
                  <a:pt x="790" y="4"/>
                </a:lnTo>
                <a:lnTo>
                  <a:pt x="723" y="9"/>
                </a:lnTo>
                <a:lnTo>
                  <a:pt x="659" y="21"/>
                </a:lnTo>
                <a:lnTo>
                  <a:pt x="597" y="36"/>
                </a:lnTo>
                <a:lnTo>
                  <a:pt x="534" y="55"/>
                </a:lnTo>
                <a:lnTo>
                  <a:pt x="476" y="77"/>
                </a:lnTo>
                <a:lnTo>
                  <a:pt x="417" y="104"/>
                </a:lnTo>
                <a:lnTo>
                  <a:pt x="362" y="134"/>
                </a:lnTo>
                <a:lnTo>
                  <a:pt x="308" y="166"/>
                </a:lnTo>
                <a:lnTo>
                  <a:pt x="257" y="202"/>
                </a:lnTo>
                <a:lnTo>
                  <a:pt x="208" y="242"/>
                </a:lnTo>
                <a:lnTo>
                  <a:pt x="160" y="283"/>
                </a:lnTo>
                <a:lnTo>
                  <a:pt x="117" y="329"/>
                </a:lnTo>
                <a:lnTo>
                  <a:pt x="75" y="376"/>
                </a:lnTo>
                <a:lnTo>
                  <a:pt x="36" y="425"/>
                </a:lnTo>
                <a:lnTo>
                  <a:pt x="0" y="476"/>
                </a:lnTo>
                <a:lnTo>
                  <a:pt x="308" y="433"/>
                </a:lnTo>
                <a:lnTo>
                  <a:pt x="385" y="688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Freeform 4"/>
          <p:cNvSpPr>
            <a:spLocks/>
          </p:cNvSpPr>
          <p:nvPr/>
        </p:nvSpPr>
        <p:spPr bwMode="gray">
          <a:xfrm>
            <a:off x="4445000" y="1569244"/>
            <a:ext cx="1258888" cy="889397"/>
          </a:xfrm>
          <a:custGeom>
            <a:avLst/>
            <a:gdLst/>
            <a:ahLst/>
            <a:cxnLst>
              <a:cxn ang="0">
                <a:pos x="27" y="438"/>
              </a:cxn>
              <a:cxn ang="0">
                <a:pos x="27" y="438"/>
              </a:cxn>
              <a:cxn ang="0">
                <a:pos x="65" y="444"/>
              </a:cxn>
              <a:cxn ang="0">
                <a:pos x="102" y="452"/>
              </a:cxn>
              <a:cxn ang="0">
                <a:pos x="140" y="461"/>
              </a:cxn>
              <a:cxn ang="0">
                <a:pos x="176" y="472"/>
              </a:cxn>
              <a:cxn ang="0">
                <a:pos x="210" y="486"/>
              </a:cxn>
              <a:cxn ang="0">
                <a:pos x="244" y="503"/>
              </a:cxn>
              <a:cxn ang="0">
                <a:pos x="276" y="521"/>
              </a:cxn>
              <a:cxn ang="0">
                <a:pos x="306" y="540"/>
              </a:cxn>
              <a:cxn ang="0">
                <a:pos x="337" y="563"/>
              </a:cxn>
              <a:cxn ang="0">
                <a:pos x="365" y="586"/>
              </a:cxn>
              <a:cxn ang="0">
                <a:pos x="391" y="612"/>
              </a:cxn>
              <a:cxn ang="0">
                <a:pos x="416" y="639"/>
              </a:cxn>
              <a:cxn ang="0">
                <a:pos x="441" y="667"/>
              </a:cxn>
              <a:cxn ang="0">
                <a:pos x="461" y="697"/>
              </a:cxn>
              <a:cxn ang="0">
                <a:pos x="482" y="729"/>
              </a:cxn>
              <a:cxn ang="0">
                <a:pos x="499" y="761"/>
              </a:cxn>
              <a:cxn ang="0">
                <a:pos x="764" y="807"/>
              </a:cxn>
              <a:cxn ang="0">
                <a:pos x="860" y="512"/>
              </a:cxn>
              <a:cxn ang="0">
                <a:pos x="860" y="512"/>
              </a:cxn>
              <a:cxn ang="0">
                <a:pos x="826" y="457"/>
              </a:cxn>
              <a:cxn ang="0">
                <a:pos x="788" y="406"/>
              </a:cxn>
              <a:cxn ang="0">
                <a:pos x="749" y="355"/>
              </a:cxn>
              <a:cxn ang="0">
                <a:pos x="705" y="308"/>
              </a:cxn>
              <a:cxn ang="0">
                <a:pos x="658" y="265"/>
              </a:cxn>
              <a:cxn ang="0">
                <a:pos x="609" y="223"/>
              </a:cxn>
              <a:cxn ang="0">
                <a:pos x="558" y="183"/>
              </a:cxn>
              <a:cxn ang="0">
                <a:pos x="503" y="149"/>
              </a:cxn>
              <a:cxn ang="0">
                <a:pos x="446" y="117"/>
              </a:cxn>
              <a:cxn ang="0">
                <a:pos x="388" y="89"/>
              </a:cxn>
              <a:cxn ang="0">
                <a:pos x="327" y="64"/>
              </a:cxn>
              <a:cxn ang="0">
                <a:pos x="265" y="43"/>
              </a:cxn>
              <a:cxn ang="0">
                <a:pos x="203" y="26"/>
              </a:cxn>
              <a:cxn ang="0">
                <a:pos x="136" y="13"/>
              </a:cxn>
              <a:cxn ang="0">
                <a:pos x="68" y="6"/>
              </a:cxn>
              <a:cxn ang="0">
                <a:pos x="36" y="2"/>
              </a:cxn>
              <a:cxn ang="0">
                <a:pos x="0" y="0"/>
              </a:cxn>
              <a:cxn ang="0">
                <a:pos x="203" y="232"/>
              </a:cxn>
              <a:cxn ang="0">
                <a:pos x="27" y="438"/>
              </a:cxn>
            </a:cxnLst>
            <a:rect l="0" t="0" r="r" b="b"/>
            <a:pathLst>
              <a:path w="860" h="807">
                <a:moveTo>
                  <a:pt x="27" y="438"/>
                </a:moveTo>
                <a:lnTo>
                  <a:pt x="27" y="438"/>
                </a:lnTo>
                <a:lnTo>
                  <a:pt x="65" y="444"/>
                </a:lnTo>
                <a:lnTo>
                  <a:pt x="102" y="452"/>
                </a:lnTo>
                <a:lnTo>
                  <a:pt x="140" y="461"/>
                </a:lnTo>
                <a:lnTo>
                  <a:pt x="176" y="472"/>
                </a:lnTo>
                <a:lnTo>
                  <a:pt x="210" y="486"/>
                </a:lnTo>
                <a:lnTo>
                  <a:pt x="244" y="503"/>
                </a:lnTo>
                <a:lnTo>
                  <a:pt x="276" y="521"/>
                </a:lnTo>
                <a:lnTo>
                  <a:pt x="306" y="540"/>
                </a:lnTo>
                <a:lnTo>
                  <a:pt x="337" y="563"/>
                </a:lnTo>
                <a:lnTo>
                  <a:pt x="365" y="586"/>
                </a:lnTo>
                <a:lnTo>
                  <a:pt x="391" y="612"/>
                </a:lnTo>
                <a:lnTo>
                  <a:pt x="416" y="639"/>
                </a:lnTo>
                <a:lnTo>
                  <a:pt x="441" y="667"/>
                </a:lnTo>
                <a:lnTo>
                  <a:pt x="461" y="697"/>
                </a:lnTo>
                <a:lnTo>
                  <a:pt x="482" y="729"/>
                </a:lnTo>
                <a:lnTo>
                  <a:pt x="499" y="761"/>
                </a:lnTo>
                <a:lnTo>
                  <a:pt x="764" y="807"/>
                </a:lnTo>
                <a:lnTo>
                  <a:pt x="860" y="512"/>
                </a:lnTo>
                <a:lnTo>
                  <a:pt x="860" y="512"/>
                </a:lnTo>
                <a:lnTo>
                  <a:pt x="826" y="457"/>
                </a:lnTo>
                <a:lnTo>
                  <a:pt x="788" y="406"/>
                </a:lnTo>
                <a:lnTo>
                  <a:pt x="749" y="355"/>
                </a:lnTo>
                <a:lnTo>
                  <a:pt x="705" y="308"/>
                </a:lnTo>
                <a:lnTo>
                  <a:pt x="658" y="265"/>
                </a:lnTo>
                <a:lnTo>
                  <a:pt x="609" y="223"/>
                </a:lnTo>
                <a:lnTo>
                  <a:pt x="558" y="183"/>
                </a:lnTo>
                <a:lnTo>
                  <a:pt x="503" y="149"/>
                </a:lnTo>
                <a:lnTo>
                  <a:pt x="446" y="117"/>
                </a:lnTo>
                <a:lnTo>
                  <a:pt x="388" y="89"/>
                </a:lnTo>
                <a:lnTo>
                  <a:pt x="327" y="64"/>
                </a:lnTo>
                <a:lnTo>
                  <a:pt x="265" y="43"/>
                </a:lnTo>
                <a:lnTo>
                  <a:pt x="203" y="26"/>
                </a:lnTo>
                <a:lnTo>
                  <a:pt x="136" y="13"/>
                </a:lnTo>
                <a:lnTo>
                  <a:pt x="68" y="6"/>
                </a:lnTo>
                <a:lnTo>
                  <a:pt x="36" y="2"/>
                </a:lnTo>
                <a:lnTo>
                  <a:pt x="0" y="0"/>
                </a:lnTo>
                <a:lnTo>
                  <a:pt x="203" y="232"/>
                </a:lnTo>
                <a:lnTo>
                  <a:pt x="27" y="43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" name="Freeform 5"/>
          <p:cNvSpPr>
            <a:spLocks/>
          </p:cNvSpPr>
          <p:nvPr/>
        </p:nvSpPr>
        <p:spPr bwMode="gray">
          <a:xfrm>
            <a:off x="2895601" y="2087166"/>
            <a:ext cx="766763" cy="1143000"/>
          </a:xfrm>
          <a:custGeom>
            <a:avLst/>
            <a:gdLst/>
            <a:ahLst/>
            <a:cxnLst>
              <a:cxn ang="0">
                <a:pos x="486" y="789"/>
              </a:cxn>
              <a:cxn ang="0">
                <a:pos x="486" y="789"/>
              </a:cxn>
              <a:cxn ang="0">
                <a:pos x="476" y="763"/>
              </a:cxn>
              <a:cxn ang="0">
                <a:pos x="465" y="735"/>
              </a:cxn>
              <a:cxn ang="0">
                <a:pos x="457" y="706"/>
              </a:cxn>
              <a:cxn ang="0">
                <a:pos x="450" y="678"/>
              </a:cxn>
              <a:cxn ang="0">
                <a:pos x="444" y="648"/>
              </a:cxn>
              <a:cxn ang="0">
                <a:pos x="440" y="617"/>
              </a:cxn>
              <a:cxn ang="0">
                <a:pos x="438" y="587"/>
              </a:cxn>
              <a:cxn ang="0">
                <a:pos x="438" y="557"/>
              </a:cxn>
              <a:cxn ang="0">
                <a:pos x="438" y="557"/>
              </a:cxn>
              <a:cxn ang="0">
                <a:pos x="438" y="515"/>
              </a:cxn>
              <a:cxn ang="0">
                <a:pos x="444" y="474"/>
              </a:cxn>
              <a:cxn ang="0">
                <a:pos x="450" y="434"/>
              </a:cxn>
              <a:cxn ang="0">
                <a:pos x="459" y="396"/>
              </a:cxn>
              <a:cxn ang="0">
                <a:pos x="472" y="359"/>
              </a:cxn>
              <a:cxn ang="0">
                <a:pos x="488" y="321"/>
              </a:cxn>
              <a:cxn ang="0">
                <a:pos x="505" y="287"/>
              </a:cxn>
              <a:cxn ang="0">
                <a:pos x="523" y="253"/>
              </a:cxn>
              <a:cxn ang="0">
                <a:pos x="446" y="0"/>
              </a:cxn>
              <a:cxn ang="0">
                <a:pos x="140" y="43"/>
              </a:cxn>
              <a:cxn ang="0">
                <a:pos x="140" y="43"/>
              </a:cxn>
              <a:cxn ang="0">
                <a:pos x="110" y="100"/>
              </a:cxn>
              <a:cxn ang="0">
                <a:pos x="81" y="160"/>
              </a:cxn>
              <a:cxn ang="0">
                <a:pos x="57" y="223"/>
              </a:cxn>
              <a:cxn ang="0">
                <a:pos x="38" y="287"/>
              </a:cxn>
              <a:cxn ang="0">
                <a:pos x="21" y="351"/>
              </a:cxn>
              <a:cxn ang="0">
                <a:pos x="15" y="385"/>
              </a:cxn>
              <a:cxn ang="0">
                <a:pos x="9" y="419"/>
              </a:cxn>
              <a:cxn ang="0">
                <a:pos x="6" y="453"/>
              </a:cxn>
              <a:cxn ang="0">
                <a:pos x="4" y="487"/>
              </a:cxn>
              <a:cxn ang="0">
                <a:pos x="2" y="521"/>
              </a:cxn>
              <a:cxn ang="0">
                <a:pos x="0" y="557"/>
              </a:cxn>
              <a:cxn ang="0">
                <a:pos x="0" y="557"/>
              </a:cxn>
              <a:cxn ang="0">
                <a:pos x="2" y="621"/>
              </a:cxn>
              <a:cxn ang="0">
                <a:pos x="9" y="684"/>
              </a:cxn>
              <a:cxn ang="0">
                <a:pos x="19" y="746"/>
              </a:cxn>
              <a:cxn ang="0">
                <a:pos x="32" y="808"/>
              </a:cxn>
              <a:cxn ang="0">
                <a:pos x="49" y="867"/>
              </a:cxn>
              <a:cxn ang="0">
                <a:pos x="70" y="925"/>
              </a:cxn>
              <a:cxn ang="0">
                <a:pos x="94" y="982"/>
              </a:cxn>
              <a:cxn ang="0">
                <a:pos x="121" y="1037"/>
              </a:cxn>
              <a:cxn ang="0">
                <a:pos x="223" y="742"/>
              </a:cxn>
              <a:cxn ang="0">
                <a:pos x="486" y="789"/>
              </a:cxn>
            </a:cxnLst>
            <a:rect l="0" t="0" r="r" b="b"/>
            <a:pathLst>
              <a:path w="523" h="1037">
                <a:moveTo>
                  <a:pt x="486" y="789"/>
                </a:moveTo>
                <a:lnTo>
                  <a:pt x="486" y="789"/>
                </a:lnTo>
                <a:lnTo>
                  <a:pt x="476" y="763"/>
                </a:lnTo>
                <a:lnTo>
                  <a:pt x="465" y="735"/>
                </a:lnTo>
                <a:lnTo>
                  <a:pt x="457" y="706"/>
                </a:lnTo>
                <a:lnTo>
                  <a:pt x="450" y="678"/>
                </a:lnTo>
                <a:lnTo>
                  <a:pt x="444" y="648"/>
                </a:lnTo>
                <a:lnTo>
                  <a:pt x="440" y="617"/>
                </a:lnTo>
                <a:lnTo>
                  <a:pt x="438" y="587"/>
                </a:lnTo>
                <a:lnTo>
                  <a:pt x="438" y="557"/>
                </a:lnTo>
                <a:lnTo>
                  <a:pt x="438" y="557"/>
                </a:lnTo>
                <a:lnTo>
                  <a:pt x="438" y="515"/>
                </a:lnTo>
                <a:lnTo>
                  <a:pt x="444" y="474"/>
                </a:lnTo>
                <a:lnTo>
                  <a:pt x="450" y="434"/>
                </a:lnTo>
                <a:lnTo>
                  <a:pt x="459" y="396"/>
                </a:lnTo>
                <a:lnTo>
                  <a:pt x="472" y="359"/>
                </a:lnTo>
                <a:lnTo>
                  <a:pt x="488" y="321"/>
                </a:lnTo>
                <a:lnTo>
                  <a:pt x="505" y="287"/>
                </a:lnTo>
                <a:lnTo>
                  <a:pt x="523" y="253"/>
                </a:lnTo>
                <a:lnTo>
                  <a:pt x="446" y="0"/>
                </a:lnTo>
                <a:lnTo>
                  <a:pt x="140" y="43"/>
                </a:lnTo>
                <a:lnTo>
                  <a:pt x="140" y="43"/>
                </a:lnTo>
                <a:lnTo>
                  <a:pt x="110" y="100"/>
                </a:lnTo>
                <a:lnTo>
                  <a:pt x="81" y="160"/>
                </a:lnTo>
                <a:lnTo>
                  <a:pt x="57" y="223"/>
                </a:lnTo>
                <a:lnTo>
                  <a:pt x="38" y="287"/>
                </a:lnTo>
                <a:lnTo>
                  <a:pt x="21" y="351"/>
                </a:lnTo>
                <a:lnTo>
                  <a:pt x="15" y="385"/>
                </a:lnTo>
                <a:lnTo>
                  <a:pt x="9" y="419"/>
                </a:lnTo>
                <a:lnTo>
                  <a:pt x="6" y="453"/>
                </a:lnTo>
                <a:lnTo>
                  <a:pt x="4" y="487"/>
                </a:lnTo>
                <a:lnTo>
                  <a:pt x="2" y="521"/>
                </a:lnTo>
                <a:lnTo>
                  <a:pt x="0" y="557"/>
                </a:lnTo>
                <a:lnTo>
                  <a:pt x="0" y="557"/>
                </a:lnTo>
                <a:lnTo>
                  <a:pt x="2" y="621"/>
                </a:lnTo>
                <a:lnTo>
                  <a:pt x="9" y="684"/>
                </a:lnTo>
                <a:lnTo>
                  <a:pt x="19" y="746"/>
                </a:lnTo>
                <a:lnTo>
                  <a:pt x="32" y="808"/>
                </a:lnTo>
                <a:lnTo>
                  <a:pt x="49" y="867"/>
                </a:lnTo>
                <a:lnTo>
                  <a:pt x="70" y="925"/>
                </a:lnTo>
                <a:lnTo>
                  <a:pt x="94" y="982"/>
                </a:lnTo>
                <a:lnTo>
                  <a:pt x="121" y="1037"/>
                </a:lnTo>
                <a:lnTo>
                  <a:pt x="223" y="742"/>
                </a:lnTo>
                <a:lnTo>
                  <a:pt x="486" y="78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97" name="Freeform 6"/>
          <p:cNvSpPr>
            <a:spLocks/>
          </p:cNvSpPr>
          <p:nvPr/>
        </p:nvSpPr>
        <p:spPr bwMode="gray">
          <a:xfrm>
            <a:off x="3113089" y="2940844"/>
            <a:ext cx="1279525" cy="884635"/>
          </a:xfrm>
          <a:custGeom>
            <a:avLst/>
            <a:gdLst>
              <a:gd name="T0" fmla="*/ 2147483647 w 875"/>
              <a:gd name="T1" fmla="*/ 2147483647 h 803"/>
              <a:gd name="T2" fmla="*/ 2147483647 w 875"/>
              <a:gd name="T3" fmla="*/ 2147483647 h 803"/>
              <a:gd name="T4" fmla="*/ 2147483647 w 875"/>
              <a:gd name="T5" fmla="*/ 2147483647 h 803"/>
              <a:gd name="T6" fmla="*/ 2147483647 w 875"/>
              <a:gd name="T7" fmla="*/ 2147483647 h 803"/>
              <a:gd name="T8" fmla="*/ 2147483647 w 875"/>
              <a:gd name="T9" fmla="*/ 2147483647 h 803"/>
              <a:gd name="T10" fmla="*/ 2147483647 w 875"/>
              <a:gd name="T11" fmla="*/ 2147483647 h 803"/>
              <a:gd name="T12" fmla="*/ 2147483647 w 875"/>
              <a:gd name="T13" fmla="*/ 2147483647 h 803"/>
              <a:gd name="T14" fmla="*/ 2147483647 w 875"/>
              <a:gd name="T15" fmla="*/ 2147483647 h 803"/>
              <a:gd name="T16" fmla="*/ 2147483647 w 875"/>
              <a:gd name="T17" fmla="*/ 2147483647 h 803"/>
              <a:gd name="T18" fmla="*/ 2147483647 w 875"/>
              <a:gd name="T19" fmla="*/ 2147483647 h 803"/>
              <a:gd name="T20" fmla="*/ 2147483647 w 875"/>
              <a:gd name="T21" fmla="*/ 2147483647 h 803"/>
              <a:gd name="T22" fmla="*/ 2147483647 w 875"/>
              <a:gd name="T23" fmla="*/ 2147483647 h 803"/>
              <a:gd name="T24" fmla="*/ 2147483647 w 875"/>
              <a:gd name="T25" fmla="*/ 2147483647 h 803"/>
              <a:gd name="T26" fmla="*/ 2147483647 w 875"/>
              <a:gd name="T27" fmla="*/ 2147483647 h 803"/>
              <a:gd name="T28" fmla="*/ 2147483647 w 875"/>
              <a:gd name="T29" fmla="*/ 2147483647 h 803"/>
              <a:gd name="T30" fmla="*/ 2147483647 w 875"/>
              <a:gd name="T31" fmla="*/ 2147483647 h 803"/>
              <a:gd name="T32" fmla="*/ 2147483647 w 875"/>
              <a:gd name="T33" fmla="*/ 2147483647 h 803"/>
              <a:gd name="T34" fmla="*/ 2147483647 w 875"/>
              <a:gd name="T35" fmla="*/ 2147483647 h 803"/>
              <a:gd name="T36" fmla="*/ 2147483647 w 875"/>
              <a:gd name="T37" fmla="*/ 0 h 803"/>
              <a:gd name="T38" fmla="*/ 0 w 875"/>
              <a:gd name="T39" fmla="*/ 2147483647 h 803"/>
              <a:gd name="T40" fmla="*/ 0 w 875"/>
              <a:gd name="T41" fmla="*/ 2147483647 h 803"/>
              <a:gd name="T42" fmla="*/ 2147483647 w 875"/>
              <a:gd name="T43" fmla="*/ 2147483647 h 803"/>
              <a:gd name="T44" fmla="*/ 2147483647 w 875"/>
              <a:gd name="T45" fmla="*/ 2147483647 h 803"/>
              <a:gd name="T46" fmla="*/ 2147483647 w 875"/>
              <a:gd name="T47" fmla="*/ 2147483647 h 803"/>
              <a:gd name="T48" fmla="*/ 2147483647 w 875"/>
              <a:gd name="T49" fmla="*/ 2147483647 h 803"/>
              <a:gd name="T50" fmla="*/ 2147483647 w 875"/>
              <a:gd name="T51" fmla="*/ 2147483647 h 803"/>
              <a:gd name="T52" fmla="*/ 2147483647 w 875"/>
              <a:gd name="T53" fmla="*/ 2147483647 h 803"/>
              <a:gd name="T54" fmla="*/ 2147483647 w 875"/>
              <a:gd name="T55" fmla="*/ 2147483647 h 803"/>
              <a:gd name="T56" fmla="*/ 2147483647 w 875"/>
              <a:gd name="T57" fmla="*/ 2147483647 h 803"/>
              <a:gd name="T58" fmla="*/ 2147483647 w 875"/>
              <a:gd name="T59" fmla="*/ 2147483647 h 803"/>
              <a:gd name="T60" fmla="*/ 2147483647 w 875"/>
              <a:gd name="T61" fmla="*/ 2147483647 h 803"/>
              <a:gd name="T62" fmla="*/ 2147483647 w 875"/>
              <a:gd name="T63" fmla="*/ 2147483647 h 803"/>
              <a:gd name="T64" fmla="*/ 2147483647 w 875"/>
              <a:gd name="T65" fmla="*/ 2147483647 h 803"/>
              <a:gd name="T66" fmla="*/ 2147483647 w 875"/>
              <a:gd name="T67" fmla="*/ 2147483647 h 803"/>
              <a:gd name="T68" fmla="*/ 2147483647 w 875"/>
              <a:gd name="T69" fmla="*/ 2147483647 h 803"/>
              <a:gd name="T70" fmla="*/ 2147483647 w 875"/>
              <a:gd name="T71" fmla="*/ 2147483647 h 803"/>
              <a:gd name="T72" fmla="*/ 2147483647 w 875"/>
              <a:gd name="T73" fmla="*/ 2147483647 h 803"/>
              <a:gd name="T74" fmla="*/ 2147483647 w 875"/>
              <a:gd name="T75" fmla="*/ 2147483647 h 803"/>
              <a:gd name="T76" fmla="*/ 2147483647 w 875"/>
              <a:gd name="T77" fmla="*/ 2147483647 h 803"/>
              <a:gd name="T78" fmla="*/ 2147483647 w 875"/>
              <a:gd name="T79" fmla="*/ 2147483647 h 803"/>
              <a:gd name="T80" fmla="*/ 2147483647 w 875"/>
              <a:gd name="T81" fmla="*/ 2147483647 h 80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875"/>
              <a:gd name="T124" fmla="*/ 0 h 803"/>
              <a:gd name="T125" fmla="*/ 875 w 875"/>
              <a:gd name="T126" fmla="*/ 803 h 80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875" h="803">
                <a:moveTo>
                  <a:pt x="827" y="365"/>
                </a:moveTo>
                <a:lnTo>
                  <a:pt x="827" y="365"/>
                </a:lnTo>
                <a:lnTo>
                  <a:pt x="790" y="359"/>
                </a:lnTo>
                <a:lnTo>
                  <a:pt x="752" y="353"/>
                </a:lnTo>
                <a:lnTo>
                  <a:pt x="716" y="342"/>
                </a:lnTo>
                <a:lnTo>
                  <a:pt x="682" y="331"/>
                </a:lnTo>
                <a:lnTo>
                  <a:pt x="648" y="317"/>
                </a:lnTo>
                <a:lnTo>
                  <a:pt x="614" y="300"/>
                </a:lnTo>
                <a:lnTo>
                  <a:pt x="582" y="283"/>
                </a:lnTo>
                <a:lnTo>
                  <a:pt x="552" y="263"/>
                </a:lnTo>
                <a:lnTo>
                  <a:pt x="523" y="242"/>
                </a:lnTo>
                <a:lnTo>
                  <a:pt x="495" y="219"/>
                </a:lnTo>
                <a:lnTo>
                  <a:pt x="468" y="193"/>
                </a:lnTo>
                <a:lnTo>
                  <a:pt x="444" y="166"/>
                </a:lnTo>
                <a:lnTo>
                  <a:pt x="419" y="140"/>
                </a:lnTo>
                <a:lnTo>
                  <a:pt x="398" y="110"/>
                </a:lnTo>
                <a:lnTo>
                  <a:pt x="380" y="79"/>
                </a:lnTo>
                <a:lnTo>
                  <a:pt x="361" y="47"/>
                </a:lnTo>
                <a:lnTo>
                  <a:pt x="102" y="0"/>
                </a:lnTo>
                <a:lnTo>
                  <a:pt x="0" y="295"/>
                </a:lnTo>
                <a:lnTo>
                  <a:pt x="36" y="351"/>
                </a:lnTo>
                <a:lnTo>
                  <a:pt x="73" y="402"/>
                </a:lnTo>
                <a:lnTo>
                  <a:pt x="115" y="453"/>
                </a:lnTo>
                <a:lnTo>
                  <a:pt x="158" y="501"/>
                </a:lnTo>
                <a:lnTo>
                  <a:pt x="206" y="546"/>
                </a:lnTo>
                <a:lnTo>
                  <a:pt x="257" y="588"/>
                </a:lnTo>
                <a:lnTo>
                  <a:pt x="310" y="625"/>
                </a:lnTo>
                <a:lnTo>
                  <a:pt x="364" y="659"/>
                </a:lnTo>
                <a:lnTo>
                  <a:pt x="421" y="692"/>
                </a:lnTo>
                <a:lnTo>
                  <a:pt x="482" y="720"/>
                </a:lnTo>
                <a:lnTo>
                  <a:pt x="542" y="744"/>
                </a:lnTo>
                <a:lnTo>
                  <a:pt x="606" y="765"/>
                </a:lnTo>
                <a:lnTo>
                  <a:pt x="671" y="780"/>
                </a:lnTo>
                <a:lnTo>
                  <a:pt x="737" y="792"/>
                </a:lnTo>
                <a:lnTo>
                  <a:pt x="771" y="797"/>
                </a:lnTo>
                <a:lnTo>
                  <a:pt x="805" y="801"/>
                </a:lnTo>
                <a:lnTo>
                  <a:pt x="839" y="803"/>
                </a:lnTo>
                <a:lnTo>
                  <a:pt x="875" y="803"/>
                </a:lnTo>
                <a:lnTo>
                  <a:pt x="661" y="559"/>
                </a:lnTo>
                <a:lnTo>
                  <a:pt x="827" y="36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Freeform 7"/>
          <p:cNvSpPr>
            <a:spLocks/>
          </p:cNvSpPr>
          <p:nvPr/>
        </p:nvSpPr>
        <p:spPr bwMode="gray">
          <a:xfrm>
            <a:off x="4132263" y="3039666"/>
            <a:ext cx="1587500" cy="789384"/>
          </a:xfrm>
          <a:custGeom>
            <a:avLst/>
            <a:gdLst>
              <a:gd name="T0" fmla="*/ 2147483647 w 1084"/>
              <a:gd name="T1" fmla="*/ 0 h 716"/>
              <a:gd name="T2" fmla="*/ 2147483647 w 1084"/>
              <a:gd name="T3" fmla="*/ 0 h 716"/>
              <a:gd name="T4" fmla="*/ 2147483647 w 1084"/>
              <a:gd name="T5" fmla="*/ 2147483647 h 716"/>
              <a:gd name="T6" fmla="*/ 2147483647 w 1084"/>
              <a:gd name="T7" fmla="*/ 2147483647 h 716"/>
              <a:gd name="T8" fmla="*/ 2147483647 w 1084"/>
              <a:gd name="T9" fmla="*/ 2147483647 h 716"/>
              <a:gd name="T10" fmla="*/ 2147483647 w 1084"/>
              <a:gd name="T11" fmla="*/ 2147483647 h 716"/>
              <a:gd name="T12" fmla="*/ 2147483647 w 1084"/>
              <a:gd name="T13" fmla="*/ 2147483647 h 716"/>
              <a:gd name="T14" fmla="*/ 2147483647 w 1084"/>
              <a:gd name="T15" fmla="*/ 2147483647 h 716"/>
              <a:gd name="T16" fmla="*/ 2147483647 w 1084"/>
              <a:gd name="T17" fmla="*/ 2147483647 h 716"/>
              <a:gd name="T18" fmla="*/ 2147483647 w 1084"/>
              <a:gd name="T19" fmla="*/ 2147483647 h 716"/>
              <a:gd name="T20" fmla="*/ 2147483647 w 1084"/>
              <a:gd name="T21" fmla="*/ 2147483647 h 716"/>
              <a:gd name="T22" fmla="*/ 2147483647 w 1084"/>
              <a:gd name="T23" fmla="*/ 2147483647 h 716"/>
              <a:gd name="T24" fmla="*/ 2147483647 w 1084"/>
              <a:gd name="T25" fmla="*/ 2147483647 h 716"/>
              <a:gd name="T26" fmla="*/ 2147483647 w 1084"/>
              <a:gd name="T27" fmla="*/ 2147483647 h 716"/>
              <a:gd name="T28" fmla="*/ 2147483647 w 1084"/>
              <a:gd name="T29" fmla="*/ 2147483647 h 716"/>
              <a:gd name="T30" fmla="*/ 2147483647 w 1084"/>
              <a:gd name="T31" fmla="*/ 2147483647 h 716"/>
              <a:gd name="T32" fmla="*/ 2147483647 w 1084"/>
              <a:gd name="T33" fmla="*/ 2147483647 h 716"/>
              <a:gd name="T34" fmla="*/ 2147483647 w 1084"/>
              <a:gd name="T35" fmla="*/ 2147483647 h 716"/>
              <a:gd name="T36" fmla="*/ 2147483647 w 1084"/>
              <a:gd name="T37" fmla="*/ 2147483647 h 716"/>
              <a:gd name="T38" fmla="*/ 2147483647 w 1084"/>
              <a:gd name="T39" fmla="*/ 2147483647 h 716"/>
              <a:gd name="T40" fmla="*/ 0 w 1084"/>
              <a:gd name="T41" fmla="*/ 2147483647 h 716"/>
              <a:gd name="T42" fmla="*/ 2147483647 w 1084"/>
              <a:gd name="T43" fmla="*/ 2147483647 h 716"/>
              <a:gd name="T44" fmla="*/ 2147483647 w 1084"/>
              <a:gd name="T45" fmla="*/ 2147483647 h 716"/>
              <a:gd name="T46" fmla="*/ 2147483647 w 1084"/>
              <a:gd name="T47" fmla="*/ 2147483647 h 716"/>
              <a:gd name="T48" fmla="*/ 2147483647 w 1084"/>
              <a:gd name="T49" fmla="*/ 2147483647 h 716"/>
              <a:gd name="T50" fmla="*/ 2147483647 w 1084"/>
              <a:gd name="T51" fmla="*/ 2147483647 h 716"/>
              <a:gd name="T52" fmla="*/ 2147483647 w 1084"/>
              <a:gd name="T53" fmla="*/ 2147483647 h 716"/>
              <a:gd name="T54" fmla="*/ 2147483647 w 1084"/>
              <a:gd name="T55" fmla="*/ 2147483647 h 716"/>
              <a:gd name="T56" fmla="*/ 2147483647 w 1084"/>
              <a:gd name="T57" fmla="*/ 2147483647 h 716"/>
              <a:gd name="T58" fmla="*/ 2147483647 w 1084"/>
              <a:gd name="T59" fmla="*/ 2147483647 h 716"/>
              <a:gd name="T60" fmla="*/ 2147483647 w 1084"/>
              <a:gd name="T61" fmla="*/ 2147483647 h 716"/>
              <a:gd name="T62" fmla="*/ 2147483647 w 1084"/>
              <a:gd name="T63" fmla="*/ 2147483647 h 716"/>
              <a:gd name="T64" fmla="*/ 2147483647 w 1084"/>
              <a:gd name="T65" fmla="*/ 2147483647 h 716"/>
              <a:gd name="T66" fmla="*/ 2147483647 w 1084"/>
              <a:gd name="T67" fmla="*/ 2147483647 h 716"/>
              <a:gd name="T68" fmla="*/ 2147483647 w 1084"/>
              <a:gd name="T69" fmla="*/ 2147483647 h 716"/>
              <a:gd name="T70" fmla="*/ 2147483647 w 1084"/>
              <a:gd name="T71" fmla="*/ 2147483647 h 716"/>
              <a:gd name="T72" fmla="*/ 2147483647 w 1084"/>
              <a:gd name="T73" fmla="*/ 2147483647 h 716"/>
              <a:gd name="T74" fmla="*/ 2147483647 w 1084"/>
              <a:gd name="T75" fmla="*/ 2147483647 h 716"/>
              <a:gd name="T76" fmla="*/ 2147483647 w 1084"/>
              <a:gd name="T77" fmla="*/ 2147483647 h 716"/>
              <a:gd name="T78" fmla="*/ 2147483647 w 1084"/>
              <a:gd name="T79" fmla="*/ 2147483647 h 716"/>
              <a:gd name="T80" fmla="*/ 2147483647 w 1084"/>
              <a:gd name="T81" fmla="*/ 2147483647 h 716"/>
              <a:gd name="T82" fmla="*/ 2147483647 w 1084"/>
              <a:gd name="T83" fmla="*/ 2147483647 h 716"/>
              <a:gd name="T84" fmla="*/ 2147483647 w 1084"/>
              <a:gd name="T85" fmla="*/ 2147483647 h 716"/>
              <a:gd name="T86" fmla="*/ 2147483647 w 1084"/>
              <a:gd name="T87" fmla="*/ 0 h 71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84"/>
              <a:gd name="T133" fmla="*/ 0 h 716"/>
              <a:gd name="T134" fmla="*/ 1084 w 1084"/>
              <a:gd name="T135" fmla="*/ 716 h 71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84" h="716">
                <a:moveTo>
                  <a:pt x="688" y="0"/>
                </a:moveTo>
                <a:lnTo>
                  <a:pt x="688" y="0"/>
                </a:lnTo>
                <a:lnTo>
                  <a:pt x="667" y="30"/>
                </a:lnTo>
                <a:lnTo>
                  <a:pt x="644" y="60"/>
                </a:lnTo>
                <a:lnTo>
                  <a:pt x="621" y="89"/>
                </a:lnTo>
                <a:lnTo>
                  <a:pt x="595" y="115"/>
                </a:lnTo>
                <a:lnTo>
                  <a:pt x="567" y="140"/>
                </a:lnTo>
                <a:lnTo>
                  <a:pt x="538" y="162"/>
                </a:lnTo>
                <a:lnTo>
                  <a:pt x="508" y="183"/>
                </a:lnTo>
                <a:lnTo>
                  <a:pt x="476" y="204"/>
                </a:lnTo>
                <a:lnTo>
                  <a:pt x="444" y="221"/>
                </a:lnTo>
                <a:lnTo>
                  <a:pt x="410" y="236"/>
                </a:lnTo>
                <a:lnTo>
                  <a:pt x="374" y="249"/>
                </a:lnTo>
                <a:lnTo>
                  <a:pt x="338" y="261"/>
                </a:lnTo>
                <a:lnTo>
                  <a:pt x="300" y="270"/>
                </a:lnTo>
                <a:lnTo>
                  <a:pt x="262" y="276"/>
                </a:lnTo>
                <a:lnTo>
                  <a:pt x="223" y="280"/>
                </a:lnTo>
                <a:lnTo>
                  <a:pt x="185" y="281"/>
                </a:lnTo>
                <a:lnTo>
                  <a:pt x="162" y="280"/>
                </a:lnTo>
                <a:lnTo>
                  <a:pt x="0" y="472"/>
                </a:lnTo>
                <a:lnTo>
                  <a:pt x="211" y="716"/>
                </a:lnTo>
                <a:lnTo>
                  <a:pt x="247" y="714"/>
                </a:lnTo>
                <a:lnTo>
                  <a:pt x="281" y="712"/>
                </a:lnTo>
                <a:lnTo>
                  <a:pt x="315" y="708"/>
                </a:lnTo>
                <a:lnTo>
                  <a:pt x="349" y="703"/>
                </a:lnTo>
                <a:lnTo>
                  <a:pt x="383" y="697"/>
                </a:lnTo>
                <a:lnTo>
                  <a:pt x="417" y="690"/>
                </a:lnTo>
                <a:lnTo>
                  <a:pt x="482" y="673"/>
                </a:lnTo>
                <a:lnTo>
                  <a:pt x="546" y="650"/>
                </a:lnTo>
                <a:lnTo>
                  <a:pt x="608" y="625"/>
                </a:lnTo>
                <a:lnTo>
                  <a:pt x="667" y="595"/>
                </a:lnTo>
                <a:lnTo>
                  <a:pt x="724" y="563"/>
                </a:lnTo>
                <a:lnTo>
                  <a:pt x="780" y="527"/>
                </a:lnTo>
                <a:lnTo>
                  <a:pt x="831" y="485"/>
                </a:lnTo>
                <a:lnTo>
                  <a:pt x="882" y="444"/>
                </a:lnTo>
                <a:lnTo>
                  <a:pt x="928" y="397"/>
                </a:lnTo>
                <a:lnTo>
                  <a:pt x="973" y="348"/>
                </a:lnTo>
                <a:lnTo>
                  <a:pt x="1013" y="297"/>
                </a:lnTo>
                <a:lnTo>
                  <a:pt x="1050" y="242"/>
                </a:lnTo>
                <a:lnTo>
                  <a:pt x="1084" y="185"/>
                </a:lnTo>
                <a:lnTo>
                  <a:pt x="784" y="251"/>
                </a:lnTo>
                <a:lnTo>
                  <a:pt x="688" y="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Freeform 8"/>
          <p:cNvSpPr>
            <a:spLocks/>
          </p:cNvSpPr>
          <p:nvPr/>
        </p:nvSpPr>
        <p:spPr bwMode="gray">
          <a:xfrm>
            <a:off x="5181600" y="2190750"/>
            <a:ext cx="738187" cy="1100138"/>
          </a:xfrm>
          <a:custGeom>
            <a:avLst/>
            <a:gdLst>
              <a:gd name="T0" fmla="*/ 2147483647 w 505"/>
              <a:gd name="T1" fmla="*/ 2147483647 h 999"/>
              <a:gd name="T2" fmla="*/ 2147483647 w 505"/>
              <a:gd name="T3" fmla="*/ 2147483647 h 999"/>
              <a:gd name="T4" fmla="*/ 2147483647 w 505"/>
              <a:gd name="T5" fmla="*/ 2147483647 h 999"/>
              <a:gd name="T6" fmla="*/ 2147483647 w 505"/>
              <a:gd name="T7" fmla="*/ 2147483647 h 999"/>
              <a:gd name="T8" fmla="*/ 2147483647 w 505"/>
              <a:gd name="T9" fmla="*/ 2147483647 h 999"/>
              <a:gd name="T10" fmla="*/ 2147483647 w 505"/>
              <a:gd name="T11" fmla="*/ 2147483647 h 999"/>
              <a:gd name="T12" fmla="*/ 2147483647 w 505"/>
              <a:gd name="T13" fmla="*/ 2147483647 h 999"/>
              <a:gd name="T14" fmla="*/ 2147483647 w 505"/>
              <a:gd name="T15" fmla="*/ 2147483647 h 999"/>
              <a:gd name="T16" fmla="*/ 2147483647 w 505"/>
              <a:gd name="T17" fmla="*/ 2147483647 h 999"/>
              <a:gd name="T18" fmla="*/ 2147483647 w 505"/>
              <a:gd name="T19" fmla="*/ 2147483647 h 999"/>
              <a:gd name="T20" fmla="*/ 2147483647 w 505"/>
              <a:gd name="T21" fmla="*/ 2147483647 h 999"/>
              <a:gd name="T22" fmla="*/ 2147483647 w 505"/>
              <a:gd name="T23" fmla="*/ 2147483647 h 999"/>
              <a:gd name="T24" fmla="*/ 2147483647 w 505"/>
              <a:gd name="T25" fmla="*/ 2147483647 h 999"/>
              <a:gd name="T26" fmla="*/ 2147483647 w 505"/>
              <a:gd name="T27" fmla="*/ 2147483647 h 999"/>
              <a:gd name="T28" fmla="*/ 2147483647 w 505"/>
              <a:gd name="T29" fmla="*/ 2147483647 h 999"/>
              <a:gd name="T30" fmla="*/ 2147483647 w 505"/>
              <a:gd name="T31" fmla="*/ 2147483647 h 999"/>
              <a:gd name="T32" fmla="*/ 2147483647 w 505"/>
              <a:gd name="T33" fmla="*/ 2147483647 h 999"/>
              <a:gd name="T34" fmla="*/ 2147483647 w 505"/>
              <a:gd name="T35" fmla="*/ 2147483647 h 999"/>
              <a:gd name="T36" fmla="*/ 0 w 505"/>
              <a:gd name="T37" fmla="*/ 2147483647 h 999"/>
              <a:gd name="T38" fmla="*/ 2147483647 w 505"/>
              <a:gd name="T39" fmla="*/ 2147483647 h 999"/>
              <a:gd name="T40" fmla="*/ 2147483647 w 505"/>
              <a:gd name="T41" fmla="*/ 2147483647 h 999"/>
              <a:gd name="T42" fmla="*/ 2147483647 w 505"/>
              <a:gd name="T43" fmla="*/ 2147483647 h 999"/>
              <a:gd name="T44" fmla="*/ 2147483647 w 505"/>
              <a:gd name="T45" fmla="*/ 2147483647 h 999"/>
              <a:gd name="T46" fmla="*/ 2147483647 w 505"/>
              <a:gd name="T47" fmla="*/ 2147483647 h 999"/>
              <a:gd name="T48" fmla="*/ 2147483647 w 505"/>
              <a:gd name="T49" fmla="*/ 2147483647 h 999"/>
              <a:gd name="T50" fmla="*/ 2147483647 w 505"/>
              <a:gd name="T51" fmla="*/ 2147483647 h 999"/>
              <a:gd name="T52" fmla="*/ 2147483647 w 505"/>
              <a:gd name="T53" fmla="*/ 2147483647 h 999"/>
              <a:gd name="T54" fmla="*/ 2147483647 w 505"/>
              <a:gd name="T55" fmla="*/ 2147483647 h 999"/>
              <a:gd name="T56" fmla="*/ 2147483647 w 505"/>
              <a:gd name="T57" fmla="*/ 2147483647 h 999"/>
              <a:gd name="T58" fmla="*/ 2147483647 w 505"/>
              <a:gd name="T59" fmla="*/ 2147483647 h 999"/>
              <a:gd name="T60" fmla="*/ 2147483647 w 505"/>
              <a:gd name="T61" fmla="*/ 2147483647 h 999"/>
              <a:gd name="T62" fmla="*/ 2147483647 w 505"/>
              <a:gd name="T63" fmla="*/ 2147483647 h 999"/>
              <a:gd name="T64" fmla="*/ 2147483647 w 505"/>
              <a:gd name="T65" fmla="*/ 2147483647 h 999"/>
              <a:gd name="T66" fmla="*/ 2147483647 w 505"/>
              <a:gd name="T67" fmla="*/ 2147483647 h 999"/>
              <a:gd name="T68" fmla="*/ 2147483647 w 505"/>
              <a:gd name="T69" fmla="*/ 2147483647 h 999"/>
              <a:gd name="T70" fmla="*/ 2147483647 w 505"/>
              <a:gd name="T71" fmla="*/ 2147483647 h 999"/>
              <a:gd name="T72" fmla="*/ 2147483647 w 505"/>
              <a:gd name="T73" fmla="*/ 2147483647 h 999"/>
              <a:gd name="T74" fmla="*/ 2147483647 w 505"/>
              <a:gd name="T75" fmla="*/ 2147483647 h 999"/>
              <a:gd name="T76" fmla="*/ 2147483647 w 505"/>
              <a:gd name="T77" fmla="*/ 0 h 999"/>
              <a:gd name="T78" fmla="*/ 2147483647 w 505"/>
              <a:gd name="T79" fmla="*/ 2147483647 h 999"/>
              <a:gd name="T80" fmla="*/ 2147483647 w 505"/>
              <a:gd name="T81" fmla="*/ 2147483647 h 99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05"/>
              <a:gd name="T124" fmla="*/ 0 h 999"/>
              <a:gd name="T125" fmla="*/ 505 w 505"/>
              <a:gd name="T126" fmla="*/ 999 h 99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05" h="999">
                <a:moveTo>
                  <a:pt x="21" y="245"/>
                </a:moveTo>
                <a:lnTo>
                  <a:pt x="21" y="245"/>
                </a:lnTo>
                <a:lnTo>
                  <a:pt x="31" y="272"/>
                </a:lnTo>
                <a:lnTo>
                  <a:pt x="40" y="300"/>
                </a:lnTo>
                <a:lnTo>
                  <a:pt x="50" y="329"/>
                </a:lnTo>
                <a:lnTo>
                  <a:pt x="55" y="357"/>
                </a:lnTo>
                <a:lnTo>
                  <a:pt x="61" y="385"/>
                </a:lnTo>
                <a:lnTo>
                  <a:pt x="65" y="415"/>
                </a:lnTo>
                <a:lnTo>
                  <a:pt x="67" y="446"/>
                </a:lnTo>
                <a:lnTo>
                  <a:pt x="67" y="476"/>
                </a:lnTo>
                <a:lnTo>
                  <a:pt x="67" y="512"/>
                </a:lnTo>
                <a:lnTo>
                  <a:pt x="63" y="548"/>
                </a:lnTo>
                <a:lnTo>
                  <a:pt x="57" y="584"/>
                </a:lnTo>
                <a:lnTo>
                  <a:pt x="50" y="618"/>
                </a:lnTo>
                <a:lnTo>
                  <a:pt x="40" y="652"/>
                </a:lnTo>
                <a:lnTo>
                  <a:pt x="29" y="686"/>
                </a:lnTo>
                <a:lnTo>
                  <a:pt x="16" y="718"/>
                </a:lnTo>
                <a:lnTo>
                  <a:pt x="0" y="748"/>
                </a:lnTo>
                <a:lnTo>
                  <a:pt x="97" y="999"/>
                </a:lnTo>
                <a:lnTo>
                  <a:pt x="395" y="933"/>
                </a:lnTo>
                <a:lnTo>
                  <a:pt x="420" y="880"/>
                </a:lnTo>
                <a:lnTo>
                  <a:pt x="443" y="827"/>
                </a:lnTo>
                <a:lnTo>
                  <a:pt x="462" y="771"/>
                </a:lnTo>
                <a:lnTo>
                  <a:pt x="477" y="714"/>
                </a:lnTo>
                <a:lnTo>
                  <a:pt x="488" y="655"/>
                </a:lnTo>
                <a:lnTo>
                  <a:pt x="497" y="597"/>
                </a:lnTo>
                <a:lnTo>
                  <a:pt x="503" y="536"/>
                </a:lnTo>
                <a:lnTo>
                  <a:pt x="505" y="476"/>
                </a:lnTo>
                <a:lnTo>
                  <a:pt x="503" y="412"/>
                </a:lnTo>
                <a:lnTo>
                  <a:pt x="497" y="349"/>
                </a:lnTo>
                <a:lnTo>
                  <a:pt x="488" y="287"/>
                </a:lnTo>
                <a:lnTo>
                  <a:pt x="473" y="227"/>
                </a:lnTo>
                <a:lnTo>
                  <a:pt x="458" y="168"/>
                </a:lnTo>
                <a:lnTo>
                  <a:pt x="437" y="111"/>
                </a:lnTo>
                <a:lnTo>
                  <a:pt x="412" y="55"/>
                </a:lnTo>
                <a:lnTo>
                  <a:pt x="386" y="0"/>
                </a:lnTo>
                <a:lnTo>
                  <a:pt x="291" y="291"/>
                </a:lnTo>
                <a:lnTo>
                  <a:pt x="21" y="245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Oval 15"/>
          <p:cNvSpPr>
            <a:spLocks noChangeArrowheads="1"/>
          </p:cNvSpPr>
          <p:nvPr/>
        </p:nvSpPr>
        <p:spPr bwMode="gray">
          <a:xfrm>
            <a:off x="3581400" y="2119312"/>
            <a:ext cx="1676400" cy="116800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1042988">
              <a:buClr>
                <a:schemeClr val="folHlink"/>
              </a:buClr>
              <a:buSzPct val="75000"/>
              <a:buFont typeface="Times" pitchFamily="18" charset="0"/>
              <a:buNone/>
            </a:pPr>
            <a:r>
              <a:rPr lang="de-DE" altLang="en-US" sz="1600" b="1" dirty="0" smtClean="0">
                <a:latin typeface="EYInterstate"/>
                <a:cs typeface="Arial" pitchFamily="34" charset="0"/>
              </a:rPr>
              <a:t>DEV BHOOMI JAN SEWA KENDRA</a:t>
            </a:r>
            <a:endParaRPr lang="de-DE" altLang="en-US" sz="1600" b="1" dirty="0">
              <a:latin typeface="EYInterstate"/>
              <a:cs typeface="Arial" pitchFamily="34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 flipH="1">
            <a:off x="304800" y="2724150"/>
            <a:ext cx="2438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304800" y="4019550"/>
            <a:ext cx="2438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6400800" y="3562350"/>
            <a:ext cx="2438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6400800" y="2571750"/>
            <a:ext cx="2438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5" name="TextBox 89"/>
          <p:cNvSpPr txBox="1">
            <a:spLocks noChangeArrowheads="1"/>
          </p:cNvSpPr>
          <p:nvPr/>
        </p:nvSpPr>
        <p:spPr bwMode="auto">
          <a:xfrm>
            <a:off x="0" y="1428750"/>
            <a:ext cx="2667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6075" lvl="1" indent="-346075" algn="just">
              <a:spcBef>
                <a:spcPts val="600"/>
              </a:spcBef>
              <a:spcAft>
                <a:spcPts val="600"/>
              </a:spcAft>
              <a:buClr>
                <a:srgbClr val="669900"/>
              </a:buClr>
              <a:buFontTx/>
              <a:buChar char="►"/>
              <a:tabLst>
                <a:tab pos="457200" algn="l"/>
                <a:tab pos="1371600" algn="l"/>
              </a:tabLst>
            </a:pPr>
            <a:r>
              <a:rPr lang="en-US" altLang="en-US" sz="1600" dirty="0">
                <a:solidFill>
                  <a:srgbClr val="000066"/>
                </a:solidFill>
              </a:rPr>
              <a:t>Delivering government services in urban/rural areas by establishing closer links between Government &amp; Citizens </a:t>
            </a:r>
          </a:p>
        </p:txBody>
      </p:sp>
      <p:sp>
        <p:nvSpPr>
          <p:cNvPr id="91" name="Rectangle 90"/>
          <p:cNvSpPr/>
          <p:nvPr/>
        </p:nvSpPr>
        <p:spPr>
          <a:xfrm>
            <a:off x="152400" y="1047750"/>
            <a:ext cx="2514600" cy="396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BENEFITS TO CITIZENS </a:t>
            </a:r>
          </a:p>
        </p:txBody>
      </p:sp>
      <p:sp>
        <p:nvSpPr>
          <p:cNvPr id="92" name="Rectangle 91"/>
          <p:cNvSpPr/>
          <p:nvPr/>
        </p:nvSpPr>
        <p:spPr>
          <a:xfrm>
            <a:off x="6248400" y="800100"/>
            <a:ext cx="2819400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BENEFITS TO 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Government / </a:t>
            </a:r>
            <a:r>
              <a:rPr lang="en-US" sz="1400" b="1" dirty="0" smtClean="0">
                <a:solidFill>
                  <a:schemeClr val="tx1"/>
                </a:solidFill>
              </a:rPr>
              <a:t>Service </a:t>
            </a:r>
            <a:r>
              <a:rPr lang="en-US" sz="1400" b="1" dirty="0" err="1" smtClean="0">
                <a:solidFill>
                  <a:schemeClr val="tx1"/>
                </a:solidFill>
              </a:rPr>
              <a:t>Centres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208" name="TextBox 94"/>
          <p:cNvSpPr txBox="1">
            <a:spLocks noChangeArrowheads="1"/>
          </p:cNvSpPr>
          <p:nvPr/>
        </p:nvSpPr>
        <p:spPr bwMode="auto">
          <a:xfrm>
            <a:off x="5943600" y="3486150"/>
            <a:ext cx="3200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lvl="1" indent="-346075" algn="just">
              <a:spcBef>
                <a:spcPts val="600"/>
              </a:spcBef>
              <a:spcAft>
                <a:spcPts val="600"/>
              </a:spcAft>
              <a:buClr>
                <a:srgbClr val="669900"/>
              </a:buClr>
              <a:buFontTx/>
              <a:buChar char="►"/>
              <a:tabLst>
                <a:tab pos="457200" algn="l"/>
                <a:tab pos="1371600" algn="l"/>
              </a:tabLst>
            </a:pPr>
            <a:r>
              <a:rPr lang="en-US" altLang="en-US" sz="1600" dirty="0">
                <a:solidFill>
                  <a:srgbClr val="000066"/>
                </a:solidFill>
              </a:rPr>
              <a:t>Greater exposure to other products &amp; services offered through the centre. </a:t>
            </a:r>
            <a:r>
              <a:rPr lang="en-US" altLang="en-US" sz="1600" dirty="0" err="1" smtClean="0">
                <a:solidFill>
                  <a:srgbClr val="000066"/>
                </a:solidFill>
              </a:rPr>
              <a:t>eg</a:t>
            </a:r>
            <a:r>
              <a:rPr lang="en-US" altLang="en-US" sz="1600" dirty="0">
                <a:solidFill>
                  <a:srgbClr val="000066"/>
                </a:solidFill>
              </a:rPr>
              <a:t>. greater awareness of students about the courses offered through the </a:t>
            </a:r>
            <a:r>
              <a:rPr lang="en-US" altLang="en-US" sz="1600" dirty="0" err="1">
                <a:solidFill>
                  <a:srgbClr val="000066"/>
                </a:solidFill>
              </a:rPr>
              <a:t>centres</a:t>
            </a:r>
            <a:endParaRPr lang="en-US" altLang="en-US" sz="1600" dirty="0">
              <a:solidFill>
                <a:srgbClr val="000066"/>
              </a:solidFill>
            </a:endParaRPr>
          </a:p>
        </p:txBody>
      </p:sp>
      <p:sp>
        <p:nvSpPr>
          <p:cNvPr id="8209" name="TextBox 96"/>
          <p:cNvSpPr txBox="1">
            <a:spLocks noChangeArrowheads="1"/>
          </p:cNvSpPr>
          <p:nvPr/>
        </p:nvSpPr>
        <p:spPr bwMode="auto">
          <a:xfrm>
            <a:off x="0" y="4009132"/>
            <a:ext cx="2667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6075" lvl="1" indent="-346075" algn="just">
              <a:spcBef>
                <a:spcPts val="600"/>
              </a:spcBef>
              <a:spcAft>
                <a:spcPts val="600"/>
              </a:spcAft>
              <a:buClr>
                <a:srgbClr val="669900"/>
              </a:buClr>
              <a:buFontTx/>
              <a:buChar char="►"/>
              <a:tabLst>
                <a:tab pos="457200" algn="l"/>
                <a:tab pos="1371600" algn="l"/>
              </a:tabLst>
            </a:pPr>
            <a:r>
              <a:rPr lang="en-US" altLang="en-US" sz="1600" dirty="0" smtClean="0">
                <a:solidFill>
                  <a:srgbClr val="000066"/>
                </a:solidFill>
              </a:rPr>
              <a:t>Increase in </a:t>
            </a:r>
            <a:r>
              <a:rPr lang="en-US" altLang="en-US" sz="1600" dirty="0">
                <a:solidFill>
                  <a:srgbClr val="000066"/>
                </a:solidFill>
              </a:rPr>
              <a:t>administrative efficiency  and </a:t>
            </a:r>
            <a:r>
              <a:rPr lang="en-US" altLang="en-US" sz="1600" dirty="0" smtClean="0">
                <a:solidFill>
                  <a:srgbClr val="000066"/>
                </a:solidFill>
              </a:rPr>
              <a:t>providing </a:t>
            </a:r>
            <a:r>
              <a:rPr lang="en-US" altLang="en-US" sz="1600" dirty="0">
                <a:solidFill>
                  <a:srgbClr val="000066"/>
                </a:solidFill>
              </a:rPr>
              <a:t>cost-effective access to Government Services</a:t>
            </a:r>
          </a:p>
        </p:txBody>
      </p:sp>
      <p:sp>
        <p:nvSpPr>
          <p:cNvPr id="8210" name="TextBox 8"/>
          <p:cNvSpPr txBox="1">
            <a:spLocks noChangeArrowheads="1"/>
          </p:cNvSpPr>
          <p:nvPr/>
        </p:nvSpPr>
        <p:spPr bwMode="auto">
          <a:xfrm>
            <a:off x="152400" y="43815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dirty="0"/>
              <a:t>Benefits of </a:t>
            </a:r>
            <a:r>
              <a:rPr lang="en-US" altLang="en-US" sz="2800" b="1" dirty="0" smtClean="0"/>
              <a:t>Dev Bhoomi Jan </a:t>
            </a:r>
            <a:r>
              <a:rPr lang="en-US" altLang="en-US" sz="2800" b="1" dirty="0" err="1"/>
              <a:t>S</a:t>
            </a:r>
            <a:r>
              <a:rPr lang="en-US" altLang="en-US" sz="2800" b="1" dirty="0" err="1" smtClean="0"/>
              <a:t>ewa</a:t>
            </a:r>
            <a:r>
              <a:rPr lang="en-US" altLang="en-US" sz="2800" b="1" dirty="0" smtClean="0"/>
              <a:t> </a:t>
            </a:r>
            <a:r>
              <a:rPr lang="en-US" altLang="en-US" sz="2800" b="1" dirty="0" smtClean="0"/>
              <a:t>Kendra</a:t>
            </a:r>
            <a:endParaRPr lang="en-US" altLang="en-US" sz="2800" b="1" dirty="0"/>
          </a:p>
        </p:txBody>
      </p:sp>
      <p:sp>
        <p:nvSpPr>
          <p:cNvPr id="8213" name="TextBox 27"/>
          <p:cNvSpPr txBox="1">
            <a:spLocks noChangeArrowheads="1"/>
          </p:cNvSpPr>
          <p:nvPr/>
        </p:nvSpPr>
        <p:spPr bwMode="auto">
          <a:xfrm>
            <a:off x="0" y="2696111"/>
            <a:ext cx="2667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6075" lvl="1" indent="-346075" algn="just">
              <a:spcBef>
                <a:spcPts val="600"/>
              </a:spcBef>
              <a:spcAft>
                <a:spcPts val="600"/>
              </a:spcAft>
              <a:buClr>
                <a:srgbClr val="669900"/>
              </a:buClr>
              <a:buFontTx/>
              <a:buChar char="►"/>
              <a:tabLst>
                <a:tab pos="457200" algn="l"/>
                <a:tab pos="1371600" algn="l"/>
              </a:tabLst>
            </a:pPr>
            <a:r>
              <a:rPr lang="en-US" altLang="en-US" sz="1600" dirty="0">
                <a:solidFill>
                  <a:srgbClr val="000066"/>
                </a:solidFill>
              </a:rPr>
              <a:t>Timely delivery of critical information &amp; services through structured system to manage  issues of </a:t>
            </a:r>
            <a:r>
              <a:rPr lang="en-US" altLang="en-US" sz="1600" dirty="0" smtClean="0">
                <a:solidFill>
                  <a:srgbClr val="000066"/>
                </a:solidFill>
              </a:rPr>
              <a:t>Health</a:t>
            </a:r>
            <a:r>
              <a:rPr lang="en-US" altLang="en-US" sz="1600" dirty="0">
                <a:solidFill>
                  <a:srgbClr val="000066"/>
                </a:solidFill>
              </a:rPr>
              <a:t>, Education etc…</a:t>
            </a:r>
          </a:p>
        </p:txBody>
      </p:sp>
      <p:sp>
        <p:nvSpPr>
          <p:cNvPr id="28" name="TextBox 25"/>
          <p:cNvSpPr txBox="1">
            <a:spLocks noChangeArrowheads="1"/>
          </p:cNvSpPr>
          <p:nvPr/>
        </p:nvSpPr>
        <p:spPr bwMode="auto">
          <a:xfrm>
            <a:off x="5943600" y="1237060"/>
            <a:ext cx="2819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6075" lvl="1" indent="-346075" algn="just">
              <a:spcBef>
                <a:spcPts val="600"/>
              </a:spcBef>
              <a:spcAft>
                <a:spcPts val="600"/>
              </a:spcAft>
              <a:buClr>
                <a:srgbClr val="669900"/>
              </a:buClr>
              <a:buFontTx/>
              <a:buChar char="►"/>
              <a:tabLst>
                <a:tab pos="457200" algn="l"/>
                <a:tab pos="1371600" algn="l"/>
              </a:tabLst>
            </a:pPr>
            <a:r>
              <a:rPr lang="en-US" altLang="en-US" sz="1400" dirty="0">
                <a:solidFill>
                  <a:srgbClr val="000066"/>
                </a:solidFill>
              </a:rPr>
              <a:t>Create new/ additional revenue stream for the </a:t>
            </a:r>
            <a:r>
              <a:rPr lang="en-US" altLang="en-US" sz="1400" dirty="0" smtClean="0">
                <a:solidFill>
                  <a:srgbClr val="000066"/>
                </a:solidFill>
              </a:rPr>
              <a:t>Service centre</a:t>
            </a:r>
            <a:r>
              <a:rPr lang="en-US" altLang="en-US" sz="1400" dirty="0">
                <a:solidFill>
                  <a:srgbClr val="000066"/>
                </a:solidFill>
              </a:rPr>
              <a:t>. As the services are rolled out on </a:t>
            </a:r>
            <a:r>
              <a:rPr lang="en-US" altLang="en-US" sz="1400" dirty="0" smtClean="0">
                <a:solidFill>
                  <a:srgbClr val="000066"/>
                </a:solidFill>
              </a:rPr>
              <a:t>commission/fee </a:t>
            </a:r>
            <a:r>
              <a:rPr lang="en-US" altLang="en-US" sz="1400" dirty="0">
                <a:solidFill>
                  <a:srgbClr val="000066"/>
                </a:solidFill>
              </a:rPr>
              <a:t>per transaction basis </a:t>
            </a:r>
          </a:p>
        </p:txBody>
      </p: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5943600" y="2514600"/>
            <a:ext cx="289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lvl="1" indent="-346075" algn="just">
              <a:spcBef>
                <a:spcPts val="600"/>
              </a:spcBef>
              <a:spcAft>
                <a:spcPts val="600"/>
              </a:spcAft>
              <a:buClr>
                <a:srgbClr val="669900"/>
              </a:buClr>
              <a:buFontTx/>
              <a:buChar char="►"/>
              <a:tabLst>
                <a:tab pos="457200" algn="l"/>
                <a:tab pos="1371600" algn="l"/>
              </a:tabLst>
            </a:pPr>
            <a:r>
              <a:rPr lang="en-US" altLang="en-US" sz="1600" dirty="0">
                <a:solidFill>
                  <a:srgbClr val="000066"/>
                </a:solidFill>
              </a:rPr>
              <a:t>Delivering essential government services such as PAN Card, </a:t>
            </a:r>
            <a:r>
              <a:rPr lang="en-US" altLang="en-US" sz="1600" dirty="0" smtClean="0">
                <a:solidFill>
                  <a:srgbClr val="000066"/>
                </a:solidFill>
              </a:rPr>
              <a:t>E-District, </a:t>
            </a:r>
            <a:r>
              <a:rPr lang="en-US" altLang="en-US" sz="1600" dirty="0">
                <a:solidFill>
                  <a:srgbClr val="000066"/>
                </a:solidFill>
              </a:rPr>
              <a:t>UID etc.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387" y="76200"/>
            <a:ext cx="678426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654320"/>
              </p:ext>
            </p:extLst>
          </p:nvPr>
        </p:nvGraphicFramePr>
        <p:xfrm>
          <a:off x="152399" y="438151"/>
          <a:ext cx="8001001" cy="4410707"/>
        </p:xfrm>
        <a:graphic>
          <a:graphicData uri="http://schemas.openxmlformats.org/drawingml/2006/table">
            <a:tbl>
              <a:tblPr/>
              <a:tblGrid>
                <a:gridCol w="551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2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0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199">
                <a:tc gridSpan="4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LIST of 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SERVICES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3174" marR="3174" marT="31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sl.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Service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Department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Service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Category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Caste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Revenue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Certificate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Income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Revenue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Certificate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Domicile (Permanent Residence)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Revenue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Certificate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8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Character (Normal &amp; contractor)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Revenue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Certificate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4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Solvency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Revenue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Certificate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523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Hill Area Certificate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Revenue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Certificate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8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Freedom Fighter Dependant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Home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Certificate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4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Uttarjivi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Revenue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Certificate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4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Pariwar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Register copy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Panchayati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Raj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Pariwar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Copy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34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Pariwar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Register entry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Panchayati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Raj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Pariwar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Entry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523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Final Order copy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Revenue Court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Order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Copy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523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Daily cause list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Revenue Court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Case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List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523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Case status detail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Revenue Court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Status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List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4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Changes in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Khatauni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&amp; Mutation process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Revenue Court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Certificate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34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Birth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smtClean="0"/>
                        <a:t>Rural/Urban</a:t>
                      </a:r>
                      <a:endParaRPr lang="en-US" sz="1200" dirty="0"/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Certificate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34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Death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Rural/Urban</a:t>
                      </a:r>
                      <a:endParaRPr lang="en-US" sz="1200" dirty="0"/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Certificate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63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Filing of Grievances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/>
                        <a:t>Suraaj</a:t>
                      </a:r>
                      <a:endParaRPr lang="en-US" sz="1200" dirty="0"/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Grievance redressal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523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Old age pension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Social Welfare</a:t>
                      </a:r>
                      <a:endParaRPr lang="en-US" sz="1200" dirty="0"/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SW Schemes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523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Widow pension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Social welfare</a:t>
                      </a:r>
                      <a:endParaRPr lang="en-US" sz="1200" dirty="0"/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SW Schemes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6858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276859"/>
              </p:ext>
            </p:extLst>
          </p:nvPr>
        </p:nvGraphicFramePr>
        <p:xfrm>
          <a:off x="228601" y="679440"/>
          <a:ext cx="8381999" cy="3042187"/>
        </p:xfrm>
        <a:graphic>
          <a:graphicData uri="http://schemas.openxmlformats.org/drawingml/2006/table">
            <a:tbl>
              <a:tblPr/>
              <a:tblGrid>
                <a:gridCol w="698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6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2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5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660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Handicap pension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Social welfare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SW Schemes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4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Registration in Employment Exchange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Employement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Registration Card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Renewal of Employment Exchange 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Employement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Registration Card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6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Change of Trade In Employment Registration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Employement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Registration Card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2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Issuance of New Ration Card (Rural/Urban)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Food &amp; Civil Supplies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Ration Card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6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Modification in Ration card (Rural/Urban)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Food &amp; Civil Supplies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Ration Card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4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Issuance of Duplicate Ration Card (Rural/Urban)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Food &amp; Civil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Supplies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Ration Card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860">
                <a:tc>
                  <a:txBody>
                    <a:bodyPr/>
                    <a:lstStyle/>
                    <a:p>
                      <a:pPr algn="ctr"/>
                      <a:r>
                        <a:rPr lang="en-IN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Issuance of Surrender Certificate (Rural/Urban)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Food &amp; Civil Supplies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Ration Card</a:t>
                      </a: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13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E-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Challan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Finance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Treasury </a:t>
                      </a:r>
                      <a:r>
                        <a:rPr lang="en-US" sz="1200" b="0" i="0" u="none" strike="noStrike" kern="1200" dirty="0" err="1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Challan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6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E-Stamping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Finance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Stamp Paper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6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Digital  live Certificate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Finance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Certificate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17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Pay Slip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Finance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0" i="0" u="none" strike="noStrike" kern="1200" dirty="0" err="1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Cerificate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034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Pensioner Pay Slip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Finance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Certificate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174" marR="3174" marT="31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762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" y="4476750"/>
            <a:ext cx="746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Apart from above B2C &amp; G2C are also being provided through </a:t>
            </a:r>
            <a:r>
              <a:rPr lang="en-US" sz="1400" dirty="0" smtClean="0"/>
              <a:t>these centers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1667</TotalTime>
  <Words>985</Words>
  <Application>Microsoft Office PowerPoint</Application>
  <PresentationFormat>On-screen Show (16:9)</PresentationFormat>
  <Paragraphs>331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Microsoft YaHei</vt:lpstr>
      <vt:lpstr>Arial</vt:lpstr>
      <vt:lpstr>Calibri</vt:lpstr>
      <vt:lpstr>EYInterstate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THOMAS</dc:creator>
  <cp:lastModifiedBy>user</cp:lastModifiedBy>
  <cp:revision>254</cp:revision>
  <dcterms:created xsi:type="dcterms:W3CDTF">2015-03-26T12:43:18Z</dcterms:created>
  <dcterms:modified xsi:type="dcterms:W3CDTF">2016-12-19T10:19:46Z</dcterms:modified>
</cp:coreProperties>
</file>