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2"/>
  </p:notesMasterIdLst>
  <p:sldIdLst>
    <p:sldId id="339" r:id="rId2"/>
    <p:sldId id="454" r:id="rId3"/>
    <p:sldId id="455" r:id="rId4"/>
    <p:sldId id="457" r:id="rId5"/>
    <p:sldId id="340" r:id="rId6"/>
    <p:sldId id="384" r:id="rId7"/>
    <p:sldId id="423" r:id="rId8"/>
    <p:sldId id="426" r:id="rId9"/>
    <p:sldId id="424" r:id="rId10"/>
    <p:sldId id="434" r:id="rId11"/>
    <p:sldId id="425" r:id="rId12"/>
    <p:sldId id="388" r:id="rId13"/>
    <p:sldId id="389" r:id="rId14"/>
    <p:sldId id="344" r:id="rId15"/>
    <p:sldId id="345" r:id="rId16"/>
    <p:sldId id="346" r:id="rId17"/>
    <p:sldId id="347" r:id="rId18"/>
    <p:sldId id="446" r:id="rId19"/>
    <p:sldId id="451" r:id="rId20"/>
    <p:sldId id="447" r:id="rId21"/>
    <p:sldId id="452" r:id="rId22"/>
    <p:sldId id="368" r:id="rId23"/>
    <p:sldId id="459" r:id="rId24"/>
    <p:sldId id="361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40" r:id="rId35"/>
    <p:sldId id="448" r:id="rId36"/>
    <p:sldId id="441" r:id="rId37"/>
    <p:sldId id="449" r:id="rId38"/>
    <p:sldId id="453" r:id="rId39"/>
    <p:sldId id="460" r:id="rId40"/>
    <p:sldId id="444" r:id="rId41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45">
          <p15:clr>
            <a:srgbClr val="A4A3A4"/>
          </p15:clr>
        </p15:guide>
        <p15:guide id="2" pos="2880">
          <p15:clr>
            <a:srgbClr val="A4A3A4"/>
          </p15:clr>
        </p15:guide>
        <p15:guide id="3" pos="50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" initials="J" lastIdx="1" clrIdx="0">
    <p:extLst>
      <p:ext uri="{19B8F6BF-5375-455C-9EA6-DF929625EA0E}">
        <p15:presenceInfo xmlns:p15="http://schemas.microsoft.com/office/powerpoint/2012/main" userId="J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7F7F"/>
    <a:srgbClr val="002776"/>
    <a:srgbClr val="EAEAEA"/>
    <a:srgbClr val="DCDCDC"/>
    <a:srgbClr val="B4B4B4"/>
    <a:srgbClr val="575757"/>
    <a:srgbClr val="72C7E7"/>
    <a:srgbClr val="8ED2EC"/>
    <a:srgbClr val="8C8C8C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94" autoAdjust="0"/>
    <p:restoredTop sz="94660"/>
  </p:normalViewPr>
  <p:slideViewPr>
    <p:cSldViewPr snapToGrid="0" snapToObjects="1" showGuides="1">
      <p:cViewPr varScale="1">
        <p:scale>
          <a:sx n="74" d="100"/>
          <a:sy n="74" d="100"/>
        </p:scale>
        <p:origin x="1434" y="72"/>
      </p:cViewPr>
      <p:guideLst>
        <p:guide orient="horz" pos="1145"/>
        <p:guide pos="2880"/>
        <p:guide pos="50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0" d="100"/>
          <a:sy n="50" d="100"/>
        </p:scale>
        <p:origin x="-2934" y="-96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8FCE56-6FB4-4D94-B31E-143A744E2374}" type="doc">
      <dgm:prSet loTypeId="urn:microsoft.com/office/officeart/2008/layout/VerticalCurvedList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B05CBC1-E72C-458E-B55D-63C22F327DA1}">
      <dgm:prSet phldrT="[Text]" custT="1"/>
      <dgm:spPr/>
      <dgm:t>
        <a:bodyPr/>
        <a:lstStyle/>
        <a:p>
          <a:r>
            <a:rPr lang="en-US" sz="3200" b="1" dirty="0" smtClean="0"/>
            <a:t>SUWIDHA Centers</a:t>
          </a:r>
          <a:endParaRPr lang="en-US" sz="3200" b="1" dirty="0"/>
        </a:p>
      </dgm:t>
    </dgm:pt>
    <dgm:pt modelId="{1D1EA450-15B9-45C9-9E2D-805CD708DF02}" type="parTrans" cxnId="{CB646EBA-17A3-4018-A21A-7700BBB7B9C5}">
      <dgm:prSet/>
      <dgm:spPr/>
      <dgm:t>
        <a:bodyPr/>
        <a:lstStyle/>
        <a:p>
          <a:endParaRPr lang="en-US" sz="3200" b="1"/>
        </a:p>
      </dgm:t>
    </dgm:pt>
    <dgm:pt modelId="{F34263BA-DF6D-4D22-A209-84143898210E}" type="sibTrans" cxnId="{CB646EBA-17A3-4018-A21A-7700BBB7B9C5}">
      <dgm:prSet/>
      <dgm:spPr/>
      <dgm:t>
        <a:bodyPr/>
        <a:lstStyle/>
        <a:p>
          <a:endParaRPr lang="en-US" sz="3200" b="1"/>
        </a:p>
      </dgm:t>
    </dgm:pt>
    <dgm:pt modelId="{27B47D19-D301-49A4-8858-39CE1996ADC0}">
      <dgm:prSet phldrT="[Text]" custT="1"/>
      <dgm:spPr/>
      <dgm:t>
        <a:bodyPr/>
        <a:lstStyle/>
        <a:p>
          <a:r>
            <a:rPr lang="en-US" sz="3200" b="1" dirty="0" smtClean="0"/>
            <a:t>SAANJH </a:t>
          </a:r>
          <a:r>
            <a:rPr lang="en-US" sz="3200" b="1" dirty="0" err="1" smtClean="0"/>
            <a:t>Kendras</a:t>
          </a:r>
          <a:endParaRPr lang="en-US" sz="3200" b="1" dirty="0"/>
        </a:p>
      </dgm:t>
    </dgm:pt>
    <dgm:pt modelId="{36FF2D71-1CC0-4176-8AD2-27A169084DB3}" type="parTrans" cxnId="{0B77F8F6-2372-4C81-95B5-D76D8DDAC9C0}">
      <dgm:prSet/>
      <dgm:spPr/>
      <dgm:t>
        <a:bodyPr/>
        <a:lstStyle/>
        <a:p>
          <a:endParaRPr lang="en-US" sz="3200" b="1"/>
        </a:p>
      </dgm:t>
    </dgm:pt>
    <dgm:pt modelId="{E5B69DF2-9C7A-4F04-9452-05D61B9B3A1F}" type="sibTrans" cxnId="{0B77F8F6-2372-4C81-95B5-D76D8DDAC9C0}">
      <dgm:prSet/>
      <dgm:spPr/>
      <dgm:t>
        <a:bodyPr/>
        <a:lstStyle/>
        <a:p>
          <a:endParaRPr lang="en-US" sz="3200" b="1"/>
        </a:p>
      </dgm:t>
    </dgm:pt>
    <dgm:pt modelId="{E83900DB-D71E-4B28-B415-DE8FBC989EC5}">
      <dgm:prSet phldrT="[Text]" custT="1"/>
      <dgm:spPr/>
      <dgm:t>
        <a:bodyPr/>
        <a:lstStyle/>
        <a:p>
          <a:r>
            <a:rPr lang="en-US" sz="3200" b="1" dirty="0" smtClean="0"/>
            <a:t>State Transport Service Counters</a:t>
          </a:r>
          <a:endParaRPr lang="en-US" sz="3200" b="1" dirty="0"/>
        </a:p>
      </dgm:t>
    </dgm:pt>
    <dgm:pt modelId="{D88C5027-5E86-4D60-869F-E2FFCD3AF3A6}" type="parTrans" cxnId="{1E091413-6921-4500-9F99-AC6E88AB5FB5}">
      <dgm:prSet/>
      <dgm:spPr/>
      <dgm:t>
        <a:bodyPr/>
        <a:lstStyle/>
        <a:p>
          <a:endParaRPr lang="en-US" sz="3200" b="1"/>
        </a:p>
      </dgm:t>
    </dgm:pt>
    <dgm:pt modelId="{8C4B755A-8E55-4A8B-888A-03DEAE39E553}" type="sibTrans" cxnId="{1E091413-6921-4500-9F99-AC6E88AB5FB5}">
      <dgm:prSet/>
      <dgm:spPr/>
      <dgm:t>
        <a:bodyPr/>
        <a:lstStyle/>
        <a:p>
          <a:endParaRPr lang="en-US" sz="3200" b="1"/>
        </a:p>
      </dgm:t>
    </dgm:pt>
    <dgm:pt modelId="{E4D12903-1B23-4000-A81E-6F852DD2DDCA}">
      <dgm:prSet phldrT="[Text]" custT="1"/>
      <dgm:spPr/>
      <dgm:t>
        <a:bodyPr/>
        <a:lstStyle/>
        <a:p>
          <a:r>
            <a:rPr lang="en-US" sz="3200" b="1" dirty="0" smtClean="0"/>
            <a:t>Local Government Counters</a:t>
          </a:r>
          <a:endParaRPr lang="en-US" sz="3200" b="1" dirty="0"/>
        </a:p>
      </dgm:t>
    </dgm:pt>
    <dgm:pt modelId="{C4A923C1-3EAA-4F08-B35D-34FC7EC42C80}" type="parTrans" cxnId="{51767A0C-3FCA-4FFF-B535-532B638AE8DC}">
      <dgm:prSet/>
      <dgm:spPr/>
      <dgm:t>
        <a:bodyPr/>
        <a:lstStyle/>
        <a:p>
          <a:endParaRPr lang="en-US" sz="3200" b="1"/>
        </a:p>
      </dgm:t>
    </dgm:pt>
    <dgm:pt modelId="{48E8FDA1-DD1B-47BB-8CB5-D355AC561C63}" type="sibTrans" cxnId="{51767A0C-3FCA-4FFF-B535-532B638AE8DC}">
      <dgm:prSet/>
      <dgm:spPr/>
      <dgm:t>
        <a:bodyPr/>
        <a:lstStyle/>
        <a:p>
          <a:endParaRPr lang="en-US" sz="3200" b="1"/>
        </a:p>
      </dgm:t>
    </dgm:pt>
    <dgm:pt modelId="{7C3355DA-3E59-4931-A4FF-458EB8690C9D}">
      <dgm:prSet phldrT="[Text]" custT="1"/>
      <dgm:spPr/>
      <dgm:t>
        <a:bodyPr/>
        <a:lstStyle/>
        <a:p>
          <a:r>
            <a:rPr lang="en-US" sz="3200" b="1" dirty="0" smtClean="0"/>
            <a:t>Gram </a:t>
          </a:r>
          <a:r>
            <a:rPr lang="en-US" sz="3200" b="1" dirty="0" err="1" smtClean="0"/>
            <a:t>Suwidha</a:t>
          </a:r>
          <a:r>
            <a:rPr lang="en-US" sz="3200" b="1" dirty="0" smtClean="0"/>
            <a:t> </a:t>
          </a:r>
          <a:r>
            <a:rPr lang="en-US" sz="3200" b="1" dirty="0" err="1" smtClean="0"/>
            <a:t>Kendras</a:t>
          </a:r>
          <a:endParaRPr lang="en-US" sz="3200" b="1" dirty="0"/>
        </a:p>
      </dgm:t>
    </dgm:pt>
    <dgm:pt modelId="{E3DE3F19-F455-46FA-B6EE-FE9644543CD8}" type="parTrans" cxnId="{F74FEF56-0758-4C65-9179-160A0B9D35BD}">
      <dgm:prSet/>
      <dgm:spPr/>
      <dgm:t>
        <a:bodyPr/>
        <a:lstStyle/>
        <a:p>
          <a:endParaRPr lang="en-US" sz="3200" b="1"/>
        </a:p>
      </dgm:t>
    </dgm:pt>
    <dgm:pt modelId="{FE12EC1E-9E2C-4974-8B5D-FF542605A657}" type="sibTrans" cxnId="{F74FEF56-0758-4C65-9179-160A0B9D35BD}">
      <dgm:prSet/>
      <dgm:spPr/>
      <dgm:t>
        <a:bodyPr/>
        <a:lstStyle/>
        <a:p>
          <a:endParaRPr lang="en-US" sz="3200" b="1"/>
        </a:p>
      </dgm:t>
    </dgm:pt>
    <dgm:pt modelId="{5CC030DE-B73D-4BF8-9D5D-AFDCDFE24096}">
      <dgm:prSet phldrT="[Text]" custT="1"/>
      <dgm:spPr/>
      <dgm:t>
        <a:bodyPr/>
        <a:lstStyle/>
        <a:p>
          <a:r>
            <a:rPr lang="en-US" sz="3200" b="1" dirty="0" smtClean="0"/>
            <a:t>FARD </a:t>
          </a:r>
          <a:r>
            <a:rPr lang="en-US" sz="3200" b="1" dirty="0" err="1" smtClean="0"/>
            <a:t>Kendras</a:t>
          </a:r>
          <a:endParaRPr lang="en-US" sz="3200" b="1" dirty="0"/>
        </a:p>
      </dgm:t>
    </dgm:pt>
    <dgm:pt modelId="{B4F27D51-A1B1-4123-86BA-902A66351331}" type="parTrans" cxnId="{81C8A691-FFEC-401A-9004-2CD75005FEE0}">
      <dgm:prSet/>
      <dgm:spPr/>
      <dgm:t>
        <a:bodyPr/>
        <a:lstStyle/>
        <a:p>
          <a:endParaRPr lang="en-US" sz="3200"/>
        </a:p>
      </dgm:t>
    </dgm:pt>
    <dgm:pt modelId="{DA5D89E1-22C2-437D-851B-8B7D2002C6B2}" type="sibTrans" cxnId="{81C8A691-FFEC-401A-9004-2CD75005FEE0}">
      <dgm:prSet/>
      <dgm:spPr/>
      <dgm:t>
        <a:bodyPr/>
        <a:lstStyle/>
        <a:p>
          <a:endParaRPr lang="en-US" sz="3200"/>
        </a:p>
      </dgm:t>
    </dgm:pt>
    <dgm:pt modelId="{B7F86809-7D1C-42E2-976B-0AF7675BEC72}" type="pres">
      <dgm:prSet presAssocID="{FD8FCE56-6FB4-4D94-B31E-143A744E237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4603E14-DA05-41A1-A8DD-34A95E97E4E6}" type="pres">
      <dgm:prSet presAssocID="{FD8FCE56-6FB4-4D94-B31E-143A744E2374}" presName="Name1" presStyleCnt="0"/>
      <dgm:spPr/>
      <dgm:t>
        <a:bodyPr/>
        <a:lstStyle/>
        <a:p>
          <a:endParaRPr lang="en-IN"/>
        </a:p>
      </dgm:t>
    </dgm:pt>
    <dgm:pt modelId="{0CD18FC6-0A62-4ABB-AE80-CBF113F19998}" type="pres">
      <dgm:prSet presAssocID="{FD8FCE56-6FB4-4D94-B31E-143A744E2374}" presName="cycle" presStyleCnt="0"/>
      <dgm:spPr/>
      <dgm:t>
        <a:bodyPr/>
        <a:lstStyle/>
        <a:p>
          <a:endParaRPr lang="en-IN"/>
        </a:p>
      </dgm:t>
    </dgm:pt>
    <dgm:pt modelId="{181E8EBF-E713-40F3-95B5-2CD2009F2F92}" type="pres">
      <dgm:prSet presAssocID="{FD8FCE56-6FB4-4D94-B31E-143A744E2374}" presName="srcNode" presStyleLbl="node1" presStyleIdx="0" presStyleCnt="6"/>
      <dgm:spPr/>
      <dgm:t>
        <a:bodyPr/>
        <a:lstStyle/>
        <a:p>
          <a:endParaRPr lang="en-IN"/>
        </a:p>
      </dgm:t>
    </dgm:pt>
    <dgm:pt modelId="{338105F9-DC2D-400B-8033-4F8FE03617AC}" type="pres">
      <dgm:prSet presAssocID="{FD8FCE56-6FB4-4D94-B31E-143A744E2374}" presName="conn" presStyleLbl="parChTrans1D2" presStyleIdx="0" presStyleCnt="1"/>
      <dgm:spPr/>
      <dgm:t>
        <a:bodyPr/>
        <a:lstStyle/>
        <a:p>
          <a:endParaRPr lang="en-US"/>
        </a:p>
      </dgm:t>
    </dgm:pt>
    <dgm:pt modelId="{6FBEADA9-376C-4E38-A63C-9FF61EB99B32}" type="pres">
      <dgm:prSet presAssocID="{FD8FCE56-6FB4-4D94-B31E-143A744E2374}" presName="extraNode" presStyleLbl="node1" presStyleIdx="0" presStyleCnt="6"/>
      <dgm:spPr/>
      <dgm:t>
        <a:bodyPr/>
        <a:lstStyle/>
        <a:p>
          <a:endParaRPr lang="en-IN"/>
        </a:p>
      </dgm:t>
    </dgm:pt>
    <dgm:pt modelId="{9F720268-86F4-4967-A080-B2A054A1CE20}" type="pres">
      <dgm:prSet presAssocID="{FD8FCE56-6FB4-4D94-B31E-143A744E2374}" presName="dstNode" presStyleLbl="node1" presStyleIdx="0" presStyleCnt="6"/>
      <dgm:spPr/>
      <dgm:t>
        <a:bodyPr/>
        <a:lstStyle/>
        <a:p>
          <a:endParaRPr lang="en-IN"/>
        </a:p>
      </dgm:t>
    </dgm:pt>
    <dgm:pt modelId="{A2A0F92C-644C-4847-A336-B35F5CC30744}" type="pres">
      <dgm:prSet presAssocID="{5B05CBC1-E72C-458E-B55D-63C22F327DA1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33C86B-F352-4BF9-B4CE-E46B6A3AAA54}" type="pres">
      <dgm:prSet presAssocID="{5B05CBC1-E72C-458E-B55D-63C22F327DA1}" presName="accent_1" presStyleCnt="0"/>
      <dgm:spPr/>
      <dgm:t>
        <a:bodyPr/>
        <a:lstStyle/>
        <a:p>
          <a:endParaRPr lang="en-IN"/>
        </a:p>
      </dgm:t>
    </dgm:pt>
    <dgm:pt modelId="{BAD6B95B-AAA7-4708-A9B2-8926A6BF7344}" type="pres">
      <dgm:prSet presAssocID="{5B05CBC1-E72C-458E-B55D-63C22F327DA1}" presName="accentRepeatNode" presStyleLbl="solidFgAcc1" presStyleIdx="0" presStyleCnt="6"/>
      <dgm:spPr/>
      <dgm:t>
        <a:bodyPr/>
        <a:lstStyle/>
        <a:p>
          <a:endParaRPr lang="en-IN"/>
        </a:p>
      </dgm:t>
    </dgm:pt>
    <dgm:pt modelId="{1C5BB3E6-6425-40BF-92DD-E8DCF609D8DA}" type="pres">
      <dgm:prSet presAssocID="{27B47D19-D301-49A4-8858-39CE1996ADC0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472B7C-BE23-4948-9D58-2D24BB241E01}" type="pres">
      <dgm:prSet presAssocID="{27B47D19-D301-49A4-8858-39CE1996ADC0}" presName="accent_2" presStyleCnt="0"/>
      <dgm:spPr/>
      <dgm:t>
        <a:bodyPr/>
        <a:lstStyle/>
        <a:p>
          <a:endParaRPr lang="en-IN"/>
        </a:p>
      </dgm:t>
    </dgm:pt>
    <dgm:pt modelId="{B319215F-5F3D-4EBB-96C0-F13698DC4084}" type="pres">
      <dgm:prSet presAssocID="{27B47D19-D301-49A4-8858-39CE1996ADC0}" presName="accentRepeatNode" presStyleLbl="solidFgAcc1" presStyleIdx="1" presStyleCnt="6"/>
      <dgm:spPr/>
      <dgm:t>
        <a:bodyPr/>
        <a:lstStyle/>
        <a:p>
          <a:endParaRPr lang="en-IN"/>
        </a:p>
      </dgm:t>
    </dgm:pt>
    <dgm:pt modelId="{D9C19B8E-6ED1-41C0-87D8-3C57A5024673}" type="pres">
      <dgm:prSet presAssocID="{E83900DB-D71E-4B28-B415-DE8FBC989EC5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4222C-461E-4DE7-A9DC-B9D61C5FA269}" type="pres">
      <dgm:prSet presAssocID="{E83900DB-D71E-4B28-B415-DE8FBC989EC5}" presName="accent_3" presStyleCnt="0"/>
      <dgm:spPr/>
      <dgm:t>
        <a:bodyPr/>
        <a:lstStyle/>
        <a:p>
          <a:endParaRPr lang="en-IN"/>
        </a:p>
      </dgm:t>
    </dgm:pt>
    <dgm:pt modelId="{DBB37715-D46A-4C7D-BB7E-4A14688E616A}" type="pres">
      <dgm:prSet presAssocID="{E83900DB-D71E-4B28-B415-DE8FBC989EC5}" presName="accentRepeatNode" presStyleLbl="solidFgAcc1" presStyleIdx="2" presStyleCnt="6"/>
      <dgm:spPr/>
      <dgm:t>
        <a:bodyPr/>
        <a:lstStyle/>
        <a:p>
          <a:endParaRPr lang="en-IN"/>
        </a:p>
      </dgm:t>
    </dgm:pt>
    <dgm:pt modelId="{208FD305-65F0-43D6-AB20-080B5ED543CD}" type="pres">
      <dgm:prSet presAssocID="{E4D12903-1B23-4000-A81E-6F852DD2DDC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BCB92F-CBC0-4BD9-BBBB-3E3D714ACCB4}" type="pres">
      <dgm:prSet presAssocID="{E4D12903-1B23-4000-A81E-6F852DD2DDCA}" presName="accent_4" presStyleCnt="0"/>
      <dgm:spPr/>
      <dgm:t>
        <a:bodyPr/>
        <a:lstStyle/>
        <a:p>
          <a:endParaRPr lang="en-IN"/>
        </a:p>
      </dgm:t>
    </dgm:pt>
    <dgm:pt modelId="{CC33D542-29C1-43F6-979B-D7A38B95E752}" type="pres">
      <dgm:prSet presAssocID="{E4D12903-1B23-4000-A81E-6F852DD2DDCA}" presName="accentRepeatNode" presStyleLbl="solidFgAcc1" presStyleIdx="3" presStyleCnt="6"/>
      <dgm:spPr/>
      <dgm:t>
        <a:bodyPr/>
        <a:lstStyle/>
        <a:p>
          <a:endParaRPr lang="en-IN"/>
        </a:p>
      </dgm:t>
    </dgm:pt>
    <dgm:pt modelId="{74043B5A-4B21-4A2A-B57B-139B75ECE50E}" type="pres">
      <dgm:prSet presAssocID="{7C3355DA-3E59-4931-A4FF-458EB8690C9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40153C-4223-4604-80EA-5038B5EA131B}" type="pres">
      <dgm:prSet presAssocID="{7C3355DA-3E59-4931-A4FF-458EB8690C9D}" presName="accent_5" presStyleCnt="0"/>
      <dgm:spPr/>
      <dgm:t>
        <a:bodyPr/>
        <a:lstStyle/>
        <a:p>
          <a:endParaRPr lang="en-IN"/>
        </a:p>
      </dgm:t>
    </dgm:pt>
    <dgm:pt modelId="{5D428BF8-16CE-45E7-AAD9-729225ED8942}" type="pres">
      <dgm:prSet presAssocID="{7C3355DA-3E59-4931-A4FF-458EB8690C9D}" presName="accentRepeatNode" presStyleLbl="solidFgAcc1" presStyleIdx="4" presStyleCnt="6"/>
      <dgm:spPr/>
      <dgm:t>
        <a:bodyPr/>
        <a:lstStyle/>
        <a:p>
          <a:endParaRPr lang="en-IN"/>
        </a:p>
      </dgm:t>
    </dgm:pt>
    <dgm:pt modelId="{26AEFE16-319C-4EB4-88D6-FD040916CDB0}" type="pres">
      <dgm:prSet presAssocID="{5CC030DE-B73D-4BF8-9D5D-AFDCDFE24096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BA245-A469-4E08-9468-4161BEAFA34E}" type="pres">
      <dgm:prSet presAssocID="{5CC030DE-B73D-4BF8-9D5D-AFDCDFE24096}" presName="accent_6" presStyleCnt="0"/>
      <dgm:spPr/>
      <dgm:t>
        <a:bodyPr/>
        <a:lstStyle/>
        <a:p>
          <a:endParaRPr lang="en-IN"/>
        </a:p>
      </dgm:t>
    </dgm:pt>
    <dgm:pt modelId="{7107F1C2-83D5-4AF6-AB38-4B1D4F08FD02}" type="pres">
      <dgm:prSet presAssocID="{5CC030DE-B73D-4BF8-9D5D-AFDCDFE24096}" presName="accentRepeatNode" presStyleLbl="solidFgAcc1" presStyleIdx="5" presStyleCnt="6"/>
      <dgm:spPr/>
      <dgm:t>
        <a:bodyPr/>
        <a:lstStyle/>
        <a:p>
          <a:endParaRPr lang="en-US"/>
        </a:p>
      </dgm:t>
    </dgm:pt>
  </dgm:ptLst>
  <dgm:cxnLst>
    <dgm:cxn modelId="{14048C25-5EE2-48E0-9AD6-BFE0ED267A06}" type="presOf" srcId="{5CC030DE-B73D-4BF8-9D5D-AFDCDFE24096}" destId="{26AEFE16-319C-4EB4-88D6-FD040916CDB0}" srcOrd="0" destOrd="0" presId="urn:microsoft.com/office/officeart/2008/layout/VerticalCurvedList"/>
    <dgm:cxn modelId="{0B77F8F6-2372-4C81-95B5-D76D8DDAC9C0}" srcId="{FD8FCE56-6FB4-4D94-B31E-143A744E2374}" destId="{27B47D19-D301-49A4-8858-39CE1996ADC0}" srcOrd="1" destOrd="0" parTransId="{36FF2D71-1CC0-4176-8AD2-27A169084DB3}" sibTransId="{E5B69DF2-9C7A-4F04-9452-05D61B9B3A1F}"/>
    <dgm:cxn modelId="{81C8A691-FFEC-401A-9004-2CD75005FEE0}" srcId="{FD8FCE56-6FB4-4D94-B31E-143A744E2374}" destId="{5CC030DE-B73D-4BF8-9D5D-AFDCDFE24096}" srcOrd="5" destOrd="0" parTransId="{B4F27D51-A1B1-4123-86BA-902A66351331}" sibTransId="{DA5D89E1-22C2-437D-851B-8B7D2002C6B2}"/>
    <dgm:cxn modelId="{F74FEF56-0758-4C65-9179-160A0B9D35BD}" srcId="{FD8FCE56-6FB4-4D94-B31E-143A744E2374}" destId="{7C3355DA-3E59-4931-A4FF-458EB8690C9D}" srcOrd="4" destOrd="0" parTransId="{E3DE3F19-F455-46FA-B6EE-FE9644543CD8}" sibTransId="{FE12EC1E-9E2C-4974-8B5D-FF542605A657}"/>
    <dgm:cxn modelId="{30C7D922-8991-4F98-9ABF-B0313F0C4B7A}" type="presOf" srcId="{E83900DB-D71E-4B28-B415-DE8FBC989EC5}" destId="{D9C19B8E-6ED1-41C0-87D8-3C57A5024673}" srcOrd="0" destOrd="0" presId="urn:microsoft.com/office/officeart/2008/layout/VerticalCurvedList"/>
    <dgm:cxn modelId="{2DD8CE61-0779-4758-9CE1-E0DB28A80407}" type="presOf" srcId="{FD8FCE56-6FB4-4D94-B31E-143A744E2374}" destId="{B7F86809-7D1C-42E2-976B-0AF7675BEC72}" srcOrd="0" destOrd="0" presId="urn:microsoft.com/office/officeart/2008/layout/VerticalCurvedList"/>
    <dgm:cxn modelId="{BAA1C386-CBA8-4BFA-8E8E-EFA3309077DF}" type="presOf" srcId="{27B47D19-D301-49A4-8858-39CE1996ADC0}" destId="{1C5BB3E6-6425-40BF-92DD-E8DCF609D8DA}" srcOrd="0" destOrd="0" presId="urn:microsoft.com/office/officeart/2008/layout/VerticalCurvedList"/>
    <dgm:cxn modelId="{51767A0C-3FCA-4FFF-B535-532B638AE8DC}" srcId="{FD8FCE56-6FB4-4D94-B31E-143A744E2374}" destId="{E4D12903-1B23-4000-A81E-6F852DD2DDCA}" srcOrd="3" destOrd="0" parTransId="{C4A923C1-3EAA-4F08-B35D-34FC7EC42C80}" sibTransId="{48E8FDA1-DD1B-47BB-8CB5-D355AC561C63}"/>
    <dgm:cxn modelId="{38F1635C-628A-422D-AAAB-99C52B4CB501}" type="presOf" srcId="{E4D12903-1B23-4000-A81E-6F852DD2DDCA}" destId="{208FD305-65F0-43D6-AB20-080B5ED543CD}" srcOrd="0" destOrd="0" presId="urn:microsoft.com/office/officeart/2008/layout/VerticalCurvedList"/>
    <dgm:cxn modelId="{5D57F0FE-F6CF-486D-B3E5-FD1ACAFEFC42}" type="presOf" srcId="{F34263BA-DF6D-4D22-A209-84143898210E}" destId="{338105F9-DC2D-400B-8033-4F8FE03617AC}" srcOrd="0" destOrd="0" presId="urn:microsoft.com/office/officeart/2008/layout/VerticalCurvedList"/>
    <dgm:cxn modelId="{66547DF1-0E93-4421-853D-4F72B05E0B31}" type="presOf" srcId="{7C3355DA-3E59-4931-A4FF-458EB8690C9D}" destId="{74043B5A-4B21-4A2A-B57B-139B75ECE50E}" srcOrd="0" destOrd="0" presId="urn:microsoft.com/office/officeart/2008/layout/VerticalCurvedList"/>
    <dgm:cxn modelId="{E0282998-8361-4D30-B834-70A92A1595AE}" type="presOf" srcId="{5B05CBC1-E72C-458E-B55D-63C22F327DA1}" destId="{A2A0F92C-644C-4847-A336-B35F5CC30744}" srcOrd="0" destOrd="0" presId="urn:microsoft.com/office/officeart/2008/layout/VerticalCurvedList"/>
    <dgm:cxn modelId="{CB646EBA-17A3-4018-A21A-7700BBB7B9C5}" srcId="{FD8FCE56-6FB4-4D94-B31E-143A744E2374}" destId="{5B05CBC1-E72C-458E-B55D-63C22F327DA1}" srcOrd="0" destOrd="0" parTransId="{1D1EA450-15B9-45C9-9E2D-805CD708DF02}" sibTransId="{F34263BA-DF6D-4D22-A209-84143898210E}"/>
    <dgm:cxn modelId="{1E091413-6921-4500-9F99-AC6E88AB5FB5}" srcId="{FD8FCE56-6FB4-4D94-B31E-143A744E2374}" destId="{E83900DB-D71E-4B28-B415-DE8FBC989EC5}" srcOrd="2" destOrd="0" parTransId="{D88C5027-5E86-4D60-869F-E2FFCD3AF3A6}" sibTransId="{8C4B755A-8E55-4A8B-888A-03DEAE39E553}"/>
    <dgm:cxn modelId="{263A9FFB-734E-4763-B7A8-25D57DD7AB1F}" type="presParOf" srcId="{B7F86809-7D1C-42E2-976B-0AF7675BEC72}" destId="{E4603E14-DA05-41A1-A8DD-34A95E97E4E6}" srcOrd="0" destOrd="0" presId="urn:microsoft.com/office/officeart/2008/layout/VerticalCurvedList"/>
    <dgm:cxn modelId="{0CB17C28-0386-4230-BB75-D811B8165C7D}" type="presParOf" srcId="{E4603E14-DA05-41A1-A8DD-34A95E97E4E6}" destId="{0CD18FC6-0A62-4ABB-AE80-CBF113F19998}" srcOrd="0" destOrd="0" presId="urn:microsoft.com/office/officeart/2008/layout/VerticalCurvedList"/>
    <dgm:cxn modelId="{22926CFF-9213-4775-8F39-B53DB3561766}" type="presParOf" srcId="{0CD18FC6-0A62-4ABB-AE80-CBF113F19998}" destId="{181E8EBF-E713-40F3-95B5-2CD2009F2F92}" srcOrd="0" destOrd="0" presId="urn:microsoft.com/office/officeart/2008/layout/VerticalCurvedList"/>
    <dgm:cxn modelId="{967464D4-1091-46BA-BB1F-C8BBDBAB7126}" type="presParOf" srcId="{0CD18FC6-0A62-4ABB-AE80-CBF113F19998}" destId="{338105F9-DC2D-400B-8033-4F8FE03617AC}" srcOrd="1" destOrd="0" presId="urn:microsoft.com/office/officeart/2008/layout/VerticalCurvedList"/>
    <dgm:cxn modelId="{F8C1C2B2-9C07-420A-B0C3-207E050D41FF}" type="presParOf" srcId="{0CD18FC6-0A62-4ABB-AE80-CBF113F19998}" destId="{6FBEADA9-376C-4E38-A63C-9FF61EB99B32}" srcOrd="2" destOrd="0" presId="urn:microsoft.com/office/officeart/2008/layout/VerticalCurvedList"/>
    <dgm:cxn modelId="{1D6D6757-9771-49E5-B001-ABB5330A44D3}" type="presParOf" srcId="{0CD18FC6-0A62-4ABB-AE80-CBF113F19998}" destId="{9F720268-86F4-4967-A080-B2A054A1CE20}" srcOrd="3" destOrd="0" presId="urn:microsoft.com/office/officeart/2008/layout/VerticalCurvedList"/>
    <dgm:cxn modelId="{98152462-4B97-490E-A5F0-25301AB71650}" type="presParOf" srcId="{E4603E14-DA05-41A1-A8DD-34A95E97E4E6}" destId="{A2A0F92C-644C-4847-A336-B35F5CC30744}" srcOrd="1" destOrd="0" presId="urn:microsoft.com/office/officeart/2008/layout/VerticalCurvedList"/>
    <dgm:cxn modelId="{C4B66982-E500-46CD-A0B9-C2A35C3BAA28}" type="presParOf" srcId="{E4603E14-DA05-41A1-A8DD-34A95E97E4E6}" destId="{0D33C86B-F352-4BF9-B4CE-E46B6A3AAA54}" srcOrd="2" destOrd="0" presId="urn:microsoft.com/office/officeart/2008/layout/VerticalCurvedList"/>
    <dgm:cxn modelId="{C67F84E9-E652-4CA3-BCF8-321933EDBEDC}" type="presParOf" srcId="{0D33C86B-F352-4BF9-B4CE-E46B6A3AAA54}" destId="{BAD6B95B-AAA7-4708-A9B2-8926A6BF7344}" srcOrd="0" destOrd="0" presId="urn:microsoft.com/office/officeart/2008/layout/VerticalCurvedList"/>
    <dgm:cxn modelId="{4F679378-7268-4398-B978-2D5F20BF20DA}" type="presParOf" srcId="{E4603E14-DA05-41A1-A8DD-34A95E97E4E6}" destId="{1C5BB3E6-6425-40BF-92DD-E8DCF609D8DA}" srcOrd="3" destOrd="0" presId="urn:microsoft.com/office/officeart/2008/layout/VerticalCurvedList"/>
    <dgm:cxn modelId="{B8F86975-EAAB-4F2F-811A-20F89DFD3595}" type="presParOf" srcId="{E4603E14-DA05-41A1-A8DD-34A95E97E4E6}" destId="{83472B7C-BE23-4948-9D58-2D24BB241E01}" srcOrd="4" destOrd="0" presId="urn:microsoft.com/office/officeart/2008/layout/VerticalCurvedList"/>
    <dgm:cxn modelId="{E50EC1CC-457E-4D7E-94B1-347105160BD4}" type="presParOf" srcId="{83472B7C-BE23-4948-9D58-2D24BB241E01}" destId="{B319215F-5F3D-4EBB-96C0-F13698DC4084}" srcOrd="0" destOrd="0" presId="urn:microsoft.com/office/officeart/2008/layout/VerticalCurvedList"/>
    <dgm:cxn modelId="{7F64E2E0-B477-4AB0-8459-08E00CFCEB1C}" type="presParOf" srcId="{E4603E14-DA05-41A1-A8DD-34A95E97E4E6}" destId="{D9C19B8E-6ED1-41C0-87D8-3C57A5024673}" srcOrd="5" destOrd="0" presId="urn:microsoft.com/office/officeart/2008/layout/VerticalCurvedList"/>
    <dgm:cxn modelId="{153B638B-0145-4BFE-B238-FE946B363701}" type="presParOf" srcId="{E4603E14-DA05-41A1-A8DD-34A95E97E4E6}" destId="{2024222C-461E-4DE7-A9DC-B9D61C5FA269}" srcOrd="6" destOrd="0" presId="urn:microsoft.com/office/officeart/2008/layout/VerticalCurvedList"/>
    <dgm:cxn modelId="{7B6146B0-E908-47DD-A13E-EEA38D6FDBAF}" type="presParOf" srcId="{2024222C-461E-4DE7-A9DC-B9D61C5FA269}" destId="{DBB37715-D46A-4C7D-BB7E-4A14688E616A}" srcOrd="0" destOrd="0" presId="urn:microsoft.com/office/officeart/2008/layout/VerticalCurvedList"/>
    <dgm:cxn modelId="{75B3BCB5-46F3-4ED1-AAA9-F6584A2FF43F}" type="presParOf" srcId="{E4603E14-DA05-41A1-A8DD-34A95E97E4E6}" destId="{208FD305-65F0-43D6-AB20-080B5ED543CD}" srcOrd="7" destOrd="0" presId="urn:microsoft.com/office/officeart/2008/layout/VerticalCurvedList"/>
    <dgm:cxn modelId="{20BF5341-BB32-4109-BEB8-06AFA5AA2056}" type="presParOf" srcId="{E4603E14-DA05-41A1-A8DD-34A95E97E4E6}" destId="{8DBCB92F-CBC0-4BD9-BBBB-3E3D714ACCB4}" srcOrd="8" destOrd="0" presId="urn:microsoft.com/office/officeart/2008/layout/VerticalCurvedList"/>
    <dgm:cxn modelId="{7F86D77F-1F2A-4885-B000-EF876443831D}" type="presParOf" srcId="{8DBCB92F-CBC0-4BD9-BBBB-3E3D714ACCB4}" destId="{CC33D542-29C1-43F6-979B-D7A38B95E752}" srcOrd="0" destOrd="0" presId="urn:microsoft.com/office/officeart/2008/layout/VerticalCurvedList"/>
    <dgm:cxn modelId="{E94D1609-1DF1-4BE1-8901-803D11479E17}" type="presParOf" srcId="{E4603E14-DA05-41A1-A8DD-34A95E97E4E6}" destId="{74043B5A-4B21-4A2A-B57B-139B75ECE50E}" srcOrd="9" destOrd="0" presId="urn:microsoft.com/office/officeart/2008/layout/VerticalCurvedList"/>
    <dgm:cxn modelId="{AED46E3A-5C78-4F9D-BE46-FA1B4B0CC27B}" type="presParOf" srcId="{E4603E14-DA05-41A1-A8DD-34A95E97E4E6}" destId="{2D40153C-4223-4604-80EA-5038B5EA131B}" srcOrd="10" destOrd="0" presId="urn:microsoft.com/office/officeart/2008/layout/VerticalCurvedList"/>
    <dgm:cxn modelId="{3B0D46BF-5F9E-483F-94A3-8746C2D55D84}" type="presParOf" srcId="{2D40153C-4223-4604-80EA-5038B5EA131B}" destId="{5D428BF8-16CE-45E7-AAD9-729225ED8942}" srcOrd="0" destOrd="0" presId="urn:microsoft.com/office/officeart/2008/layout/VerticalCurvedList"/>
    <dgm:cxn modelId="{BE78CE08-E776-479F-86F3-9DA3EE84552F}" type="presParOf" srcId="{E4603E14-DA05-41A1-A8DD-34A95E97E4E6}" destId="{26AEFE16-319C-4EB4-88D6-FD040916CDB0}" srcOrd="11" destOrd="0" presId="urn:microsoft.com/office/officeart/2008/layout/VerticalCurvedList"/>
    <dgm:cxn modelId="{1B0204CD-FB32-4F25-9C13-E3C9F8C3E8C7}" type="presParOf" srcId="{E4603E14-DA05-41A1-A8DD-34A95E97E4E6}" destId="{53DBA245-A469-4E08-9468-4161BEAFA34E}" srcOrd="12" destOrd="0" presId="urn:microsoft.com/office/officeart/2008/layout/VerticalCurvedList"/>
    <dgm:cxn modelId="{13A9AA10-8EBC-4191-B24F-78FA5967CF38}" type="presParOf" srcId="{53DBA245-A469-4E08-9468-4161BEAFA34E}" destId="{7107F1C2-83D5-4AF6-AB38-4B1D4F08FD0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8105F9-DC2D-400B-8033-4F8FE03617AC}">
      <dsp:nvSpPr>
        <dsp:cNvPr id="0" name=""/>
        <dsp:cNvSpPr/>
      </dsp:nvSpPr>
      <dsp:spPr>
        <a:xfrm>
          <a:off x="-5427711" y="-831103"/>
          <a:ext cx="6462806" cy="6462806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0F92C-644C-4847-A336-B35F5CC30744}">
      <dsp:nvSpPr>
        <dsp:cNvPr id="0" name=""/>
        <dsp:cNvSpPr/>
      </dsp:nvSpPr>
      <dsp:spPr>
        <a:xfrm>
          <a:off x="385876" y="252799"/>
          <a:ext cx="7715883" cy="5054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116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SUWIDHA Centers</a:t>
          </a:r>
          <a:endParaRPr lang="en-US" sz="3200" b="1" kern="1200" dirty="0"/>
        </a:p>
      </dsp:txBody>
      <dsp:txXfrm>
        <a:off x="385876" y="252799"/>
        <a:ext cx="7715883" cy="505407"/>
      </dsp:txXfrm>
    </dsp:sp>
    <dsp:sp modelId="{BAD6B95B-AAA7-4708-A9B2-8926A6BF7344}">
      <dsp:nvSpPr>
        <dsp:cNvPr id="0" name=""/>
        <dsp:cNvSpPr/>
      </dsp:nvSpPr>
      <dsp:spPr>
        <a:xfrm>
          <a:off x="69996" y="189623"/>
          <a:ext cx="631758" cy="63175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5BB3E6-6425-40BF-92DD-E8DCF609D8DA}">
      <dsp:nvSpPr>
        <dsp:cNvPr id="0" name=""/>
        <dsp:cNvSpPr/>
      </dsp:nvSpPr>
      <dsp:spPr>
        <a:xfrm>
          <a:off x="801608" y="1010814"/>
          <a:ext cx="7300151" cy="5054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116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SAANJH </a:t>
          </a:r>
          <a:r>
            <a:rPr lang="en-US" sz="3200" b="1" kern="1200" dirty="0" err="1" smtClean="0"/>
            <a:t>Kendras</a:t>
          </a:r>
          <a:endParaRPr lang="en-US" sz="3200" b="1" kern="1200" dirty="0"/>
        </a:p>
      </dsp:txBody>
      <dsp:txXfrm>
        <a:off x="801608" y="1010814"/>
        <a:ext cx="7300151" cy="505407"/>
      </dsp:txXfrm>
    </dsp:sp>
    <dsp:sp modelId="{B319215F-5F3D-4EBB-96C0-F13698DC4084}">
      <dsp:nvSpPr>
        <dsp:cNvPr id="0" name=""/>
        <dsp:cNvSpPr/>
      </dsp:nvSpPr>
      <dsp:spPr>
        <a:xfrm>
          <a:off x="485728" y="947638"/>
          <a:ext cx="631758" cy="63175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9C19B8E-6ED1-41C0-87D8-3C57A5024673}">
      <dsp:nvSpPr>
        <dsp:cNvPr id="0" name=""/>
        <dsp:cNvSpPr/>
      </dsp:nvSpPr>
      <dsp:spPr>
        <a:xfrm>
          <a:off x="991711" y="1768829"/>
          <a:ext cx="7110047" cy="5054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116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State Transport Service Counters</a:t>
          </a:r>
          <a:endParaRPr lang="en-US" sz="3200" b="1" kern="1200" dirty="0"/>
        </a:p>
      </dsp:txBody>
      <dsp:txXfrm>
        <a:off x="991711" y="1768829"/>
        <a:ext cx="7110047" cy="505407"/>
      </dsp:txXfrm>
    </dsp:sp>
    <dsp:sp modelId="{DBB37715-D46A-4C7D-BB7E-4A14688E616A}">
      <dsp:nvSpPr>
        <dsp:cNvPr id="0" name=""/>
        <dsp:cNvSpPr/>
      </dsp:nvSpPr>
      <dsp:spPr>
        <a:xfrm>
          <a:off x="675832" y="1705653"/>
          <a:ext cx="631758" cy="63175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8FD305-65F0-43D6-AB20-080B5ED543CD}">
      <dsp:nvSpPr>
        <dsp:cNvPr id="0" name=""/>
        <dsp:cNvSpPr/>
      </dsp:nvSpPr>
      <dsp:spPr>
        <a:xfrm>
          <a:off x="991711" y="2526363"/>
          <a:ext cx="7110047" cy="5054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116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Local Government Counters</a:t>
          </a:r>
          <a:endParaRPr lang="en-US" sz="3200" b="1" kern="1200" dirty="0"/>
        </a:p>
      </dsp:txBody>
      <dsp:txXfrm>
        <a:off x="991711" y="2526363"/>
        <a:ext cx="7110047" cy="505407"/>
      </dsp:txXfrm>
    </dsp:sp>
    <dsp:sp modelId="{CC33D542-29C1-43F6-979B-D7A38B95E752}">
      <dsp:nvSpPr>
        <dsp:cNvPr id="0" name=""/>
        <dsp:cNvSpPr/>
      </dsp:nvSpPr>
      <dsp:spPr>
        <a:xfrm>
          <a:off x="675832" y="2463187"/>
          <a:ext cx="631758" cy="63175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4043B5A-4B21-4A2A-B57B-139B75ECE50E}">
      <dsp:nvSpPr>
        <dsp:cNvPr id="0" name=""/>
        <dsp:cNvSpPr/>
      </dsp:nvSpPr>
      <dsp:spPr>
        <a:xfrm>
          <a:off x="801608" y="3284378"/>
          <a:ext cx="7300151" cy="5054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116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Gram </a:t>
          </a:r>
          <a:r>
            <a:rPr lang="en-US" sz="3200" b="1" kern="1200" dirty="0" err="1" smtClean="0"/>
            <a:t>Suwidha</a:t>
          </a:r>
          <a:r>
            <a:rPr lang="en-US" sz="3200" b="1" kern="1200" dirty="0" smtClean="0"/>
            <a:t> </a:t>
          </a:r>
          <a:r>
            <a:rPr lang="en-US" sz="3200" b="1" kern="1200" dirty="0" err="1" smtClean="0"/>
            <a:t>Kendras</a:t>
          </a:r>
          <a:endParaRPr lang="en-US" sz="3200" b="1" kern="1200" dirty="0"/>
        </a:p>
      </dsp:txBody>
      <dsp:txXfrm>
        <a:off x="801608" y="3284378"/>
        <a:ext cx="7300151" cy="505407"/>
      </dsp:txXfrm>
    </dsp:sp>
    <dsp:sp modelId="{5D428BF8-16CE-45E7-AAD9-729225ED8942}">
      <dsp:nvSpPr>
        <dsp:cNvPr id="0" name=""/>
        <dsp:cNvSpPr/>
      </dsp:nvSpPr>
      <dsp:spPr>
        <a:xfrm>
          <a:off x="485728" y="3221202"/>
          <a:ext cx="631758" cy="63175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6AEFE16-319C-4EB4-88D6-FD040916CDB0}">
      <dsp:nvSpPr>
        <dsp:cNvPr id="0" name=""/>
        <dsp:cNvSpPr/>
      </dsp:nvSpPr>
      <dsp:spPr>
        <a:xfrm>
          <a:off x="385876" y="4042393"/>
          <a:ext cx="7715883" cy="505407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1167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FARD </a:t>
          </a:r>
          <a:r>
            <a:rPr lang="en-US" sz="3200" b="1" kern="1200" dirty="0" err="1" smtClean="0"/>
            <a:t>Kendras</a:t>
          </a:r>
          <a:endParaRPr lang="en-US" sz="3200" b="1" kern="1200" dirty="0"/>
        </a:p>
      </dsp:txBody>
      <dsp:txXfrm>
        <a:off x="385876" y="4042393"/>
        <a:ext cx="7715883" cy="505407"/>
      </dsp:txXfrm>
    </dsp:sp>
    <dsp:sp modelId="{7107F1C2-83D5-4AF6-AB38-4B1D4F08FD02}">
      <dsp:nvSpPr>
        <dsp:cNvPr id="0" name=""/>
        <dsp:cNvSpPr/>
      </dsp:nvSpPr>
      <dsp:spPr>
        <a:xfrm>
          <a:off x="69996" y="3979217"/>
          <a:ext cx="631758" cy="631758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BA5BBE4-AEA3-489A-A28E-0C2FAF2506E3}" type="datetimeFigureOut">
              <a:rPr lang="en-US" smtClean="0"/>
              <a:pPr/>
              <a:t>12/21/2016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0F4A2C8-6C88-4E71-83EE-698B9D4FE22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625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1709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F4A2C8-6C88-4E71-83EE-698B9D4FE22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03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672" y="1640792"/>
            <a:ext cx="5343336" cy="2502587"/>
          </a:xfrm>
        </p:spPr>
        <p:txBody>
          <a:bodyPr>
            <a:noAutofit/>
          </a:bodyPr>
          <a:lstStyle>
            <a:lvl1pPr>
              <a:defRPr sz="30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672" y="4433454"/>
            <a:ext cx="5342880" cy="1067248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rgbClr val="5757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pic>
        <p:nvPicPr>
          <p:cNvPr id="9" name="Picture 8" descr="DEL_PRI_RGB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879" y="399576"/>
            <a:ext cx="1720800" cy="322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5559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for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09101"/>
            <a:ext cx="4059011" cy="4536504"/>
          </a:xfrm>
        </p:spPr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266700" indent="-266700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4059011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4059011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 and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10" y="1812925"/>
            <a:ext cx="4619657" cy="4187843"/>
          </a:xfrm>
        </p:spPr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266700" indent="-266700"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66710" y="722451"/>
            <a:ext cx="4619916" cy="109047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000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tx2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295200"/>
            <a:ext cx="6845093" cy="5988439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295200"/>
            <a:ext cx="6845093" cy="5988439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ement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295200"/>
            <a:ext cx="6845093" cy="5988439"/>
          </a:xfrm>
        </p:spPr>
        <p:txBody>
          <a:bodyPr>
            <a:noAutofit/>
          </a:bodyPr>
          <a:lstStyle>
            <a:lvl1pPr marL="0" indent="0">
              <a:buNone/>
              <a:defRPr sz="3000" b="0">
                <a:solidFill>
                  <a:schemeClr val="bg1"/>
                </a:solidFill>
              </a:defRPr>
            </a:lvl1pPr>
            <a:lvl2pPr marL="0" indent="0">
              <a:buNone/>
              <a:tabLst/>
              <a:defRPr sz="3000" b="0">
                <a:solidFill>
                  <a:schemeClr val="bg1"/>
                </a:solidFill>
              </a:defRPr>
            </a:lvl2pPr>
            <a:lvl3pPr marL="274638" indent="-274638">
              <a:buFont typeface="Arial" pitchFamily="34" charset="0"/>
              <a:buChar char="•"/>
              <a:defRPr sz="3000" b="0">
                <a:solidFill>
                  <a:schemeClr val="bg1"/>
                </a:solidFill>
              </a:defRPr>
            </a:lvl3pPr>
            <a:lvl4pPr>
              <a:defRPr sz="3000" b="0">
                <a:solidFill>
                  <a:schemeClr val="bg1"/>
                </a:solidFill>
              </a:defRPr>
            </a:lvl4pPr>
            <a:lvl5pPr>
              <a:defRPr sz="3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12925"/>
            <a:ext cx="8388000" cy="4345990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spcAft>
                <a:spcPts val="0"/>
              </a:spcAft>
              <a:buNone/>
              <a:defRPr sz="2000" b="0">
                <a:solidFill>
                  <a:schemeClr val="bg1"/>
                </a:solidFill>
              </a:defRPr>
            </a:lvl1pPr>
            <a:lvl2pPr marL="268288" indent="-2682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/>
              <a:defRPr sz="2000" b="0">
                <a:solidFill>
                  <a:schemeClr val="bg1"/>
                </a:solidFill>
              </a:defRPr>
            </a:lvl2pPr>
            <a:lvl3pPr marL="274638" indent="-27463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000" b="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2000" b="0">
                <a:solidFill>
                  <a:schemeClr val="bg1"/>
                </a:solidFill>
              </a:defRPr>
            </a:lvl4pPr>
            <a:lvl5pPr marL="806450" indent="-2667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20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200"/>
            <a:ext cx="8388000" cy="14414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4500">
                <a:solidFill>
                  <a:schemeClr val="accent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0113" y="1812925"/>
            <a:ext cx="8388000" cy="4345990"/>
          </a:xfrm>
        </p:spPr>
        <p:txBody>
          <a:bodyPr>
            <a:noAutofit/>
          </a:bodyPr>
          <a:lstStyle>
            <a:lvl1pPr marL="0" indent="0">
              <a:spcBef>
                <a:spcPts val="1800"/>
              </a:spcBef>
              <a:spcAft>
                <a:spcPts val="0"/>
              </a:spcAft>
              <a:buNone/>
              <a:defRPr sz="2000" b="0">
                <a:solidFill>
                  <a:schemeClr val="tx2"/>
                </a:solidFill>
              </a:defRPr>
            </a:lvl1pPr>
            <a:lvl2pPr marL="268288" indent="-26828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/>
              <a:defRPr sz="2000" b="0">
                <a:solidFill>
                  <a:schemeClr val="tx2"/>
                </a:solidFill>
              </a:defRPr>
            </a:lvl2pPr>
            <a:lvl3pPr marL="274638" indent="-274638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defRPr sz="2000" b="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2000" b="0">
                <a:solidFill>
                  <a:schemeClr val="tx2"/>
                </a:solidFill>
              </a:defRPr>
            </a:lvl4pPr>
            <a:lvl5pPr marL="806450" indent="-266700"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−"/>
              <a:defRPr sz="2000" b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200"/>
            <a:ext cx="8388000" cy="144141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812925"/>
            <a:ext cx="8415313" cy="973133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188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812925"/>
            <a:ext cx="8415313" cy="973133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188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3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211" y="1812925"/>
            <a:ext cx="8415313" cy="973133"/>
          </a:xfrm>
        </p:spPr>
        <p:txBody>
          <a:bodyPr anchor="t">
            <a:noAutofit/>
          </a:bodyPr>
          <a:lstStyle>
            <a:lvl1pPr algn="l">
              <a:defRPr sz="6000" b="0" cap="none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chemeClr val="bg1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7188" y="2787770"/>
            <a:ext cx="8429654" cy="3200080"/>
          </a:xfrm>
        </p:spPr>
        <p:txBody>
          <a:bodyPr>
            <a:noAutofit/>
          </a:bodyPr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3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615" y="1685568"/>
            <a:ext cx="2772000" cy="267212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615" y="4357694"/>
            <a:ext cx="2772000" cy="1048554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None/>
              <a:defRPr sz="1400" b="0">
                <a:solidFill>
                  <a:srgbClr val="5757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750054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36" y="1812925"/>
            <a:ext cx="8348667" cy="758819"/>
          </a:xfrm>
        </p:spPr>
        <p:txBody>
          <a:bodyPr anchor="t">
            <a:noAutofit/>
          </a:bodyPr>
          <a:lstStyle>
            <a:lvl1pPr algn="l">
              <a:defRPr sz="48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737" y="2571744"/>
            <a:ext cx="8348667" cy="3200080"/>
          </a:xfrm>
        </p:spPr>
        <p:txBody>
          <a:bodyPr>
            <a:noAutofit/>
          </a:bodyPr>
          <a:lstStyle>
            <a:lvl1pPr marL="0" indent="0">
              <a:buNone/>
              <a:defRPr sz="480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737" y="1812925"/>
            <a:ext cx="2776504" cy="544505"/>
          </a:xfrm>
        </p:spPr>
        <p:txBody>
          <a:bodyPr anchor="t">
            <a:noAutofit/>
          </a:bodyPr>
          <a:lstStyle>
            <a:lvl1pPr algn="l">
              <a:defRPr sz="3600" b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6737" y="2374056"/>
            <a:ext cx="2776503" cy="3555274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784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g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 txBox="1">
            <a:spLocks/>
          </p:cNvSpPr>
          <p:nvPr userDrawn="1"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85C71E65-2B7E-47E5-B9D3-683FF7DAC2A8}" type="slidenum">
              <a:rPr lang="en-US" sz="1000" b="1" smtClean="0"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800" b="1" dirty="0">
              <a:cs typeface="+mn-cs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>
            <a:lvl1pPr>
              <a:defRPr sz="2000">
                <a:latin typeface="Gill Sans MT" pitchFamily="34" charset="0"/>
              </a:defRPr>
            </a:lvl1pPr>
            <a:lvl2pPr>
              <a:defRPr sz="1800">
                <a:latin typeface="Gill Sans MT" pitchFamily="34" charset="0"/>
              </a:defRPr>
            </a:lvl2pPr>
            <a:lvl3pPr>
              <a:defRPr sz="1600">
                <a:latin typeface="Gill Sans MT" pitchFamily="34" charset="0"/>
              </a:defRPr>
            </a:lvl3pPr>
            <a:lvl4pPr>
              <a:defRPr sz="1400">
                <a:latin typeface="Gill Sans MT" pitchFamily="34" charset="0"/>
              </a:defRPr>
            </a:lvl4pPr>
            <a:lvl5pPr>
              <a:defRPr sz="1200">
                <a:latin typeface="Gill Sans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563358" cy="914400"/>
          </a:xfrm>
        </p:spPr>
        <p:txBody>
          <a:bodyPr>
            <a:normAutofit/>
          </a:bodyPr>
          <a:lstStyle>
            <a:lvl1pPr algn="l">
              <a:defRPr sz="320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218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 txBox="1">
            <a:spLocks/>
          </p:cNvSpPr>
          <p:nvPr/>
        </p:nvSpPr>
        <p:spPr>
          <a:xfrm>
            <a:off x="-28575" y="6553200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900">
                <a:solidFill>
                  <a:schemeClr val="tx1"/>
                </a:solidFill>
                <a:latin typeface="Gill Sans MT" pitchFamily="34" charset="0"/>
              </a:defRPr>
            </a:lvl1pPr>
          </a:lstStyle>
          <a:p>
            <a:pPr>
              <a:defRPr/>
            </a:pPr>
            <a:fld id="{8C163780-E2C5-4A4C-A7FF-6AE3255B0FB2}" type="slidenum">
              <a:rPr lang="en-US" sz="1000" b="1" smtClean="0"/>
              <a:pPr>
                <a:defRPr/>
              </a:pPr>
              <a:t>‹#›</a:t>
            </a:fld>
            <a:endParaRPr lang="en-US" sz="800" b="1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/>
          <a:lstStyle>
            <a:lvl1pPr>
              <a:defRPr sz="2000">
                <a:latin typeface="Gill Sans MT" pitchFamily="34" charset="0"/>
              </a:defRPr>
            </a:lvl1pPr>
            <a:lvl2pPr>
              <a:defRPr sz="1800">
                <a:latin typeface="Gill Sans MT" pitchFamily="34" charset="0"/>
              </a:defRPr>
            </a:lvl2pPr>
            <a:lvl3pPr>
              <a:defRPr sz="1600">
                <a:latin typeface="Gill Sans MT" pitchFamily="34" charset="0"/>
              </a:defRPr>
            </a:lvl3pPr>
            <a:lvl4pPr>
              <a:defRPr sz="1400">
                <a:latin typeface="Gill Sans MT" pitchFamily="34" charset="0"/>
              </a:defRPr>
            </a:lvl4pPr>
            <a:lvl5pPr>
              <a:defRPr sz="1200">
                <a:latin typeface="Gill Sans M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3541" y="0"/>
            <a:ext cx="7563358" cy="914400"/>
          </a:xfrm>
        </p:spPr>
        <p:txBody>
          <a:bodyPr>
            <a:normAutofit/>
          </a:bodyPr>
          <a:lstStyle>
            <a:lvl1pPr algn="l">
              <a:defRPr sz="3200">
                <a:latin typeface="Gill Sans M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17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108C54D-DFA4-4184-95AE-D9F6053D86BF}" type="datetimeFigureOut">
              <a:rPr lang="en-IN" smtClean="0"/>
              <a:t>21-12-2016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C6190-2882-4BCE-9BF7-A8DD89007CE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560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345621" y="0"/>
            <a:ext cx="5440825" cy="314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1838" y="1093317"/>
            <a:ext cx="4878856" cy="154986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1838" y="2668126"/>
            <a:ext cx="4878856" cy="38818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>
                <a:solidFill>
                  <a:srgbClr val="57575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8" name="Picture 7" descr="DEL_PRI_RGB.gif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698" y="284522"/>
            <a:ext cx="1720800" cy="322531"/>
          </a:xfrm>
          <a:prstGeom prst="rect">
            <a:avLst/>
          </a:prstGeom>
        </p:spPr>
      </p:pic>
      <p:sp>
        <p:nvSpPr>
          <p:cNvPr id="14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2360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03543"/>
            <a:ext cx="8388000" cy="4536000"/>
          </a:xfrm>
        </p:spPr>
        <p:txBody>
          <a:bodyPr/>
          <a:lstStyle>
            <a:lvl1pPr marL="0" indent="0">
              <a:buNone/>
              <a:defRPr/>
            </a:lvl1pPr>
            <a:lvl2pPr marL="266700" indent="-26670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fac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2"/>
            <a:ext cx="8388000" cy="9901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05667"/>
            <a:ext cx="8388000" cy="4545033"/>
          </a:xfrm>
        </p:spPr>
        <p:txBody>
          <a:bodyPr/>
          <a:lstStyle>
            <a:lvl1pPr marL="0" indent="0" algn="l">
              <a:buNone/>
              <a:defRPr/>
            </a:lvl1pPr>
            <a:lvl2pPr marL="266700" indent="-266700">
              <a:buFont typeface="Arial" pitchFamily="34" charset="0"/>
              <a:buChar char="•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70800" y="1803543"/>
            <a:ext cx="4140000" cy="4536000"/>
          </a:xfrm>
        </p:spPr>
        <p:txBody>
          <a:bodyPr/>
          <a:lstStyle>
            <a:lvl4pPr marL="539750" indent="-273050"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5"/>
          </p:nvPr>
        </p:nvSpPr>
        <p:spPr>
          <a:xfrm>
            <a:off x="4643437" y="1803543"/>
            <a:ext cx="4140000" cy="45360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0"/>
            </a:lvl1pPr>
            <a:lvl2pPr marL="266700" indent="-266700">
              <a:buFont typeface="Arial" pitchFamily="34" charset="0"/>
              <a:buChar char="•"/>
              <a:tabLst/>
              <a:defRPr/>
            </a:lvl2pPr>
            <a:lvl3pPr marL="266700" indent="-266700">
              <a:buFont typeface="Arial" pitchFamily="34" charset="0"/>
              <a:buChar char="•"/>
              <a:defRPr i="1"/>
            </a:lvl3pPr>
            <a:lvl4pPr marL="539750" indent="-273050">
              <a:buFont typeface="Arial" pitchFamily="34" charset="0"/>
              <a:buChar char="−"/>
              <a:defRPr i="0"/>
            </a:lvl4pPr>
            <a:lvl5pPr marL="806450" indent="-26670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249995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lif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87" y="2238199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370113" y="765175"/>
            <a:ext cx="8388000" cy="969282"/>
          </a:xfrm>
        </p:spPr>
        <p:txBody>
          <a:bodyPr>
            <a:normAutofit/>
          </a:bodyPr>
          <a:lstStyle>
            <a:lvl1pPr marL="0" indent="0">
              <a:buNone/>
              <a:defRPr sz="3000" b="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371788" y="1809583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371787" y="4487651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371788" y="4059035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4620781" y="2238199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4620781" y="1809583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9"/>
          </p:nvPr>
        </p:nvSpPr>
        <p:spPr>
          <a:xfrm>
            <a:off x="4620781" y="4487651"/>
            <a:ext cx="4122000" cy="180000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b="0"/>
            </a:lvl1pPr>
            <a:lvl2pPr marL="271463" indent="-271463">
              <a:spcBef>
                <a:spcPts val="600"/>
              </a:spcBef>
              <a:buFont typeface="Arial" pitchFamily="34" charset="0"/>
              <a:buChar char="•"/>
              <a:tabLst/>
              <a:defRPr/>
            </a:lvl2pPr>
            <a:lvl3pPr marL="274638" indent="-274638">
              <a:spcBef>
                <a:spcPts val="600"/>
              </a:spcBef>
              <a:buFont typeface="Arial" pitchFamily="34" charset="0"/>
              <a:buChar char="•"/>
              <a:defRPr i="1"/>
            </a:lvl3pPr>
            <a:lvl4pPr marL="534988" indent="-263525">
              <a:spcBef>
                <a:spcPts val="600"/>
              </a:spcBef>
              <a:buFont typeface="Arial" pitchFamily="34" charset="0"/>
              <a:buChar char="−"/>
              <a:defRPr i="0"/>
            </a:lvl4pPr>
            <a:lvl5pPr marL="806450" indent="-271463">
              <a:spcBef>
                <a:spcPts val="6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4620781" y="4059035"/>
            <a:ext cx="4122000" cy="357187"/>
          </a:xfrm>
          <a:solidFill>
            <a:schemeClr val="accent3"/>
          </a:solidFill>
        </p:spPr>
        <p:txBody>
          <a:bodyPr anchor="ctr" anchorCtr="0"/>
          <a:lstStyle>
            <a:lvl1pPr marL="87313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113" y="295683"/>
            <a:ext cx="8388000" cy="15161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3" y="1809101"/>
            <a:ext cx="8388000" cy="453650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800" b="0">
                <a:solidFill>
                  <a:srgbClr val="8C8C8C"/>
                </a:solidFill>
              </a:defRPr>
            </a:lvl1pPr>
          </a:lstStyle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971996" y="6407835"/>
            <a:ext cx="792088" cy="252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800" b="0">
                <a:solidFill>
                  <a:srgbClr val="8C8C8C"/>
                </a:solidFill>
              </a:defRPr>
            </a:lvl1pPr>
          </a:lstStyle>
          <a:p>
            <a:fld id="{95CC1D26-A9BD-4BDE-BDD9-08EDBAE9686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50" r:id="rId4"/>
    <p:sldLayoutId id="2147483678" r:id="rId5"/>
    <p:sldLayoutId id="2147483674" r:id="rId6"/>
    <p:sldLayoutId id="2147483660" r:id="rId7"/>
    <p:sldLayoutId id="2147483685" r:id="rId8"/>
    <p:sldLayoutId id="2147483679" r:id="rId9"/>
    <p:sldLayoutId id="2147483672" r:id="rId10"/>
    <p:sldLayoutId id="2147483673" r:id="rId11"/>
    <p:sldLayoutId id="2147483671" r:id="rId12"/>
    <p:sldLayoutId id="2147483675" r:id="rId13"/>
    <p:sldLayoutId id="2147483676" r:id="rId14"/>
    <p:sldLayoutId id="2147483663" r:id="rId15"/>
    <p:sldLayoutId id="2147483665" r:id="rId16"/>
    <p:sldLayoutId id="2147483651" r:id="rId17"/>
    <p:sldLayoutId id="2147483680" r:id="rId18"/>
    <p:sldLayoutId id="2147483681" r:id="rId19"/>
    <p:sldLayoutId id="2147483669" r:id="rId20"/>
    <p:sldLayoutId id="2147483670" r:id="rId21"/>
    <p:sldLayoutId id="2147483652" r:id="rId22"/>
    <p:sldLayoutId id="2147483686" r:id="rId23"/>
    <p:sldLayoutId id="2147483688" r:id="rId24"/>
    <p:sldLayoutId id="2147483689" r:id="rId25"/>
    <p:sldLayoutId id="2147483690" r:id="rId26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30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buFont typeface="Arial" pitchFamily="34" charset="0"/>
        <a:buNone/>
        <a:defRPr sz="18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66700" indent="-266700" algn="l" defTabSz="914400" rtl="0" eaLnBrk="1" latinLnBrk="0" hangingPunct="1">
        <a:spcBef>
          <a:spcPts val="1200"/>
        </a:spcBef>
        <a:buFont typeface="Arial" pitchFamily="34" charset="0"/>
        <a:buChar char="•"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3pPr>
      <a:lvl4pPr marL="539750" indent="-273050" algn="l" defTabSz="914400" rtl="0" eaLnBrk="1" latinLnBrk="0" hangingPunct="1">
        <a:spcBef>
          <a:spcPts val="1200"/>
        </a:spcBef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806450" indent="-266700" algn="l" defTabSz="914400" rtl="0" eaLnBrk="1" latinLnBrk="0" hangingPunct="1">
        <a:spcBef>
          <a:spcPts val="1200"/>
        </a:spcBef>
        <a:buFont typeface="Arial" pitchFamily="34" charset="0"/>
        <a:buChar char="−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75" userDrawn="1">
          <p15:clr>
            <a:srgbClr val="F26B43"/>
          </p15:clr>
        </p15:guide>
        <p15:guide id="2" pos="231" userDrawn="1">
          <p15:clr>
            <a:srgbClr val="F26B43"/>
          </p15:clr>
        </p15:guide>
        <p15:guide id="3" orient="horz" pos="1142" userDrawn="1">
          <p15:clr>
            <a:srgbClr val="F26B43"/>
          </p15:clr>
        </p15:guide>
        <p15:guide id="4" orient="horz" pos="419" userDrawn="1">
          <p15:clr>
            <a:srgbClr val="F26B43"/>
          </p15:clr>
        </p15:guide>
        <p15:guide id="5" orient="horz" pos="4035" userDrawn="1">
          <p15:clr>
            <a:srgbClr val="F26B43"/>
          </p15:clr>
        </p15:guide>
        <p15:guide id="6" orient="horz" pos="3998" userDrawn="1">
          <p15:clr>
            <a:srgbClr val="F26B43"/>
          </p15:clr>
        </p15:guide>
        <p15:guide id="7" pos="5522" userDrawn="1">
          <p15:clr>
            <a:srgbClr val="F26B43"/>
          </p15:clr>
        </p15:guide>
        <p15:guide id="8" orient="horz" pos="7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5.png"/><Relationship Id="rId5" Type="http://schemas.openxmlformats.org/officeDocument/2006/relationships/image" Target="../media/image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055" y="40864"/>
            <a:ext cx="828945" cy="90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85524" y="1316458"/>
            <a:ext cx="2598321" cy="3414719"/>
          </a:xfrm>
        </p:spPr>
        <p:txBody>
          <a:bodyPr/>
          <a:lstStyle/>
          <a:p>
            <a:r>
              <a:rPr lang="en-IN" sz="4000" dirty="0" err="1"/>
              <a:t>Sewa</a:t>
            </a:r>
            <a:r>
              <a:rPr lang="en-IN" sz="4000" dirty="0"/>
              <a:t> </a:t>
            </a:r>
            <a:r>
              <a:rPr lang="en-IN" sz="4000" dirty="0" err="1"/>
              <a:t>Kendras</a:t>
            </a:r>
            <a:r>
              <a:rPr lang="en-IN" sz="4000" dirty="0"/>
              <a:t> </a:t>
            </a:r>
            <a:r>
              <a:rPr lang="en-IN" sz="4000" dirty="0" smtClean="0"/>
              <a:t>in the state of Punjab</a:t>
            </a:r>
            <a:endParaRPr lang="en-GB" sz="3600" dirty="0">
              <a:solidFill>
                <a:schemeClr val="accent2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subTitle" idx="1"/>
          </p:nvPr>
        </p:nvSpPr>
        <p:spPr>
          <a:xfrm>
            <a:off x="375615" y="5235145"/>
            <a:ext cx="1924883" cy="336666"/>
          </a:xfrm>
        </p:spPr>
        <p:txBody>
          <a:bodyPr/>
          <a:lstStyle/>
          <a:p>
            <a:r>
              <a:rPr lang="en-GB" dirty="0" smtClean="0"/>
              <a:t>May</a:t>
            </a:r>
            <a:r>
              <a:rPr lang="en-GB" dirty="0"/>
              <a:t>, 2015</a:t>
            </a:r>
          </a:p>
          <a:p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1</a:t>
            </a:fld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54"/>
          <a:stretch/>
        </p:blipFill>
        <p:spPr>
          <a:xfrm>
            <a:off x="6016241" y="1311661"/>
            <a:ext cx="2298814" cy="554633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4161" y="4212752"/>
            <a:ext cx="2701228" cy="251528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72000" rIns="72000" bIns="72000" rtlCol="0" anchor="t" anchorCtr="0">
            <a:spAutoFit/>
          </a:bodyPr>
          <a:lstStyle/>
          <a:p>
            <a:pPr>
              <a:spcBef>
                <a:spcPts val="1200"/>
              </a:spcBef>
            </a:pPr>
            <a:r>
              <a:rPr lang="en-IN" sz="2400" dirty="0">
                <a:latin typeface="+mj-lt"/>
                <a:ea typeface="+mj-ea"/>
                <a:cs typeface="+mj-cs"/>
              </a:rPr>
              <a:t>Punjab State </a:t>
            </a:r>
            <a:r>
              <a:rPr lang="en-IN" sz="2400" dirty="0" smtClean="0">
                <a:latin typeface="+mj-lt"/>
                <a:ea typeface="+mj-ea"/>
                <a:cs typeface="+mj-cs"/>
              </a:rPr>
              <a:t/>
            </a:r>
            <a:br>
              <a:rPr lang="en-IN" sz="2400" dirty="0" smtClean="0">
                <a:latin typeface="+mj-lt"/>
                <a:ea typeface="+mj-ea"/>
                <a:cs typeface="+mj-cs"/>
              </a:rPr>
            </a:br>
            <a:r>
              <a:rPr lang="en-IN" sz="2400" dirty="0" smtClean="0">
                <a:latin typeface="+mj-lt"/>
                <a:ea typeface="+mj-ea"/>
                <a:cs typeface="+mj-cs"/>
              </a:rPr>
              <a:t>e-Governance </a:t>
            </a:r>
            <a:r>
              <a:rPr lang="en-IN" sz="2400" dirty="0">
                <a:latin typeface="+mj-lt"/>
                <a:ea typeface="+mj-ea"/>
                <a:cs typeface="+mj-cs"/>
              </a:rPr>
              <a:t>Society, </a:t>
            </a:r>
            <a:endParaRPr lang="en-IN" sz="2400" dirty="0" smtClean="0">
              <a:latin typeface="+mj-lt"/>
              <a:ea typeface="+mj-ea"/>
              <a:cs typeface="+mj-cs"/>
            </a:endParaRPr>
          </a:p>
          <a:p>
            <a:pPr>
              <a:spcBef>
                <a:spcPts val="1200"/>
              </a:spcBef>
            </a:pPr>
            <a:r>
              <a:rPr lang="en-IN" sz="2400" dirty="0" smtClean="0">
                <a:latin typeface="+mj-lt"/>
                <a:ea typeface="+mj-ea"/>
                <a:cs typeface="+mj-cs"/>
              </a:rPr>
              <a:t>Department </a:t>
            </a:r>
            <a:r>
              <a:rPr lang="en-IN" sz="2400" dirty="0">
                <a:latin typeface="+mj-lt"/>
                <a:ea typeface="+mj-ea"/>
                <a:cs typeface="+mj-cs"/>
              </a:rPr>
              <a:t>of </a:t>
            </a:r>
            <a:r>
              <a:rPr lang="en-IN" sz="2400" dirty="0" smtClean="0">
                <a:latin typeface="+mj-lt"/>
                <a:ea typeface="+mj-ea"/>
                <a:cs typeface="+mj-cs"/>
              </a:rPr>
              <a:t/>
            </a:r>
            <a:br>
              <a:rPr lang="en-IN" sz="2400" dirty="0" smtClean="0">
                <a:latin typeface="+mj-lt"/>
                <a:ea typeface="+mj-ea"/>
                <a:cs typeface="+mj-cs"/>
              </a:rPr>
            </a:br>
            <a:r>
              <a:rPr lang="en-IN" sz="2400" dirty="0" smtClean="0">
                <a:latin typeface="+mj-lt"/>
                <a:ea typeface="+mj-ea"/>
                <a:cs typeface="+mj-cs"/>
              </a:rPr>
              <a:t>Governance </a:t>
            </a:r>
            <a:r>
              <a:rPr lang="en-IN" sz="2400" dirty="0">
                <a:latin typeface="+mj-lt"/>
                <a:ea typeface="+mj-ea"/>
                <a:cs typeface="+mj-cs"/>
              </a:rPr>
              <a:t>Reforms, Punjab</a:t>
            </a:r>
            <a:endParaRPr lang="en-GB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C:\Users\SeMT\AppData\Local\Temp\Rar$DRa0.558\Digital India logo\Digital India logo in jpg fi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46" y="82152"/>
            <a:ext cx="2692236" cy="122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0228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Desired outcomes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469" y="698679"/>
            <a:ext cx="9220200" cy="594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273050" algn="l" defTabSz="914400" rtl="0" eaLnBrk="1" latinLnBrk="0" hangingPunct="1">
              <a:spcBef>
                <a:spcPts val="1200"/>
              </a:spcBef>
              <a:buFont typeface="Arial" pitchFamily="34" charset="0"/>
              <a:buChar char="−"/>
              <a:defRPr sz="18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66700" algn="l" defTabSz="914400" rtl="0" eaLnBrk="1" latinLnBrk="0" hangingPunct="1">
              <a:spcBef>
                <a:spcPts val="1200"/>
              </a:spcBef>
              <a:buFont typeface="Arial" pitchFamily="34" charset="0"/>
              <a:buChar char="−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One stop shop to avail the entire gamut of citizen centric services of all the departments under one roof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Strategically located </a:t>
            </a:r>
            <a:r>
              <a:rPr lang="en-US" sz="2400" dirty="0" err="1" smtClean="0">
                <a:latin typeface="+mj-lt"/>
              </a:rPr>
              <a:t>Sewa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Kendras</a:t>
            </a:r>
            <a:endParaRPr lang="en-US" sz="2400" dirty="0" smtClean="0">
              <a:latin typeface="+mj-lt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Electronic Queue Management System (EQMS) to minimize the waiting time for citizens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Reduction in lead time involved in availing the services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Drive down service delivery and communication costs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Robust online management information system (MIS) reporting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78044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28789" y="2982527"/>
            <a:ext cx="8912179" cy="4028723"/>
          </a:xfr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44000" tIns="432000" rIns="144000" bIns="144000">
            <a:spAutoFit/>
          </a:bodyPr>
          <a:lstStyle/>
          <a:p>
            <a:pPr marL="542925" lvl="1">
              <a:spcBef>
                <a:spcPts val="0"/>
              </a:spcBef>
            </a:pPr>
            <a:r>
              <a:rPr lang="en-IN" sz="2800" dirty="0" smtClean="0"/>
              <a:t>Delivery </a:t>
            </a:r>
            <a:r>
              <a:rPr lang="en-IN" sz="2800" dirty="0"/>
              <a:t>of </a:t>
            </a:r>
            <a:r>
              <a:rPr lang="en-IN" sz="2800" dirty="0" smtClean="0"/>
              <a:t>all services covered under RTS in time bound manner</a:t>
            </a:r>
          </a:p>
          <a:p>
            <a:pPr marL="542925" lvl="1">
              <a:spcBef>
                <a:spcPts val="0"/>
              </a:spcBef>
            </a:pPr>
            <a:r>
              <a:rPr lang="en-IN" sz="2800" dirty="0" smtClean="0"/>
              <a:t>Good </a:t>
            </a:r>
            <a:r>
              <a:rPr lang="en-IN" sz="2800" dirty="0"/>
              <a:t>ambience and Amenities for citizens</a:t>
            </a:r>
          </a:p>
          <a:p>
            <a:pPr marL="542925" lvl="1">
              <a:spcBef>
                <a:spcPts val="0"/>
              </a:spcBef>
            </a:pPr>
            <a:r>
              <a:rPr lang="en-IN" sz="2800" dirty="0"/>
              <a:t>Covering cluster of 8000-10000 (tentatively) in rural areas</a:t>
            </a:r>
          </a:p>
          <a:p>
            <a:pPr marL="542925" lvl="1">
              <a:spcBef>
                <a:spcPts val="0"/>
              </a:spcBef>
            </a:pPr>
            <a:r>
              <a:rPr lang="en-IN" sz="2800" dirty="0"/>
              <a:t>Covering 1.5 to 2 Square </a:t>
            </a:r>
            <a:r>
              <a:rPr lang="en-IN" sz="2800" dirty="0" smtClean="0"/>
              <a:t>Kilometres </a:t>
            </a:r>
            <a:r>
              <a:rPr lang="en-IN" sz="2800" dirty="0"/>
              <a:t>(tentatively) in urban areas</a:t>
            </a:r>
          </a:p>
          <a:p>
            <a:pPr marL="542925" lvl="1">
              <a:spcBef>
                <a:spcPts val="0"/>
              </a:spcBef>
            </a:pPr>
            <a:r>
              <a:rPr lang="en-IN" sz="2800" dirty="0"/>
              <a:t>Integrated with individual department </a:t>
            </a:r>
            <a:r>
              <a:rPr lang="en-IN" sz="2800" dirty="0" smtClean="0"/>
              <a:t>systems</a:t>
            </a:r>
            <a:endParaRPr lang="en-IN" sz="2800" dirty="0"/>
          </a:p>
        </p:txBody>
      </p:sp>
      <p:sp>
        <p:nvSpPr>
          <p:cNvPr id="10" name="Rectangle 9"/>
          <p:cNvSpPr/>
          <p:nvPr/>
        </p:nvSpPr>
        <p:spPr>
          <a:xfrm>
            <a:off x="1078398" y="1723623"/>
            <a:ext cx="7074290" cy="161992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803232" y="746970"/>
            <a:ext cx="5963336" cy="128921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36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12" name="Group 11"/>
          <p:cNvGrpSpPr/>
          <p:nvPr/>
        </p:nvGrpSpPr>
        <p:grpSpPr>
          <a:xfrm>
            <a:off x="1719484" y="708333"/>
            <a:ext cx="6047084" cy="1322646"/>
            <a:chOff x="1549754" y="1348747"/>
            <a:chExt cx="6047084" cy="132264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" r="-7482"/>
            <a:stretch/>
          </p:blipFill>
          <p:spPr>
            <a:xfrm>
              <a:off x="3569055" y="1348747"/>
              <a:ext cx="1839125" cy="1153379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8" name="Rectangle 7"/>
            <p:cNvSpPr/>
            <p:nvPr/>
          </p:nvSpPr>
          <p:spPr>
            <a:xfrm>
              <a:off x="1549754" y="1840396"/>
              <a:ext cx="2404841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dirty="0" smtClean="0"/>
                <a:t>1758 </a:t>
              </a:r>
              <a:r>
                <a:rPr lang="en-IN" sz="2400" dirty="0"/>
                <a:t>rural </a:t>
              </a:r>
              <a:r>
                <a:rPr lang="en-IN" sz="2400" dirty="0" err="1" smtClean="0"/>
                <a:t>Sewa</a:t>
              </a:r>
              <a:r>
                <a:rPr lang="en-IN" sz="2400" dirty="0" smtClean="0"/>
                <a:t> </a:t>
              </a:r>
              <a:r>
                <a:rPr lang="en-IN" sz="2400" dirty="0"/>
                <a:t>Kendra's</a:t>
              </a:r>
              <a:endParaRPr lang="en-GB" sz="24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088069" y="1840396"/>
              <a:ext cx="250876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N" sz="2400" dirty="0" smtClean="0"/>
                <a:t>389 </a:t>
              </a:r>
              <a:r>
                <a:rPr lang="en-IN" sz="2400" dirty="0"/>
                <a:t>urban </a:t>
              </a:r>
              <a:r>
                <a:rPr lang="en-IN" sz="2400" dirty="0" err="1"/>
                <a:t>Sewa</a:t>
              </a:r>
              <a:r>
                <a:rPr lang="en-IN" sz="2400" dirty="0"/>
                <a:t> Kendra's</a:t>
              </a:r>
              <a:endParaRPr lang="en-GB" sz="24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152525" y="2098455"/>
            <a:ext cx="69056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lvl="1" indent="-266700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IN" sz="2000" dirty="0">
                <a:solidFill>
                  <a:schemeClr val="bg1"/>
                </a:solidFill>
              </a:rPr>
              <a:t>Type 1 : 6 counters per </a:t>
            </a:r>
            <a:r>
              <a:rPr lang="en-IN" sz="2000" dirty="0" smtClean="0">
                <a:solidFill>
                  <a:schemeClr val="bg1"/>
                </a:solidFill>
              </a:rPr>
              <a:t>centre </a:t>
            </a:r>
            <a:r>
              <a:rPr lang="en-IN" sz="2000" dirty="0">
                <a:solidFill>
                  <a:schemeClr val="bg1"/>
                </a:solidFill>
              </a:rPr>
              <a:t>+ 1 additional counter</a:t>
            </a:r>
          </a:p>
          <a:p>
            <a:pPr marL="266700" lvl="1" indent="-266700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IN" sz="2000" dirty="0">
                <a:solidFill>
                  <a:schemeClr val="bg1"/>
                </a:solidFill>
              </a:rPr>
              <a:t>Type 2 : 3 counters per </a:t>
            </a:r>
            <a:r>
              <a:rPr lang="en-IN" sz="2000" dirty="0" smtClean="0">
                <a:solidFill>
                  <a:schemeClr val="bg1"/>
                </a:solidFill>
              </a:rPr>
              <a:t>centre </a:t>
            </a:r>
            <a:r>
              <a:rPr lang="en-IN" sz="2000" dirty="0">
                <a:solidFill>
                  <a:schemeClr val="bg1"/>
                </a:solidFill>
              </a:rPr>
              <a:t>+ 1 additional counter</a:t>
            </a:r>
          </a:p>
          <a:p>
            <a:pPr marL="266700" lvl="1" indent="-266700" algn="ctr">
              <a:spcBef>
                <a:spcPts val="600"/>
              </a:spcBef>
              <a:buFont typeface="Arial" pitchFamily="34" charset="0"/>
              <a:buChar char="•"/>
            </a:pPr>
            <a:r>
              <a:rPr lang="en-IN" sz="2000" dirty="0">
                <a:solidFill>
                  <a:schemeClr val="bg1"/>
                </a:solidFill>
              </a:rPr>
              <a:t>Type 3 : 1 counters per </a:t>
            </a:r>
            <a:r>
              <a:rPr lang="en-IN" sz="2000" dirty="0" smtClean="0">
                <a:solidFill>
                  <a:schemeClr val="bg1"/>
                </a:solidFill>
              </a:rPr>
              <a:t>centre </a:t>
            </a:r>
            <a:r>
              <a:rPr lang="en-IN" sz="2000" dirty="0">
                <a:solidFill>
                  <a:schemeClr val="bg1"/>
                </a:solidFill>
              </a:rPr>
              <a:t>+ 1 additional counter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4" name="Title 2"/>
          <p:cNvSpPr txBox="1">
            <a:spLocks/>
          </p:cNvSpPr>
          <p:nvPr/>
        </p:nvSpPr>
        <p:spPr>
          <a:xfrm>
            <a:off x="3540" y="2130"/>
            <a:ext cx="9140460" cy="6309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>
                <a:solidFill>
                  <a:schemeClr val="bg1"/>
                </a:solidFill>
              </a:rPr>
              <a:t>About </a:t>
            </a:r>
            <a:r>
              <a:rPr lang="en-GB" dirty="0" err="1">
                <a:solidFill>
                  <a:schemeClr val="bg1"/>
                </a:solidFill>
              </a:rPr>
              <a:t>Sewa</a:t>
            </a:r>
            <a:r>
              <a:rPr lang="en-GB" dirty="0">
                <a:solidFill>
                  <a:schemeClr val="bg1"/>
                </a:solidFill>
              </a:rPr>
              <a:t> Kendra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02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0" y="2130"/>
            <a:ext cx="9140460" cy="75987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en-US" sz="2400" dirty="0" smtClean="0"/>
              <a:t>Scenario for Service Delivery through SEWA </a:t>
            </a:r>
            <a:r>
              <a:rPr lang="en-US" sz="2400" dirty="0" err="1" smtClean="0"/>
              <a:t>Kednras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(With End to end Back end Automation)</a:t>
            </a:r>
            <a:endParaRPr lang="en-US" sz="2400" dirty="0">
              <a:solidFill>
                <a:schemeClr val="lt1"/>
              </a:solidFill>
            </a:endParaRPr>
          </a:p>
        </p:txBody>
      </p:sp>
      <p:pic>
        <p:nvPicPr>
          <p:cNvPr id="38" name="Picture 69" descr="C:\Users\vineshg\Desktop\PMIDC Notes\imagesCA7V8DH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058" y="1948221"/>
            <a:ext cx="730195" cy="607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3" y="998490"/>
            <a:ext cx="636781" cy="70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51"/>
          <p:cNvGrpSpPr>
            <a:grpSpLocks/>
          </p:cNvGrpSpPr>
          <p:nvPr/>
        </p:nvGrpSpPr>
        <p:grpSpPr bwMode="auto">
          <a:xfrm>
            <a:off x="2321942" y="3820228"/>
            <a:ext cx="6476003" cy="1202632"/>
            <a:chOff x="1510" y="2643"/>
            <a:chExt cx="1728" cy="764"/>
          </a:xfrm>
        </p:grpSpPr>
        <p:sp>
          <p:nvSpPr>
            <p:cNvPr id="41" name="Cloud"/>
            <p:cNvSpPr>
              <a:spLocks noChangeAspect="1" noEditPoints="1" noChangeArrowheads="1"/>
            </p:cNvSpPr>
            <p:nvPr/>
          </p:nvSpPr>
          <p:spPr bwMode="auto">
            <a:xfrm>
              <a:off x="1510" y="2643"/>
              <a:ext cx="1728" cy="5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5 w 21600"/>
                <a:gd name="T13" fmla="*/ 3254 h 21600"/>
                <a:gd name="T14" fmla="*/ 17088 w 21600"/>
                <a:gd name="T15" fmla="*/ 1732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Text Box 53"/>
            <p:cNvSpPr txBox="1">
              <a:spLocks noChangeArrowheads="1"/>
            </p:cNvSpPr>
            <p:nvPr/>
          </p:nvSpPr>
          <p:spPr bwMode="auto">
            <a:xfrm>
              <a:off x="1885" y="2723"/>
              <a:ext cx="904" cy="6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>
                  <a:srgbClr val="4F81BD"/>
                </a:buClr>
                <a:buSzPct val="65000"/>
                <a:buFont typeface="Wingdings" pitchFamily="2" charset="2"/>
                <a:buNone/>
                <a:tabLst/>
                <a:defRPr/>
              </a:pPr>
              <a:r>
                <a:rPr lang="en-US" sz="3200" b="1" kern="0" dirty="0" smtClean="0">
                  <a:solidFill>
                    <a:srgbClr val="4F81BD">
                      <a:lumMod val="75000"/>
                    </a:srgbClr>
                  </a:solidFill>
                  <a:latin typeface="Arial" pitchFamily="34" charset="0"/>
                  <a:cs typeface="Arial" pitchFamily="34" charset="0"/>
                </a:rPr>
                <a:t>PAWAN/Internet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Rounded Rectangle 42"/>
          <p:cNvSpPr/>
          <p:nvPr/>
        </p:nvSpPr>
        <p:spPr>
          <a:xfrm>
            <a:off x="5709287" y="1584702"/>
            <a:ext cx="3192335" cy="1920299"/>
          </a:xfrm>
          <a:prstGeom prst="round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228600" y="2834567"/>
            <a:ext cx="1643012" cy="2407134"/>
            <a:chOff x="136423" y="4419601"/>
            <a:chExt cx="1643012" cy="2220058"/>
          </a:xfrm>
        </p:grpSpPr>
        <p:sp>
          <p:nvSpPr>
            <p:cNvPr id="45" name="Rounded Rectangle 44"/>
            <p:cNvSpPr/>
            <p:nvPr/>
          </p:nvSpPr>
          <p:spPr>
            <a:xfrm>
              <a:off x="136424" y="5842589"/>
              <a:ext cx="1636330" cy="797070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SEWA Kendra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6" name="Picture 16" descr="C:\Users\vineshg\Desktop\PMIDC Notes\imagesCAI58ZR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23" y="4419601"/>
              <a:ext cx="1643012" cy="1393867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</p:pic>
      </p:grpSp>
      <p:grpSp>
        <p:nvGrpSpPr>
          <p:cNvPr id="47" name="Group 46"/>
          <p:cNvGrpSpPr/>
          <p:nvPr/>
        </p:nvGrpSpPr>
        <p:grpSpPr>
          <a:xfrm>
            <a:off x="2321942" y="1630719"/>
            <a:ext cx="3028935" cy="1874282"/>
            <a:chOff x="771525" y="2133600"/>
            <a:chExt cx="3685874" cy="2215023"/>
          </a:xfrm>
        </p:grpSpPr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525" y="2538873"/>
              <a:ext cx="3648075" cy="1809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9" name="Rectangle 48"/>
            <p:cNvSpPr/>
            <p:nvPr/>
          </p:nvSpPr>
          <p:spPr>
            <a:xfrm>
              <a:off x="914400" y="2133600"/>
              <a:ext cx="3424237" cy="340741"/>
            </a:xfrm>
            <a:prstGeom prst="rect">
              <a:avLst/>
            </a:prstGeom>
            <a:solidFill>
              <a:srgbClr val="C0504D"/>
            </a:solidFill>
            <a:ln w="25400" cap="flat" cmpd="sng" algn="ctr">
              <a:solidFill>
                <a:srgbClr val="C0504D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State Data Centre</a:t>
              </a:r>
              <a:endPara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92436" y="2742803"/>
              <a:ext cx="538133" cy="12551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rPr>
                <a:t>E-District</a:t>
              </a:r>
              <a:endPara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72547" y="2557122"/>
              <a:ext cx="538133" cy="12551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rPr>
                <a:t>SSDG</a:t>
              </a:r>
              <a:endPara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052658" y="2647175"/>
              <a:ext cx="496738" cy="12551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rPr>
                <a:t>SUWIDHA</a:t>
              </a:r>
              <a:endPara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614811" y="2616127"/>
              <a:ext cx="496738" cy="12551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200" b="1" kern="0" dirty="0" smtClean="0">
                  <a:solidFill>
                    <a:srgbClr val="FFFF00"/>
                  </a:solidFill>
                </a:rPr>
                <a:t>Education</a:t>
              </a:r>
              <a:endPara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960661" y="2595507"/>
              <a:ext cx="496738" cy="1255168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</a:rPr>
                <a:t>Transport</a:t>
              </a:r>
              <a:endParaRPr kumimoji="0" lang="en-US" sz="12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1055572" y="1149715"/>
            <a:ext cx="1392353" cy="382175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Citizen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1207973" y="1584702"/>
            <a:ext cx="0" cy="1190926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7" name="Straight Connector 56"/>
          <p:cNvCxnSpPr/>
          <p:nvPr/>
        </p:nvCxnSpPr>
        <p:spPr>
          <a:xfrm>
            <a:off x="1871612" y="4127184"/>
            <a:ext cx="1012761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lgDash"/>
          </a:ln>
          <a:effectLst/>
        </p:spPr>
      </p:cxnSp>
      <p:cxnSp>
        <p:nvCxnSpPr>
          <p:cNvPr id="58" name="Straight Connector 57"/>
          <p:cNvCxnSpPr/>
          <p:nvPr/>
        </p:nvCxnSpPr>
        <p:spPr>
          <a:xfrm>
            <a:off x="3798773" y="3289215"/>
            <a:ext cx="0" cy="681075"/>
          </a:xfrm>
          <a:prstGeom prst="line">
            <a:avLst/>
          </a:prstGeom>
          <a:noFill/>
          <a:ln w="76200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</a:ln>
          <a:effectLst/>
        </p:spPr>
      </p:cxnSp>
      <p:cxnSp>
        <p:nvCxnSpPr>
          <p:cNvPr id="59" name="Straight Connector 58"/>
          <p:cNvCxnSpPr/>
          <p:nvPr/>
        </p:nvCxnSpPr>
        <p:spPr>
          <a:xfrm>
            <a:off x="7075371" y="3442601"/>
            <a:ext cx="0" cy="377628"/>
          </a:xfrm>
          <a:prstGeom prst="line">
            <a:avLst/>
          </a:prstGeom>
          <a:noFill/>
          <a:ln w="76200" cap="flat" cmpd="sng" algn="ctr">
            <a:solidFill>
              <a:srgbClr val="4F81BD">
                <a:shade val="95000"/>
                <a:satMod val="105000"/>
              </a:srgbClr>
            </a:solidFill>
            <a:prstDash val="sysDot"/>
          </a:ln>
          <a:effectLst/>
        </p:spPr>
      </p:cxnSp>
      <p:pic>
        <p:nvPicPr>
          <p:cNvPr id="60" name="Picture 61" descr="C:\Users\vineshg\Desktop\PMIDC Notes\imagesCA1ZVXX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34" y="1984289"/>
            <a:ext cx="729939" cy="6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" name="Rectangle 62"/>
          <p:cNvSpPr/>
          <p:nvPr/>
        </p:nvSpPr>
        <p:spPr>
          <a:xfrm>
            <a:off x="5867401" y="1684290"/>
            <a:ext cx="1409288" cy="3372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Power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467600" y="1684290"/>
            <a:ext cx="1244753" cy="33728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Transport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5806882" y="2104120"/>
            <a:ext cx="1548414" cy="39103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Social Security</a:t>
            </a:r>
          </a:p>
        </p:txBody>
      </p:sp>
      <p:sp>
        <p:nvSpPr>
          <p:cNvPr id="66" name="Rectangle 65"/>
          <p:cNvSpPr/>
          <p:nvPr/>
        </p:nvSpPr>
        <p:spPr>
          <a:xfrm>
            <a:off x="7505289" y="2104120"/>
            <a:ext cx="1181511" cy="39103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806883" y="2606338"/>
            <a:ext cx="1534690" cy="3083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Food Supply</a:t>
            </a:r>
          </a:p>
        </p:txBody>
      </p:sp>
      <p:sp>
        <p:nvSpPr>
          <p:cNvPr id="68" name="Rectangle 67"/>
          <p:cNvSpPr/>
          <p:nvPr/>
        </p:nvSpPr>
        <p:spPr>
          <a:xfrm>
            <a:off x="7530842" y="2606338"/>
            <a:ext cx="1181511" cy="28714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SC-BC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5867400" y="3132560"/>
            <a:ext cx="1434842" cy="261253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Personnel</a:t>
            </a:r>
          </a:p>
        </p:txBody>
      </p:sp>
      <p:sp>
        <p:nvSpPr>
          <p:cNvPr id="70" name="Rectangle 69"/>
          <p:cNvSpPr/>
          <p:nvPr/>
        </p:nvSpPr>
        <p:spPr>
          <a:xfrm>
            <a:off x="7530842" y="3114135"/>
            <a:ext cx="1181511" cy="26597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875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31000" decel="6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6 L -0.01146 0.20417 L 0.22725 0.27315 L 0.28854 0.13334 L 0.34496 0.2838 L 0.5934 0.24723 L 0.67725 0.01922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81" y="1419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16400" decel="836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22222E-6 C -0.00677 0.00972 -0.01146 0.02083 -0.01788 0.03078 C -0.02448 0.04074 -0.03143 0.05069 -0.03733 0.06134 C -0.04288 0.07129 -0.04653 0.07893 -0.05347 0.0868 C -0.05573 0.09699 -0.06302 0.10463 -0.06979 0.11203 C -0.07795 0.13565 -0.06736 0.10903 -0.07778 0.12639 C -0.07865 0.12801 -0.07865 0.13009 -0.07934 0.13194 C -0.08334 0.14097 -0.08768 0.15162 -0.09549 0.15717 C -0.09879 0.16759 -0.09618 0.16111 -0.10521 0.17523 C -0.10764 0.17916 -0.10972 0.18379 -0.11163 0.18796 C -0.11233 0.18981 -0.11216 0.1919 -0.1132 0.19352 C -0.12552 0.21111 -0.1132 0.18727 -0.11979 0.20069 L -0.41736 0.20787 L -0.40261 0.0831 L -0.48368 0.21342 L -0.75035 0.11759 L -0.71806 -0.04514 " pathEditMode="relative" rAng="0" ptsTypes="fffffffffffAAAAAA">
                                      <p:cBhvr>
                                        <p:cTn id="1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517" y="8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" y="17896"/>
            <a:ext cx="9254359" cy="86569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Autofit/>
          </a:bodyPr>
          <a:lstStyle/>
          <a:p>
            <a:pPr algn="ctr"/>
            <a:r>
              <a:rPr lang="en-US" sz="2800" dirty="0"/>
              <a:t>Scenario for Service Delivery through SEWA </a:t>
            </a:r>
            <a:r>
              <a:rPr lang="en-US" sz="2800" dirty="0" err="1"/>
              <a:t>Kednras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(with </a:t>
            </a:r>
            <a:r>
              <a:rPr lang="en-US" sz="2800" dirty="0" smtClean="0"/>
              <a:t>Manual </a:t>
            </a:r>
            <a:r>
              <a:rPr lang="en-US" sz="2800" dirty="0"/>
              <a:t>Back end </a:t>
            </a:r>
            <a:r>
              <a:rPr lang="en-US" sz="2800" dirty="0" smtClean="0"/>
              <a:t>)</a:t>
            </a:r>
            <a:endParaRPr lang="en-US" sz="2800" dirty="0">
              <a:solidFill>
                <a:schemeClr val="lt1"/>
              </a:solidFill>
            </a:endParaRPr>
          </a:p>
        </p:txBody>
      </p:sp>
      <p:pic>
        <p:nvPicPr>
          <p:cNvPr id="31" name="Picture 7" descr="C:\Users\vineshg\Desktop\PMIDC Notes\imagesCA7V8DH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6" y="3435772"/>
            <a:ext cx="1063365" cy="707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6275706" y="2753974"/>
            <a:ext cx="1587182" cy="745234"/>
            <a:chOff x="6275706" y="2438654"/>
            <a:chExt cx="1587182" cy="745234"/>
          </a:xfrm>
        </p:grpSpPr>
        <p:pic>
          <p:nvPicPr>
            <p:cNvPr id="33" name="Picture 4" descr="C:\Users\vineshg\Desktop\PMIDC Notes\imagesCA8QMNE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275706" y="2438655"/>
              <a:ext cx="734694" cy="7452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5" descr="C:\Users\vineshg\Desktop\PMIDC Notes\imagesCA7V8DHY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2438654"/>
              <a:ext cx="852488" cy="731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Group 34"/>
          <p:cNvGrpSpPr/>
          <p:nvPr/>
        </p:nvGrpSpPr>
        <p:grpSpPr>
          <a:xfrm>
            <a:off x="486660" y="3499209"/>
            <a:ext cx="1324670" cy="706805"/>
            <a:chOff x="486660" y="3183889"/>
            <a:chExt cx="1324670" cy="706805"/>
          </a:xfrm>
        </p:grpSpPr>
        <p:pic>
          <p:nvPicPr>
            <p:cNvPr id="36" name="Picture 3" descr="C:\Users\vineshg\Desktop\PMIDC Notes\imagesCA8QMNE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525" y="3183889"/>
              <a:ext cx="706805" cy="706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6" descr="C:\Users\vineshg\Desktop\PMIDC Notes\imagesCA1ZVXXA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660" y="3183889"/>
              <a:ext cx="680878" cy="644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228599" y="2913397"/>
            <a:ext cx="1990725" cy="1982453"/>
            <a:chOff x="136423" y="4419601"/>
            <a:chExt cx="1643012" cy="1673085"/>
          </a:xfrm>
        </p:grpSpPr>
        <p:sp>
          <p:nvSpPr>
            <p:cNvPr id="39" name="Rounded Rectangle 38"/>
            <p:cNvSpPr/>
            <p:nvPr/>
          </p:nvSpPr>
          <p:spPr>
            <a:xfrm>
              <a:off x="136424" y="5823604"/>
              <a:ext cx="1636330" cy="269082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SEWA Kendra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40" name="Picture 16" descr="C:\Users\vineshg\Desktop\PMIDC Notes\imagesCAI58ZR3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423" y="4419601"/>
              <a:ext cx="1643012" cy="1393867"/>
            </a:xfrm>
            <a:prstGeom prst="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shade val="50000"/>
                </a:srgbClr>
              </a:solidFill>
              <a:prstDash val="solid"/>
            </a:ln>
            <a:effectLst/>
          </p:spPr>
        </p:pic>
      </p:grpSp>
      <p:grpSp>
        <p:nvGrpSpPr>
          <p:cNvPr id="41" name="Group 40"/>
          <p:cNvGrpSpPr/>
          <p:nvPr/>
        </p:nvGrpSpPr>
        <p:grpSpPr>
          <a:xfrm>
            <a:off x="4038600" y="1663531"/>
            <a:ext cx="4558223" cy="3699043"/>
            <a:chOff x="5709287" y="1348212"/>
            <a:chExt cx="3192335" cy="1627489"/>
          </a:xfrm>
        </p:grpSpPr>
        <p:pic>
          <p:nvPicPr>
            <p:cNvPr id="42" name="Picture 69" descr="C:\Users\vineshg\Desktop\PMIDC Notes\imagesCA7V8DHY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058" y="1711731"/>
              <a:ext cx="730195" cy="60789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sp>
          <p:nvSpPr>
            <p:cNvPr id="43" name="Rounded Rectangle 42"/>
            <p:cNvSpPr/>
            <p:nvPr/>
          </p:nvSpPr>
          <p:spPr>
            <a:xfrm>
              <a:off x="5709287" y="1348212"/>
              <a:ext cx="3192335" cy="1627489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867401" y="1447800"/>
              <a:ext cx="1409288" cy="33728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Power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467600" y="1447800"/>
              <a:ext cx="1181511" cy="33728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Transport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867400" y="1867630"/>
              <a:ext cx="1409289" cy="294326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r>
                <a:rPr lang="en-US" sz="2400" b="1" kern="0" dirty="0">
                  <a:solidFill>
                    <a:sysClr val="window" lastClr="FFFFFF"/>
                  </a:solidFill>
                  <a:latin typeface="Calibri"/>
                </a:rPr>
                <a:t>Social Security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505289" y="1867630"/>
              <a:ext cx="1181511" cy="26597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r>
                <a:rPr lang="en-US" sz="2400" b="1" kern="0" dirty="0">
                  <a:solidFill>
                    <a:sysClr val="window" lastClr="FFFFFF"/>
                  </a:solidFill>
                  <a:latin typeface="Calibri"/>
                </a:rPr>
                <a:t>Health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867400" y="2248630"/>
              <a:ext cx="1434842" cy="26597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r>
                <a:rPr lang="en-US" sz="2400" b="1" kern="0" dirty="0">
                  <a:solidFill>
                    <a:sysClr val="window" lastClr="FFFFFF"/>
                  </a:solidFill>
                  <a:latin typeface="Calibri"/>
                </a:rPr>
                <a:t>Food Supply</a:t>
              </a: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7530842" y="2248630"/>
              <a:ext cx="1181511" cy="26597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r>
                <a:rPr lang="en-US" sz="2400" b="1" kern="0" dirty="0">
                  <a:solidFill>
                    <a:sysClr val="window" lastClr="FFFFFF"/>
                  </a:solidFill>
                  <a:latin typeface="Calibri"/>
                </a:rPr>
                <a:t>SC-BC</a:t>
              </a: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867400" y="2629630"/>
              <a:ext cx="1434842" cy="261253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r>
                <a:rPr lang="en-US" sz="2400" b="1" kern="0" dirty="0">
                  <a:solidFill>
                    <a:sysClr val="window" lastClr="FFFFFF"/>
                  </a:solidFill>
                  <a:latin typeface="Calibri"/>
                </a:rPr>
                <a:t>Personnel</a:t>
              </a: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7530842" y="2629630"/>
              <a:ext cx="1181511" cy="26597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/>
              <a:r>
                <a:rPr lang="en-US" sz="2400" b="1" kern="0" dirty="0">
                  <a:solidFill>
                    <a:sysClr val="window" lastClr="FFFFFF"/>
                  </a:solidFill>
                  <a:latin typeface="Calibri"/>
                </a:rPr>
                <a:t>Home</a:t>
              </a:r>
            </a:p>
          </p:txBody>
        </p:sp>
      </p:grp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3" y="1077320"/>
            <a:ext cx="636781" cy="70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Rectangle 52"/>
          <p:cNvSpPr/>
          <p:nvPr/>
        </p:nvSpPr>
        <p:spPr>
          <a:xfrm>
            <a:off x="1055573" y="1228545"/>
            <a:ext cx="1046136" cy="382175"/>
          </a:xfrm>
          <a:prstGeom prst="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Citizen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1207973" y="1663532"/>
            <a:ext cx="0" cy="1190926"/>
          </a:xfrm>
          <a:prstGeom prst="straightConnector1">
            <a:avLst/>
          </a:prstGeom>
          <a:noFill/>
          <a:ln w="38100" cap="flat" cmpd="sng" algn="ctr">
            <a:solidFill>
              <a:srgbClr val="8064A2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5" name="Straight Connector 54"/>
          <p:cNvCxnSpPr/>
          <p:nvPr/>
        </p:nvCxnSpPr>
        <p:spPr>
          <a:xfrm>
            <a:off x="2219324" y="3701519"/>
            <a:ext cx="1819276" cy="0"/>
          </a:xfrm>
          <a:prstGeom prst="line">
            <a:avLst/>
          </a:prstGeom>
          <a:noFill/>
          <a:ln w="28575" cap="flat" cmpd="sng" algn="ctr">
            <a:solidFill>
              <a:srgbClr val="4F81BD">
                <a:shade val="95000"/>
                <a:satMod val="105000"/>
              </a:srgbClr>
            </a:solidFill>
            <a:prstDash val="lgDash"/>
          </a:ln>
          <a:effectLst/>
        </p:spPr>
      </p:cxnSp>
      <p:pic>
        <p:nvPicPr>
          <p:cNvPr id="56" name="Picture 61" descr="C:\Users\vineshg\Desktop\PMIDC Notes\imagesCA1ZVXX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234" y="1758319"/>
            <a:ext cx="729939" cy="6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27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50867E-6 L 0.59931 -0.02682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65" y="-134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31214E-7 L -0.60642 0.0233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30" y="115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04624E-6 L 0.00122 -0.28393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14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937" y="1165433"/>
            <a:ext cx="8403776" cy="5311567"/>
          </a:xfrm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3540" y="2130"/>
            <a:ext cx="9140460" cy="6309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Service </a:t>
            </a:r>
            <a:r>
              <a:rPr lang="en-GB" sz="3200" dirty="0">
                <a:solidFill>
                  <a:schemeClr val="bg1"/>
                </a:solidFill>
              </a:rPr>
              <a:t>Delivery Model at </a:t>
            </a:r>
            <a:r>
              <a:rPr lang="en-GB" sz="3200" dirty="0" err="1">
                <a:solidFill>
                  <a:schemeClr val="bg1"/>
                </a:solidFill>
              </a:rPr>
              <a:t>Sewa</a:t>
            </a:r>
            <a:r>
              <a:rPr lang="en-GB" sz="3200" dirty="0">
                <a:solidFill>
                  <a:schemeClr val="bg1"/>
                </a:solidFill>
              </a:rPr>
              <a:t> </a:t>
            </a:r>
            <a:r>
              <a:rPr lang="en-GB" sz="3200" dirty="0" err="1">
                <a:solidFill>
                  <a:schemeClr val="bg1"/>
                </a:solidFill>
              </a:rPr>
              <a:t>Kendras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005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1179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Content Placeholder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17846"/>
            <a:ext cx="9143999" cy="614015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Front View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70113" y="6407835"/>
            <a:ext cx="7559473" cy="252000"/>
          </a:xfrm>
        </p:spPr>
        <p:txBody>
          <a:bodyPr/>
          <a:lstStyle/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2034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Inside 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70113" y="6407835"/>
            <a:ext cx="7559473" cy="252000"/>
          </a:xfrm>
        </p:spPr>
        <p:txBody>
          <a:bodyPr/>
          <a:lstStyle/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89352"/>
            <a:ext cx="9143999" cy="564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4465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89352"/>
            <a:ext cx="9143999" cy="5649573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Inside 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70113" y="6407835"/>
            <a:ext cx="7559473" cy="252000"/>
          </a:xfrm>
        </p:spPr>
        <p:txBody>
          <a:bodyPr/>
          <a:lstStyle/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9352"/>
            <a:ext cx="9144000" cy="564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33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098749"/>
              </p:ext>
            </p:extLst>
          </p:nvPr>
        </p:nvGraphicFramePr>
        <p:xfrm>
          <a:off x="154547" y="804443"/>
          <a:ext cx="8755966" cy="5923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6953"/>
                <a:gridCol w="1336720"/>
                <a:gridCol w="1790163"/>
                <a:gridCol w="1402130"/>
              </a:tblGrid>
              <a:tr h="1110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Item</a:t>
                      </a:r>
                      <a:endParaRPr lang="en-US" sz="26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Sewa Kendras Type I</a:t>
                      </a:r>
                      <a:endParaRPr lang="en-US" sz="26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Sewa Kendras Type II</a:t>
                      </a:r>
                      <a:endParaRPr lang="en-US" sz="26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Sewa Kendras Type III</a:t>
                      </a:r>
                      <a:endParaRPr lang="en-US" sz="26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</a:tr>
              <a:tr h="729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No. of Counters per </a:t>
                      </a:r>
                      <a:r>
                        <a:rPr lang="en-US" sz="2600" dirty="0" err="1">
                          <a:effectLst/>
                        </a:rPr>
                        <a:t>Sewa</a:t>
                      </a:r>
                      <a:r>
                        <a:rPr lang="en-US" sz="2600" dirty="0">
                          <a:effectLst/>
                        </a:rPr>
                        <a:t> Kendra (Minimum)</a:t>
                      </a:r>
                      <a:endParaRPr lang="en-US" sz="26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6</a:t>
                      </a:r>
                      <a:endParaRPr lang="en-US" sz="26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3</a:t>
                      </a:r>
                      <a:endParaRPr lang="en-US" sz="26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1</a:t>
                      </a:r>
                      <a:endParaRPr lang="en-US" sz="26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</a:tr>
              <a:tr h="348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Approximate Area (Sq. Ft)</a:t>
                      </a:r>
                      <a:endParaRPr lang="en-US" sz="26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1000</a:t>
                      </a:r>
                      <a:endParaRPr lang="en-US" sz="26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800</a:t>
                      </a:r>
                      <a:endParaRPr lang="en-US" sz="26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400</a:t>
                      </a:r>
                      <a:endParaRPr lang="en-US" sz="26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</a:tr>
              <a:tr h="3487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3 </a:t>
                      </a:r>
                      <a:r>
                        <a:rPr lang="en-US" sz="2600" dirty="0" err="1">
                          <a:effectLst/>
                        </a:rPr>
                        <a:t>Seater</a:t>
                      </a:r>
                      <a:r>
                        <a:rPr lang="en-US" sz="2600" dirty="0">
                          <a:effectLst/>
                        </a:rPr>
                        <a:t> Waiting Bench </a:t>
                      </a:r>
                      <a:endParaRPr lang="en-US" sz="26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3</a:t>
                      </a:r>
                      <a:endParaRPr lang="en-US" sz="26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2</a:t>
                      </a:r>
                      <a:endParaRPr lang="en-US" sz="26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1</a:t>
                      </a:r>
                      <a:endParaRPr lang="en-US" sz="26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 anchor="ctr"/>
                </a:tc>
              </a:tr>
              <a:tr h="729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Staff Chairs (for staff and security guards)</a:t>
                      </a:r>
                      <a:endParaRPr lang="en-US" sz="26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10</a:t>
                      </a:r>
                      <a:endParaRPr lang="en-US" sz="26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 smtClean="0">
                          <a:effectLst/>
                        </a:rPr>
                        <a:t>8</a:t>
                      </a:r>
                      <a:endParaRPr lang="en-US" sz="26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2</a:t>
                      </a:r>
                      <a:endParaRPr lang="en-US" sz="26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 anchor="ctr"/>
                </a:tc>
              </a:tr>
              <a:tr h="729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Electrical appliances (e.g. Fan, Tube light, Bulb, etc.)</a:t>
                      </a:r>
                      <a:endParaRPr lang="en-US" sz="26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As Required</a:t>
                      </a:r>
                      <a:endParaRPr lang="en-US" sz="26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>
                          <a:effectLst/>
                        </a:rPr>
                        <a:t>As Required</a:t>
                      </a:r>
                      <a:endParaRPr lang="en-US" sz="26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dirty="0">
                          <a:effectLst/>
                        </a:rPr>
                        <a:t>As Required</a:t>
                      </a:r>
                      <a:endParaRPr lang="en-US" sz="26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 anchor="ctr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22513" y="126108"/>
            <a:ext cx="8388000" cy="469492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Facilities at SEWA </a:t>
            </a:r>
            <a:r>
              <a:rPr lang="en-GB" dirty="0" err="1" smtClean="0">
                <a:solidFill>
                  <a:schemeClr val="bg1"/>
                </a:solidFill>
              </a:rPr>
              <a:t>Kendras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6131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179151"/>
              </p:ext>
            </p:extLst>
          </p:nvPr>
        </p:nvGraphicFramePr>
        <p:xfrm>
          <a:off x="154547" y="975893"/>
          <a:ext cx="8755966" cy="53980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34118"/>
                <a:gridCol w="1429555"/>
                <a:gridCol w="1790163"/>
                <a:gridCol w="1402130"/>
              </a:tblGrid>
              <a:tr h="11108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Item</a:t>
                      </a:r>
                      <a:endParaRPr lang="en-US" sz="28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Sewa Kendras Type I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Sewa Kendras Type II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Sewa Kendras Type III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</a:tr>
              <a:tr h="729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Form filling table</a:t>
                      </a:r>
                      <a:endParaRPr lang="en-US" sz="28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 Required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 Required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 Required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</a:tr>
              <a:tr h="729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Air Conditioner – 1.5 tons capacity</a:t>
                      </a:r>
                      <a:endParaRPr lang="en-US" sz="28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2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</a:tr>
              <a:tr h="72975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Almirah/Storage cabinets etc.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 Required</a:t>
                      </a:r>
                      <a:endParaRPr lang="en-US" sz="24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As Required</a:t>
                      </a:r>
                      <a:endParaRPr lang="en-US" sz="24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As Required</a:t>
                      </a:r>
                      <a:endParaRPr lang="en-US" sz="24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22513" y="126108"/>
            <a:ext cx="8388000" cy="469492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Facilities at SEWA </a:t>
            </a:r>
            <a:r>
              <a:rPr lang="en-GB" dirty="0" err="1" smtClean="0">
                <a:solidFill>
                  <a:schemeClr val="bg1"/>
                </a:solidFill>
              </a:rPr>
              <a:t>Kendras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129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Tittle english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64394"/>
            <a:ext cx="6858000" cy="512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1" y="1200150"/>
            <a:ext cx="1208485" cy="1025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96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101915"/>
              </p:ext>
            </p:extLst>
          </p:nvPr>
        </p:nvGraphicFramePr>
        <p:xfrm>
          <a:off x="154546" y="734410"/>
          <a:ext cx="8899301" cy="4519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1154"/>
                <a:gridCol w="1933200"/>
                <a:gridCol w="1773790"/>
                <a:gridCol w="1651157"/>
              </a:tblGrid>
              <a:tr h="151618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Item</a:t>
                      </a:r>
                      <a:endParaRPr lang="en-US" sz="28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Sewa Kendras Type I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Sewa Kendras Type II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Sewa Kendras Type III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</a:tr>
              <a:tr h="99605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</a:rPr>
                        <a:t>Almirah</a:t>
                      </a:r>
                      <a:r>
                        <a:rPr lang="en-US" sz="2800" dirty="0">
                          <a:effectLst/>
                        </a:rPr>
                        <a:t>/Storage cabinets etc.</a:t>
                      </a:r>
                      <a:endParaRPr lang="en-US" sz="28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 Required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 Required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 Required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</a:tr>
              <a:tr h="47591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Helpdesk Counter</a:t>
                      </a:r>
                      <a:endParaRPr lang="en-US" sz="28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0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</a:tr>
              <a:tr h="15161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Suggestion</a:t>
                      </a:r>
                      <a:r>
                        <a:rPr lang="en-US" sz="2800" dirty="0" smtClean="0">
                          <a:effectLst/>
                        </a:rPr>
                        <a:t>/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</a:rPr>
                        <a:t>Feedback Box/Display</a:t>
                      </a:r>
                      <a:r>
                        <a:rPr lang="en-US" sz="2800" baseline="0" dirty="0" smtClean="0">
                          <a:effectLst/>
                        </a:rPr>
                        <a:t> Board</a:t>
                      </a:r>
                      <a:endParaRPr lang="en-US" sz="28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22513" y="126108"/>
            <a:ext cx="8388000" cy="469492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Facilities at SEWA </a:t>
            </a:r>
            <a:r>
              <a:rPr lang="en-GB" dirty="0" err="1" smtClean="0">
                <a:solidFill>
                  <a:schemeClr val="bg1"/>
                </a:solidFill>
              </a:rPr>
              <a:t>Kendras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254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425568"/>
              </p:ext>
            </p:extLst>
          </p:nvPr>
        </p:nvGraphicFramePr>
        <p:xfrm>
          <a:off x="154546" y="902912"/>
          <a:ext cx="8899301" cy="52918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59065"/>
                <a:gridCol w="1715289"/>
                <a:gridCol w="1773790"/>
                <a:gridCol w="1651157"/>
              </a:tblGrid>
              <a:tr h="16110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Item</a:t>
                      </a:r>
                      <a:endParaRPr lang="en-US" sz="28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Sewa Kendras Type I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Sewa Kendras Type II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Sewa Kendras Type III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</a:tr>
              <a:tr h="16110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Electrical Cabling &amp; Laying of Network Conduit pipe</a:t>
                      </a:r>
                      <a:endParaRPr lang="en-US" sz="28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 Required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 Required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As Required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</a:tr>
              <a:tr h="505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Connectivity to SDC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</a:tr>
              <a:tr h="505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Power Connection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</a:tr>
              <a:tr h="105836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DG Set (</a:t>
                      </a:r>
                      <a:r>
                        <a:rPr lang="en-US" sz="2800" dirty="0" smtClean="0">
                          <a:effectLst/>
                        </a:rPr>
                        <a:t>15/10/7.5 </a:t>
                      </a:r>
                      <a:r>
                        <a:rPr lang="en-US" sz="2800" dirty="0">
                          <a:effectLst/>
                        </a:rPr>
                        <a:t>KVA for Type I/II/III)</a:t>
                      </a:r>
                      <a:endParaRPr lang="en-US" sz="28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</a:rPr>
                        <a:t>1</a:t>
                      </a:r>
                      <a:endParaRPr lang="en-US" sz="28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</a:rPr>
                        <a:t>1</a:t>
                      </a:r>
                      <a:endParaRPr lang="en-US" sz="28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56883" marR="56883" marT="0" marB="0"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22513" y="126108"/>
            <a:ext cx="8388000" cy="469492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chemeClr val="bg1"/>
                </a:solidFill>
              </a:rPr>
              <a:t>Facilities at SEWA </a:t>
            </a:r>
            <a:r>
              <a:rPr lang="en-GB" dirty="0" err="1" smtClean="0">
                <a:solidFill>
                  <a:schemeClr val="bg1"/>
                </a:solidFill>
              </a:rPr>
              <a:t>Kendras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288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958" y="1047750"/>
            <a:ext cx="5366129" cy="56713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1712" y="909332"/>
            <a:ext cx="2342020" cy="2849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108000" tIns="108000" rIns="108000" bIns="108000" numCol="1" spcCol="1270" anchor="t" anchorCtr="0">
            <a:sp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latin typeface="+mn-lt"/>
              </a:rPr>
              <a:t>Zone No. 1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smtClean="0">
                <a:latin typeface="+mn-lt"/>
              </a:rPr>
              <a:t>Amritsar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err="1" smtClean="0">
                <a:latin typeface="+mn-lt"/>
              </a:rPr>
              <a:t>Gurdaspur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err="1" smtClean="0">
                <a:latin typeface="+mn-lt"/>
              </a:rPr>
              <a:t>TarnTaran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err="1" smtClean="0">
                <a:latin typeface="+mn-lt"/>
              </a:rPr>
              <a:t>Pathankot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err="1" smtClean="0">
                <a:latin typeface="+mn-lt"/>
              </a:rPr>
              <a:t>Hoshiarpur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smtClean="0">
                <a:latin typeface="+mn-lt"/>
              </a:rPr>
              <a:t>Jalandhar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err="1" smtClean="0">
                <a:latin typeface="+mn-lt"/>
              </a:rPr>
              <a:t>Kapurthala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smtClean="0">
                <a:latin typeface="+mn-lt"/>
              </a:rPr>
              <a:t>SBS Nagar </a:t>
            </a:r>
            <a:endParaRPr lang="en-US" kern="1200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422064" y="948414"/>
            <a:ext cx="2342020" cy="25587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0" vert="horz" wrap="square" lIns="108000" tIns="108000" rIns="108000" bIns="108000" numCol="1" spcCol="1270" anchor="t" anchorCtr="0">
            <a:sp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latin typeface="+mn-lt"/>
              </a:rPr>
              <a:t>Zone No. 2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smtClean="0">
                <a:latin typeface="+mn-lt"/>
              </a:rPr>
              <a:t>Sangrur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err="1" smtClean="0">
                <a:latin typeface="+mn-lt"/>
              </a:rPr>
              <a:t>Barnala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smtClean="0">
                <a:latin typeface="+mn-lt"/>
              </a:rPr>
              <a:t>Patiala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err="1" smtClean="0">
                <a:latin typeface="+mn-lt"/>
              </a:rPr>
              <a:t>Fatehgarh</a:t>
            </a:r>
            <a:r>
              <a:rPr lang="en-US" kern="1200" dirty="0" smtClean="0">
                <a:latin typeface="+mn-lt"/>
              </a:rPr>
              <a:t> Sahib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smtClean="0">
                <a:latin typeface="+mn-lt"/>
              </a:rPr>
              <a:t>Ludhiana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err="1" smtClean="0">
                <a:latin typeface="+mn-lt"/>
              </a:rPr>
              <a:t>Rupnagar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smtClean="0">
                <a:latin typeface="+mn-lt"/>
              </a:rPr>
              <a:t>SAS Nagar</a:t>
            </a:r>
            <a:endParaRPr lang="en-US" kern="1200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Geographic Areas of Zones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70113" y="6407835"/>
            <a:ext cx="7559473" cy="252000"/>
          </a:xfrm>
        </p:spPr>
        <p:txBody>
          <a:bodyPr/>
          <a:lstStyle/>
          <a:p>
            <a:r>
              <a:rPr lang="en-GB" dirty="0" smtClean="0"/>
              <a:t>© 2016 Deloitte </a:t>
            </a:r>
            <a:r>
              <a:rPr lang="en-GB" dirty="0" err="1" smtClean="0"/>
              <a:t>Touche</a:t>
            </a:r>
            <a:r>
              <a:rPr lang="en-GB" dirty="0" smtClean="0"/>
              <a:t> Tohmatsu India Private Limited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71712" y="3837973"/>
            <a:ext cx="2342020" cy="25587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108000" tIns="108000" rIns="108000" bIns="108000" numCol="1" spcCol="1270" anchor="t" anchorCtr="0">
            <a:spAutoFit/>
          </a:bodyPr>
          <a:lstStyle/>
          <a:p>
            <a:pPr lvl="0" algn="l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>
                <a:latin typeface="+mn-lt"/>
              </a:rPr>
              <a:t>Zone No. 3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smtClean="0">
                <a:latin typeface="+mn-lt"/>
              </a:rPr>
              <a:t>Faridkot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err="1" smtClean="0">
                <a:latin typeface="+mn-lt"/>
              </a:rPr>
              <a:t>Fazilka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err="1" smtClean="0">
                <a:latin typeface="+mn-lt"/>
              </a:rPr>
              <a:t>Ferozepur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err="1" smtClean="0">
                <a:latin typeface="+mn-lt"/>
              </a:rPr>
              <a:t>Moga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err="1" smtClean="0">
                <a:latin typeface="+mn-lt"/>
              </a:rPr>
              <a:t>Shri</a:t>
            </a:r>
            <a:r>
              <a:rPr lang="en-US" kern="1200" dirty="0" smtClean="0">
                <a:latin typeface="+mn-lt"/>
              </a:rPr>
              <a:t> </a:t>
            </a:r>
            <a:r>
              <a:rPr lang="en-US" kern="1200" dirty="0" err="1" smtClean="0">
                <a:latin typeface="+mn-lt"/>
              </a:rPr>
              <a:t>Muktsar</a:t>
            </a:r>
            <a:r>
              <a:rPr lang="en-US" kern="1200" dirty="0" smtClean="0">
                <a:latin typeface="+mn-lt"/>
              </a:rPr>
              <a:t> Sahib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err="1" smtClean="0">
                <a:latin typeface="+mn-lt"/>
              </a:rPr>
              <a:t>Bathinda</a:t>
            </a:r>
            <a:endParaRPr lang="en-US" kern="1200" dirty="0">
              <a:latin typeface="+mn-lt"/>
            </a:endParaRPr>
          </a:p>
          <a:p>
            <a:pPr marL="171450" lvl="1" indent="-171450" algn="l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kern="1200" dirty="0" smtClean="0">
                <a:latin typeface="+mn-lt"/>
              </a:rPr>
              <a:t>Mansa</a:t>
            </a:r>
            <a:endParaRPr lang="en-US" kern="12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23037" y="1476056"/>
            <a:ext cx="136447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Zone No. 1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2965837" y="6055091"/>
            <a:ext cx="1364476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Zone No. </a:t>
            </a:r>
            <a:r>
              <a:rPr lang="en-US" b="1" dirty="0" smtClean="0"/>
              <a:t>3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497977" y="5242379"/>
            <a:ext cx="80021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/>
              <a:t>Zone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No</a:t>
            </a:r>
            <a:r>
              <a:rPr lang="en-US" b="1" dirty="0"/>
              <a:t>. </a:t>
            </a:r>
            <a:r>
              <a:rPr lang="en-US" b="1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550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0113" y="1060858"/>
            <a:ext cx="8388000" cy="528474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State </a:t>
            </a:r>
            <a:r>
              <a:rPr lang="en-US" dirty="0"/>
              <a:t>invested more than </a:t>
            </a:r>
            <a:r>
              <a:rPr lang="en-US" dirty="0" err="1"/>
              <a:t>Rs</a:t>
            </a:r>
            <a:r>
              <a:rPr lang="en-US" dirty="0"/>
              <a:t>. 500 Crores in </a:t>
            </a:r>
            <a:r>
              <a:rPr lang="en-US" dirty="0" err="1" smtClean="0"/>
              <a:t>infrarstructure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First time an organization involved in management of visas of many countries have taken the management of citizen service centers. M/s BLS International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All Sewa </a:t>
            </a:r>
            <a:r>
              <a:rPr lang="en-US" dirty="0" err="1" smtClean="0"/>
              <a:t>Kendras</a:t>
            </a:r>
            <a:r>
              <a:rPr lang="en-US" dirty="0" smtClean="0"/>
              <a:t> fully furnished by State agencies like PWD etc.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All Sewa </a:t>
            </a:r>
            <a:r>
              <a:rPr lang="en-US" dirty="0" err="1" smtClean="0"/>
              <a:t>Kendras</a:t>
            </a:r>
            <a:r>
              <a:rPr lang="en-US" dirty="0" smtClean="0"/>
              <a:t> are having same façade, facilities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Strategically located for the citizens.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Rigorous monitoring by the </a:t>
            </a:r>
            <a:r>
              <a:rPr lang="en-US" dirty="0" err="1" smtClean="0"/>
              <a:t>Honble</a:t>
            </a:r>
            <a:r>
              <a:rPr lang="en-US" dirty="0" smtClean="0"/>
              <a:t> Dy. CM and Worthy Chief Secretary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Employed more than 5000 manpower by service operator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More than 5,00,000 Training hours spent on employees of M/s BLS International.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Computing Infrastructure of 5000 computer nodes along with peripherals connected with leased lines/</a:t>
            </a:r>
            <a:r>
              <a:rPr lang="en-US" dirty="0" err="1" smtClean="0"/>
              <a:t>Broadbands</a:t>
            </a:r>
            <a:r>
              <a:rPr lang="en-US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Average 25000 citizen service transactions daily with 77 citizen services being delivered.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>
            <a:defPPr>
              <a:defRPr lang="en-US"/>
            </a:defPPr>
            <a:lvl1pPr algn="ctr">
              <a:spcBef>
                <a:spcPct val="0"/>
              </a:spcBef>
              <a:buNone/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SEWA </a:t>
            </a:r>
            <a:r>
              <a:rPr lang="en-US" dirty="0" err="1" smtClean="0"/>
              <a:t>Kendras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5469" y="698679"/>
            <a:ext cx="9220200" cy="5943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266700" indent="-2667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tabLst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266700" indent="-2667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18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539750" indent="-273050" algn="l" defTabSz="914400" rtl="0" eaLnBrk="1" latinLnBrk="0" hangingPunct="1">
              <a:spcBef>
                <a:spcPts val="1200"/>
              </a:spcBef>
              <a:buFont typeface="Arial" pitchFamily="34" charset="0"/>
              <a:buChar char="−"/>
              <a:defRPr sz="180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806450" indent="-266700" algn="l" defTabSz="914400" rtl="0" eaLnBrk="1" latinLnBrk="0" hangingPunct="1">
              <a:spcBef>
                <a:spcPts val="1200"/>
              </a:spcBef>
              <a:buFont typeface="Arial" pitchFamily="34" charset="0"/>
              <a:buChar char="−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24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2008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374133" y="1943807"/>
            <a:ext cx="1713251" cy="144096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/>
            <a:endParaRPr lang="en-US" b="1" dirty="0">
              <a:latin typeface="Trebuchet MS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026560" y="1943807"/>
            <a:ext cx="1713251" cy="144096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-1397253"/>
              <a:satOff val="-12053"/>
              <a:lumOff val="2085"/>
              <a:alphaOff val="0"/>
            </a:schemeClr>
          </a:fillRef>
          <a:effectRef idx="0">
            <a:schemeClr val="accent3">
              <a:tint val="50000"/>
              <a:hueOff val="-1397253"/>
              <a:satOff val="-12053"/>
              <a:lumOff val="208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6678988" y="1943807"/>
            <a:ext cx="1713251" cy="144096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-2794506"/>
              <a:satOff val="-24105"/>
              <a:lumOff val="4169"/>
              <a:alphaOff val="0"/>
            </a:schemeClr>
          </a:fillRef>
          <a:effectRef idx="0">
            <a:schemeClr val="accent3">
              <a:tint val="50000"/>
              <a:hueOff val="-2794506"/>
              <a:satOff val="-24105"/>
              <a:lumOff val="416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Rectangle 19"/>
          <p:cNvSpPr/>
          <p:nvPr/>
        </p:nvSpPr>
        <p:spPr>
          <a:xfrm>
            <a:off x="2700347" y="4207266"/>
            <a:ext cx="1713251" cy="144096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-4191758"/>
              <a:satOff val="-36158"/>
              <a:lumOff val="6254"/>
              <a:alphaOff val="0"/>
            </a:schemeClr>
          </a:fillRef>
          <a:effectRef idx="0">
            <a:schemeClr val="accent3">
              <a:tint val="50000"/>
              <a:hueOff val="-4191758"/>
              <a:satOff val="-36158"/>
              <a:lumOff val="625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2" name="Rectangle 21"/>
          <p:cNvSpPr/>
          <p:nvPr/>
        </p:nvSpPr>
        <p:spPr>
          <a:xfrm>
            <a:off x="5352774" y="4207266"/>
            <a:ext cx="1713251" cy="1440967"/>
          </a:xfrm>
          <a:prstGeom prst="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50000"/>
              <a:hueOff val="-5589012"/>
              <a:satOff val="-48211"/>
              <a:lumOff val="8339"/>
              <a:alphaOff val="0"/>
            </a:schemeClr>
          </a:fillRef>
          <a:effectRef idx="0">
            <a:schemeClr val="accent3">
              <a:tint val="50000"/>
              <a:hueOff val="-5589012"/>
              <a:satOff val="-48211"/>
              <a:lumOff val="8339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Scope of work for Service Operator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70113" y="6407835"/>
            <a:ext cx="7559473" cy="252000"/>
          </a:xfrm>
        </p:spPr>
        <p:txBody>
          <a:bodyPr/>
          <a:lstStyle/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sp>
        <p:nvSpPr>
          <p:cNvPr id="24" name="Freeform 26"/>
          <p:cNvSpPr>
            <a:spLocks noEditPoints="1"/>
          </p:cNvSpPr>
          <p:nvPr/>
        </p:nvSpPr>
        <p:spPr bwMode="auto">
          <a:xfrm>
            <a:off x="1741014" y="2209471"/>
            <a:ext cx="979488" cy="909638"/>
          </a:xfrm>
          <a:custGeom>
            <a:avLst/>
            <a:gdLst>
              <a:gd name="T0" fmla="*/ 267 w 617"/>
              <a:gd name="T1" fmla="*/ 71 h 573"/>
              <a:gd name="T2" fmla="*/ 267 w 617"/>
              <a:gd name="T3" fmla="*/ 20 h 573"/>
              <a:gd name="T4" fmla="*/ 219 w 617"/>
              <a:gd name="T5" fmla="*/ 1 h 573"/>
              <a:gd name="T6" fmla="*/ 182 w 617"/>
              <a:gd name="T7" fmla="*/ 45 h 573"/>
              <a:gd name="T8" fmla="*/ 211 w 617"/>
              <a:gd name="T9" fmla="*/ 88 h 573"/>
              <a:gd name="T10" fmla="*/ 405 w 617"/>
              <a:gd name="T11" fmla="*/ 101 h 573"/>
              <a:gd name="T12" fmla="*/ 432 w 617"/>
              <a:gd name="T13" fmla="*/ 59 h 573"/>
              <a:gd name="T14" fmla="*/ 396 w 617"/>
              <a:gd name="T15" fmla="*/ 15 h 573"/>
              <a:gd name="T16" fmla="*/ 349 w 617"/>
              <a:gd name="T17" fmla="*/ 34 h 573"/>
              <a:gd name="T18" fmla="*/ 349 w 617"/>
              <a:gd name="T19" fmla="*/ 85 h 573"/>
              <a:gd name="T20" fmla="*/ 82 w 617"/>
              <a:gd name="T21" fmla="*/ 135 h 573"/>
              <a:gd name="T22" fmla="*/ 116 w 617"/>
              <a:gd name="T23" fmla="*/ 111 h 573"/>
              <a:gd name="T24" fmla="*/ 108 w 617"/>
              <a:gd name="T25" fmla="*/ 70 h 573"/>
              <a:gd name="T26" fmla="*/ 66 w 617"/>
              <a:gd name="T27" fmla="*/ 62 h 573"/>
              <a:gd name="T28" fmla="*/ 43 w 617"/>
              <a:gd name="T29" fmla="*/ 96 h 573"/>
              <a:gd name="T30" fmla="*/ 73 w 617"/>
              <a:gd name="T31" fmla="*/ 134 h 573"/>
              <a:gd name="T32" fmla="*/ 555 w 617"/>
              <a:gd name="T33" fmla="*/ 117 h 573"/>
              <a:gd name="T34" fmla="*/ 570 w 617"/>
              <a:gd name="T35" fmla="*/ 78 h 573"/>
              <a:gd name="T36" fmla="*/ 534 w 617"/>
              <a:gd name="T37" fmla="*/ 47 h 573"/>
              <a:gd name="T38" fmla="*/ 498 w 617"/>
              <a:gd name="T39" fmla="*/ 71 h 573"/>
              <a:gd name="T40" fmla="*/ 506 w 617"/>
              <a:gd name="T41" fmla="*/ 112 h 573"/>
              <a:gd name="T42" fmla="*/ 491 w 617"/>
              <a:gd name="T43" fmla="*/ 142 h 573"/>
              <a:gd name="T44" fmla="*/ 462 w 617"/>
              <a:gd name="T45" fmla="*/ 132 h 573"/>
              <a:gd name="T46" fmla="*/ 345 w 617"/>
              <a:gd name="T47" fmla="*/ 124 h 573"/>
              <a:gd name="T48" fmla="*/ 309 w 617"/>
              <a:gd name="T49" fmla="*/ 135 h 573"/>
              <a:gd name="T50" fmla="*/ 187 w 617"/>
              <a:gd name="T51" fmla="*/ 117 h 573"/>
              <a:gd name="T52" fmla="*/ 143 w 617"/>
              <a:gd name="T53" fmla="*/ 148 h 573"/>
              <a:gd name="T54" fmla="*/ 42 w 617"/>
              <a:gd name="T55" fmla="*/ 152 h 573"/>
              <a:gd name="T56" fmla="*/ 1 w 617"/>
              <a:gd name="T57" fmla="*/ 191 h 573"/>
              <a:gd name="T58" fmla="*/ 7 w 617"/>
              <a:gd name="T59" fmla="*/ 336 h 573"/>
              <a:gd name="T60" fmla="*/ 26 w 617"/>
              <a:gd name="T61" fmla="*/ 331 h 573"/>
              <a:gd name="T62" fmla="*/ 45 w 617"/>
              <a:gd name="T63" fmla="*/ 498 h 573"/>
              <a:gd name="T64" fmla="*/ 65 w 617"/>
              <a:gd name="T65" fmla="*/ 530 h 573"/>
              <a:gd name="T66" fmla="*/ 109 w 617"/>
              <a:gd name="T67" fmla="*/ 525 h 573"/>
              <a:gd name="T68" fmla="*/ 120 w 617"/>
              <a:gd name="T69" fmla="*/ 193 h 573"/>
              <a:gd name="T70" fmla="*/ 143 w 617"/>
              <a:gd name="T71" fmla="*/ 336 h 573"/>
              <a:gd name="T72" fmla="*/ 162 w 617"/>
              <a:gd name="T73" fmla="*/ 333 h 573"/>
              <a:gd name="T74" fmla="*/ 181 w 617"/>
              <a:gd name="T75" fmla="*/ 528 h 573"/>
              <a:gd name="T76" fmla="*/ 205 w 617"/>
              <a:gd name="T77" fmla="*/ 571 h 573"/>
              <a:gd name="T78" fmla="*/ 263 w 617"/>
              <a:gd name="T79" fmla="*/ 568 h 573"/>
              <a:gd name="T80" fmla="*/ 279 w 617"/>
              <a:gd name="T81" fmla="*/ 340 h 573"/>
              <a:gd name="T82" fmla="*/ 296 w 617"/>
              <a:gd name="T83" fmla="*/ 330 h 573"/>
              <a:gd name="T84" fmla="*/ 312 w 617"/>
              <a:gd name="T85" fmla="*/ 337 h 573"/>
              <a:gd name="T86" fmla="*/ 320 w 617"/>
              <a:gd name="T87" fmla="*/ 178 h 573"/>
              <a:gd name="T88" fmla="*/ 346 w 617"/>
              <a:gd name="T89" fmla="*/ 554 h 573"/>
              <a:gd name="T90" fmla="*/ 406 w 617"/>
              <a:gd name="T91" fmla="*/ 569 h 573"/>
              <a:gd name="T92" fmla="*/ 436 w 617"/>
              <a:gd name="T93" fmla="*/ 533 h 573"/>
              <a:gd name="T94" fmla="*/ 455 w 617"/>
              <a:gd name="T95" fmla="*/ 178 h 573"/>
              <a:gd name="T96" fmla="*/ 464 w 617"/>
              <a:gd name="T97" fmla="*/ 337 h 573"/>
              <a:gd name="T98" fmla="*/ 481 w 617"/>
              <a:gd name="T99" fmla="*/ 324 h 573"/>
              <a:gd name="T100" fmla="*/ 499 w 617"/>
              <a:gd name="T101" fmla="*/ 483 h 573"/>
              <a:gd name="T102" fmla="*/ 516 w 617"/>
              <a:gd name="T103" fmla="*/ 520 h 573"/>
              <a:gd name="T104" fmla="*/ 565 w 617"/>
              <a:gd name="T105" fmla="*/ 513 h 573"/>
              <a:gd name="T106" fmla="*/ 573 w 617"/>
              <a:gd name="T107" fmla="*/ 193 h 573"/>
              <a:gd name="T108" fmla="*/ 599 w 617"/>
              <a:gd name="T109" fmla="*/ 336 h 573"/>
              <a:gd name="T110" fmla="*/ 617 w 617"/>
              <a:gd name="T111" fmla="*/ 197 h 573"/>
              <a:gd name="T112" fmla="*/ 592 w 617"/>
              <a:gd name="T113" fmla="*/ 147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17" h="573">
                <a:moveTo>
                  <a:pt x="228" y="91"/>
                </a:moveTo>
                <a:lnTo>
                  <a:pt x="228" y="91"/>
                </a:lnTo>
                <a:lnTo>
                  <a:pt x="237" y="90"/>
                </a:lnTo>
                <a:lnTo>
                  <a:pt x="246" y="88"/>
                </a:lnTo>
                <a:lnTo>
                  <a:pt x="254" y="83"/>
                </a:lnTo>
                <a:lnTo>
                  <a:pt x="260" y="78"/>
                </a:lnTo>
                <a:lnTo>
                  <a:pt x="267" y="71"/>
                </a:lnTo>
                <a:lnTo>
                  <a:pt x="271" y="64"/>
                </a:lnTo>
                <a:lnTo>
                  <a:pt x="273" y="54"/>
                </a:lnTo>
                <a:lnTo>
                  <a:pt x="274" y="45"/>
                </a:lnTo>
                <a:lnTo>
                  <a:pt x="274" y="45"/>
                </a:lnTo>
                <a:lnTo>
                  <a:pt x="273" y="36"/>
                </a:lnTo>
                <a:lnTo>
                  <a:pt x="271" y="28"/>
                </a:lnTo>
                <a:lnTo>
                  <a:pt x="267" y="20"/>
                </a:lnTo>
                <a:lnTo>
                  <a:pt x="260" y="13"/>
                </a:lnTo>
                <a:lnTo>
                  <a:pt x="254" y="8"/>
                </a:lnTo>
                <a:lnTo>
                  <a:pt x="246" y="4"/>
                </a:lnTo>
                <a:lnTo>
                  <a:pt x="237" y="1"/>
                </a:lnTo>
                <a:lnTo>
                  <a:pt x="228" y="0"/>
                </a:lnTo>
                <a:lnTo>
                  <a:pt x="228" y="0"/>
                </a:lnTo>
                <a:lnTo>
                  <a:pt x="219" y="1"/>
                </a:lnTo>
                <a:lnTo>
                  <a:pt x="211" y="4"/>
                </a:lnTo>
                <a:lnTo>
                  <a:pt x="203" y="8"/>
                </a:lnTo>
                <a:lnTo>
                  <a:pt x="196" y="13"/>
                </a:lnTo>
                <a:lnTo>
                  <a:pt x="190" y="20"/>
                </a:lnTo>
                <a:lnTo>
                  <a:pt x="186" y="28"/>
                </a:lnTo>
                <a:lnTo>
                  <a:pt x="183" y="36"/>
                </a:lnTo>
                <a:lnTo>
                  <a:pt x="182" y="45"/>
                </a:lnTo>
                <a:lnTo>
                  <a:pt x="182" y="45"/>
                </a:lnTo>
                <a:lnTo>
                  <a:pt x="183" y="54"/>
                </a:lnTo>
                <a:lnTo>
                  <a:pt x="186" y="64"/>
                </a:lnTo>
                <a:lnTo>
                  <a:pt x="190" y="71"/>
                </a:lnTo>
                <a:lnTo>
                  <a:pt x="196" y="78"/>
                </a:lnTo>
                <a:lnTo>
                  <a:pt x="203" y="83"/>
                </a:lnTo>
                <a:lnTo>
                  <a:pt x="211" y="88"/>
                </a:lnTo>
                <a:lnTo>
                  <a:pt x="219" y="90"/>
                </a:lnTo>
                <a:lnTo>
                  <a:pt x="228" y="91"/>
                </a:lnTo>
                <a:lnTo>
                  <a:pt x="228" y="91"/>
                </a:lnTo>
                <a:close/>
                <a:moveTo>
                  <a:pt x="386" y="105"/>
                </a:moveTo>
                <a:lnTo>
                  <a:pt x="386" y="105"/>
                </a:lnTo>
                <a:lnTo>
                  <a:pt x="396" y="104"/>
                </a:lnTo>
                <a:lnTo>
                  <a:pt x="405" y="101"/>
                </a:lnTo>
                <a:lnTo>
                  <a:pt x="412" y="97"/>
                </a:lnTo>
                <a:lnTo>
                  <a:pt x="419" y="92"/>
                </a:lnTo>
                <a:lnTo>
                  <a:pt x="424" y="85"/>
                </a:lnTo>
                <a:lnTo>
                  <a:pt x="429" y="78"/>
                </a:lnTo>
                <a:lnTo>
                  <a:pt x="431" y="69"/>
                </a:lnTo>
                <a:lnTo>
                  <a:pt x="432" y="59"/>
                </a:lnTo>
                <a:lnTo>
                  <a:pt x="432" y="59"/>
                </a:lnTo>
                <a:lnTo>
                  <a:pt x="431" y="50"/>
                </a:lnTo>
                <a:lnTo>
                  <a:pt x="429" y="41"/>
                </a:lnTo>
                <a:lnTo>
                  <a:pt x="424" y="34"/>
                </a:lnTo>
                <a:lnTo>
                  <a:pt x="419" y="27"/>
                </a:lnTo>
                <a:lnTo>
                  <a:pt x="412" y="22"/>
                </a:lnTo>
                <a:lnTo>
                  <a:pt x="405" y="18"/>
                </a:lnTo>
                <a:lnTo>
                  <a:pt x="396" y="15"/>
                </a:lnTo>
                <a:lnTo>
                  <a:pt x="386" y="14"/>
                </a:lnTo>
                <a:lnTo>
                  <a:pt x="386" y="14"/>
                </a:lnTo>
                <a:lnTo>
                  <a:pt x="377" y="15"/>
                </a:lnTo>
                <a:lnTo>
                  <a:pt x="369" y="18"/>
                </a:lnTo>
                <a:lnTo>
                  <a:pt x="361" y="22"/>
                </a:lnTo>
                <a:lnTo>
                  <a:pt x="354" y="27"/>
                </a:lnTo>
                <a:lnTo>
                  <a:pt x="349" y="34"/>
                </a:lnTo>
                <a:lnTo>
                  <a:pt x="345" y="41"/>
                </a:lnTo>
                <a:lnTo>
                  <a:pt x="342" y="50"/>
                </a:lnTo>
                <a:lnTo>
                  <a:pt x="341" y="59"/>
                </a:lnTo>
                <a:lnTo>
                  <a:pt x="341" y="59"/>
                </a:lnTo>
                <a:lnTo>
                  <a:pt x="342" y="69"/>
                </a:lnTo>
                <a:lnTo>
                  <a:pt x="345" y="78"/>
                </a:lnTo>
                <a:lnTo>
                  <a:pt x="349" y="85"/>
                </a:lnTo>
                <a:lnTo>
                  <a:pt x="354" y="92"/>
                </a:lnTo>
                <a:lnTo>
                  <a:pt x="361" y="97"/>
                </a:lnTo>
                <a:lnTo>
                  <a:pt x="369" y="101"/>
                </a:lnTo>
                <a:lnTo>
                  <a:pt x="377" y="104"/>
                </a:lnTo>
                <a:lnTo>
                  <a:pt x="386" y="105"/>
                </a:lnTo>
                <a:lnTo>
                  <a:pt x="386" y="105"/>
                </a:lnTo>
                <a:close/>
                <a:moveTo>
                  <a:pt x="82" y="135"/>
                </a:moveTo>
                <a:lnTo>
                  <a:pt x="82" y="135"/>
                </a:lnTo>
                <a:lnTo>
                  <a:pt x="89" y="134"/>
                </a:lnTo>
                <a:lnTo>
                  <a:pt x="96" y="132"/>
                </a:lnTo>
                <a:lnTo>
                  <a:pt x="102" y="128"/>
                </a:lnTo>
                <a:lnTo>
                  <a:pt x="108" y="124"/>
                </a:lnTo>
                <a:lnTo>
                  <a:pt x="113" y="117"/>
                </a:lnTo>
                <a:lnTo>
                  <a:pt x="116" y="111"/>
                </a:lnTo>
                <a:lnTo>
                  <a:pt x="118" y="104"/>
                </a:lnTo>
                <a:lnTo>
                  <a:pt x="119" y="96"/>
                </a:lnTo>
                <a:lnTo>
                  <a:pt x="119" y="96"/>
                </a:lnTo>
                <a:lnTo>
                  <a:pt x="118" y="89"/>
                </a:lnTo>
                <a:lnTo>
                  <a:pt x="116" y="82"/>
                </a:lnTo>
                <a:lnTo>
                  <a:pt x="113" y="75"/>
                </a:lnTo>
                <a:lnTo>
                  <a:pt x="108" y="70"/>
                </a:lnTo>
                <a:lnTo>
                  <a:pt x="102" y="65"/>
                </a:lnTo>
                <a:lnTo>
                  <a:pt x="96" y="62"/>
                </a:lnTo>
                <a:lnTo>
                  <a:pt x="89" y="59"/>
                </a:lnTo>
                <a:lnTo>
                  <a:pt x="82" y="58"/>
                </a:lnTo>
                <a:lnTo>
                  <a:pt x="82" y="58"/>
                </a:lnTo>
                <a:lnTo>
                  <a:pt x="73" y="59"/>
                </a:lnTo>
                <a:lnTo>
                  <a:pt x="66" y="62"/>
                </a:lnTo>
                <a:lnTo>
                  <a:pt x="60" y="65"/>
                </a:lnTo>
                <a:lnTo>
                  <a:pt x="54" y="70"/>
                </a:lnTo>
                <a:lnTo>
                  <a:pt x="50" y="75"/>
                </a:lnTo>
                <a:lnTo>
                  <a:pt x="46" y="82"/>
                </a:lnTo>
                <a:lnTo>
                  <a:pt x="44" y="89"/>
                </a:lnTo>
                <a:lnTo>
                  <a:pt x="43" y="96"/>
                </a:lnTo>
                <a:lnTo>
                  <a:pt x="43" y="96"/>
                </a:lnTo>
                <a:lnTo>
                  <a:pt x="44" y="104"/>
                </a:lnTo>
                <a:lnTo>
                  <a:pt x="46" y="111"/>
                </a:lnTo>
                <a:lnTo>
                  <a:pt x="50" y="117"/>
                </a:lnTo>
                <a:lnTo>
                  <a:pt x="54" y="124"/>
                </a:lnTo>
                <a:lnTo>
                  <a:pt x="60" y="128"/>
                </a:lnTo>
                <a:lnTo>
                  <a:pt x="66" y="132"/>
                </a:lnTo>
                <a:lnTo>
                  <a:pt x="73" y="134"/>
                </a:lnTo>
                <a:lnTo>
                  <a:pt x="82" y="135"/>
                </a:lnTo>
                <a:lnTo>
                  <a:pt x="82" y="135"/>
                </a:lnTo>
                <a:close/>
                <a:moveTo>
                  <a:pt x="534" y="124"/>
                </a:moveTo>
                <a:lnTo>
                  <a:pt x="534" y="124"/>
                </a:lnTo>
                <a:lnTo>
                  <a:pt x="541" y="122"/>
                </a:lnTo>
                <a:lnTo>
                  <a:pt x="548" y="120"/>
                </a:lnTo>
                <a:lnTo>
                  <a:pt x="555" y="117"/>
                </a:lnTo>
                <a:lnTo>
                  <a:pt x="560" y="112"/>
                </a:lnTo>
                <a:lnTo>
                  <a:pt x="565" y="106"/>
                </a:lnTo>
                <a:lnTo>
                  <a:pt x="568" y="100"/>
                </a:lnTo>
                <a:lnTo>
                  <a:pt x="570" y="93"/>
                </a:lnTo>
                <a:lnTo>
                  <a:pt x="571" y="86"/>
                </a:lnTo>
                <a:lnTo>
                  <a:pt x="571" y="86"/>
                </a:lnTo>
                <a:lnTo>
                  <a:pt x="570" y="78"/>
                </a:lnTo>
                <a:lnTo>
                  <a:pt x="568" y="71"/>
                </a:lnTo>
                <a:lnTo>
                  <a:pt x="565" y="65"/>
                </a:lnTo>
                <a:lnTo>
                  <a:pt x="560" y="58"/>
                </a:lnTo>
                <a:lnTo>
                  <a:pt x="555" y="54"/>
                </a:lnTo>
                <a:lnTo>
                  <a:pt x="548" y="50"/>
                </a:lnTo>
                <a:lnTo>
                  <a:pt x="541" y="48"/>
                </a:lnTo>
                <a:lnTo>
                  <a:pt x="534" y="47"/>
                </a:lnTo>
                <a:lnTo>
                  <a:pt x="534" y="47"/>
                </a:lnTo>
                <a:lnTo>
                  <a:pt x="526" y="48"/>
                </a:lnTo>
                <a:lnTo>
                  <a:pt x="519" y="50"/>
                </a:lnTo>
                <a:lnTo>
                  <a:pt x="513" y="54"/>
                </a:lnTo>
                <a:lnTo>
                  <a:pt x="506" y="58"/>
                </a:lnTo>
                <a:lnTo>
                  <a:pt x="502" y="65"/>
                </a:lnTo>
                <a:lnTo>
                  <a:pt x="498" y="71"/>
                </a:lnTo>
                <a:lnTo>
                  <a:pt x="496" y="78"/>
                </a:lnTo>
                <a:lnTo>
                  <a:pt x="496" y="86"/>
                </a:lnTo>
                <a:lnTo>
                  <a:pt x="496" y="86"/>
                </a:lnTo>
                <a:lnTo>
                  <a:pt x="496" y="93"/>
                </a:lnTo>
                <a:lnTo>
                  <a:pt x="498" y="100"/>
                </a:lnTo>
                <a:lnTo>
                  <a:pt x="502" y="106"/>
                </a:lnTo>
                <a:lnTo>
                  <a:pt x="506" y="112"/>
                </a:lnTo>
                <a:lnTo>
                  <a:pt x="513" y="117"/>
                </a:lnTo>
                <a:lnTo>
                  <a:pt x="519" y="120"/>
                </a:lnTo>
                <a:lnTo>
                  <a:pt x="526" y="122"/>
                </a:lnTo>
                <a:lnTo>
                  <a:pt x="534" y="124"/>
                </a:lnTo>
                <a:lnTo>
                  <a:pt x="534" y="124"/>
                </a:lnTo>
                <a:close/>
                <a:moveTo>
                  <a:pt x="576" y="142"/>
                </a:moveTo>
                <a:lnTo>
                  <a:pt x="491" y="142"/>
                </a:lnTo>
                <a:lnTo>
                  <a:pt x="491" y="142"/>
                </a:lnTo>
                <a:lnTo>
                  <a:pt x="483" y="143"/>
                </a:lnTo>
                <a:lnTo>
                  <a:pt x="475" y="146"/>
                </a:lnTo>
                <a:lnTo>
                  <a:pt x="475" y="146"/>
                </a:lnTo>
                <a:lnTo>
                  <a:pt x="471" y="140"/>
                </a:lnTo>
                <a:lnTo>
                  <a:pt x="467" y="135"/>
                </a:lnTo>
                <a:lnTo>
                  <a:pt x="462" y="132"/>
                </a:lnTo>
                <a:lnTo>
                  <a:pt x="457" y="129"/>
                </a:lnTo>
                <a:lnTo>
                  <a:pt x="451" y="126"/>
                </a:lnTo>
                <a:lnTo>
                  <a:pt x="444" y="125"/>
                </a:lnTo>
                <a:lnTo>
                  <a:pt x="438" y="124"/>
                </a:lnTo>
                <a:lnTo>
                  <a:pt x="431" y="124"/>
                </a:lnTo>
                <a:lnTo>
                  <a:pt x="345" y="124"/>
                </a:lnTo>
                <a:lnTo>
                  <a:pt x="345" y="124"/>
                </a:lnTo>
                <a:lnTo>
                  <a:pt x="335" y="124"/>
                </a:lnTo>
                <a:lnTo>
                  <a:pt x="326" y="126"/>
                </a:lnTo>
                <a:lnTo>
                  <a:pt x="320" y="127"/>
                </a:lnTo>
                <a:lnTo>
                  <a:pt x="316" y="129"/>
                </a:lnTo>
                <a:lnTo>
                  <a:pt x="312" y="132"/>
                </a:lnTo>
                <a:lnTo>
                  <a:pt x="309" y="135"/>
                </a:lnTo>
                <a:lnTo>
                  <a:pt x="309" y="135"/>
                </a:lnTo>
                <a:lnTo>
                  <a:pt x="301" y="128"/>
                </a:lnTo>
                <a:lnTo>
                  <a:pt x="293" y="121"/>
                </a:lnTo>
                <a:lnTo>
                  <a:pt x="284" y="118"/>
                </a:lnTo>
                <a:lnTo>
                  <a:pt x="279" y="117"/>
                </a:lnTo>
                <a:lnTo>
                  <a:pt x="273" y="117"/>
                </a:lnTo>
                <a:lnTo>
                  <a:pt x="187" y="117"/>
                </a:lnTo>
                <a:lnTo>
                  <a:pt x="187" y="117"/>
                </a:lnTo>
                <a:lnTo>
                  <a:pt x="179" y="117"/>
                </a:lnTo>
                <a:lnTo>
                  <a:pt x="171" y="119"/>
                </a:lnTo>
                <a:lnTo>
                  <a:pt x="164" y="124"/>
                </a:lnTo>
                <a:lnTo>
                  <a:pt x="158" y="128"/>
                </a:lnTo>
                <a:lnTo>
                  <a:pt x="152" y="134"/>
                </a:lnTo>
                <a:lnTo>
                  <a:pt x="147" y="141"/>
                </a:lnTo>
                <a:lnTo>
                  <a:pt x="143" y="148"/>
                </a:lnTo>
                <a:lnTo>
                  <a:pt x="140" y="156"/>
                </a:lnTo>
                <a:lnTo>
                  <a:pt x="140" y="156"/>
                </a:lnTo>
                <a:lnTo>
                  <a:pt x="134" y="154"/>
                </a:lnTo>
                <a:lnTo>
                  <a:pt x="126" y="153"/>
                </a:lnTo>
                <a:lnTo>
                  <a:pt x="113" y="152"/>
                </a:lnTo>
                <a:lnTo>
                  <a:pt x="42" y="152"/>
                </a:lnTo>
                <a:lnTo>
                  <a:pt x="42" y="152"/>
                </a:lnTo>
                <a:lnTo>
                  <a:pt x="34" y="153"/>
                </a:lnTo>
                <a:lnTo>
                  <a:pt x="26" y="156"/>
                </a:lnTo>
                <a:lnTo>
                  <a:pt x="19" y="160"/>
                </a:lnTo>
                <a:lnTo>
                  <a:pt x="13" y="166"/>
                </a:lnTo>
                <a:lnTo>
                  <a:pt x="7" y="173"/>
                </a:lnTo>
                <a:lnTo>
                  <a:pt x="3" y="181"/>
                </a:lnTo>
                <a:lnTo>
                  <a:pt x="1" y="191"/>
                </a:lnTo>
                <a:lnTo>
                  <a:pt x="0" y="201"/>
                </a:lnTo>
                <a:lnTo>
                  <a:pt x="0" y="319"/>
                </a:lnTo>
                <a:lnTo>
                  <a:pt x="0" y="319"/>
                </a:lnTo>
                <a:lnTo>
                  <a:pt x="0" y="326"/>
                </a:lnTo>
                <a:lnTo>
                  <a:pt x="2" y="331"/>
                </a:lnTo>
                <a:lnTo>
                  <a:pt x="4" y="334"/>
                </a:lnTo>
                <a:lnTo>
                  <a:pt x="7" y="336"/>
                </a:lnTo>
                <a:lnTo>
                  <a:pt x="10" y="337"/>
                </a:lnTo>
                <a:lnTo>
                  <a:pt x="15" y="337"/>
                </a:lnTo>
                <a:lnTo>
                  <a:pt x="15" y="337"/>
                </a:lnTo>
                <a:lnTo>
                  <a:pt x="19" y="337"/>
                </a:lnTo>
                <a:lnTo>
                  <a:pt x="22" y="336"/>
                </a:lnTo>
                <a:lnTo>
                  <a:pt x="24" y="334"/>
                </a:lnTo>
                <a:lnTo>
                  <a:pt x="26" y="331"/>
                </a:lnTo>
                <a:lnTo>
                  <a:pt x="28" y="325"/>
                </a:lnTo>
                <a:lnTo>
                  <a:pt x="28" y="319"/>
                </a:lnTo>
                <a:lnTo>
                  <a:pt x="28" y="319"/>
                </a:lnTo>
                <a:lnTo>
                  <a:pt x="29" y="193"/>
                </a:lnTo>
                <a:lnTo>
                  <a:pt x="46" y="193"/>
                </a:lnTo>
                <a:lnTo>
                  <a:pt x="46" y="193"/>
                </a:lnTo>
                <a:lnTo>
                  <a:pt x="45" y="498"/>
                </a:lnTo>
                <a:lnTo>
                  <a:pt x="45" y="498"/>
                </a:lnTo>
                <a:lnTo>
                  <a:pt x="46" y="509"/>
                </a:lnTo>
                <a:lnTo>
                  <a:pt x="48" y="517"/>
                </a:lnTo>
                <a:lnTo>
                  <a:pt x="52" y="522"/>
                </a:lnTo>
                <a:lnTo>
                  <a:pt x="56" y="526"/>
                </a:lnTo>
                <a:lnTo>
                  <a:pt x="60" y="528"/>
                </a:lnTo>
                <a:lnTo>
                  <a:pt x="65" y="530"/>
                </a:lnTo>
                <a:lnTo>
                  <a:pt x="75" y="530"/>
                </a:lnTo>
                <a:lnTo>
                  <a:pt x="93" y="530"/>
                </a:lnTo>
                <a:lnTo>
                  <a:pt x="93" y="530"/>
                </a:lnTo>
                <a:lnTo>
                  <a:pt x="97" y="530"/>
                </a:lnTo>
                <a:lnTo>
                  <a:pt x="101" y="530"/>
                </a:lnTo>
                <a:lnTo>
                  <a:pt x="105" y="528"/>
                </a:lnTo>
                <a:lnTo>
                  <a:pt x="109" y="525"/>
                </a:lnTo>
                <a:lnTo>
                  <a:pt x="113" y="521"/>
                </a:lnTo>
                <a:lnTo>
                  <a:pt x="116" y="515"/>
                </a:lnTo>
                <a:lnTo>
                  <a:pt x="118" y="506"/>
                </a:lnTo>
                <a:lnTo>
                  <a:pt x="119" y="493"/>
                </a:lnTo>
                <a:lnTo>
                  <a:pt x="119" y="493"/>
                </a:lnTo>
                <a:lnTo>
                  <a:pt x="120" y="337"/>
                </a:lnTo>
                <a:lnTo>
                  <a:pt x="120" y="193"/>
                </a:lnTo>
                <a:lnTo>
                  <a:pt x="138" y="193"/>
                </a:lnTo>
                <a:lnTo>
                  <a:pt x="138" y="322"/>
                </a:lnTo>
                <a:lnTo>
                  <a:pt x="138" y="322"/>
                </a:lnTo>
                <a:lnTo>
                  <a:pt x="139" y="330"/>
                </a:lnTo>
                <a:lnTo>
                  <a:pt x="140" y="333"/>
                </a:lnTo>
                <a:lnTo>
                  <a:pt x="141" y="335"/>
                </a:lnTo>
                <a:lnTo>
                  <a:pt x="143" y="336"/>
                </a:lnTo>
                <a:lnTo>
                  <a:pt x="146" y="337"/>
                </a:lnTo>
                <a:lnTo>
                  <a:pt x="151" y="337"/>
                </a:lnTo>
                <a:lnTo>
                  <a:pt x="151" y="337"/>
                </a:lnTo>
                <a:lnTo>
                  <a:pt x="155" y="337"/>
                </a:lnTo>
                <a:lnTo>
                  <a:pt x="157" y="336"/>
                </a:lnTo>
                <a:lnTo>
                  <a:pt x="160" y="335"/>
                </a:lnTo>
                <a:lnTo>
                  <a:pt x="162" y="333"/>
                </a:lnTo>
                <a:lnTo>
                  <a:pt x="164" y="328"/>
                </a:lnTo>
                <a:lnTo>
                  <a:pt x="165" y="321"/>
                </a:lnTo>
                <a:lnTo>
                  <a:pt x="165" y="321"/>
                </a:lnTo>
                <a:lnTo>
                  <a:pt x="164" y="171"/>
                </a:lnTo>
                <a:lnTo>
                  <a:pt x="181" y="171"/>
                </a:lnTo>
                <a:lnTo>
                  <a:pt x="181" y="171"/>
                </a:lnTo>
                <a:lnTo>
                  <a:pt x="181" y="528"/>
                </a:lnTo>
                <a:lnTo>
                  <a:pt x="181" y="528"/>
                </a:lnTo>
                <a:lnTo>
                  <a:pt x="182" y="541"/>
                </a:lnTo>
                <a:lnTo>
                  <a:pt x="185" y="551"/>
                </a:lnTo>
                <a:lnTo>
                  <a:pt x="189" y="558"/>
                </a:lnTo>
                <a:lnTo>
                  <a:pt x="193" y="565"/>
                </a:lnTo>
                <a:lnTo>
                  <a:pt x="198" y="569"/>
                </a:lnTo>
                <a:lnTo>
                  <a:pt x="205" y="571"/>
                </a:lnTo>
                <a:lnTo>
                  <a:pt x="210" y="573"/>
                </a:lnTo>
                <a:lnTo>
                  <a:pt x="215" y="573"/>
                </a:lnTo>
                <a:lnTo>
                  <a:pt x="248" y="573"/>
                </a:lnTo>
                <a:lnTo>
                  <a:pt x="248" y="573"/>
                </a:lnTo>
                <a:lnTo>
                  <a:pt x="252" y="573"/>
                </a:lnTo>
                <a:lnTo>
                  <a:pt x="257" y="571"/>
                </a:lnTo>
                <a:lnTo>
                  <a:pt x="263" y="568"/>
                </a:lnTo>
                <a:lnTo>
                  <a:pt x="268" y="563"/>
                </a:lnTo>
                <a:lnTo>
                  <a:pt x="272" y="557"/>
                </a:lnTo>
                <a:lnTo>
                  <a:pt x="275" y="548"/>
                </a:lnTo>
                <a:lnTo>
                  <a:pt x="278" y="537"/>
                </a:lnTo>
                <a:lnTo>
                  <a:pt x="279" y="523"/>
                </a:lnTo>
                <a:lnTo>
                  <a:pt x="279" y="523"/>
                </a:lnTo>
                <a:lnTo>
                  <a:pt x="279" y="340"/>
                </a:lnTo>
                <a:lnTo>
                  <a:pt x="278" y="171"/>
                </a:lnTo>
                <a:lnTo>
                  <a:pt x="295" y="171"/>
                </a:lnTo>
                <a:lnTo>
                  <a:pt x="295" y="171"/>
                </a:lnTo>
                <a:lnTo>
                  <a:pt x="295" y="317"/>
                </a:lnTo>
                <a:lnTo>
                  <a:pt x="295" y="317"/>
                </a:lnTo>
                <a:lnTo>
                  <a:pt x="296" y="326"/>
                </a:lnTo>
                <a:lnTo>
                  <a:pt x="296" y="330"/>
                </a:lnTo>
                <a:lnTo>
                  <a:pt x="298" y="333"/>
                </a:lnTo>
                <a:lnTo>
                  <a:pt x="299" y="335"/>
                </a:lnTo>
                <a:lnTo>
                  <a:pt x="302" y="336"/>
                </a:lnTo>
                <a:lnTo>
                  <a:pt x="305" y="337"/>
                </a:lnTo>
                <a:lnTo>
                  <a:pt x="309" y="337"/>
                </a:lnTo>
                <a:lnTo>
                  <a:pt x="309" y="337"/>
                </a:lnTo>
                <a:lnTo>
                  <a:pt x="312" y="337"/>
                </a:lnTo>
                <a:lnTo>
                  <a:pt x="314" y="336"/>
                </a:lnTo>
                <a:lnTo>
                  <a:pt x="316" y="334"/>
                </a:lnTo>
                <a:lnTo>
                  <a:pt x="318" y="332"/>
                </a:lnTo>
                <a:lnTo>
                  <a:pt x="319" y="326"/>
                </a:lnTo>
                <a:lnTo>
                  <a:pt x="320" y="318"/>
                </a:lnTo>
                <a:lnTo>
                  <a:pt x="320" y="318"/>
                </a:lnTo>
                <a:lnTo>
                  <a:pt x="320" y="178"/>
                </a:lnTo>
                <a:lnTo>
                  <a:pt x="337" y="178"/>
                </a:lnTo>
                <a:lnTo>
                  <a:pt x="337" y="178"/>
                </a:lnTo>
                <a:lnTo>
                  <a:pt x="338" y="524"/>
                </a:lnTo>
                <a:lnTo>
                  <a:pt x="338" y="524"/>
                </a:lnTo>
                <a:lnTo>
                  <a:pt x="340" y="537"/>
                </a:lnTo>
                <a:lnTo>
                  <a:pt x="342" y="547"/>
                </a:lnTo>
                <a:lnTo>
                  <a:pt x="346" y="554"/>
                </a:lnTo>
                <a:lnTo>
                  <a:pt x="351" y="560"/>
                </a:lnTo>
                <a:lnTo>
                  <a:pt x="357" y="565"/>
                </a:lnTo>
                <a:lnTo>
                  <a:pt x="362" y="567"/>
                </a:lnTo>
                <a:lnTo>
                  <a:pt x="368" y="569"/>
                </a:lnTo>
                <a:lnTo>
                  <a:pt x="373" y="569"/>
                </a:lnTo>
                <a:lnTo>
                  <a:pt x="406" y="569"/>
                </a:lnTo>
                <a:lnTo>
                  <a:pt x="406" y="569"/>
                </a:lnTo>
                <a:lnTo>
                  <a:pt x="411" y="569"/>
                </a:lnTo>
                <a:lnTo>
                  <a:pt x="416" y="567"/>
                </a:lnTo>
                <a:lnTo>
                  <a:pt x="421" y="563"/>
                </a:lnTo>
                <a:lnTo>
                  <a:pt x="426" y="559"/>
                </a:lnTo>
                <a:lnTo>
                  <a:pt x="430" y="553"/>
                </a:lnTo>
                <a:lnTo>
                  <a:pt x="433" y="544"/>
                </a:lnTo>
                <a:lnTo>
                  <a:pt x="436" y="533"/>
                </a:lnTo>
                <a:lnTo>
                  <a:pt x="437" y="519"/>
                </a:lnTo>
                <a:lnTo>
                  <a:pt x="437" y="519"/>
                </a:lnTo>
                <a:lnTo>
                  <a:pt x="438" y="457"/>
                </a:lnTo>
                <a:lnTo>
                  <a:pt x="438" y="341"/>
                </a:lnTo>
                <a:lnTo>
                  <a:pt x="437" y="178"/>
                </a:lnTo>
                <a:lnTo>
                  <a:pt x="455" y="178"/>
                </a:lnTo>
                <a:lnTo>
                  <a:pt x="455" y="178"/>
                </a:lnTo>
                <a:lnTo>
                  <a:pt x="455" y="318"/>
                </a:lnTo>
                <a:lnTo>
                  <a:pt x="455" y="318"/>
                </a:lnTo>
                <a:lnTo>
                  <a:pt x="456" y="325"/>
                </a:lnTo>
                <a:lnTo>
                  <a:pt x="458" y="332"/>
                </a:lnTo>
                <a:lnTo>
                  <a:pt x="459" y="334"/>
                </a:lnTo>
                <a:lnTo>
                  <a:pt x="461" y="336"/>
                </a:lnTo>
                <a:lnTo>
                  <a:pt x="464" y="337"/>
                </a:lnTo>
                <a:lnTo>
                  <a:pt x="467" y="337"/>
                </a:lnTo>
                <a:lnTo>
                  <a:pt x="467" y="337"/>
                </a:lnTo>
                <a:lnTo>
                  <a:pt x="473" y="337"/>
                </a:lnTo>
                <a:lnTo>
                  <a:pt x="476" y="336"/>
                </a:lnTo>
                <a:lnTo>
                  <a:pt x="478" y="334"/>
                </a:lnTo>
                <a:lnTo>
                  <a:pt x="480" y="330"/>
                </a:lnTo>
                <a:lnTo>
                  <a:pt x="481" y="324"/>
                </a:lnTo>
                <a:lnTo>
                  <a:pt x="481" y="324"/>
                </a:lnTo>
                <a:lnTo>
                  <a:pt x="482" y="264"/>
                </a:lnTo>
                <a:lnTo>
                  <a:pt x="482" y="193"/>
                </a:lnTo>
                <a:lnTo>
                  <a:pt x="499" y="193"/>
                </a:lnTo>
                <a:lnTo>
                  <a:pt x="499" y="193"/>
                </a:lnTo>
                <a:lnTo>
                  <a:pt x="499" y="483"/>
                </a:lnTo>
                <a:lnTo>
                  <a:pt x="499" y="483"/>
                </a:lnTo>
                <a:lnTo>
                  <a:pt x="499" y="493"/>
                </a:lnTo>
                <a:lnTo>
                  <a:pt x="501" y="502"/>
                </a:lnTo>
                <a:lnTo>
                  <a:pt x="503" y="509"/>
                </a:lnTo>
                <a:lnTo>
                  <a:pt x="505" y="513"/>
                </a:lnTo>
                <a:lnTo>
                  <a:pt x="508" y="517"/>
                </a:lnTo>
                <a:lnTo>
                  <a:pt x="513" y="519"/>
                </a:lnTo>
                <a:lnTo>
                  <a:pt x="516" y="520"/>
                </a:lnTo>
                <a:lnTo>
                  <a:pt x="520" y="520"/>
                </a:lnTo>
                <a:lnTo>
                  <a:pt x="551" y="520"/>
                </a:lnTo>
                <a:lnTo>
                  <a:pt x="551" y="520"/>
                </a:lnTo>
                <a:lnTo>
                  <a:pt x="555" y="520"/>
                </a:lnTo>
                <a:lnTo>
                  <a:pt x="559" y="519"/>
                </a:lnTo>
                <a:lnTo>
                  <a:pt x="562" y="516"/>
                </a:lnTo>
                <a:lnTo>
                  <a:pt x="565" y="513"/>
                </a:lnTo>
                <a:lnTo>
                  <a:pt x="568" y="507"/>
                </a:lnTo>
                <a:lnTo>
                  <a:pt x="571" y="499"/>
                </a:lnTo>
                <a:lnTo>
                  <a:pt x="572" y="490"/>
                </a:lnTo>
                <a:lnTo>
                  <a:pt x="573" y="478"/>
                </a:lnTo>
                <a:lnTo>
                  <a:pt x="573" y="478"/>
                </a:lnTo>
                <a:lnTo>
                  <a:pt x="573" y="329"/>
                </a:lnTo>
                <a:lnTo>
                  <a:pt x="573" y="193"/>
                </a:lnTo>
                <a:lnTo>
                  <a:pt x="591" y="193"/>
                </a:lnTo>
                <a:lnTo>
                  <a:pt x="591" y="193"/>
                </a:lnTo>
                <a:lnTo>
                  <a:pt x="591" y="322"/>
                </a:lnTo>
                <a:lnTo>
                  <a:pt x="591" y="322"/>
                </a:lnTo>
                <a:lnTo>
                  <a:pt x="592" y="328"/>
                </a:lnTo>
                <a:lnTo>
                  <a:pt x="595" y="333"/>
                </a:lnTo>
                <a:lnTo>
                  <a:pt x="599" y="336"/>
                </a:lnTo>
                <a:lnTo>
                  <a:pt x="604" y="337"/>
                </a:lnTo>
                <a:lnTo>
                  <a:pt x="604" y="337"/>
                </a:lnTo>
                <a:lnTo>
                  <a:pt x="610" y="336"/>
                </a:lnTo>
                <a:lnTo>
                  <a:pt x="614" y="333"/>
                </a:lnTo>
                <a:lnTo>
                  <a:pt x="616" y="329"/>
                </a:lnTo>
                <a:lnTo>
                  <a:pt x="617" y="323"/>
                </a:lnTo>
                <a:lnTo>
                  <a:pt x="617" y="197"/>
                </a:lnTo>
                <a:lnTo>
                  <a:pt x="617" y="197"/>
                </a:lnTo>
                <a:lnTo>
                  <a:pt x="616" y="187"/>
                </a:lnTo>
                <a:lnTo>
                  <a:pt x="614" y="176"/>
                </a:lnTo>
                <a:lnTo>
                  <a:pt x="610" y="167"/>
                </a:lnTo>
                <a:lnTo>
                  <a:pt x="605" y="159"/>
                </a:lnTo>
                <a:lnTo>
                  <a:pt x="599" y="152"/>
                </a:lnTo>
                <a:lnTo>
                  <a:pt x="592" y="147"/>
                </a:lnTo>
                <a:lnTo>
                  <a:pt x="584" y="143"/>
                </a:lnTo>
                <a:lnTo>
                  <a:pt x="580" y="142"/>
                </a:lnTo>
                <a:lnTo>
                  <a:pt x="576" y="142"/>
                </a:lnTo>
                <a:lnTo>
                  <a:pt x="576" y="142"/>
                </a:lnTo>
                <a:close/>
              </a:path>
            </a:pathLst>
          </a:custGeom>
          <a:solidFill>
            <a:srgbClr val="00277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228600" y="2574942"/>
            <a:ext cx="1618908" cy="1171910"/>
          </a:xfrm>
          <a:custGeom>
            <a:avLst/>
            <a:gdLst>
              <a:gd name="connsiteX0" fmla="*/ 0 w 928521"/>
              <a:gd name="connsiteY0" fmla="*/ 0 h 928521"/>
              <a:gd name="connsiteX1" fmla="*/ 928521 w 928521"/>
              <a:gd name="connsiteY1" fmla="*/ 0 h 928521"/>
              <a:gd name="connsiteX2" fmla="*/ 928521 w 928521"/>
              <a:gd name="connsiteY2" fmla="*/ 928521 h 928521"/>
              <a:gd name="connsiteX3" fmla="*/ 0 w 928521"/>
              <a:gd name="connsiteY3" fmla="*/ 928521 h 928521"/>
              <a:gd name="connsiteX4" fmla="*/ 0 w 928521"/>
              <a:gd name="connsiteY4" fmla="*/ 0 h 92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521" h="928521">
                <a:moveTo>
                  <a:pt x="0" y="0"/>
                </a:moveTo>
                <a:lnTo>
                  <a:pt x="928521" y="0"/>
                </a:lnTo>
                <a:lnTo>
                  <a:pt x="928521" y="928521"/>
                </a:lnTo>
                <a:lnTo>
                  <a:pt x="0" y="9285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/>
              <a:t>Manpower Deployment</a:t>
            </a:r>
            <a:endParaRPr lang="en-US" sz="2000" b="1" kern="1200" dirty="0"/>
          </a:p>
        </p:txBody>
      </p:sp>
      <p:sp>
        <p:nvSpPr>
          <p:cNvPr id="26" name="Freeform 58"/>
          <p:cNvSpPr>
            <a:spLocks noEditPoints="1"/>
          </p:cNvSpPr>
          <p:nvPr/>
        </p:nvSpPr>
        <p:spPr bwMode="auto">
          <a:xfrm rot="16200000">
            <a:off x="4778246" y="2194126"/>
            <a:ext cx="381329" cy="380302"/>
          </a:xfrm>
          <a:custGeom>
            <a:avLst/>
            <a:gdLst>
              <a:gd name="T0" fmla="*/ 0 w 742"/>
              <a:gd name="T1" fmla="*/ 114 h 740"/>
              <a:gd name="T2" fmla="*/ 96 w 742"/>
              <a:gd name="T3" fmla="*/ 122 h 740"/>
              <a:gd name="T4" fmla="*/ 186 w 742"/>
              <a:gd name="T5" fmla="*/ 142 h 740"/>
              <a:gd name="T6" fmla="*/ 272 w 742"/>
              <a:gd name="T7" fmla="*/ 176 h 740"/>
              <a:gd name="T8" fmla="*/ 350 w 742"/>
              <a:gd name="T9" fmla="*/ 222 h 740"/>
              <a:gd name="T10" fmla="*/ 420 w 742"/>
              <a:gd name="T11" fmla="*/ 278 h 740"/>
              <a:gd name="T12" fmla="*/ 484 w 742"/>
              <a:gd name="T13" fmla="*/ 342 h 740"/>
              <a:gd name="T14" fmla="*/ 536 w 742"/>
              <a:gd name="T15" fmla="*/ 416 h 740"/>
              <a:gd name="T16" fmla="*/ 576 w 742"/>
              <a:gd name="T17" fmla="*/ 498 h 740"/>
              <a:gd name="T18" fmla="*/ 606 w 742"/>
              <a:gd name="T19" fmla="*/ 584 h 740"/>
              <a:gd name="T20" fmla="*/ 622 w 742"/>
              <a:gd name="T21" fmla="*/ 676 h 740"/>
              <a:gd name="T22" fmla="*/ 742 w 742"/>
              <a:gd name="T23" fmla="*/ 740 h 740"/>
              <a:gd name="T24" fmla="*/ 738 w 742"/>
              <a:gd name="T25" fmla="*/ 666 h 740"/>
              <a:gd name="T26" fmla="*/ 718 w 742"/>
              <a:gd name="T27" fmla="*/ 556 h 740"/>
              <a:gd name="T28" fmla="*/ 684 w 742"/>
              <a:gd name="T29" fmla="*/ 452 h 740"/>
              <a:gd name="T30" fmla="*/ 634 w 742"/>
              <a:gd name="T31" fmla="*/ 356 h 740"/>
              <a:gd name="T32" fmla="*/ 572 w 742"/>
              <a:gd name="T33" fmla="*/ 270 h 740"/>
              <a:gd name="T34" fmla="*/ 498 w 742"/>
              <a:gd name="T35" fmla="*/ 192 h 740"/>
              <a:gd name="T36" fmla="*/ 414 w 742"/>
              <a:gd name="T37" fmla="*/ 126 h 740"/>
              <a:gd name="T38" fmla="*/ 322 w 742"/>
              <a:gd name="T39" fmla="*/ 72 h 740"/>
              <a:gd name="T40" fmla="*/ 220 w 742"/>
              <a:gd name="T41" fmla="*/ 32 h 740"/>
              <a:gd name="T42" fmla="*/ 112 w 742"/>
              <a:gd name="T43" fmla="*/ 8 h 740"/>
              <a:gd name="T44" fmla="*/ 0 w 742"/>
              <a:gd name="T45" fmla="*/ 0 h 740"/>
              <a:gd name="T46" fmla="*/ 0 w 742"/>
              <a:gd name="T47" fmla="*/ 346 h 740"/>
              <a:gd name="T48" fmla="*/ 80 w 742"/>
              <a:gd name="T49" fmla="*/ 354 h 740"/>
              <a:gd name="T50" fmla="*/ 188 w 742"/>
              <a:gd name="T51" fmla="*/ 394 h 740"/>
              <a:gd name="T52" fmla="*/ 280 w 742"/>
              <a:gd name="T53" fmla="*/ 462 h 740"/>
              <a:gd name="T54" fmla="*/ 348 w 742"/>
              <a:gd name="T55" fmla="*/ 552 h 740"/>
              <a:gd name="T56" fmla="*/ 386 w 742"/>
              <a:gd name="T57" fmla="*/ 662 h 740"/>
              <a:gd name="T58" fmla="*/ 510 w 742"/>
              <a:gd name="T59" fmla="*/ 740 h 740"/>
              <a:gd name="T60" fmla="*/ 508 w 742"/>
              <a:gd name="T61" fmla="*/ 688 h 740"/>
              <a:gd name="T62" fmla="*/ 494 w 742"/>
              <a:gd name="T63" fmla="*/ 614 h 740"/>
              <a:gd name="T64" fmla="*/ 470 w 742"/>
              <a:gd name="T65" fmla="*/ 542 h 740"/>
              <a:gd name="T66" fmla="*/ 424 w 742"/>
              <a:gd name="T67" fmla="*/ 456 h 740"/>
              <a:gd name="T68" fmla="*/ 324 w 742"/>
              <a:gd name="T69" fmla="*/ 346 h 740"/>
              <a:gd name="T70" fmla="*/ 222 w 742"/>
              <a:gd name="T71" fmla="*/ 280 h 740"/>
              <a:gd name="T72" fmla="*/ 152 w 742"/>
              <a:gd name="T73" fmla="*/ 254 h 740"/>
              <a:gd name="T74" fmla="*/ 78 w 742"/>
              <a:gd name="T75" fmla="*/ 236 h 740"/>
              <a:gd name="T76" fmla="*/ 0 w 742"/>
              <a:gd name="T77" fmla="*/ 230 h 740"/>
              <a:gd name="T78" fmla="*/ 110 w 742"/>
              <a:gd name="T79" fmla="*/ 520 h 740"/>
              <a:gd name="T80" fmla="*/ 48 w 742"/>
              <a:gd name="T81" fmla="*/ 538 h 740"/>
              <a:gd name="T82" fmla="*/ 8 w 742"/>
              <a:gd name="T83" fmla="*/ 586 h 740"/>
              <a:gd name="T84" fmla="*/ 0 w 742"/>
              <a:gd name="T85" fmla="*/ 630 h 740"/>
              <a:gd name="T86" fmla="*/ 18 w 742"/>
              <a:gd name="T87" fmla="*/ 692 h 740"/>
              <a:gd name="T88" fmla="*/ 68 w 742"/>
              <a:gd name="T89" fmla="*/ 732 h 740"/>
              <a:gd name="T90" fmla="*/ 110 w 742"/>
              <a:gd name="T91" fmla="*/ 740 h 740"/>
              <a:gd name="T92" fmla="*/ 172 w 742"/>
              <a:gd name="T93" fmla="*/ 722 h 740"/>
              <a:gd name="T94" fmla="*/ 212 w 742"/>
              <a:gd name="T95" fmla="*/ 674 h 740"/>
              <a:gd name="T96" fmla="*/ 222 w 742"/>
              <a:gd name="T97" fmla="*/ 630 h 740"/>
              <a:gd name="T98" fmla="*/ 202 w 742"/>
              <a:gd name="T99" fmla="*/ 568 h 740"/>
              <a:gd name="T100" fmla="*/ 154 w 742"/>
              <a:gd name="T101" fmla="*/ 528 h 740"/>
              <a:gd name="T102" fmla="*/ 110 w 742"/>
              <a:gd name="T103" fmla="*/ 520 h 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42" h="740">
                <a:moveTo>
                  <a:pt x="0" y="0"/>
                </a:moveTo>
                <a:lnTo>
                  <a:pt x="0" y="114"/>
                </a:lnTo>
                <a:lnTo>
                  <a:pt x="0" y="114"/>
                </a:lnTo>
                <a:lnTo>
                  <a:pt x="32" y="116"/>
                </a:lnTo>
                <a:lnTo>
                  <a:pt x="64" y="118"/>
                </a:lnTo>
                <a:lnTo>
                  <a:pt x="96" y="122"/>
                </a:lnTo>
                <a:lnTo>
                  <a:pt x="126" y="128"/>
                </a:lnTo>
                <a:lnTo>
                  <a:pt x="156" y="134"/>
                </a:lnTo>
                <a:lnTo>
                  <a:pt x="186" y="142"/>
                </a:lnTo>
                <a:lnTo>
                  <a:pt x="216" y="152"/>
                </a:lnTo>
                <a:lnTo>
                  <a:pt x="244" y="164"/>
                </a:lnTo>
                <a:lnTo>
                  <a:pt x="272" y="176"/>
                </a:lnTo>
                <a:lnTo>
                  <a:pt x="298" y="190"/>
                </a:lnTo>
                <a:lnTo>
                  <a:pt x="324" y="206"/>
                </a:lnTo>
                <a:lnTo>
                  <a:pt x="350" y="222"/>
                </a:lnTo>
                <a:lnTo>
                  <a:pt x="374" y="240"/>
                </a:lnTo>
                <a:lnTo>
                  <a:pt x="398" y="258"/>
                </a:lnTo>
                <a:lnTo>
                  <a:pt x="420" y="278"/>
                </a:lnTo>
                <a:lnTo>
                  <a:pt x="442" y="298"/>
                </a:lnTo>
                <a:lnTo>
                  <a:pt x="464" y="320"/>
                </a:lnTo>
                <a:lnTo>
                  <a:pt x="484" y="342"/>
                </a:lnTo>
                <a:lnTo>
                  <a:pt x="502" y="366"/>
                </a:lnTo>
                <a:lnTo>
                  <a:pt x="520" y="390"/>
                </a:lnTo>
                <a:lnTo>
                  <a:pt x="536" y="416"/>
                </a:lnTo>
                <a:lnTo>
                  <a:pt x="550" y="442"/>
                </a:lnTo>
                <a:lnTo>
                  <a:pt x="564" y="470"/>
                </a:lnTo>
                <a:lnTo>
                  <a:pt x="576" y="498"/>
                </a:lnTo>
                <a:lnTo>
                  <a:pt x="588" y="526"/>
                </a:lnTo>
                <a:lnTo>
                  <a:pt x="598" y="554"/>
                </a:lnTo>
                <a:lnTo>
                  <a:pt x="606" y="584"/>
                </a:lnTo>
                <a:lnTo>
                  <a:pt x="614" y="614"/>
                </a:lnTo>
                <a:lnTo>
                  <a:pt x="618" y="646"/>
                </a:lnTo>
                <a:lnTo>
                  <a:pt x="622" y="676"/>
                </a:lnTo>
                <a:lnTo>
                  <a:pt x="626" y="708"/>
                </a:lnTo>
                <a:lnTo>
                  <a:pt x="626" y="740"/>
                </a:lnTo>
                <a:lnTo>
                  <a:pt x="742" y="740"/>
                </a:lnTo>
                <a:lnTo>
                  <a:pt x="742" y="740"/>
                </a:lnTo>
                <a:lnTo>
                  <a:pt x="740" y="702"/>
                </a:lnTo>
                <a:lnTo>
                  <a:pt x="738" y="666"/>
                </a:lnTo>
                <a:lnTo>
                  <a:pt x="734" y="628"/>
                </a:lnTo>
                <a:lnTo>
                  <a:pt x="726" y="592"/>
                </a:lnTo>
                <a:lnTo>
                  <a:pt x="718" y="556"/>
                </a:lnTo>
                <a:lnTo>
                  <a:pt x="708" y="520"/>
                </a:lnTo>
                <a:lnTo>
                  <a:pt x="696" y="486"/>
                </a:lnTo>
                <a:lnTo>
                  <a:pt x="684" y="452"/>
                </a:lnTo>
                <a:lnTo>
                  <a:pt x="668" y="420"/>
                </a:lnTo>
                <a:lnTo>
                  <a:pt x="652" y="388"/>
                </a:lnTo>
                <a:lnTo>
                  <a:pt x="634" y="356"/>
                </a:lnTo>
                <a:lnTo>
                  <a:pt x="614" y="326"/>
                </a:lnTo>
                <a:lnTo>
                  <a:pt x="594" y="298"/>
                </a:lnTo>
                <a:lnTo>
                  <a:pt x="572" y="270"/>
                </a:lnTo>
                <a:lnTo>
                  <a:pt x="548" y="242"/>
                </a:lnTo>
                <a:lnTo>
                  <a:pt x="524" y="216"/>
                </a:lnTo>
                <a:lnTo>
                  <a:pt x="498" y="192"/>
                </a:lnTo>
                <a:lnTo>
                  <a:pt x="472" y="168"/>
                </a:lnTo>
                <a:lnTo>
                  <a:pt x="444" y="146"/>
                </a:lnTo>
                <a:lnTo>
                  <a:pt x="414" y="126"/>
                </a:lnTo>
                <a:lnTo>
                  <a:pt x="384" y="106"/>
                </a:lnTo>
                <a:lnTo>
                  <a:pt x="354" y="88"/>
                </a:lnTo>
                <a:lnTo>
                  <a:pt x="322" y="72"/>
                </a:lnTo>
                <a:lnTo>
                  <a:pt x="288" y="58"/>
                </a:lnTo>
                <a:lnTo>
                  <a:pt x="254" y="44"/>
                </a:lnTo>
                <a:lnTo>
                  <a:pt x="220" y="32"/>
                </a:lnTo>
                <a:lnTo>
                  <a:pt x="186" y="22"/>
                </a:lnTo>
                <a:lnTo>
                  <a:pt x="150" y="14"/>
                </a:lnTo>
                <a:lnTo>
                  <a:pt x="112" y="8"/>
                </a:lnTo>
                <a:lnTo>
                  <a:pt x="76" y="2"/>
                </a:lnTo>
                <a:lnTo>
                  <a:pt x="38" y="0"/>
                </a:lnTo>
                <a:lnTo>
                  <a:pt x="0" y="0"/>
                </a:lnTo>
                <a:lnTo>
                  <a:pt x="0" y="0"/>
                </a:lnTo>
                <a:close/>
                <a:moveTo>
                  <a:pt x="0" y="230"/>
                </a:moveTo>
                <a:lnTo>
                  <a:pt x="0" y="346"/>
                </a:lnTo>
                <a:lnTo>
                  <a:pt x="0" y="346"/>
                </a:lnTo>
                <a:lnTo>
                  <a:pt x="40" y="348"/>
                </a:lnTo>
                <a:lnTo>
                  <a:pt x="80" y="354"/>
                </a:lnTo>
                <a:lnTo>
                  <a:pt x="118" y="364"/>
                </a:lnTo>
                <a:lnTo>
                  <a:pt x="154" y="376"/>
                </a:lnTo>
                <a:lnTo>
                  <a:pt x="188" y="394"/>
                </a:lnTo>
                <a:lnTo>
                  <a:pt x="220" y="414"/>
                </a:lnTo>
                <a:lnTo>
                  <a:pt x="252" y="436"/>
                </a:lnTo>
                <a:lnTo>
                  <a:pt x="280" y="462"/>
                </a:lnTo>
                <a:lnTo>
                  <a:pt x="304" y="490"/>
                </a:lnTo>
                <a:lnTo>
                  <a:pt x="328" y="520"/>
                </a:lnTo>
                <a:lnTo>
                  <a:pt x="348" y="552"/>
                </a:lnTo>
                <a:lnTo>
                  <a:pt x="364" y="588"/>
                </a:lnTo>
                <a:lnTo>
                  <a:pt x="378" y="624"/>
                </a:lnTo>
                <a:lnTo>
                  <a:pt x="386" y="662"/>
                </a:lnTo>
                <a:lnTo>
                  <a:pt x="392" y="700"/>
                </a:lnTo>
                <a:lnTo>
                  <a:pt x="394" y="740"/>
                </a:lnTo>
                <a:lnTo>
                  <a:pt x="510" y="740"/>
                </a:lnTo>
                <a:lnTo>
                  <a:pt x="510" y="740"/>
                </a:lnTo>
                <a:lnTo>
                  <a:pt x="510" y="714"/>
                </a:lnTo>
                <a:lnTo>
                  <a:pt x="508" y="688"/>
                </a:lnTo>
                <a:lnTo>
                  <a:pt x="504" y="664"/>
                </a:lnTo>
                <a:lnTo>
                  <a:pt x="500" y="638"/>
                </a:lnTo>
                <a:lnTo>
                  <a:pt x="494" y="614"/>
                </a:lnTo>
                <a:lnTo>
                  <a:pt x="488" y="590"/>
                </a:lnTo>
                <a:lnTo>
                  <a:pt x="480" y="566"/>
                </a:lnTo>
                <a:lnTo>
                  <a:pt x="470" y="542"/>
                </a:lnTo>
                <a:lnTo>
                  <a:pt x="460" y="520"/>
                </a:lnTo>
                <a:lnTo>
                  <a:pt x="448" y="498"/>
                </a:lnTo>
                <a:lnTo>
                  <a:pt x="424" y="456"/>
                </a:lnTo>
                <a:lnTo>
                  <a:pt x="394" y="416"/>
                </a:lnTo>
                <a:lnTo>
                  <a:pt x="360" y="380"/>
                </a:lnTo>
                <a:lnTo>
                  <a:pt x="324" y="346"/>
                </a:lnTo>
                <a:lnTo>
                  <a:pt x="286" y="318"/>
                </a:lnTo>
                <a:lnTo>
                  <a:pt x="244" y="292"/>
                </a:lnTo>
                <a:lnTo>
                  <a:pt x="222" y="280"/>
                </a:lnTo>
                <a:lnTo>
                  <a:pt x="198" y="270"/>
                </a:lnTo>
                <a:lnTo>
                  <a:pt x="176" y="262"/>
                </a:lnTo>
                <a:lnTo>
                  <a:pt x="152" y="254"/>
                </a:lnTo>
                <a:lnTo>
                  <a:pt x="128" y="246"/>
                </a:lnTo>
                <a:lnTo>
                  <a:pt x="102" y="240"/>
                </a:lnTo>
                <a:lnTo>
                  <a:pt x="78" y="236"/>
                </a:lnTo>
                <a:lnTo>
                  <a:pt x="52" y="232"/>
                </a:lnTo>
                <a:lnTo>
                  <a:pt x="26" y="230"/>
                </a:lnTo>
                <a:lnTo>
                  <a:pt x="0" y="230"/>
                </a:lnTo>
                <a:lnTo>
                  <a:pt x="0" y="230"/>
                </a:lnTo>
                <a:close/>
                <a:moveTo>
                  <a:pt x="110" y="520"/>
                </a:moveTo>
                <a:lnTo>
                  <a:pt x="110" y="520"/>
                </a:lnTo>
                <a:lnTo>
                  <a:pt x="88" y="522"/>
                </a:lnTo>
                <a:lnTo>
                  <a:pt x="68" y="528"/>
                </a:lnTo>
                <a:lnTo>
                  <a:pt x="48" y="538"/>
                </a:lnTo>
                <a:lnTo>
                  <a:pt x="32" y="552"/>
                </a:lnTo>
                <a:lnTo>
                  <a:pt x="18" y="568"/>
                </a:lnTo>
                <a:lnTo>
                  <a:pt x="8" y="586"/>
                </a:lnTo>
                <a:lnTo>
                  <a:pt x="2" y="608"/>
                </a:lnTo>
                <a:lnTo>
                  <a:pt x="0" y="630"/>
                </a:lnTo>
                <a:lnTo>
                  <a:pt x="0" y="630"/>
                </a:lnTo>
                <a:lnTo>
                  <a:pt x="2" y="652"/>
                </a:lnTo>
                <a:lnTo>
                  <a:pt x="8" y="674"/>
                </a:lnTo>
                <a:lnTo>
                  <a:pt x="18" y="692"/>
                </a:lnTo>
                <a:lnTo>
                  <a:pt x="32" y="708"/>
                </a:lnTo>
                <a:lnTo>
                  <a:pt x="48" y="722"/>
                </a:lnTo>
                <a:lnTo>
                  <a:pt x="68" y="732"/>
                </a:lnTo>
                <a:lnTo>
                  <a:pt x="88" y="738"/>
                </a:lnTo>
                <a:lnTo>
                  <a:pt x="110" y="740"/>
                </a:lnTo>
                <a:lnTo>
                  <a:pt x="110" y="740"/>
                </a:lnTo>
                <a:lnTo>
                  <a:pt x="132" y="738"/>
                </a:lnTo>
                <a:lnTo>
                  <a:pt x="154" y="732"/>
                </a:lnTo>
                <a:lnTo>
                  <a:pt x="172" y="722"/>
                </a:lnTo>
                <a:lnTo>
                  <a:pt x="188" y="708"/>
                </a:lnTo>
                <a:lnTo>
                  <a:pt x="202" y="692"/>
                </a:lnTo>
                <a:lnTo>
                  <a:pt x="212" y="674"/>
                </a:lnTo>
                <a:lnTo>
                  <a:pt x="220" y="652"/>
                </a:lnTo>
                <a:lnTo>
                  <a:pt x="222" y="630"/>
                </a:lnTo>
                <a:lnTo>
                  <a:pt x="222" y="630"/>
                </a:lnTo>
                <a:lnTo>
                  <a:pt x="220" y="608"/>
                </a:lnTo>
                <a:lnTo>
                  <a:pt x="212" y="586"/>
                </a:lnTo>
                <a:lnTo>
                  <a:pt x="202" y="568"/>
                </a:lnTo>
                <a:lnTo>
                  <a:pt x="188" y="552"/>
                </a:lnTo>
                <a:lnTo>
                  <a:pt x="172" y="538"/>
                </a:lnTo>
                <a:lnTo>
                  <a:pt x="154" y="528"/>
                </a:lnTo>
                <a:lnTo>
                  <a:pt x="132" y="522"/>
                </a:lnTo>
                <a:lnTo>
                  <a:pt x="110" y="520"/>
                </a:lnTo>
                <a:lnTo>
                  <a:pt x="110" y="52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3009209" y="2574942"/>
            <a:ext cx="1623359" cy="1171910"/>
          </a:xfrm>
          <a:custGeom>
            <a:avLst/>
            <a:gdLst>
              <a:gd name="connsiteX0" fmla="*/ 0 w 928521"/>
              <a:gd name="connsiteY0" fmla="*/ 0 h 928521"/>
              <a:gd name="connsiteX1" fmla="*/ 928521 w 928521"/>
              <a:gd name="connsiteY1" fmla="*/ 0 h 928521"/>
              <a:gd name="connsiteX2" fmla="*/ 928521 w 928521"/>
              <a:gd name="connsiteY2" fmla="*/ 928521 h 928521"/>
              <a:gd name="connsiteX3" fmla="*/ 0 w 928521"/>
              <a:gd name="connsiteY3" fmla="*/ 928521 h 928521"/>
              <a:gd name="connsiteX4" fmla="*/ 0 w 928521"/>
              <a:gd name="connsiteY4" fmla="*/ 0 h 92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521" h="928521">
                <a:moveTo>
                  <a:pt x="0" y="0"/>
                </a:moveTo>
                <a:lnTo>
                  <a:pt x="928521" y="0"/>
                </a:lnTo>
                <a:lnTo>
                  <a:pt x="928521" y="928521"/>
                </a:lnTo>
                <a:lnTo>
                  <a:pt x="0" y="9285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/>
              <a:t>IT Infrastructure and Services</a:t>
            </a:r>
            <a:endParaRPr lang="en-US" b="1" kern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66025" y="2037409"/>
            <a:ext cx="1196158" cy="1238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Freeform 18"/>
          <p:cNvSpPr/>
          <p:nvPr/>
        </p:nvSpPr>
        <p:spPr>
          <a:xfrm>
            <a:off x="5765858" y="2574942"/>
            <a:ext cx="1568392" cy="1171910"/>
          </a:xfrm>
          <a:custGeom>
            <a:avLst/>
            <a:gdLst>
              <a:gd name="connsiteX0" fmla="*/ 0 w 928521"/>
              <a:gd name="connsiteY0" fmla="*/ 0 h 928521"/>
              <a:gd name="connsiteX1" fmla="*/ 928521 w 928521"/>
              <a:gd name="connsiteY1" fmla="*/ 0 h 928521"/>
              <a:gd name="connsiteX2" fmla="*/ 928521 w 928521"/>
              <a:gd name="connsiteY2" fmla="*/ 928521 h 928521"/>
              <a:gd name="connsiteX3" fmla="*/ 0 w 928521"/>
              <a:gd name="connsiteY3" fmla="*/ 928521 h 928521"/>
              <a:gd name="connsiteX4" fmla="*/ 0 w 928521"/>
              <a:gd name="connsiteY4" fmla="*/ 0 h 92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521" h="928521">
                <a:moveTo>
                  <a:pt x="0" y="0"/>
                </a:moveTo>
                <a:lnTo>
                  <a:pt x="928521" y="0"/>
                </a:lnTo>
                <a:lnTo>
                  <a:pt x="928521" y="928521"/>
                </a:lnTo>
                <a:lnTo>
                  <a:pt x="0" y="9285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smtClean="0"/>
              <a:t>Operations</a:t>
            </a:r>
            <a:endParaRPr lang="en-US" sz="2000" b="1" kern="1200" dirty="0"/>
          </a:p>
        </p:txBody>
      </p:sp>
      <p:sp>
        <p:nvSpPr>
          <p:cNvPr id="34" name="Freeform 36"/>
          <p:cNvSpPr>
            <a:spLocks noEditPoints="1"/>
          </p:cNvSpPr>
          <p:nvPr/>
        </p:nvSpPr>
        <p:spPr bwMode="auto">
          <a:xfrm>
            <a:off x="3009210" y="4436279"/>
            <a:ext cx="1095524" cy="976592"/>
          </a:xfrm>
          <a:custGeom>
            <a:avLst/>
            <a:gdLst>
              <a:gd name="T0" fmla="*/ 182 w 958"/>
              <a:gd name="T1" fmla="*/ 262 h 854"/>
              <a:gd name="T2" fmla="*/ 228 w 958"/>
              <a:gd name="T3" fmla="*/ 274 h 854"/>
              <a:gd name="T4" fmla="*/ 280 w 958"/>
              <a:gd name="T5" fmla="*/ 324 h 854"/>
              <a:gd name="T6" fmla="*/ 298 w 958"/>
              <a:gd name="T7" fmla="*/ 320 h 854"/>
              <a:gd name="T8" fmla="*/ 376 w 958"/>
              <a:gd name="T9" fmla="*/ 244 h 854"/>
              <a:gd name="T10" fmla="*/ 338 w 958"/>
              <a:gd name="T11" fmla="*/ 194 h 854"/>
              <a:gd name="T12" fmla="*/ 322 w 958"/>
              <a:gd name="T13" fmla="*/ 152 h 854"/>
              <a:gd name="T14" fmla="*/ 336 w 958"/>
              <a:gd name="T15" fmla="*/ 116 h 854"/>
              <a:gd name="T16" fmla="*/ 418 w 958"/>
              <a:gd name="T17" fmla="*/ 56 h 854"/>
              <a:gd name="T18" fmla="*/ 530 w 958"/>
              <a:gd name="T19" fmla="*/ 2 h 854"/>
              <a:gd name="T20" fmla="*/ 382 w 958"/>
              <a:gd name="T21" fmla="*/ 2 h 854"/>
              <a:gd name="T22" fmla="*/ 310 w 958"/>
              <a:gd name="T23" fmla="*/ 26 h 854"/>
              <a:gd name="T24" fmla="*/ 204 w 958"/>
              <a:gd name="T25" fmla="*/ 92 h 854"/>
              <a:gd name="T26" fmla="*/ 130 w 958"/>
              <a:gd name="T27" fmla="*/ 150 h 854"/>
              <a:gd name="T28" fmla="*/ 120 w 958"/>
              <a:gd name="T29" fmla="*/ 188 h 854"/>
              <a:gd name="T30" fmla="*/ 102 w 958"/>
              <a:gd name="T31" fmla="*/ 216 h 854"/>
              <a:gd name="T32" fmla="*/ 68 w 958"/>
              <a:gd name="T33" fmla="*/ 230 h 854"/>
              <a:gd name="T34" fmla="*/ 42 w 958"/>
              <a:gd name="T35" fmla="*/ 236 h 854"/>
              <a:gd name="T36" fmla="*/ 0 w 958"/>
              <a:gd name="T37" fmla="*/ 276 h 854"/>
              <a:gd name="T38" fmla="*/ 70 w 958"/>
              <a:gd name="T39" fmla="*/ 360 h 854"/>
              <a:gd name="T40" fmla="*/ 90 w 958"/>
              <a:gd name="T41" fmla="*/ 368 h 854"/>
              <a:gd name="T42" fmla="*/ 132 w 958"/>
              <a:gd name="T43" fmla="*/ 334 h 854"/>
              <a:gd name="T44" fmla="*/ 138 w 958"/>
              <a:gd name="T45" fmla="*/ 292 h 854"/>
              <a:gd name="T46" fmla="*/ 424 w 958"/>
              <a:gd name="T47" fmla="*/ 302 h 854"/>
              <a:gd name="T48" fmla="*/ 410 w 958"/>
              <a:gd name="T49" fmla="*/ 298 h 854"/>
              <a:gd name="T50" fmla="*/ 332 w 958"/>
              <a:gd name="T51" fmla="*/ 366 h 854"/>
              <a:gd name="T52" fmla="*/ 734 w 958"/>
              <a:gd name="T53" fmla="*/ 836 h 854"/>
              <a:gd name="T54" fmla="*/ 760 w 958"/>
              <a:gd name="T55" fmla="*/ 842 h 854"/>
              <a:gd name="T56" fmla="*/ 822 w 958"/>
              <a:gd name="T57" fmla="*/ 790 h 854"/>
              <a:gd name="T58" fmla="*/ 424 w 958"/>
              <a:gd name="T59" fmla="*/ 302 h 854"/>
              <a:gd name="T60" fmla="*/ 952 w 958"/>
              <a:gd name="T61" fmla="*/ 96 h 854"/>
              <a:gd name="T62" fmla="*/ 940 w 958"/>
              <a:gd name="T63" fmla="*/ 94 h 854"/>
              <a:gd name="T64" fmla="*/ 888 w 958"/>
              <a:gd name="T65" fmla="*/ 172 h 854"/>
              <a:gd name="T66" fmla="*/ 856 w 958"/>
              <a:gd name="T67" fmla="*/ 204 h 854"/>
              <a:gd name="T68" fmla="*/ 794 w 958"/>
              <a:gd name="T69" fmla="*/ 192 h 854"/>
              <a:gd name="T70" fmla="*/ 760 w 958"/>
              <a:gd name="T71" fmla="*/ 154 h 854"/>
              <a:gd name="T72" fmla="*/ 768 w 958"/>
              <a:gd name="T73" fmla="*/ 108 h 854"/>
              <a:gd name="T74" fmla="*/ 812 w 958"/>
              <a:gd name="T75" fmla="*/ 30 h 854"/>
              <a:gd name="T76" fmla="*/ 804 w 958"/>
              <a:gd name="T77" fmla="*/ 12 h 854"/>
              <a:gd name="T78" fmla="*/ 768 w 958"/>
              <a:gd name="T79" fmla="*/ 26 h 854"/>
              <a:gd name="T80" fmla="*/ 682 w 958"/>
              <a:gd name="T81" fmla="*/ 82 h 854"/>
              <a:gd name="T82" fmla="*/ 658 w 958"/>
              <a:gd name="T83" fmla="*/ 122 h 854"/>
              <a:gd name="T84" fmla="*/ 652 w 958"/>
              <a:gd name="T85" fmla="*/ 210 h 854"/>
              <a:gd name="T86" fmla="*/ 634 w 958"/>
              <a:gd name="T87" fmla="*/ 270 h 854"/>
              <a:gd name="T88" fmla="*/ 618 w 958"/>
              <a:gd name="T89" fmla="*/ 434 h 854"/>
              <a:gd name="T90" fmla="*/ 714 w 958"/>
              <a:gd name="T91" fmla="*/ 344 h 854"/>
              <a:gd name="T92" fmla="*/ 766 w 958"/>
              <a:gd name="T93" fmla="*/ 328 h 854"/>
              <a:gd name="T94" fmla="*/ 820 w 958"/>
              <a:gd name="T95" fmla="*/ 334 h 854"/>
              <a:gd name="T96" fmla="*/ 904 w 958"/>
              <a:gd name="T97" fmla="*/ 314 h 854"/>
              <a:gd name="T98" fmla="*/ 940 w 958"/>
              <a:gd name="T99" fmla="*/ 268 h 854"/>
              <a:gd name="T100" fmla="*/ 958 w 958"/>
              <a:gd name="T101" fmla="*/ 180 h 854"/>
              <a:gd name="T102" fmla="*/ 130 w 958"/>
              <a:gd name="T103" fmla="*/ 766 h 854"/>
              <a:gd name="T104" fmla="*/ 124 w 958"/>
              <a:gd name="T105" fmla="*/ 794 h 854"/>
              <a:gd name="T106" fmla="*/ 180 w 958"/>
              <a:gd name="T107" fmla="*/ 852 h 854"/>
              <a:gd name="T108" fmla="*/ 212 w 958"/>
              <a:gd name="T109" fmla="*/ 844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58" h="854">
                <a:moveTo>
                  <a:pt x="148" y="278"/>
                </a:moveTo>
                <a:lnTo>
                  <a:pt x="148" y="278"/>
                </a:lnTo>
                <a:lnTo>
                  <a:pt x="164" y="266"/>
                </a:lnTo>
                <a:lnTo>
                  <a:pt x="182" y="262"/>
                </a:lnTo>
                <a:lnTo>
                  <a:pt x="188" y="262"/>
                </a:lnTo>
                <a:lnTo>
                  <a:pt x="196" y="262"/>
                </a:lnTo>
                <a:lnTo>
                  <a:pt x="212" y="266"/>
                </a:lnTo>
                <a:lnTo>
                  <a:pt x="228" y="274"/>
                </a:lnTo>
                <a:lnTo>
                  <a:pt x="246" y="288"/>
                </a:lnTo>
                <a:lnTo>
                  <a:pt x="262" y="304"/>
                </a:lnTo>
                <a:lnTo>
                  <a:pt x="280" y="324"/>
                </a:lnTo>
                <a:lnTo>
                  <a:pt x="280" y="324"/>
                </a:lnTo>
                <a:lnTo>
                  <a:pt x="284" y="326"/>
                </a:lnTo>
                <a:lnTo>
                  <a:pt x="290" y="326"/>
                </a:lnTo>
                <a:lnTo>
                  <a:pt x="298" y="320"/>
                </a:lnTo>
                <a:lnTo>
                  <a:pt x="298" y="320"/>
                </a:lnTo>
                <a:lnTo>
                  <a:pt x="370" y="254"/>
                </a:lnTo>
                <a:lnTo>
                  <a:pt x="370" y="254"/>
                </a:lnTo>
                <a:lnTo>
                  <a:pt x="376" y="248"/>
                </a:lnTo>
                <a:lnTo>
                  <a:pt x="376" y="244"/>
                </a:lnTo>
                <a:lnTo>
                  <a:pt x="372" y="240"/>
                </a:lnTo>
                <a:lnTo>
                  <a:pt x="372" y="240"/>
                </a:lnTo>
                <a:lnTo>
                  <a:pt x="338" y="194"/>
                </a:lnTo>
                <a:lnTo>
                  <a:pt x="338" y="194"/>
                </a:lnTo>
                <a:lnTo>
                  <a:pt x="330" y="184"/>
                </a:lnTo>
                <a:lnTo>
                  <a:pt x="326" y="172"/>
                </a:lnTo>
                <a:lnTo>
                  <a:pt x="322" y="162"/>
                </a:lnTo>
                <a:lnTo>
                  <a:pt x="322" y="152"/>
                </a:lnTo>
                <a:lnTo>
                  <a:pt x="324" y="144"/>
                </a:lnTo>
                <a:lnTo>
                  <a:pt x="326" y="134"/>
                </a:lnTo>
                <a:lnTo>
                  <a:pt x="330" y="124"/>
                </a:lnTo>
                <a:lnTo>
                  <a:pt x="336" y="116"/>
                </a:lnTo>
                <a:lnTo>
                  <a:pt x="352" y="100"/>
                </a:lnTo>
                <a:lnTo>
                  <a:pt x="372" y="84"/>
                </a:lnTo>
                <a:lnTo>
                  <a:pt x="394" y="68"/>
                </a:lnTo>
                <a:lnTo>
                  <a:pt x="418" y="56"/>
                </a:lnTo>
                <a:lnTo>
                  <a:pt x="464" y="32"/>
                </a:lnTo>
                <a:lnTo>
                  <a:pt x="504" y="16"/>
                </a:lnTo>
                <a:lnTo>
                  <a:pt x="528" y="6"/>
                </a:lnTo>
                <a:lnTo>
                  <a:pt x="530" y="2"/>
                </a:lnTo>
                <a:lnTo>
                  <a:pt x="526" y="2"/>
                </a:lnTo>
                <a:lnTo>
                  <a:pt x="526" y="2"/>
                </a:lnTo>
                <a:lnTo>
                  <a:pt x="450" y="0"/>
                </a:lnTo>
                <a:lnTo>
                  <a:pt x="382" y="2"/>
                </a:lnTo>
                <a:lnTo>
                  <a:pt x="382" y="2"/>
                </a:lnTo>
                <a:lnTo>
                  <a:pt x="358" y="6"/>
                </a:lnTo>
                <a:lnTo>
                  <a:pt x="334" y="14"/>
                </a:lnTo>
                <a:lnTo>
                  <a:pt x="310" y="26"/>
                </a:lnTo>
                <a:lnTo>
                  <a:pt x="284" y="40"/>
                </a:lnTo>
                <a:lnTo>
                  <a:pt x="240" y="68"/>
                </a:lnTo>
                <a:lnTo>
                  <a:pt x="204" y="92"/>
                </a:lnTo>
                <a:lnTo>
                  <a:pt x="204" y="92"/>
                </a:lnTo>
                <a:lnTo>
                  <a:pt x="172" y="116"/>
                </a:lnTo>
                <a:lnTo>
                  <a:pt x="150" y="134"/>
                </a:lnTo>
                <a:lnTo>
                  <a:pt x="130" y="150"/>
                </a:lnTo>
                <a:lnTo>
                  <a:pt x="130" y="150"/>
                </a:lnTo>
                <a:lnTo>
                  <a:pt x="126" y="156"/>
                </a:lnTo>
                <a:lnTo>
                  <a:pt x="124" y="162"/>
                </a:lnTo>
                <a:lnTo>
                  <a:pt x="122" y="180"/>
                </a:lnTo>
                <a:lnTo>
                  <a:pt x="120" y="188"/>
                </a:lnTo>
                <a:lnTo>
                  <a:pt x="116" y="198"/>
                </a:lnTo>
                <a:lnTo>
                  <a:pt x="110" y="206"/>
                </a:lnTo>
                <a:lnTo>
                  <a:pt x="102" y="216"/>
                </a:lnTo>
                <a:lnTo>
                  <a:pt x="102" y="216"/>
                </a:lnTo>
                <a:lnTo>
                  <a:pt x="92" y="222"/>
                </a:lnTo>
                <a:lnTo>
                  <a:pt x="84" y="226"/>
                </a:lnTo>
                <a:lnTo>
                  <a:pt x="76" y="228"/>
                </a:lnTo>
                <a:lnTo>
                  <a:pt x="68" y="230"/>
                </a:lnTo>
                <a:lnTo>
                  <a:pt x="54" y="230"/>
                </a:lnTo>
                <a:lnTo>
                  <a:pt x="48" y="232"/>
                </a:lnTo>
                <a:lnTo>
                  <a:pt x="42" y="236"/>
                </a:lnTo>
                <a:lnTo>
                  <a:pt x="42" y="236"/>
                </a:lnTo>
                <a:lnTo>
                  <a:pt x="4" y="264"/>
                </a:lnTo>
                <a:lnTo>
                  <a:pt x="4" y="264"/>
                </a:lnTo>
                <a:lnTo>
                  <a:pt x="2" y="270"/>
                </a:lnTo>
                <a:lnTo>
                  <a:pt x="0" y="276"/>
                </a:lnTo>
                <a:lnTo>
                  <a:pt x="0" y="282"/>
                </a:lnTo>
                <a:lnTo>
                  <a:pt x="4" y="288"/>
                </a:lnTo>
                <a:lnTo>
                  <a:pt x="4" y="288"/>
                </a:lnTo>
                <a:lnTo>
                  <a:pt x="70" y="360"/>
                </a:lnTo>
                <a:lnTo>
                  <a:pt x="70" y="360"/>
                </a:lnTo>
                <a:lnTo>
                  <a:pt x="74" y="364"/>
                </a:lnTo>
                <a:lnTo>
                  <a:pt x="82" y="368"/>
                </a:lnTo>
                <a:lnTo>
                  <a:pt x="90" y="368"/>
                </a:lnTo>
                <a:lnTo>
                  <a:pt x="98" y="364"/>
                </a:lnTo>
                <a:lnTo>
                  <a:pt x="98" y="364"/>
                </a:lnTo>
                <a:lnTo>
                  <a:pt x="132" y="334"/>
                </a:lnTo>
                <a:lnTo>
                  <a:pt x="132" y="334"/>
                </a:lnTo>
                <a:lnTo>
                  <a:pt x="132" y="326"/>
                </a:lnTo>
                <a:lnTo>
                  <a:pt x="134" y="310"/>
                </a:lnTo>
                <a:lnTo>
                  <a:pt x="136" y="302"/>
                </a:lnTo>
                <a:lnTo>
                  <a:pt x="138" y="292"/>
                </a:lnTo>
                <a:lnTo>
                  <a:pt x="142" y="284"/>
                </a:lnTo>
                <a:lnTo>
                  <a:pt x="148" y="278"/>
                </a:lnTo>
                <a:lnTo>
                  <a:pt x="148" y="278"/>
                </a:lnTo>
                <a:close/>
                <a:moveTo>
                  <a:pt x="424" y="302"/>
                </a:moveTo>
                <a:lnTo>
                  <a:pt x="424" y="302"/>
                </a:lnTo>
                <a:lnTo>
                  <a:pt x="418" y="298"/>
                </a:lnTo>
                <a:lnTo>
                  <a:pt x="414" y="296"/>
                </a:lnTo>
                <a:lnTo>
                  <a:pt x="410" y="298"/>
                </a:lnTo>
                <a:lnTo>
                  <a:pt x="404" y="300"/>
                </a:lnTo>
                <a:lnTo>
                  <a:pt x="336" y="362"/>
                </a:lnTo>
                <a:lnTo>
                  <a:pt x="336" y="362"/>
                </a:lnTo>
                <a:lnTo>
                  <a:pt x="332" y="366"/>
                </a:lnTo>
                <a:lnTo>
                  <a:pt x="330" y="370"/>
                </a:lnTo>
                <a:lnTo>
                  <a:pt x="332" y="376"/>
                </a:lnTo>
                <a:lnTo>
                  <a:pt x="334" y="380"/>
                </a:lnTo>
                <a:lnTo>
                  <a:pt x="734" y="836"/>
                </a:lnTo>
                <a:lnTo>
                  <a:pt x="734" y="836"/>
                </a:lnTo>
                <a:lnTo>
                  <a:pt x="742" y="842"/>
                </a:lnTo>
                <a:lnTo>
                  <a:pt x="752" y="844"/>
                </a:lnTo>
                <a:lnTo>
                  <a:pt x="760" y="842"/>
                </a:lnTo>
                <a:lnTo>
                  <a:pt x="770" y="838"/>
                </a:lnTo>
                <a:lnTo>
                  <a:pt x="816" y="798"/>
                </a:lnTo>
                <a:lnTo>
                  <a:pt x="816" y="798"/>
                </a:lnTo>
                <a:lnTo>
                  <a:pt x="822" y="790"/>
                </a:lnTo>
                <a:lnTo>
                  <a:pt x="826" y="780"/>
                </a:lnTo>
                <a:lnTo>
                  <a:pt x="824" y="770"/>
                </a:lnTo>
                <a:lnTo>
                  <a:pt x="818" y="762"/>
                </a:lnTo>
                <a:lnTo>
                  <a:pt x="424" y="302"/>
                </a:lnTo>
                <a:close/>
                <a:moveTo>
                  <a:pt x="956" y="108"/>
                </a:moveTo>
                <a:lnTo>
                  <a:pt x="956" y="108"/>
                </a:lnTo>
                <a:lnTo>
                  <a:pt x="954" y="102"/>
                </a:lnTo>
                <a:lnTo>
                  <a:pt x="952" y="96"/>
                </a:lnTo>
                <a:lnTo>
                  <a:pt x="950" y="92"/>
                </a:lnTo>
                <a:lnTo>
                  <a:pt x="946" y="92"/>
                </a:lnTo>
                <a:lnTo>
                  <a:pt x="942" y="92"/>
                </a:lnTo>
                <a:lnTo>
                  <a:pt x="940" y="94"/>
                </a:lnTo>
                <a:lnTo>
                  <a:pt x="934" y="100"/>
                </a:lnTo>
                <a:lnTo>
                  <a:pt x="934" y="100"/>
                </a:lnTo>
                <a:lnTo>
                  <a:pt x="888" y="172"/>
                </a:lnTo>
                <a:lnTo>
                  <a:pt x="888" y="172"/>
                </a:lnTo>
                <a:lnTo>
                  <a:pt x="882" y="180"/>
                </a:lnTo>
                <a:lnTo>
                  <a:pt x="876" y="190"/>
                </a:lnTo>
                <a:lnTo>
                  <a:pt x="868" y="198"/>
                </a:lnTo>
                <a:lnTo>
                  <a:pt x="856" y="204"/>
                </a:lnTo>
                <a:lnTo>
                  <a:pt x="844" y="208"/>
                </a:lnTo>
                <a:lnTo>
                  <a:pt x="830" y="208"/>
                </a:lnTo>
                <a:lnTo>
                  <a:pt x="814" y="204"/>
                </a:lnTo>
                <a:lnTo>
                  <a:pt x="794" y="192"/>
                </a:lnTo>
                <a:lnTo>
                  <a:pt x="794" y="192"/>
                </a:lnTo>
                <a:lnTo>
                  <a:pt x="778" y="178"/>
                </a:lnTo>
                <a:lnTo>
                  <a:pt x="766" y="166"/>
                </a:lnTo>
                <a:lnTo>
                  <a:pt x="760" y="154"/>
                </a:lnTo>
                <a:lnTo>
                  <a:pt x="756" y="142"/>
                </a:lnTo>
                <a:lnTo>
                  <a:pt x="758" y="132"/>
                </a:lnTo>
                <a:lnTo>
                  <a:pt x="760" y="122"/>
                </a:lnTo>
                <a:lnTo>
                  <a:pt x="768" y="108"/>
                </a:lnTo>
                <a:lnTo>
                  <a:pt x="768" y="108"/>
                </a:lnTo>
                <a:lnTo>
                  <a:pt x="792" y="64"/>
                </a:lnTo>
                <a:lnTo>
                  <a:pt x="812" y="30"/>
                </a:lnTo>
                <a:lnTo>
                  <a:pt x="812" y="30"/>
                </a:lnTo>
                <a:lnTo>
                  <a:pt x="814" y="24"/>
                </a:lnTo>
                <a:lnTo>
                  <a:pt x="810" y="16"/>
                </a:lnTo>
                <a:lnTo>
                  <a:pt x="808" y="14"/>
                </a:lnTo>
                <a:lnTo>
                  <a:pt x="804" y="12"/>
                </a:lnTo>
                <a:lnTo>
                  <a:pt x="800" y="12"/>
                </a:lnTo>
                <a:lnTo>
                  <a:pt x="794" y="14"/>
                </a:lnTo>
                <a:lnTo>
                  <a:pt x="794" y="14"/>
                </a:lnTo>
                <a:lnTo>
                  <a:pt x="768" y="26"/>
                </a:lnTo>
                <a:lnTo>
                  <a:pt x="748" y="36"/>
                </a:lnTo>
                <a:lnTo>
                  <a:pt x="724" y="48"/>
                </a:lnTo>
                <a:lnTo>
                  <a:pt x="702" y="64"/>
                </a:lnTo>
                <a:lnTo>
                  <a:pt x="682" y="82"/>
                </a:lnTo>
                <a:lnTo>
                  <a:pt x="674" y="90"/>
                </a:lnTo>
                <a:lnTo>
                  <a:pt x="668" y="100"/>
                </a:lnTo>
                <a:lnTo>
                  <a:pt x="662" y="112"/>
                </a:lnTo>
                <a:lnTo>
                  <a:pt x="658" y="122"/>
                </a:lnTo>
                <a:lnTo>
                  <a:pt x="658" y="122"/>
                </a:lnTo>
                <a:lnTo>
                  <a:pt x="654" y="144"/>
                </a:lnTo>
                <a:lnTo>
                  <a:pt x="652" y="166"/>
                </a:lnTo>
                <a:lnTo>
                  <a:pt x="652" y="210"/>
                </a:lnTo>
                <a:lnTo>
                  <a:pt x="650" y="230"/>
                </a:lnTo>
                <a:lnTo>
                  <a:pt x="644" y="250"/>
                </a:lnTo>
                <a:lnTo>
                  <a:pt x="640" y="260"/>
                </a:lnTo>
                <a:lnTo>
                  <a:pt x="634" y="270"/>
                </a:lnTo>
                <a:lnTo>
                  <a:pt x="626" y="280"/>
                </a:lnTo>
                <a:lnTo>
                  <a:pt x="616" y="290"/>
                </a:lnTo>
                <a:lnTo>
                  <a:pt x="552" y="358"/>
                </a:lnTo>
                <a:lnTo>
                  <a:pt x="618" y="434"/>
                </a:lnTo>
                <a:lnTo>
                  <a:pt x="696" y="358"/>
                </a:lnTo>
                <a:lnTo>
                  <a:pt x="696" y="358"/>
                </a:lnTo>
                <a:lnTo>
                  <a:pt x="704" y="350"/>
                </a:lnTo>
                <a:lnTo>
                  <a:pt x="714" y="344"/>
                </a:lnTo>
                <a:lnTo>
                  <a:pt x="726" y="338"/>
                </a:lnTo>
                <a:lnTo>
                  <a:pt x="738" y="334"/>
                </a:lnTo>
                <a:lnTo>
                  <a:pt x="752" y="330"/>
                </a:lnTo>
                <a:lnTo>
                  <a:pt x="766" y="328"/>
                </a:lnTo>
                <a:lnTo>
                  <a:pt x="780" y="326"/>
                </a:lnTo>
                <a:lnTo>
                  <a:pt x="794" y="328"/>
                </a:lnTo>
                <a:lnTo>
                  <a:pt x="794" y="328"/>
                </a:lnTo>
                <a:lnTo>
                  <a:pt x="820" y="334"/>
                </a:lnTo>
                <a:lnTo>
                  <a:pt x="846" y="334"/>
                </a:lnTo>
                <a:lnTo>
                  <a:pt x="868" y="330"/>
                </a:lnTo>
                <a:lnTo>
                  <a:pt x="886" y="324"/>
                </a:lnTo>
                <a:lnTo>
                  <a:pt x="904" y="314"/>
                </a:lnTo>
                <a:lnTo>
                  <a:pt x="918" y="300"/>
                </a:lnTo>
                <a:lnTo>
                  <a:pt x="930" y="286"/>
                </a:lnTo>
                <a:lnTo>
                  <a:pt x="940" y="268"/>
                </a:lnTo>
                <a:lnTo>
                  <a:pt x="940" y="268"/>
                </a:lnTo>
                <a:lnTo>
                  <a:pt x="948" y="250"/>
                </a:lnTo>
                <a:lnTo>
                  <a:pt x="954" y="228"/>
                </a:lnTo>
                <a:lnTo>
                  <a:pt x="956" y="204"/>
                </a:lnTo>
                <a:lnTo>
                  <a:pt x="958" y="180"/>
                </a:lnTo>
                <a:lnTo>
                  <a:pt x="958" y="138"/>
                </a:lnTo>
                <a:lnTo>
                  <a:pt x="956" y="108"/>
                </a:lnTo>
                <a:lnTo>
                  <a:pt x="956" y="108"/>
                </a:lnTo>
                <a:close/>
                <a:moveTo>
                  <a:pt x="130" y="766"/>
                </a:moveTo>
                <a:lnTo>
                  <a:pt x="130" y="766"/>
                </a:lnTo>
                <a:lnTo>
                  <a:pt x="124" y="776"/>
                </a:lnTo>
                <a:lnTo>
                  <a:pt x="122" y="786"/>
                </a:lnTo>
                <a:lnTo>
                  <a:pt x="124" y="794"/>
                </a:lnTo>
                <a:lnTo>
                  <a:pt x="130" y="804"/>
                </a:lnTo>
                <a:lnTo>
                  <a:pt x="176" y="848"/>
                </a:lnTo>
                <a:lnTo>
                  <a:pt x="176" y="848"/>
                </a:lnTo>
                <a:lnTo>
                  <a:pt x="180" y="852"/>
                </a:lnTo>
                <a:lnTo>
                  <a:pt x="184" y="854"/>
                </a:lnTo>
                <a:lnTo>
                  <a:pt x="194" y="854"/>
                </a:lnTo>
                <a:lnTo>
                  <a:pt x="202" y="850"/>
                </a:lnTo>
                <a:lnTo>
                  <a:pt x="212" y="844"/>
                </a:lnTo>
                <a:lnTo>
                  <a:pt x="448" y="612"/>
                </a:lnTo>
                <a:lnTo>
                  <a:pt x="376" y="530"/>
                </a:lnTo>
                <a:lnTo>
                  <a:pt x="130" y="766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1562101" y="4838400"/>
            <a:ext cx="1611620" cy="1171910"/>
          </a:xfrm>
          <a:custGeom>
            <a:avLst/>
            <a:gdLst>
              <a:gd name="connsiteX0" fmla="*/ 0 w 928521"/>
              <a:gd name="connsiteY0" fmla="*/ 0 h 928521"/>
              <a:gd name="connsiteX1" fmla="*/ 928521 w 928521"/>
              <a:gd name="connsiteY1" fmla="*/ 0 h 928521"/>
              <a:gd name="connsiteX2" fmla="*/ 928521 w 928521"/>
              <a:gd name="connsiteY2" fmla="*/ 928521 h 928521"/>
              <a:gd name="connsiteX3" fmla="*/ 0 w 928521"/>
              <a:gd name="connsiteY3" fmla="*/ 928521 h 928521"/>
              <a:gd name="connsiteX4" fmla="*/ 0 w 928521"/>
              <a:gd name="connsiteY4" fmla="*/ 0 h 92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521" h="928521">
                <a:moveTo>
                  <a:pt x="0" y="0"/>
                </a:moveTo>
                <a:lnTo>
                  <a:pt x="928521" y="0"/>
                </a:lnTo>
                <a:lnTo>
                  <a:pt x="928521" y="928521"/>
                </a:lnTo>
                <a:lnTo>
                  <a:pt x="0" y="9285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/>
              <a:t>Maintenance</a:t>
            </a:r>
            <a:endParaRPr lang="en-US" b="1" kern="1200" dirty="0"/>
          </a:p>
        </p:txBody>
      </p:sp>
      <p:sp>
        <p:nvSpPr>
          <p:cNvPr id="35" name="Freeform 12"/>
          <p:cNvSpPr>
            <a:spLocks noEditPoints="1"/>
          </p:cNvSpPr>
          <p:nvPr/>
        </p:nvSpPr>
        <p:spPr bwMode="auto">
          <a:xfrm>
            <a:off x="5826147" y="4426870"/>
            <a:ext cx="969264" cy="823060"/>
          </a:xfrm>
          <a:custGeom>
            <a:avLst/>
            <a:gdLst>
              <a:gd name="T0" fmla="*/ 493 w 496"/>
              <a:gd name="T1" fmla="*/ 352 h 436"/>
              <a:gd name="T2" fmla="*/ 486 w 496"/>
              <a:gd name="T3" fmla="*/ 327 h 436"/>
              <a:gd name="T4" fmla="*/ 448 w 496"/>
              <a:gd name="T5" fmla="*/ 302 h 436"/>
              <a:gd name="T6" fmla="*/ 400 w 496"/>
              <a:gd name="T7" fmla="*/ 281 h 436"/>
              <a:gd name="T8" fmla="*/ 378 w 496"/>
              <a:gd name="T9" fmla="*/ 255 h 436"/>
              <a:gd name="T10" fmla="*/ 376 w 496"/>
              <a:gd name="T11" fmla="*/ 230 h 436"/>
              <a:gd name="T12" fmla="*/ 387 w 496"/>
              <a:gd name="T13" fmla="*/ 211 h 436"/>
              <a:gd name="T14" fmla="*/ 392 w 496"/>
              <a:gd name="T15" fmla="*/ 191 h 436"/>
              <a:gd name="T16" fmla="*/ 402 w 496"/>
              <a:gd name="T17" fmla="*/ 181 h 436"/>
              <a:gd name="T18" fmla="*/ 404 w 496"/>
              <a:gd name="T19" fmla="*/ 158 h 436"/>
              <a:gd name="T20" fmla="*/ 399 w 496"/>
              <a:gd name="T21" fmla="*/ 151 h 436"/>
              <a:gd name="T22" fmla="*/ 403 w 496"/>
              <a:gd name="T23" fmla="*/ 113 h 436"/>
              <a:gd name="T24" fmla="*/ 390 w 496"/>
              <a:gd name="T25" fmla="*/ 81 h 436"/>
              <a:gd name="T26" fmla="*/ 369 w 496"/>
              <a:gd name="T27" fmla="*/ 66 h 436"/>
              <a:gd name="T28" fmla="*/ 345 w 496"/>
              <a:gd name="T29" fmla="*/ 62 h 436"/>
              <a:gd name="T30" fmla="*/ 313 w 496"/>
              <a:gd name="T31" fmla="*/ 69 h 436"/>
              <a:gd name="T32" fmla="*/ 295 w 496"/>
              <a:gd name="T33" fmla="*/ 85 h 436"/>
              <a:gd name="T34" fmla="*/ 286 w 496"/>
              <a:gd name="T35" fmla="*/ 121 h 436"/>
              <a:gd name="T36" fmla="*/ 289 w 496"/>
              <a:gd name="T37" fmla="*/ 151 h 436"/>
              <a:gd name="T38" fmla="*/ 284 w 496"/>
              <a:gd name="T39" fmla="*/ 165 h 436"/>
              <a:gd name="T40" fmla="*/ 289 w 496"/>
              <a:gd name="T41" fmla="*/ 184 h 436"/>
              <a:gd name="T42" fmla="*/ 298 w 496"/>
              <a:gd name="T43" fmla="*/ 195 h 436"/>
              <a:gd name="T44" fmla="*/ 305 w 496"/>
              <a:gd name="T45" fmla="*/ 216 h 436"/>
              <a:gd name="T46" fmla="*/ 314 w 496"/>
              <a:gd name="T47" fmla="*/ 236 h 436"/>
              <a:gd name="T48" fmla="*/ 311 w 496"/>
              <a:gd name="T49" fmla="*/ 255 h 436"/>
              <a:gd name="T50" fmla="*/ 298 w 496"/>
              <a:gd name="T51" fmla="*/ 274 h 436"/>
              <a:gd name="T52" fmla="*/ 341 w 496"/>
              <a:gd name="T53" fmla="*/ 302 h 436"/>
              <a:gd name="T54" fmla="*/ 377 w 496"/>
              <a:gd name="T55" fmla="*/ 330 h 436"/>
              <a:gd name="T56" fmla="*/ 384 w 496"/>
              <a:gd name="T57" fmla="*/ 362 h 436"/>
              <a:gd name="T58" fmla="*/ 253 w 496"/>
              <a:gd name="T59" fmla="*/ 307 h 436"/>
              <a:gd name="T60" fmla="*/ 202 w 496"/>
              <a:gd name="T61" fmla="*/ 275 h 436"/>
              <a:gd name="T62" fmla="*/ 189 w 496"/>
              <a:gd name="T63" fmla="*/ 231 h 436"/>
              <a:gd name="T64" fmla="*/ 194 w 496"/>
              <a:gd name="T65" fmla="*/ 215 h 436"/>
              <a:gd name="T66" fmla="*/ 207 w 496"/>
              <a:gd name="T67" fmla="*/ 189 h 436"/>
              <a:gd name="T68" fmla="*/ 214 w 496"/>
              <a:gd name="T69" fmla="*/ 168 h 436"/>
              <a:gd name="T70" fmla="*/ 228 w 496"/>
              <a:gd name="T71" fmla="*/ 149 h 436"/>
              <a:gd name="T72" fmla="*/ 228 w 496"/>
              <a:gd name="T73" fmla="*/ 128 h 436"/>
              <a:gd name="T74" fmla="*/ 222 w 496"/>
              <a:gd name="T75" fmla="*/ 118 h 436"/>
              <a:gd name="T76" fmla="*/ 227 w 496"/>
              <a:gd name="T77" fmla="*/ 68 h 436"/>
              <a:gd name="T78" fmla="*/ 213 w 496"/>
              <a:gd name="T79" fmla="*/ 30 h 436"/>
              <a:gd name="T80" fmla="*/ 189 w 496"/>
              <a:gd name="T81" fmla="*/ 9 h 436"/>
              <a:gd name="T82" fmla="*/ 147 w 496"/>
              <a:gd name="T83" fmla="*/ 0 h 436"/>
              <a:gd name="T84" fmla="*/ 115 w 496"/>
              <a:gd name="T85" fmla="*/ 5 h 436"/>
              <a:gd name="T86" fmla="*/ 86 w 496"/>
              <a:gd name="T87" fmla="*/ 24 h 436"/>
              <a:gd name="T88" fmla="*/ 70 w 496"/>
              <a:gd name="T89" fmla="*/ 56 h 436"/>
              <a:gd name="T90" fmla="*/ 71 w 496"/>
              <a:gd name="T91" fmla="*/ 104 h 436"/>
              <a:gd name="T92" fmla="*/ 70 w 496"/>
              <a:gd name="T93" fmla="*/ 122 h 436"/>
              <a:gd name="T94" fmla="*/ 66 w 496"/>
              <a:gd name="T95" fmla="*/ 137 h 436"/>
              <a:gd name="T96" fmla="*/ 75 w 496"/>
              <a:gd name="T97" fmla="*/ 164 h 436"/>
              <a:gd name="T98" fmla="*/ 84 w 496"/>
              <a:gd name="T99" fmla="*/ 175 h 436"/>
              <a:gd name="T100" fmla="*/ 99 w 496"/>
              <a:gd name="T101" fmla="*/ 210 h 436"/>
              <a:gd name="T102" fmla="*/ 107 w 496"/>
              <a:gd name="T103" fmla="*/ 231 h 436"/>
              <a:gd name="T104" fmla="*/ 99 w 496"/>
              <a:gd name="T105" fmla="*/ 266 h 436"/>
              <a:gd name="T106" fmla="*/ 59 w 496"/>
              <a:gd name="T107" fmla="*/ 298 h 436"/>
              <a:gd name="T108" fmla="*/ 22 w 496"/>
              <a:gd name="T109" fmla="*/ 315 h 436"/>
              <a:gd name="T110" fmla="*/ 1 w 496"/>
              <a:gd name="T111" fmla="*/ 337 h 436"/>
              <a:gd name="T112" fmla="*/ 345 w 496"/>
              <a:gd name="T113" fmla="*/ 436 h 436"/>
              <a:gd name="T114" fmla="*/ 343 w 496"/>
              <a:gd name="T115" fmla="*/ 363 h 436"/>
              <a:gd name="T116" fmla="*/ 328 w 496"/>
              <a:gd name="T117" fmla="*/ 344 h 436"/>
              <a:gd name="T118" fmla="*/ 253 w 496"/>
              <a:gd name="T119" fmla="*/ 307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96" h="436">
                <a:moveTo>
                  <a:pt x="496" y="436"/>
                </a:moveTo>
                <a:lnTo>
                  <a:pt x="496" y="436"/>
                </a:lnTo>
                <a:lnTo>
                  <a:pt x="495" y="388"/>
                </a:lnTo>
                <a:lnTo>
                  <a:pt x="493" y="352"/>
                </a:lnTo>
                <a:lnTo>
                  <a:pt x="491" y="339"/>
                </a:lnTo>
                <a:lnTo>
                  <a:pt x="489" y="332"/>
                </a:lnTo>
                <a:lnTo>
                  <a:pt x="489" y="332"/>
                </a:lnTo>
                <a:lnTo>
                  <a:pt x="486" y="327"/>
                </a:lnTo>
                <a:lnTo>
                  <a:pt x="481" y="322"/>
                </a:lnTo>
                <a:lnTo>
                  <a:pt x="475" y="317"/>
                </a:lnTo>
                <a:lnTo>
                  <a:pt x="467" y="313"/>
                </a:lnTo>
                <a:lnTo>
                  <a:pt x="448" y="302"/>
                </a:lnTo>
                <a:lnTo>
                  <a:pt x="424" y="292"/>
                </a:lnTo>
                <a:lnTo>
                  <a:pt x="424" y="292"/>
                </a:lnTo>
                <a:lnTo>
                  <a:pt x="412" y="286"/>
                </a:lnTo>
                <a:lnTo>
                  <a:pt x="400" y="281"/>
                </a:lnTo>
                <a:lnTo>
                  <a:pt x="392" y="275"/>
                </a:lnTo>
                <a:lnTo>
                  <a:pt x="386" y="269"/>
                </a:lnTo>
                <a:lnTo>
                  <a:pt x="381" y="262"/>
                </a:lnTo>
                <a:lnTo>
                  <a:pt x="378" y="255"/>
                </a:lnTo>
                <a:lnTo>
                  <a:pt x="376" y="246"/>
                </a:lnTo>
                <a:lnTo>
                  <a:pt x="375" y="236"/>
                </a:lnTo>
                <a:lnTo>
                  <a:pt x="375" y="236"/>
                </a:lnTo>
                <a:lnTo>
                  <a:pt x="376" y="230"/>
                </a:lnTo>
                <a:lnTo>
                  <a:pt x="377" y="226"/>
                </a:lnTo>
                <a:lnTo>
                  <a:pt x="381" y="220"/>
                </a:lnTo>
                <a:lnTo>
                  <a:pt x="384" y="216"/>
                </a:lnTo>
                <a:lnTo>
                  <a:pt x="387" y="211"/>
                </a:lnTo>
                <a:lnTo>
                  <a:pt x="389" y="204"/>
                </a:lnTo>
                <a:lnTo>
                  <a:pt x="391" y="195"/>
                </a:lnTo>
                <a:lnTo>
                  <a:pt x="391" y="195"/>
                </a:lnTo>
                <a:lnTo>
                  <a:pt x="392" y="191"/>
                </a:lnTo>
                <a:lnTo>
                  <a:pt x="394" y="189"/>
                </a:lnTo>
                <a:lnTo>
                  <a:pt x="398" y="186"/>
                </a:lnTo>
                <a:lnTo>
                  <a:pt x="400" y="184"/>
                </a:lnTo>
                <a:lnTo>
                  <a:pt x="402" y="181"/>
                </a:lnTo>
                <a:lnTo>
                  <a:pt x="404" y="174"/>
                </a:lnTo>
                <a:lnTo>
                  <a:pt x="405" y="165"/>
                </a:lnTo>
                <a:lnTo>
                  <a:pt x="405" y="165"/>
                </a:lnTo>
                <a:lnTo>
                  <a:pt x="404" y="158"/>
                </a:lnTo>
                <a:lnTo>
                  <a:pt x="402" y="154"/>
                </a:lnTo>
                <a:lnTo>
                  <a:pt x="400" y="151"/>
                </a:lnTo>
                <a:lnTo>
                  <a:pt x="399" y="151"/>
                </a:lnTo>
                <a:lnTo>
                  <a:pt x="399" y="151"/>
                </a:lnTo>
                <a:lnTo>
                  <a:pt x="401" y="141"/>
                </a:lnTo>
                <a:lnTo>
                  <a:pt x="403" y="121"/>
                </a:lnTo>
                <a:lnTo>
                  <a:pt x="403" y="121"/>
                </a:lnTo>
                <a:lnTo>
                  <a:pt x="403" y="113"/>
                </a:lnTo>
                <a:lnTo>
                  <a:pt x="402" y="104"/>
                </a:lnTo>
                <a:lnTo>
                  <a:pt x="399" y="95"/>
                </a:lnTo>
                <a:lnTo>
                  <a:pt x="393" y="85"/>
                </a:lnTo>
                <a:lnTo>
                  <a:pt x="390" y="81"/>
                </a:lnTo>
                <a:lnTo>
                  <a:pt x="386" y="76"/>
                </a:lnTo>
                <a:lnTo>
                  <a:pt x="381" y="72"/>
                </a:lnTo>
                <a:lnTo>
                  <a:pt x="375" y="69"/>
                </a:lnTo>
                <a:lnTo>
                  <a:pt x="369" y="66"/>
                </a:lnTo>
                <a:lnTo>
                  <a:pt x="362" y="64"/>
                </a:lnTo>
                <a:lnTo>
                  <a:pt x="354" y="63"/>
                </a:lnTo>
                <a:lnTo>
                  <a:pt x="345" y="62"/>
                </a:lnTo>
                <a:lnTo>
                  <a:pt x="345" y="62"/>
                </a:lnTo>
                <a:lnTo>
                  <a:pt x="335" y="63"/>
                </a:lnTo>
                <a:lnTo>
                  <a:pt x="327" y="64"/>
                </a:lnTo>
                <a:lnTo>
                  <a:pt x="320" y="66"/>
                </a:lnTo>
                <a:lnTo>
                  <a:pt x="313" y="69"/>
                </a:lnTo>
                <a:lnTo>
                  <a:pt x="308" y="72"/>
                </a:lnTo>
                <a:lnTo>
                  <a:pt x="303" y="76"/>
                </a:lnTo>
                <a:lnTo>
                  <a:pt x="299" y="81"/>
                </a:lnTo>
                <a:lnTo>
                  <a:pt x="295" y="85"/>
                </a:lnTo>
                <a:lnTo>
                  <a:pt x="290" y="95"/>
                </a:lnTo>
                <a:lnTo>
                  <a:pt x="287" y="104"/>
                </a:lnTo>
                <a:lnTo>
                  <a:pt x="286" y="113"/>
                </a:lnTo>
                <a:lnTo>
                  <a:pt x="286" y="121"/>
                </a:lnTo>
                <a:lnTo>
                  <a:pt x="286" y="121"/>
                </a:lnTo>
                <a:lnTo>
                  <a:pt x="288" y="141"/>
                </a:lnTo>
                <a:lnTo>
                  <a:pt x="289" y="151"/>
                </a:lnTo>
                <a:lnTo>
                  <a:pt x="289" y="151"/>
                </a:lnTo>
                <a:lnTo>
                  <a:pt x="288" y="151"/>
                </a:lnTo>
                <a:lnTo>
                  <a:pt x="287" y="154"/>
                </a:lnTo>
                <a:lnTo>
                  <a:pt x="285" y="158"/>
                </a:lnTo>
                <a:lnTo>
                  <a:pt x="284" y="165"/>
                </a:lnTo>
                <a:lnTo>
                  <a:pt x="284" y="165"/>
                </a:lnTo>
                <a:lnTo>
                  <a:pt x="285" y="174"/>
                </a:lnTo>
                <a:lnTo>
                  <a:pt x="287" y="181"/>
                </a:lnTo>
                <a:lnTo>
                  <a:pt x="289" y="184"/>
                </a:lnTo>
                <a:lnTo>
                  <a:pt x="291" y="186"/>
                </a:lnTo>
                <a:lnTo>
                  <a:pt x="295" y="189"/>
                </a:lnTo>
                <a:lnTo>
                  <a:pt x="297" y="191"/>
                </a:lnTo>
                <a:lnTo>
                  <a:pt x="298" y="195"/>
                </a:lnTo>
                <a:lnTo>
                  <a:pt x="298" y="195"/>
                </a:lnTo>
                <a:lnTo>
                  <a:pt x="300" y="204"/>
                </a:lnTo>
                <a:lnTo>
                  <a:pt x="302" y="211"/>
                </a:lnTo>
                <a:lnTo>
                  <a:pt x="305" y="216"/>
                </a:lnTo>
                <a:lnTo>
                  <a:pt x="307" y="220"/>
                </a:lnTo>
                <a:lnTo>
                  <a:pt x="312" y="226"/>
                </a:lnTo>
                <a:lnTo>
                  <a:pt x="313" y="230"/>
                </a:lnTo>
                <a:lnTo>
                  <a:pt x="314" y="236"/>
                </a:lnTo>
                <a:lnTo>
                  <a:pt x="314" y="236"/>
                </a:lnTo>
                <a:lnTo>
                  <a:pt x="313" y="243"/>
                </a:lnTo>
                <a:lnTo>
                  <a:pt x="312" y="249"/>
                </a:lnTo>
                <a:lnTo>
                  <a:pt x="311" y="255"/>
                </a:lnTo>
                <a:lnTo>
                  <a:pt x="309" y="260"/>
                </a:lnTo>
                <a:lnTo>
                  <a:pt x="306" y="265"/>
                </a:lnTo>
                <a:lnTo>
                  <a:pt x="303" y="269"/>
                </a:lnTo>
                <a:lnTo>
                  <a:pt x="298" y="274"/>
                </a:lnTo>
                <a:lnTo>
                  <a:pt x="293" y="278"/>
                </a:lnTo>
                <a:lnTo>
                  <a:pt x="293" y="278"/>
                </a:lnTo>
                <a:lnTo>
                  <a:pt x="320" y="291"/>
                </a:lnTo>
                <a:lnTo>
                  <a:pt x="341" y="302"/>
                </a:lnTo>
                <a:lnTo>
                  <a:pt x="357" y="313"/>
                </a:lnTo>
                <a:lnTo>
                  <a:pt x="369" y="322"/>
                </a:lnTo>
                <a:lnTo>
                  <a:pt x="373" y="326"/>
                </a:lnTo>
                <a:lnTo>
                  <a:pt x="377" y="330"/>
                </a:lnTo>
                <a:lnTo>
                  <a:pt x="379" y="335"/>
                </a:lnTo>
                <a:lnTo>
                  <a:pt x="381" y="339"/>
                </a:lnTo>
                <a:lnTo>
                  <a:pt x="383" y="349"/>
                </a:lnTo>
                <a:lnTo>
                  <a:pt x="384" y="362"/>
                </a:lnTo>
                <a:lnTo>
                  <a:pt x="384" y="436"/>
                </a:lnTo>
                <a:lnTo>
                  <a:pt x="496" y="436"/>
                </a:lnTo>
                <a:close/>
                <a:moveTo>
                  <a:pt x="253" y="307"/>
                </a:moveTo>
                <a:lnTo>
                  <a:pt x="253" y="307"/>
                </a:lnTo>
                <a:lnTo>
                  <a:pt x="237" y="298"/>
                </a:lnTo>
                <a:lnTo>
                  <a:pt x="223" y="291"/>
                </a:lnTo>
                <a:lnTo>
                  <a:pt x="211" y="283"/>
                </a:lnTo>
                <a:lnTo>
                  <a:pt x="202" y="275"/>
                </a:lnTo>
                <a:lnTo>
                  <a:pt x="196" y="266"/>
                </a:lnTo>
                <a:lnTo>
                  <a:pt x="192" y="256"/>
                </a:lnTo>
                <a:lnTo>
                  <a:pt x="189" y="245"/>
                </a:lnTo>
                <a:lnTo>
                  <a:pt x="189" y="231"/>
                </a:lnTo>
                <a:lnTo>
                  <a:pt x="189" y="231"/>
                </a:lnTo>
                <a:lnTo>
                  <a:pt x="189" y="224"/>
                </a:lnTo>
                <a:lnTo>
                  <a:pt x="191" y="219"/>
                </a:lnTo>
                <a:lnTo>
                  <a:pt x="194" y="215"/>
                </a:lnTo>
                <a:lnTo>
                  <a:pt x="197" y="210"/>
                </a:lnTo>
                <a:lnTo>
                  <a:pt x="200" y="205"/>
                </a:lnTo>
                <a:lnTo>
                  <a:pt x="204" y="199"/>
                </a:lnTo>
                <a:lnTo>
                  <a:pt x="207" y="189"/>
                </a:lnTo>
                <a:lnTo>
                  <a:pt x="210" y="175"/>
                </a:lnTo>
                <a:lnTo>
                  <a:pt x="210" y="175"/>
                </a:lnTo>
                <a:lnTo>
                  <a:pt x="211" y="170"/>
                </a:lnTo>
                <a:lnTo>
                  <a:pt x="214" y="168"/>
                </a:lnTo>
                <a:lnTo>
                  <a:pt x="220" y="164"/>
                </a:lnTo>
                <a:lnTo>
                  <a:pt x="223" y="161"/>
                </a:lnTo>
                <a:lnTo>
                  <a:pt x="226" y="157"/>
                </a:lnTo>
                <a:lnTo>
                  <a:pt x="228" y="149"/>
                </a:lnTo>
                <a:lnTo>
                  <a:pt x="229" y="137"/>
                </a:lnTo>
                <a:lnTo>
                  <a:pt x="229" y="137"/>
                </a:lnTo>
                <a:lnTo>
                  <a:pt x="229" y="132"/>
                </a:lnTo>
                <a:lnTo>
                  <a:pt x="228" y="128"/>
                </a:lnTo>
                <a:lnTo>
                  <a:pt x="225" y="122"/>
                </a:lnTo>
                <a:lnTo>
                  <a:pt x="223" y="119"/>
                </a:lnTo>
                <a:lnTo>
                  <a:pt x="222" y="118"/>
                </a:lnTo>
                <a:lnTo>
                  <a:pt x="222" y="118"/>
                </a:lnTo>
                <a:lnTo>
                  <a:pt x="224" y="104"/>
                </a:lnTo>
                <a:lnTo>
                  <a:pt x="227" y="78"/>
                </a:lnTo>
                <a:lnTo>
                  <a:pt x="227" y="78"/>
                </a:lnTo>
                <a:lnTo>
                  <a:pt x="227" y="68"/>
                </a:lnTo>
                <a:lnTo>
                  <a:pt x="225" y="56"/>
                </a:lnTo>
                <a:lnTo>
                  <a:pt x="221" y="43"/>
                </a:lnTo>
                <a:lnTo>
                  <a:pt x="217" y="36"/>
                </a:lnTo>
                <a:lnTo>
                  <a:pt x="213" y="30"/>
                </a:lnTo>
                <a:lnTo>
                  <a:pt x="208" y="24"/>
                </a:lnTo>
                <a:lnTo>
                  <a:pt x="203" y="18"/>
                </a:lnTo>
                <a:lnTo>
                  <a:pt x="196" y="13"/>
                </a:lnTo>
                <a:lnTo>
                  <a:pt x="189" y="9"/>
                </a:lnTo>
                <a:lnTo>
                  <a:pt x="180" y="5"/>
                </a:lnTo>
                <a:lnTo>
                  <a:pt x="171" y="2"/>
                </a:lnTo>
                <a:lnTo>
                  <a:pt x="160" y="0"/>
                </a:lnTo>
                <a:lnTo>
                  <a:pt x="147" y="0"/>
                </a:lnTo>
                <a:lnTo>
                  <a:pt x="147" y="0"/>
                </a:lnTo>
                <a:lnTo>
                  <a:pt x="135" y="0"/>
                </a:lnTo>
                <a:lnTo>
                  <a:pt x="125" y="2"/>
                </a:lnTo>
                <a:lnTo>
                  <a:pt x="115" y="5"/>
                </a:lnTo>
                <a:lnTo>
                  <a:pt x="107" y="9"/>
                </a:lnTo>
                <a:lnTo>
                  <a:pt x="99" y="13"/>
                </a:lnTo>
                <a:lnTo>
                  <a:pt x="92" y="18"/>
                </a:lnTo>
                <a:lnTo>
                  <a:pt x="86" y="24"/>
                </a:lnTo>
                <a:lnTo>
                  <a:pt x="81" y="30"/>
                </a:lnTo>
                <a:lnTo>
                  <a:pt x="78" y="36"/>
                </a:lnTo>
                <a:lnTo>
                  <a:pt x="75" y="43"/>
                </a:lnTo>
                <a:lnTo>
                  <a:pt x="70" y="56"/>
                </a:lnTo>
                <a:lnTo>
                  <a:pt x="68" y="68"/>
                </a:lnTo>
                <a:lnTo>
                  <a:pt x="68" y="78"/>
                </a:lnTo>
                <a:lnTo>
                  <a:pt x="68" y="78"/>
                </a:lnTo>
                <a:lnTo>
                  <a:pt x="71" y="104"/>
                </a:lnTo>
                <a:lnTo>
                  <a:pt x="73" y="118"/>
                </a:lnTo>
                <a:lnTo>
                  <a:pt x="73" y="118"/>
                </a:lnTo>
                <a:lnTo>
                  <a:pt x="72" y="119"/>
                </a:lnTo>
                <a:lnTo>
                  <a:pt x="70" y="122"/>
                </a:lnTo>
                <a:lnTo>
                  <a:pt x="67" y="128"/>
                </a:lnTo>
                <a:lnTo>
                  <a:pt x="67" y="132"/>
                </a:lnTo>
                <a:lnTo>
                  <a:pt x="66" y="137"/>
                </a:lnTo>
                <a:lnTo>
                  <a:pt x="66" y="137"/>
                </a:lnTo>
                <a:lnTo>
                  <a:pt x="68" y="149"/>
                </a:lnTo>
                <a:lnTo>
                  <a:pt x="70" y="157"/>
                </a:lnTo>
                <a:lnTo>
                  <a:pt x="72" y="161"/>
                </a:lnTo>
                <a:lnTo>
                  <a:pt x="75" y="164"/>
                </a:lnTo>
                <a:lnTo>
                  <a:pt x="81" y="168"/>
                </a:lnTo>
                <a:lnTo>
                  <a:pt x="83" y="170"/>
                </a:lnTo>
                <a:lnTo>
                  <a:pt x="84" y="175"/>
                </a:lnTo>
                <a:lnTo>
                  <a:pt x="84" y="175"/>
                </a:lnTo>
                <a:lnTo>
                  <a:pt x="87" y="189"/>
                </a:lnTo>
                <a:lnTo>
                  <a:pt x="91" y="199"/>
                </a:lnTo>
                <a:lnTo>
                  <a:pt x="95" y="205"/>
                </a:lnTo>
                <a:lnTo>
                  <a:pt x="99" y="210"/>
                </a:lnTo>
                <a:lnTo>
                  <a:pt x="102" y="215"/>
                </a:lnTo>
                <a:lnTo>
                  <a:pt x="104" y="219"/>
                </a:lnTo>
                <a:lnTo>
                  <a:pt x="106" y="224"/>
                </a:lnTo>
                <a:lnTo>
                  <a:pt x="107" y="231"/>
                </a:lnTo>
                <a:lnTo>
                  <a:pt x="107" y="231"/>
                </a:lnTo>
                <a:lnTo>
                  <a:pt x="106" y="245"/>
                </a:lnTo>
                <a:lnTo>
                  <a:pt x="104" y="256"/>
                </a:lnTo>
                <a:lnTo>
                  <a:pt x="99" y="266"/>
                </a:lnTo>
                <a:lnTo>
                  <a:pt x="92" y="275"/>
                </a:lnTo>
                <a:lnTo>
                  <a:pt x="83" y="283"/>
                </a:lnTo>
                <a:lnTo>
                  <a:pt x="72" y="291"/>
                </a:lnTo>
                <a:lnTo>
                  <a:pt x="59" y="298"/>
                </a:lnTo>
                <a:lnTo>
                  <a:pt x="42" y="307"/>
                </a:lnTo>
                <a:lnTo>
                  <a:pt x="42" y="307"/>
                </a:lnTo>
                <a:lnTo>
                  <a:pt x="28" y="312"/>
                </a:lnTo>
                <a:lnTo>
                  <a:pt x="22" y="315"/>
                </a:lnTo>
                <a:lnTo>
                  <a:pt x="15" y="320"/>
                </a:lnTo>
                <a:lnTo>
                  <a:pt x="9" y="324"/>
                </a:lnTo>
                <a:lnTo>
                  <a:pt x="4" y="330"/>
                </a:lnTo>
                <a:lnTo>
                  <a:pt x="1" y="337"/>
                </a:lnTo>
                <a:lnTo>
                  <a:pt x="0" y="341"/>
                </a:lnTo>
                <a:lnTo>
                  <a:pt x="0" y="345"/>
                </a:lnTo>
                <a:lnTo>
                  <a:pt x="0" y="436"/>
                </a:lnTo>
                <a:lnTo>
                  <a:pt x="345" y="436"/>
                </a:lnTo>
                <a:lnTo>
                  <a:pt x="345" y="436"/>
                </a:lnTo>
                <a:lnTo>
                  <a:pt x="345" y="368"/>
                </a:lnTo>
                <a:lnTo>
                  <a:pt x="345" y="368"/>
                </a:lnTo>
                <a:lnTo>
                  <a:pt x="343" y="363"/>
                </a:lnTo>
                <a:lnTo>
                  <a:pt x="342" y="360"/>
                </a:lnTo>
                <a:lnTo>
                  <a:pt x="340" y="356"/>
                </a:lnTo>
                <a:lnTo>
                  <a:pt x="337" y="352"/>
                </a:lnTo>
                <a:lnTo>
                  <a:pt x="328" y="344"/>
                </a:lnTo>
                <a:lnTo>
                  <a:pt x="317" y="337"/>
                </a:lnTo>
                <a:lnTo>
                  <a:pt x="304" y="329"/>
                </a:lnTo>
                <a:lnTo>
                  <a:pt x="289" y="322"/>
                </a:lnTo>
                <a:lnTo>
                  <a:pt x="253" y="307"/>
                </a:lnTo>
                <a:lnTo>
                  <a:pt x="253" y="30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4439644" y="4838400"/>
            <a:ext cx="1561106" cy="1171910"/>
          </a:xfrm>
          <a:custGeom>
            <a:avLst/>
            <a:gdLst>
              <a:gd name="connsiteX0" fmla="*/ 0 w 928521"/>
              <a:gd name="connsiteY0" fmla="*/ 0 h 928521"/>
              <a:gd name="connsiteX1" fmla="*/ 928521 w 928521"/>
              <a:gd name="connsiteY1" fmla="*/ 0 h 928521"/>
              <a:gd name="connsiteX2" fmla="*/ 928521 w 928521"/>
              <a:gd name="connsiteY2" fmla="*/ 928521 h 928521"/>
              <a:gd name="connsiteX3" fmla="*/ 0 w 928521"/>
              <a:gd name="connsiteY3" fmla="*/ 928521 h 928521"/>
              <a:gd name="connsiteX4" fmla="*/ 0 w 928521"/>
              <a:gd name="connsiteY4" fmla="*/ 0 h 92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8521" h="928521">
                <a:moveTo>
                  <a:pt x="0" y="0"/>
                </a:moveTo>
                <a:lnTo>
                  <a:pt x="928521" y="0"/>
                </a:lnTo>
                <a:lnTo>
                  <a:pt x="928521" y="928521"/>
                </a:lnTo>
                <a:lnTo>
                  <a:pt x="0" y="92852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spcFirstLastPara="0" vert="horz" wrap="square" lIns="38100" tIns="38100" rIns="38100" bIns="38100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kern="1200" dirty="0" smtClean="0"/>
              <a:t>Management</a:t>
            </a:r>
            <a:endParaRPr lang="en-US" b="1" kern="1200" dirty="0"/>
          </a:p>
        </p:txBody>
      </p:sp>
      <p:sp>
        <p:nvSpPr>
          <p:cNvPr id="36" name="Freeform 13"/>
          <p:cNvSpPr>
            <a:spLocks noEditPoints="1"/>
          </p:cNvSpPr>
          <p:nvPr/>
        </p:nvSpPr>
        <p:spPr bwMode="auto">
          <a:xfrm>
            <a:off x="4632569" y="2865766"/>
            <a:ext cx="672682" cy="403886"/>
          </a:xfrm>
          <a:custGeom>
            <a:avLst/>
            <a:gdLst>
              <a:gd name="T0" fmla="*/ 68 w 976"/>
              <a:gd name="T1" fmla="*/ 0 h 586"/>
              <a:gd name="T2" fmla="*/ 54 w 976"/>
              <a:gd name="T3" fmla="*/ 2 h 586"/>
              <a:gd name="T4" fmla="*/ 30 w 976"/>
              <a:gd name="T5" fmla="*/ 12 h 586"/>
              <a:gd name="T6" fmla="*/ 12 w 976"/>
              <a:gd name="T7" fmla="*/ 30 h 586"/>
              <a:gd name="T8" fmla="*/ 2 w 976"/>
              <a:gd name="T9" fmla="*/ 54 h 586"/>
              <a:gd name="T10" fmla="*/ 0 w 976"/>
              <a:gd name="T11" fmla="*/ 518 h 586"/>
              <a:gd name="T12" fmla="*/ 2 w 976"/>
              <a:gd name="T13" fmla="*/ 530 h 586"/>
              <a:gd name="T14" fmla="*/ 12 w 976"/>
              <a:gd name="T15" fmla="*/ 556 h 586"/>
              <a:gd name="T16" fmla="*/ 30 w 976"/>
              <a:gd name="T17" fmla="*/ 574 h 586"/>
              <a:gd name="T18" fmla="*/ 54 w 976"/>
              <a:gd name="T19" fmla="*/ 584 h 586"/>
              <a:gd name="T20" fmla="*/ 908 w 976"/>
              <a:gd name="T21" fmla="*/ 586 h 586"/>
              <a:gd name="T22" fmla="*/ 922 w 976"/>
              <a:gd name="T23" fmla="*/ 584 h 586"/>
              <a:gd name="T24" fmla="*/ 946 w 976"/>
              <a:gd name="T25" fmla="*/ 574 h 586"/>
              <a:gd name="T26" fmla="*/ 964 w 976"/>
              <a:gd name="T27" fmla="*/ 556 h 586"/>
              <a:gd name="T28" fmla="*/ 974 w 976"/>
              <a:gd name="T29" fmla="*/ 530 h 586"/>
              <a:gd name="T30" fmla="*/ 976 w 976"/>
              <a:gd name="T31" fmla="*/ 68 h 586"/>
              <a:gd name="T32" fmla="*/ 974 w 976"/>
              <a:gd name="T33" fmla="*/ 54 h 586"/>
              <a:gd name="T34" fmla="*/ 964 w 976"/>
              <a:gd name="T35" fmla="*/ 30 h 586"/>
              <a:gd name="T36" fmla="*/ 946 w 976"/>
              <a:gd name="T37" fmla="*/ 12 h 586"/>
              <a:gd name="T38" fmla="*/ 922 w 976"/>
              <a:gd name="T39" fmla="*/ 2 h 586"/>
              <a:gd name="T40" fmla="*/ 908 w 976"/>
              <a:gd name="T41" fmla="*/ 0 h 586"/>
              <a:gd name="T42" fmla="*/ 634 w 976"/>
              <a:gd name="T43" fmla="*/ 98 h 586"/>
              <a:gd name="T44" fmla="*/ 538 w 976"/>
              <a:gd name="T45" fmla="*/ 196 h 586"/>
              <a:gd name="T46" fmla="*/ 684 w 976"/>
              <a:gd name="T47" fmla="*/ 244 h 586"/>
              <a:gd name="T48" fmla="*/ 586 w 976"/>
              <a:gd name="T49" fmla="*/ 342 h 586"/>
              <a:gd name="T50" fmla="*/ 684 w 976"/>
              <a:gd name="T51" fmla="*/ 244 h 586"/>
              <a:gd name="T52" fmla="*/ 488 w 976"/>
              <a:gd name="T53" fmla="*/ 98 h 586"/>
              <a:gd name="T54" fmla="*/ 390 w 976"/>
              <a:gd name="T55" fmla="*/ 196 h 586"/>
              <a:gd name="T56" fmla="*/ 538 w 976"/>
              <a:gd name="T57" fmla="*/ 244 h 586"/>
              <a:gd name="T58" fmla="*/ 440 w 976"/>
              <a:gd name="T59" fmla="*/ 342 h 586"/>
              <a:gd name="T60" fmla="*/ 538 w 976"/>
              <a:gd name="T61" fmla="*/ 244 h 586"/>
              <a:gd name="T62" fmla="*/ 342 w 976"/>
              <a:gd name="T63" fmla="*/ 98 h 586"/>
              <a:gd name="T64" fmla="*/ 244 w 976"/>
              <a:gd name="T65" fmla="*/ 196 h 586"/>
              <a:gd name="T66" fmla="*/ 390 w 976"/>
              <a:gd name="T67" fmla="*/ 244 h 586"/>
              <a:gd name="T68" fmla="*/ 294 w 976"/>
              <a:gd name="T69" fmla="*/ 342 h 586"/>
              <a:gd name="T70" fmla="*/ 390 w 976"/>
              <a:gd name="T71" fmla="*/ 244 h 586"/>
              <a:gd name="T72" fmla="*/ 196 w 976"/>
              <a:gd name="T73" fmla="*/ 98 h 586"/>
              <a:gd name="T74" fmla="*/ 98 w 976"/>
              <a:gd name="T75" fmla="*/ 196 h 586"/>
              <a:gd name="T76" fmla="*/ 244 w 976"/>
              <a:gd name="T77" fmla="*/ 244 h 586"/>
              <a:gd name="T78" fmla="*/ 146 w 976"/>
              <a:gd name="T79" fmla="*/ 342 h 586"/>
              <a:gd name="T80" fmla="*/ 244 w 976"/>
              <a:gd name="T81" fmla="*/ 244 h 586"/>
              <a:gd name="T82" fmla="*/ 98 w 976"/>
              <a:gd name="T83" fmla="*/ 488 h 586"/>
              <a:gd name="T84" fmla="*/ 196 w 976"/>
              <a:gd name="T85" fmla="*/ 390 h 586"/>
              <a:gd name="T86" fmla="*/ 732 w 976"/>
              <a:gd name="T87" fmla="*/ 488 h 586"/>
              <a:gd name="T88" fmla="*/ 244 w 976"/>
              <a:gd name="T89" fmla="*/ 390 h 586"/>
              <a:gd name="T90" fmla="*/ 732 w 976"/>
              <a:gd name="T91" fmla="*/ 488 h 586"/>
              <a:gd name="T92" fmla="*/ 780 w 976"/>
              <a:gd name="T93" fmla="*/ 488 h 586"/>
              <a:gd name="T94" fmla="*/ 878 w 976"/>
              <a:gd name="T95" fmla="*/ 390 h 586"/>
              <a:gd name="T96" fmla="*/ 732 w 976"/>
              <a:gd name="T97" fmla="*/ 342 h 586"/>
              <a:gd name="T98" fmla="*/ 830 w 976"/>
              <a:gd name="T99" fmla="*/ 244 h 586"/>
              <a:gd name="T100" fmla="*/ 732 w 976"/>
              <a:gd name="T101" fmla="*/ 342 h 586"/>
              <a:gd name="T102" fmla="*/ 684 w 976"/>
              <a:gd name="T103" fmla="*/ 196 h 586"/>
              <a:gd name="T104" fmla="*/ 878 w 976"/>
              <a:gd name="T105" fmla="*/ 98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76" h="586">
                <a:moveTo>
                  <a:pt x="908" y="0"/>
                </a:moveTo>
                <a:lnTo>
                  <a:pt x="68" y="0"/>
                </a:lnTo>
                <a:lnTo>
                  <a:pt x="68" y="0"/>
                </a:lnTo>
                <a:lnTo>
                  <a:pt x="54" y="2"/>
                </a:lnTo>
                <a:lnTo>
                  <a:pt x="42" y="6"/>
                </a:lnTo>
                <a:lnTo>
                  <a:pt x="30" y="12"/>
                </a:lnTo>
                <a:lnTo>
                  <a:pt x="20" y="20"/>
                </a:lnTo>
                <a:lnTo>
                  <a:pt x="12" y="30"/>
                </a:lnTo>
                <a:lnTo>
                  <a:pt x="6" y="42"/>
                </a:lnTo>
                <a:lnTo>
                  <a:pt x="2" y="54"/>
                </a:lnTo>
                <a:lnTo>
                  <a:pt x="0" y="68"/>
                </a:lnTo>
                <a:lnTo>
                  <a:pt x="0" y="518"/>
                </a:lnTo>
                <a:lnTo>
                  <a:pt x="0" y="518"/>
                </a:lnTo>
                <a:lnTo>
                  <a:pt x="2" y="530"/>
                </a:lnTo>
                <a:lnTo>
                  <a:pt x="6" y="544"/>
                </a:lnTo>
                <a:lnTo>
                  <a:pt x="12" y="556"/>
                </a:lnTo>
                <a:lnTo>
                  <a:pt x="20" y="566"/>
                </a:lnTo>
                <a:lnTo>
                  <a:pt x="30" y="574"/>
                </a:lnTo>
                <a:lnTo>
                  <a:pt x="42" y="580"/>
                </a:lnTo>
                <a:lnTo>
                  <a:pt x="54" y="584"/>
                </a:lnTo>
                <a:lnTo>
                  <a:pt x="68" y="586"/>
                </a:lnTo>
                <a:lnTo>
                  <a:pt x="908" y="586"/>
                </a:lnTo>
                <a:lnTo>
                  <a:pt x="908" y="586"/>
                </a:lnTo>
                <a:lnTo>
                  <a:pt x="922" y="584"/>
                </a:lnTo>
                <a:lnTo>
                  <a:pt x="934" y="580"/>
                </a:lnTo>
                <a:lnTo>
                  <a:pt x="946" y="574"/>
                </a:lnTo>
                <a:lnTo>
                  <a:pt x="956" y="566"/>
                </a:lnTo>
                <a:lnTo>
                  <a:pt x="964" y="556"/>
                </a:lnTo>
                <a:lnTo>
                  <a:pt x="970" y="544"/>
                </a:lnTo>
                <a:lnTo>
                  <a:pt x="974" y="530"/>
                </a:lnTo>
                <a:lnTo>
                  <a:pt x="976" y="518"/>
                </a:lnTo>
                <a:lnTo>
                  <a:pt x="976" y="68"/>
                </a:lnTo>
                <a:lnTo>
                  <a:pt x="976" y="68"/>
                </a:lnTo>
                <a:lnTo>
                  <a:pt x="974" y="54"/>
                </a:lnTo>
                <a:lnTo>
                  <a:pt x="970" y="42"/>
                </a:lnTo>
                <a:lnTo>
                  <a:pt x="964" y="30"/>
                </a:lnTo>
                <a:lnTo>
                  <a:pt x="956" y="20"/>
                </a:lnTo>
                <a:lnTo>
                  <a:pt x="946" y="12"/>
                </a:lnTo>
                <a:lnTo>
                  <a:pt x="934" y="6"/>
                </a:lnTo>
                <a:lnTo>
                  <a:pt x="922" y="2"/>
                </a:lnTo>
                <a:lnTo>
                  <a:pt x="908" y="0"/>
                </a:lnTo>
                <a:lnTo>
                  <a:pt x="908" y="0"/>
                </a:lnTo>
                <a:close/>
                <a:moveTo>
                  <a:pt x="538" y="98"/>
                </a:moveTo>
                <a:lnTo>
                  <a:pt x="634" y="98"/>
                </a:lnTo>
                <a:lnTo>
                  <a:pt x="634" y="196"/>
                </a:lnTo>
                <a:lnTo>
                  <a:pt x="538" y="196"/>
                </a:lnTo>
                <a:lnTo>
                  <a:pt x="538" y="98"/>
                </a:lnTo>
                <a:close/>
                <a:moveTo>
                  <a:pt x="684" y="244"/>
                </a:moveTo>
                <a:lnTo>
                  <a:pt x="684" y="342"/>
                </a:lnTo>
                <a:lnTo>
                  <a:pt x="586" y="342"/>
                </a:lnTo>
                <a:lnTo>
                  <a:pt x="586" y="244"/>
                </a:lnTo>
                <a:lnTo>
                  <a:pt x="684" y="244"/>
                </a:lnTo>
                <a:close/>
                <a:moveTo>
                  <a:pt x="390" y="98"/>
                </a:moveTo>
                <a:lnTo>
                  <a:pt x="488" y="98"/>
                </a:lnTo>
                <a:lnTo>
                  <a:pt x="488" y="196"/>
                </a:lnTo>
                <a:lnTo>
                  <a:pt x="390" y="196"/>
                </a:lnTo>
                <a:lnTo>
                  <a:pt x="390" y="98"/>
                </a:lnTo>
                <a:close/>
                <a:moveTo>
                  <a:pt x="538" y="244"/>
                </a:moveTo>
                <a:lnTo>
                  <a:pt x="538" y="342"/>
                </a:lnTo>
                <a:lnTo>
                  <a:pt x="440" y="342"/>
                </a:lnTo>
                <a:lnTo>
                  <a:pt x="440" y="244"/>
                </a:lnTo>
                <a:lnTo>
                  <a:pt x="538" y="244"/>
                </a:lnTo>
                <a:close/>
                <a:moveTo>
                  <a:pt x="244" y="98"/>
                </a:moveTo>
                <a:lnTo>
                  <a:pt x="342" y="98"/>
                </a:lnTo>
                <a:lnTo>
                  <a:pt x="342" y="196"/>
                </a:lnTo>
                <a:lnTo>
                  <a:pt x="244" y="196"/>
                </a:lnTo>
                <a:lnTo>
                  <a:pt x="244" y="98"/>
                </a:lnTo>
                <a:close/>
                <a:moveTo>
                  <a:pt x="390" y="244"/>
                </a:moveTo>
                <a:lnTo>
                  <a:pt x="390" y="342"/>
                </a:lnTo>
                <a:lnTo>
                  <a:pt x="294" y="342"/>
                </a:lnTo>
                <a:lnTo>
                  <a:pt x="294" y="244"/>
                </a:lnTo>
                <a:lnTo>
                  <a:pt x="390" y="244"/>
                </a:lnTo>
                <a:close/>
                <a:moveTo>
                  <a:pt x="98" y="98"/>
                </a:moveTo>
                <a:lnTo>
                  <a:pt x="196" y="98"/>
                </a:lnTo>
                <a:lnTo>
                  <a:pt x="196" y="196"/>
                </a:lnTo>
                <a:lnTo>
                  <a:pt x="98" y="196"/>
                </a:lnTo>
                <a:lnTo>
                  <a:pt x="98" y="98"/>
                </a:lnTo>
                <a:close/>
                <a:moveTo>
                  <a:pt x="244" y="244"/>
                </a:moveTo>
                <a:lnTo>
                  <a:pt x="244" y="342"/>
                </a:lnTo>
                <a:lnTo>
                  <a:pt x="146" y="342"/>
                </a:lnTo>
                <a:lnTo>
                  <a:pt x="146" y="244"/>
                </a:lnTo>
                <a:lnTo>
                  <a:pt x="244" y="244"/>
                </a:lnTo>
                <a:close/>
                <a:moveTo>
                  <a:pt x="196" y="488"/>
                </a:moveTo>
                <a:lnTo>
                  <a:pt x="98" y="488"/>
                </a:lnTo>
                <a:lnTo>
                  <a:pt x="98" y="390"/>
                </a:lnTo>
                <a:lnTo>
                  <a:pt x="196" y="390"/>
                </a:lnTo>
                <a:lnTo>
                  <a:pt x="196" y="488"/>
                </a:lnTo>
                <a:close/>
                <a:moveTo>
                  <a:pt x="732" y="488"/>
                </a:moveTo>
                <a:lnTo>
                  <a:pt x="244" y="488"/>
                </a:lnTo>
                <a:lnTo>
                  <a:pt x="244" y="390"/>
                </a:lnTo>
                <a:lnTo>
                  <a:pt x="732" y="390"/>
                </a:lnTo>
                <a:lnTo>
                  <a:pt x="732" y="488"/>
                </a:lnTo>
                <a:close/>
                <a:moveTo>
                  <a:pt x="878" y="488"/>
                </a:moveTo>
                <a:lnTo>
                  <a:pt x="780" y="488"/>
                </a:lnTo>
                <a:lnTo>
                  <a:pt x="780" y="390"/>
                </a:lnTo>
                <a:lnTo>
                  <a:pt x="878" y="390"/>
                </a:lnTo>
                <a:lnTo>
                  <a:pt x="878" y="488"/>
                </a:lnTo>
                <a:close/>
                <a:moveTo>
                  <a:pt x="732" y="342"/>
                </a:moveTo>
                <a:lnTo>
                  <a:pt x="732" y="244"/>
                </a:lnTo>
                <a:lnTo>
                  <a:pt x="830" y="244"/>
                </a:lnTo>
                <a:lnTo>
                  <a:pt x="830" y="342"/>
                </a:lnTo>
                <a:lnTo>
                  <a:pt x="732" y="342"/>
                </a:lnTo>
                <a:close/>
                <a:moveTo>
                  <a:pt x="878" y="196"/>
                </a:moveTo>
                <a:lnTo>
                  <a:pt x="684" y="196"/>
                </a:lnTo>
                <a:lnTo>
                  <a:pt x="684" y="98"/>
                </a:lnTo>
                <a:lnTo>
                  <a:pt x="878" y="98"/>
                </a:lnTo>
                <a:lnTo>
                  <a:pt x="878" y="196"/>
                </a:lnTo>
                <a:close/>
              </a:path>
            </a:pathLst>
          </a:custGeom>
          <a:solidFill>
            <a:srgbClr val="00A1D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40"/>
          <p:cNvSpPr>
            <a:spLocks noEditPoints="1"/>
          </p:cNvSpPr>
          <p:nvPr/>
        </p:nvSpPr>
        <p:spPr bwMode="auto">
          <a:xfrm>
            <a:off x="4551280" y="2074339"/>
            <a:ext cx="835260" cy="734277"/>
          </a:xfrm>
          <a:custGeom>
            <a:avLst/>
            <a:gdLst>
              <a:gd name="T0" fmla="*/ 96 w 976"/>
              <a:gd name="T1" fmla="*/ 0 h 858"/>
              <a:gd name="T2" fmla="*/ 78 w 976"/>
              <a:gd name="T3" fmla="*/ 2 h 858"/>
              <a:gd name="T4" fmla="*/ 42 w 976"/>
              <a:gd name="T5" fmla="*/ 16 h 858"/>
              <a:gd name="T6" fmla="*/ 16 w 976"/>
              <a:gd name="T7" fmla="*/ 42 h 858"/>
              <a:gd name="T8" fmla="*/ 2 w 976"/>
              <a:gd name="T9" fmla="*/ 78 h 858"/>
              <a:gd name="T10" fmla="*/ 0 w 976"/>
              <a:gd name="T11" fmla="*/ 634 h 858"/>
              <a:gd name="T12" fmla="*/ 2 w 976"/>
              <a:gd name="T13" fmla="*/ 654 h 858"/>
              <a:gd name="T14" fmla="*/ 16 w 976"/>
              <a:gd name="T15" fmla="*/ 692 h 858"/>
              <a:gd name="T16" fmla="*/ 42 w 976"/>
              <a:gd name="T17" fmla="*/ 724 h 858"/>
              <a:gd name="T18" fmla="*/ 76 w 976"/>
              <a:gd name="T19" fmla="*/ 744 h 858"/>
              <a:gd name="T20" fmla="*/ 308 w 976"/>
              <a:gd name="T21" fmla="*/ 794 h 858"/>
              <a:gd name="T22" fmla="*/ 282 w 976"/>
              <a:gd name="T23" fmla="*/ 804 h 858"/>
              <a:gd name="T24" fmla="*/ 232 w 976"/>
              <a:gd name="T25" fmla="*/ 826 h 858"/>
              <a:gd name="T26" fmla="*/ 206 w 976"/>
              <a:gd name="T27" fmla="*/ 844 h 858"/>
              <a:gd name="T28" fmla="*/ 206 w 976"/>
              <a:gd name="T29" fmla="*/ 852 h 858"/>
              <a:gd name="T30" fmla="*/ 224 w 976"/>
              <a:gd name="T31" fmla="*/ 858 h 858"/>
              <a:gd name="T32" fmla="*/ 732 w 976"/>
              <a:gd name="T33" fmla="*/ 858 h 858"/>
              <a:gd name="T34" fmla="*/ 750 w 976"/>
              <a:gd name="T35" fmla="*/ 858 h 858"/>
              <a:gd name="T36" fmla="*/ 770 w 976"/>
              <a:gd name="T37" fmla="*/ 852 h 858"/>
              <a:gd name="T38" fmla="*/ 768 w 976"/>
              <a:gd name="T39" fmla="*/ 844 h 858"/>
              <a:gd name="T40" fmla="*/ 744 w 976"/>
              <a:gd name="T41" fmla="*/ 826 h 858"/>
              <a:gd name="T42" fmla="*/ 692 w 976"/>
              <a:gd name="T43" fmla="*/ 804 h 858"/>
              <a:gd name="T44" fmla="*/ 880 w 976"/>
              <a:gd name="T45" fmla="*/ 750 h 858"/>
              <a:gd name="T46" fmla="*/ 898 w 976"/>
              <a:gd name="T47" fmla="*/ 744 h 858"/>
              <a:gd name="T48" fmla="*/ 932 w 976"/>
              <a:gd name="T49" fmla="*/ 724 h 858"/>
              <a:gd name="T50" fmla="*/ 958 w 976"/>
              <a:gd name="T51" fmla="*/ 692 h 858"/>
              <a:gd name="T52" fmla="*/ 974 w 976"/>
              <a:gd name="T53" fmla="*/ 654 h 858"/>
              <a:gd name="T54" fmla="*/ 976 w 976"/>
              <a:gd name="T55" fmla="*/ 96 h 858"/>
              <a:gd name="T56" fmla="*/ 974 w 976"/>
              <a:gd name="T57" fmla="*/ 78 h 858"/>
              <a:gd name="T58" fmla="*/ 958 w 976"/>
              <a:gd name="T59" fmla="*/ 42 h 858"/>
              <a:gd name="T60" fmla="*/ 932 w 976"/>
              <a:gd name="T61" fmla="*/ 16 h 858"/>
              <a:gd name="T62" fmla="*/ 898 w 976"/>
              <a:gd name="T63" fmla="*/ 2 h 858"/>
              <a:gd name="T64" fmla="*/ 878 w 976"/>
              <a:gd name="T65" fmla="*/ 0 h 858"/>
              <a:gd name="T66" fmla="*/ 96 w 976"/>
              <a:gd name="T67" fmla="*/ 628 h 858"/>
              <a:gd name="T68" fmla="*/ 878 w 976"/>
              <a:gd name="T69" fmla="*/ 88 h 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976" h="858">
                <a:moveTo>
                  <a:pt x="878" y="0"/>
                </a:moveTo>
                <a:lnTo>
                  <a:pt x="96" y="0"/>
                </a:lnTo>
                <a:lnTo>
                  <a:pt x="96" y="0"/>
                </a:lnTo>
                <a:lnTo>
                  <a:pt x="78" y="2"/>
                </a:lnTo>
                <a:lnTo>
                  <a:pt x="58" y="8"/>
                </a:lnTo>
                <a:lnTo>
                  <a:pt x="42" y="16"/>
                </a:lnTo>
                <a:lnTo>
                  <a:pt x="28" y="28"/>
                </a:lnTo>
                <a:lnTo>
                  <a:pt x="16" y="42"/>
                </a:lnTo>
                <a:lnTo>
                  <a:pt x="6" y="60"/>
                </a:lnTo>
                <a:lnTo>
                  <a:pt x="2" y="78"/>
                </a:lnTo>
                <a:lnTo>
                  <a:pt x="0" y="96"/>
                </a:lnTo>
                <a:lnTo>
                  <a:pt x="0" y="634"/>
                </a:lnTo>
                <a:lnTo>
                  <a:pt x="0" y="634"/>
                </a:lnTo>
                <a:lnTo>
                  <a:pt x="2" y="654"/>
                </a:lnTo>
                <a:lnTo>
                  <a:pt x="6" y="674"/>
                </a:lnTo>
                <a:lnTo>
                  <a:pt x="16" y="692"/>
                </a:lnTo>
                <a:lnTo>
                  <a:pt x="28" y="708"/>
                </a:lnTo>
                <a:lnTo>
                  <a:pt x="42" y="724"/>
                </a:lnTo>
                <a:lnTo>
                  <a:pt x="58" y="736"/>
                </a:lnTo>
                <a:lnTo>
                  <a:pt x="76" y="744"/>
                </a:lnTo>
                <a:lnTo>
                  <a:pt x="94" y="750"/>
                </a:lnTo>
                <a:lnTo>
                  <a:pt x="308" y="794"/>
                </a:lnTo>
                <a:lnTo>
                  <a:pt x="308" y="794"/>
                </a:lnTo>
                <a:lnTo>
                  <a:pt x="282" y="804"/>
                </a:lnTo>
                <a:lnTo>
                  <a:pt x="256" y="814"/>
                </a:lnTo>
                <a:lnTo>
                  <a:pt x="232" y="826"/>
                </a:lnTo>
                <a:lnTo>
                  <a:pt x="212" y="838"/>
                </a:lnTo>
                <a:lnTo>
                  <a:pt x="206" y="844"/>
                </a:lnTo>
                <a:lnTo>
                  <a:pt x="204" y="848"/>
                </a:lnTo>
                <a:lnTo>
                  <a:pt x="206" y="852"/>
                </a:lnTo>
                <a:lnTo>
                  <a:pt x="212" y="856"/>
                </a:lnTo>
                <a:lnTo>
                  <a:pt x="224" y="858"/>
                </a:lnTo>
                <a:lnTo>
                  <a:pt x="244" y="858"/>
                </a:lnTo>
                <a:lnTo>
                  <a:pt x="732" y="858"/>
                </a:lnTo>
                <a:lnTo>
                  <a:pt x="732" y="858"/>
                </a:lnTo>
                <a:lnTo>
                  <a:pt x="750" y="858"/>
                </a:lnTo>
                <a:lnTo>
                  <a:pt x="762" y="856"/>
                </a:lnTo>
                <a:lnTo>
                  <a:pt x="770" y="852"/>
                </a:lnTo>
                <a:lnTo>
                  <a:pt x="772" y="848"/>
                </a:lnTo>
                <a:lnTo>
                  <a:pt x="768" y="844"/>
                </a:lnTo>
                <a:lnTo>
                  <a:pt x="762" y="838"/>
                </a:lnTo>
                <a:lnTo>
                  <a:pt x="744" y="826"/>
                </a:lnTo>
                <a:lnTo>
                  <a:pt x="718" y="814"/>
                </a:lnTo>
                <a:lnTo>
                  <a:pt x="692" y="804"/>
                </a:lnTo>
                <a:lnTo>
                  <a:pt x="666" y="794"/>
                </a:lnTo>
                <a:lnTo>
                  <a:pt x="880" y="750"/>
                </a:lnTo>
                <a:lnTo>
                  <a:pt x="880" y="750"/>
                </a:lnTo>
                <a:lnTo>
                  <a:pt x="898" y="744"/>
                </a:lnTo>
                <a:lnTo>
                  <a:pt x="916" y="736"/>
                </a:lnTo>
                <a:lnTo>
                  <a:pt x="932" y="724"/>
                </a:lnTo>
                <a:lnTo>
                  <a:pt x="948" y="708"/>
                </a:lnTo>
                <a:lnTo>
                  <a:pt x="958" y="692"/>
                </a:lnTo>
                <a:lnTo>
                  <a:pt x="968" y="674"/>
                </a:lnTo>
                <a:lnTo>
                  <a:pt x="974" y="654"/>
                </a:lnTo>
                <a:lnTo>
                  <a:pt x="976" y="634"/>
                </a:lnTo>
                <a:lnTo>
                  <a:pt x="976" y="96"/>
                </a:lnTo>
                <a:lnTo>
                  <a:pt x="976" y="96"/>
                </a:lnTo>
                <a:lnTo>
                  <a:pt x="974" y="78"/>
                </a:lnTo>
                <a:lnTo>
                  <a:pt x="968" y="60"/>
                </a:lnTo>
                <a:lnTo>
                  <a:pt x="958" y="42"/>
                </a:lnTo>
                <a:lnTo>
                  <a:pt x="946" y="28"/>
                </a:lnTo>
                <a:lnTo>
                  <a:pt x="932" y="16"/>
                </a:lnTo>
                <a:lnTo>
                  <a:pt x="916" y="8"/>
                </a:lnTo>
                <a:lnTo>
                  <a:pt x="898" y="2"/>
                </a:lnTo>
                <a:lnTo>
                  <a:pt x="878" y="0"/>
                </a:lnTo>
                <a:lnTo>
                  <a:pt x="878" y="0"/>
                </a:lnTo>
                <a:close/>
                <a:moveTo>
                  <a:pt x="878" y="628"/>
                </a:moveTo>
                <a:lnTo>
                  <a:pt x="96" y="628"/>
                </a:lnTo>
                <a:lnTo>
                  <a:pt x="96" y="88"/>
                </a:lnTo>
                <a:lnTo>
                  <a:pt x="878" y="88"/>
                </a:lnTo>
                <a:lnTo>
                  <a:pt x="878" y="62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985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4503" y="1487230"/>
            <a:ext cx="8459120" cy="4198550"/>
            <a:chOff x="1531101" y="931751"/>
            <a:chExt cx="6065923" cy="4210344"/>
          </a:xfrm>
        </p:grpSpPr>
        <p:sp>
          <p:nvSpPr>
            <p:cNvPr id="9" name="Freeform 8"/>
            <p:cNvSpPr/>
            <p:nvPr/>
          </p:nvSpPr>
          <p:spPr>
            <a:xfrm>
              <a:off x="1649226" y="2025564"/>
              <a:ext cx="2835000" cy="885937"/>
            </a:xfrm>
            <a:custGeom>
              <a:avLst/>
              <a:gdLst>
                <a:gd name="connsiteX0" fmla="*/ 0 w 2835000"/>
                <a:gd name="connsiteY0" fmla="*/ 0 h 885937"/>
                <a:gd name="connsiteX1" fmla="*/ 2835000 w 2835000"/>
                <a:gd name="connsiteY1" fmla="*/ 0 h 885937"/>
                <a:gd name="connsiteX2" fmla="*/ 2835000 w 2835000"/>
                <a:gd name="connsiteY2" fmla="*/ 885937 h 885937"/>
                <a:gd name="connsiteX3" fmla="*/ 0 w 2835000"/>
                <a:gd name="connsiteY3" fmla="*/ 885937 h 885937"/>
                <a:gd name="connsiteX4" fmla="*/ 0 w 2835000"/>
                <a:gd name="connsiteY4" fmla="*/ 0 h 88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5000" h="885937">
                  <a:moveTo>
                    <a:pt x="0" y="0"/>
                  </a:moveTo>
                  <a:lnTo>
                    <a:pt x="2835000" y="0"/>
                  </a:lnTo>
                  <a:lnTo>
                    <a:pt x="2835000" y="885937"/>
                  </a:lnTo>
                  <a:lnTo>
                    <a:pt x="0" y="885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24000" tIns="36000" rIns="72000" bIns="36000" numCol="1" spcCol="1270" anchor="ctr" anchorCtr="0">
              <a:noAutofit/>
            </a:bodyPr>
            <a:lstStyle/>
            <a:p>
              <a:pPr lvl="0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Service Delivery at </a:t>
              </a:r>
              <a:r>
                <a:rPr lang="en-US" sz="2000" dirty="0" err="1"/>
                <a:t>Sewa</a:t>
              </a:r>
              <a:r>
                <a:rPr lang="en-US" sz="2000" dirty="0"/>
                <a:t> </a:t>
              </a:r>
              <a:r>
                <a:rPr lang="en-US" sz="2000" dirty="0" err="1"/>
                <a:t>Kendras</a:t>
              </a:r>
              <a:r>
                <a:rPr lang="en-US" sz="2000" dirty="0"/>
                <a:t> 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31101" y="2110637"/>
              <a:ext cx="256506" cy="72642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762024" y="2025564"/>
              <a:ext cx="2835000" cy="885937"/>
            </a:xfrm>
            <a:custGeom>
              <a:avLst/>
              <a:gdLst>
                <a:gd name="connsiteX0" fmla="*/ 0 w 2835000"/>
                <a:gd name="connsiteY0" fmla="*/ 0 h 885937"/>
                <a:gd name="connsiteX1" fmla="*/ 2835000 w 2835000"/>
                <a:gd name="connsiteY1" fmla="*/ 0 h 885937"/>
                <a:gd name="connsiteX2" fmla="*/ 2835000 w 2835000"/>
                <a:gd name="connsiteY2" fmla="*/ 885937 h 885937"/>
                <a:gd name="connsiteX3" fmla="*/ 0 w 2835000"/>
                <a:gd name="connsiteY3" fmla="*/ 885937 h 885937"/>
                <a:gd name="connsiteX4" fmla="*/ 0 w 2835000"/>
                <a:gd name="connsiteY4" fmla="*/ 0 h 88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5000" h="885937">
                  <a:moveTo>
                    <a:pt x="0" y="0"/>
                  </a:moveTo>
                  <a:lnTo>
                    <a:pt x="2835000" y="0"/>
                  </a:lnTo>
                  <a:lnTo>
                    <a:pt x="2835000" y="885937"/>
                  </a:lnTo>
                  <a:lnTo>
                    <a:pt x="0" y="885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24000" tIns="36000" rIns="72000" bIns="36000" numCol="1" spcCol="1270" anchor="ctr" anchorCtr="0">
              <a:noAutofit/>
            </a:bodyPr>
            <a:lstStyle/>
            <a:p>
              <a:pPr lvl="0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Manpower </a:t>
              </a:r>
              <a:r>
                <a:rPr lang="en-US" sz="2000" dirty="0" smtClean="0"/>
                <a:t>Deployment &amp; </a:t>
              </a:r>
              <a:r>
                <a:rPr lang="en-US" sz="2000" dirty="0"/>
                <a:t>Training for each zone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3899" y="2110637"/>
              <a:ext cx="256506" cy="72642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1649226" y="3140861"/>
              <a:ext cx="2835000" cy="885937"/>
            </a:xfrm>
            <a:custGeom>
              <a:avLst/>
              <a:gdLst>
                <a:gd name="connsiteX0" fmla="*/ 0 w 2835000"/>
                <a:gd name="connsiteY0" fmla="*/ 0 h 885937"/>
                <a:gd name="connsiteX1" fmla="*/ 2835000 w 2835000"/>
                <a:gd name="connsiteY1" fmla="*/ 0 h 885937"/>
                <a:gd name="connsiteX2" fmla="*/ 2835000 w 2835000"/>
                <a:gd name="connsiteY2" fmla="*/ 885937 h 885937"/>
                <a:gd name="connsiteX3" fmla="*/ 0 w 2835000"/>
                <a:gd name="connsiteY3" fmla="*/ 885937 h 885937"/>
                <a:gd name="connsiteX4" fmla="*/ 0 w 2835000"/>
                <a:gd name="connsiteY4" fmla="*/ 0 h 88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5000" h="885937">
                  <a:moveTo>
                    <a:pt x="0" y="0"/>
                  </a:moveTo>
                  <a:lnTo>
                    <a:pt x="2835000" y="0"/>
                  </a:lnTo>
                  <a:lnTo>
                    <a:pt x="2835000" y="885937"/>
                  </a:lnTo>
                  <a:lnTo>
                    <a:pt x="0" y="885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24000" tIns="36000" rIns="72000" bIns="36000" numCol="1" spcCol="1270" anchor="ctr" anchorCtr="0">
              <a:noAutofit/>
            </a:bodyPr>
            <a:lstStyle/>
            <a:p>
              <a:pPr lvl="0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Operation of existing SUWIDHA Center in each zone 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31101" y="3225934"/>
              <a:ext cx="256506" cy="72642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4762024" y="3140861"/>
              <a:ext cx="2835000" cy="885937"/>
            </a:xfrm>
            <a:custGeom>
              <a:avLst/>
              <a:gdLst>
                <a:gd name="connsiteX0" fmla="*/ 0 w 2835000"/>
                <a:gd name="connsiteY0" fmla="*/ 0 h 885937"/>
                <a:gd name="connsiteX1" fmla="*/ 2835000 w 2835000"/>
                <a:gd name="connsiteY1" fmla="*/ 0 h 885937"/>
                <a:gd name="connsiteX2" fmla="*/ 2835000 w 2835000"/>
                <a:gd name="connsiteY2" fmla="*/ 885937 h 885937"/>
                <a:gd name="connsiteX3" fmla="*/ 0 w 2835000"/>
                <a:gd name="connsiteY3" fmla="*/ 885937 h 885937"/>
                <a:gd name="connsiteX4" fmla="*/ 0 w 2835000"/>
                <a:gd name="connsiteY4" fmla="*/ 0 h 88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5000" h="885937">
                  <a:moveTo>
                    <a:pt x="0" y="0"/>
                  </a:moveTo>
                  <a:lnTo>
                    <a:pt x="2835000" y="0"/>
                  </a:lnTo>
                  <a:lnTo>
                    <a:pt x="2835000" y="885937"/>
                  </a:lnTo>
                  <a:lnTo>
                    <a:pt x="0" y="885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24000" tIns="36000" rIns="72000" bIns="36000" numCol="1" spcCol="1270" anchor="ctr" anchorCtr="0">
              <a:noAutofit/>
            </a:bodyPr>
            <a:lstStyle/>
            <a:p>
              <a:pPr lvl="0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Transaction management for each zone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43899" y="3225934"/>
              <a:ext cx="256506" cy="72642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reeform 16"/>
            <p:cNvSpPr/>
            <p:nvPr/>
          </p:nvSpPr>
          <p:spPr>
            <a:xfrm>
              <a:off x="1649226" y="4256158"/>
              <a:ext cx="2835000" cy="885937"/>
            </a:xfrm>
            <a:custGeom>
              <a:avLst/>
              <a:gdLst>
                <a:gd name="connsiteX0" fmla="*/ 0 w 2835000"/>
                <a:gd name="connsiteY0" fmla="*/ 0 h 885937"/>
                <a:gd name="connsiteX1" fmla="*/ 2835000 w 2835000"/>
                <a:gd name="connsiteY1" fmla="*/ 0 h 885937"/>
                <a:gd name="connsiteX2" fmla="*/ 2835000 w 2835000"/>
                <a:gd name="connsiteY2" fmla="*/ 885937 h 885937"/>
                <a:gd name="connsiteX3" fmla="*/ 0 w 2835000"/>
                <a:gd name="connsiteY3" fmla="*/ 885937 h 885937"/>
                <a:gd name="connsiteX4" fmla="*/ 0 w 2835000"/>
                <a:gd name="connsiteY4" fmla="*/ 0 h 88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5000" h="885937">
                  <a:moveTo>
                    <a:pt x="0" y="0"/>
                  </a:moveTo>
                  <a:lnTo>
                    <a:pt x="2835000" y="0"/>
                  </a:lnTo>
                  <a:lnTo>
                    <a:pt x="2835000" y="885937"/>
                  </a:lnTo>
                  <a:lnTo>
                    <a:pt x="0" y="885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24000" tIns="36000" rIns="72000" bIns="36000" numCol="1" spcCol="1270" anchor="ctr" anchorCtr="0">
              <a:noAutofit/>
            </a:bodyPr>
            <a:lstStyle/>
            <a:p>
              <a:pPr lvl="0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Security &amp; Insurance of Assets of </a:t>
              </a:r>
              <a:r>
                <a:rPr lang="en-US" sz="2000" dirty="0" err="1"/>
                <a:t>Sewa</a:t>
              </a:r>
              <a:r>
                <a:rPr lang="en-US" sz="2000" dirty="0"/>
                <a:t> </a:t>
              </a:r>
              <a:r>
                <a:rPr lang="en-US" sz="2000" dirty="0" err="1"/>
                <a:t>Kendras</a:t>
              </a:r>
              <a:r>
                <a:rPr lang="en-US" sz="2000" dirty="0"/>
                <a:t> for each zone 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531101" y="4341231"/>
              <a:ext cx="256506" cy="72642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reeform 18"/>
            <p:cNvSpPr/>
            <p:nvPr/>
          </p:nvSpPr>
          <p:spPr>
            <a:xfrm>
              <a:off x="4762024" y="4256158"/>
              <a:ext cx="2835000" cy="885937"/>
            </a:xfrm>
            <a:custGeom>
              <a:avLst/>
              <a:gdLst>
                <a:gd name="connsiteX0" fmla="*/ 0 w 2835000"/>
                <a:gd name="connsiteY0" fmla="*/ 0 h 885937"/>
                <a:gd name="connsiteX1" fmla="*/ 2835000 w 2835000"/>
                <a:gd name="connsiteY1" fmla="*/ 0 h 885937"/>
                <a:gd name="connsiteX2" fmla="*/ 2835000 w 2835000"/>
                <a:gd name="connsiteY2" fmla="*/ 885937 h 885937"/>
                <a:gd name="connsiteX3" fmla="*/ 0 w 2835000"/>
                <a:gd name="connsiteY3" fmla="*/ 885937 h 885937"/>
                <a:gd name="connsiteX4" fmla="*/ 0 w 2835000"/>
                <a:gd name="connsiteY4" fmla="*/ 0 h 88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5000" h="885937">
                  <a:moveTo>
                    <a:pt x="0" y="0"/>
                  </a:moveTo>
                  <a:lnTo>
                    <a:pt x="2835000" y="0"/>
                  </a:lnTo>
                  <a:lnTo>
                    <a:pt x="2835000" y="885937"/>
                  </a:lnTo>
                  <a:lnTo>
                    <a:pt x="0" y="885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24000" tIns="36000" rIns="72000" bIns="36000" numCol="1" spcCol="1270" anchor="ctr" anchorCtr="0">
              <a:noAutofit/>
            </a:bodyPr>
            <a:lstStyle/>
            <a:p>
              <a:pPr lvl="0"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Consumables Management</a:t>
              </a:r>
              <a:endParaRPr lang="en-US" sz="2000" dirty="0">
                <a:latin typeface="Trebuchet MS" panose="020B0603020202020204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643899" y="4341231"/>
              <a:ext cx="256506" cy="72642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1649225" y="931751"/>
              <a:ext cx="5947798" cy="885937"/>
            </a:xfrm>
            <a:custGeom>
              <a:avLst/>
              <a:gdLst>
                <a:gd name="connsiteX0" fmla="*/ 0 w 2835000"/>
                <a:gd name="connsiteY0" fmla="*/ 0 h 885937"/>
                <a:gd name="connsiteX1" fmla="*/ 2835000 w 2835000"/>
                <a:gd name="connsiteY1" fmla="*/ 0 h 885937"/>
                <a:gd name="connsiteX2" fmla="*/ 2835000 w 2835000"/>
                <a:gd name="connsiteY2" fmla="*/ 885937 h 885937"/>
                <a:gd name="connsiteX3" fmla="*/ 0 w 2835000"/>
                <a:gd name="connsiteY3" fmla="*/ 885937 h 885937"/>
                <a:gd name="connsiteX4" fmla="*/ 0 w 2835000"/>
                <a:gd name="connsiteY4" fmla="*/ 0 h 885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35000" h="885937">
                  <a:moveTo>
                    <a:pt x="0" y="0"/>
                  </a:moveTo>
                  <a:lnTo>
                    <a:pt x="2835000" y="0"/>
                  </a:lnTo>
                  <a:lnTo>
                    <a:pt x="2835000" y="885937"/>
                  </a:lnTo>
                  <a:lnTo>
                    <a:pt x="0" y="885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lumMod val="9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24000" tIns="36000" rIns="72000" bIns="36000" numCol="1" spcCol="1270" anchor="ctr" anchorCtr="0">
              <a:noAutofit/>
            </a:bodyPr>
            <a:lstStyle/>
            <a:p>
              <a:pPr defTabSz="533400"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Supply, Installation and Configuration of hardware, software, networking and other peripherals at </a:t>
              </a:r>
              <a:r>
                <a:rPr lang="en-US" sz="2000" dirty="0" err="1"/>
                <a:t>Sewa</a:t>
              </a:r>
              <a:r>
                <a:rPr lang="en-US" sz="2000" dirty="0"/>
                <a:t> </a:t>
              </a:r>
              <a:r>
                <a:rPr lang="en-US" sz="2000" dirty="0" err="1" smtClean="0"/>
                <a:t>Kendras</a:t>
              </a:r>
              <a:endParaRPr lang="en-GB" sz="2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531101" y="1016824"/>
              <a:ext cx="256506" cy="726426"/>
            </a:xfrm>
            <a:prstGeom prst="rect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Scope of Work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70113" y="6407835"/>
            <a:ext cx="7559473" cy="252000"/>
          </a:xfrm>
        </p:spPr>
        <p:txBody>
          <a:bodyPr/>
          <a:lstStyle/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8374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IT Infrastructure &amp;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70113" y="6407835"/>
            <a:ext cx="7559473" cy="252000"/>
          </a:xfrm>
        </p:spPr>
        <p:txBody>
          <a:bodyPr/>
          <a:lstStyle/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sp>
        <p:nvSpPr>
          <p:cNvPr id="29" name="Freeform 28"/>
          <p:cNvSpPr/>
          <p:nvPr/>
        </p:nvSpPr>
        <p:spPr>
          <a:xfrm>
            <a:off x="499231" y="3827290"/>
            <a:ext cx="8129661" cy="883455"/>
          </a:xfrm>
          <a:custGeom>
            <a:avLst/>
            <a:gdLst>
              <a:gd name="connsiteX0" fmla="*/ 0 w 2835000"/>
              <a:gd name="connsiteY0" fmla="*/ 0 h 885937"/>
              <a:gd name="connsiteX1" fmla="*/ 2835000 w 2835000"/>
              <a:gd name="connsiteY1" fmla="*/ 0 h 885937"/>
              <a:gd name="connsiteX2" fmla="*/ 2835000 w 2835000"/>
              <a:gd name="connsiteY2" fmla="*/ 885937 h 885937"/>
              <a:gd name="connsiteX3" fmla="*/ 0 w 2835000"/>
              <a:gd name="connsiteY3" fmla="*/ 885937 h 885937"/>
              <a:gd name="connsiteX4" fmla="*/ 0 w 2835000"/>
              <a:gd name="connsiteY4" fmla="*/ 0 h 88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5000" h="885937">
                <a:moveTo>
                  <a:pt x="0" y="0"/>
                </a:moveTo>
                <a:lnTo>
                  <a:pt x="2835000" y="0"/>
                </a:lnTo>
                <a:lnTo>
                  <a:pt x="2835000" y="885937"/>
                </a:lnTo>
                <a:lnTo>
                  <a:pt x="0" y="88593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324000" tIns="36000" rIns="72000" bIns="36000" numCol="1" spcCol="1270" anchor="ctr" anchorCtr="0">
            <a:noAutofit/>
          </a:bodyPr>
          <a:lstStyle/>
          <a:p>
            <a:pPr defTabSz="533400">
              <a:spcBef>
                <a:spcPct val="0"/>
              </a:spcBef>
              <a:spcAft>
                <a:spcPct val="35000"/>
              </a:spcAft>
            </a:pPr>
            <a:r>
              <a:rPr lang="en-IN" sz="3000" dirty="0" smtClean="0"/>
              <a:t>Maintenance </a:t>
            </a:r>
            <a:r>
              <a:rPr lang="en-IN" sz="3000" dirty="0"/>
              <a:t>of hardware and software during contract period</a:t>
            </a:r>
            <a:r>
              <a:rPr lang="en-IN" dirty="0"/>
              <a:t>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20378" y="3857176"/>
            <a:ext cx="357706" cy="7243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Freeform 40"/>
          <p:cNvSpPr/>
          <p:nvPr/>
        </p:nvSpPr>
        <p:spPr>
          <a:xfrm>
            <a:off x="499232" y="1506828"/>
            <a:ext cx="8129662" cy="1506828"/>
          </a:xfrm>
          <a:custGeom>
            <a:avLst/>
            <a:gdLst>
              <a:gd name="connsiteX0" fmla="*/ 0 w 2835000"/>
              <a:gd name="connsiteY0" fmla="*/ 0 h 885937"/>
              <a:gd name="connsiteX1" fmla="*/ 2835000 w 2835000"/>
              <a:gd name="connsiteY1" fmla="*/ 0 h 885937"/>
              <a:gd name="connsiteX2" fmla="*/ 2835000 w 2835000"/>
              <a:gd name="connsiteY2" fmla="*/ 885937 h 885937"/>
              <a:gd name="connsiteX3" fmla="*/ 0 w 2835000"/>
              <a:gd name="connsiteY3" fmla="*/ 885937 h 885937"/>
              <a:gd name="connsiteX4" fmla="*/ 0 w 2835000"/>
              <a:gd name="connsiteY4" fmla="*/ 0 h 885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35000" h="885937">
                <a:moveTo>
                  <a:pt x="0" y="0"/>
                </a:moveTo>
                <a:lnTo>
                  <a:pt x="2835000" y="0"/>
                </a:lnTo>
                <a:lnTo>
                  <a:pt x="2835000" y="885937"/>
                </a:lnTo>
                <a:lnTo>
                  <a:pt x="0" y="88593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spcFirstLastPara="0" vert="horz" wrap="square" lIns="324000" tIns="36000" rIns="72000" bIns="36000" numCol="1" spcCol="1270" anchor="ctr" anchorCtr="0">
            <a:noAutofit/>
          </a:bodyPr>
          <a:lstStyle/>
          <a:p>
            <a:pPr algn="just" defTabSz="533400">
              <a:spcBef>
                <a:spcPct val="0"/>
              </a:spcBef>
              <a:spcAft>
                <a:spcPct val="35000"/>
              </a:spcAft>
            </a:pPr>
            <a:r>
              <a:rPr lang="en-IN" sz="3000" dirty="0"/>
              <a:t>Supply, Installation and Configuration of hardware, software, networking and other peripherals at </a:t>
            </a:r>
            <a:r>
              <a:rPr lang="en-IN" sz="3000" dirty="0" err="1" smtClean="0"/>
              <a:t>Sewa</a:t>
            </a:r>
            <a:r>
              <a:rPr lang="en-IN" sz="3000" dirty="0" smtClean="0"/>
              <a:t> </a:t>
            </a:r>
            <a:r>
              <a:rPr lang="en-IN" sz="3000" dirty="0" err="1" smtClean="0"/>
              <a:t>Kendras</a:t>
            </a:r>
            <a:endParaRPr lang="en-IN" sz="3000" dirty="0"/>
          </a:p>
        </p:txBody>
      </p:sp>
      <p:sp>
        <p:nvSpPr>
          <p:cNvPr id="42" name="Rectangle 41"/>
          <p:cNvSpPr/>
          <p:nvPr/>
        </p:nvSpPr>
        <p:spPr>
          <a:xfrm>
            <a:off x="334503" y="1897183"/>
            <a:ext cx="357706" cy="724391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7744960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" y="408"/>
            <a:ext cx="9143998" cy="469492"/>
          </a:xfrm>
          <a:solidFill>
            <a:schemeClr val="accent4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IT Infrastructure &amp;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70113" y="6407835"/>
            <a:ext cx="7559473" cy="252000"/>
          </a:xfrm>
        </p:spPr>
        <p:txBody>
          <a:bodyPr/>
          <a:lstStyle/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634753"/>
              </p:ext>
            </p:extLst>
          </p:nvPr>
        </p:nvGraphicFramePr>
        <p:xfrm>
          <a:off x="0" y="469900"/>
          <a:ext cx="9143998" cy="5864223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937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534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304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621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7824">
                  <a:extLst>
                    <a:ext uri="{9D8B030D-6E8A-4147-A177-3AD203B41FA5}">
                      <a16:colId xmlns="" xmlns:a16="http://schemas.microsoft.com/office/drawing/2014/main" val="849999058"/>
                    </a:ext>
                  </a:extLst>
                </a:gridCol>
              </a:tblGrid>
              <a:tr h="483625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S. No.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Component</a:t>
                      </a:r>
                      <a:endParaRPr lang="en-US" sz="2100" b="1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Units required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5861" marR="458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5861" marR="458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0933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Sewa </a:t>
                      </a:r>
                      <a:r>
                        <a:rPr lang="en-US" sz="2100" dirty="0" err="1">
                          <a:effectLst/>
                        </a:rPr>
                        <a:t>Kendras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Type I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Sewa </a:t>
                      </a:r>
                      <a:r>
                        <a:rPr lang="en-US" sz="2100" dirty="0" err="1">
                          <a:effectLst/>
                        </a:rPr>
                        <a:t>Kendras</a:t>
                      </a:r>
                      <a:r>
                        <a:rPr lang="en-US" sz="2100" dirty="0">
                          <a:effectLst/>
                        </a:rPr>
                        <a:t> Type II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Sewa </a:t>
                      </a:r>
                      <a:r>
                        <a:rPr lang="en-US" sz="2100" dirty="0" err="1">
                          <a:effectLst/>
                        </a:rPr>
                        <a:t>Kendras</a:t>
                      </a:r>
                      <a:r>
                        <a:rPr lang="en-US" sz="2100" dirty="0">
                          <a:effectLst/>
                        </a:rPr>
                        <a:t> Type III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947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(</a:t>
                      </a:r>
                      <a:r>
                        <a:rPr lang="en-US" sz="2100" dirty="0" err="1" smtClean="0">
                          <a:effectLst/>
                        </a:rPr>
                        <a:t>Qty</a:t>
                      </a:r>
                      <a:r>
                        <a:rPr lang="en-US" sz="2100" dirty="0" smtClean="0">
                          <a:effectLst/>
                        </a:rPr>
                        <a:t>)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36000" marB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effectLst/>
                        </a:rPr>
                        <a:t>(</a:t>
                      </a:r>
                      <a:r>
                        <a:rPr lang="en-US" sz="2100" dirty="0" err="1" smtClean="0">
                          <a:effectLst/>
                        </a:rPr>
                        <a:t>Qty</a:t>
                      </a:r>
                      <a:r>
                        <a:rPr lang="en-US" sz="2100" dirty="0" smtClean="0">
                          <a:effectLst/>
                        </a:rPr>
                        <a:t>)</a:t>
                      </a:r>
                      <a:endParaRPr lang="en-US" sz="2100" b="1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36000" marB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effectLst/>
                        </a:rPr>
                        <a:t>(</a:t>
                      </a:r>
                      <a:r>
                        <a:rPr lang="en-US" sz="2100" dirty="0" err="1" smtClean="0">
                          <a:effectLst/>
                        </a:rPr>
                        <a:t>Qty</a:t>
                      </a:r>
                      <a:r>
                        <a:rPr lang="en-US" sz="2100" dirty="0" smtClean="0">
                          <a:effectLst/>
                        </a:rPr>
                        <a:t>)</a:t>
                      </a:r>
                      <a:endParaRPr lang="en-US" sz="2100" b="1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36000" marB="7200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28831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100" dirty="0" smtClean="0">
                          <a:effectLst/>
                        </a:rPr>
                        <a:t>1.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Desktops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7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4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8831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100" dirty="0" smtClean="0">
                          <a:effectLst/>
                        </a:rPr>
                        <a:t>2.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Printers 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7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4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28831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100" dirty="0" smtClean="0">
                          <a:effectLst/>
                        </a:rPr>
                        <a:t>3.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Scanners 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6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3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177640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100" dirty="0" smtClean="0">
                          <a:effectLst/>
                        </a:rPr>
                        <a:t>4.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LAN Switch </a:t>
                      </a:r>
                      <a:r>
                        <a:rPr lang="en-US" sz="2100" dirty="0" smtClean="0">
                          <a:effectLst/>
                        </a:rPr>
                        <a:t>– 24 Ports </a:t>
                      </a:r>
                      <a:r>
                        <a:rPr lang="en-US" sz="2100" dirty="0" err="1">
                          <a:effectLst/>
                        </a:rPr>
                        <a:t>PoE</a:t>
                      </a:r>
                      <a:r>
                        <a:rPr lang="en-US" sz="2100" dirty="0">
                          <a:effectLst/>
                        </a:rPr>
                        <a:t> with one OFC port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28831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100" dirty="0" smtClean="0">
                          <a:effectLst/>
                        </a:rPr>
                        <a:t>5.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2 TB SATA HDD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28831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100" dirty="0" smtClean="0">
                          <a:effectLst/>
                        </a:rPr>
                        <a:t>6.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Network </a:t>
                      </a:r>
                      <a:r>
                        <a:rPr lang="en-US" sz="2100" dirty="0" smtClean="0">
                          <a:effectLst/>
                        </a:rPr>
                        <a:t>Rack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3186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3998" cy="469492"/>
          </a:xfrm>
          <a:solidFill>
            <a:schemeClr val="accent4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IT Infrastructure &amp; Services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70113" y="6407835"/>
            <a:ext cx="7559473" cy="252000"/>
          </a:xfrm>
        </p:spPr>
        <p:txBody>
          <a:bodyPr/>
          <a:lstStyle/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7506032"/>
              </p:ext>
            </p:extLst>
          </p:nvPr>
        </p:nvGraphicFramePr>
        <p:xfrm>
          <a:off x="0" y="469492"/>
          <a:ext cx="9143998" cy="594857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9375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966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22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22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12247">
                  <a:extLst>
                    <a:ext uri="{9D8B030D-6E8A-4147-A177-3AD203B41FA5}">
                      <a16:colId xmlns="" xmlns:a16="http://schemas.microsoft.com/office/drawing/2014/main" val="849999058"/>
                    </a:ext>
                  </a:extLst>
                </a:gridCol>
              </a:tblGrid>
              <a:tr h="28293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S. No.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Component</a:t>
                      </a:r>
                      <a:endParaRPr lang="en-US" sz="2100" b="1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Units required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5861" marR="458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5861" marR="458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59964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Sewa </a:t>
                      </a:r>
                      <a:r>
                        <a:rPr lang="en-US" sz="2100" dirty="0" err="1">
                          <a:effectLst/>
                        </a:rPr>
                        <a:t>Kendras</a:t>
                      </a:r>
                      <a:r>
                        <a:rPr lang="en-US" sz="210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Type I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Sewa </a:t>
                      </a:r>
                      <a:r>
                        <a:rPr lang="en-US" sz="2100" dirty="0" err="1">
                          <a:effectLst/>
                        </a:rPr>
                        <a:t>Kendras</a:t>
                      </a:r>
                      <a:r>
                        <a:rPr lang="en-US" sz="2100" dirty="0">
                          <a:effectLst/>
                        </a:rPr>
                        <a:t> Type II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Sewa </a:t>
                      </a:r>
                      <a:r>
                        <a:rPr lang="en-US" sz="2100" dirty="0" err="1">
                          <a:effectLst/>
                        </a:rPr>
                        <a:t>Kendras</a:t>
                      </a:r>
                      <a:r>
                        <a:rPr lang="en-US" sz="2100" dirty="0">
                          <a:effectLst/>
                        </a:rPr>
                        <a:t> Type III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0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(</a:t>
                      </a:r>
                      <a:r>
                        <a:rPr lang="en-US" sz="2100" dirty="0" err="1" smtClean="0">
                          <a:effectLst/>
                        </a:rPr>
                        <a:t>Qty</a:t>
                      </a:r>
                      <a:r>
                        <a:rPr lang="en-US" sz="2100" dirty="0" smtClean="0">
                          <a:effectLst/>
                        </a:rPr>
                        <a:t>)</a:t>
                      </a:r>
                      <a:endParaRPr lang="en-US" sz="21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36000" marB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effectLst/>
                        </a:rPr>
                        <a:t>(</a:t>
                      </a:r>
                      <a:r>
                        <a:rPr lang="en-US" sz="2100" dirty="0" err="1" smtClean="0">
                          <a:effectLst/>
                        </a:rPr>
                        <a:t>Qty</a:t>
                      </a:r>
                      <a:r>
                        <a:rPr lang="en-US" sz="2100" dirty="0" smtClean="0">
                          <a:effectLst/>
                        </a:rPr>
                        <a:t>)</a:t>
                      </a:r>
                      <a:endParaRPr lang="en-US" sz="2100" b="1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36000" marB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dirty="0" smtClean="0">
                          <a:effectLst/>
                        </a:rPr>
                        <a:t>(</a:t>
                      </a:r>
                      <a:r>
                        <a:rPr lang="en-US" sz="2100" dirty="0" err="1" smtClean="0">
                          <a:effectLst/>
                        </a:rPr>
                        <a:t>Qty</a:t>
                      </a:r>
                      <a:r>
                        <a:rPr lang="en-US" sz="2100" dirty="0" smtClean="0">
                          <a:effectLst/>
                        </a:rPr>
                        <a:t>)</a:t>
                      </a:r>
                      <a:endParaRPr lang="en-US" sz="2100" b="1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36000" marB="7200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004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100" dirty="0" smtClean="0">
                          <a:effectLst/>
                        </a:rPr>
                        <a:t>7.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UPS (10/5/3 KVA for Type I/II/III)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04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100" dirty="0" smtClean="0">
                          <a:effectLst/>
                        </a:rPr>
                        <a:t>8.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CCTV Fixed Camera 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2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2</a:t>
                      </a:r>
                      <a:endParaRPr lang="en-US" sz="21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004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100" dirty="0" smtClean="0">
                          <a:effectLst/>
                        </a:rPr>
                        <a:t>9.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NVR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>
                          <a:effectLst/>
                        </a:rPr>
                        <a:t>1</a:t>
                      </a:r>
                      <a:endParaRPr lang="en-US" sz="210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004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100" dirty="0" smtClean="0">
                          <a:effectLst/>
                        </a:rPr>
                        <a:t>10.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Token </a:t>
                      </a:r>
                      <a:r>
                        <a:rPr lang="en-US" sz="2100" dirty="0" smtClean="0">
                          <a:effectLst/>
                        </a:rPr>
                        <a:t>Management</a:t>
                      </a:r>
                      <a:r>
                        <a:rPr lang="en-US" sz="2100" baseline="0" dirty="0" smtClean="0">
                          <a:effectLst/>
                        </a:rPr>
                        <a:t> </a:t>
                      </a:r>
                      <a:r>
                        <a:rPr lang="en-US" sz="2100" dirty="0" smtClean="0">
                          <a:effectLst/>
                        </a:rPr>
                        <a:t>System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0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004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100" dirty="0" smtClean="0">
                          <a:effectLst/>
                        </a:rPr>
                        <a:t>11.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Biometric Attendance System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4004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100" dirty="0" smtClean="0">
                          <a:effectLst/>
                        </a:rPr>
                        <a:t>12.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Digital Camera with Tripod Stand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6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3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40049">
                <a:tc>
                  <a:txBody>
                    <a:bodyPr/>
                    <a:lstStyle/>
                    <a:p>
                      <a:pPr marL="0" marR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100" dirty="0" smtClean="0">
                          <a:effectLst/>
                        </a:rPr>
                        <a:t>13.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>
                          <a:effectLst/>
                        </a:rPr>
                        <a:t>Digital Slate with Digital Pen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6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3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dirty="0" smtClean="0">
                          <a:effectLst/>
                        </a:rPr>
                        <a:t>1</a:t>
                      </a:r>
                      <a:endParaRPr lang="en-US" sz="21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64406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9933"/>
            <a:ext cx="9143999" cy="469492"/>
          </a:xfrm>
          <a:solidFill>
            <a:schemeClr val="accent4"/>
          </a:solidFill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Manpower Deployment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70113" y="6407835"/>
            <a:ext cx="7559473" cy="252000"/>
          </a:xfrm>
        </p:spPr>
        <p:txBody>
          <a:bodyPr/>
          <a:lstStyle/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7524618"/>
              </p:ext>
            </p:extLst>
          </p:nvPr>
        </p:nvGraphicFramePr>
        <p:xfrm>
          <a:off x="0" y="504288"/>
          <a:ext cx="9143999" cy="5616606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11075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799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224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1224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12247">
                  <a:extLst>
                    <a:ext uri="{9D8B030D-6E8A-4147-A177-3AD203B41FA5}">
                      <a16:colId xmlns="" xmlns:a16="http://schemas.microsoft.com/office/drawing/2014/main" val="849999058"/>
                    </a:ext>
                  </a:extLst>
                </a:gridCol>
              </a:tblGrid>
              <a:tr h="48789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S. No.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Positions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Minimum Manpower Requirement </a:t>
                      </a:r>
                      <a:endParaRPr lang="en-US" sz="2000" b="1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5861" marR="458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45861" marR="4586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127788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b="1" dirty="0" smtClean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72000" marB="72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Sewa </a:t>
                      </a:r>
                      <a:r>
                        <a:rPr lang="en-US" sz="2000" dirty="0" err="1">
                          <a:effectLst/>
                        </a:rPr>
                        <a:t>Kendras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Type I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Sewa </a:t>
                      </a:r>
                      <a:r>
                        <a:rPr lang="en-US" sz="2000" dirty="0" err="1">
                          <a:effectLst/>
                        </a:rPr>
                        <a:t>Kendras</a:t>
                      </a:r>
                      <a:r>
                        <a:rPr lang="en-US" sz="2000" dirty="0">
                          <a:effectLst/>
                        </a:rPr>
                        <a:t> Type II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Sewa </a:t>
                      </a:r>
                      <a:r>
                        <a:rPr lang="en-US" sz="2000" dirty="0" err="1">
                          <a:effectLst/>
                        </a:rPr>
                        <a:t>Kendras</a:t>
                      </a:r>
                      <a:r>
                        <a:rPr lang="en-US" sz="2000" dirty="0">
                          <a:effectLst/>
                        </a:rPr>
                        <a:t> Type III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Arial"/>
                        <a:cs typeface="Times New Roman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1.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Zone Project Coordinator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for each zone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</a:t>
                      </a:r>
                      <a:endParaRPr lang="en-US" sz="20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District Program Manager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in each District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3.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Asst. </a:t>
                      </a:r>
                      <a:r>
                        <a:rPr lang="en-US" sz="2000" dirty="0">
                          <a:effectLst/>
                        </a:rPr>
                        <a:t>District Program Manager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in each District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4.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Operators for Counter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</a:t>
                      </a:r>
                      <a:endParaRPr lang="en-US" sz="20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3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5.</a:t>
                      </a:r>
                      <a:endParaRPr lang="en-US" sz="20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Center Coordinator cum Facilitator</a:t>
                      </a:r>
                      <a:endParaRPr lang="en-US" sz="20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0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80784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</a:t>
                      </a:r>
                      <a:endParaRPr lang="en-US" sz="20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Attendant cum Helper cum Runner</a:t>
                      </a:r>
                      <a:endParaRPr lang="en-US" sz="20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per Kendra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 per 5 Kendras</a:t>
                      </a:r>
                      <a:endParaRPr lang="en-US" sz="20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 per 5 </a:t>
                      </a:r>
                      <a:r>
                        <a:rPr lang="en-US" sz="2000" dirty="0" err="1">
                          <a:effectLst/>
                        </a:rPr>
                        <a:t>Kendras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78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7.</a:t>
                      </a:r>
                      <a:endParaRPr lang="en-US" sz="20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Security Guard</a:t>
                      </a:r>
                      <a:endParaRPr lang="en-US" sz="20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</a:t>
                      </a:r>
                      <a:endParaRPr lang="en-US" sz="200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-</a:t>
                      </a:r>
                      <a:endParaRPr lang="en-US" sz="2000" dirty="0">
                        <a:effectLst/>
                        <a:latin typeface="Arial"/>
                        <a:ea typeface="Arial"/>
                        <a:cs typeface="Mangal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41598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1600200" y="1257301"/>
            <a:ext cx="5715000" cy="3908822"/>
          </a:xfrm>
        </p:spPr>
        <p:txBody>
          <a:bodyPr vert="horz" lIns="19050" tIns="19050" rIns="3809" bIns="19050" rtlCol="0">
            <a:normAutofit/>
          </a:bodyPr>
          <a:lstStyle/>
          <a:p>
            <a:pPr marL="29766" algn="ctr"/>
            <a:r>
              <a:rPr lang="en-US" altLang="en-US" sz="2700" dirty="0">
                <a:latin typeface="Gotham Bold" pitchFamily="50" charset="0"/>
                <a:ea typeface="Calibri Bold" panose="020F0702030404030204" pitchFamily="34" charset="0"/>
                <a:cs typeface="Calibri Bold" panose="020F0702030404030204" pitchFamily="34" charset="0"/>
                <a:sym typeface="Calibri Bold" panose="020F0702030404030204" pitchFamily="34" charset="0"/>
              </a:rPr>
              <a:t>Any state that needs to grow has to keep the citizens at the </a:t>
            </a:r>
            <a:r>
              <a:rPr lang="en-US" altLang="en-US" sz="2700" dirty="0" err="1">
                <a:latin typeface="Gotham Bold" pitchFamily="50" charset="0"/>
                <a:ea typeface="Calibri Bold" panose="020F0702030404030204" pitchFamily="34" charset="0"/>
                <a:cs typeface="Calibri Bold" panose="020F0702030404030204" pitchFamily="34" charset="0"/>
                <a:sym typeface="Calibri Bold" panose="020F0702030404030204" pitchFamily="34" charset="0"/>
              </a:rPr>
              <a:t>centre</a:t>
            </a:r>
            <a:r>
              <a:rPr lang="en-US" altLang="en-US" sz="2700" dirty="0">
                <a:latin typeface="Gotham Bold" pitchFamily="50" charset="0"/>
                <a:ea typeface="Calibri Bold" panose="020F0702030404030204" pitchFamily="34" charset="0"/>
                <a:cs typeface="Calibri Bold" panose="020F0702030404030204" pitchFamily="34" charset="0"/>
                <a:sym typeface="Calibri Bold" panose="020F0702030404030204" pitchFamily="34" charset="0"/>
              </a:rPr>
              <a:t> of </a:t>
            </a:r>
            <a:r>
              <a:rPr lang="en-US" altLang="en-US" sz="2700" dirty="0">
                <a:latin typeface="Gotham Bold" pitchFamily="50" charset="0"/>
                <a:ea typeface="ヒラギノ角ゴ ProN W6" charset="0"/>
                <a:cs typeface="ヒラギノ角ゴ ProN W6" charset="0"/>
                <a:sym typeface="Calibri Bold" panose="020F0702030404030204" pitchFamily="34" charset="0"/>
              </a:rPr>
              <a:t/>
            </a:r>
            <a:br>
              <a:rPr lang="en-US" altLang="en-US" sz="2700" dirty="0">
                <a:latin typeface="Gotham Bold" pitchFamily="50" charset="0"/>
                <a:ea typeface="ヒラギノ角ゴ ProN W6" charset="0"/>
                <a:cs typeface="ヒラギノ角ゴ ProN W6" charset="0"/>
                <a:sym typeface="Calibri Bold" panose="020F0702030404030204" pitchFamily="34" charset="0"/>
              </a:rPr>
            </a:br>
            <a:r>
              <a:rPr lang="en-US" altLang="en-US" sz="2700" dirty="0">
                <a:latin typeface="Gotham Bold" pitchFamily="50" charset="0"/>
                <a:ea typeface="Calibri Bold" panose="020F0702030404030204" pitchFamily="34" charset="0"/>
                <a:cs typeface="Calibri Bold" panose="020F0702030404030204" pitchFamily="34" charset="0"/>
                <a:sym typeface="Calibri Bold" panose="020F0702030404030204" pitchFamily="34" charset="0"/>
              </a:rPr>
              <a:t>all policy formulations</a:t>
            </a:r>
            <a:endParaRPr lang="en-US" altLang="en-US" sz="2700" dirty="0">
              <a:latin typeface="Gotham Bold" pitchFamily="50" charset="0"/>
              <a:ea typeface="ヒラギノ角ゴ ProN W6" charset="0"/>
              <a:cs typeface="ヒラギノ角ゴ ProN W6" charset="0"/>
              <a:sym typeface="Calibri Bold" panose="020F0702030404030204" pitchFamily="34" charset="0"/>
            </a:endParaRPr>
          </a:p>
        </p:txBody>
      </p:sp>
      <p:sp>
        <p:nvSpPr>
          <p:cNvPr id="4100" name="Rectangle 3"/>
          <p:cNvSpPr>
            <a:spLocks/>
          </p:cNvSpPr>
          <p:nvPr/>
        </p:nvSpPr>
        <p:spPr bwMode="auto">
          <a:xfrm>
            <a:off x="7596953" y="5600507"/>
            <a:ext cx="186589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30479" bIns="0" anchor="ctr">
            <a:spAutoFit/>
          </a:bodyPr>
          <a:lstStyle>
            <a:lvl1pPr marL="39688" eaLnBrk="0" hangingPunct="0"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anose="020B0604020202020204" pitchFamily="34" charset="0"/>
                <a:ea typeface="ヒラギノ角ゴ ProN W3" charset="0"/>
                <a:cs typeface="ヒラギノ角ゴ ProN W3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9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7778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Responsibility of Service Operator</a:t>
            </a:r>
            <a:endParaRPr lang="en-IN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SEWA Kendra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58435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1315719"/>
              </p:ext>
            </p:extLst>
          </p:nvPr>
        </p:nvGraphicFramePr>
        <p:xfrm>
          <a:off x="0" y="914400"/>
          <a:ext cx="9144000" cy="576971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144000"/>
              </a:tblGrid>
              <a:tr h="649073">
                <a:tc>
                  <a:txBody>
                    <a:bodyPr/>
                    <a:lstStyle/>
                    <a:p>
                      <a:pPr algn="ctr"/>
                      <a:r>
                        <a:rPr lang="en-IN" sz="3000" dirty="0" smtClean="0"/>
                        <a:t>Hardware Management</a:t>
                      </a:r>
                      <a:endParaRPr lang="en-IN" sz="3000" dirty="0"/>
                    </a:p>
                  </a:txBody>
                  <a:tcPr marL="68580" marR="68580"/>
                </a:tc>
              </a:tr>
              <a:tr h="4868048">
                <a:tc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3000" u="none" strike="noStrike" kern="1200" baseline="0" dirty="0" smtClean="0"/>
                        <a:t>Procurement &amp; Installation of the ICT hardware, Software and peripherals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3000" u="none" strike="noStrike" kern="1200" baseline="0" dirty="0" smtClean="0"/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000" u="none" strike="noStrike" kern="1200" baseline="0" dirty="0" smtClean="0"/>
                        <a:t>Insurance for all the assets including hardware (IT and Non-IT), software, networks etc.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IN" sz="3000" u="none" strike="noStrike" kern="1200" baseline="0" dirty="0" smtClean="0"/>
                        <a:t> </a:t>
                      </a:r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000" u="none" strike="noStrike" kern="1200" baseline="0" dirty="0" smtClean="0"/>
                        <a:t>Devising a computerized call back/IVRS feedback mechanism for obtaining feedback from citizens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3000" u="none" strike="noStrike" kern="1200" baseline="0" dirty="0" smtClean="0"/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000" u="none" strike="noStrike" kern="1200" baseline="0" dirty="0" smtClean="0"/>
                        <a:t>Maintenance of DG set &amp; a complete log book for DG Set &amp; recording comprehensive date wise detail</a:t>
                      </a:r>
                      <a:endParaRPr lang="en-IN" sz="3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dirty="0"/>
              <a:t>Service Operator Roles &amp; Responsibilities </a:t>
            </a:r>
            <a:endParaRPr lang="en-US" b="1" dirty="0">
              <a:latin typeface="Trebuchet MS" panose="020B0603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/>
          <a:lstStyle/>
          <a:p>
            <a:r>
              <a:rPr lang="en-GB" sz="900" dirty="0" smtClean="0">
                <a:solidFill>
                  <a:srgbClr val="7F7F7F"/>
                </a:solidFill>
              </a:rPr>
              <a:t>© 2016 Deloitte </a:t>
            </a:r>
            <a:r>
              <a:rPr lang="en-GB" sz="900" dirty="0" err="1" smtClean="0">
                <a:solidFill>
                  <a:srgbClr val="7F7F7F"/>
                </a:solidFill>
              </a:rPr>
              <a:t>Touche</a:t>
            </a:r>
            <a:r>
              <a:rPr lang="en-GB" sz="900" dirty="0" smtClean="0">
                <a:solidFill>
                  <a:srgbClr val="7F7F7F"/>
                </a:solidFill>
              </a:rPr>
              <a:t> Tohmatsu India Private Limited</a:t>
            </a:r>
            <a:endParaRPr lang="en-GB" sz="9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4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638301"/>
              </p:ext>
            </p:extLst>
          </p:nvPr>
        </p:nvGraphicFramePr>
        <p:xfrm>
          <a:off x="0" y="838200"/>
          <a:ext cx="9144000" cy="5257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144000"/>
              </a:tblGrid>
              <a:tr h="564888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Service Management</a:t>
                      </a:r>
                      <a:endParaRPr lang="en-IN" sz="3000" dirty="0"/>
                    </a:p>
                  </a:txBody>
                  <a:tcPr/>
                </a:tc>
              </a:tr>
              <a:tr h="4692912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000" dirty="0" smtClean="0"/>
                        <a:t>Providing </a:t>
                      </a:r>
                      <a:r>
                        <a:rPr lang="en-IN" sz="3000" u="none" strike="noStrike" kern="1200" baseline="0" dirty="0" smtClean="0"/>
                        <a:t>consumables and any other goods or articles required from time to time for delivering the service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3000" u="none" strike="noStrike" kern="1200" baseline="0" dirty="0" smtClean="0"/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000" u="none" strike="noStrike" kern="1200" baseline="0" dirty="0" smtClean="0"/>
                        <a:t>Recruitment, training (including regular and periodic training) and controlling the manpower required to be deployed at </a:t>
                      </a:r>
                      <a:r>
                        <a:rPr lang="en-IN" sz="3000" u="none" strike="noStrike" kern="1200" baseline="0" dirty="0" err="1" smtClean="0"/>
                        <a:t>Sewa</a:t>
                      </a:r>
                      <a:r>
                        <a:rPr lang="en-IN" sz="3000" u="none" strike="noStrike" kern="1200" baseline="0" dirty="0" smtClean="0"/>
                        <a:t> </a:t>
                      </a:r>
                      <a:r>
                        <a:rPr lang="en-IN" sz="3000" u="none" strike="noStrike" kern="1200" baseline="0" dirty="0" err="1" smtClean="0"/>
                        <a:t>Kendras</a:t>
                      </a:r>
                      <a:r>
                        <a:rPr lang="en-IN" sz="3000" u="none" strike="noStrike" kern="1200" baseline="0" dirty="0" smtClean="0"/>
                        <a:t>.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3000" dirty="0" smtClean="0"/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3000" dirty="0" smtClean="0"/>
                        <a:t>Coordination with Departments, </a:t>
                      </a:r>
                      <a:r>
                        <a:rPr lang="en-IN" sz="3000" u="none" strike="noStrike" kern="1200" baseline="0" dirty="0" smtClean="0"/>
                        <a:t>connectivity service providers etc. to ensure service</a:t>
                      </a:r>
                      <a:endParaRPr lang="en-IN" sz="3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dirty="0"/>
              <a:t>Service Operator Roles &amp; Responsibilities </a:t>
            </a:r>
            <a:endParaRPr lang="en-US" b="1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/>
          <a:lstStyle/>
          <a:p>
            <a:r>
              <a:rPr lang="en-GB" sz="900" dirty="0" smtClean="0">
                <a:solidFill>
                  <a:srgbClr val="7F7F7F"/>
                </a:solidFill>
              </a:rPr>
              <a:t>© 2016 Deloitte </a:t>
            </a:r>
            <a:r>
              <a:rPr lang="en-GB" sz="900" dirty="0" err="1" smtClean="0">
                <a:solidFill>
                  <a:srgbClr val="7F7F7F"/>
                </a:solidFill>
              </a:rPr>
              <a:t>Touche</a:t>
            </a:r>
            <a:r>
              <a:rPr lang="en-GB" sz="900" dirty="0" smtClean="0">
                <a:solidFill>
                  <a:srgbClr val="7F7F7F"/>
                </a:solidFill>
              </a:rPr>
              <a:t> Tohmatsu India Private Limited</a:t>
            </a:r>
            <a:endParaRPr lang="en-GB" sz="9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34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8986658"/>
              </p:ext>
            </p:extLst>
          </p:nvPr>
        </p:nvGraphicFramePr>
        <p:xfrm>
          <a:off x="0" y="838200"/>
          <a:ext cx="9144000" cy="52578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144000"/>
              </a:tblGrid>
              <a:tr h="564888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/>
                        <a:t>Service Management</a:t>
                      </a:r>
                      <a:endParaRPr lang="en-IN" sz="3000" dirty="0"/>
                    </a:p>
                  </a:txBody>
                  <a:tcPr/>
                </a:tc>
              </a:tr>
              <a:tr h="4692912">
                <a:tc>
                  <a:txBody>
                    <a:bodyPr/>
                    <a:lstStyle/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000" u="none" strike="noStrike" kern="1200" baseline="0" dirty="0" smtClean="0"/>
                        <a:t>Establishing security services at all the sites for protection of Assets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3000" u="none" strike="noStrike" kern="1200" baseline="0" dirty="0" smtClean="0"/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000" u="none" strike="noStrike" kern="1200" baseline="0" dirty="0" smtClean="0"/>
                        <a:t>Devise service specific Standard Operating Procedures (SOPs)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IN" sz="3000" u="none" strike="noStrike" kern="1200" baseline="0" dirty="0" smtClean="0"/>
                    </a:p>
                    <a:p>
                      <a:pPr marL="285750" marR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IN" sz="3000" u="none" strike="noStrike" kern="1200" baseline="0" dirty="0" smtClean="0"/>
                        <a:t>Ensure that there is no unauthorized form being sold or agents working in collusion with manpower from </a:t>
                      </a:r>
                      <a:r>
                        <a:rPr lang="en-IN" sz="3000" u="none" strike="noStrike" kern="1200" baseline="0" dirty="0" err="1" smtClean="0"/>
                        <a:t>Sewa</a:t>
                      </a:r>
                      <a:r>
                        <a:rPr lang="en-IN" sz="3000" u="none" strike="noStrike" kern="1200" baseline="0" dirty="0" smtClean="0"/>
                        <a:t> </a:t>
                      </a:r>
                      <a:r>
                        <a:rPr lang="en-IN" sz="3000" u="none" strike="noStrike" kern="1200" baseline="0" dirty="0" err="1" smtClean="0"/>
                        <a:t>Kendras</a:t>
                      </a:r>
                      <a:r>
                        <a:rPr lang="en-IN" sz="3000" u="none" strike="noStrike" kern="1200" baseline="0" dirty="0" smtClean="0"/>
                        <a:t> </a:t>
                      </a:r>
                      <a:endParaRPr lang="en-IN" sz="30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b="1" dirty="0"/>
              <a:t>Service Operator Roles &amp; Responsibilities </a:t>
            </a:r>
            <a:endParaRPr lang="en-US" b="1" dirty="0">
              <a:latin typeface="Trebuchet MS" panose="020B0603020202020204" pitchFamily="34" charset="0"/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70113" y="6407835"/>
            <a:ext cx="7559473" cy="252000"/>
          </a:xfrm>
          <a:prstGeom prst="rect">
            <a:avLst/>
          </a:prstGeom>
        </p:spPr>
        <p:txBody>
          <a:bodyPr/>
          <a:lstStyle/>
          <a:p>
            <a:r>
              <a:rPr lang="en-GB" sz="900" dirty="0" smtClean="0">
                <a:solidFill>
                  <a:srgbClr val="7F7F7F"/>
                </a:solidFill>
              </a:rPr>
              <a:t>© 2016 Deloitte </a:t>
            </a:r>
            <a:r>
              <a:rPr lang="en-GB" sz="900" dirty="0" err="1" smtClean="0">
                <a:solidFill>
                  <a:srgbClr val="7F7F7F"/>
                </a:solidFill>
              </a:rPr>
              <a:t>Touche</a:t>
            </a:r>
            <a:r>
              <a:rPr lang="en-GB" sz="900" dirty="0" smtClean="0">
                <a:solidFill>
                  <a:srgbClr val="7F7F7F"/>
                </a:solidFill>
              </a:rPr>
              <a:t> Tohmatsu India Private Limited</a:t>
            </a:r>
            <a:endParaRPr lang="en-GB" sz="900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50442" y="669878"/>
            <a:ext cx="9144000" cy="6188122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>
                <a:latin typeface="Trebuchet MS" panose="020B0603020202020204" pitchFamily="34" charset="0"/>
              </a:rPr>
              <a:t>Sewa </a:t>
            </a:r>
            <a:r>
              <a:rPr lang="en-US" sz="3600" dirty="0" err="1">
                <a:latin typeface="Trebuchet MS" panose="020B0603020202020204" pitchFamily="34" charset="0"/>
              </a:rPr>
              <a:t>Kendras</a:t>
            </a:r>
            <a:r>
              <a:rPr lang="en-US" sz="3600" dirty="0">
                <a:latin typeface="Trebuchet MS" panose="020B0603020202020204" pitchFamily="34" charset="0"/>
              </a:rPr>
              <a:t> shall be operational for 6 days a week </a:t>
            </a:r>
            <a:endParaRPr lang="en-US" sz="3600" dirty="0" smtClean="0">
              <a:latin typeface="Trebuchet MS" panose="020B0603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3600" dirty="0">
                <a:latin typeface="Trebuchet MS" panose="020B0603020202020204" pitchFamily="34" charset="0"/>
              </a:rPr>
              <a:t>Providing </a:t>
            </a:r>
            <a:r>
              <a:rPr lang="en-US" sz="3600" dirty="0" smtClean="0">
                <a:latin typeface="Trebuchet MS" panose="020B0603020202020204" pitchFamily="34" charset="0"/>
              </a:rPr>
              <a:t>Services </a:t>
            </a:r>
            <a:r>
              <a:rPr lang="en-US" sz="3600" dirty="0">
                <a:latin typeface="Trebuchet MS" panose="020B0603020202020204" pitchFamily="34" charset="0"/>
              </a:rPr>
              <a:t>to citizen through </a:t>
            </a:r>
            <a:r>
              <a:rPr lang="en-US" sz="3600" dirty="0" err="1">
                <a:latin typeface="Trebuchet MS" panose="020B0603020202020204" pitchFamily="34" charset="0"/>
              </a:rPr>
              <a:t>Sewa</a:t>
            </a:r>
            <a:r>
              <a:rPr lang="en-US" sz="3600" dirty="0">
                <a:latin typeface="Trebuchet MS" panose="020B0603020202020204" pitchFamily="34" charset="0"/>
              </a:rPr>
              <a:t> </a:t>
            </a:r>
            <a:r>
              <a:rPr lang="en-US" sz="3600" dirty="0" err="1">
                <a:latin typeface="Trebuchet MS" panose="020B0603020202020204" pitchFamily="34" charset="0"/>
              </a:rPr>
              <a:t>Kendras</a:t>
            </a:r>
            <a:r>
              <a:rPr lang="en-US" sz="3600" dirty="0">
                <a:latin typeface="Trebuchet MS" panose="020B0603020202020204" pitchFamily="34" charset="0"/>
              </a:rPr>
              <a:t> 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600" dirty="0" smtClean="0">
                <a:latin typeface="Trebuchet MS" panose="020B0603020202020204" pitchFamily="34" charset="0"/>
              </a:rPr>
              <a:t>Service </a:t>
            </a:r>
            <a:r>
              <a:rPr lang="en-US" sz="3600" dirty="0">
                <a:latin typeface="Trebuchet MS" panose="020B0603020202020204" pitchFamily="34" charset="0"/>
              </a:rPr>
              <a:t>Operator will be </a:t>
            </a:r>
            <a:r>
              <a:rPr lang="en-US" sz="3600" dirty="0" smtClean="0">
                <a:latin typeface="Trebuchet MS" panose="020B0603020202020204" pitchFamily="34" charset="0"/>
              </a:rPr>
              <a:t>responsible </a:t>
            </a:r>
            <a:r>
              <a:rPr lang="en-US" sz="3600" dirty="0">
                <a:latin typeface="Trebuchet MS" panose="020B0603020202020204" pitchFamily="34" charset="0"/>
              </a:rPr>
              <a:t>for cleaning </a:t>
            </a:r>
            <a:r>
              <a:rPr lang="en-US" sz="3600" dirty="0" smtClean="0">
                <a:latin typeface="Trebuchet MS" panose="020B0603020202020204" pitchFamily="34" charset="0"/>
              </a:rPr>
              <a:t>and housekeeping </a:t>
            </a:r>
            <a:r>
              <a:rPr lang="en-US" sz="3600" dirty="0">
                <a:latin typeface="Trebuchet MS" panose="020B0603020202020204" pitchFamily="34" charset="0"/>
              </a:rPr>
              <a:t>of </a:t>
            </a:r>
            <a:r>
              <a:rPr lang="en-US" sz="3600" dirty="0" err="1">
                <a:latin typeface="Trebuchet MS" panose="020B0603020202020204" pitchFamily="34" charset="0"/>
              </a:rPr>
              <a:t>Sewa</a:t>
            </a:r>
            <a:r>
              <a:rPr lang="en-US" sz="3600" dirty="0">
                <a:latin typeface="Trebuchet MS" panose="020B0603020202020204" pitchFamily="34" charset="0"/>
              </a:rPr>
              <a:t> </a:t>
            </a:r>
            <a:r>
              <a:rPr lang="en-US" sz="3600" dirty="0" err="1" smtClean="0">
                <a:latin typeface="Trebuchet MS" panose="020B0603020202020204" pitchFamily="34" charset="0"/>
              </a:rPr>
              <a:t>Kendras</a:t>
            </a:r>
            <a:r>
              <a:rPr lang="en-US" sz="3600" dirty="0" smtClean="0">
                <a:latin typeface="Trebuchet MS" panose="020B0603020202020204" pitchFamily="34" charset="0"/>
              </a:rPr>
              <a:t>. </a:t>
            </a:r>
            <a:endParaRPr lang="en-US" sz="3600" dirty="0">
              <a:latin typeface="Trebuchet MS" panose="020B0603020202020204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endParaRPr lang="en-US" sz="3600" dirty="0">
              <a:latin typeface="Trebuchet MS" panose="020B0603020202020204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US" sz="3600" dirty="0"/>
          </a:p>
          <a:p>
            <a:pPr marL="342900" indent="-342900" algn="just">
              <a:buFont typeface="Arial" pitchFamily="34" charset="0"/>
              <a:buChar char="•"/>
            </a:pPr>
            <a:endParaRPr lang="en-US" sz="3600" dirty="0">
              <a:latin typeface="Trebuchet MS" panose="020B0603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6158" y="-54022"/>
            <a:ext cx="9144000" cy="723900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dirty="0"/>
              <a:t>Operational Requirements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7592" y="669878"/>
            <a:ext cx="9144000" cy="6188122"/>
          </a:xfrm>
        </p:spPr>
        <p:txBody>
          <a:bodyPr>
            <a:no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Service </a:t>
            </a:r>
            <a:r>
              <a:rPr lang="en-US" sz="3200" dirty="0">
                <a:latin typeface="Trebuchet MS" panose="020B0603020202020204" pitchFamily="34" charset="0"/>
              </a:rPr>
              <a:t>Operator will be responsible to manage and maintain complete infrastructure at Sewa </a:t>
            </a:r>
            <a:r>
              <a:rPr lang="en-US" sz="3200" dirty="0" err="1">
                <a:latin typeface="Trebuchet MS" panose="020B0603020202020204" pitchFamily="34" charset="0"/>
              </a:rPr>
              <a:t>Kendras</a:t>
            </a:r>
            <a:r>
              <a:rPr lang="en-US" sz="3200" dirty="0">
                <a:latin typeface="Trebuchet MS" panose="020B0603020202020204" pitchFamily="34" charset="0"/>
              </a:rPr>
              <a:t> whether supplied by Service Operator or </a:t>
            </a:r>
            <a:r>
              <a:rPr lang="en-US" sz="3200" dirty="0" err="1">
                <a:latin typeface="Trebuchet MS" panose="020B0603020202020204" pitchFamily="34" charset="0"/>
              </a:rPr>
              <a:t>PSeGS</a:t>
            </a:r>
            <a:r>
              <a:rPr lang="en-US" sz="3200" dirty="0">
                <a:latin typeface="Trebuchet MS" panose="020B0603020202020204" pitchFamily="34" charset="0"/>
              </a:rPr>
              <a:t> including furniture &amp; fixtures, electrical cabling/equipment, all type of stationaries, consumables etc. </a:t>
            </a:r>
            <a:endParaRPr lang="en-US" sz="3200" dirty="0" smtClean="0">
              <a:latin typeface="Trebuchet MS" panose="020B0603020202020204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Deposition </a:t>
            </a:r>
            <a:r>
              <a:rPr lang="en-US" sz="3200" dirty="0">
                <a:latin typeface="Trebuchet MS" panose="020B0603020202020204" pitchFamily="34" charset="0"/>
              </a:rPr>
              <a:t>of statutory/government fee collected at </a:t>
            </a:r>
            <a:r>
              <a:rPr lang="en-US" sz="3200" dirty="0" err="1">
                <a:latin typeface="Trebuchet MS" panose="020B0603020202020204" pitchFamily="34" charset="0"/>
              </a:rPr>
              <a:t>Sewa</a:t>
            </a:r>
            <a:r>
              <a:rPr lang="en-US" sz="3200" dirty="0">
                <a:latin typeface="Trebuchet MS" panose="020B0603020202020204" pitchFamily="34" charset="0"/>
              </a:rPr>
              <a:t> </a:t>
            </a:r>
            <a:r>
              <a:rPr lang="en-US" sz="3200" dirty="0" err="1" smtClean="0">
                <a:latin typeface="Trebuchet MS" panose="020B0603020202020204" pitchFamily="34" charset="0"/>
              </a:rPr>
              <a:t>Kendras</a:t>
            </a:r>
            <a:endParaRPr lang="en-US" sz="3200" dirty="0" smtClean="0">
              <a:latin typeface="Trebuchet MS" panose="020B0603020202020204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Takeover of existing SUWIDHA </a:t>
            </a:r>
            <a:r>
              <a:rPr lang="en-US" sz="3200" dirty="0" err="1" smtClean="0">
                <a:latin typeface="Trebuchet MS" panose="020B0603020202020204" pitchFamily="34" charset="0"/>
              </a:rPr>
              <a:t>Kendras</a:t>
            </a:r>
            <a:r>
              <a:rPr lang="en-US" sz="3200" dirty="0" smtClean="0">
                <a:latin typeface="Trebuchet MS" panose="020B0603020202020204" pitchFamily="34" charset="0"/>
              </a:rPr>
              <a:t> including manpower and maintenance of infrastructure </a:t>
            </a:r>
          </a:p>
          <a:p>
            <a:pPr marL="342900" lvl="0" indent="-342900">
              <a:buFont typeface="Arial" pitchFamily="34" charset="0"/>
              <a:buChar char="•"/>
            </a:pPr>
            <a:endParaRPr lang="en-US" sz="2300" dirty="0">
              <a:latin typeface="Trebuchet MS" panose="020B0603020202020204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300" dirty="0"/>
          </a:p>
          <a:p>
            <a:pPr marL="342900" indent="-342900">
              <a:buFont typeface="Arial" pitchFamily="34" charset="0"/>
              <a:buChar char="•"/>
            </a:pPr>
            <a:endParaRPr lang="en-US" sz="2300" dirty="0">
              <a:latin typeface="Trebuchet MS" panose="020B0603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26158" y="-54022"/>
            <a:ext cx="9144000" cy="723900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dirty="0"/>
              <a:t>Operational Requirements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2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644214"/>
            <a:ext cx="8915400" cy="563880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Electronic </a:t>
            </a:r>
            <a:r>
              <a:rPr lang="en-US" sz="3200" dirty="0">
                <a:latin typeface="Trebuchet MS" panose="020B0603020202020204" pitchFamily="34" charset="0"/>
              </a:rPr>
              <a:t>Queue Management System with provision of allocating token numbers to citizens on first-come-first-serve basis </a:t>
            </a:r>
            <a:r>
              <a:rPr lang="en-US" sz="3200" dirty="0" smtClean="0">
                <a:latin typeface="Trebuchet MS" panose="020B0603020202020204" pitchFamily="34" charset="0"/>
              </a:rPr>
              <a:t>at Type I and Type II centers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Cash Management</a:t>
            </a:r>
            <a:endParaRPr lang="en-US" sz="3200" dirty="0">
              <a:latin typeface="Trebuchet MS" panose="020B0603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Provision of Citizen Appointment System for convenience and transparency in service delivery</a:t>
            </a:r>
          </a:p>
          <a:p>
            <a:pPr algn="just">
              <a:lnSpc>
                <a:spcPct val="150000"/>
              </a:lnSpc>
            </a:pPr>
            <a:endParaRPr lang="en-US" sz="3200" dirty="0">
              <a:latin typeface="Trebuchet MS" panose="020B0603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Operational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6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39464"/>
            <a:ext cx="8915400" cy="563880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Provision of application forms and </a:t>
            </a:r>
            <a:r>
              <a:rPr lang="en-US" sz="3200" dirty="0" err="1" smtClean="0">
                <a:latin typeface="Trebuchet MS" panose="020B0603020202020204" pitchFamily="34" charset="0"/>
              </a:rPr>
              <a:t>licences</a:t>
            </a:r>
            <a:r>
              <a:rPr lang="en-US" sz="3200" dirty="0" smtClean="0">
                <a:latin typeface="Trebuchet MS" panose="020B0603020202020204" pitchFamily="34" charset="0"/>
              </a:rPr>
              <a:t>/</a:t>
            </a:r>
            <a:r>
              <a:rPr lang="en-US" sz="3200" dirty="0" err="1" smtClean="0">
                <a:latin typeface="Trebuchet MS" panose="020B0603020202020204" pitchFamily="34" charset="0"/>
              </a:rPr>
              <a:t>certificats</a:t>
            </a:r>
            <a:r>
              <a:rPr lang="en-US" sz="3200" dirty="0" smtClean="0">
                <a:latin typeface="Trebuchet MS" panose="020B0603020202020204" pitchFamily="34" charset="0"/>
              </a:rPr>
              <a:t>/documents to citizens.</a:t>
            </a:r>
            <a:endParaRPr lang="en-US" sz="3200" dirty="0">
              <a:latin typeface="Trebuchet MS" panose="020B0603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Transfer/handover </a:t>
            </a:r>
            <a:r>
              <a:rPr lang="en-US" sz="3200" dirty="0">
                <a:latin typeface="Trebuchet MS" panose="020B0603020202020204" pitchFamily="34" charset="0"/>
              </a:rPr>
              <a:t>the ownership/possession and custody of all the assets (procured by Service Operator and/or being used in Sewa </a:t>
            </a:r>
            <a:r>
              <a:rPr lang="en-US" sz="3200" dirty="0" err="1">
                <a:latin typeface="Trebuchet MS" panose="020B0603020202020204" pitchFamily="34" charset="0"/>
              </a:rPr>
              <a:t>Kendras</a:t>
            </a:r>
            <a:r>
              <a:rPr lang="en-US" sz="3200" dirty="0">
                <a:latin typeface="Trebuchet MS" panose="020B0603020202020204" pitchFamily="34" charset="0"/>
              </a:rPr>
              <a:t> for providing the services to the citizen) to the </a:t>
            </a:r>
            <a:r>
              <a:rPr lang="en-US" sz="3200" dirty="0" err="1">
                <a:latin typeface="Trebuchet MS" panose="020B0603020202020204" pitchFamily="34" charset="0"/>
              </a:rPr>
              <a:t>PSeGS</a:t>
            </a:r>
            <a:r>
              <a:rPr lang="en-US" sz="3200" dirty="0">
                <a:latin typeface="Trebuchet MS" panose="020B0603020202020204" pitchFamily="34" charset="0"/>
              </a:rPr>
              <a:t> at the end of project/on termination of </a:t>
            </a:r>
            <a:r>
              <a:rPr lang="en-US" sz="3200" dirty="0" smtClean="0">
                <a:latin typeface="Trebuchet MS" panose="020B0603020202020204" pitchFamily="34" charset="0"/>
              </a:rPr>
              <a:t>contract</a:t>
            </a:r>
            <a:endParaRPr lang="en-US" sz="3200" dirty="0">
              <a:latin typeface="Trebuchet MS" panose="020B0603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US" sz="3200" dirty="0">
              <a:latin typeface="Trebuchet MS" panose="020B0603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Operational Requirements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39464"/>
            <a:ext cx="8915400" cy="5638800"/>
          </a:xfrm>
        </p:spPr>
        <p:txBody>
          <a:bodyPr>
            <a:noAutofit/>
          </a:bodyPr>
          <a:lstStyle/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22 Type I, 322 Type II and 1758 Sewa </a:t>
            </a:r>
            <a:r>
              <a:rPr lang="en-US" sz="3200" dirty="0" err="1" smtClean="0">
                <a:latin typeface="Trebuchet MS" panose="020B0603020202020204" pitchFamily="34" charset="0"/>
              </a:rPr>
              <a:t>Kendras</a:t>
            </a:r>
            <a:r>
              <a:rPr lang="en-US" sz="3200" dirty="0" smtClean="0">
                <a:latin typeface="Trebuchet MS" panose="020B0603020202020204" pitchFamily="34" charset="0"/>
              </a:rPr>
              <a:t> have been launched </a:t>
            </a:r>
            <a:r>
              <a:rPr lang="en-US" sz="3200" dirty="0" err="1" smtClean="0">
                <a:latin typeface="Trebuchet MS" panose="020B0603020202020204" pitchFamily="34" charset="0"/>
              </a:rPr>
              <a:t>w.e.f</a:t>
            </a:r>
            <a:r>
              <a:rPr lang="en-US" sz="3200" dirty="0" smtClean="0">
                <a:latin typeface="Trebuchet MS" panose="020B0603020202020204" pitchFamily="34" charset="0"/>
              </a:rPr>
              <a:t> 12</a:t>
            </a:r>
            <a:r>
              <a:rPr lang="en-US" sz="3200" baseline="30000" dirty="0" smtClean="0">
                <a:latin typeface="Trebuchet MS" panose="020B0603020202020204" pitchFamily="34" charset="0"/>
              </a:rPr>
              <a:t>th</a:t>
            </a:r>
            <a:r>
              <a:rPr lang="en-US" sz="3200" dirty="0" smtClean="0">
                <a:latin typeface="Trebuchet MS" panose="020B0603020202020204" pitchFamily="34" charset="0"/>
              </a:rPr>
              <a:t> August 2016.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77 Services have been started.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Average </a:t>
            </a:r>
            <a:r>
              <a:rPr lang="en-US" sz="3200" dirty="0" smtClean="0">
                <a:latin typeface="Trebuchet MS" panose="020B0603020202020204" pitchFamily="34" charset="0"/>
              </a:rPr>
              <a:t>15000 </a:t>
            </a:r>
            <a:r>
              <a:rPr lang="en-US" sz="3200" dirty="0" smtClean="0">
                <a:latin typeface="Trebuchet MS" panose="020B0603020202020204" pitchFamily="34" charset="0"/>
              </a:rPr>
              <a:t>applications being received</a:t>
            </a:r>
            <a:r>
              <a:rPr lang="en-US" sz="3200" dirty="0" smtClean="0">
                <a:latin typeface="Trebuchet MS" panose="020B060302020202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Pendency less than 15%</a:t>
            </a:r>
            <a:endParaRPr lang="en-US" sz="3200" dirty="0">
              <a:latin typeface="Trebuchet MS" panose="020B0603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US" sz="3200" dirty="0">
              <a:latin typeface="Trebuchet MS" panose="020B0603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accent4"/>
          </a:solidFill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3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Service Delivery Pendency - Monitoring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smtClean="0"/>
              <a:t>Online Real Time </a:t>
            </a:r>
            <a:r>
              <a:rPr lang="en-IN" dirty="0" err="1" smtClean="0"/>
              <a:t>Reprots</a:t>
            </a:r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8962" y="2736056"/>
            <a:ext cx="3750098" cy="2763441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 smtClean="0"/>
              <a:t>Efforts made by State</a:t>
            </a:r>
            <a:endParaRPr lang="en-IN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IN" dirty="0" smtClean="0"/>
              <a:t> MIS Cell established in office of Chief Secretary Punjab for monitoring of e-Governance works and also pendency of service delivery.</a:t>
            </a:r>
          </a:p>
          <a:p>
            <a:r>
              <a:rPr lang="en-IN" dirty="0"/>
              <a:t> </a:t>
            </a:r>
            <a:r>
              <a:rPr lang="en-IN" dirty="0" smtClean="0"/>
              <a:t>Weekly Video Conference of Chief Secretary with DCs to monitor and review the pendency.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14705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700" dirty="0"/>
              <a:t>          Why we needed to invest in Sewa Kendras </a:t>
            </a:r>
            <a:br>
              <a:rPr lang="en-IN" sz="2700" dirty="0"/>
            </a:br>
            <a:r>
              <a:rPr lang="en-IN" sz="2700" dirty="0"/>
              <a:t>Challenges and issues with Common Service Centers </a:t>
            </a:r>
            <a:endParaRPr lang="en-IN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 smtClean="0"/>
              <a:t>Average ambience of the center in look and feeling resulted in average citizen experience.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 smtClean="0"/>
              <a:t>Limited Infrastructure , internet connectivity.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 smtClean="0"/>
              <a:t>Non-Standardized service delivery across the State.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 smtClean="0"/>
              <a:t>Non availability  of DG sets, Power back-up, Air conditioned environment.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 smtClean="0"/>
              <a:t>Limited investment for manpower, maintenance by VLEs.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 smtClean="0"/>
              <a:t>No queue management process.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 smtClean="0"/>
              <a:t>No attendance process and dependency on only one VLE in one CSC.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 smtClean="0"/>
              <a:t>VLEs had limited interest in training and thus had poor citizen handling skills 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IN" dirty="0" smtClean="0"/>
              <a:t>VLEs were not interested in applying services with manual backend as it involved hiring of runners.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52596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13800" dirty="0" smtClean="0"/>
              <a:t>Thank You</a:t>
            </a:r>
            <a:endParaRPr lang="en-US" sz="13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1855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70113" y="6407835"/>
            <a:ext cx="7559473" cy="252000"/>
          </a:xfrm>
        </p:spPr>
        <p:txBody>
          <a:bodyPr/>
          <a:lstStyle/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540" y="2130"/>
            <a:ext cx="9140460" cy="6309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IN" sz="2800" b="1" dirty="0">
                <a:solidFill>
                  <a:schemeClr val="bg1"/>
                </a:solidFill>
              </a:rPr>
              <a:t>Current landscape of Citizen Centric Service Delivery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762909327"/>
              </p:ext>
            </p:extLst>
          </p:nvPr>
        </p:nvGraphicFramePr>
        <p:xfrm>
          <a:off x="370113" y="1828864"/>
          <a:ext cx="816858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8218035"/>
              </p:ext>
            </p:extLst>
          </p:nvPr>
        </p:nvGraphicFramePr>
        <p:xfrm>
          <a:off x="7938" y="708336"/>
          <a:ext cx="9136062" cy="1188734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9136062"/>
              </a:tblGrid>
              <a:tr h="91446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2400" dirty="0" smtClean="0"/>
                        <a:t>Punjab Government extends its services to citizens and businesses through following Service Delivery Channels</a:t>
                      </a:r>
                    </a:p>
                    <a:p>
                      <a:pPr marL="0" indent="0" algn="just" defTabSz="914400" rtl="0" eaLnBrk="1" latinLnBrk="0" hangingPunct="1">
                        <a:buFont typeface="Arial" panose="020B0604020202020204" pitchFamily="34" charset="0"/>
                        <a:buNone/>
                      </a:pPr>
                      <a:endParaRPr lang="en-US" sz="2400" kern="1200" dirty="0" smtClean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marL="91448" marR="91448" marT="45727" marB="4572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5504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251601"/>
              </p:ext>
            </p:extLst>
          </p:nvPr>
        </p:nvGraphicFramePr>
        <p:xfrm>
          <a:off x="0" y="914400"/>
          <a:ext cx="9144000" cy="481146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144000"/>
              </a:tblGrid>
              <a:tr h="9810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3000" b="0" kern="1200" dirty="0" smtClean="0"/>
                        <a:t>The average </a:t>
                      </a:r>
                      <a:r>
                        <a:rPr lang="en-US" sz="3000" b="1" kern="1200" dirty="0" smtClean="0"/>
                        <a:t>coverage</a:t>
                      </a:r>
                      <a:r>
                        <a:rPr lang="en-US" sz="3000" b="0" kern="1200" dirty="0" smtClean="0"/>
                        <a:t> is 45000 population per center</a:t>
                      </a:r>
                      <a:endParaRPr lang="en-IN" sz="3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7" marB="45727" anchor="ctr"/>
                </a:tc>
              </a:tr>
              <a:tr h="8730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3000" b="1" dirty="0" smtClean="0"/>
                        <a:t>Delay</a:t>
                      </a:r>
                      <a:r>
                        <a:rPr lang="en-US" sz="3000" dirty="0" smtClean="0"/>
                        <a:t> in delivery of services, Long waiting time </a:t>
                      </a:r>
                      <a:endParaRPr lang="en-IN" sz="30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8" marR="91448" marT="45727" marB="45727" anchor="ctr"/>
                </a:tc>
              </a:tr>
              <a:tr h="8810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IN" sz="3000" b="1" dirty="0" smtClean="0"/>
                        <a:t>Lack of Monitoring </a:t>
                      </a:r>
                      <a:r>
                        <a:rPr lang="en-IN" sz="3000" dirty="0" smtClean="0"/>
                        <a:t>mechanism</a:t>
                      </a:r>
                      <a:endParaRPr lang="en-IN" sz="30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8" marR="91448" marT="45727" marB="45727" anchor="ctr"/>
                </a:tc>
              </a:tr>
              <a:tr h="207622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n-US" sz="3000" b="1" dirty="0" smtClean="0"/>
                        <a:t>Duplication</a:t>
                      </a:r>
                      <a:r>
                        <a:rPr lang="en-US" sz="3000" dirty="0" smtClean="0"/>
                        <a:t> of physical infrastructure, manpower wastage, overloading as well as under-utilization of resources</a:t>
                      </a:r>
                      <a:endParaRPr lang="en-US" sz="3000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48" marR="91448" marT="45727" marB="45727" anchor="ctr"/>
                </a:tc>
              </a:tr>
            </a:tbl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0" y="18969"/>
            <a:ext cx="9140460" cy="6309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Need for Unified Service </a:t>
            </a:r>
            <a:r>
              <a:rPr lang="en-US" sz="2800" b="1" dirty="0">
                <a:solidFill>
                  <a:schemeClr val="bg1"/>
                </a:solidFill>
              </a:rPr>
              <a:t>Delivery</a:t>
            </a:r>
            <a:r>
              <a:rPr lang="en-US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 Centers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53993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365203"/>
              </p:ext>
            </p:extLst>
          </p:nvPr>
        </p:nvGraphicFramePr>
        <p:xfrm>
          <a:off x="0" y="1095375"/>
          <a:ext cx="9144000" cy="411673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9144000"/>
              </a:tblGrid>
              <a:tr h="2548450"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3000" b="0" kern="1200" dirty="0" smtClean="0"/>
                        <a:t>Multiple front end delivery channels like SUWIDHA, FARD </a:t>
                      </a:r>
                      <a:r>
                        <a:rPr lang="en-US" sz="3000" b="0" kern="1200" dirty="0" err="1" smtClean="0"/>
                        <a:t>Kendras</a:t>
                      </a:r>
                      <a:r>
                        <a:rPr lang="en-US" sz="3000" b="0" kern="1200" dirty="0" smtClean="0"/>
                        <a:t>, </a:t>
                      </a:r>
                      <a:r>
                        <a:rPr lang="en-US" sz="3000" b="0" kern="1200" dirty="0" err="1" smtClean="0"/>
                        <a:t>Saanjh</a:t>
                      </a:r>
                      <a:r>
                        <a:rPr lang="en-US" sz="3000" b="0" kern="1200" dirty="0" smtClean="0"/>
                        <a:t> </a:t>
                      </a:r>
                      <a:r>
                        <a:rPr lang="en-US" sz="3000" b="0" kern="1200" dirty="0" err="1" smtClean="0"/>
                        <a:t>Kendras</a:t>
                      </a:r>
                      <a:r>
                        <a:rPr lang="en-US" sz="3000" b="0" kern="1200" dirty="0" smtClean="0"/>
                        <a:t>, Transport etc., </a:t>
                      </a:r>
                      <a:r>
                        <a:rPr lang="en-US" sz="3000" b="1" kern="1200" dirty="0" smtClean="0"/>
                        <a:t>leads to confusion among citizens</a:t>
                      </a:r>
                      <a:r>
                        <a:rPr lang="en-US" sz="3000" b="1" kern="1200" baseline="0" dirty="0" smtClean="0"/>
                        <a:t> </a:t>
                      </a:r>
                      <a:r>
                        <a:rPr lang="en-US" sz="3000" b="0" kern="1200" dirty="0" smtClean="0"/>
                        <a:t>as to which service can be availed from where!</a:t>
                      </a:r>
                      <a:endParaRPr lang="en-US" sz="30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7" marB="45727" anchor="ctr"/>
                </a:tc>
              </a:tr>
              <a:tr h="1568283">
                <a:tc>
                  <a:txBody>
                    <a:bodyPr/>
                    <a:lstStyle/>
                    <a:p>
                      <a:pPr marL="285750" indent="-285750" algn="just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3000" b="1" kern="1200" dirty="0" smtClean="0"/>
                        <a:t>Monetary loss to the citizens </a:t>
                      </a:r>
                      <a:r>
                        <a:rPr lang="en-US" sz="3000" kern="1200" dirty="0" smtClean="0"/>
                        <a:t>in the form of wastage of time, loss of wages &amp; productivity, transport cost </a:t>
                      </a:r>
                      <a:r>
                        <a:rPr lang="en-US" sz="3000" kern="1200" dirty="0" err="1" smtClean="0"/>
                        <a:t>etc</a:t>
                      </a:r>
                      <a:endParaRPr lang="en-US" sz="3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8" marR="91448" marT="45727" marB="45727" anchor="ctr"/>
                </a:tc>
              </a:tr>
            </a:tbl>
          </a:graphicData>
        </a:graphic>
      </p:graphicFrame>
      <p:sp>
        <p:nvSpPr>
          <p:cNvPr id="7" name="Title 2"/>
          <p:cNvSpPr txBox="1">
            <a:spLocks/>
          </p:cNvSpPr>
          <p:nvPr/>
        </p:nvSpPr>
        <p:spPr>
          <a:xfrm>
            <a:off x="0" y="31848"/>
            <a:ext cx="9140460" cy="6309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Need for Unified Service </a:t>
            </a:r>
            <a:r>
              <a:rPr lang="en-US" sz="2800" b="1" dirty="0">
                <a:solidFill>
                  <a:schemeClr val="bg1"/>
                </a:solidFill>
              </a:rPr>
              <a:t>Delivery</a:t>
            </a:r>
            <a:r>
              <a:rPr lang="en-US" sz="2800" b="1" dirty="0">
                <a:solidFill>
                  <a:schemeClr val="bg1"/>
                </a:solidFill>
                <a:latin typeface="Trebuchet MS" panose="020B0603020202020204" pitchFamily="34" charset="0"/>
              </a:rPr>
              <a:t> Centers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540" y="2130"/>
            <a:ext cx="9140460" cy="630936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/>
          <a:p>
            <a:pPr algn="ctr"/>
            <a:r>
              <a:rPr lang="en-IN" dirty="0" smtClean="0">
                <a:solidFill>
                  <a:schemeClr val="bg2"/>
                </a:solidFill>
                <a:ea typeface="+mj-ea"/>
                <a:cs typeface="+mj-cs"/>
              </a:rPr>
              <a:t>Citizen Service </a:t>
            </a:r>
            <a:r>
              <a:rPr lang="en-IN" dirty="0">
                <a:solidFill>
                  <a:schemeClr val="bg2"/>
                </a:solidFill>
                <a:ea typeface="+mj-ea"/>
                <a:cs typeface="+mj-cs"/>
              </a:rPr>
              <a:t>Delivery </a:t>
            </a:r>
            <a:r>
              <a:rPr lang="en-IN" dirty="0" smtClean="0">
                <a:solidFill>
                  <a:schemeClr val="bg2"/>
                </a:solidFill>
                <a:ea typeface="+mj-ea"/>
                <a:cs typeface="+mj-cs"/>
              </a:rPr>
              <a:t>Approach</a:t>
            </a:r>
            <a:endParaRPr lang="en-US" sz="4000" dirty="0">
              <a:solidFill>
                <a:schemeClr val="bg2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04029" y="3852338"/>
            <a:ext cx="7871958" cy="2403981"/>
            <a:chOff x="472965" y="1300914"/>
            <a:chExt cx="7725103" cy="2403981"/>
          </a:xfrm>
        </p:grpSpPr>
        <p:sp>
          <p:nvSpPr>
            <p:cNvPr id="4" name="Rounded Rectangle 3"/>
            <p:cNvSpPr/>
            <p:nvPr/>
          </p:nvSpPr>
          <p:spPr>
            <a:xfrm>
              <a:off x="472965" y="1300914"/>
              <a:ext cx="7725103" cy="2403981"/>
            </a:xfrm>
            <a:prstGeom prst="roundRect">
              <a:avLst/>
            </a:prstGeom>
            <a:gradFill rotWithShape="1">
              <a:gsLst>
                <a:gs pos="0">
                  <a:srgbClr val="9BBB59">
                    <a:tint val="50000"/>
                    <a:satMod val="300000"/>
                  </a:srgbClr>
                </a:gs>
                <a:gs pos="35000">
                  <a:srgbClr val="9BBB59">
                    <a:tint val="37000"/>
                    <a:satMod val="300000"/>
                  </a:srgbClr>
                </a:gs>
                <a:gs pos="100000">
                  <a:srgbClr val="9BBB59">
                    <a:tint val="15000"/>
                    <a:satMod val="350000"/>
                  </a:srgbClr>
                </a:gs>
              </a:gsLst>
              <a:lin ang="16200000" scaled="1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33250" y="1445171"/>
              <a:ext cx="1409288" cy="54128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Power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95175" y="1449843"/>
              <a:ext cx="1408176" cy="5394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Transport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649008" y="2130424"/>
              <a:ext cx="1409289" cy="5394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>
                  <a:solidFill>
                    <a:sysClr val="window" lastClr="FFFFFF"/>
                  </a:solidFill>
                  <a:latin typeface="Calibri"/>
                  <a:cs typeface="+mn-cs"/>
                </a:rPr>
                <a:t>Social Security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4695175" y="2138283"/>
              <a:ext cx="1408176" cy="5394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Health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14297" y="1445172"/>
              <a:ext cx="1408176" cy="5394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Food Supply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349330" y="1465901"/>
              <a:ext cx="1408176" cy="5394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SC/BC Welfare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714297" y="2130423"/>
              <a:ext cx="1408176" cy="5394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Personnel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379955" y="2173769"/>
              <a:ext cx="1408176" cy="5394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Home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49008" y="2934466"/>
              <a:ext cx="1409289" cy="5394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 smtClean="0">
                  <a:solidFill>
                    <a:sysClr val="window" lastClr="FFFFFF"/>
                  </a:solidFill>
                  <a:latin typeface="Calibri"/>
                  <a:cs typeface="+mn-cs"/>
                </a:rPr>
                <a:t>Local Government</a:t>
              </a:r>
              <a:endParaRPr lang="en-US" b="1" kern="0" dirty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714297" y="2934466"/>
              <a:ext cx="1409289" cy="5394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kern="0" dirty="0" smtClean="0">
                  <a:solidFill>
                    <a:sysClr val="window" lastClr="FFFFFF"/>
                  </a:solidFill>
                  <a:latin typeface="Calibri"/>
                  <a:cs typeface="+mn-cs"/>
                </a:rPr>
                <a:t>Revenue</a:t>
              </a:r>
              <a:endParaRPr lang="en-US" b="1" kern="0" dirty="0">
                <a:solidFill>
                  <a:sysClr val="window" lastClr="FFFFFF"/>
                </a:solidFill>
                <a:latin typeface="Calibri"/>
                <a:cs typeface="+mn-cs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95175" y="2934466"/>
              <a:ext cx="1408176" cy="5394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fontAlgn="b"/>
              <a:r>
                <a:rPr lang="en-IN" sz="1200" b="1" dirty="0">
                  <a:solidFill>
                    <a:schemeClr val="bg1"/>
                  </a:solidFill>
                </a:rPr>
                <a:t>Housing &amp; Urban Development  </a:t>
              </a:r>
              <a:endParaRPr lang="en-IN" sz="1200" b="1" dirty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349330" y="2934466"/>
              <a:ext cx="1408176" cy="5394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Education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926343" y="927906"/>
            <a:ext cx="7871959" cy="2025608"/>
            <a:chOff x="252248" y="975684"/>
            <a:chExt cx="8560676" cy="2035517"/>
          </a:xfrm>
        </p:grpSpPr>
        <p:sp>
          <p:nvSpPr>
            <p:cNvPr id="20" name="Rounded Rectangle 19"/>
            <p:cNvSpPr/>
            <p:nvPr/>
          </p:nvSpPr>
          <p:spPr>
            <a:xfrm>
              <a:off x="252248" y="1237293"/>
              <a:ext cx="8560675" cy="1773908"/>
            </a:xfrm>
            <a:prstGeom prst="roundRect">
              <a:avLst/>
            </a:prstGeom>
            <a:ln/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415135" y="1524472"/>
              <a:ext cx="1636331" cy="1404003"/>
              <a:chOff x="136423" y="4419601"/>
              <a:chExt cx="1643012" cy="1673085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36424" y="5823604"/>
                <a:ext cx="1636330" cy="269082"/>
              </a:xfrm>
              <a:prstGeom prst="round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Delivery </a:t>
                </a:r>
                <a:r>
                  <a:rPr kumimoji="0" lang="en-US" sz="16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Centre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pic>
            <p:nvPicPr>
              <p:cNvPr id="23" name="Picture 16" descr="C:\Users\vineshg\Desktop\PMIDC Notes\imagesCAI58ZR3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423" y="4419601"/>
                <a:ext cx="1643012" cy="1393867"/>
              </a:xfrm>
              <a:prstGeom prst="rect">
                <a:avLst/>
              </a:prstGeom>
              <a:solidFill>
                <a:srgbClr val="9BBB59"/>
              </a:solidFill>
              <a:ln w="25400" cap="flat" cmpd="sng" algn="ctr">
                <a:solidFill>
                  <a:srgbClr val="9BBB59">
                    <a:shade val="50000"/>
                  </a:srgbClr>
                </a:solidFill>
                <a:prstDash val="solid"/>
              </a:ln>
              <a:effectLst/>
            </p:spPr>
          </p:pic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746" y="1508706"/>
              <a:ext cx="1819275" cy="13724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227" y="1527018"/>
              <a:ext cx="1647825" cy="13541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3010" y="1574316"/>
              <a:ext cx="1261577" cy="12488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551352" y="975684"/>
              <a:ext cx="7807294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071548" y="1702676"/>
              <a:ext cx="1741376" cy="369332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Portal</a:t>
              </a:r>
              <a:endParaRPr lang="en-US" sz="24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071547" y="2207209"/>
              <a:ext cx="1741376" cy="646331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Call</a:t>
              </a:r>
              <a:r>
                <a:rPr lang="en-US" sz="1400" b="1" dirty="0" smtClean="0"/>
                <a:t> </a:t>
              </a:r>
              <a:r>
                <a:rPr lang="en-US" b="1" dirty="0" smtClean="0"/>
                <a:t>Centre/SMS</a:t>
              </a:r>
              <a:endParaRPr lang="en-US" sz="1400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26124" y="1204536"/>
            <a:ext cx="553998" cy="183752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2400" b="1" dirty="0" smtClean="0"/>
              <a:t>Front  End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126124" y="3935927"/>
            <a:ext cx="800219" cy="232039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en-US" sz="2000" b="1" dirty="0" smtClean="0"/>
              <a:t>Department Backend</a:t>
            </a:r>
            <a:endParaRPr lang="en-US" sz="2000" b="1" dirty="0"/>
          </a:p>
        </p:txBody>
      </p:sp>
      <p:sp>
        <p:nvSpPr>
          <p:cNvPr id="28" name="Up-Down Arrow 27"/>
          <p:cNvSpPr/>
          <p:nvPr/>
        </p:nvSpPr>
        <p:spPr>
          <a:xfrm>
            <a:off x="2207171" y="3011202"/>
            <a:ext cx="382146" cy="845895"/>
          </a:xfrm>
          <a:prstGeom prst="up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Up-Down Arrow 35"/>
          <p:cNvSpPr/>
          <p:nvPr/>
        </p:nvSpPr>
        <p:spPr>
          <a:xfrm>
            <a:off x="6189658" y="3039999"/>
            <a:ext cx="389568" cy="845895"/>
          </a:xfrm>
          <a:prstGeom prst="upDownArrow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3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13"/>
          <a:stretch/>
        </p:blipFill>
        <p:spPr bwMode="auto">
          <a:xfrm>
            <a:off x="0" y="991673"/>
            <a:ext cx="1969780" cy="528321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11" name="Freeform 10"/>
          <p:cNvSpPr/>
          <p:nvPr/>
        </p:nvSpPr>
        <p:spPr>
          <a:xfrm>
            <a:off x="2512464" y="2618321"/>
            <a:ext cx="6088071" cy="756000"/>
          </a:xfrm>
          <a:custGeom>
            <a:avLst/>
            <a:gdLst>
              <a:gd name="connsiteX0" fmla="*/ 0 w 4341756"/>
              <a:gd name="connsiteY0" fmla="*/ 0 h 997916"/>
              <a:gd name="connsiteX1" fmla="*/ 4341756 w 4341756"/>
              <a:gd name="connsiteY1" fmla="*/ 0 h 997916"/>
              <a:gd name="connsiteX2" fmla="*/ 4341756 w 4341756"/>
              <a:gd name="connsiteY2" fmla="*/ 997916 h 997916"/>
              <a:gd name="connsiteX3" fmla="*/ 0 w 4341756"/>
              <a:gd name="connsiteY3" fmla="*/ 997916 h 997916"/>
              <a:gd name="connsiteX4" fmla="*/ 0 w 4341756"/>
              <a:gd name="connsiteY4" fmla="*/ 0 h 99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1756" h="997916">
                <a:moveTo>
                  <a:pt x="0" y="0"/>
                </a:moveTo>
                <a:lnTo>
                  <a:pt x="4341756" y="0"/>
                </a:lnTo>
                <a:lnTo>
                  <a:pt x="4341756" y="997916"/>
                </a:lnTo>
                <a:lnTo>
                  <a:pt x="0" y="997916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just" defTabSz="800100"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+mn-lt"/>
              </a:rPr>
              <a:t>Optimization of manpower and resources engaged in service delivery mechanism</a:t>
            </a:r>
            <a:endParaRPr lang="en-US" sz="2400" kern="1200" dirty="0">
              <a:latin typeface="+mn-lt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2512464" y="3490527"/>
            <a:ext cx="6088071" cy="756000"/>
          </a:xfrm>
          <a:custGeom>
            <a:avLst/>
            <a:gdLst>
              <a:gd name="connsiteX0" fmla="*/ 0 w 4341756"/>
              <a:gd name="connsiteY0" fmla="*/ 0 h 997916"/>
              <a:gd name="connsiteX1" fmla="*/ 4341756 w 4341756"/>
              <a:gd name="connsiteY1" fmla="*/ 0 h 997916"/>
              <a:gd name="connsiteX2" fmla="*/ 4341756 w 4341756"/>
              <a:gd name="connsiteY2" fmla="*/ 997916 h 997916"/>
              <a:gd name="connsiteX3" fmla="*/ 0 w 4341756"/>
              <a:gd name="connsiteY3" fmla="*/ 997916 h 997916"/>
              <a:gd name="connsiteX4" fmla="*/ 0 w 4341756"/>
              <a:gd name="connsiteY4" fmla="*/ 0 h 99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1756" h="997916">
                <a:moveTo>
                  <a:pt x="0" y="0"/>
                </a:moveTo>
                <a:lnTo>
                  <a:pt x="4341756" y="0"/>
                </a:lnTo>
                <a:lnTo>
                  <a:pt x="4341756" y="997916"/>
                </a:lnTo>
                <a:lnTo>
                  <a:pt x="0" y="997916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just" defTabSz="800100"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+mn-lt"/>
              </a:rPr>
              <a:t>Provide efficient and cost effective methods of service delivery to departments</a:t>
            </a:r>
          </a:p>
        </p:txBody>
      </p:sp>
      <p:sp>
        <p:nvSpPr>
          <p:cNvPr id="15" name="Freeform 14"/>
          <p:cNvSpPr/>
          <p:nvPr/>
        </p:nvSpPr>
        <p:spPr>
          <a:xfrm>
            <a:off x="2512464" y="4362733"/>
            <a:ext cx="6251620" cy="756000"/>
          </a:xfrm>
          <a:custGeom>
            <a:avLst/>
            <a:gdLst>
              <a:gd name="connsiteX0" fmla="*/ 0 w 4341756"/>
              <a:gd name="connsiteY0" fmla="*/ 0 h 997916"/>
              <a:gd name="connsiteX1" fmla="*/ 4341756 w 4341756"/>
              <a:gd name="connsiteY1" fmla="*/ 0 h 997916"/>
              <a:gd name="connsiteX2" fmla="*/ 4341756 w 4341756"/>
              <a:gd name="connsiteY2" fmla="*/ 997916 h 997916"/>
              <a:gd name="connsiteX3" fmla="*/ 0 w 4341756"/>
              <a:gd name="connsiteY3" fmla="*/ 997916 h 997916"/>
              <a:gd name="connsiteX4" fmla="*/ 0 w 4341756"/>
              <a:gd name="connsiteY4" fmla="*/ 0 h 99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1756" h="997916">
                <a:moveTo>
                  <a:pt x="0" y="0"/>
                </a:moveTo>
                <a:lnTo>
                  <a:pt x="4341756" y="0"/>
                </a:lnTo>
                <a:lnTo>
                  <a:pt x="4341756" y="997916"/>
                </a:lnTo>
                <a:lnTo>
                  <a:pt x="0" y="997916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l" defTabSz="800100">
              <a:spcBef>
                <a:spcPct val="0"/>
              </a:spcBef>
            </a:pPr>
            <a:r>
              <a:rPr lang="en-US" sz="2400" kern="1200" dirty="0" smtClean="0">
                <a:latin typeface="+mn-lt"/>
              </a:rPr>
              <a:t>Enable the government departments to focus on their core functions and responsibilities</a:t>
            </a:r>
          </a:p>
        </p:txBody>
      </p:sp>
      <p:sp>
        <p:nvSpPr>
          <p:cNvPr id="17" name="Freeform 16"/>
          <p:cNvSpPr/>
          <p:nvPr/>
        </p:nvSpPr>
        <p:spPr>
          <a:xfrm>
            <a:off x="2512464" y="5234936"/>
            <a:ext cx="6088071" cy="756000"/>
          </a:xfrm>
          <a:custGeom>
            <a:avLst/>
            <a:gdLst>
              <a:gd name="connsiteX0" fmla="*/ 0 w 4341756"/>
              <a:gd name="connsiteY0" fmla="*/ 0 h 997916"/>
              <a:gd name="connsiteX1" fmla="*/ 4341756 w 4341756"/>
              <a:gd name="connsiteY1" fmla="*/ 0 h 997916"/>
              <a:gd name="connsiteX2" fmla="*/ 4341756 w 4341756"/>
              <a:gd name="connsiteY2" fmla="*/ 997916 h 997916"/>
              <a:gd name="connsiteX3" fmla="*/ 0 w 4341756"/>
              <a:gd name="connsiteY3" fmla="*/ 997916 h 997916"/>
              <a:gd name="connsiteX4" fmla="*/ 0 w 4341756"/>
              <a:gd name="connsiteY4" fmla="*/ 0 h 99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1756" h="997916">
                <a:moveTo>
                  <a:pt x="0" y="0"/>
                </a:moveTo>
                <a:lnTo>
                  <a:pt x="4341756" y="0"/>
                </a:lnTo>
                <a:lnTo>
                  <a:pt x="4341756" y="997916"/>
                </a:lnTo>
                <a:lnTo>
                  <a:pt x="0" y="997916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just" defTabSz="800100">
              <a:spcBef>
                <a:spcPct val="0"/>
              </a:spcBef>
              <a:spcAft>
                <a:spcPct val="35000"/>
              </a:spcAft>
            </a:pPr>
            <a:r>
              <a:rPr lang="en-US" sz="2400" kern="1200" dirty="0" smtClean="0">
                <a:latin typeface="+mn-lt"/>
              </a:rPr>
              <a:t>Bring uniformity across State in service delivery mechanism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5CC1D26-A9BD-4BDE-BDD9-08EDBAE9686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70113" y="6407835"/>
            <a:ext cx="7559473" cy="252000"/>
          </a:xfrm>
        </p:spPr>
        <p:txBody>
          <a:bodyPr/>
          <a:lstStyle/>
          <a:p>
            <a:r>
              <a:rPr lang="en-GB" smtClean="0"/>
              <a:t>© 2016 Deloitte Touche Tohmatsu India Private Limited</a:t>
            </a:r>
            <a:endParaRPr lang="en-GB" dirty="0"/>
          </a:p>
        </p:txBody>
      </p:sp>
      <p:sp>
        <p:nvSpPr>
          <p:cNvPr id="18" name="Freeform 17"/>
          <p:cNvSpPr/>
          <p:nvPr/>
        </p:nvSpPr>
        <p:spPr>
          <a:xfrm>
            <a:off x="2512464" y="1520077"/>
            <a:ext cx="6088071" cy="756000"/>
          </a:xfrm>
          <a:custGeom>
            <a:avLst/>
            <a:gdLst>
              <a:gd name="connsiteX0" fmla="*/ 0 w 4341756"/>
              <a:gd name="connsiteY0" fmla="*/ 0 h 997916"/>
              <a:gd name="connsiteX1" fmla="*/ 4341756 w 4341756"/>
              <a:gd name="connsiteY1" fmla="*/ 0 h 997916"/>
              <a:gd name="connsiteX2" fmla="*/ 4341756 w 4341756"/>
              <a:gd name="connsiteY2" fmla="*/ 997916 h 997916"/>
              <a:gd name="connsiteX3" fmla="*/ 0 w 4341756"/>
              <a:gd name="connsiteY3" fmla="*/ 997916 h 997916"/>
              <a:gd name="connsiteX4" fmla="*/ 0 w 4341756"/>
              <a:gd name="connsiteY4" fmla="*/ 0 h 99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41756" h="997916">
                <a:moveTo>
                  <a:pt x="0" y="0"/>
                </a:moveTo>
                <a:lnTo>
                  <a:pt x="4341756" y="0"/>
                </a:lnTo>
                <a:lnTo>
                  <a:pt x="4341756" y="997916"/>
                </a:lnTo>
                <a:lnTo>
                  <a:pt x="0" y="997916"/>
                </a:lnTo>
                <a:lnTo>
                  <a:pt x="0" y="0"/>
                </a:lnTo>
                <a:close/>
              </a:path>
            </a:pathLst>
          </a:custGeom>
          <a:noFill/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5720" tIns="22860" rIns="45720" bIns="22860" numCol="1" spcCol="1270" anchor="ctr" anchorCtr="0">
            <a:noAutofit/>
          </a:bodyPr>
          <a:lstStyle/>
          <a:p>
            <a:pPr lvl="0" algn="just" defTabSz="800100">
              <a:spcBef>
                <a:spcPct val="0"/>
              </a:spcBef>
              <a:spcAft>
                <a:spcPct val="35000"/>
              </a:spcAft>
            </a:pPr>
            <a:r>
              <a:rPr lang="en-IN" sz="2400" dirty="0"/>
              <a:t>Do away with current approach of departments working in silos and having their separate service delivery channels</a:t>
            </a:r>
          </a:p>
        </p:txBody>
      </p:sp>
      <p:sp>
        <p:nvSpPr>
          <p:cNvPr id="10" name="Oval 9"/>
          <p:cNvSpPr/>
          <p:nvPr/>
        </p:nvSpPr>
        <p:spPr>
          <a:xfrm>
            <a:off x="1611762" y="2627019"/>
            <a:ext cx="661328" cy="6613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sp>
      <p:sp>
        <p:nvSpPr>
          <p:cNvPr id="12" name="Oval 11"/>
          <p:cNvSpPr/>
          <p:nvPr/>
        </p:nvSpPr>
        <p:spPr>
          <a:xfrm>
            <a:off x="1611762" y="3537861"/>
            <a:ext cx="661328" cy="6613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sp>
      <p:sp>
        <p:nvSpPr>
          <p:cNvPr id="14" name="Oval 13"/>
          <p:cNvSpPr/>
          <p:nvPr/>
        </p:nvSpPr>
        <p:spPr>
          <a:xfrm>
            <a:off x="1629182" y="4410066"/>
            <a:ext cx="661328" cy="661328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Oval 15"/>
          <p:cNvSpPr/>
          <p:nvPr/>
        </p:nvSpPr>
        <p:spPr>
          <a:xfrm>
            <a:off x="1639116" y="5282272"/>
            <a:ext cx="661328" cy="6613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1611762" y="1548750"/>
            <a:ext cx="661328" cy="661328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sp>
      <p:cxnSp>
        <p:nvCxnSpPr>
          <p:cNvPr id="22" name="Straight Connector 21"/>
          <p:cNvCxnSpPr/>
          <p:nvPr/>
        </p:nvCxnSpPr>
        <p:spPr>
          <a:xfrm flipV="1">
            <a:off x="2512464" y="2560218"/>
            <a:ext cx="6088072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2512464" y="3432424"/>
            <a:ext cx="6088072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12464" y="4304630"/>
            <a:ext cx="6088072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300444" y="5176836"/>
            <a:ext cx="6088072" cy="0"/>
          </a:xfrm>
          <a:prstGeom prst="line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2"/>
          <p:cNvSpPr txBox="1">
            <a:spLocks/>
          </p:cNvSpPr>
          <p:nvPr/>
        </p:nvSpPr>
        <p:spPr>
          <a:xfrm>
            <a:off x="3540" y="2130"/>
            <a:ext cx="9140460" cy="63093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000" b="1" dirty="0">
                <a:solidFill>
                  <a:schemeClr val="bg1"/>
                </a:solidFill>
              </a:rPr>
              <a:t>Objectives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209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oitte Presentation Template 201113">
  <a:themeElements>
    <a:clrScheme name="Deloitte">
      <a:dk1>
        <a:srgbClr val="000000"/>
      </a:dk1>
      <a:lt1>
        <a:sysClr val="window" lastClr="FFFFFF"/>
      </a:lt1>
      <a:dk2>
        <a:srgbClr val="313131"/>
      </a:dk2>
      <a:lt2>
        <a:srgbClr val="FFFFFF"/>
      </a:lt2>
      <a:accent1>
        <a:srgbClr val="002776"/>
      </a:accent1>
      <a:accent2>
        <a:srgbClr val="81BC00"/>
      </a:accent2>
      <a:accent3>
        <a:srgbClr val="00A1DE"/>
      </a:accent3>
      <a:accent4>
        <a:srgbClr val="3C8A2E"/>
      </a:accent4>
      <a:accent5>
        <a:srgbClr val="575757"/>
      </a:accent5>
      <a:accent6>
        <a:srgbClr val="8C8C8C"/>
      </a:accent6>
      <a:hlink>
        <a:srgbClr val="00A1DE"/>
      </a:hlink>
      <a:folHlink>
        <a:srgbClr val="72C7E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Deloitte Presentation Screen Template Apr2014</Template>
  <TotalTime>1605</TotalTime>
  <Words>1944</Words>
  <Application>Microsoft Office PowerPoint</Application>
  <PresentationFormat>On-screen Show (4:3)</PresentationFormat>
  <Paragraphs>468</Paragraphs>
  <Slides>40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1" baseType="lpstr">
      <vt:lpstr>Arial</vt:lpstr>
      <vt:lpstr>Calibri</vt:lpstr>
      <vt:lpstr>Calibri Bold</vt:lpstr>
      <vt:lpstr>Gill Sans MT</vt:lpstr>
      <vt:lpstr>Gotham Bold</vt:lpstr>
      <vt:lpstr>Mangal</vt:lpstr>
      <vt:lpstr>Times New Roman</vt:lpstr>
      <vt:lpstr>Trebuchet MS</vt:lpstr>
      <vt:lpstr>Wingdings</vt:lpstr>
      <vt:lpstr>ヒラギノ角ゴ ProN W6</vt:lpstr>
      <vt:lpstr>Deloitte Presentation Template 201113</vt:lpstr>
      <vt:lpstr>Sewa Kendras in the state of Punjab</vt:lpstr>
      <vt:lpstr>PowerPoint Presentation</vt:lpstr>
      <vt:lpstr>PowerPoint Presentation</vt:lpstr>
      <vt:lpstr>          Why we needed to invest in Sewa Kendras  Challenges and issues with Common Service Centers </vt:lpstr>
      <vt:lpstr>PowerPoint Presentation</vt:lpstr>
      <vt:lpstr>PowerPoint Presentation</vt:lpstr>
      <vt:lpstr>PowerPoint Presentation</vt:lpstr>
      <vt:lpstr>Citizen Service Delivery Approach</vt:lpstr>
      <vt:lpstr>PowerPoint Presentation</vt:lpstr>
      <vt:lpstr>PowerPoint Presentation</vt:lpstr>
      <vt:lpstr>PowerPoint Presentation</vt:lpstr>
      <vt:lpstr>Scenario for Service Delivery through SEWA Kednras (With End to end Back end Automation)</vt:lpstr>
      <vt:lpstr>Scenario for Service Delivery through SEWA Kednras (with Manual Back end )</vt:lpstr>
      <vt:lpstr>PowerPoint Presentation</vt:lpstr>
      <vt:lpstr>Front View</vt:lpstr>
      <vt:lpstr>Inside View</vt:lpstr>
      <vt:lpstr>Inside View</vt:lpstr>
      <vt:lpstr>PowerPoint Presentation</vt:lpstr>
      <vt:lpstr>PowerPoint Presentation</vt:lpstr>
      <vt:lpstr>PowerPoint Presentation</vt:lpstr>
      <vt:lpstr>PowerPoint Presentation</vt:lpstr>
      <vt:lpstr>Geographic Areas of Zones</vt:lpstr>
      <vt:lpstr>PowerPoint Presentation</vt:lpstr>
      <vt:lpstr>Scope of work for Service Operator</vt:lpstr>
      <vt:lpstr>Scope of Work</vt:lpstr>
      <vt:lpstr>IT Infrastructure &amp; Services</vt:lpstr>
      <vt:lpstr>IT Infrastructure &amp; Services</vt:lpstr>
      <vt:lpstr>IT Infrastructure &amp; Services</vt:lpstr>
      <vt:lpstr>Manpower Deployment </vt:lpstr>
      <vt:lpstr>Responsibility of Service Operator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Service Delivery Pendency - Monitoring</vt:lpstr>
      <vt:lpstr>PowerPoint Presentation</vt:lpstr>
    </vt:vector>
  </TitlesOfParts>
  <Company>Deloitte Touche Tohmatsu Services,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Deloitte PowerPoint template</dc:title>
  <dc:creator>Nagi, Sumeer (IN - Delhi)</dc:creator>
  <cp:lastModifiedBy>Vinesh Gautam</cp:lastModifiedBy>
  <cp:revision>162</cp:revision>
  <dcterms:created xsi:type="dcterms:W3CDTF">2015-05-26T14:58:18Z</dcterms:created>
  <dcterms:modified xsi:type="dcterms:W3CDTF">2016-12-21T05:31:23Z</dcterms:modified>
</cp:coreProperties>
</file>