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8" r:id="rId3"/>
    <p:sldId id="272" r:id="rId4"/>
    <p:sldId id="259" r:id="rId5"/>
    <p:sldId id="268" r:id="rId6"/>
    <p:sldId id="261" r:id="rId7"/>
    <p:sldId id="262" r:id="rId8"/>
    <p:sldId id="267" r:id="rId9"/>
    <p:sldId id="271" r:id="rId10"/>
    <p:sldId id="265" r:id="rId11"/>
    <p:sldId id="266"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C5ED498-78F4-44BB-8F3B-F3C540412A90}">
          <p14:sldIdLst>
            <p14:sldId id="256"/>
            <p14:sldId id="258"/>
            <p14:sldId id="272"/>
            <p14:sldId id="259"/>
            <p14:sldId id="268"/>
            <p14:sldId id="261"/>
            <p14:sldId id="262"/>
            <p14:sldId id="267"/>
            <p14:sldId id="271"/>
            <p14:sldId id="265"/>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76"/>
    <a:srgbClr val="FBCDE8"/>
    <a:srgbClr val="E5B575"/>
    <a:srgbClr val="D39D4D"/>
    <a:srgbClr val="A49E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15CAFF-BD27-45FC-AA40-85C48FAB272E}" type="doc">
      <dgm:prSet loTypeId="urn:microsoft.com/office/officeart/2005/8/layout/matrix3" loCatId="matrix" qsTypeId="urn:microsoft.com/office/officeart/2005/8/quickstyle/simple1" qsCatId="simple" csTypeId="urn:microsoft.com/office/officeart/2005/8/colors/colorful2" csCatId="colorful" phldr="1"/>
      <dgm:spPr/>
      <dgm:t>
        <a:bodyPr/>
        <a:lstStyle/>
        <a:p>
          <a:endParaRPr lang="en-US"/>
        </a:p>
      </dgm:t>
    </dgm:pt>
    <dgm:pt modelId="{FA8CC156-FF47-4279-B796-0AD3C1ED44E1}">
      <dgm:prSet phldrT="[Text]" custT="1"/>
      <dgm:spPr>
        <a:solidFill>
          <a:schemeClr val="accent4">
            <a:lumMod val="20000"/>
            <a:lumOff val="80000"/>
          </a:schemeClr>
        </a:solidFill>
      </dgm:spPr>
      <dgm:t>
        <a:bodyPr anchor="t"/>
        <a:lstStyle/>
        <a:p>
          <a:pPr algn="ctr"/>
          <a:r>
            <a:rPr lang="en-US" sz="1400" b="1" dirty="0">
              <a:solidFill>
                <a:schemeClr val="bg2">
                  <a:lumMod val="10000"/>
                </a:schemeClr>
              </a:solidFill>
            </a:rPr>
            <a:t>Online Pension Grievance filing system (CPENGRAMS)</a:t>
          </a:r>
        </a:p>
        <a:p>
          <a:pPr algn="just"/>
          <a:r>
            <a:rPr lang="en-US" sz="1600" dirty="0">
              <a:solidFill>
                <a:schemeClr val="tx1">
                  <a:lumMod val="75000"/>
                  <a:lumOff val="25000"/>
                </a:schemeClr>
              </a:solidFill>
            </a:rPr>
            <a:t>1. Call Centre with Toll free no. 1800-11-1960</a:t>
          </a:r>
        </a:p>
        <a:p>
          <a:pPr algn="just"/>
          <a:r>
            <a:rPr lang="en-US" sz="1600" dirty="0">
              <a:solidFill>
                <a:schemeClr val="tx1">
                  <a:lumMod val="75000"/>
                  <a:lumOff val="25000"/>
                </a:schemeClr>
              </a:solidFill>
            </a:rPr>
            <a:t>2. Mobile App.</a:t>
          </a:r>
        </a:p>
      </dgm:t>
    </dgm:pt>
    <dgm:pt modelId="{B1ADCA8A-4EAF-4E51-B111-94675A39B22A}" type="parTrans" cxnId="{ED5C35CB-D843-42CD-89E5-105481C99203}">
      <dgm:prSet/>
      <dgm:spPr/>
      <dgm:t>
        <a:bodyPr/>
        <a:lstStyle/>
        <a:p>
          <a:endParaRPr lang="en-US"/>
        </a:p>
      </dgm:t>
    </dgm:pt>
    <dgm:pt modelId="{E4623D4E-D891-4A3D-AC07-48CE4CD71C3F}" type="sibTrans" cxnId="{ED5C35CB-D843-42CD-89E5-105481C99203}">
      <dgm:prSet/>
      <dgm:spPr/>
      <dgm:t>
        <a:bodyPr/>
        <a:lstStyle/>
        <a:p>
          <a:endParaRPr lang="en-US"/>
        </a:p>
      </dgm:t>
    </dgm:pt>
    <dgm:pt modelId="{1E5502A8-C9B5-4EA2-9143-8D9077431A7D}">
      <dgm:prSet phldrT="[Text]" custT="1"/>
      <dgm:spPr>
        <a:solidFill>
          <a:schemeClr val="accent6">
            <a:lumMod val="20000"/>
            <a:lumOff val="80000"/>
          </a:schemeClr>
        </a:solidFill>
      </dgm:spPr>
      <dgm:t>
        <a:bodyPr anchor="t"/>
        <a:lstStyle/>
        <a:p>
          <a:pPr algn="ctr"/>
          <a:r>
            <a:rPr lang="en-US" sz="1400" b="1" dirty="0">
              <a:solidFill>
                <a:schemeClr val="tx1"/>
              </a:solidFill>
            </a:rPr>
            <a:t>All India Pension </a:t>
          </a:r>
          <a:r>
            <a:rPr lang="en-US" sz="1400" b="1" dirty="0" err="1">
              <a:solidFill>
                <a:schemeClr val="tx1"/>
              </a:solidFill>
            </a:rPr>
            <a:t>Adalats</a:t>
          </a:r>
          <a:endParaRPr lang="en-US" sz="1400" b="1" dirty="0">
            <a:solidFill>
              <a:schemeClr val="tx1"/>
            </a:solidFill>
          </a:endParaRPr>
        </a:p>
        <a:p>
          <a:pPr algn="just"/>
          <a:r>
            <a:rPr lang="en-US" sz="1600" dirty="0">
              <a:solidFill>
                <a:schemeClr val="tx1">
                  <a:lumMod val="75000"/>
                  <a:lumOff val="25000"/>
                </a:schemeClr>
              </a:solidFill>
            </a:rPr>
            <a:t>1. All Ministries/Departments to conduct on a single day after listing cases in advance</a:t>
          </a:r>
        </a:p>
        <a:p>
          <a:pPr algn="just"/>
          <a:r>
            <a:rPr lang="en-US" sz="1600" dirty="0">
              <a:solidFill>
                <a:schemeClr val="tx1">
                  <a:lumMod val="75000"/>
                  <a:lumOff val="25000"/>
                </a:schemeClr>
              </a:solidFill>
            </a:rPr>
            <a:t>2. All stake holders to a grievance brought on a single platform to give instant resolution.</a:t>
          </a:r>
        </a:p>
      </dgm:t>
    </dgm:pt>
    <dgm:pt modelId="{B33D8DD1-604A-42A7-AD72-5712B65449BC}" type="parTrans" cxnId="{B6274DD6-C64B-433E-8ADE-3CAE74E4DD4D}">
      <dgm:prSet/>
      <dgm:spPr/>
      <dgm:t>
        <a:bodyPr/>
        <a:lstStyle/>
        <a:p>
          <a:endParaRPr lang="en-US"/>
        </a:p>
      </dgm:t>
    </dgm:pt>
    <dgm:pt modelId="{20F2B00F-FA85-48A0-ABEC-25E79FF90FBB}" type="sibTrans" cxnId="{B6274DD6-C64B-433E-8ADE-3CAE74E4DD4D}">
      <dgm:prSet/>
      <dgm:spPr/>
      <dgm:t>
        <a:bodyPr/>
        <a:lstStyle/>
        <a:p>
          <a:endParaRPr lang="en-US"/>
        </a:p>
      </dgm:t>
    </dgm:pt>
    <dgm:pt modelId="{7CF3AFFC-BE94-4855-9229-AFC450C492C1}">
      <dgm:prSet phldrT="[Text]" custT="1"/>
      <dgm:spPr>
        <a:solidFill>
          <a:schemeClr val="tx2">
            <a:lumMod val="10000"/>
            <a:lumOff val="90000"/>
          </a:schemeClr>
        </a:solidFill>
      </dgm:spPr>
      <dgm:t>
        <a:bodyPr anchor="t"/>
        <a:lstStyle/>
        <a:p>
          <a:pPr algn="ctr"/>
          <a:r>
            <a:rPr lang="en-US" sz="1400" b="1" dirty="0">
              <a:solidFill>
                <a:schemeClr val="tx1"/>
              </a:solidFill>
            </a:rPr>
            <a:t>Life Certificates Related Measures</a:t>
          </a:r>
        </a:p>
        <a:p>
          <a:pPr algn="just"/>
          <a:r>
            <a:rPr lang="en-US" sz="1400" dirty="0">
              <a:solidFill>
                <a:schemeClr val="tx1">
                  <a:lumMod val="75000"/>
                  <a:lumOff val="25000"/>
                </a:schemeClr>
              </a:solidFill>
            </a:rPr>
            <a:t>1. Started the concept of DLC through bio-    metric.</a:t>
          </a:r>
        </a:p>
        <a:p>
          <a:pPr algn="just"/>
          <a:r>
            <a:rPr lang="en-US" sz="1400" dirty="0">
              <a:solidFill>
                <a:schemeClr val="tx1">
                  <a:lumMod val="75000"/>
                  <a:lumOff val="25000"/>
                </a:schemeClr>
              </a:solidFill>
            </a:rPr>
            <a:t>2. Roped in IPPB to collect the same from doorstep of pensioners using the agency of Postmen and </a:t>
          </a:r>
          <a:r>
            <a:rPr lang="en-US" sz="1400" dirty="0" err="1">
              <a:solidFill>
                <a:schemeClr val="tx1">
                  <a:lumMod val="75000"/>
                  <a:lumOff val="25000"/>
                </a:schemeClr>
              </a:solidFill>
            </a:rPr>
            <a:t>Gramin</a:t>
          </a:r>
          <a:r>
            <a:rPr lang="en-US" sz="1400" dirty="0">
              <a:solidFill>
                <a:schemeClr val="tx1">
                  <a:lumMod val="75000"/>
                  <a:lumOff val="25000"/>
                </a:schemeClr>
              </a:solidFill>
            </a:rPr>
            <a:t> </a:t>
          </a:r>
          <a:r>
            <a:rPr lang="en-US" sz="1400" dirty="0" err="1">
              <a:solidFill>
                <a:schemeClr val="tx1">
                  <a:lumMod val="75000"/>
                  <a:lumOff val="25000"/>
                </a:schemeClr>
              </a:solidFill>
            </a:rPr>
            <a:t>Dak</a:t>
          </a:r>
          <a:r>
            <a:rPr lang="en-US" sz="1400" dirty="0">
              <a:solidFill>
                <a:schemeClr val="tx1">
                  <a:lumMod val="75000"/>
                  <a:lumOff val="25000"/>
                </a:schemeClr>
              </a:solidFill>
            </a:rPr>
            <a:t> </a:t>
          </a:r>
          <a:r>
            <a:rPr lang="en-US" sz="1400" dirty="0" err="1">
              <a:solidFill>
                <a:schemeClr val="tx1">
                  <a:lumMod val="75000"/>
                  <a:lumOff val="25000"/>
                </a:schemeClr>
              </a:solidFill>
            </a:rPr>
            <a:t>Sevaks</a:t>
          </a:r>
          <a:r>
            <a:rPr lang="en-US" sz="1400" dirty="0">
              <a:solidFill>
                <a:schemeClr val="tx1">
                  <a:lumMod val="75000"/>
                  <a:lumOff val="25000"/>
                </a:schemeClr>
              </a:solidFill>
            </a:rPr>
            <a:t> (approx.1,90,000).</a:t>
          </a:r>
        </a:p>
        <a:p>
          <a:pPr algn="just"/>
          <a:r>
            <a:rPr lang="en-US" sz="1400" dirty="0">
              <a:solidFill>
                <a:schemeClr val="tx1">
                  <a:lumMod val="75000"/>
                  <a:lumOff val="25000"/>
                </a:schemeClr>
              </a:solidFill>
            </a:rPr>
            <a:t>3. Video KYC of Banks for LC.</a:t>
          </a:r>
        </a:p>
        <a:p>
          <a:pPr algn="just"/>
          <a:r>
            <a:rPr lang="en-US" sz="1400" dirty="0">
              <a:solidFill>
                <a:schemeClr val="tx1">
                  <a:lumMod val="75000"/>
                  <a:lumOff val="25000"/>
                </a:schemeClr>
              </a:solidFill>
            </a:rPr>
            <a:t>4. Consortium of Banks: Doorstep collection</a:t>
          </a:r>
        </a:p>
        <a:p>
          <a:pPr algn="just"/>
          <a:r>
            <a:rPr lang="en-US" sz="1400" dirty="0">
              <a:solidFill>
                <a:schemeClr val="tx1">
                  <a:lumMod val="75000"/>
                  <a:lumOff val="25000"/>
                </a:schemeClr>
              </a:solidFill>
            </a:rPr>
            <a:t>5. Face Authentication technique using any Android phone.</a:t>
          </a:r>
        </a:p>
      </dgm:t>
    </dgm:pt>
    <dgm:pt modelId="{EF73735D-94B0-490A-B783-0A3FF13144B5}" type="parTrans" cxnId="{230D0A4E-5B33-4D6E-9C0A-C97EE167117D}">
      <dgm:prSet/>
      <dgm:spPr/>
      <dgm:t>
        <a:bodyPr/>
        <a:lstStyle/>
        <a:p>
          <a:endParaRPr lang="en-US"/>
        </a:p>
      </dgm:t>
    </dgm:pt>
    <dgm:pt modelId="{4230170B-0771-4A14-ACC2-770923A1380F}" type="sibTrans" cxnId="{230D0A4E-5B33-4D6E-9C0A-C97EE167117D}">
      <dgm:prSet/>
      <dgm:spPr/>
      <dgm:t>
        <a:bodyPr/>
        <a:lstStyle/>
        <a:p>
          <a:endParaRPr lang="en-US"/>
        </a:p>
      </dgm:t>
    </dgm:pt>
    <dgm:pt modelId="{9D90185D-C889-440C-B5B4-4B984CFA28A9}">
      <dgm:prSet phldrT="[Text]" custT="1"/>
      <dgm:spPr>
        <a:solidFill>
          <a:schemeClr val="accent3">
            <a:lumMod val="20000"/>
            <a:lumOff val="80000"/>
          </a:schemeClr>
        </a:solidFill>
      </dgm:spPr>
      <dgm:t>
        <a:bodyPr anchor="t"/>
        <a:lstStyle/>
        <a:p>
          <a:pPr algn="ctr"/>
          <a:r>
            <a:rPr lang="en-US" sz="1400" b="1" dirty="0">
              <a:solidFill>
                <a:schemeClr val="bg2">
                  <a:lumMod val="10000"/>
                </a:schemeClr>
              </a:solidFill>
            </a:rPr>
            <a:t>Pensioner Awareness</a:t>
          </a:r>
          <a:endParaRPr lang="en-US" sz="1400" dirty="0">
            <a:solidFill>
              <a:schemeClr val="bg2">
                <a:lumMod val="10000"/>
              </a:schemeClr>
            </a:solidFill>
          </a:endParaRPr>
        </a:p>
        <a:p>
          <a:pPr algn="just"/>
          <a:r>
            <a:rPr lang="en-US" sz="1200" b="0" dirty="0">
              <a:solidFill>
                <a:schemeClr val="tx1">
                  <a:lumMod val="75000"/>
                  <a:lumOff val="25000"/>
                </a:schemeClr>
              </a:solidFill>
            </a:rPr>
            <a:t>1</a:t>
          </a:r>
          <a:r>
            <a:rPr lang="en-US" sz="1400" b="0" dirty="0">
              <a:solidFill>
                <a:schemeClr val="tx1">
                  <a:lumMod val="75000"/>
                  <a:lumOff val="25000"/>
                </a:schemeClr>
              </a:solidFill>
            </a:rPr>
            <a:t>. Pensioner Awareness Workshops</a:t>
          </a:r>
        </a:p>
        <a:p>
          <a:pPr algn="just"/>
          <a:r>
            <a:rPr lang="en-US" sz="1400" b="0" dirty="0">
              <a:solidFill>
                <a:schemeClr val="tx1">
                  <a:lumMod val="75000"/>
                  <a:lumOff val="25000"/>
                </a:schemeClr>
              </a:solidFill>
            </a:rPr>
            <a:t>2. Annual compendium of Rules </a:t>
          </a:r>
        </a:p>
        <a:p>
          <a:pPr algn="just"/>
          <a:r>
            <a:rPr lang="en-US" sz="1400" b="0" dirty="0">
              <a:solidFill>
                <a:schemeClr val="tx1">
                  <a:lumMod val="75000"/>
                  <a:lumOff val="25000"/>
                </a:schemeClr>
              </a:solidFill>
            </a:rPr>
            <a:t>3. Registering Pensioners’ Associations in different towns &amp; giving them Grant-in-Aid  </a:t>
          </a:r>
        </a:p>
        <a:p>
          <a:pPr algn="just"/>
          <a:r>
            <a:rPr lang="en-US" sz="1400" b="0" dirty="0">
              <a:solidFill>
                <a:schemeClr val="tx1">
                  <a:lumMod val="75000"/>
                  <a:lumOff val="25000"/>
                </a:schemeClr>
              </a:solidFill>
            </a:rPr>
            <a:t>4. Through Newspaper advertisements.</a:t>
          </a:r>
        </a:p>
        <a:p>
          <a:pPr algn="just"/>
          <a:r>
            <a:rPr lang="en-US" sz="1400" b="0" dirty="0">
              <a:solidFill>
                <a:schemeClr val="tx1">
                  <a:lumMod val="75000"/>
                  <a:lumOff val="25000"/>
                </a:schemeClr>
              </a:solidFill>
            </a:rPr>
            <a:t>5. Small informative documentaries on different aspects of Pension policy &amp; Welfare.</a:t>
          </a:r>
        </a:p>
        <a:p>
          <a:pPr algn="just"/>
          <a:r>
            <a:rPr lang="en-US" sz="1400" b="0" dirty="0">
              <a:solidFill>
                <a:schemeClr val="tx1">
                  <a:lumMod val="75000"/>
                  <a:lumOff val="25000"/>
                </a:schemeClr>
              </a:solidFill>
            </a:rPr>
            <a:t>6. DD scroll messages</a:t>
          </a:r>
        </a:p>
        <a:p>
          <a:pPr algn="just"/>
          <a:r>
            <a:rPr lang="en-US" sz="1400" b="0" dirty="0">
              <a:solidFill>
                <a:schemeClr val="tx1">
                  <a:lumMod val="75000"/>
                  <a:lumOff val="25000"/>
                </a:schemeClr>
              </a:solidFill>
            </a:rPr>
            <a:t>7. Twitter series on Rules.</a:t>
          </a:r>
        </a:p>
        <a:p>
          <a:pPr algn="just"/>
          <a:r>
            <a:rPr lang="en-US" sz="1400" b="0" dirty="0">
              <a:solidFill>
                <a:schemeClr val="tx1">
                  <a:lumMod val="75000"/>
                  <a:lumOff val="25000"/>
                </a:schemeClr>
              </a:solidFill>
            </a:rPr>
            <a:t>8. Bulk SMS to Pensioners on mobile</a:t>
          </a:r>
          <a:r>
            <a:rPr lang="en-US" sz="1400" b="0" dirty="0">
              <a:solidFill>
                <a:schemeClr val="tx1"/>
              </a:solidFill>
            </a:rPr>
            <a:t>.</a:t>
          </a:r>
        </a:p>
        <a:p>
          <a:pPr algn="ctr"/>
          <a:endParaRPr lang="en-US" sz="900" dirty="0"/>
        </a:p>
      </dgm:t>
    </dgm:pt>
    <dgm:pt modelId="{8E98C578-CC61-4E56-91C3-6E39E12ABCD8}" type="parTrans" cxnId="{19E3A325-0102-4BCF-A8E1-DC8FBD21616F}">
      <dgm:prSet/>
      <dgm:spPr/>
      <dgm:t>
        <a:bodyPr/>
        <a:lstStyle/>
        <a:p>
          <a:endParaRPr lang="en-US"/>
        </a:p>
      </dgm:t>
    </dgm:pt>
    <dgm:pt modelId="{0BB51129-C910-485A-98EA-88CB2A43C161}" type="sibTrans" cxnId="{19E3A325-0102-4BCF-A8E1-DC8FBD21616F}">
      <dgm:prSet/>
      <dgm:spPr/>
      <dgm:t>
        <a:bodyPr/>
        <a:lstStyle/>
        <a:p>
          <a:endParaRPr lang="en-US"/>
        </a:p>
      </dgm:t>
    </dgm:pt>
    <dgm:pt modelId="{4D09C195-48D2-4C8A-A1A8-E1C9DDF29520}" type="pres">
      <dgm:prSet presAssocID="{FE15CAFF-BD27-45FC-AA40-85C48FAB272E}" presName="matrix" presStyleCnt="0">
        <dgm:presLayoutVars>
          <dgm:chMax val="1"/>
          <dgm:dir/>
          <dgm:resizeHandles val="exact"/>
        </dgm:presLayoutVars>
      </dgm:prSet>
      <dgm:spPr/>
    </dgm:pt>
    <dgm:pt modelId="{32ED6834-CD29-45FE-8C77-BE2160B3CF91}" type="pres">
      <dgm:prSet presAssocID="{FE15CAFF-BD27-45FC-AA40-85C48FAB272E}" presName="diamond" presStyleLbl="bgShp" presStyleIdx="0" presStyleCnt="1" custScaleX="166419" custLinFactNeighborY="830"/>
      <dgm:spPr/>
    </dgm:pt>
    <dgm:pt modelId="{B5D29155-A356-4D8B-A806-9AAC18C88DB2}" type="pres">
      <dgm:prSet presAssocID="{FE15CAFF-BD27-45FC-AA40-85C48FAB272E}" presName="quad1" presStyleLbl="node1" presStyleIdx="0" presStyleCnt="4" custScaleX="206386" custScaleY="83265" custLinFactNeighborX="-49347" custLinFactNeighborY="-19253">
        <dgm:presLayoutVars>
          <dgm:chMax val="0"/>
          <dgm:chPref val="0"/>
          <dgm:bulletEnabled val="1"/>
        </dgm:presLayoutVars>
      </dgm:prSet>
      <dgm:spPr/>
    </dgm:pt>
    <dgm:pt modelId="{FDB4FF42-773A-4386-921C-5A5C6B03CE92}" type="pres">
      <dgm:prSet presAssocID="{FE15CAFF-BD27-45FC-AA40-85C48FAB272E}" presName="quad2" presStyleLbl="node1" presStyleIdx="1" presStyleCnt="4" custScaleX="191753" custScaleY="88679" custLinFactNeighborX="49842" custLinFactNeighborY="-19253">
        <dgm:presLayoutVars>
          <dgm:chMax val="0"/>
          <dgm:chPref val="0"/>
          <dgm:bulletEnabled val="1"/>
        </dgm:presLayoutVars>
      </dgm:prSet>
      <dgm:spPr/>
    </dgm:pt>
    <dgm:pt modelId="{3B7ECD4B-A80F-4B6A-92E9-888016C7A746}" type="pres">
      <dgm:prSet presAssocID="{FE15CAFF-BD27-45FC-AA40-85C48FAB272E}" presName="quad3" presStyleLbl="node1" presStyleIdx="2" presStyleCnt="4" custScaleX="205272" custScaleY="152235" custLinFactNeighborX="-46711" custLinFactNeighborY="-4468">
        <dgm:presLayoutVars>
          <dgm:chMax val="0"/>
          <dgm:chPref val="0"/>
          <dgm:bulletEnabled val="1"/>
        </dgm:presLayoutVars>
      </dgm:prSet>
      <dgm:spPr/>
    </dgm:pt>
    <dgm:pt modelId="{01E0BF8C-90CA-4AB0-B04E-ACE9353900AD}" type="pres">
      <dgm:prSet presAssocID="{FE15CAFF-BD27-45FC-AA40-85C48FAB272E}" presName="quad4" presStyleLbl="node1" presStyleIdx="3" presStyleCnt="4" custScaleX="194056" custScaleY="152394" custLinFactNeighborX="52319" custLinFactNeighborY="-5718">
        <dgm:presLayoutVars>
          <dgm:chMax val="0"/>
          <dgm:chPref val="0"/>
          <dgm:bulletEnabled val="1"/>
        </dgm:presLayoutVars>
      </dgm:prSet>
      <dgm:spPr/>
    </dgm:pt>
  </dgm:ptLst>
  <dgm:cxnLst>
    <dgm:cxn modelId="{19E3A325-0102-4BCF-A8E1-DC8FBD21616F}" srcId="{FE15CAFF-BD27-45FC-AA40-85C48FAB272E}" destId="{9D90185D-C889-440C-B5B4-4B984CFA28A9}" srcOrd="3" destOrd="0" parTransId="{8E98C578-CC61-4E56-91C3-6E39E12ABCD8}" sibTransId="{0BB51129-C910-485A-98EA-88CB2A43C161}"/>
    <dgm:cxn modelId="{0E9CC865-7875-4D1E-B5A8-7933D0AAC9E4}" type="presOf" srcId="{9D90185D-C889-440C-B5B4-4B984CFA28A9}" destId="{01E0BF8C-90CA-4AB0-B04E-ACE9353900AD}" srcOrd="0" destOrd="0" presId="urn:microsoft.com/office/officeart/2005/8/layout/matrix3"/>
    <dgm:cxn modelId="{230D0A4E-5B33-4D6E-9C0A-C97EE167117D}" srcId="{FE15CAFF-BD27-45FC-AA40-85C48FAB272E}" destId="{7CF3AFFC-BE94-4855-9229-AFC450C492C1}" srcOrd="2" destOrd="0" parTransId="{EF73735D-94B0-490A-B783-0A3FF13144B5}" sibTransId="{4230170B-0771-4A14-ACC2-770923A1380F}"/>
    <dgm:cxn modelId="{3CD0D24F-13AB-4D08-A618-7FD5C38A09FE}" type="presOf" srcId="{1E5502A8-C9B5-4EA2-9143-8D9077431A7D}" destId="{FDB4FF42-773A-4386-921C-5A5C6B03CE92}" srcOrd="0" destOrd="0" presId="urn:microsoft.com/office/officeart/2005/8/layout/matrix3"/>
    <dgm:cxn modelId="{43F916A6-497C-4DAC-AE2E-6FFCAB6891A4}" type="presOf" srcId="{FA8CC156-FF47-4279-B796-0AD3C1ED44E1}" destId="{B5D29155-A356-4D8B-A806-9AAC18C88DB2}" srcOrd="0" destOrd="0" presId="urn:microsoft.com/office/officeart/2005/8/layout/matrix3"/>
    <dgm:cxn modelId="{1047C6BE-841C-4E03-A34B-550CF67B92EC}" type="presOf" srcId="{FE15CAFF-BD27-45FC-AA40-85C48FAB272E}" destId="{4D09C195-48D2-4C8A-A1A8-E1C9DDF29520}" srcOrd="0" destOrd="0" presId="urn:microsoft.com/office/officeart/2005/8/layout/matrix3"/>
    <dgm:cxn modelId="{ED5C35CB-D843-42CD-89E5-105481C99203}" srcId="{FE15CAFF-BD27-45FC-AA40-85C48FAB272E}" destId="{FA8CC156-FF47-4279-B796-0AD3C1ED44E1}" srcOrd="0" destOrd="0" parTransId="{B1ADCA8A-4EAF-4E51-B111-94675A39B22A}" sibTransId="{E4623D4E-D891-4A3D-AC07-48CE4CD71C3F}"/>
    <dgm:cxn modelId="{26A04ED5-3929-40AA-8418-630EDEC9662F}" type="presOf" srcId="{7CF3AFFC-BE94-4855-9229-AFC450C492C1}" destId="{3B7ECD4B-A80F-4B6A-92E9-888016C7A746}" srcOrd="0" destOrd="0" presId="urn:microsoft.com/office/officeart/2005/8/layout/matrix3"/>
    <dgm:cxn modelId="{B6274DD6-C64B-433E-8ADE-3CAE74E4DD4D}" srcId="{FE15CAFF-BD27-45FC-AA40-85C48FAB272E}" destId="{1E5502A8-C9B5-4EA2-9143-8D9077431A7D}" srcOrd="1" destOrd="0" parTransId="{B33D8DD1-604A-42A7-AD72-5712B65449BC}" sibTransId="{20F2B00F-FA85-48A0-ABEC-25E79FF90FBB}"/>
    <dgm:cxn modelId="{363A5E42-08AF-4FD9-940A-62999751396D}" type="presParOf" srcId="{4D09C195-48D2-4C8A-A1A8-E1C9DDF29520}" destId="{32ED6834-CD29-45FE-8C77-BE2160B3CF91}" srcOrd="0" destOrd="0" presId="urn:microsoft.com/office/officeart/2005/8/layout/matrix3"/>
    <dgm:cxn modelId="{B5D6A740-0D49-44F8-829A-BAFA295F05B5}" type="presParOf" srcId="{4D09C195-48D2-4C8A-A1A8-E1C9DDF29520}" destId="{B5D29155-A356-4D8B-A806-9AAC18C88DB2}" srcOrd="1" destOrd="0" presId="urn:microsoft.com/office/officeart/2005/8/layout/matrix3"/>
    <dgm:cxn modelId="{155F6AFE-5BCE-4221-9378-B9ABCED64285}" type="presParOf" srcId="{4D09C195-48D2-4C8A-A1A8-E1C9DDF29520}" destId="{FDB4FF42-773A-4386-921C-5A5C6B03CE92}" srcOrd="2" destOrd="0" presId="urn:microsoft.com/office/officeart/2005/8/layout/matrix3"/>
    <dgm:cxn modelId="{23318D72-6173-4536-9F40-62193BC0AECB}" type="presParOf" srcId="{4D09C195-48D2-4C8A-A1A8-E1C9DDF29520}" destId="{3B7ECD4B-A80F-4B6A-92E9-888016C7A746}" srcOrd="3" destOrd="0" presId="urn:microsoft.com/office/officeart/2005/8/layout/matrix3"/>
    <dgm:cxn modelId="{B343FAD4-55A1-49F4-B27B-324AEE9F4E88}" type="presParOf" srcId="{4D09C195-48D2-4C8A-A1A8-E1C9DDF29520}" destId="{01E0BF8C-90CA-4AB0-B04E-ACE9353900A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D6834-CD29-45FE-8C77-BE2160B3CF91}">
      <dsp:nvSpPr>
        <dsp:cNvPr id="0" name=""/>
        <dsp:cNvSpPr/>
      </dsp:nvSpPr>
      <dsp:spPr>
        <a:xfrm>
          <a:off x="-137265" y="0"/>
          <a:ext cx="8961330" cy="53848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D29155-A356-4D8B-A806-9AAC18C88DB2}">
      <dsp:nvSpPr>
        <dsp:cNvPr id="0" name=""/>
        <dsp:cNvSpPr/>
      </dsp:nvSpPr>
      <dsp:spPr>
        <a:xfrm>
          <a:off x="9142" y="87929"/>
          <a:ext cx="4334254" cy="1748624"/>
        </a:xfrm>
        <a:prstGeom prst="roundRect">
          <a:avLst/>
        </a:prstGeom>
        <a:solidFill>
          <a:schemeClr val="accent4">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dirty="0">
              <a:solidFill>
                <a:schemeClr val="bg2">
                  <a:lumMod val="10000"/>
                </a:schemeClr>
              </a:solidFill>
            </a:rPr>
            <a:t>Online Pension Grievance filing system (CPENGRAMS)</a:t>
          </a:r>
        </a:p>
        <a:p>
          <a:pPr marL="0" lvl="0" indent="0" algn="just" defTabSz="622300">
            <a:lnSpc>
              <a:spcPct val="90000"/>
            </a:lnSpc>
            <a:spcBef>
              <a:spcPct val="0"/>
            </a:spcBef>
            <a:spcAft>
              <a:spcPct val="35000"/>
            </a:spcAft>
            <a:buNone/>
          </a:pPr>
          <a:r>
            <a:rPr lang="en-US" sz="1600" kern="1200" dirty="0">
              <a:solidFill>
                <a:schemeClr val="tx1">
                  <a:lumMod val="75000"/>
                  <a:lumOff val="25000"/>
                </a:schemeClr>
              </a:solidFill>
            </a:rPr>
            <a:t>1. Call Centre with Toll free no. 1800-11-1960</a:t>
          </a:r>
        </a:p>
        <a:p>
          <a:pPr marL="0" lvl="0" indent="0" algn="just" defTabSz="622300">
            <a:lnSpc>
              <a:spcPct val="90000"/>
            </a:lnSpc>
            <a:spcBef>
              <a:spcPct val="0"/>
            </a:spcBef>
            <a:spcAft>
              <a:spcPct val="35000"/>
            </a:spcAft>
            <a:buNone/>
          </a:pPr>
          <a:r>
            <a:rPr lang="en-US" sz="1600" kern="1200" dirty="0">
              <a:solidFill>
                <a:schemeClr val="tx1">
                  <a:lumMod val="75000"/>
                  <a:lumOff val="25000"/>
                </a:schemeClr>
              </a:solidFill>
            </a:rPr>
            <a:t>2. Mobile App.</a:t>
          </a:r>
        </a:p>
      </dsp:txBody>
      <dsp:txXfrm>
        <a:off x="94503" y="173290"/>
        <a:ext cx="4163532" cy="1577902"/>
      </dsp:txXfrm>
    </dsp:sp>
    <dsp:sp modelId="{FDB4FF42-773A-4386-921C-5A5C6B03CE92}">
      <dsp:nvSpPr>
        <dsp:cNvPr id="0" name=""/>
        <dsp:cNvSpPr/>
      </dsp:nvSpPr>
      <dsp:spPr>
        <a:xfrm>
          <a:off x="4507450" y="87929"/>
          <a:ext cx="4026951" cy="1862322"/>
        </a:xfrm>
        <a:prstGeom prst="roundRect">
          <a:avLst/>
        </a:prstGeom>
        <a:solidFill>
          <a:schemeClr val="accent6">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All India Pension </a:t>
          </a:r>
          <a:r>
            <a:rPr lang="en-US" sz="1400" b="1" kern="1200" dirty="0" err="1">
              <a:solidFill>
                <a:schemeClr val="tx1"/>
              </a:solidFill>
            </a:rPr>
            <a:t>Adalats</a:t>
          </a:r>
          <a:endParaRPr lang="en-US" sz="1400" b="1" kern="1200" dirty="0">
            <a:solidFill>
              <a:schemeClr val="tx1"/>
            </a:solidFill>
          </a:endParaRPr>
        </a:p>
        <a:p>
          <a:pPr marL="0" lvl="0" indent="0" algn="just" defTabSz="622300">
            <a:lnSpc>
              <a:spcPct val="90000"/>
            </a:lnSpc>
            <a:spcBef>
              <a:spcPct val="0"/>
            </a:spcBef>
            <a:spcAft>
              <a:spcPct val="35000"/>
            </a:spcAft>
            <a:buNone/>
          </a:pPr>
          <a:r>
            <a:rPr lang="en-US" sz="1600" kern="1200" dirty="0">
              <a:solidFill>
                <a:schemeClr val="tx1">
                  <a:lumMod val="75000"/>
                  <a:lumOff val="25000"/>
                </a:schemeClr>
              </a:solidFill>
            </a:rPr>
            <a:t>1. All Ministries/Departments to conduct on a single day after listing cases in advance</a:t>
          </a:r>
        </a:p>
        <a:p>
          <a:pPr marL="0" lvl="0" indent="0" algn="just" defTabSz="622300">
            <a:lnSpc>
              <a:spcPct val="90000"/>
            </a:lnSpc>
            <a:spcBef>
              <a:spcPct val="0"/>
            </a:spcBef>
            <a:spcAft>
              <a:spcPct val="35000"/>
            </a:spcAft>
            <a:buNone/>
          </a:pPr>
          <a:r>
            <a:rPr lang="en-US" sz="1600" kern="1200" dirty="0">
              <a:solidFill>
                <a:schemeClr val="tx1">
                  <a:lumMod val="75000"/>
                  <a:lumOff val="25000"/>
                </a:schemeClr>
              </a:solidFill>
            </a:rPr>
            <a:t>2. All stake holders to a grievance brought on a single platform to give instant resolution.</a:t>
          </a:r>
        </a:p>
      </dsp:txBody>
      <dsp:txXfrm>
        <a:off x="4598361" y="178840"/>
        <a:ext cx="3845129" cy="1680500"/>
      </dsp:txXfrm>
    </dsp:sp>
    <dsp:sp modelId="{3B7ECD4B-A80F-4B6A-92E9-888016C7A746}">
      <dsp:nvSpPr>
        <dsp:cNvPr id="0" name=""/>
        <dsp:cNvSpPr/>
      </dsp:nvSpPr>
      <dsp:spPr>
        <a:xfrm>
          <a:off x="76197" y="2111554"/>
          <a:ext cx="4310859" cy="3197044"/>
        </a:xfrm>
        <a:prstGeom prst="roundRect">
          <a:avLst/>
        </a:prstGeom>
        <a:solidFill>
          <a:schemeClr val="tx2">
            <a:lumMod val="10000"/>
            <a:lumOff val="9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Life Certificates Related Measures</a:t>
          </a:r>
        </a:p>
        <a:p>
          <a:pPr marL="0" lvl="0" indent="0" algn="just" defTabSz="622300">
            <a:lnSpc>
              <a:spcPct val="90000"/>
            </a:lnSpc>
            <a:spcBef>
              <a:spcPct val="0"/>
            </a:spcBef>
            <a:spcAft>
              <a:spcPct val="35000"/>
            </a:spcAft>
            <a:buNone/>
          </a:pPr>
          <a:r>
            <a:rPr lang="en-US" sz="1400" kern="1200" dirty="0">
              <a:solidFill>
                <a:schemeClr val="tx1">
                  <a:lumMod val="75000"/>
                  <a:lumOff val="25000"/>
                </a:schemeClr>
              </a:solidFill>
            </a:rPr>
            <a:t>1. Started the concept of DLC through bio-    metric.</a:t>
          </a:r>
        </a:p>
        <a:p>
          <a:pPr marL="0" lvl="0" indent="0" algn="just" defTabSz="622300">
            <a:lnSpc>
              <a:spcPct val="90000"/>
            </a:lnSpc>
            <a:spcBef>
              <a:spcPct val="0"/>
            </a:spcBef>
            <a:spcAft>
              <a:spcPct val="35000"/>
            </a:spcAft>
            <a:buNone/>
          </a:pPr>
          <a:r>
            <a:rPr lang="en-US" sz="1400" kern="1200" dirty="0">
              <a:solidFill>
                <a:schemeClr val="tx1">
                  <a:lumMod val="75000"/>
                  <a:lumOff val="25000"/>
                </a:schemeClr>
              </a:solidFill>
            </a:rPr>
            <a:t>2. Roped in IPPB to collect the same from doorstep of pensioners using the agency of Postmen and </a:t>
          </a:r>
          <a:r>
            <a:rPr lang="en-US" sz="1400" kern="1200" dirty="0" err="1">
              <a:solidFill>
                <a:schemeClr val="tx1">
                  <a:lumMod val="75000"/>
                  <a:lumOff val="25000"/>
                </a:schemeClr>
              </a:solidFill>
            </a:rPr>
            <a:t>Gramin</a:t>
          </a:r>
          <a:r>
            <a:rPr lang="en-US" sz="1400" kern="1200" dirty="0">
              <a:solidFill>
                <a:schemeClr val="tx1">
                  <a:lumMod val="75000"/>
                  <a:lumOff val="25000"/>
                </a:schemeClr>
              </a:solidFill>
            </a:rPr>
            <a:t> </a:t>
          </a:r>
          <a:r>
            <a:rPr lang="en-US" sz="1400" kern="1200" dirty="0" err="1">
              <a:solidFill>
                <a:schemeClr val="tx1">
                  <a:lumMod val="75000"/>
                  <a:lumOff val="25000"/>
                </a:schemeClr>
              </a:solidFill>
            </a:rPr>
            <a:t>Dak</a:t>
          </a:r>
          <a:r>
            <a:rPr lang="en-US" sz="1400" kern="1200" dirty="0">
              <a:solidFill>
                <a:schemeClr val="tx1">
                  <a:lumMod val="75000"/>
                  <a:lumOff val="25000"/>
                </a:schemeClr>
              </a:solidFill>
            </a:rPr>
            <a:t> </a:t>
          </a:r>
          <a:r>
            <a:rPr lang="en-US" sz="1400" kern="1200" dirty="0" err="1">
              <a:solidFill>
                <a:schemeClr val="tx1">
                  <a:lumMod val="75000"/>
                  <a:lumOff val="25000"/>
                </a:schemeClr>
              </a:solidFill>
            </a:rPr>
            <a:t>Sevaks</a:t>
          </a:r>
          <a:r>
            <a:rPr lang="en-US" sz="1400" kern="1200" dirty="0">
              <a:solidFill>
                <a:schemeClr val="tx1">
                  <a:lumMod val="75000"/>
                  <a:lumOff val="25000"/>
                </a:schemeClr>
              </a:solidFill>
            </a:rPr>
            <a:t> (approx.1,90,000).</a:t>
          </a:r>
        </a:p>
        <a:p>
          <a:pPr marL="0" lvl="0" indent="0" algn="just" defTabSz="622300">
            <a:lnSpc>
              <a:spcPct val="90000"/>
            </a:lnSpc>
            <a:spcBef>
              <a:spcPct val="0"/>
            </a:spcBef>
            <a:spcAft>
              <a:spcPct val="35000"/>
            </a:spcAft>
            <a:buNone/>
          </a:pPr>
          <a:r>
            <a:rPr lang="en-US" sz="1400" kern="1200" dirty="0">
              <a:solidFill>
                <a:schemeClr val="tx1">
                  <a:lumMod val="75000"/>
                  <a:lumOff val="25000"/>
                </a:schemeClr>
              </a:solidFill>
            </a:rPr>
            <a:t>3. Video KYC of Banks for LC.</a:t>
          </a:r>
        </a:p>
        <a:p>
          <a:pPr marL="0" lvl="0" indent="0" algn="just" defTabSz="622300">
            <a:lnSpc>
              <a:spcPct val="90000"/>
            </a:lnSpc>
            <a:spcBef>
              <a:spcPct val="0"/>
            </a:spcBef>
            <a:spcAft>
              <a:spcPct val="35000"/>
            </a:spcAft>
            <a:buNone/>
          </a:pPr>
          <a:r>
            <a:rPr lang="en-US" sz="1400" kern="1200" dirty="0">
              <a:solidFill>
                <a:schemeClr val="tx1">
                  <a:lumMod val="75000"/>
                  <a:lumOff val="25000"/>
                </a:schemeClr>
              </a:solidFill>
            </a:rPr>
            <a:t>4. Consortium of Banks: Doorstep collection</a:t>
          </a:r>
        </a:p>
        <a:p>
          <a:pPr marL="0" lvl="0" indent="0" algn="just" defTabSz="622300">
            <a:lnSpc>
              <a:spcPct val="90000"/>
            </a:lnSpc>
            <a:spcBef>
              <a:spcPct val="0"/>
            </a:spcBef>
            <a:spcAft>
              <a:spcPct val="35000"/>
            </a:spcAft>
            <a:buNone/>
          </a:pPr>
          <a:r>
            <a:rPr lang="en-US" sz="1400" kern="1200" dirty="0">
              <a:solidFill>
                <a:schemeClr val="tx1">
                  <a:lumMod val="75000"/>
                  <a:lumOff val="25000"/>
                </a:schemeClr>
              </a:solidFill>
            </a:rPr>
            <a:t>5. Face Authentication technique using any Android phone.</a:t>
          </a:r>
        </a:p>
      </dsp:txBody>
      <dsp:txXfrm>
        <a:off x="232264" y="2267621"/>
        <a:ext cx="3998725" cy="2884910"/>
      </dsp:txXfrm>
    </dsp:sp>
    <dsp:sp modelId="{01E0BF8C-90CA-4AB0-B04E-ACE9353900AD}">
      <dsp:nvSpPr>
        <dsp:cNvPr id="0" name=""/>
        <dsp:cNvSpPr/>
      </dsp:nvSpPr>
      <dsp:spPr>
        <a:xfrm>
          <a:off x="4535286" y="2083634"/>
          <a:ext cx="4075315" cy="3200383"/>
        </a:xfrm>
        <a:prstGeom prst="roundRect">
          <a:avLst/>
        </a:prstGeom>
        <a:solidFill>
          <a:schemeClr val="accent3">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dirty="0">
              <a:solidFill>
                <a:schemeClr val="bg2">
                  <a:lumMod val="10000"/>
                </a:schemeClr>
              </a:solidFill>
            </a:rPr>
            <a:t>Pensioner Awareness</a:t>
          </a:r>
          <a:endParaRPr lang="en-US" sz="1400" kern="1200" dirty="0">
            <a:solidFill>
              <a:schemeClr val="bg2">
                <a:lumMod val="10000"/>
              </a:schemeClr>
            </a:solidFill>
          </a:endParaRPr>
        </a:p>
        <a:p>
          <a:pPr marL="0" lvl="0" indent="0" algn="just" defTabSz="622300">
            <a:lnSpc>
              <a:spcPct val="90000"/>
            </a:lnSpc>
            <a:spcBef>
              <a:spcPct val="0"/>
            </a:spcBef>
            <a:spcAft>
              <a:spcPct val="35000"/>
            </a:spcAft>
            <a:buNone/>
          </a:pPr>
          <a:r>
            <a:rPr lang="en-US" sz="1200" b="0" kern="1200" dirty="0">
              <a:solidFill>
                <a:schemeClr val="tx1">
                  <a:lumMod val="75000"/>
                  <a:lumOff val="25000"/>
                </a:schemeClr>
              </a:solidFill>
            </a:rPr>
            <a:t>1</a:t>
          </a:r>
          <a:r>
            <a:rPr lang="en-US" sz="1400" b="0" kern="1200" dirty="0">
              <a:solidFill>
                <a:schemeClr val="tx1">
                  <a:lumMod val="75000"/>
                  <a:lumOff val="25000"/>
                </a:schemeClr>
              </a:solidFill>
            </a:rPr>
            <a:t>. Pensioner Awareness Workshops</a:t>
          </a:r>
        </a:p>
        <a:p>
          <a:pPr marL="0" lvl="0" indent="0" algn="just" defTabSz="622300">
            <a:lnSpc>
              <a:spcPct val="90000"/>
            </a:lnSpc>
            <a:spcBef>
              <a:spcPct val="0"/>
            </a:spcBef>
            <a:spcAft>
              <a:spcPct val="35000"/>
            </a:spcAft>
            <a:buNone/>
          </a:pPr>
          <a:r>
            <a:rPr lang="en-US" sz="1400" b="0" kern="1200" dirty="0">
              <a:solidFill>
                <a:schemeClr val="tx1">
                  <a:lumMod val="75000"/>
                  <a:lumOff val="25000"/>
                </a:schemeClr>
              </a:solidFill>
            </a:rPr>
            <a:t>2. Annual compendium of Rules </a:t>
          </a:r>
        </a:p>
        <a:p>
          <a:pPr marL="0" lvl="0" indent="0" algn="just" defTabSz="622300">
            <a:lnSpc>
              <a:spcPct val="90000"/>
            </a:lnSpc>
            <a:spcBef>
              <a:spcPct val="0"/>
            </a:spcBef>
            <a:spcAft>
              <a:spcPct val="35000"/>
            </a:spcAft>
            <a:buNone/>
          </a:pPr>
          <a:r>
            <a:rPr lang="en-US" sz="1400" b="0" kern="1200" dirty="0">
              <a:solidFill>
                <a:schemeClr val="tx1">
                  <a:lumMod val="75000"/>
                  <a:lumOff val="25000"/>
                </a:schemeClr>
              </a:solidFill>
            </a:rPr>
            <a:t>3. Registering Pensioners’ Associations in different towns &amp; giving them Grant-in-Aid  </a:t>
          </a:r>
        </a:p>
        <a:p>
          <a:pPr marL="0" lvl="0" indent="0" algn="just" defTabSz="622300">
            <a:lnSpc>
              <a:spcPct val="90000"/>
            </a:lnSpc>
            <a:spcBef>
              <a:spcPct val="0"/>
            </a:spcBef>
            <a:spcAft>
              <a:spcPct val="35000"/>
            </a:spcAft>
            <a:buNone/>
          </a:pPr>
          <a:r>
            <a:rPr lang="en-US" sz="1400" b="0" kern="1200" dirty="0">
              <a:solidFill>
                <a:schemeClr val="tx1">
                  <a:lumMod val="75000"/>
                  <a:lumOff val="25000"/>
                </a:schemeClr>
              </a:solidFill>
            </a:rPr>
            <a:t>4. Through Newspaper advertisements.</a:t>
          </a:r>
        </a:p>
        <a:p>
          <a:pPr marL="0" lvl="0" indent="0" algn="just" defTabSz="622300">
            <a:lnSpc>
              <a:spcPct val="90000"/>
            </a:lnSpc>
            <a:spcBef>
              <a:spcPct val="0"/>
            </a:spcBef>
            <a:spcAft>
              <a:spcPct val="35000"/>
            </a:spcAft>
            <a:buNone/>
          </a:pPr>
          <a:r>
            <a:rPr lang="en-US" sz="1400" b="0" kern="1200" dirty="0">
              <a:solidFill>
                <a:schemeClr val="tx1">
                  <a:lumMod val="75000"/>
                  <a:lumOff val="25000"/>
                </a:schemeClr>
              </a:solidFill>
            </a:rPr>
            <a:t>5. Small informative documentaries on different aspects of Pension policy &amp; Welfare.</a:t>
          </a:r>
        </a:p>
        <a:p>
          <a:pPr marL="0" lvl="0" indent="0" algn="just" defTabSz="622300">
            <a:lnSpc>
              <a:spcPct val="90000"/>
            </a:lnSpc>
            <a:spcBef>
              <a:spcPct val="0"/>
            </a:spcBef>
            <a:spcAft>
              <a:spcPct val="35000"/>
            </a:spcAft>
            <a:buNone/>
          </a:pPr>
          <a:r>
            <a:rPr lang="en-US" sz="1400" b="0" kern="1200" dirty="0">
              <a:solidFill>
                <a:schemeClr val="tx1">
                  <a:lumMod val="75000"/>
                  <a:lumOff val="25000"/>
                </a:schemeClr>
              </a:solidFill>
            </a:rPr>
            <a:t>6. DD scroll messages</a:t>
          </a:r>
        </a:p>
        <a:p>
          <a:pPr marL="0" lvl="0" indent="0" algn="just" defTabSz="622300">
            <a:lnSpc>
              <a:spcPct val="90000"/>
            </a:lnSpc>
            <a:spcBef>
              <a:spcPct val="0"/>
            </a:spcBef>
            <a:spcAft>
              <a:spcPct val="35000"/>
            </a:spcAft>
            <a:buNone/>
          </a:pPr>
          <a:r>
            <a:rPr lang="en-US" sz="1400" b="0" kern="1200" dirty="0">
              <a:solidFill>
                <a:schemeClr val="tx1">
                  <a:lumMod val="75000"/>
                  <a:lumOff val="25000"/>
                </a:schemeClr>
              </a:solidFill>
            </a:rPr>
            <a:t>7. Twitter series on Rules.</a:t>
          </a:r>
        </a:p>
        <a:p>
          <a:pPr marL="0" lvl="0" indent="0" algn="just" defTabSz="622300">
            <a:lnSpc>
              <a:spcPct val="90000"/>
            </a:lnSpc>
            <a:spcBef>
              <a:spcPct val="0"/>
            </a:spcBef>
            <a:spcAft>
              <a:spcPct val="35000"/>
            </a:spcAft>
            <a:buNone/>
          </a:pPr>
          <a:r>
            <a:rPr lang="en-US" sz="1400" b="0" kern="1200" dirty="0">
              <a:solidFill>
                <a:schemeClr val="tx1">
                  <a:lumMod val="75000"/>
                  <a:lumOff val="25000"/>
                </a:schemeClr>
              </a:solidFill>
            </a:rPr>
            <a:t>8. Bulk SMS to Pensioners on mobile</a:t>
          </a:r>
          <a:r>
            <a:rPr lang="en-US" sz="1400" b="0" kern="1200" dirty="0">
              <a:solidFill>
                <a:schemeClr val="tx1"/>
              </a:solidFill>
            </a:rPr>
            <a:t>.</a:t>
          </a:r>
        </a:p>
        <a:p>
          <a:pPr marL="0" lvl="0" indent="0" algn="ctr" defTabSz="622300">
            <a:lnSpc>
              <a:spcPct val="90000"/>
            </a:lnSpc>
            <a:spcBef>
              <a:spcPct val="0"/>
            </a:spcBef>
            <a:spcAft>
              <a:spcPct val="35000"/>
            </a:spcAft>
            <a:buNone/>
          </a:pPr>
          <a:endParaRPr lang="en-US" sz="900" kern="1200" dirty="0"/>
        </a:p>
      </dsp:txBody>
      <dsp:txXfrm>
        <a:off x="4691516" y="2239864"/>
        <a:ext cx="3762855" cy="2887923"/>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5450123E-F15F-4121-A501-61B53F6821C9}"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14179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34EC4E-8AF9-4D6E-A870-98CB8769ADA5}" type="datetimeFigureOut">
              <a:rPr lang="en-US" smtClean="0"/>
              <a:t>29-Sep-23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154548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2624858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1408741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3941978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4018083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3109889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2677625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383664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120524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4EC4E-8AF9-4D6E-A870-98CB8769ADA5}" type="datetimeFigureOut">
              <a:rPr lang="en-US" smtClean="0"/>
              <a:t>29-Sep-23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2309948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34EC4E-8AF9-4D6E-A870-98CB8769ADA5}" type="datetimeFigureOut">
              <a:rPr lang="en-US" smtClean="0"/>
              <a:t>29-Sep-23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300125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34EC4E-8AF9-4D6E-A870-98CB8769ADA5}" type="datetimeFigureOut">
              <a:rPr lang="en-US" smtClean="0"/>
              <a:t>29-Sep-23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228700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4EC4E-8AF9-4D6E-A870-98CB8769ADA5}" type="datetimeFigureOut">
              <a:rPr lang="en-US" smtClean="0"/>
              <a:t>29-Sep-23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424046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4EC4E-8AF9-4D6E-A870-98CB8769ADA5}" type="datetimeFigureOut">
              <a:rPr lang="en-US" smtClean="0"/>
              <a:t>29-Sep-23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4269062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34EC4E-8AF9-4D6E-A870-98CB8769ADA5}" type="datetimeFigureOut">
              <a:rPr lang="en-US" smtClean="0"/>
              <a:t>29-Sep-23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230879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34EC4E-8AF9-4D6E-A870-98CB8769ADA5}" type="datetimeFigureOut">
              <a:rPr lang="en-US" smtClean="0"/>
              <a:t>29-Sep-23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0123E-F15F-4121-A501-61B53F6821C9}" type="slidenum">
              <a:rPr lang="en-US" smtClean="0"/>
              <a:t>‹#›</a:t>
            </a:fld>
            <a:endParaRPr lang="en-US"/>
          </a:p>
        </p:txBody>
      </p:sp>
    </p:spTree>
    <p:extLst>
      <p:ext uri="{BB962C8B-B14F-4D97-AF65-F5344CB8AC3E}">
        <p14:creationId xmlns:p14="http://schemas.microsoft.com/office/powerpoint/2010/main" val="1002732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34EC4E-8AF9-4D6E-A870-98CB8769ADA5}" type="datetimeFigureOut">
              <a:rPr lang="en-US" smtClean="0"/>
              <a:t>29-Sep-23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50123E-F15F-4121-A501-61B53F6821C9}" type="slidenum">
              <a:rPr lang="en-US" smtClean="0"/>
              <a:t>‹#›</a:t>
            </a:fld>
            <a:endParaRPr lang="en-US"/>
          </a:p>
        </p:txBody>
      </p:sp>
    </p:spTree>
    <p:extLst>
      <p:ext uri="{BB962C8B-B14F-4D97-AF65-F5344CB8AC3E}">
        <p14:creationId xmlns:p14="http://schemas.microsoft.com/office/powerpoint/2010/main" val="178593510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32625" y="152400"/>
            <a:ext cx="7391400" cy="2590800"/>
          </a:xfrm>
          <a:ln>
            <a:noFill/>
          </a:ln>
          <a:effectLst/>
          <a:scene3d>
            <a:camera prst="orthographicFront">
              <a:rot lat="0" lon="0" rev="0"/>
            </a:camera>
            <a:lightRig rig="contrasting" dir="t">
              <a:rot lat="0" lon="0" rev="7800000"/>
            </a:lightRig>
          </a:scene3d>
          <a:sp3d>
            <a:bevelT w="139700" h="139700"/>
          </a:sp3d>
        </p:spPr>
        <p:txBody>
          <a:bodyPr>
            <a:normAutofit/>
          </a:bodyPr>
          <a:lstStyle/>
          <a:p>
            <a:pPr algn="ctr"/>
            <a:r>
              <a:rPr lang="en-US" sz="3600" b="1" u="sng" dirty="0">
                <a:solidFill>
                  <a:schemeClr val="accent1">
                    <a:lumMod val="50000"/>
                  </a:schemeClr>
                </a:solidFill>
              </a:rPr>
              <a:t>Pension Reforms </a:t>
            </a:r>
            <a:br>
              <a:rPr lang="en-US" sz="3600" b="1" u="sng" dirty="0">
                <a:solidFill>
                  <a:schemeClr val="accent1">
                    <a:lumMod val="50000"/>
                  </a:schemeClr>
                </a:solidFill>
              </a:rPr>
            </a:br>
            <a:br>
              <a:rPr lang="en-US" sz="3600" b="1" dirty="0">
                <a:solidFill>
                  <a:schemeClr val="accent1">
                    <a:lumMod val="50000"/>
                  </a:schemeClr>
                </a:solidFill>
              </a:rPr>
            </a:br>
            <a:endParaRPr lang="en-US" sz="3600" b="1" dirty="0">
              <a:solidFill>
                <a:schemeClr val="accent1">
                  <a:lumMod val="50000"/>
                </a:schemeClr>
              </a:solidFill>
            </a:endParaRPr>
          </a:p>
        </p:txBody>
      </p:sp>
      <p:sp>
        <p:nvSpPr>
          <p:cNvPr id="3" name="Subtitle 2"/>
          <p:cNvSpPr>
            <a:spLocks noGrp="1"/>
          </p:cNvSpPr>
          <p:nvPr>
            <p:ph type="subTitle" idx="1"/>
          </p:nvPr>
        </p:nvSpPr>
        <p:spPr>
          <a:xfrm>
            <a:off x="3581400" y="3581400"/>
            <a:ext cx="5334000" cy="2590800"/>
          </a:xfrm>
          <a:pattFill prst="pct25">
            <a:fgClr>
              <a:srgbClr val="E5B575"/>
            </a:fgClr>
            <a:bgClr>
              <a:schemeClr val="bg1"/>
            </a:bgClr>
          </a:pattFill>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l"/>
            <a:endParaRPr lang="en-US" sz="2000" dirty="0"/>
          </a:p>
          <a:p>
            <a:pPr algn="l"/>
            <a:r>
              <a:rPr lang="en-US" sz="2000" dirty="0"/>
              <a:t>Department of Pension &amp; Pensioners’ Welfare </a:t>
            </a:r>
          </a:p>
          <a:p>
            <a:pPr algn="l"/>
            <a:r>
              <a:rPr lang="en-US" sz="2000" dirty="0"/>
              <a:t>Ministry of Personnel, Public Grievances &amp; Pensions</a:t>
            </a:r>
          </a:p>
          <a:p>
            <a:r>
              <a:rPr lang="en-US" sz="2400" b="1" dirty="0"/>
              <a:t> </a:t>
            </a:r>
            <a:endParaRPr lang="en-US" sz="2400" dirty="0"/>
          </a:p>
          <a:p>
            <a:endParaRPr lang="en-US" sz="1100" dirty="0">
              <a:latin typeface="Agency FB" pitchFamily="34" charset="0"/>
            </a:endParaRPr>
          </a:p>
          <a:p>
            <a:r>
              <a:rPr lang="en-US" sz="1400" dirty="0">
                <a:latin typeface="Agency FB" pitchFamily="34" charset="0"/>
              </a:rPr>
              <a:t>SANJIV NARAIN MATHUR</a:t>
            </a:r>
          </a:p>
          <a:p>
            <a:r>
              <a:rPr lang="en-US" sz="1400" dirty="0">
                <a:latin typeface="Agency FB" pitchFamily="34" charset="0"/>
              </a:rPr>
              <a:t>Additional Secretary to Government of India</a:t>
            </a:r>
          </a:p>
        </p:txBody>
      </p:sp>
    </p:spTree>
    <p:extLst>
      <p:ext uri="{BB962C8B-B14F-4D97-AF65-F5344CB8AC3E}">
        <p14:creationId xmlns:p14="http://schemas.microsoft.com/office/powerpoint/2010/main" val="1397708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1455">
              <a:schemeClr val="accent3">
                <a:lumMod val="20000"/>
                <a:lumOff val="80000"/>
              </a:schemeClr>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610600" cy="838200"/>
          </a:xfrm>
          <a:ln>
            <a:noFill/>
          </a:ln>
          <a:effectLst/>
          <a:scene3d>
            <a:camera prst="orthographicFront">
              <a:rot lat="0" lon="0" rev="0"/>
            </a:camera>
            <a:lightRig rig="contrasting" dir="t">
              <a:rot lat="0" lon="0" rev="7800000"/>
            </a:lightRig>
          </a:scene3d>
          <a:sp3d>
            <a:bevelT w="139700" h="139700"/>
          </a:sp3d>
        </p:spPr>
        <p:txBody>
          <a:bodyPr>
            <a:noAutofit/>
          </a:bodyPr>
          <a:lstStyle/>
          <a:p>
            <a:r>
              <a:rPr lang="en-US" sz="2700" b="1" u="sng" dirty="0">
                <a:solidFill>
                  <a:schemeClr val="accent2">
                    <a:lumMod val="50000"/>
                  </a:schemeClr>
                </a:solidFill>
              </a:rPr>
              <a:t>Summarized Learnings in Pension Reform</a:t>
            </a:r>
            <a:endParaRPr lang="en-US" sz="2700" b="1" dirty="0">
              <a:solidFill>
                <a:schemeClr val="accent2">
                  <a:lumMod val="50000"/>
                </a:schemeClr>
              </a:solidFill>
            </a:endParaRPr>
          </a:p>
        </p:txBody>
      </p:sp>
      <p:sp>
        <p:nvSpPr>
          <p:cNvPr id="6" name="Rectangle 5"/>
          <p:cNvSpPr/>
          <p:nvPr/>
        </p:nvSpPr>
        <p:spPr>
          <a:xfrm>
            <a:off x="609600" y="1447800"/>
            <a:ext cx="3962400" cy="25146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ü"/>
            </a:pPr>
            <a:endParaRPr lang="en-US" dirty="0">
              <a:solidFill>
                <a:schemeClr val="tx1">
                  <a:lumMod val="75000"/>
                  <a:lumOff val="25000"/>
                </a:schemeClr>
              </a:solidFill>
            </a:endParaRPr>
          </a:p>
          <a:p>
            <a:pPr marL="285750" lvl="0" indent="-285750" algn="just">
              <a:buFont typeface="Wingdings" panose="05000000000000000000" pitchFamily="2" charset="2"/>
              <a:buChar char="ü"/>
            </a:pPr>
            <a:r>
              <a:rPr lang="en-US" dirty="0">
                <a:solidFill>
                  <a:schemeClr val="tx1">
                    <a:lumMod val="75000"/>
                    <a:lumOff val="25000"/>
                  </a:schemeClr>
                </a:solidFill>
              </a:rPr>
              <a:t>Attention to minute details in Administration.</a:t>
            </a:r>
          </a:p>
          <a:p>
            <a:pPr marL="285750" lvl="0" indent="-285750" algn="just">
              <a:buFont typeface="Wingdings" panose="05000000000000000000" pitchFamily="2" charset="2"/>
              <a:buChar char="ü"/>
            </a:pPr>
            <a:r>
              <a:rPr lang="en-US" dirty="0">
                <a:solidFill>
                  <a:schemeClr val="tx1">
                    <a:lumMod val="75000"/>
                    <a:lumOff val="25000"/>
                  </a:schemeClr>
                </a:solidFill>
              </a:rPr>
              <a:t>Duty lists to be prepared with extreme application of mind and updated regularly.</a:t>
            </a:r>
          </a:p>
          <a:p>
            <a:pPr marL="285750" lvl="0" indent="-285750" algn="just">
              <a:buFont typeface="Wingdings" panose="05000000000000000000" pitchFamily="2" charset="2"/>
              <a:buChar char="ü"/>
            </a:pPr>
            <a:r>
              <a:rPr lang="en-US" dirty="0">
                <a:solidFill>
                  <a:schemeClr val="tx1">
                    <a:lumMod val="75000"/>
                    <a:lumOff val="25000"/>
                  </a:schemeClr>
                </a:solidFill>
              </a:rPr>
              <a:t>Large meetings with redundant participants to be avoided; one-to-one meaningful discussions preferred.</a:t>
            </a:r>
          </a:p>
          <a:p>
            <a:pPr algn="ctr"/>
            <a:endParaRPr lang="en-US" sz="1400" dirty="0"/>
          </a:p>
        </p:txBody>
      </p:sp>
      <p:sp>
        <p:nvSpPr>
          <p:cNvPr id="7" name="Rectangle 6"/>
          <p:cNvSpPr/>
          <p:nvPr/>
        </p:nvSpPr>
        <p:spPr>
          <a:xfrm>
            <a:off x="4800600" y="1447800"/>
            <a:ext cx="4114800" cy="25146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ü"/>
            </a:pPr>
            <a:endParaRPr lang="en-US" dirty="0">
              <a:solidFill>
                <a:schemeClr val="tx1">
                  <a:lumMod val="75000"/>
                  <a:lumOff val="25000"/>
                </a:schemeClr>
              </a:solidFill>
            </a:endParaRPr>
          </a:p>
          <a:p>
            <a:pPr marL="285750" lvl="0" indent="-285750" algn="just">
              <a:buFont typeface="Wingdings" panose="05000000000000000000" pitchFamily="2" charset="2"/>
              <a:buChar char="ü"/>
            </a:pPr>
            <a:r>
              <a:rPr lang="en-US" dirty="0">
                <a:solidFill>
                  <a:schemeClr val="tx1">
                    <a:lumMod val="75000"/>
                    <a:lumOff val="25000"/>
                  </a:schemeClr>
                </a:solidFill>
              </a:rPr>
              <a:t>Office modernization/ambience/ infrastructure is important for better delivery.</a:t>
            </a:r>
          </a:p>
          <a:p>
            <a:pPr marL="285750" lvl="0" indent="-285750" algn="just">
              <a:buFont typeface="Wingdings" panose="05000000000000000000" pitchFamily="2" charset="2"/>
              <a:buChar char="ü"/>
            </a:pPr>
            <a:r>
              <a:rPr lang="en-US" dirty="0">
                <a:solidFill>
                  <a:schemeClr val="tx1">
                    <a:lumMod val="75000"/>
                    <a:lumOff val="25000"/>
                  </a:schemeClr>
                </a:solidFill>
              </a:rPr>
              <a:t>Good quality infrastructure goes a long way in efficient delivery.</a:t>
            </a:r>
          </a:p>
          <a:p>
            <a:pPr marL="285750" lvl="0" indent="-285750" algn="just">
              <a:buFont typeface="Wingdings" panose="05000000000000000000" pitchFamily="2" charset="2"/>
              <a:buChar char="ü"/>
            </a:pPr>
            <a:r>
              <a:rPr lang="en-US" dirty="0">
                <a:solidFill>
                  <a:schemeClr val="tx1">
                    <a:lumMod val="75000"/>
                    <a:lumOff val="25000"/>
                  </a:schemeClr>
                </a:solidFill>
              </a:rPr>
              <a:t>Manpower to be kept low but optimum utilization.</a:t>
            </a:r>
          </a:p>
          <a:p>
            <a:pPr algn="just"/>
            <a:endParaRPr lang="en-US" dirty="0"/>
          </a:p>
        </p:txBody>
      </p:sp>
      <p:sp>
        <p:nvSpPr>
          <p:cNvPr id="8" name="Rectangle 7"/>
          <p:cNvSpPr/>
          <p:nvPr/>
        </p:nvSpPr>
        <p:spPr>
          <a:xfrm>
            <a:off x="609600" y="4114800"/>
            <a:ext cx="3962400" cy="22098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ü"/>
            </a:pPr>
            <a:endParaRPr lang="en-US" sz="1600" dirty="0">
              <a:solidFill>
                <a:schemeClr val="tx1">
                  <a:lumMod val="75000"/>
                  <a:lumOff val="25000"/>
                </a:schemeClr>
              </a:solidFill>
            </a:endParaRPr>
          </a:p>
          <a:p>
            <a:pPr marL="285750" lvl="0" indent="-285750" algn="just">
              <a:buFont typeface="Wingdings" panose="05000000000000000000" pitchFamily="2" charset="2"/>
              <a:buChar char="ü"/>
            </a:pPr>
            <a:r>
              <a:rPr lang="en-US" sz="1600" dirty="0">
                <a:solidFill>
                  <a:schemeClr val="tx1">
                    <a:lumMod val="75000"/>
                    <a:lumOff val="25000"/>
                  </a:schemeClr>
                </a:solidFill>
              </a:rPr>
              <a:t>Addressing employee needs adequately.</a:t>
            </a:r>
          </a:p>
          <a:p>
            <a:pPr marL="285750" lvl="0" indent="-285750" algn="just">
              <a:buFont typeface="Wingdings" panose="05000000000000000000" pitchFamily="2" charset="2"/>
              <a:buChar char="ü"/>
            </a:pPr>
            <a:r>
              <a:rPr lang="en-US" sz="1600" dirty="0">
                <a:solidFill>
                  <a:schemeClr val="tx1">
                    <a:lumMod val="75000"/>
                    <a:lumOff val="25000"/>
                  </a:schemeClr>
                </a:solidFill>
              </a:rPr>
              <a:t>A good team most important: Assigned team members tasks they are best suited for.</a:t>
            </a:r>
          </a:p>
          <a:p>
            <a:pPr marL="285750" lvl="0" indent="-285750" algn="just">
              <a:buFont typeface="Wingdings" panose="05000000000000000000" pitchFamily="2" charset="2"/>
              <a:buChar char="ü"/>
            </a:pPr>
            <a:r>
              <a:rPr lang="en-US" sz="1600" dirty="0">
                <a:solidFill>
                  <a:schemeClr val="tx1">
                    <a:lumMod val="75000"/>
                    <a:lumOff val="25000"/>
                  </a:schemeClr>
                </a:solidFill>
              </a:rPr>
              <a:t>Leverage all possible technology for effective delivery.</a:t>
            </a:r>
          </a:p>
          <a:p>
            <a:pPr algn="just"/>
            <a:endParaRPr lang="en-US" dirty="0"/>
          </a:p>
        </p:txBody>
      </p:sp>
      <p:sp>
        <p:nvSpPr>
          <p:cNvPr id="10" name="Rectangle 9"/>
          <p:cNvSpPr/>
          <p:nvPr/>
        </p:nvSpPr>
        <p:spPr>
          <a:xfrm>
            <a:off x="4800600" y="4114800"/>
            <a:ext cx="4114800" cy="22098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ü"/>
            </a:pPr>
            <a:endParaRPr lang="en-US" dirty="0">
              <a:solidFill>
                <a:schemeClr val="tx1">
                  <a:lumMod val="75000"/>
                  <a:lumOff val="25000"/>
                </a:schemeClr>
              </a:solidFill>
            </a:endParaRPr>
          </a:p>
          <a:p>
            <a:pPr marL="285750" lvl="0" indent="-285750">
              <a:buFont typeface="Wingdings" panose="05000000000000000000" pitchFamily="2" charset="2"/>
              <a:buChar char="ü"/>
            </a:pPr>
            <a:endParaRPr lang="en-US" dirty="0">
              <a:solidFill>
                <a:schemeClr val="tx1">
                  <a:lumMod val="75000"/>
                  <a:lumOff val="25000"/>
                </a:schemeClr>
              </a:solidFill>
            </a:endParaRPr>
          </a:p>
          <a:p>
            <a:pPr marL="285750" lvl="0" indent="-285750" algn="just">
              <a:buFont typeface="Wingdings" panose="05000000000000000000" pitchFamily="2" charset="2"/>
              <a:buChar char="ü"/>
            </a:pPr>
            <a:r>
              <a:rPr lang="en-US" dirty="0">
                <a:solidFill>
                  <a:schemeClr val="tx1">
                    <a:lumMod val="75000"/>
                    <a:lumOff val="25000"/>
                  </a:schemeClr>
                </a:solidFill>
              </a:rPr>
              <a:t>Believe in the impossible: every stage keeps opening doors unseen at the beginning.</a:t>
            </a:r>
          </a:p>
          <a:p>
            <a:pPr marL="285750" lvl="0" indent="-285750" algn="just">
              <a:buFont typeface="Wingdings" panose="05000000000000000000" pitchFamily="2" charset="2"/>
              <a:buChar char="ü"/>
            </a:pPr>
            <a:r>
              <a:rPr lang="en-US" dirty="0">
                <a:solidFill>
                  <a:schemeClr val="tx1">
                    <a:lumMod val="75000"/>
                    <a:lumOff val="25000"/>
                  </a:schemeClr>
                </a:solidFill>
              </a:rPr>
              <a:t>Re-engineer &amp; establish systems which are self-sustaining &amp; not person specific.</a:t>
            </a:r>
          </a:p>
          <a:p>
            <a:pPr algn="just"/>
            <a:r>
              <a:rPr lang="en-US" dirty="0"/>
              <a:t> </a:t>
            </a:r>
          </a:p>
          <a:p>
            <a:pPr algn="ctr"/>
            <a:endParaRPr lang="en-US" dirty="0"/>
          </a:p>
        </p:txBody>
      </p:sp>
    </p:spTree>
    <p:extLst>
      <p:ext uri="{BB962C8B-B14F-4D97-AF65-F5344CB8AC3E}">
        <p14:creationId xmlns:p14="http://schemas.microsoft.com/office/powerpoint/2010/main" val="1746479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ank You Ppt PowerPoint Presentation Model Elements">
            <a:extLst>
              <a:ext uri="{FF2B5EF4-FFF2-40B4-BE49-F238E27FC236}">
                <a16:creationId xmlns:a16="http://schemas.microsoft.com/office/drawing/2014/main" id="{99358643-398F-92AC-F948-1CD00B5283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06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696200" cy="838200"/>
          </a:xfrm>
          <a:ln>
            <a:noFill/>
          </a:ln>
          <a:effectLst/>
          <a:scene3d>
            <a:camera prst="orthographicFront">
              <a:rot lat="0" lon="0" rev="0"/>
            </a:camera>
            <a:lightRig rig="contrasting" dir="t">
              <a:rot lat="0" lon="0" rev="7800000"/>
            </a:lightRig>
          </a:scene3d>
          <a:sp3d>
            <a:bevelT w="139700" h="139700"/>
          </a:sp3d>
        </p:spPr>
        <p:txBody>
          <a:bodyPr anchor="t">
            <a:normAutofit fontScale="90000"/>
          </a:bodyPr>
          <a:lstStyle/>
          <a:p>
            <a:r>
              <a:rPr lang="en-US" sz="4900" b="1" u="sng" dirty="0">
                <a:solidFill>
                  <a:schemeClr val="accent1">
                    <a:lumMod val="50000"/>
                  </a:schemeClr>
                </a:solidFill>
              </a:rPr>
              <a:t>Brief Background</a:t>
            </a:r>
            <a:br>
              <a:rPr lang="en-US" sz="4900" b="1" dirty="0">
                <a:solidFill>
                  <a:schemeClr val="tx2">
                    <a:lumMod val="75000"/>
                  </a:schemeClr>
                </a:solidFill>
              </a:rPr>
            </a:br>
            <a:endParaRPr lang="en-US" sz="4900" b="1" dirty="0">
              <a:solidFill>
                <a:schemeClr val="tx2">
                  <a:lumMod val="75000"/>
                </a:schemeClr>
              </a:solidFill>
            </a:endParaRPr>
          </a:p>
        </p:txBody>
      </p:sp>
      <p:sp>
        <p:nvSpPr>
          <p:cNvPr id="3" name="Content Placeholder 2"/>
          <p:cNvSpPr>
            <a:spLocks noGrp="1"/>
          </p:cNvSpPr>
          <p:nvPr>
            <p:ph idx="1"/>
          </p:nvPr>
        </p:nvSpPr>
        <p:spPr>
          <a:xfrm>
            <a:off x="762000" y="1447800"/>
            <a:ext cx="8229600" cy="4876800"/>
          </a:xfrm>
        </p:spPr>
        <p:txBody>
          <a:bodyPr>
            <a:noAutofit/>
          </a:bodyPr>
          <a:lstStyle/>
          <a:p>
            <a:pPr marL="0" indent="0" algn="just">
              <a:buNone/>
            </a:pPr>
            <a:endParaRPr lang="en-US" sz="1800" dirty="0">
              <a:solidFill>
                <a:schemeClr val="tx1">
                  <a:lumMod val="75000"/>
                  <a:lumOff val="25000"/>
                </a:schemeClr>
              </a:solidFill>
            </a:endParaRPr>
          </a:p>
          <a:p>
            <a:pPr algn="just"/>
            <a:r>
              <a:rPr lang="en-US" sz="2200" dirty="0">
                <a:solidFill>
                  <a:schemeClr val="tx1">
                    <a:lumMod val="75000"/>
                    <a:lumOff val="25000"/>
                  </a:schemeClr>
                </a:solidFill>
              </a:rPr>
              <a:t>Department of Pension &amp; Pensioners’ Welfare was set up in 1985 as part of the Ministry of Personnel, PG &amp; Pensions to look after pension policy of Central Government employees.</a:t>
            </a:r>
          </a:p>
          <a:p>
            <a:pPr algn="just"/>
            <a:r>
              <a:rPr lang="en-US" sz="2200" dirty="0">
                <a:solidFill>
                  <a:schemeClr val="tx1">
                    <a:lumMod val="75000"/>
                    <a:lumOff val="25000"/>
                  </a:schemeClr>
                </a:solidFill>
              </a:rPr>
              <a:t>The Department started functioning with the mission to formulate pension policy for Central Government employees and also oversee Pensioners’ welfare &amp; give govt. personnel a dignified post-retired life.</a:t>
            </a:r>
          </a:p>
          <a:p>
            <a:pPr algn="just"/>
            <a:r>
              <a:rPr lang="en-US" sz="2200" dirty="0">
                <a:solidFill>
                  <a:schemeClr val="tx1">
                    <a:lumMod val="75000"/>
                    <a:lumOff val="25000"/>
                  </a:schemeClr>
                </a:solidFill>
              </a:rPr>
              <a:t>This is a Rule/Policy making Department comprising 60 staff for all Central Civil Govt. servants.</a:t>
            </a:r>
          </a:p>
          <a:p>
            <a:pPr algn="just"/>
            <a:r>
              <a:rPr lang="en-US" sz="2200" dirty="0">
                <a:solidFill>
                  <a:schemeClr val="tx1">
                    <a:lumMod val="75000"/>
                    <a:lumOff val="25000"/>
                  </a:schemeClr>
                </a:solidFill>
              </a:rPr>
              <a:t>Currently there are 68.62 lakh pensioners of Central Govt.</a:t>
            </a:r>
          </a:p>
          <a:p>
            <a:pPr algn="just"/>
            <a:endParaRPr lang="en-US" sz="2200" dirty="0">
              <a:solidFill>
                <a:schemeClr val="tx1">
                  <a:lumMod val="75000"/>
                  <a:lumOff val="25000"/>
                </a:schemeClr>
              </a:solidFill>
            </a:endParaRPr>
          </a:p>
          <a:p>
            <a:pPr marL="0" indent="0">
              <a:buNone/>
            </a:pPr>
            <a:endParaRPr lang="en-US" sz="2000" dirty="0"/>
          </a:p>
        </p:txBody>
      </p:sp>
    </p:spTree>
    <p:extLst>
      <p:ext uri="{BB962C8B-B14F-4D97-AF65-F5344CB8AC3E}">
        <p14:creationId xmlns:p14="http://schemas.microsoft.com/office/powerpoint/2010/main" val="168865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6192" y="152400"/>
            <a:ext cx="7772400" cy="990600"/>
          </a:xfrm>
          <a:ln>
            <a:noFill/>
          </a:ln>
          <a:effectLst/>
          <a:scene3d>
            <a:camera prst="orthographicFront">
              <a:rot lat="0" lon="0" rev="0"/>
            </a:camera>
            <a:lightRig rig="contrasting" dir="t">
              <a:rot lat="0" lon="0" rev="7800000"/>
            </a:lightRig>
          </a:scene3d>
          <a:sp3d>
            <a:bevelT w="139700" h="139700"/>
          </a:sp3d>
        </p:spPr>
        <p:txBody>
          <a:bodyPr>
            <a:normAutofit/>
          </a:bodyPr>
          <a:lstStyle/>
          <a:p>
            <a:r>
              <a:rPr lang="en-US" sz="4900" b="1" u="sng" dirty="0">
                <a:solidFill>
                  <a:schemeClr val="accent1">
                    <a:lumMod val="50000"/>
                  </a:schemeClr>
                </a:solidFill>
              </a:rPr>
              <a:t>Allocation of Business Rules</a:t>
            </a:r>
            <a:endParaRPr lang="en-US" sz="4900" b="1" dirty="0">
              <a:solidFill>
                <a:schemeClr val="accent1">
                  <a:lumMod val="50000"/>
                </a:schemeClr>
              </a:solidFill>
            </a:endParaRPr>
          </a:p>
        </p:txBody>
      </p:sp>
      <p:sp>
        <p:nvSpPr>
          <p:cNvPr id="3" name="Content Placeholder 2"/>
          <p:cNvSpPr>
            <a:spLocks noGrp="1"/>
          </p:cNvSpPr>
          <p:nvPr>
            <p:ph idx="1"/>
          </p:nvPr>
        </p:nvSpPr>
        <p:spPr>
          <a:xfrm>
            <a:off x="1162392" y="1143000"/>
            <a:ext cx="7905408" cy="5334000"/>
          </a:xfrm>
        </p:spPr>
        <p:txBody>
          <a:bodyPr>
            <a:noAutofit/>
          </a:bodyPr>
          <a:lstStyle/>
          <a:p>
            <a:pPr lvl="0" algn="just"/>
            <a:r>
              <a:rPr lang="en-US" sz="1500" dirty="0"/>
              <a:t>Formulation of policy and co-ordination of matters relating to retirement benefits to Central Government employees (Civil, </a:t>
            </a:r>
            <a:r>
              <a:rPr lang="en-US" sz="1500" dirty="0" err="1"/>
              <a:t>Defence</a:t>
            </a:r>
            <a:r>
              <a:rPr lang="en-US" sz="1500" dirty="0"/>
              <a:t> and Railway Pensioners). </a:t>
            </a:r>
          </a:p>
          <a:p>
            <a:pPr lvl="0" algn="just"/>
            <a:r>
              <a:rPr lang="en-US" sz="1500" dirty="0"/>
              <a:t>Administration of – </a:t>
            </a:r>
          </a:p>
          <a:p>
            <a:pPr marL="519113" lvl="0" indent="0" algn="just">
              <a:buNone/>
            </a:pPr>
            <a:r>
              <a:rPr lang="en-US" sz="1500" dirty="0"/>
              <a:t>(a) The Central Civil Services (Pension) Rules, 1972; the Central Civil Services 	(Commutation of Pension) Rules, 1981; the Central Civil Services (Extraordinary 	Pension) Rules, 1939; the All India Services (Death-cum-retirement benefits) 	Rules, 1958, and </a:t>
            </a:r>
          </a:p>
          <a:p>
            <a:pPr marL="519113" lvl="0" indent="0" algn="just">
              <a:buNone/>
            </a:pPr>
            <a:r>
              <a:rPr lang="en-US" sz="1500" dirty="0"/>
              <a:t>(b)  any other scheme relating to Central Government pensioners, entrusted to the 	Department.</a:t>
            </a:r>
          </a:p>
          <a:p>
            <a:pPr lvl="0" algn="just"/>
            <a:r>
              <a:rPr lang="en-US" sz="1500" dirty="0"/>
              <a:t> Pension structure and relief to pensioners.</a:t>
            </a:r>
          </a:p>
          <a:p>
            <a:pPr lvl="0" algn="just"/>
            <a:r>
              <a:rPr lang="en-US" sz="1500" dirty="0"/>
              <a:t> New facilities of fringe benefits to the Central Government pensioners. </a:t>
            </a:r>
          </a:p>
          <a:p>
            <a:pPr lvl="0" algn="just"/>
            <a:r>
              <a:rPr lang="en-US" sz="1500" dirty="0"/>
              <a:t>Matters relating to amendment to, or relaxation of, Pension rules or any other rule concerning retirement benefits.</a:t>
            </a:r>
          </a:p>
          <a:p>
            <a:pPr lvl="0" algn="just"/>
            <a:r>
              <a:rPr lang="en-US" sz="1500" dirty="0"/>
              <a:t> Policy and co-ordination relating to welfare of Central Government Pensioners. </a:t>
            </a:r>
          </a:p>
          <a:p>
            <a:pPr lvl="0" algn="just"/>
            <a:r>
              <a:rPr lang="en-US" sz="1600" b="1" dirty="0">
                <a:solidFill>
                  <a:srgbClr val="FF0000"/>
                </a:solidFill>
              </a:rPr>
              <a:t>NOTE: </a:t>
            </a:r>
            <a:r>
              <a:rPr lang="en-US" sz="1200" b="1" dirty="0">
                <a:solidFill>
                  <a:srgbClr val="0A0A76"/>
                </a:solidFill>
              </a:rPr>
              <a:t>The action in respect of 3 above shall be subject to the concurrence of Ministry of Finance. Action in respect of other matters involving recurring financial implications by way of relaxation or liberalization of any rule shall be subject, to guidelines, as agreed to between the Department of Pension and Pensioners’ Welfare and the Ministry of Finance, Department of Expenditure</a:t>
            </a:r>
            <a:r>
              <a:rPr lang="en-US" sz="1400" b="1" dirty="0">
                <a:solidFill>
                  <a:srgbClr val="0A0A76"/>
                </a:solidFill>
              </a:rPr>
              <a:t>.</a:t>
            </a:r>
            <a:endParaRPr lang="en-US" sz="1600" b="1" dirty="0">
              <a:solidFill>
                <a:srgbClr val="0A0A76"/>
              </a:solidFill>
            </a:endParaRPr>
          </a:p>
        </p:txBody>
      </p:sp>
    </p:spTree>
    <p:extLst>
      <p:ext uri="{BB962C8B-B14F-4D97-AF65-F5344CB8AC3E}">
        <p14:creationId xmlns:p14="http://schemas.microsoft.com/office/powerpoint/2010/main" val="86685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828800"/>
          </a:xfrm>
          <a:ln>
            <a:noFill/>
          </a:ln>
          <a:effectLst/>
          <a:scene3d>
            <a:camera prst="orthographicFront">
              <a:rot lat="0" lon="0" rev="0"/>
            </a:camera>
            <a:lightRig rig="contrasting" dir="t">
              <a:rot lat="0" lon="0" rev="7800000"/>
            </a:lightRig>
          </a:scene3d>
          <a:sp3d>
            <a:bevelT w="139700" h="139700"/>
          </a:sp3d>
        </p:spPr>
        <p:txBody>
          <a:bodyPr anchor="t">
            <a:noAutofit/>
          </a:bodyPr>
          <a:lstStyle/>
          <a:p>
            <a:pPr lvl="0"/>
            <a:r>
              <a:rPr lang="en-US" b="1" dirty="0">
                <a:solidFill>
                  <a:schemeClr val="accent1">
                    <a:lumMod val="50000"/>
                  </a:schemeClr>
                </a:solidFill>
              </a:rPr>
              <a:t>Process-flow of Pension policy implementation: Multiple stake-holders</a:t>
            </a:r>
          </a:p>
        </p:txBody>
      </p:sp>
      <p:sp>
        <p:nvSpPr>
          <p:cNvPr id="3" name="Content Placeholder 2"/>
          <p:cNvSpPr>
            <a:spLocks noGrp="1"/>
          </p:cNvSpPr>
          <p:nvPr>
            <p:ph idx="1"/>
          </p:nvPr>
        </p:nvSpPr>
        <p:spPr>
          <a:xfrm>
            <a:off x="258572" y="1759966"/>
            <a:ext cx="8590280" cy="4329430"/>
          </a:xfrm>
        </p:spPr>
        <p:txBody>
          <a:bodyPr/>
          <a:lstStyle/>
          <a:p>
            <a:pPr lvl="0">
              <a:buFont typeface="Wingdings" pitchFamily="2" charset="2"/>
              <a:buChar char="ü"/>
            </a:pPr>
            <a:endParaRPr lang="en-US" dirty="0">
              <a:solidFill>
                <a:schemeClr val="tx1">
                  <a:lumMod val="75000"/>
                  <a:lumOff val="25000"/>
                </a:schemeClr>
              </a:solidFill>
            </a:endParaRPr>
          </a:p>
          <a:p>
            <a:pPr marL="0" lvl="0" indent="0">
              <a:buNone/>
            </a:pPr>
            <a:endParaRPr lang="en-US" dirty="0">
              <a:solidFill>
                <a:schemeClr val="tx1">
                  <a:lumMod val="75000"/>
                  <a:lumOff val="25000"/>
                </a:schemeClr>
              </a:solidFill>
            </a:endParaRPr>
          </a:p>
          <a:p>
            <a:pPr marL="0" indent="0">
              <a:buNone/>
            </a:pPr>
            <a:endParaRPr lang="en-US" dirty="0"/>
          </a:p>
        </p:txBody>
      </p:sp>
      <p:sp>
        <p:nvSpPr>
          <p:cNvPr id="4" name="Rounded Rectangle 3"/>
          <p:cNvSpPr/>
          <p:nvPr/>
        </p:nvSpPr>
        <p:spPr>
          <a:xfrm>
            <a:off x="710946" y="2974848"/>
            <a:ext cx="3784854" cy="1520952"/>
          </a:xfrm>
          <a:prstGeom prst="roundRect">
            <a:avLst/>
          </a:prstGeom>
          <a:solidFill>
            <a:schemeClr val="accent4">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3200" dirty="0">
              <a:solidFill>
                <a:schemeClr val="tx2">
                  <a:lumMod val="75000"/>
                </a:schemeClr>
              </a:solidFill>
            </a:endParaRPr>
          </a:p>
          <a:p>
            <a:pPr lvl="0" algn="ctr"/>
            <a:r>
              <a:rPr lang="en-US" sz="3200" dirty="0" err="1">
                <a:solidFill>
                  <a:schemeClr val="tx2">
                    <a:lumMod val="75000"/>
                  </a:schemeClr>
                </a:solidFill>
              </a:rPr>
              <a:t>DoP&amp;PW</a:t>
            </a:r>
            <a:r>
              <a:rPr lang="en-US" sz="3200" dirty="0">
                <a:solidFill>
                  <a:schemeClr val="tx2">
                    <a:lumMod val="75000"/>
                  </a:schemeClr>
                </a:solidFill>
              </a:rPr>
              <a:t> </a:t>
            </a:r>
          </a:p>
          <a:p>
            <a:pPr lvl="0" algn="ctr"/>
            <a:r>
              <a:rPr lang="en-US" sz="3200" dirty="0">
                <a:solidFill>
                  <a:schemeClr val="tx2">
                    <a:lumMod val="75000"/>
                  </a:schemeClr>
                </a:solidFill>
              </a:rPr>
              <a:t> (Policy maker) </a:t>
            </a:r>
          </a:p>
          <a:p>
            <a:pPr algn="ctr"/>
            <a:endParaRPr lang="en-US" sz="2800" dirty="0"/>
          </a:p>
        </p:txBody>
      </p:sp>
      <p:sp>
        <p:nvSpPr>
          <p:cNvPr id="6" name="Rounded Rectangle 5"/>
          <p:cNvSpPr/>
          <p:nvPr/>
        </p:nvSpPr>
        <p:spPr>
          <a:xfrm>
            <a:off x="4879848" y="2971800"/>
            <a:ext cx="4111752" cy="1524000"/>
          </a:xfrm>
          <a:prstGeom prst="roundRect">
            <a:avLst/>
          </a:prstGeom>
          <a:solidFill>
            <a:schemeClr val="accent3">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800" dirty="0">
              <a:solidFill>
                <a:schemeClr val="tx2">
                  <a:lumMod val="75000"/>
                </a:schemeClr>
              </a:solidFill>
            </a:endParaRPr>
          </a:p>
          <a:p>
            <a:pPr lvl="0" algn="ctr"/>
            <a:r>
              <a:rPr lang="en-US" sz="2800" dirty="0">
                <a:solidFill>
                  <a:schemeClr val="tx2">
                    <a:lumMod val="75000"/>
                  </a:schemeClr>
                </a:solidFill>
              </a:rPr>
              <a:t>Ministries/Departments (Implementing agencies)</a:t>
            </a:r>
          </a:p>
          <a:p>
            <a:pPr algn="ctr"/>
            <a:endParaRPr lang="en-US" sz="2800" dirty="0">
              <a:solidFill>
                <a:schemeClr val="tx2">
                  <a:lumMod val="75000"/>
                </a:schemeClr>
              </a:solidFill>
            </a:endParaRPr>
          </a:p>
        </p:txBody>
      </p:sp>
      <p:sp>
        <p:nvSpPr>
          <p:cNvPr id="7" name="Rounded Rectangle 6"/>
          <p:cNvSpPr/>
          <p:nvPr/>
        </p:nvSpPr>
        <p:spPr>
          <a:xfrm>
            <a:off x="1413002" y="4879848"/>
            <a:ext cx="6664198" cy="1216152"/>
          </a:xfrm>
          <a:prstGeom prst="roundRect">
            <a:avLst/>
          </a:prstGeom>
          <a:solidFill>
            <a:schemeClr val="accent2">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800" dirty="0">
              <a:solidFill>
                <a:schemeClr val="tx2">
                  <a:lumMod val="75000"/>
                </a:schemeClr>
              </a:solidFill>
            </a:endParaRPr>
          </a:p>
          <a:p>
            <a:pPr lvl="0" algn="ctr"/>
            <a:r>
              <a:rPr lang="en-US" sz="2800" dirty="0">
                <a:solidFill>
                  <a:schemeClr val="tx2">
                    <a:lumMod val="75000"/>
                  </a:schemeClr>
                </a:solidFill>
              </a:rPr>
              <a:t>Banks (Pension Disbursing Agencies)</a:t>
            </a:r>
          </a:p>
          <a:p>
            <a:pPr algn="ctr"/>
            <a:r>
              <a:rPr lang="en-US" sz="2800" dirty="0">
                <a:solidFill>
                  <a:schemeClr val="tx2">
                    <a:lumMod val="75000"/>
                  </a:schemeClr>
                </a:solidFill>
              </a:rPr>
              <a:t> </a:t>
            </a:r>
          </a:p>
          <a:p>
            <a:pPr algn="ctr"/>
            <a:endParaRPr lang="en-US" sz="2800" dirty="0">
              <a:solidFill>
                <a:schemeClr val="tx2">
                  <a:lumMod val="75000"/>
                </a:schemeClr>
              </a:solidFill>
            </a:endParaRPr>
          </a:p>
        </p:txBody>
      </p:sp>
    </p:spTree>
    <p:extLst>
      <p:ext uri="{BB962C8B-B14F-4D97-AF65-F5344CB8AC3E}">
        <p14:creationId xmlns:p14="http://schemas.microsoft.com/office/powerpoint/2010/main" val="85409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534400" cy="758952"/>
          </a:xfrm>
          <a:ln>
            <a:noFill/>
          </a:ln>
          <a:effectLst/>
          <a:scene3d>
            <a:camera prst="orthographicFront">
              <a:rot lat="0" lon="0" rev="0"/>
            </a:camera>
            <a:lightRig rig="contrasting" dir="t">
              <a:rot lat="0" lon="0" rev="7800000"/>
            </a:lightRig>
          </a:scene3d>
          <a:sp3d>
            <a:bevelT w="139700" h="139700"/>
          </a:sp3d>
        </p:spPr>
        <p:txBody>
          <a:bodyPr>
            <a:noAutofit/>
          </a:bodyPr>
          <a:lstStyle/>
          <a:p>
            <a:r>
              <a:rPr lang="en-US" sz="4400" b="1" dirty="0">
                <a:solidFill>
                  <a:schemeClr val="accent1">
                    <a:lumMod val="50000"/>
                  </a:schemeClr>
                </a:solidFill>
              </a:rPr>
              <a:t>Administrative issues at hand</a:t>
            </a:r>
            <a:endParaRPr lang="en-US" sz="4400" dirty="0">
              <a:solidFill>
                <a:schemeClr val="accent1">
                  <a:lumMod val="50000"/>
                </a:schemeClr>
              </a:solidFill>
            </a:endParaRPr>
          </a:p>
        </p:txBody>
      </p:sp>
      <p:sp>
        <p:nvSpPr>
          <p:cNvPr id="7" name="Rectangle 6"/>
          <p:cNvSpPr/>
          <p:nvPr/>
        </p:nvSpPr>
        <p:spPr>
          <a:xfrm>
            <a:off x="762000" y="1981200"/>
            <a:ext cx="3733800" cy="990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1600" b="1" dirty="0">
                <a:solidFill>
                  <a:schemeClr val="tx1">
                    <a:lumMod val="75000"/>
                    <a:lumOff val="25000"/>
                  </a:schemeClr>
                </a:solidFill>
              </a:rPr>
              <a:t>Pension Rules formulated way back </a:t>
            </a:r>
            <a:r>
              <a:rPr lang="en-US" sz="1600" b="1">
                <a:solidFill>
                  <a:schemeClr val="tx1">
                    <a:lumMod val="75000"/>
                    <a:lumOff val="25000"/>
                  </a:schemeClr>
                </a:solidFill>
              </a:rPr>
              <a:t>in CCS (Pension) Rules, 1972 </a:t>
            </a:r>
            <a:r>
              <a:rPr lang="en-US" sz="1600" b="1" dirty="0">
                <a:solidFill>
                  <a:schemeClr val="tx1">
                    <a:lumMod val="75000"/>
                    <a:lumOff val="25000"/>
                  </a:schemeClr>
                </a:solidFill>
              </a:rPr>
              <a:t>and some in </a:t>
            </a:r>
            <a:r>
              <a:rPr lang="en-US" sz="1600" b="1">
                <a:solidFill>
                  <a:schemeClr val="tx1">
                    <a:lumMod val="75000"/>
                    <a:lumOff val="25000"/>
                  </a:schemeClr>
                </a:solidFill>
              </a:rPr>
              <a:t>1939 CCS(EOP)Rules</a:t>
            </a:r>
            <a:endParaRPr lang="en-US" sz="1600" b="1" dirty="0">
              <a:solidFill>
                <a:schemeClr val="tx1">
                  <a:lumMod val="75000"/>
                  <a:lumOff val="25000"/>
                </a:schemeClr>
              </a:solidFill>
            </a:endParaRPr>
          </a:p>
        </p:txBody>
      </p:sp>
      <p:sp>
        <p:nvSpPr>
          <p:cNvPr id="8" name="Rectangle 7"/>
          <p:cNvSpPr/>
          <p:nvPr/>
        </p:nvSpPr>
        <p:spPr>
          <a:xfrm>
            <a:off x="762000" y="2971800"/>
            <a:ext cx="3733800" cy="914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1">
                    <a:lumMod val="75000"/>
                    <a:lumOff val="25000"/>
                  </a:schemeClr>
                </a:solidFill>
              </a:rPr>
              <a:t>Several rules required alteration for Ease of Living of Pensioners.</a:t>
            </a:r>
          </a:p>
        </p:txBody>
      </p:sp>
      <p:sp>
        <p:nvSpPr>
          <p:cNvPr id="9" name="Rectangle 8"/>
          <p:cNvSpPr/>
          <p:nvPr/>
        </p:nvSpPr>
        <p:spPr>
          <a:xfrm>
            <a:off x="762000" y="3810000"/>
            <a:ext cx="3733800" cy="762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1">
                    <a:lumMod val="75000"/>
                    <a:lumOff val="25000"/>
                  </a:schemeClr>
                </a:solidFill>
              </a:rPr>
              <a:t>Original rules had been modified several times over 50-84 years by various OMs.</a:t>
            </a:r>
          </a:p>
          <a:p>
            <a:pPr lvl="0" algn="just"/>
            <a:endParaRPr lang="en-US" b="1" dirty="0">
              <a:solidFill>
                <a:schemeClr val="tx1">
                  <a:lumMod val="75000"/>
                  <a:lumOff val="25000"/>
                </a:schemeClr>
              </a:solidFill>
            </a:endParaRPr>
          </a:p>
        </p:txBody>
      </p:sp>
      <p:sp>
        <p:nvSpPr>
          <p:cNvPr id="11" name="Rectangle 10"/>
          <p:cNvSpPr/>
          <p:nvPr/>
        </p:nvSpPr>
        <p:spPr>
          <a:xfrm>
            <a:off x="762000" y="4572000"/>
            <a:ext cx="3733800" cy="9906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1600" b="1" dirty="0">
                <a:solidFill>
                  <a:schemeClr val="tx1">
                    <a:lumMod val="75000"/>
                    <a:lumOff val="25000"/>
                  </a:schemeClr>
                </a:solidFill>
              </a:rPr>
              <a:t>Different Ministries interpreting rules differently leading to wrong Pension calculation</a:t>
            </a:r>
            <a:r>
              <a:rPr lang="en-US" sz="1400" b="1" dirty="0">
                <a:solidFill>
                  <a:schemeClr val="tx1">
                    <a:lumMod val="75000"/>
                    <a:lumOff val="25000"/>
                  </a:schemeClr>
                </a:solidFill>
              </a:rPr>
              <a:t>.</a:t>
            </a:r>
          </a:p>
        </p:txBody>
      </p:sp>
      <p:sp>
        <p:nvSpPr>
          <p:cNvPr id="12" name="Rectangle 11"/>
          <p:cNvSpPr/>
          <p:nvPr/>
        </p:nvSpPr>
        <p:spPr>
          <a:xfrm>
            <a:off x="4665133" y="1981200"/>
            <a:ext cx="4191000" cy="990600"/>
          </a:xfrm>
          <a:prstGeom prst="rect">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1">
                    <a:lumMod val="75000"/>
                    <a:lumOff val="25000"/>
                  </a:schemeClr>
                </a:solidFill>
              </a:rPr>
              <a:t>Huge number of Pensioner grievances without any monitoring. Where to go?</a:t>
            </a:r>
          </a:p>
          <a:p>
            <a:pPr lvl="0" algn="just"/>
            <a:endParaRPr lang="en-US" sz="1600" b="1" dirty="0">
              <a:solidFill>
                <a:schemeClr val="tx1">
                  <a:lumMod val="75000"/>
                  <a:lumOff val="25000"/>
                </a:schemeClr>
              </a:solidFill>
            </a:endParaRPr>
          </a:p>
        </p:txBody>
      </p:sp>
      <p:sp>
        <p:nvSpPr>
          <p:cNvPr id="13" name="Rectangle 12"/>
          <p:cNvSpPr/>
          <p:nvPr/>
        </p:nvSpPr>
        <p:spPr>
          <a:xfrm>
            <a:off x="4665133" y="2971800"/>
            <a:ext cx="41910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lumMod val="75000"/>
                    <a:lumOff val="25000"/>
                  </a:schemeClr>
                </a:solidFill>
              </a:rPr>
              <a:t>Multiple number of Court cases</a:t>
            </a:r>
            <a:endParaRPr lang="en-US" sz="1600" dirty="0"/>
          </a:p>
        </p:txBody>
      </p:sp>
      <p:sp>
        <p:nvSpPr>
          <p:cNvPr id="14" name="Rectangle 13"/>
          <p:cNvSpPr/>
          <p:nvPr/>
        </p:nvSpPr>
        <p:spPr>
          <a:xfrm>
            <a:off x="4665133" y="3810000"/>
            <a:ext cx="41910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1">
                    <a:lumMod val="75000"/>
                    <a:lumOff val="25000"/>
                  </a:schemeClr>
                </a:solidFill>
              </a:rPr>
              <a:t>Unending paper work leading to delayed start of pension</a:t>
            </a:r>
          </a:p>
        </p:txBody>
      </p:sp>
    </p:spTree>
    <p:extLst>
      <p:ext uri="{BB962C8B-B14F-4D97-AF65-F5344CB8AC3E}">
        <p14:creationId xmlns:p14="http://schemas.microsoft.com/office/powerpoint/2010/main" val="4104912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1"/>
            <a:ext cx="7848600" cy="1904999"/>
          </a:xfrm>
          <a:ln>
            <a:noFill/>
          </a:ln>
          <a:effectLst/>
          <a:scene3d>
            <a:camera prst="orthographicFront">
              <a:rot lat="0" lon="0" rev="0"/>
            </a:camera>
            <a:lightRig rig="contrasting" dir="t">
              <a:rot lat="0" lon="0" rev="7800000"/>
            </a:lightRig>
          </a:scene3d>
          <a:sp3d>
            <a:bevelT w="139700" h="139700"/>
          </a:sp3d>
        </p:spPr>
        <p:txBody>
          <a:bodyPr>
            <a:noAutofit/>
          </a:bodyPr>
          <a:lstStyle/>
          <a:p>
            <a:r>
              <a:rPr lang="en-US" b="1" dirty="0">
                <a:solidFill>
                  <a:schemeClr val="accent2">
                    <a:lumMod val="50000"/>
                  </a:schemeClr>
                </a:solidFill>
              </a:rPr>
              <a:t>Methodology followed for bringing in Administrative Reform &amp; Provide Leadership</a:t>
            </a:r>
            <a:endParaRPr lang="en-US" b="1" dirty="0">
              <a:solidFill>
                <a:schemeClr val="accent1">
                  <a:lumMod val="50000"/>
                </a:schemeClr>
              </a:solidFill>
            </a:endParaRPr>
          </a:p>
        </p:txBody>
      </p:sp>
      <p:sp>
        <p:nvSpPr>
          <p:cNvPr id="3" name="Content Placeholder 2"/>
          <p:cNvSpPr>
            <a:spLocks noGrp="1"/>
          </p:cNvSpPr>
          <p:nvPr>
            <p:ph idx="1"/>
          </p:nvPr>
        </p:nvSpPr>
        <p:spPr>
          <a:xfrm>
            <a:off x="685800" y="2362200"/>
            <a:ext cx="8229600" cy="1066800"/>
          </a:xfrm>
        </p:spPr>
        <p:txBody>
          <a:bodyPr anchor="t">
            <a:normAutofit/>
          </a:bodyPr>
          <a:lstStyle/>
          <a:p>
            <a:pPr lvl="0" algn="just">
              <a:buFont typeface="Arial" panose="020B0604020202020204" pitchFamily="34" charset="0"/>
              <a:buChar char="•"/>
            </a:pPr>
            <a:r>
              <a:rPr lang="en-US" dirty="0">
                <a:solidFill>
                  <a:schemeClr val="tx1">
                    <a:lumMod val="75000"/>
                    <a:lumOff val="25000"/>
                  </a:schemeClr>
                </a:solidFill>
              </a:rPr>
              <a:t>Nomenclature of the Department given in Allocation of Business Rules  </a:t>
            </a:r>
            <a:endParaRPr lang="en-US" dirty="0"/>
          </a:p>
        </p:txBody>
      </p:sp>
      <p:sp>
        <p:nvSpPr>
          <p:cNvPr id="4" name="Rounded Rectangle 3"/>
          <p:cNvSpPr/>
          <p:nvPr/>
        </p:nvSpPr>
        <p:spPr>
          <a:xfrm>
            <a:off x="911352" y="3505200"/>
            <a:ext cx="3203448" cy="1828800"/>
          </a:xfrm>
          <a:prstGeom prst="roundRect">
            <a:avLst/>
          </a:prstGeom>
          <a:solidFill>
            <a:schemeClr val="accent5">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dirty="0">
                <a:solidFill>
                  <a:schemeClr val="tx2">
                    <a:lumMod val="75000"/>
                  </a:schemeClr>
                </a:solidFill>
              </a:rPr>
              <a:t>Pension Policy </a:t>
            </a:r>
          </a:p>
          <a:p>
            <a:pPr algn="ctr"/>
            <a:endParaRPr lang="en-US" sz="2000" dirty="0">
              <a:solidFill>
                <a:schemeClr val="tx2">
                  <a:lumMod val="75000"/>
                </a:schemeClr>
              </a:solidFill>
            </a:endParaRPr>
          </a:p>
        </p:txBody>
      </p:sp>
      <p:sp>
        <p:nvSpPr>
          <p:cNvPr id="5" name="Rounded Rectangle 4"/>
          <p:cNvSpPr/>
          <p:nvPr/>
        </p:nvSpPr>
        <p:spPr>
          <a:xfrm>
            <a:off x="4800600" y="3505200"/>
            <a:ext cx="3429000" cy="1828800"/>
          </a:xfrm>
          <a:prstGeom prst="roundRect">
            <a:avLst/>
          </a:prstGeom>
          <a:solidFill>
            <a:schemeClr val="accent3">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dirty="0">
                <a:solidFill>
                  <a:schemeClr val="tx2">
                    <a:lumMod val="75000"/>
                  </a:schemeClr>
                </a:solidFill>
              </a:rPr>
              <a:t>Pensioners’ Welfare</a:t>
            </a:r>
          </a:p>
          <a:p>
            <a:pPr algn="ctr"/>
            <a:endParaRPr lang="en-US" dirty="0"/>
          </a:p>
        </p:txBody>
      </p:sp>
    </p:spTree>
    <p:extLst>
      <p:ext uri="{BB962C8B-B14F-4D97-AF65-F5344CB8AC3E}">
        <p14:creationId xmlns:p14="http://schemas.microsoft.com/office/powerpoint/2010/main" val="2010824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372245"/>
            <a:ext cx="8204200" cy="1574548"/>
          </a:xfrm>
          <a:ln>
            <a:noFill/>
          </a:ln>
          <a:effectLst/>
          <a:scene3d>
            <a:camera prst="orthographicFront">
              <a:rot lat="0" lon="0" rev="0"/>
            </a:camera>
            <a:lightRig rig="contrasting" dir="t">
              <a:rot lat="0" lon="0" rev="7800000"/>
            </a:lightRig>
          </a:scene3d>
          <a:sp3d>
            <a:bevelT w="139700" h="139700"/>
          </a:sp3d>
        </p:spPr>
        <p:txBody>
          <a:bodyPr>
            <a:normAutofit fontScale="90000"/>
          </a:bodyPr>
          <a:lstStyle/>
          <a:p>
            <a:pPr lvl="0"/>
            <a:br>
              <a:rPr lang="en-US" dirty="0"/>
            </a:br>
            <a:br>
              <a:rPr lang="en-US" dirty="0"/>
            </a:br>
            <a:r>
              <a:rPr lang="en-US" sz="4000" b="1" dirty="0">
                <a:solidFill>
                  <a:schemeClr val="accent1">
                    <a:lumMod val="50000"/>
                  </a:schemeClr>
                </a:solidFill>
              </a:rPr>
              <a:t>Policy related reforms:</a:t>
            </a:r>
            <a:br>
              <a:rPr lang="en-US" sz="4000" b="1" dirty="0">
                <a:solidFill>
                  <a:schemeClr val="accent1">
                    <a:lumMod val="50000"/>
                  </a:schemeClr>
                </a:solidFill>
              </a:rPr>
            </a:br>
            <a:endParaRPr lang="en-US" sz="4000" b="1" dirty="0">
              <a:solidFill>
                <a:schemeClr val="accent1">
                  <a:lumMod val="50000"/>
                </a:schemeClr>
              </a:solidFill>
            </a:endParaRPr>
          </a:p>
        </p:txBody>
      </p:sp>
      <p:sp>
        <p:nvSpPr>
          <p:cNvPr id="6" name="Content Placeholder 5"/>
          <p:cNvSpPr>
            <a:spLocks noGrp="1"/>
          </p:cNvSpPr>
          <p:nvPr>
            <p:ph idx="1"/>
          </p:nvPr>
        </p:nvSpPr>
        <p:spPr>
          <a:xfrm>
            <a:off x="293624" y="1524000"/>
            <a:ext cx="8512048" cy="5178551"/>
          </a:xfrm>
        </p:spPr>
        <p:txBody>
          <a:bodyPr/>
          <a:lstStyle/>
          <a:p>
            <a:endParaRPr lang="en-US" dirty="0"/>
          </a:p>
          <a:p>
            <a:endParaRPr lang="en-US" dirty="0"/>
          </a:p>
        </p:txBody>
      </p:sp>
      <p:sp>
        <p:nvSpPr>
          <p:cNvPr id="12" name="Rectangle 11"/>
          <p:cNvSpPr/>
          <p:nvPr/>
        </p:nvSpPr>
        <p:spPr>
          <a:xfrm>
            <a:off x="838200" y="1295400"/>
            <a:ext cx="4079748" cy="1241558"/>
          </a:xfrm>
          <a:prstGeom prst="rect">
            <a:avLst/>
          </a:prstGeom>
          <a:solidFill>
            <a:schemeClr val="accent5">
              <a:lumMod val="40000"/>
              <a:lumOff val="60000"/>
            </a:schemeClr>
          </a:solidFill>
          <a:ln>
            <a:solidFill>
              <a:schemeClr val="accent2">
                <a:lumMod val="50000"/>
              </a:schemeClr>
            </a:solidFill>
          </a:ln>
        </p:spPr>
        <p:txBody>
          <a:bodyPr wrap="square">
            <a:spAutoFit/>
          </a:bodyPr>
          <a:lstStyle/>
          <a:p>
            <a:pPr marR="0" lvl="0" algn="just">
              <a:lnSpc>
                <a:spcPct val="107000"/>
              </a:lnSpc>
              <a:spcBef>
                <a:spcPts val="0"/>
              </a:spcBef>
              <a:spcAft>
                <a:spcPts val="800"/>
              </a:spcAft>
              <a:tabLst>
                <a:tab pos="457200" algn="l"/>
              </a:tabLst>
            </a:pPr>
            <a:r>
              <a:rPr lang="en-US" sz="1400" b="1" dirty="0">
                <a:solidFill>
                  <a:schemeClr val="tx2">
                    <a:lumMod val="75000"/>
                  </a:schemeClr>
                </a:solidFill>
                <a:ea typeface="Calibri" panose="020F0502020204030204" pitchFamily="34" charset="0"/>
                <a:cs typeface="Times New Roman" panose="02020603050405020304" pitchFamily="18" charset="0"/>
              </a:rPr>
              <a:t>Set up an online Centralized Pension Grievance Redress &amp; Monitoring System (CPENGRAMS) with a Call Centre. Concerned Ministry/Department given a 30 day </a:t>
            </a:r>
            <a:r>
              <a:rPr lang="en-US" sz="1500" b="1" dirty="0">
                <a:solidFill>
                  <a:schemeClr val="tx2">
                    <a:lumMod val="75000"/>
                  </a:schemeClr>
                </a:solidFill>
                <a:ea typeface="Calibri" panose="020F0502020204030204" pitchFamily="34" charset="0"/>
                <a:cs typeface="Times New Roman" panose="02020603050405020304" pitchFamily="18" charset="0"/>
              </a:rPr>
              <a:t>deadline for disposal.</a:t>
            </a:r>
            <a:endParaRPr lang="en-US" sz="1500" b="1" dirty="0">
              <a:solidFill>
                <a:schemeClr val="tx2">
                  <a:lumMod val="75000"/>
                </a:schemeClr>
              </a:solidFill>
              <a:effectLst/>
              <a:ea typeface="Calibri" panose="020F0502020204030204" pitchFamily="34" charset="0"/>
              <a:cs typeface="Times New Roman" panose="02020603050405020304" pitchFamily="18" charset="0"/>
            </a:endParaRPr>
          </a:p>
        </p:txBody>
      </p:sp>
      <p:sp>
        <p:nvSpPr>
          <p:cNvPr id="13" name="Rectangle 12"/>
          <p:cNvSpPr/>
          <p:nvPr/>
        </p:nvSpPr>
        <p:spPr>
          <a:xfrm>
            <a:off x="873252" y="2717548"/>
            <a:ext cx="4079748" cy="86385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500" b="1" dirty="0">
                <a:solidFill>
                  <a:schemeClr val="tx2">
                    <a:lumMod val="75000"/>
                  </a:schemeClr>
                </a:solidFill>
              </a:rPr>
              <a:t>Divided grievances into 14 types of categories drop down menus.</a:t>
            </a:r>
          </a:p>
          <a:p>
            <a:pPr algn="ctr"/>
            <a:endParaRPr lang="en-US" sz="1500" b="1" dirty="0">
              <a:solidFill>
                <a:schemeClr val="tx2">
                  <a:lumMod val="75000"/>
                </a:schemeClr>
              </a:solidFill>
            </a:endParaRPr>
          </a:p>
        </p:txBody>
      </p:sp>
      <p:sp>
        <p:nvSpPr>
          <p:cNvPr id="15" name="Rectangle 14"/>
          <p:cNvSpPr/>
          <p:nvPr/>
        </p:nvSpPr>
        <p:spPr>
          <a:xfrm>
            <a:off x="873252" y="3733800"/>
            <a:ext cx="4079748" cy="1143000"/>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2">
                    <a:lumMod val="75000"/>
                  </a:schemeClr>
                </a:solidFill>
              </a:rPr>
              <a:t>Conducted a Root-cause Analysis of grievances.</a:t>
            </a:r>
          </a:p>
          <a:p>
            <a:pPr algn="ctr"/>
            <a:endParaRPr lang="en-US" sz="1600" b="1" dirty="0">
              <a:solidFill>
                <a:schemeClr val="tx2">
                  <a:lumMod val="75000"/>
                </a:schemeClr>
              </a:solidFill>
            </a:endParaRPr>
          </a:p>
        </p:txBody>
      </p:sp>
      <p:sp>
        <p:nvSpPr>
          <p:cNvPr id="16" name="Rectangle 15"/>
          <p:cNvSpPr/>
          <p:nvPr/>
        </p:nvSpPr>
        <p:spPr>
          <a:xfrm>
            <a:off x="5080000" y="1295400"/>
            <a:ext cx="3987800" cy="121919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2">
                    <a:lumMod val="75000"/>
                  </a:schemeClr>
                </a:solidFill>
              </a:rPr>
              <a:t>Culled out the top category of grievances and worked on reforms in these areas.</a:t>
            </a:r>
          </a:p>
          <a:p>
            <a:pPr algn="ctr"/>
            <a:endParaRPr lang="en-US" sz="1600" dirty="0">
              <a:solidFill>
                <a:schemeClr val="tx2">
                  <a:lumMod val="75000"/>
                </a:schemeClr>
              </a:solidFill>
            </a:endParaRPr>
          </a:p>
        </p:txBody>
      </p:sp>
      <p:sp>
        <p:nvSpPr>
          <p:cNvPr id="17" name="Rectangle 16"/>
          <p:cNvSpPr/>
          <p:nvPr/>
        </p:nvSpPr>
        <p:spPr>
          <a:xfrm>
            <a:off x="5080000" y="2717548"/>
            <a:ext cx="3987800" cy="8638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2">
                    <a:lumMod val="75000"/>
                  </a:schemeClr>
                </a:solidFill>
              </a:rPr>
              <a:t>Reviewed &amp; Rationalized all rules of past 50 years and issued CCS (Pension) Rules 2021 afresh.</a:t>
            </a:r>
          </a:p>
          <a:p>
            <a:pPr algn="ctr"/>
            <a:endParaRPr lang="en-US" sz="1600" b="1" dirty="0">
              <a:solidFill>
                <a:schemeClr val="tx2">
                  <a:lumMod val="75000"/>
                </a:schemeClr>
              </a:solidFill>
            </a:endParaRPr>
          </a:p>
        </p:txBody>
      </p:sp>
      <p:sp>
        <p:nvSpPr>
          <p:cNvPr id="18" name="Rectangle 17"/>
          <p:cNvSpPr/>
          <p:nvPr/>
        </p:nvSpPr>
        <p:spPr>
          <a:xfrm>
            <a:off x="5080000" y="3733800"/>
            <a:ext cx="3987800" cy="1143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2">
                    <a:lumMod val="75000"/>
                  </a:schemeClr>
                </a:solidFill>
              </a:rPr>
              <a:t>Reviewed &amp; Rationalized Extra-ordinary Pension Rules, 1939 &amp; released Extraordinary (Pension) Rules, 2023</a:t>
            </a:r>
          </a:p>
          <a:p>
            <a:pPr algn="ctr"/>
            <a:endParaRPr lang="en-US" sz="1600" b="1" dirty="0"/>
          </a:p>
        </p:txBody>
      </p:sp>
      <p:sp>
        <p:nvSpPr>
          <p:cNvPr id="19" name="Rectangle 18"/>
          <p:cNvSpPr/>
          <p:nvPr/>
        </p:nvSpPr>
        <p:spPr>
          <a:xfrm>
            <a:off x="2971800" y="5029199"/>
            <a:ext cx="4102100" cy="160020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en-US" sz="1600" b="1" dirty="0">
                <a:solidFill>
                  <a:schemeClr val="tx2">
                    <a:lumMod val="75000"/>
                  </a:schemeClr>
                </a:solidFill>
              </a:rPr>
              <a:t>Devised a uniform software for Pension calculation &amp; processing called “Bhavishya” which is fed with all Rules with deadlines for every pension processing stake-holder. Ranked 3</a:t>
            </a:r>
            <a:r>
              <a:rPr lang="en-US" sz="1600" b="1" baseline="30000" dirty="0">
                <a:solidFill>
                  <a:schemeClr val="tx2">
                    <a:lumMod val="75000"/>
                  </a:schemeClr>
                </a:solidFill>
              </a:rPr>
              <a:t>rd</a:t>
            </a:r>
            <a:r>
              <a:rPr lang="en-US" sz="1600" b="1" dirty="0">
                <a:solidFill>
                  <a:schemeClr val="tx2">
                    <a:lumMod val="75000"/>
                  </a:schemeClr>
                </a:solidFill>
              </a:rPr>
              <a:t> best govt. service delivery software by </a:t>
            </a:r>
            <a:r>
              <a:rPr lang="en-US" sz="1600" b="1" dirty="0" err="1">
                <a:solidFill>
                  <a:schemeClr val="tx2">
                    <a:lumMod val="75000"/>
                  </a:schemeClr>
                </a:solidFill>
              </a:rPr>
              <a:t>NeSDA</a:t>
            </a:r>
            <a:r>
              <a:rPr lang="en-US" sz="1600" b="1" dirty="0">
                <a:solidFill>
                  <a:schemeClr val="tx2">
                    <a:lumMod val="75000"/>
                  </a:schemeClr>
                </a:solidFill>
              </a:rPr>
              <a:t> 2021 rankings.</a:t>
            </a:r>
          </a:p>
          <a:p>
            <a:pPr algn="ctr"/>
            <a:endParaRPr lang="en-US" dirty="0"/>
          </a:p>
        </p:txBody>
      </p:sp>
    </p:spTree>
    <p:extLst>
      <p:ext uri="{BB962C8B-B14F-4D97-AF65-F5344CB8AC3E}">
        <p14:creationId xmlns:p14="http://schemas.microsoft.com/office/powerpoint/2010/main" val="1394956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589199" cy="1280890"/>
          </a:xfrm>
        </p:spPr>
        <p:txBody>
          <a:bodyPr>
            <a:normAutofit/>
          </a:bodyPr>
          <a:lstStyle/>
          <a:p>
            <a:r>
              <a:rPr lang="en-US" sz="2800" b="1" dirty="0">
                <a:solidFill>
                  <a:schemeClr val="accent1">
                    <a:lumMod val="50000"/>
                  </a:schemeClr>
                </a:solidFill>
              </a:rPr>
              <a:t>Pensioner Welfare Related Reforms: Root Cause Analysis Driven</a:t>
            </a:r>
            <a:endParaRPr lang="en-US" sz="2800"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3838809"/>
              </p:ext>
            </p:extLst>
          </p:nvPr>
        </p:nvGraphicFramePr>
        <p:xfrm>
          <a:off x="228600" y="1473200"/>
          <a:ext cx="8686800" cy="538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488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61455">
              <a:srgbClr val="BAE1AC"/>
            </a:gs>
            <a:gs pos="44059">
              <a:srgbClr val="CBE9C0"/>
            </a:gs>
            <a:gs pos="29378">
              <a:srgbClr val="D9EFD1"/>
            </a:gs>
            <a:gs pos="0">
              <a:schemeClr val="accent1">
                <a:lumMod val="5000"/>
                <a:lumOff val="95000"/>
              </a:schemeClr>
            </a:gs>
            <a:gs pos="74000">
              <a:schemeClr val="accent1">
                <a:lumMod val="45000"/>
                <a:lumOff val="55000"/>
              </a:schemeClr>
            </a:gs>
            <a:gs pos="16510">
              <a:srgbClr val="E6F4E0"/>
            </a:gs>
            <a:gs pos="50461">
              <a:srgbClr val="C5E6B9"/>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3A3CF620-01F9-6A07-0951-1E3157999AA2}"/>
              </a:ext>
            </a:extLst>
          </p:cNvPr>
          <p:cNvSpPr/>
          <p:nvPr/>
        </p:nvSpPr>
        <p:spPr>
          <a:xfrm>
            <a:off x="457199" y="1219200"/>
            <a:ext cx="4114801" cy="5500910"/>
          </a:xfrm>
          <a:prstGeom prst="roundRect">
            <a:avLst/>
          </a:prstGeom>
          <a:solidFill>
            <a:schemeClr val="accent5">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t"/>
          <a:lstStyle/>
          <a:p>
            <a:pPr algn="ctr"/>
            <a:r>
              <a:rPr lang="en-US" sz="2000" b="1" dirty="0">
                <a:solidFill>
                  <a:schemeClr val="bg2">
                    <a:lumMod val="10000"/>
                  </a:schemeClr>
                </a:solidFill>
              </a:rPr>
              <a:t>Nation Wide DLC Campaign 2022 &amp; 2023</a:t>
            </a:r>
          </a:p>
          <a:p>
            <a:pPr algn="ctr"/>
            <a:endParaRPr lang="en-US" b="1" dirty="0">
              <a:solidFill>
                <a:schemeClr val="bg2">
                  <a:lumMod val="10000"/>
                </a:schemeClr>
              </a:solidFill>
            </a:endParaRPr>
          </a:p>
          <a:p>
            <a:pPr marL="342900" marR="0" lvl="0" indent="-342900" algn="just">
              <a:spcBef>
                <a:spcPts val="0"/>
              </a:spcBef>
              <a:spcAft>
                <a:spcPts val="0"/>
              </a:spcAft>
              <a:buSzPts val="1000"/>
              <a:buFont typeface="Symbol" panose="05050102010706020507" pitchFamily="18" charset="2"/>
              <a:buChar char=""/>
            </a:pPr>
            <a:r>
              <a:rPr lang="en-US" sz="1500" dirty="0">
                <a:effectLst/>
                <a:latin typeface="+mj-lt"/>
                <a:ea typeface="Times New Roman" panose="02020603050405020304" pitchFamily="18" charset="0"/>
                <a:cs typeface="Mangal" panose="02040503050203030202" pitchFamily="18" charset="0"/>
              </a:rPr>
              <a:t>Instructions issued</a:t>
            </a:r>
            <a:r>
              <a:rPr lang="en-US" sz="1500" dirty="0">
                <a:latin typeface="+mj-lt"/>
                <a:ea typeface="Times New Roman" panose="02020603050405020304" pitchFamily="18" charset="0"/>
                <a:cs typeface="Mangal" panose="02040503050203030202" pitchFamily="18" charset="0"/>
              </a:rPr>
              <a:t> </a:t>
            </a:r>
            <a:r>
              <a:rPr lang="en-US" sz="1500" dirty="0">
                <a:effectLst/>
                <a:latin typeface="+mj-lt"/>
                <a:ea typeface="Times New Roman" panose="02020603050405020304" pitchFamily="18" charset="0"/>
                <a:cs typeface="Mangal" panose="02040503050203030202" pitchFamily="18" charset="0"/>
              </a:rPr>
              <a:t>for the Nationwide DLC Campaign &amp; SOP for Face Authentication to all Banks &amp; Pensioners’ Associations</a:t>
            </a:r>
          </a:p>
          <a:p>
            <a:pPr marR="0" lvl="0" algn="just">
              <a:spcBef>
                <a:spcPts val="0"/>
              </a:spcBef>
              <a:spcAft>
                <a:spcPts val="0"/>
              </a:spcAft>
              <a:buSzPts val="1000"/>
            </a:pPr>
            <a:r>
              <a:rPr lang="en-US" sz="1500" dirty="0">
                <a:effectLst/>
                <a:latin typeface="+mj-lt"/>
                <a:ea typeface="Times New Roman" panose="02020603050405020304" pitchFamily="18" charset="0"/>
                <a:cs typeface="Mangal" panose="02040503050203030202" pitchFamily="18" charset="0"/>
              </a:rPr>
              <a:t> </a:t>
            </a:r>
            <a:endParaRPr lang="en-US" sz="1500" dirty="0">
              <a:effectLst/>
              <a:latin typeface="+mj-lt"/>
              <a:ea typeface="Calibri" panose="020F0502020204030204" pitchFamily="34" charset="0"/>
              <a:cs typeface="Mangal" panose="02040503050203030202" pitchFamily="18" charset="0"/>
            </a:endParaRPr>
          </a:p>
          <a:p>
            <a:pPr marL="342900" marR="0" lvl="0" indent="-342900" algn="just">
              <a:spcBef>
                <a:spcPts val="0"/>
              </a:spcBef>
              <a:spcAft>
                <a:spcPts val="0"/>
              </a:spcAft>
              <a:buSzPts val="1000"/>
              <a:buFont typeface="Symbol" panose="05050102010706020507" pitchFamily="18" charset="2"/>
              <a:buChar char=""/>
            </a:pPr>
            <a:r>
              <a:rPr lang="en-US" sz="1500" kern="100" dirty="0">
                <a:effectLst/>
                <a:latin typeface="+mj-lt"/>
                <a:ea typeface="Times New Roman" panose="02020603050405020304" pitchFamily="18" charset="0"/>
                <a:cs typeface="Mangal" panose="02040503050203030202" pitchFamily="18" charset="0"/>
              </a:rPr>
              <a:t>All Banks, </a:t>
            </a:r>
            <a:r>
              <a:rPr lang="en-US" sz="1500" kern="100" dirty="0" err="1">
                <a:effectLst/>
                <a:latin typeface="+mj-lt"/>
                <a:ea typeface="Times New Roman" panose="02020603050405020304" pitchFamily="18" charset="0"/>
                <a:cs typeface="Mangal" panose="02040503050203030202" pitchFamily="18" charset="0"/>
              </a:rPr>
              <a:t>Meity</a:t>
            </a:r>
            <a:r>
              <a:rPr lang="en-US" sz="1500" kern="100" dirty="0">
                <a:effectLst/>
                <a:latin typeface="+mj-lt"/>
                <a:ea typeface="Times New Roman" panose="02020603050405020304" pitchFamily="18" charset="0"/>
                <a:cs typeface="Mangal" panose="02040503050203030202" pitchFamily="18" charset="0"/>
              </a:rPr>
              <a:t>, UIDAI, IPPB, PAs &amp; Media roped in for the campaign</a:t>
            </a:r>
          </a:p>
          <a:p>
            <a:pPr marR="0" lvl="0" algn="just">
              <a:spcBef>
                <a:spcPts val="0"/>
              </a:spcBef>
              <a:spcAft>
                <a:spcPts val="0"/>
              </a:spcAft>
              <a:buSzPts val="1000"/>
            </a:pPr>
            <a:endParaRPr lang="en-US" sz="1500" kern="100" dirty="0">
              <a:effectLst/>
              <a:latin typeface="+mj-lt"/>
              <a:ea typeface="Calibri" panose="020F0502020204030204" pitchFamily="34" charset="0"/>
              <a:cs typeface="Mangal" panose="02040503050203030202" pitchFamily="18" charset="0"/>
            </a:endParaRPr>
          </a:p>
          <a:p>
            <a:pPr marL="342900" marR="0" lvl="0" indent="-342900" algn="just">
              <a:spcBef>
                <a:spcPts val="0"/>
              </a:spcBef>
              <a:spcAft>
                <a:spcPts val="0"/>
              </a:spcAft>
              <a:buSzPts val="1000"/>
              <a:buFont typeface="Symbol" panose="05050102010706020507" pitchFamily="18" charset="2"/>
              <a:buChar char=""/>
            </a:pPr>
            <a:r>
              <a:rPr lang="en-US" sz="1500" kern="100" dirty="0">
                <a:effectLst/>
                <a:latin typeface="+mj-lt"/>
                <a:ea typeface="Times New Roman" panose="02020603050405020304" pitchFamily="18" charset="0"/>
                <a:cs typeface="Mangal" panose="02040503050203030202" pitchFamily="18" charset="0"/>
              </a:rPr>
              <a:t>All DoPPW officials nominated for the campaign from Srinagar to Kanyakumari &amp; from Guwahati to Ahmedabad </a:t>
            </a:r>
          </a:p>
          <a:p>
            <a:pPr marR="0" lvl="0" algn="just">
              <a:spcBef>
                <a:spcPts val="0"/>
              </a:spcBef>
              <a:spcAft>
                <a:spcPts val="0"/>
              </a:spcAft>
              <a:buSzPts val="1000"/>
            </a:pPr>
            <a:endParaRPr lang="en-US" sz="1500" kern="100" dirty="0">
              <a:effectLst/>
              <a:latin typeface="+mj-lt"/>
              <a:ea typeface="Calibri" panose="020F0502020204030204" pitchFamily="34" charset="0"/>
              <a:cs typeface="Mangal" panose="02040503050203030202" pitchFamily="18" charset="0"/>
            </a:endParaRPr>
          </a:p>
          <a:p>
            <a:pPr marL="342900" marR="0" lvl="0" indent="-342900" algn="just">
              <a:spcBef>
                <a:spcPts val="0"/>
              </a:spcBef>
              <a:spcAft>
                <a:spcPts val="0"/>
              </a:spcAft>
              <a:buSzPts val="1000"/>
              <a:buFont typeface="Symbol" panose="05050102010706020507" pitchFamily="18" charset="2"/>
              <a:buChar char=""/>
            </a:pPr>
            <a:r>
              <a:rPr lang="en-US" sz="1500" dirty="0">
                <a:solidFill>
                  <a:srgbClr val="000000"/>
                </a:solidFill>
                <a:effectLst/>
                <a:latin typeface="+mj-lt"/>
                <a:ea typeface="Calibri" panose="020F0502020204030204" pitchFamily="34" charset="0"/>
                <a:cs typeface="Mangal" panose="02040503050203030202" pitchFamily="18" charset="0"/>
              </a:rPr>
              <a:t>T</a:t>
            </a:r>
            <a:r>
              <a:rPr lang="en-US" sz="1500" dirty="0">
                <a:effectLst/>
                <a:latin typeface="+mj-lt"/>
                <a:ea typeface="Calibri" panose="020F0502020204030204" pitchFamily="34" charset="0"/>
                <a:cs typeface="Mangal" panose="02040503050203030202" pitchFamily="18" charset="0"/>
              </a:rPr>
              <a:t>otal DLCs submitted in 2022-23 is 41.04 lacs, against target of 25 lacs with 4.21 lacs through Face Authentication. </a:t>
            </a:r>
          </a:p>
          <a:p>
            <a:pPr marL="342900" marR="0" lvl="0" indent="-342900" algn="just">
              <a:spcBef>
                <a:spcPts val="0"/>
              </a:spcBef>
              <a:spcAft>
                <a:spcPts val="0"/>
              </a:spcAft>
              <a:buSzPts val="1000"/>
              <a:buFont typeface="Symbol" panose="05050102010706020507" pitchFamily="18" charset="2"/>
              <a:buChar char=""/>
            </a:pPr>
            <a:endParaRPr lang="en-US" sz="1500" dirty="0">
              <a:latin typeface="+mj-lt"/>
              <a:ea typeface="Calibri" panose="020F0502020204030204" pitchFamily="34" charset="0"/>
              <a:cs typeface="Mangal" panose="02040503050203030202" pitchFamily="18" charset="0"/>
            </a:endParaRPr>
          </a:p>
          <a:p>
            <a:pPr marL="342900" marR="0" lvl="0" indent="-342900" algn="just">
              <a:spcBef>
                <a:spcPts val="0"/>
              </a:spcBef>
              <a:spcAft>
                <a:spcPts val="0"/>
              </a:spcAft>
              <a:buSzPts val="1000"/>
              <a:buFont typeface="Symbol" panose="05050102010706020507" pitchFamily="18" charset="2"/>
              <a:buChar char=""/>
            </a:pPr>
            <a:r>
              <a:rPr lang="en-US" sz="1500" dirty="0">
                <a:effectLst/>
                <a:latin typeface="+mj-lt"/>
                <a:ea typeface="Calibri" panose="020F0502020204030204" pitchFamily="34" charset="0"/>
                <a:cs typeface="Mangal" panose="02040503050203030202" pitchFamily="18" charset="0"/>
              </a:rPr>
              <a:t>Nationwide DLC Campaign 2023 in 100 cities</a:t>
            </a:r>
          </a:p>
          <a:p>
            <a:pPr algn="ctr"/>
            <a:endParaRPr lang="en-US" sz="1500" dirty="0">
              <a:latin typeface="+mj-lt"/>
            </a:endParaRPr>
          </a:p>
          <a:p>
            <a:pPr algn="ctr"/>
            <a:endParaRPr lang="en-US" dirty="0"/>
          </a:p>
        </p:txBody>
      </p:sp>
      <p:sp>
        <p:nvSpPr>
          <p:cNvPr id="4" name="Rectangle: Rounded Corners 3">
            <a:extLst>
              <a:ext uri="{FF2B5EF4-FFF2-40B4-BE49-F238E27FC236}">
                <a16:creationId xmlns:a16="http://schemas.microsoft.com/office/drawing/2014/main" id="{08671388-2A99-0BCE-CB19-58FD90A2D565}"/>
              </a:ext>
            </a:extLst>
          </p:cNvPr>
          <p:cNvSpPr/>
          <p:nvPr/>
        </p:nvSpPr>
        <p:spPr>
          <a:xfrm>
            <a:off x="4800598" y="1219200"/>
            <a:ext cx="4114802" cy="3581400"/>
          </a:xfrm>
          <a:prstGeom prst="roundRect">
            <a:avLst/>
          </a:prstGeom>
          <a:solidFill>
            <a:schemeClr val="accent6">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t"/>
          <a:lstStyle/>
          <a:p>
            <a:pPr algn="ctr"/>
            <a:r>
              <a:rPr lang="en-US" sz="2000" b="1" dirty="0">
                <a:solidFill>
                  <a:schemeClr val="bg2">
                    <a:lumMod val="10000"/>
                  </a:schemeClr>
                </a:solidFill>
              </a:rPr>
              <a:t>Bankers’ Awareness Programs</a:t>
            </a:r>
          </a:p>
          <a:p>
            <a:pPr algn="ctr"/>
            <a:endParaRPr lang="en-US" dirty="0"/>
          </a:p>
          <a:p>
            <a:pPr marL="342900" marR="0" lvl="0" indent="-342900" algn="just">
              <a:spcBef>
                <a:spcPts val="0"/>
              </a:spcBef>
              <a:spcAft>
                <a:spcPts val="0"/>
              </a:spcAft>
              <a:buSzPts val="1000"/>
              <a:buFont typeface="Symbol" panose="05050102010706020507" pitchFamily="18" charset="2"/>
              <a:buChar char=""/>
            </a:pPr>
            <a:r>
              <a:rPr lang="en-US" sz="1500" dirty="0">
                <a:effectLst/>
                <a:latin typeface="+mj-lt"/>
                <a:ea typeface="Times New Roman" panose="02020603050405020304" pitchFamily="18" charset="0"/>
                <a:cs typeface="Mangal" panose="02040503050203030202" pitchFamily="18" charset="0"/>
              </a:rPr>
              <a:t>All Pension Disbursing Banks roped in</a:t>
            </a:r>
          </a:p>
          <a:p>
            <a:pPr marR="0" lvl="0" algn="just">
              <a:spcBef>
                <a:spcPts val="0"/>
              </a:spcBef>
              <a:spcAft>
                <a:spcPts val="0"/>
              </a:spcAft>
              <a:buSzPts val="1000"/>
            </a:pPr>
            <a:endParaRPr lang="en-US" sz="1500" dirty="0">
              <a:effectLst/>
              <a:latin typeface="+mj-lt"/>
              <a:ea typeface="Times New Roman" panose="02020603050405020304" pitchFamily="18" charset="0"/>
              <a:cs typeface="Mangal" panose="02040503050203030202" pitchFamily="18" charset="0"/>
            </a:endParaRPr>
          </a:p>
          <a:p>
            <a:pPr marL="342900" marR="0" lvl="0" indent="-342900" algn="just">
              <a:spcBef>
                <a:spcPts val="0"/>
              </a:spcBef>
              <a:spcAft>
                <a:spcPts val="0"/>
              </a:spcAft>
              <a:buSzPts val="1000"/>
              <a:buFont typeface="Symbol" panose="05050102010706020507" pitchFamily="18" charset="2"/>
              <a:buChar char=""/>
            </a:pPr>
            <a:r>
              <a:rPr lang="en-US" sz="1500" dirty="0">
                <a:latin typeface="+mj-lt"/>
                <a:ea typeface="Calibri" panose="020F0502020204030204" pitchFamily="34" charset="0"/>
                <a:cs typeface="Mangal" panose="02040503050203030202" pitchFamily="18" charset="0"/>
              </a:rPr>
              <a:t>Bank-wise awareness workshops of Pension dealing staff</a:t>
            </a:r>
          </a:p>
          <a:p>
            <a:pPr marR="0" lvl="0" algn="just">
              <a:spcBef>
                <a:spcPts val="0"/>
              </a:spcBef>
              <a:spcAft>
                <a:spcPts val="0"/>
              </a:spcAft>
              <a:buSzPts val="1000"/>
            </a:pPr>
            <a:endParaRPr lang="en-US" sz="1500" dirty="0">
              <a:latin typeface="+mj-lt"/>
              <a:ea typeface="Calibri" panose="020F0502020204030204" pitchFamily="34" charset="0"/>
              <a:cs typeface="Mangal" panose="02040503050203030202" pitchFamily="18" charset="0"/>
            </a:endParaRPr>
          </a:p>
          <a:p>
            <a:pPr marL="342900" marR="0" lvl="0" indent="-342900" algn="just">
              <a:spcBef>
                <a:spcPts val="0"/>
              </a:spcBef>
              <a:spcAft>
                <a:spcPts val="0"/>
              </a:spcAft>
              <a:buSzPts val="1000"/>
              <a:buFont typeface="Symbol" panose="05050102010706020507" pitchFamily="18" charset="2"/>
              <a:buChar char=""/>
            </a:pPr>
            <a:r>
              <a:rPr lang="en-US" sz="1500" dirty="0">
                <a:effectLst/>
                <a:latin typeface="+mj-lt"/>
                <a:ea typeface="Calibri" panose="020F0502020204030204" pitchFamily="34" charset="0"/>
                <a:cs typeface="Mangal" panose="02040503050203030202" pitchFamily="18" charset="0"/>
              </a:rPr>
              <a:t>Sensiti</a:t>
            </a:r>
            <a:r>
              <a:rPr lang="en-US" sz="1500" dirty="0">
                <a:latin typeface="+mj-lt"/>
                <a:ea typeface="Calibri" panose="020F0502020204030204" pitchFamily="34" charset="0"/>
                <a:cs typeface="Mangal" panose="02040503050203030202" pitchFamily="18" charset="0"/>
              </a:rPr>
              <a:t>zation of the Bank Staff to Pensioner’s issues and common areas of grievances</a:t>
            </a:r>
          </a:p>
          <a:p>
            <a:pPr marR="0" lvl="0" algn="just">
              <a:spcBef>
                <a:spcPts val="0"/>
              </a:spcBef>
              <a:spcAft>
                <a:spcPts val="0"/>
              </a:spcAft>
              <a:buSzPts val="1000"/>
            </a:pPr>
            <a:endParaRPr lang="en-US" sz="1500" dirty="0">
              <a:latin typeface="+mj-lt"/>
              <a:ea typeface="Calibri" panose="020F0502020204030204" pitchFamily="34" charset="0"/>
              <a:cs typeface="Mangal" panose="02040503050203030202" pitchFamily="18" charset="0"/>
            </a:endParaRPr>
          </a:p>
          <a:p>
            <a:pPr marL="342900" marR="0" lvl="0" indent="-342900" algn="just">
              <a:spcBef>
                <a:spcPts val="0"/>
              </a:spcBef>
              <a:spcAft>
                <a:spcPts val="0"/>
              </a:spcAft>
              <a:buSzPts val="1000"/>
              <a:buFont typeface="Symbol" panose="05050102010706020507" pitchFamily="18" charset="2"/>
              <a:buChar char=""/>
            </a:pPr>
            <a:r>
              <a:rPr lang="en-US" sz="1500" dirty="0">
                <a:effectLst/>
                <a:latin typeface="+mj-lt"/>
                <a:ea typeface="Calibri" panose="020F0502020204030204" pitchFamily="34" charset="0"/>
                <a:cs typeface="Mangal" panose="02040503050203030202" pitchFamily="18" charset="0"/>
              </a:rPr>
              <a:t>Awareness regarding Ease of Living Rules issues to Banks</a:t>
            </a:r>
          </a:p>
        </p:txBody>
      </p:sp>
      <p:sp>
        <p:nvSpPr>
          <p:cNvPr id="5" name="Title 4">
            <a:extLst>
              <a:ext uri="{FF2B5EF4-FFF2-40B4-BE49-F238E27FC236}">
                <a16:creationId xmlns:a16="http://schemas.microsoft.com/office/drawing/2014/main" id="{289468B0-97A7-66C0-BF5C-A50DA4C21CBB}"/>
              </a:ext>
            </a:extLst>
          </p:cNvPr>
          <p:cNvSpPr>
            <a:spLocks noGrp="1"/>
          </p:cNvSpPr>
          <p:nvPr>
            <p:ph type="title"/>
          </p:nvPr>
        </p:nvSpPr>
        <p:spPr>
          <a:xfrm>
            <a:off x="1447800" y="0"/>
            <a:ext cx="7467600" cy="1280890"/>
          </a:xfrm>
        </p:spPr>
        <p:txBody>
          <a:bodyPr>
            <a:noAutofit/>
          </a:bodyPr>
          <a:lstStyle/>
          <a:p>
            <a:r>
              <a:rPr lang="en-US" sz="2800" b="1" dirty="0">
                <a:solidFill>
                  <a:schemeClr val="accent1">
                    <a:lumMod val="50000"/>
                  </a:schemeClr>
                </a:solidFill>
              </a:rPr>
              <a:t>Pensioner Welfare Related Reforms: Root Cause Analysis Driven </a:t>
            </a:r>
            <a:endParaRPr lang="en-US" sz="2800" dirty="0"/>
          </a:p>
        </p:txBody>
      </p:sp>
      <p:sp>
        <p:nvSpPr>
          <p:cNvPr id="2" name="Rectangle: Rounded Corners 1">
            <a:extLst>
              <a:ext uri="{FF2B5EF4-FFF2-40B4-BE49-F238E27FC236}">
                <a16:creationId xmlns:a16="http://schemas.microsoft.com/office/drawing/2014/main" id="{D3C3712A-243E-4992-0787-7BA6CC5E4468}"/>
              </a:ext>
            </a:extLst>
          </p:cNvPr>
          <p:cNvSpPr/>
          <p:nvPr/>
        </p:nvSpPr>
        <p:spPr>
          <a:xfrm>
            <a:off x="4800598" y="5029200"/>
            <a:ext cx="4114802" cy="1690910"/>
          </a:xfrm>
          <a:prstGeom prst="roundRect">
            <a:avLst/>
          </a:prstGeom>
          <a:solidFill>
            <a:srgbClr val="FB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2">
                    <a:lumMod val="75000"/>
                  </a:schemeClr>
                </a:solidFill>
              </a:rPr>
              <a:t>Integrated Pensioner's’ Portal</a:t>
            </a:r>
            <a:endParaRPr lang="en-US" sz="2000" dirty="0"/>
          </a:p>
        </p:txBody>
      </p:sp>
    </p:spTree>
    <p:extLst>
      <p:ext uri="{BB962C8B-B14F-4D97-AF65-F5344CB8AC3E}">
        <p14:creationId xmlns:p14="http://schemas.microsoft.com/office/powerpoint/2010/main" val="3492367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737</TotalTime>
  <Words>1115</Words>
  <Application>Microsoft Office PowerPoint</Application>
  <PresentationFormat>On-screen Show (4:3)</PresentationFormat>
  <Paragraphs>116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Agency FB</vt:lpstr>
      <vt:lpstr>Arial</vt:lpstr>
      <vt:lpstr>Corbel</vt:lpstr>
      <vt:lpstr>Symbol</vt:lpstr>
      <vt:lpstr>Wingdings</vt:lpstr>
      <vt:lpstr>Parallax</vt:lpstr>
      <vt:lpstr>Pension Reforms   </vt:lpstr>
      <vt:lpstr>Brief Background </vt:lpstr>
      <vt:lpstr>Allocation of Business Rules</vt:lpstr>
      <vt:lpstr>Process-flow of Pension policy implementation: Multiple stake-holders</vt:lpstr>
      <vt:lpstr>Administrative issues at hand</vt:lpstr>
      <vt:lpstr>Methodology followed for bringing in Administrative Reform &amp; Provide Leadership</vt:lpstr>
      <vt:lpstr>  Policy related reforms: </vt:lpstr>
      <vt:lpstr>Pensioner Welfare Related Reforms: Root Cause Analysis Driven</vt:lpstr>
      <vt:lpstr>Pensioner Welfare Related Reforms: Root Cause Analysis Driven </vt:lpstr>
      <vt:lpstr>Summarized Learnings in Pension Reform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Administrative Case-Study of a Central Govt Policy Making Department</dc:title>
  <dc:creator>Admin</dc:creator>
  <cp:lastModifiedBy>Additional Secretary DoPPW</cp:lastModifiedBy>
  <cp:revision>158</cp:revision>
  <cp:lastPrinted>2023-07-17T04:29:59Z</cp:lastPrinted>
  <dcterms:created xsi:type="dcterms:W3CDTF">2022-04-07T08:32:32Z</dcterms:created>
  <dcterms:modified xsi:type="dcterms:W3CDTF">2023-09-29T05:08:23Z</dcterms:modified>
</cp:coreProperties>
</file>