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image/x-emf" Extension="emf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  <p:sldMasterId id="2147483649" r:id="rId6"/>
    <p:sldMasterId id="2147483650" r:id="rId7"/>
    <p:sldMasterId id="2147483651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</p:sldIdLst>
  <p:sldSz cy="6858000" cx="9144000"/>
  <p:notesSz cx="6797675" cy="9926625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orient="horz" pos="664">
          <p15:clr>
            <a:srgbClr val="A4A3A4"/>
          </p15:clr>
        </p15:guide>
        <p15:guide id="3" orient="horz" pos="3933">
          <p15:clr>
            <a:srgbClr val="A4A3A4"/>
          </p15:clr>
        </p15:guide>
        <p15:guide id="4" orient="horz" pos="4066">
          <p15:clr>
            <a:srgbClr val="A4A3A4"/>
          </p15:clr>
        </p15:guide>
        <p15:guide id="5" pos="2886">
          <p15:clr>
            <a:srgbClr val="A4A3A4"/>
          </p15:clr>
        </p15:guide>
        <p15:guide id="6" pos="292">
          <p15:clr>
            <a:srgbClr val="A4A3A4"/>
          </p15:clr>
        </p15:guide>
        <p15:guide id="7" pos="5502">
          <p15:clr>
            <a:srgbClr val="A4A3A4"/>
          </p15:clr>
        </p15:guide>
        <p15:guide id="8" pos="2937">
          <p15:clr>
            <a:srgbClr val="A4A3A4"/>
          </p15:clr>
        </p15:guide>
        <p15:guide id="9" pos="2842">
          <p15:clr>
            <a:srgbClr val="A4A3A4"/>
          </p15:clr>
        </p15:guide>
        <p15:guide id="10" pos="1438">
          <p15:clr>
            <a:srgbClr val="A4A3A4"/>
          </p15:clr>
        </p15:guide>
      </p15:sldGuideLst>
    </p:ext>
    <p:ext uri="{2D200454-40CA-4A62-9FC3-DE9A4176ACB9}">
      <p15:notesGuideLst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664" orient="horz"/>
        <p:guide pos="3933" orient="horz"/>
        <p:guide pos="4066" orient="horz"/>
        <p:guide pos="2886"/>
        <p:guide pos="292"/>
        <p:guide pos="5502"/>
        <p:guide pos="2937"/>
        <p:guide pos="2842"/>
        <p:guide pos="1438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7" orient="horz"/>
        <p:guide pos="2142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1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tableStyles" Target="tableStyles1.xml"/><Relationship Id="rId9" Type="http://schemas.openxmlformats.org/officeDocument/2006/relationships/notesMaster" Target="notesMasters/notesMaster1.xml"/><Relationship Id="rId26" Type="http://schemas.openxmlformats.org/officeDocument/2006/relationships/slide" Target="slides/slide17.xml"/><Relationship Id="rId25" Type="http://schemas.openxmlformats.org/officeDocument/2006/relationships/slide" Target="slides/slide16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11" Type="http://schemas.openxmlformats.org/officeDocument/2006/relationships/slide" Target="slides/slide2.xml"/><Relationship Id="rId10" Type="http://schemas.openxmlformats.org/officeDocument/2006/relationships/slide" Target="slides/slide1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9" Type="http://schemas.openxmlformats.org/officeDocument/2006/relationships/slide" Target="slides/slide10.xml"/><Relationship Id="rId18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045EBA9-A28D-4849-BFEA-AA04F6A21B63}" type="datetimeFigureOut">
              <a:rPr lang="en-GB" smtClean="0"/>
              <a:pPr/>
              <a:t>27/09/2023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0181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219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127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803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445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682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07609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6108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013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416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806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34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3372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184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955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9494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62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2273250" y="5748934"/>
            <a:ext cx="983483" cy="7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2560" y="757504"/>
            <a:ext cx="5490000" cy="8604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2560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2403072"/>
            <a:ext cx="9144000" cy="3347943"/>
            <a:chOff x="0" y="2403072"/>
            <a:chExt cx="9144000" cy="3347943"/>
          </a:xfrm>
        </p:grpSpPr>
        <p:sp>
          <p:nvSpPr>
            <p:cNvPr id="13" name="Freeform 8"/>
            <p:cNvSpPr>
              <a:spLocks/>
            </p:cNvSpPr>
            <p:nvPr userDrawn="1"/>
          </p:nvSpPr>
          <p:spPr bwMode="gray">
            <a:xfrm>
              <a:off x="2279115" y="2403072"/>
              <a:ext cx="6864885" cy="249308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408610"/>
              <a:ext cx="2289301" cy="134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560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2560" y="757504"/>
            <a:ext cx="5490000" cy="8604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2560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0" indent="0" algn="l">
              <a:buNone/>
              <a:defRPr sz="1600">
                <a:solidFill>
                  <a:schemeClr val="bg2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endParaRPr lang="en-GB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2403034"/>
            <a:ext cx="9144000" cy="3345400"/>
            <a:chOff x="0" y="2403034"/>
            <a:chExt cx="9144000" cy="3345400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gray">
            <a:xfrm>
              <a:off x="2277773" y="2403034"/>
              <a:ext cx="6866227" cy="2493573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406819"/>
              <a:ext cx="2287954" cy="1341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674158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48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3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42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879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62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296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832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806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694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26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93976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0372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2560" y="757504"/>
            <a:ext cx="5490000" cy="8604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2560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gray">
          <a:xfrm>
            <a:off x="2275423" y="2402505"/>
            <a:ext cx="6868577" cy="2494426"/>
          </a:xfrm>
          <a:custGeom>
            <a:avLst/>
            <a:gdLst/>
            <a:ahLst/>
            <a:cxnLst>
              <a:cxn ang="0">
                <a:pos x="0" y="1852"/>
              </a:cxn>
              <a:cxn ang="0">
                <a:pos x="5081" y="0"/>
              </a:cxn>
              <a:cxn ang="0">
                <a:pos x="5081" y="968"/>
              </a:cxn>
              <a:cxn ang="0">
                <a:pos x="0" y="1852"/>
              </a:cxn>
            </a:cxnLst>
            <a:rect l="0" t="0" r="r" b="b"/>
            <a:pathLst>
              <a:path w="5081" h="1852">
                <a:moveTo>
                  <a:pt x="0" y="1852"/>
                </a:moveTo>
                <a:lnTo>
                  <a:pt x="5081" y="0"/>
                </a:lnTo>
                <a:lnTo>
                  <a:pt x="5081" y="968"/>
                </a:lnTo>
                <a:lnTo>
                  <a:pt x="0" y="185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0" y="4409832"/>
            <a:ext cx="2284265" cy="1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C33974E-EC9A-4CE9-A6D7-9122F279C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39813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2512" y="757504"/>
            <a:ext cx="5490000" cy="8604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2512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endParaRPr lang="en-GB" dirty="0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gray">
          <a:xfrm>
            <a:off x="2272917" y="2400749"/>
            <a:ext cx="6873464" cy="2496200"/>
          </a:xfrm>
          <a:custGeom>
            <a:avLst/>
            <a:gdLst/>
            <a:ahLst/>
            <a:cxnLst>
              <a:cxn ang="0">
                <a:pos x="0" y="1852"/>
              </a:cxn>
              <a:cxn ang="0">
                <a:pos x="5081" y="0"/>
              </a:cxn>
              <a:cxn ang="0">
                <a:pos x="5081" y="968"/>
              </a:cxn>
              <a:cxn ang="0">
                <a:pos x="0" y="1852"/>
              </a:cxn>
            </a:cxnLst>
            <a:rect l="0" t="0" r="r" b="b"/>
            <a:pathLst>
              <a:path w="5081" h="1852">
                <a:moveTo>
                  <a:pt x="0" y="1852"/>
                </a:moveTo>
                <a:lnTo>
                  <a:pt x="5081" y="0"/>
                </a:lnTo>
                <a:lnTo>
                  <a:pt x="5081" y="968"/>
                </a:lnTo>
                <a:lnTo>
                  <a:pt x="0" y="185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2380" y="4409923"/>
            <a:ext cx="2279379" cy="13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39813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457200" y="1039813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6" r:id="rId9"/>
    <p:sldLayoutId id="2147483677" r:id="rId10"/>
    <p:sldLayoutId id="2147483678" r:id="rId11"/>
    <p:sldLayoutId id="2147483679" r:id="rId12"/>
    <p:sldLayoutId id="2147483722" r:id="rId13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1" kern="1200">
          <a:solidFill>
            <a:schemeClr val="bg1"/>
          </a:solidFill>
          <a:latin typeface="EYInterstate Light" panose="02000506000000020004" pitchFamily="2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>
                <a:solidFill>
                  <a:srgbClr val="808080"/>
                </a:solidFill>
              </a:rPr>
              <a:t>Page </a:t>
            </a:r>
            <a:fld id="{9AE4D82F-B047-469B-AC52-A46321747EAF}" type="slidenum">
              <a:rPr lang="en-GB" sz="1100" smtClean="0">
                <a:solidFill>
                  <a:srgbClr val="808080"/>
                </a:solidFill>
              </a:rPr>
              <a:pPr/>
              <a:t>‹#›</a:t>
            </a:fld>
            <a:endParaRPr lang="en-GB" sz="11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9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8" r:id="rId9"/>
    <p:sldLayoutId id="2147483719" r:id="rId10"/>
    <p:sldLayoutId id="2147483720" r:id="rId11"/>
    <p:sldLayoutId id="2147483721" r:id="rId12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rgbClr val="80808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rgbClr val="808080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rgbClr val="808080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rgbClr val="808080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rgbClr val="808080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rgbClr val="8080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</a:rPr>
              <a:pPr/>
              <a:t>‹#›</a:t>
            </a:fld>
            <a:endParaRPr lang="en-GB" sz="11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90" r:id="rId9"/>
    <p:sldLayoutId id="2147483691" r:id="rId10"/>
    <p:sldLayoutId id="2147483692" r:id="rId11"/>
    <p:sldLayoutId id="2147483693" r:id="rId12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</a:rPr>
              <a:pPr/>
              <a:t>‹#›</a:t>
            </a:fld>
            <a:endParaRPr lang="en-GB" sz="11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4" r:id="rId9"/>
    <p:sldLayoutId id="2147483705" r:id="rId10"/>
    <p:sldLayoutId id="2147483706" r:id="rId11"/>
    <p:sldLayoutId id="2147483707" r:id="rId12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819" y="2032991"/>
            <a:ext cx="7998664" cy="2272683"/>
          </a:xfrm>
        </p:spPr>
        <p:txBody>
          <a:bodyPr/>
          <a:lstStyle/>
          <a:p>
            <a:pPr algn="ctr"/>
            <a:r>
              <a:rPr lang="fi-FI" sz="3200" dirty="0">
                <a:solidFill>
                  <a:schemeClr val="tx1"/>
                </a:solidFill>
                <a:latin typeface="+mn-lt"/>
              </a:rPr>
              <a:t>Rajasthan Sampark </a:t>
            </a:r>
            <a:br>
              <a:rPr lang="fi-FI" sz="3200" dirty="0">
                <a:solidFill>
                  <a:schemeClr val="tx1"/>
                </a:solidFill>
                <a:latin typeface="+mn-lt"/>
              </a:rPr>
            </a:br>
            <a:r>
              <a:rPr lang="fi-FI" sz="3200" dirty="0">
                <a:solidFill>
                  <a:schemeClr val="tx1"/>
                </a:solidFill>
                <a:latin typeface="+mn-lt"/>
              </a:rPr>
              <a:t>(CM Helpline 181)</a:t>
            </a:r>
            <a:br>
              <a:rPr lang="fi-FI" sz="3200" dirty="0">
                <a:solidFill>
                  <a:schemeClr val="tx1"/>
                </a:solidFill>
                <a:latin typeface="+mn-lt"/>
              </a:rPr>
            </a:br>
            <a:br>
              <a:rPr lang="fi-FI" sz="3200" dirty="0">
                <a:solidFill>
                  <a:schemeClr val="tx1"/>
                </a:solidFill>
                <a:latin typeface="+mn-lt"/>
              </a:rPr>
            </a:br>
            <a:r>
              <a:rPr lang="fi-FI" sz="3200" dirty="0">
                <a:solidFill>
                  <a:schemeClr val="tx1"/>
                </a:solidFill>
                <a:latin typeface="+mn-lt"/>
              </a:rPr>
              <a:t>Government of Rajasthan </a:t>
            </a:r>
            <a:endParaRPr lang="en-IN" sz="3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 descr="http://ravilrajasthan.com/Images/rajasthan.png">
            <a:extLst>
              <a:ext uri="{FF2B5EF4-FFF2-40B4-BE49-F238E27FC236}">
                <a16:creationId xmlns:a16="http://schemas.microsoft.com/office/drawing/2014/main" id="{4D0F7FDF-3FC8-4740-96DD-82036A874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434" y="150130"/>
            <a:ext cx="1255809" cy="80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818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09" y="324801"/>
            <a:ext cx="7989787" cy="660025"/>
          </a:xfrm>
        </p:spPr>
        <p:txBody>
          <a:bodyPr/>
          <a:lstStyle/>
          <a:p>
            <a:r>
              <a:rPr lang="en-IN" sz="2400" dirty="0">
                <a:solidFill>
                  <a:schemeClr val="tx1"/>
                </a:solidFill>
                <a:latin typeface="+mn-lt"/>
              </a:rPr>
              <a:t>Current Status</a:t>
            </a:r>
            <a:endParaRPr lang="en-IN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00716B-3D04-4CC0-82B2-2121696BD608}"/>
              </a:ext>
            </a:extLst>
          </p:cNvPr>
          <p:cNvSpPr txBox="1"/>
          <p:nvPr/>
        </p:nvSpPr>
        <p:spPr>
          <a:xfrm>
            <a:off x="466078" y="1085679"/>
            <a:ext cx="8211844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 algn="just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N" b="0" u="non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The Call Center CM Helpline 181 has been operational with 700 seats at Jaipur (450 seats), Jodhpur (50 seats) and Kota (200 seats) locations.</a:t>
            </a:r>
          </a:p>
          <a:p>
            <a:pPr marL="342900" marR="0" indent="-342900" algn="just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N" b="0" dirty="0">
                <a:solidFill>
                  <a:schemeClr val="tx1"/>
                </a:solidFill>
              </a:rPr>
              <a:t>Registered and disposed grievances from 2014 to till date:</a:t>
            </a:r>
            <a:endParaRPr lang="en-IN" b="0" u="none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F35817B-6959-1633-80B2-B50C91E03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885636"/>
              </p:ext>
            </p:extLst>
          </p:nvPr>
        </p:nvGraphicFramePr>
        <p:xfrm>
          <a:off x="813785" y="2515328"/>
          <a:ext cx="765551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837">
                  <a:extLst>
                    <a:ext uri="{9D8B030D-6E8A-4147-A177-3AD203B41FA5}">
                      <a16:colId xmlns:a16="http://schemas.microsoft.com/office/drawing/2014/main" val="72856119"/>
                    </a:ext>
                  </a:extLst>
                </a:gridCol>
                <a:gridCol w="2551837">
                  <a:extLst>
                    <a:ext uri="{9D8B030D-6E8A-4147-A177-3AD203B41FA5}">
                      <a16:colId xmlns:a16="http://schemas.microsoft.com/office/drawing/2014/main" val="3255668101"/>
                    </a:ext>
                  </a:extLst>
                </a:gridCol>
                <a:gridCol w="2551837">
                  <a:extLst>
                    <a:ext uri="{9D8B030D-6E8A-4147-A177-3AD203B41FA5}">
                      <a16:colId xmlns:a16="http://schemas.microsoft.com/office/drawing/2014/main" val="2393427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2"/>
                          </a:solidFill>
                        </a:rPr>
                        <a:t>Grievances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413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b="0" u="none" kern="1200" dirty="0">
                          <a:solidFill>
                            <a:schemeClr val="tx1"/>
                          </a:solidFill>
                          <a:effectLst/>
                          <a:ea typeface="+mn-ea"/>
                          <a:cs typeface="+mn-cs"/>
                        </a:rPr>
                        <a:t>Registered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u="none" kern="1200" dirty="0">
                          <a:solidFill>
                            <a:schemeClr val="tx1"/>
                          </a:solidFill>
                          <a:effectLst/>
                          <a:ea typeface="+mn-ea"/>
                          <a:cs typeface="+mn-cs"/>
                        </a:rPr>
                        <a:t>Disposed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u="none" kern="1200" dirty="0">
                          <a:solidFill>
                            <a:schemeClr val="tx1"/>
                          </a:solidFill>
                          <a:effectLst/>
                          <a:ea typeface="+mn-ea"/>
                          <a:cs typeface="+mn-cs"/>
                        </a:rPr>
                        <a:t>Disposal %</a:t>
                      </a:r>
                      <a:endParaRPr lang="en-IN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9932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b="0" u="none" kern="1200" dirty="0">
                          <a:solidFill>
                            <a:schemeClr val="tx1"/>
                          </a:solidFill>
                          <a:effectLst/>
                          <a:ea typeface="+mn-ea"/>
                          <a:cs typeface="+mn-cs"/>
                        </a:rPr>
                        <a:t>1.34+ Crores</a:t>
                      </a:r>
                      <a:endParaRPr lang="en-IN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u="none" kern="1200" dirty="0">
                          <a:solidFill>
                            <a:schemeClr val="tx1"/>
                          </a:solidFill>
                          <a:effectLst/>
                          <a:ea typeface="+mn-ea"/>
                          <a:cs typeface="+mn-cs"/>
                        </a:rPr>
                        <a:t>1.31+ Crores</a:t>
                      </a:r>
                      <a:endParaRPr lang="en-IN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97.59 %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17802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0AF07BB-4A82-CD41-D88F-74A7E845AE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25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09" y="324801"/>
            <a:ext cx="7989787" cy="660025"/>
          </a:xfrm>
        </p:spPr>
        <p:txBody>
          <a:bodyPr/>
          <a:lstStyle/>
          <a:p>
            <a:r>
              <a:rPr lang="en-IN" sz="2400" dirty="0">
                <a:solidFill>
                  <a:schemeClr val="tx1"/>
                </a:solidFill>
                <a:latin typeface="+mn-lt"/>
              </a:rPr>
              <a:t>Summary of total Grievances</a:t>
            </a:r>
          </a:p>
        </p:txBody>
      </p:sp>
      <p:pic>
        <p:nvPicPr>
          <p:cNvPr id="4" name="Picture 3" descr="A green circle with orange and black text&#10;&#10;Description automatically generated">
            <a:extLst>
              <a:ext uri="{FF2B5EF4-FFF2-40B4-BE49-F238E27FC236}">
                <a16:creationId xmlns:a16="http://schemas.microsoft.com/office/drawing/2014/main" id="{0CC20994-5FEF-0EBC-EEA0-3AD816764F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" t="12628" r="4489" b="14126"/>
          <a:stretch/>
        </p:blipFill>
        <p:spPr>
          <a:xfrm>
            <a:off x="1020930" y="1502340"/>
            <a:ext cx="7039026" cy="42770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96F182-E65C-FE51-E4A3-7A00B5AA06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5249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09" y="324801"/>
            <a:ext cx="7989787" cy="660025"/>
          </a:xfrm>
        </p:spPr>
        <p:txBody>
          <a:bodyPr/>
          <a:lstStyle/>
          <a:p>
            <a:r>
              <a:rPr lang="en-IN" sz="2400" dirty="0">
                <a:solidFill>
                  <a:schemeClr val="tx1"/>
                </a:solidFill>
                <a:latin typeface="+mn-lt"/>
              </a:rPr>
              <a:t>Summary of pending Grievances</a:t>
            </a:r>
          </a:p>
        </p:txBody>
      </p:sp>
      <p:pic>
        <p:nvPicPr>
          <p:cNvPr id="5" name="Picture 4" descr="A chart with numbers and text&#10;&#10;Description automatically generated with medium confidence">
            <a:extLst>
              <a:ext uri="{FF2B5EF4-FFF2-40B4-BE49-F238E27FC236}">
                <a16:creationId xmlns:a16="http://schemas.microsoft.com/office/drawing/2014/main" id="{24DBD4C8-8819-BFD7-1EB8-D07F9B74BB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9" t="11942" r="2328" b="3457"/>
          <a:stretch/>
        </p:blipFill>
        <p:spPr>
          <a:xfrm>
            <a:off x="1054310" y="1526959"/>
            <a:ext cx="7175290" cy="41436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FD3206F-05D8-7282-310A-FB28903D19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5861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09" y="324801"/>
            <a:ext cx="7989787" cy="660025"/>
          </a:xfrm>
        </p:spPr>
        <p:txBody>
          <a:bodyPr/>
          <a:lstStyle/>
          <a:p>
            <a:r>
              <a:rPr lang="en-IN" sz="2400" dirty="0">
                <a:solidFill>
                  <a:schemeClr val="tx1"/>
                </a:solidFill>
                <a:latin typeface="+mn-lt"/>
              </a:rPr>
              <a:t>Year wise Grievances summary</a:t>
            </a:r>
          </a:p>
        </p:txBody>
      </p:sp>
      <p:pic>
        <p:nvPicPr>
          <p:cNvPr id="7" name="Picture 6" descr="A graph of a number of numbers and a number of text&#10;&#10;Description automatically generated with medium confidence">
            <a:extLst>
              <a:ext uri="{FF2B5EF4-FFF2-40B4-BE49-F238E27FC236}">
                <a16:creationId xmlns:a16="http://schemas.microsoft.com/office/drawing/2014/main" id="{82406232-FA7C-5C59-B050-8A6EA6883F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" t="11400" r="3091" b="4507"/>
          <a:stretch/>
        </p:blipFill>
        <p:spPr>
          <a:xfrm>
            <a:off x="941033" y="1424083"/>
            <a:ext cx="7253055" cy="42665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A4485F-32F6-BC3D-6293-B3D0719EF3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038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09" y="324801"/>
            <a:ext cx="7989787" cy="660025"/>
          </a:xfrm>
        </p:spPr>
        <p:txBody>
          <a:bodyPr/>
          <a:lstStyle/>
          <a:p>
            <a:r>
              <a:rPr lang="en-IN" sz="2400" dirty="0">
                <a:solidFill>
                  <a:schemeClr val="tx1"/>
                </a:solidFill>
                <a:latin typeface="+mn-lt"/>
              </a:rPr>
              <a:t>Source wise Grievances summary</a:t>
            </a:r>
          </a:p>
        </p:txBody>
      </p:sp>
      <p:pic>
        <p:nvPicPr>
          <p:cNvPr id="4" name="Picture 3" descr="A chart with a pie chart&#10;&#10;Description automatically generated">
            <a:extLst>
              <a:ext uri="{FF2B5EF4-FFF2-40B4-BE49-F238E27FC236}">
                <a16:creationId xmlns:a16="http://schemas.microsoft.com/office/drawing/2014/main" id="{9D3AA7FA-A056-B910-BD74-617CBEFB84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" t="10956" r="2862" b="4180"/>
          <a:stretch/>
        </p:blipFill>
        <p:spPr>
          <a:xfrm>
            <a:off x="976544" y="1348615"/>
            <a:ext cx="6977848" cy="46103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4C48E1B-FD09-CC5A-7A66-51EF35B718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4311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+mn-lt"/>
              </a:rPr>
              <a:t>Way Forward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135EA8-5E01-4961-DF7A-087F61EEC2BD}"/>
              </a:ext>
            </a:extLst>
          </p:cNvPr>
          <p:cNvSpPr/>
          <p:nvPr/>
        </p:nvSpPr>
        <p:spPr>
          <a:xfrm>
            <a:off x="457200" y="1310191"/>
            <a:ext cx="6995160" cy="1409400"/>
          </a:xfrm>
          <a:custGeom>
            <a:avLst/>
            <a:gdLst>
              <a:gd name="connsiteX0" fmla="*/ 0 w 6995160"/>
              <a:gd name="connsiteY0" fmla="*/ 140940 h 1409400"/>
              <a:gd name="connsiteX1" fmla="*/ 140940 w 6995160"/>
              <a:gd name="connsiteY1" fmla="*/ 0 h 1409400"/>
              <a:gd name="connsiteX2" fmla="*/ 6854220 w 6995160"/>
              <a:gd name="connsiteY2" fmla="*/ 0 h 1409400"/>
              <a:gd name="connsiteX3" fmla="*/ 6995160 w 6995160"/>
              <a:gd name="connsiteY3" fmla="*/ 140940 h 1409400"/>
              <a:gd name="connsiteX4" fmla="*/ 6995160 w 6995160"/>
              <a:gd name="connsiteY4" fmla="*/ 1268460 h 1409400"/>
              <a:gd name="connsiteX5" fmla="*/ 6854220 w 6995160"/>
              <a:gd name="connsiteY5" fmla="*/ 1409400 h 1409400"/>
              <a:gd name="connsiteX6" fmla="*/ 140940 w 6995160"/>
              <a:gd name="connsiteY6" fmla="*/ 1409400 h 1409400"/>
              <a:gd name="connsiteX7" fmla="*/ 0 w 6995160"/>
              <a:gd name="connsiteY7" fmla="*/ 1268460 h 1409400"/>
              <a:gd name="connsiteX8" fmla="*/ 0 w 6995160"/>
              <a:gd name="connsiteY8" fmla="*/ 140940 h 140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5160" h="1409400">
                <a:moveTo>
                  <a:pt x="0" y="140940"/>
                </a:moveTo>
                <a:cubicBezTo>
                  <a:pt x="0" y="63101"/>
                  <a:pt x="63101" y="0"/>
                  <a:pt x="140940" y="0"/>
                </a:cubicBezTo>
                <a:lnTo>
                  <a:pt x="6854220" y="0"/>
                </a:lnTo>
                <a:cubicBezTo>
                  <a:pt x="6932059" y="0"/>
                  <a:pt x="6995160" y="63101"/>
                  <a:pt x="6995160" y="140940"/>
                </a:cubicBezTo>
                <a:lnTo>
                  <a:pt x="6995160" y="1268460"/>
                </a:lnTo>
                <a:cubicBezTo>
                  <a:pt x="6995160" y="1346299"/>
                  <a:pt x="6932059" y="1409400"/>
                  <a:pt x="6854220" y="1409400"/>
                </a:cubicBezTo>
                <a:lnTo>
                  <a:pt x="140940" y="1409400"/>
                </a:lnTo>
                <a:cubicBezTo>
                  <a:pt x="63101" y="1409400"/>
                  <a:pt x="0" y="1346299"/>
                  <a:pt x="0" y="1268460"/>
                </a:cubicBezTo>
                <a:lnTo>
                  <a:pt x="0" y="140940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860" tIns="109860" rIns="1548153" bIns="10986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800" kern="1200" dirty="0">
                <a:solidFill>
                  <a:schemeClr val="tx2"/>
                </a:solidFill>
              </a:rPr>
              <a:t>To provide a platform to all citizens for various Services/ Schemes and delivery of Government </a:t>
            </a:r>
            <a:endParaRPr lang="en-US" sz="1800" kern="1200" dirty="0">
              <a:solidFill>
                <a:schemeClr val="tx2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3036484-E1C6-C717-3F75-80E16CA8E319}"/>
              </a:ext>
            </a:extLst>
          </p:cNvPr>
          <p:cNvSpPr/>
          <p:nvPr/>
        </p:nvSpPr>
        <p:spPr>
          <a:xfrm>
            <a:off x="1074419" y="2954490"/>
            <a:ext cx="6995160" cy="1409400"/>
          </a:xfrm>
          <a:custGeom>
            <a:avLst/>
            <a:gdLst>
              <a:gd name="connsiteX0" fmla="*/ 0 w 6995160"/>
              <a:gd name="connsiteY0" fmla="*/ 140940 h 1409400"/>
              <a:gd name="connsiteX1" fmla="*/ 140940 w 6995160"/>
              <a:gd name="connsiteY1" fmla="*/ 0 h 1409400"/>
              <a:gd name="connsiteX2" fmla="*/ 6854220 w 6995160"/>
              <a:gd name="connsiteY2" fmla="*/ 0 h 1409400"/>
              <a:gd name="connsiteX3" fmla="*/ 6995160 w 6995160"/>
              <a:gd name="connsiteY3" fmla="*/ 140940 h 1409400"/>
              <a:gd name="connsiteX4" fmla="*/ 6995160 w 6995160"/>
              <a:gd name="connsiteY4" fmla="*/ 1268460 h 1409400"/>
              <a:gd name="connsiteX5" fmla="*/ 6854220 w 6995160"/>
              <a:gd name="connsiteY5" fmla="*/ 1409400 h 1409400"/>
              <a:gd name="connsiteX6" fmla="*/ 140940 w 6995160"/>
              <a:gd name="connsiteY6" fmla="*/ 1409400 h 1409400"/>
              <a:gd name="connsiteX7" fmla="*/ 0 w 6995160"/>
              <a:gd name="connsiteY7" fmla="*/ 1268460 h 1409400"/>
              <a:gd name="connsiteX8" fmla="*/ 0 w 6995160"/>
              <a:gd name="connsiteY8" fmla="*/ 140940 h 140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5160" h="1409400">
                <a:moveTo>
                  <a:pt x="0" y="140940"/>
                </a:moveTo>
                <a:cubicBezTo>
                  <a:pt x="0" y="63101"/>
                  <a:pt x="63101" y="0"/>
                  <a:pt x="140940" y="0"/>
                </a:cubicBezTo>
                <a:lnTo>
                  <a:pt x="6854220" y="0"/>
                </a:lnTo>
                <a:cubicBezTo>
                  <a:pt x="6932059" y="0"/>
                  <a:pt x="6995160" y="63101"/>
                  <a:pt x="6995160" y="140940"/>
                </a:cubicBezTo>
                <a:lnTo>
                  <a:pt x="6995160" y="1268460"/>
                </a:lnTo>
                <a:cubicBezTo>
                  <a:pt x="6995160" y="1346299"/>
                  <a:pt x="6932059" y="1409400"/>
                  <a:pt x="6854220" y="1409400"/>
                </a:cubicBezTo>
                <a:lnTo>
                  <a:pt x="140940" y="1409400"/>
                </a:lnTo>
                <a:cubicBezTo>
                  <a:pt x="63101" y="1409400"/>
                  <a:pt x="0" y="1346299"/>
                  <a:pt x="0" y="1268460"/>
                </a:cubicBezTo>
                <a:lnTo>
                  <a:pt x="0" y="14094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860" tIns="109860" rIns="1643191" bIns="10986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800" kern="1200" dirty="0">
                <a:solidFill>
                  <a:schemeClr val="tx1"/>
                </a:solidFill>
              </a:rPr>
              <a:t>Auto Generations of Grievances for services which are not delivered in stipulated time frame. </a:t>
            </a:r>
            <a:endParaRPr lang="en-US" sz="1800" kern="1200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2B7582D-6DDA-B8F6-910B-4CB79F47F748}"/>
              </a:ext>
            </a:extLst>
          </p:cNvPr>
          <p:cNvSpPr/>
          <p:nvPr/>
        </p:nvSpPr>
        <p:spPr>
          <a:xfrm>
            <a:off x="1691639" y="4598790"/>
            <a:ext cx="6995160" cy="1409400"/>
          </a:xfrm>
          <a:custGeom>
            <a:avLst/>
            <a:gdLst>
              <a:gd name="connsiteX0" fmla="*/ 0 w 6995160"/>
              <a:gd name="connsiteY0" fmla="*/ 140940 h 1409400"/>
              <a:gd name="connsiteX1" fmla="*/ 140940 w 6995160"/>
              <a:gd name="connsiteY1" fmla="*/ 0 h 1409400"/>
              <a:gd name="connsiteX2" fmla="*/ 6854220 w 6995160"/>
              <a:gd name="connsiteY2" fmla="*/ 0 h 1409400"/>
              <a:gd name="connsiteX3" fmla="*/ 6995160 w 6995160"/>
              <a:gd name="connsiteY3" fmla="*/ 140940 h 1409400"/>
              <a:gd name="connsiteX4" fmla="*/ 6995160 w 6995160"/>
              <a:gd name="connsiteY4" fmla="*/ 1268460 h 1409400"/>
              <a:gd name="connsiteX5" fmla="*/ 6854220 w 6995160"/>
              <a:gd name="connsiteY5" fmla="*/ 1409400 h 1409400"/>
              <a:gd name="connsiteX6" fmla="*/ 140940 w 6995160"/>
              <a:gd name="connsiteY6" fmla="*/ 1409400 h 1409400"/>
              <a:gd name="connsiteX7" fmla="*/ 0 w 6995160"/>
              <a:gd name="connsiteY7" fmla="*/ 1268460 h 1409400"/>
              <a:gd name="connsiteX8" fmla="*/ 0 w 6995160"/>
              <a:gd name="connsiteY8" fmla="*/ 140940 h 140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5160" h="1409400">
                <a:moveTo>
                  <a:pt x="0" y="140940"/>
                </a:moveTo>
                <a:cubicBezTo>
                  <a:pt x="0" y="63101"/>
                  <a:pt x="63101" y="0"/>
                  <a:pt x="140940" y="0"/>
                </a:cubicBezTo>
                <a:lnTo>
                  <a:pt x="6854220" y="0"/>
                </a:lnTo>
                <a:cubicBezTo>
                  <a:pt x="6932059" y="0"/>
                  <a:pt x="6995160" y="63101"/>
                  <a:pt x="6995160" y="140940"/>
                </a:cubicBezTo>
                <a:lnTo>
                  <a:pt x="6995160" y="1268460"/>
                </a:lnTo>
                <a:cubicBezTo>
                  <a:pt x="6995160" y="1346299"/>
                  <a:pt x="6932059" y="1409400"/>
                  <a:pt x="6854220" y="1409400"/>
                </a:cubicBezTo>
                <a:lnTo>
                  <a:pt x="140940" y="1409400"/>
                </a:lnTo>
                <a:cubicBezTo>
                  <a:pt x="63101" y="1409400"/>
                  <a:pt x="0" y="1346299"/>
                  <a:pt x="0" y="1268460"/>
                </a:cubicBezTo>
                <a:lnTo>
                  <a:pt x="0" y="140940"/>
                </a:lnTo>
                <a:close/>
              </a:path>
            </a:pathLst>
          </a:custGeom>
          <a:solidFill>
            <a:srgbClr val="AC98D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860" tIns="109860" rIns="1643191" bIns="10986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800" b="0" kern="1200" dirty="0">
                <a:solidFill>
                  <a:schemeClr val="tx2"/>
                </a:solidFill>
              </a:rPr>
              <a:t>To provide E-Jansunwai module to enable the government officials with facilities of video conferencing for easier way of connecting with the citizens.</a:t>
            </a:r>
            <a:endParaRPr lang="en-US" sz="1800" kern="1200" dirty="0">
              <a:solidFill>
                <a:schemeClr val="tx2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56A7788-DA01-27B6-0F96-A31D441F5F4F}"/>
              </a:ext>
            </a:extLst>
          </p:cNvPr>
          <p:cNvSpPr/>
          <p:nvPr/>
        </p:nvSpPr>
        <p:spPr>
          <a:xfrm>
            <a:off x="6536249" y="2378986"/>
            <a:ext cx="916110" cy="916110"/>
          </a:xfrm>
          <a:custGeom>
            <a:avLst/>
            <a:gdLst>
              <a:gd name="connsiteX0" fmla="*/ 0 w 916110"/>
              <a:gd name="connsiteY0" fmla="*/ 503861 h 916110"/>
              <a:gd name="connsiteX1" fmla="*/ 206125 w 916110"/>
              <a:gd name="connsiteY1" fmla="*/ 503861 h 916110"/>
              <a:gd name="connsiteX2" fmla="*/ 206125 w 916110"/>
              <a:gd name="connsiteY2" fmla="*/ 0 h 916110"/>
              <a:gd name="connsiteX3" fmla="*/ 709985 w 916110"/>
              <a:gd name="connsiteY3" fmla="*/ 0 h 916110"/>
              <a:gd name="connsiteX4" fmla="*/ 709985 w 916110"/>
              <a:gd name="connsiteY4" fmla="*/ 503861 h 916110"/>
              <a:gd name="connsiteX5" fmla="*/ 916110 w 916110"/>
              <a:gd name="connsiteY5" fmla="*/ 503861 h 916110"/>
              <a:gd name="connsiteX6" fmla="*/ 458055 w 916110"/>
              <a:gd name="connsiteY6" fmla="*/ 916110 h 916110"/>
              <a:gd name="connsiteX7" fmla="*/ 0 w 916110"/>
              <a:gd name="connsiteY7" fmla="*/ 503861 h 91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110" h="916110">
                <a:moveTo>
                  <a:pt x="0" y="503861"/>
                </a:moveTo>
                <a:lnTo>
                  <a:pt x="206125" y="503861"/>
                </a:lnTo>
                <a:lnTo>
                  <a:pt x="206125" y="0"/>
                </a:lnTo>
                <a:lnTo>
                  <a:pt x="709985" y="0"/>
                </a:lnTo>
                <a:lnTo>
                  <a:pt x="709985" y="503861"/>
                </a:lnTo>
                <a:lnTo>
                  <a:pt x="916110" y="503861"/>
                </a:lnTo>
                <a:lnTo>
                  <a:pt x="458055" y="916110"/>
                </a:lnTo>
                <a:lnTo>
                  <a:pt x="0" y="503861"/>
                </a:lnTo>
                <a:close/>
              </a:path>
            </a:pathLst>
          </a:custGeom>
          <a:solidFill>
            <a:srgbClr val="95CB89">
              <a:alpha val="90000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1845" tIns="45720" rIns="251845" bIns="272457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600" kern="12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FFC4403-BCBE-A5FD-B76B-7EFD0834ECF1}"/>
              </a:ext>
            </a:extLst>
          </p:cNvPr>
          <p:cNvSpPr/>
          <p:nvPr/>
        </p:nvSpPr>
        <p:spPr>
          <a:xfrm>
            <a:off x="7153469" y="4013890"/>
            <a:ext cx="916110" cy="916110"/>
          </a:xfrm>
          <a:custGeom>
            <a:avLst/>
            <a:gdLst>
              <a:gd name="connsiteX0" fmla="*/ 0 w 916110"/>
              <a:gd name="connsiteY0" fmla="*/ 503861 h 916110"/>
              <a:gd name="connsiteX1" fmla="*/ 206125 w 916110"/>
              <a:gd name="connsiteY1" fmla="*/ 503861 h 916110"/>
              <a:gd name="connsiteX2" fmla="*/ 206125 w 916110"/>
              <a:gd name="connsiteY2" fmla="*/ 0 h 916110"/>
              <a:gd name="connsiteX3" fmla="*/ 709985 w 916110"/>
              <a:gd name="connsiteY3" fmla="*/ 0 h 916110"/>
              <a:gd name="connsiteX4" fmla="*/ 709985 w 916110"/>
              <a:gd name="connsiteY4" fmla="*/ 503861 h 916110"/>
              <a:gd name="connsiteX5" fmla="*/ 916110 w 916110"/>
              <a:gd name="connsiteY5" fmla="*/ 503861 h 916110"/>
              <a:gd name="connsiteX6" fmla="*/ 458055 w 916110"/>
              <a:gd name="connsiteY6" fmla="*/ 916110 h 916110"/>
              <a:gd name="connsiteX7" fmla="*/ 0 w 916110"/>
              <a:gd name="connsiteY7" fmla="*/ 503861 h 91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110" h="916110">
                <a:moveTo>
                  <a:pt x="0" y="503861"/>
                </a:moveTo>
                <a:lnTo>
                  <a:pt x="206125" y="503861"/>
                </a:lnTo>
                <a:lnTo>
                  <a:pt x="206125" y="0"/>
                </a:lnTo>
                <a:lnTo>
                  <a:pt x="709985" y="0"/>
                </a:lnTo>
                <a:lnTo>
                  <a:pt x="709985" y="503861"/>
                </a:lnTo>
                <a:lnTo>
                  <a:pt x="916110" y="503861"/>
                </a:lnTo>
                <a:lnTo>
                  <a:pt x="458055" y="916110"/>
                </a:lnTo>
                <a:lnTo>
                  <a:pt x="0" y="503861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1845" tIns="45720" rIns="251845" bIns="272457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600" kern="12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238AD8-C4F9-F8FE-5F12-B0E3F7354E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697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09" y="324801"/>
            <a:ext cx="7989787" cy="660025"/>
          </a:xfrm>
        </p:spPr>
        <p:txBody>
          <a:bodyPr/>
          <a:lstStyle/>
          <a:p>
            <a:r>
              <a:rPr lang="en-IN" sz="2400" dirty="0">
                <a:solidFill>
                  <a:schemeClr val="tx1"/>
                </a:solidFill>
                <a:latin typeface="+mn-lt"/>
              </a:rPr>
              <a:t>Awards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6DF0D0E-AE5C-434B-99EF-18969EA3961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8" t="14603" r="16504" b="12381"/>
          <a:stretch/>
        </p:blipFill>
        <p:spPr>
          <a:xfrm>
            <a:off x="5302861" y="1150530"/>
            <a:ext cx="3361629" cy="49142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00EB81-3D73-4042-8C1D-B46EE64BF9C4}"/>
              </a:ext>
            </a:extLst>
          </p:cNvPr>
          <p:cNvSpPr txBox="1"/>
          <p:nvPr/>
        </p:nvSpPr>
        <p:spPr>
          <a:xfrm>
            <a:off x="426241" y="1150530"/>
            <a:ext cx="4823352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IN" sz="1800" b="0" u="non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Skoch Award of Merit 2015-16</a:t>
            </a:r>
          </a:p>
          <a:p>
            <a:pPr marL="285750" marR="0" indent="-28575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IN" sz="1800" b="0" u="non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Skoch Award of Merit and Platinum 2017-18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2CE0E8-6AFE-473C-CD47-6244BA039E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6910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11" y="2683280"/>
            <a:ext cx="7998664" cy="745720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+mn-lt"/>
              </a:rPr>
              <a:t>Thank You</a:t>
            </a:r>
            <a:endParaRPr lang="en-IN" sz="5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794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10" y="324801"/>
            <a:ext cx="7560526" cy="660025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Rajasthan Sampark</a:t>
            </a:r>
            <a:endParaRPr lang="en-IN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3A52B51-C90D-D6B8-C799-9CCF872A02AE}"/>
              </a:ext>
            </a:extLst>
          </p:cNvPr>
          <p:cNvSpPr/>
          <p:nvPr/>
        </p:nvSpPr>
        <p:spPr>
          <a:xfrm>
            <a:off x="2308434" y="1177403"/>
            <a:ext cx="6348014" cy="1513648"/>
          </a:xfrm>
          <a:custGeom>
            <a:avLst/>
            <a:gdLst>
              <a:gd name="connsiteX0" fmla="*/ 252280 w 1513648"/>
              <a:gd name="connsiteY0" fmla="*/ 0 h 6348014"/>
              <a:gd name="connsiteX1" fmla="*/ 1261368 w 1513648"/>
              <a:gd name="connsiteY1" fmla="*/ 0 h 6348014"/>
              <a:gd name="connsiteX2" fmla="*/ 1513648 w 1513648"/>
              <a:gd name="connsiteY2" fmla="*/ 252280 h 6348014"/>
              <a:gd name="connsiteX3" fmla="*/ 1513648 w 1513648"/>
              <a:gd name="connsiteY3" fmla="*/ 6348014 h 6348014"/>
              <a:gd name="connsiteX4" fmla="*/ 1513648 w 1513648"/>
              <a:gd name="connsiteY4" fmla="*/ 6348014 h 6348014"/>
              <a:gd name="connsiteX5" fmla="*/ 0 w 1513648"/>
              <a:gd name="connsiteY5" fmla="*/ 6348014 h 6348014"/>
              <a:gd name="connsiteX6" fmla="*/ 0 w 1513648"/>
              <a:gd name="connsiteY6" fmla="*/ 6348014 h 6348014"/>
              <a:gd name="connsiteX7" fmla="*/ 0 w 1513648"/>
              <a:gd name="connsiteY7" fmla="*/ 252280 h 6348014"/>
              <a:gd name="connsiteX8" fmla="*/ 252280 w 1513648"/>
              <a:gd name="connsiteY8" fmla="*/ 0 h 634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3648" h="6348014">
                <a:moveTo>
                  <a:pt x="1513648" y="1058026"/>
                </a:moveTo>
                <a:lnTo>
                  <a:pt x="1513648" y="5289988"/>
                </a:lnTo>
                <a:cubicBezTo>
                  <a:pt x="1513648" y="5874317"/>
                  <a:pt x="1486716" y="6348012"/>
                  <a:pt x="1453493" y="6348012"/>
                </a:cubicBezTo>
                <a:lnTo>
                  <a:pt x="0" y="6348012"/>
                </a:lnTo>
                <a:lnTo>
                  <a:pt x="0" y="6348012"/>
                </a:lnTo>
                <a:lnTo>
                  <a:pt x="0" y="2"/>
                </a:lnTo>
                <a:lnTo>
                  <a:pt x="0" y="2"/>
                </a:lnTo>
                <a:lnTo>
                  <a:pt x="1453493" y="2"/>
                </a:lnTo>
                <a:cubicBezTo>
                  <a:pt x="1486716" y="2"/>
                  <a:pt x="1513648" y="473697"/>
                  <a:pt x="1513648" y="1058026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97715" rIns="321540" bIns="197715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>
                <a:solidFill>
                  <a:schemeClr val="tx1"/>
                </a:solidFill>
                <a:effectLst/>
              </a:rPr>
              <a:t>Rajasthan Sampark (181) was implemented in the year </a:t>
            </a:r>
            <a:r>
              <a:rPr lang="en-IN" sz="1500" b="0" kern="1200" dirty="0">
                <a:solidFill>
                  <a:schemeClr val="tx1"/>
                </a:solidFill>
                <a:effectLst/>
              </a:rPr>
              <a:t>2014</a:t>
            </a:r>
            <a:endParaRPr lang="en-IN" sz="15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1500" kern="1200" dirty="0"/>
              <a:t>An enhanced version of portal was launched in August 2017, Integrated with 400-seats</a:t>
            </a:r>
            <a:endParaRPr lang="en-IN" sz="15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b="0" u="none" kern="1200" dirty="0">
                <a:solidFill>
                  <a:schemeClr val="tx1"/>
                </a:solidFill>
                <a:effectLst/>
              </a:rPr>
              <a:t>181 covers all Government Departments, Bureaus, Boards, Commissions, Corporations, Federations, Institutes, Academies &amp; Universities.</a:t>
            </a:r>
            <a:endParaRPr lang="en-IN" sz="1500" kern="120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715F0F5-F06F-E534-2DED-C0F256B18F1D}"/>
              </a:ext>
            </a:extLst>
          </p:cNvPr>
          <p:cNvSpPr/>
          <p:nvPr/>
        </p:nvSpPr>
        <p:spPr>
          <a:xfrm>
            <a:off x="479515" y="1473958"/>
            <a:ext cx="1828912" cy="1058181"/>
          </a:xfrm>
          <a:custGeom>
            <a:avLst/>
            <a:gdLst>
              <a:gd name="connsiteX0" fmla="*/ 0 w 1828912"/>
              <a:gd name="connsiteY0" fmla="*/ 176367 h 1058181"/>
              <a:gd name="connsiteX1" fmla="*/ 176367 w 1828912"/>
              <a:gd name="connsiteY1" fmla="*/ 0 h 1058181"/>
              <a:gd name="connsiteX2" fmla="*/ 1652545 w 1828912"/>
              <a:gd name="connsiteY2" fmla="*/ 0 h 1058181"/>
              <a:gd name="connsiteX3" fmla="*/ 1828912 w 1828912"/>
              <a:gd name="connsiteY3" fmla="*/ 176367 h 1058181"/>
              <a:gd name="connsiteX4" fmla="*/ 1828912 w 1828912"/>
              <a:gd name="connsiteY4" fmla="*/ 881814 h 1058181"/>
              <a:gd name="connsiteX5" fmla="*/ 1652545 w 1828912"/>
              <a:gd name="connsiteY5" fmla="*/ 1058181 h 1058181"/>
              <a:gd name="connsiteX6" fmla="*/ 176367 w 1828912"/>
              <a:gd name="connsiteY6" fmla="*/ 1058181 h 1058181"/>
              <a:gd name="connsiteX7" fmla="*/ 0 w 1828912"/>
              <a:gd name="connsiteY7" fmla="*/ 881814 h 1058181"/>
              <a:gd name="connsiteX8" fmla="*/ 0 w 1828912"/>
              <a:gd name="connsiteY8" fmla="*/ 176367 h 105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912" h="1058181">
                <a:moveTo>
                  <a:pt x="0" y="176367"/>
                </a:moveTo>
                <a:cubicBezTo>
                  <a:pt x="0" y="78962"/>
                  <a:pt x="78962" y="0"/>
                  <a:pt x="176367" y="0"/>
                </a:cubicBezTo>
                <a:lnTo>
                  <a:pt x="1652545" y="0"/>
                </a:lnTo>
                <a:cubicBezTo>
                  <a:pt x="1749950" y="0"/>
                  <a:pt x="1828912" y="78962"/>
                  <a:pt x="1828912" y="176367"/>
                </a:cubicBezTo>
                <a:lnTo>
                  <a:pt x="1828912" y="881814"/>
                </a:lnTo>
                <a:cubicBezTo>
                  <a:pt x="1828912" y="979219"/>
                  <a:pt x="1749950" y="1058181"/>
                  <a:pt x="1652545" y="1058181"/>
                </a:cubicBezTo>
                <a:lnTo>
                  <a:pt x="176367" y="1058181"/>
                </a:lnTo>
                <a:cubicBezTo>
                  <a:pt x="78962" y="1058181"/>
                  <a:pt x="0" y="979219"/>
                  <a:pt x="0" y="881814"/>
                </a:cubicBezTo>
                <a:lnTo>
                  <a:pt x="0" y="17636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2616" tIns="82136" rIns="112616" bIns="82136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600" b="1" kern="1200" dirty="0">
                <a:solidFill>
                  <a:schemeClr val="tx2"/>
                </a:solidFill>
              </a:rPr>
              <a:t>Background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8108C4A-436B-FAFD-F57D-8F0AE90C2EE2}"/>
              </a:ext>
            </a:extLst>
          </p:cNvPr>
          <p:cNvSpPr/>
          <p:nvPr/>
        </p:nvSpPr>
        <p:spPr>
          <a:xfrm>
            <a:off x="2309316" y="2858656"/>
            <a:ext cx="6348015" cy="950161"/>
          </a:xfrm>
          <a:custGeom>
            <a:avLst/>
            <a:gdLst>
              <a:gd name="connsiteX0" fmla="*/ 141094 w 846545"/>
              <a:gd name="connsiteY0" fmla="*/ 0 h 6348014"/>
              <a:gd name="connsiteX1" fmla="*/ 705451 w 846545"/>
              <a:gd name="connsiteY1" fmla="*/ 0 h 6348014"/>
              <a:gd name="connsiteX2" fmla="*/ 846545 w 846545"/>
              <a:gd name="connsiteY2" fmla="*/ 141094 h 6348014"/>
              <a:gd name="connsiteX3" fmla="*/ 846545 w 846545"/>
              <a:gd name="connsiteY3" fmla="*/ 6348014 h 6348014"/>
              <a:gd name="connsiteX4" fmla="*/ 846545 w 846545"/>
              <a:gd name="connsiteY4" fmla="*/ 6348014 h 6348014"/>
              <a:gd name="connsiteX5" fmla="*/ 0 w 846545"/>
              <a:gd name="connsiteY5" fmla="*/ 6348014 h 6348014"/>
              <a:gd name="connsiteX6" fmla="*/ 0 w 846545"/>
              <a:gd name="connsiteY6" fmla="*/ 6348014 h 6348014"/>
              <a:gd name="connsiteX7" fmla="*/ 0 w 846545"/>
              <a:gd name="connsiteY7" fmla="*/ 141094 h 6348014"/>
              <a:gd name="connsiteX8" fmla="*/ 141094 w 846545"/>
              <a:gd name="connsiteY8" fmla="*/ 0 h 634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6545" h="6348014">
                <a:moveTo>
                  <a:pt x="846545" y="1058029"/>
                </a:moveTo>
                <a:lnTo>
                  <a:pt x="846545" y="5289985"/>
                </a:lnTo>
                <a:cubicBezTo>
                  <a:pt x="846545" y="5874316"/>
                  <a:pt x="838121" y="6348010"/>
                  <a:pt x="827729" y="6348010"/>
                </a:cubicBezTo>
                <a:lnTo>
                  <a:pt x="0" y="6348010"/>
                </a:lnTo>
                <a:lnTo>
                  <a:pt x="0" y="6348010"/>
                </a:lnTo>
                <a:lnTo>
                  <a:pt x="0" y="4"/>
                </a:lnTo>
                <a:lnTo>
                  <a:pt x="0" y="4"/>
                </a:lnTo>
                <a:lnTo>
                  <a:pt x="827729" y="4"/>
                </a:lnTo>
                <a:cubicBezTo>
                  <a:pt x="838121" y="4"/>
                  <a:pt x="846545" y="473698"/>
                  <a:pt x="846545" y="1058029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-3752006"/>
              <a:satOff val="-9958"/>
              <a:lumOff val="2249"/>
              <a:alphaOff val="0"/>
            </a:schemeClr>
          </a:lnRef>
          <a:fillRef idx="1">
            <a:schemeClr val="accent5">
              <a:tint val="40000"/>
              <a:alpha val="90000"/>
              <a:hueOff val="-3752006"/>
              <a:satOff val="-9958"/>
              <a:lumOff val="2249"/>
              <a:alphaOff val="0"/>
            </a:schemeClr>
          </a:fillRef>
          <a:effectRef idx="0">
            <a:schemeClr val="accent5">
              <a:tint val="40000"/>
              <a:alpha val="90000"/>
              <a:hueOff val="-3752006"/>
              <a:satOff val="-9958"/>
              <a:lumOff val="224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5150" rIns="288975" bIns="165151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u="none" kern="1200" dirty="0">
                <a:solidFill>
                  <a:schemeClr val="tx1"/>
                </a:solidFill>
                <a:effectLst/>
              </a:rPr>
              <a:t>T</a:t>
            </a:r>
            <a:r>
              <a:rPr lang="en-IN" sz="1500" b="0" u="none" kern="1200" dirty="0">
                <a:solidFill>
                  <a:schemeClr val="tx1"/>
                </a:solidFill>
                <a:effectLst/>
              </a:rPr>
              <a:t>o disseminate awareness of various schemes, necessary information to citizens and dealing with public grievances</a:t>
            </a:r>
            <a:endParaRPr lang="en-IN" sz="15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/>
              <a:t>Centralized real time basis dashboard for higher authorities for proper monitoring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DA5F006-1682-28D7-5E20-2FD7FBBFD3DE}"/>
              </a:ext>
            </a:extLst>
          </p:cNvPr>
          <p:cNvSpPr/>
          <p:nvPr/>
        </p:nvSpPr>
        <p:spPr>
          <a:xfrm>
            <a:off x="480404" y="2812783"/>
            <a:ext cx="1828912" cy="1058181"/>
          </a:xfrm>
          <a:custGeom>
            <a:avLst/>
            <a:gdLst>
              <a:gd name="connsiteX0" fmla="*/ 0 w 1828912"/>
              <a:gd name="connsiteY0" fmla="*/ 176367 h 1058181"/>
              <a:gd name="connsiteX1" fmla="*/ 176367 w 1828912"/>
              <a:gd name="connsiteY1" fmla="*/ 0 h 1058181"/>
              <a:gd name="connsiteX2" fmla="*/ 1652545 w 1828912"/>
              <a:gd name="connsiteY2" fmla="*/ 0 h 1058181"/>
              <a:gd name="connsiteX3" fmla="*/ 1828912 w 1828912"/>
              <a:gd name="connsiteY3" fmla="*/ 176367 h 1058181"/>
              <a:gd name="connsiteX4" fmla="*/ 1828912 w 1828912"/>
              <a:gd name="connsiteY4" fmla="*/ 881814 h 1058181"/>
              <a:gd name="connsiteX5" fmla="*/ 1652545 w 1828912"/>
              <a:gd name="connsiteY5" fmla="*/ 1058181 h 1058181"/>
              <a:gd name="connsiteX6" fmla="*/ 176367 w 1828912"/>
              <a:gd name="connsiteY6" fmla="*/ 1058181 h 1058181"/>
              <a:gd name="connsiteX7" fmla="*/ 0 w 1828912"/>
              <a:gd name="connsiteY7" fmla="*/ 881814 h 1058181"/>
              <a:gd name="connsiteX8" fmla="*/ 0 w 1828912"/>
              <a:gd name="connsiteY8" fmla="*/ 176367 h 105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912" h="1058181">
                <a:moveTo>
                  <a:pt x="0" y="176367"/>
                </a:moveTo>
                <a:cubicBezTo>
                  <a:pt x="0" y="78962"/>
                  <a:pt x="78962" y="0"/>
                  <a:pt x="176367" y="0"/>
                </a:cubicBezTo>
                <a:lnTo>
                  <a:pt x="1652545" y="0"/>
                </a:lnTo>
                <a:cubicBezTo>
                  <a:pt x="1749950" y="0"/>
                  <a:pt x="1828912" y="78962"/>
                  <a:pt x="1828912" y="176367"/>
                </a:cubicBezTo>
                <a:lnTo>
                  <a:pt x="1828912" y="881814"/>
                </a:lnTo>
                <a:cubicBezTo>
                  <a:pt x="1828912" y="979219"/>
                  <a:pt x="1749950" y="1058181"/>
                  <a:pt x="1652545" y="1058181"/>
                </a:cubicBezTo>
                <a:lnTo>
                  <a:pt x="176367" y="1058181"/>
                </a:lnTo>
                <a:cubicBezTo>
                  <a:pt x="78962" y="1058181"/>
                  <a:pt x="0" y="979219"/>
                  <a:pt x="0" y="881814"/>
                </a:cubicBezTo>
                <a:lnTo>
                  <a:pt x="0" y="17636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675868"/>
              <a:satOff val="-33333"/>
              <a:lumOff val="13725"/>
              <a:alphaOff val="0"/>
            </a:schemeClr>
          </a:fillRef>
          <a:effectRef idx="0">
            <a:schemeClr val="accent5">
              <a:hueOff val="-3675868"/>
              <a:satOff val="-33333"/>
              <a:lumOff val="1372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2616" tIns="82136" rIns="112616" bIns="82136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600" b="1" kern="1200" dirty="0">
                <a:solidFill>
                  <a:schemeClr val="tx2"/>
                </a:solidFill>
              </a:rPr>
              <a:t>Objective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8F5E4E7-FDD7-DD3B-7130-4B8DF8AA6AB8}"/>
              </a:ext>
            </a:extLst>
          </p:cNvPr>
          <p:cNvSpPr/>
          <p:nvPr/>
        </p:nvSpPr>
        <p:spPr>
          <a:xfrm>
            <a:off x="2309316" y="4031893"/>
            <a:ext cx="6348015" cy="846546"/>
          </a:xfrm>
          <a:custGeom>
            <a:avLst/>
            <a:gdLst>
              <a:gd name="connsiteX0" fmla="*/ 141094 w 846545"/>
              <a:gd name="connsiteY0" fmla="*/ 0 h 6348014"/>
              <a:gd name="connsiteX1" fmla="*/ 705451 w 846545"/>
              <a:gd name="connsiteY1" fmla="*/ 0 h 6348014"/>
              <a:gd name="connsiteX2" fmla="*/ 846545 w 846545"/>
              <a:gd name="connsiteY2" fmla="*/ 141094 h 6348014"/>
              <a:gd name="connsiteX3" fmla="*/ 846545 w 846545"/>
              <a:gd name="connsiteY3" fmla="*/ 6348014 h 6348014"/>
              <a:gd name="connsiteX4" fmla="*/ 846545 w 846545"/>
              <a:gd name="connsiteY4" fmla="*/ 6348014 h 6348014"/>
              <a:gd name="connsiteX5" fmla="*/ 0 w 846545"/>
              <a:gd name="connsiteY5" fmla="*/ 6348014 h 6348014"/>
              <a:gd name="connsiteX6" fmla="*/ 0 w 846545"/>
              <a:gd name="connsiteY6" fmla="*/ 6348014 h 6348014"/>
              <a:gd name="connsiteX7" fmla="*/ 0 w 846545"/>
              <a:gd name="connsiteY7" fmla="*/ 141094 h 6348014"/>
              <a:gd name="connsiteX8" fmla="*/ 141094 w 846545"/>
              <a:gd name="connsiteY8" fmla="*/ 0 h 634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6545" h="6348014">
                <a:moveTo>
                  <a:pt x="846545" y="1058029"/>
                </a:moveTo>
                <a:lnTo>
                  <a:pt x="846545" y="5289985"/>
                </a:lnTo>
                <a:cubicBezTo>
                  <a:pt x="846545" y="5874316"/>
                  <a:pt x="838121" y="6348010"/>
                  <a:pt x="827729" y="6348010"/>
                </a:cubicBezTo>
                <a:lnTo>
                  <a:pt x="0" y="6348010"/>
                </a:lnTo>
                <a:lnTo>
                  <a:pt x="0" y="6348010"/>
                </a:lnTo>
                <a:lnTo>
                  <a:pt x="0" y="4"/>
                </a:lnTo>
                <a:lnTo>
                  <a:pt x="0" y="4"/>
                </a:lnTo>
                <a:lnTo>
                  <a:pt x="827729" y="4"/>
                </a:lnTo>
                <a:cubicBezTo>
                  <a:pt x="838121" y="4"/>
                  <a:pt x="846545" y="473698"/>
                  <a:pt x="846545" y="1058029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-7504011"/>
              <a:satOff val="-19917"/>
              <a:lumOff val="4499"/>
              <a:alphaOff val="0"/>
            </a:schemeClr>
          </a:lnRef>
          <a:fillRef idx="1">
            <a:schemeClr val="accent5">
              <a:tint val="40000"/>
              <a:alpha val="90000"/>
              <a:hueOff val="-7504011"/>
              <a:satOff val="-19917"/>
              <a:lumOff val="4499"/>
              <a:alphaOff val="0"/>
            </a:schemeClr>
          </a:fillRef>
          <a:effectRef idx="0">
            <a:schemeClr val="accent5">
              <a:tint val="40000"/>
              <a:alpha val="90000"/>
              <a:hueOff val="-7504011"/>
              <a:satOff val="-19917"/>
              <a:lumOff val="449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5151" rIns="288975" bIns="16515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/>
              <a:t>Call Center 181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/>
              <a:t>RajSampark web portal and Mobile App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/>
              <a:t>SMS &amp; E-mail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/>
              <a:t>E-Mitra Kioshak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BDAF28F-3645-625E-66F9-09B0CAF44B2A}"/>
              </a:ext>
            </a:extLst>
          </p:cNvPr>
          <p:cNvSpPr/>
          <p:nvPr/>
        </p:nvSpPr>
        <p:spPr>
          <a:xfrm>
            <a:off x="480404" y="3926075"/>
            <a:ext cx="1828912" cy="1058181"/>
          </a:xfrm>
          <a:custGeom>
            <a:avLst/>
            <a:gdLst>
              <a:gd name="connsiteX0" fmla="*/ 0 w 1828912"/>
              <a:gd name="connsiteY0" fmla="*/ 176367 h 1058181"/>
              <a:gd name="connsiteX1" fmla="*/ 176367 w 1828912"/>
              <a:gd name="connsiteY1" fmla="*/ 0 h 1058181"/>
              <a:gd name="connsiteX2" fmla="*/ 1652545 w 1828912"/>
              <a:gd name="connsiteY2" fmla="*/ 0 h 1058181"/>
              <a:gd name="connsiteX3" fmla="*/ 1828912 w 1828912"/>
              <a:gd name="connsiteY3" fmla="*/ 176367 h 1058181"/>
              <a:gd name="connsiteX4" fmla="*/ 1828912 w 1828912"/>
              <a:gd name="connsiteY4" fmla="*/ 881814 h 1058181"/>
              <a:gd name="connsiteX5" fmla="*/ 1652545 w 1828912"/>
              <a:gd name="connsiteY5" fmla="*/ 1058181 h 1058181"/>
              <a:gd name="connsiteX6" fmla="*/ 176367 w 1828912"/>
              <a:gd name="connsiteY6" fmla="*/ 1058181 h 1058181"/>
              <a:gd name="connsiteX7" fmla="*/ 0 w 1828912"/>
              <a:gd name="connsiteY7" fmla="*/ 881814 h 1058181"/>
              <a:gd name="connsiteX8" fmla="*/ 0 w 1828912"/>
              <a:gd name="connsiteY8" fmla="*/ 176367 h 105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912" h="1058181">
                <a:moveTo>
                  <a:pt x="0" y="176367"/>
                </a:moveTo>
                <a:cubicBezTo>
                  <a:pt x="0" y="78962"/>
                  <a:pt x="78962" y="0"/>
                  <a:pt x="176367" y="0"/>
                </a:cubicBezTo>
                <a:lnTo>
                  <a:pt x="1652545" y="0"/>
                </a:lnTo>
                <a:cubicBezTo>
                  <a:pt x="1749950" y="0"/>
                  <a:pt x="1828912" y="78962"/>
                  <a:pt x="1828912" y="176367"/>
                </a:cubicBezTo>
                <a:lnTo>
                  <a:pt x="1828912" y="881814"/>
                </a:lnTo>
                <a:cubicBezTo>
                  <a:pt x="1828912" y="979219"/>
                  <a:pt x="1749950" y="1058181"/>
                  <a:pt x="1652545" y="1058181"/>
                </a:cubicBezTo>
                <a:lnTo>
                  <a:pt x="176367" y="1058181"/>
                </a:lnTo>
                <a:cubicBezTo>
                  <a:pt x="78962" y="1058181"/>
                  <a:pt x="0" y="979219"/>
                  <a:pt x="0" y="881814"/>
                </a:cubicBezTo>
                <a:lnTo>
                  <a:pt x="0" y="17636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351737"/>
              <a:satOff val="-66667"/>
              <a:lumOff val="27451"/>
              <a:alphaOff val="0"/>
            </a:schemeClr>
          </a:fillRef>
          <a:effectRef idx="0">
            <a:schemeClr val="accent5">
              <a:hueOff val="-7351737"/>
              <a:satOff val="-66667"/>
              <a:lumOff val="2745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2616" tIns="82136" rIns="112616" bIns="82136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600" b="1" kern="1200" dirty="0">
                <a:solidFill>
                  <a:schemeClr val="tx2"/>
                </a:solidFill>
              </a:rPr>
              <a:t>Mode of Communication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5C1BDA-8988-048F-CC76-6946D50C8AE8}"/>
              </a:ext>
            </a:extLst>
          </p:cNvPr>
          <p:cNvSpPr/>
          <p:nvPr/>
        </p:nvSpPr>
        <p:spPr>
          <a:xfrm>
            <a:off x="2309316" y="5142984"/>
            <a:ext cx="6348015" cy="846546"/>
          </a:xfrm>
          <a:custGeom>
            <a:avLst/>
            <a:gdLst>
              <a:gd name="connsiteX0" fmla="*/ 141094 w 846545"/>
              <a:gd name="connsiteY0" fmla="*/ 0 h 6348014"/>
              <a:gd name="connsiteX1" fmla="*/ 705451 w 846545"/>
              <a:gd name="connsiteY1" fmla="*/ 0 h 6348014"/>
              <a:gd name="connsiteX2" fmla="*/ 846545 w 846545"/>
              <a:gd name="connsiteY2" fmla="*/ 141094 h 6348014"/>
              <a:gd name="connsiteX3" fmla="*/ 846545 w 846545"/>
              <a:gd name="connsiteY3" fmla="*/ 6348014 h 6348014"/>
              <a:gd name="connsiteX4" fmla="*/ 846545 w 846545"/>
              <a:gd name="connsiteY4" fmla="*/ 6348014 h 6348014"/>
              <a:gd name="connsiteX5" fmla="*/ 0 w 846545"/>
              <a:gd name="connsiteY5" fmla="*/ 6348014 h 6348014"/>
              <a:gd name="connsiteX6" fmla="*/ 0 w 846545"/>
              <a:gd name="connsiteY6" fmla="*/ 6348014 h 6348014"/>
              <a:gd name="connsiteX7" fmla="*/ 0 w 846545"/>
              <a:gd name="connsiteY7" fmla="*/ 141094 h 6348014"/>
              <a:gd name="connsiteX8" fmla="*/ 141094 w 846545"/>
              <a:gd name="connsiteY8" fmla="*/ 0 h 634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6545" h="6348014">
                <a:moveTo>
                  <a:pt x="846545" y="1058029"/>
                </a:moveTo>
                <a:lnTo>
                  <a:pt x="846545" y="5289985"/>
                </a:lnTo>
                <a:cubicBezTo>
                  <a:pt x="846545" y="5874316"/>
                  <a:pt x="838121" y="6348010"/>
                  <a:pt x="827729" y="6348010"/>
                </a:cubicBezTo>
                <a:lnTo>
                  <a:pt x="0" y="6348010"/>
                </a:lnTo>
                <a:lnTo>
                  <a:pt x="0" y="6348010"/>
                </a:lnTo>
                <a:lnTo>
                  <a:pt x="0" y="4"/>
                </a:lnTo>
                <a:lnTo>
                  <a:pt x="0" y="4"/>
                </a:lnTo>
                <a:lnTo>
                  <a:pt x="827729" y="4"/>
                </a:lnTo>
                <a:cubicBezTo>
                  <a:pt x="838121" y="4"/>
                  <a:pt x="846545" y="473698"/>
                  <a:pt x="846545" y="1058029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-11256017"/>
              <a:satOff val="-29875"/>
              <a:lumOff val="6748"/>
              <a:alphaOff val="0"/>
            </a:schemeClr>
          </a:lnRef>
          <a:fillRef idx="1">
            <a:schemeClr val="accent5">
              <a:tint val="40000"/>
              <a:alpha val="90000"/>
              <a:hueOff val="-11256017"/>
              <a:satOff val="-29875"/>
              <a:lumOff val="6748"/>
              <a:alphaOff val="0"/>
            </a:schemeClr>
          </a:fillRef>
          <a:effectRef idx="0">
            <a:schemeClr val="accent5">
              <a:tint val="40000"/>
              <a:alpha val="90000"/>
              <a:hueOff val="-11256017"/>
              <a:satOff val="-29875"/>
              <a:lumOff val="6748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5151" rIns="288975" bIns="16515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/>
              <a:t>Grievance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IN" sz="1500" kern="1200" dirty="0"/>
              <a:t>Demand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IN" sz="1200" kern="12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907AF06-E101-6A18-8EDE-12A12334A20A}"/>
              </a:ext>
            </a:extLst>
          </p:cNvPr>
          <p:cNvSpPr/>
          <p:nvPr/>
        </p:nvSpPr>
        <p:spPr>
          <a:xfrm>
            <a:off x="480404" y="5037166"/>
            <a:ext cx="1828912" cy="1058181"/>
          </a:xfrm>
          <a:custGeom>
            <a:avLst/>
            <a:gdLst>
              <a:gd name="connsiteX0" fmla="*/ 0 w 1828912"/>
              <a:gd name="connsiteY0" fmla="*/ 176367 h 1058181"/>
              <a:gd name="connsiteX1" fmla="*/ 176367 w 1828912"/>
              <a:gd name="connsiteY1" fmla="*/ 0 h 1058181"/>
              <a:gd name="connsiteX2" fmla="*/ 1652545 w 1828912"/>
              <a:gd name="connsiteY2" fmla="*/ 0 h 1058181"/>
              <a:gd name="connsiteX3" fmla="*/ 1828912 w 1828912"/>
              <a:gd name="connsiteY3" fmla="*/ 176367 h 1058181"/>
              <a:gd name="connsiteX4" fmla="*/ 1828912 w 1828912"/>
              <a:gd name="connsiteY4" fmla="*/ 881814 h 1058181"/>
              <a:gd name="connsiteX5" fmla="*/ 1652545 w 1828912"/>
              <a:gd name="connsiteY5" fmla="*/ 1058181 h 1058181"/>
              <a:gd name="connsiteX6" fmla="*/ 176367 w 1828912"/>
              <a:gd name="connsiteY6" fmla="*/ 1058181 h 1058181"/>
              <a:gd name="connsiteX7" fmla="*/ 0 w 1828912"/>
              <a:gd name="connsiteY7" fmla="*/ 881814 h 1058181"/>
              <a:gd name="connsiteX8" fmla="*/ 0 w 1828912"/>
              <a:gd name="connsiteY8" fmla="*/ 176367 h 105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912" h="1058181">
                <a:moveTo>
                  <a:pt x="0" y="176367"/>
                </a:moveTo>
                <a:cubicBezTo>
                  <a:pt x="0" y="78962"/>
                  <a:pt x="78962" y="0"/>
                  <a:pt x="176367" y="0"/>
                </a:cubicBezTo>
                <a:lnTo>
                  <a:pt x="1652545" y="0"/>
                </a:lnTo>
                <a:cubicBezTo>
                  <a:pt x="1749950" y="0"/>
                  <a:pt x="1828912" y="78962"/>
                  <a:pt x="1828912" y="176367"/>
                </a:cubicBezTo>
                <a:lnTo>
                  <a:pt x="1828912" y="881814"/>
                </a:lnTo>
                <a:cubicBezTo>
                  <a:pt x="1828912" y="979219"/>
                  <a:pt x="1749950" y="1058181"/>
                  <a:pt x="1652545" y="1058181"/>
                </a:cubicBezTo>
                <a:lnTo>
                  <a:pt x="176367" y="1058181"/>
                </a:lnTo>
                <a:cubicBezTo>
                  <a:pt x="78962" y="1058181"/>
                  <a:pt x="0" y="979219"/>
                  <a:pt x="0" y="881814"/>
                </a:cubicBezTo>
                <a:lnTo>
                  <a:pt x="0" y="17636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1027605"/>
              <a:satOff val="-100000"/>
              <a:lumOff val="41176"/>
              <a:alphaOff val="0"/>
            </a:schemeClr>
          </a:fillRef>
          <a:effectRef idx="0">
            <a:schemeClr val="accent5">
              <a:hueOff val="-11027605"/>
              <a:satOff val="-100000"/>
              <a:lumOff val="411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2616" tIns="82136" rIns="112616" bIns="82136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IN" sz="1600" b="1" kern="1200" dirty="0">
                <a:solidFill>
                  <a:schemeClr val="tx1"/>
                </a:solidFill>
              </a:rPr>
              <a:t>Categories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D4A00A-D703-A1D0-8FBF-A247FE9505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9112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10" y="324801"/>
            <a:ext cx="7560526" cy="660025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Rajasthan Sampark Modules</a:t>
            </a:r>
            <a:endParaRPr lang="en-IN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17B574-0659-4EDD-6B06-1786FC088C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AA2E1162-3E46-6F29-E596-1C9C5A96E9AF}"/>
              </a:ext>
            </a:extLst>
          </p:cNvPr>
          <p:cNvSpPr/>
          <p:nvPr/>
        </p:nvSpPr>
        <p:spPr>
          <a:xfrm>
            <a:off x="853735" y="4598629"/>
            <a:ext cx="2494625" cy="1260629"/>
          </a:xfrm>
          <a:prstGeom prst="ellipse">
            <a:avLst/>
          </a:prstGeom>
          <a:solidFill>
            <a:srgbClr val="91278F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Service Request Module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AFACB0B-D828-6F5A-520E-6C568C446E11}"/>
              </a:ext>
            </a:extLst>
          </p:cNvPr>
          <p:cNvSpPr/>
          <p:nvPr/>
        </p:nvSpPr>
        <p:spPr>
          <a:xfrm>
            <a:off x="853735" y="1448535"/>
            <a:ext cx="2494625" cy="1260629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Reality Check Module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2DC7C4B-7779-E792-C715-72ADA8A7C1A7}"/>
              </a:ext>
            </a:extLst>
          </p:cNvPr>
          <p:cNvSpPr/>
          <p:nvPr/>
        </p:nvSpPr>
        <p:spPr>
          <a:xfrm>
            <a:off x="853735" y="3047995"/>
            <a:ext cx="2494625" cy="1260629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Tour module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5EB012AB-880D-79C7-FC49-3E2361075467}"/>
              </a:ext>
            </a:extLst>
          </p:cNvPr>
          <p:cNvSpPr/>
          <p:nvPr/>
        </p:nvSpPr>
        <p:spPr>
          <a:xfrm>
            <a:off x="3426780" y="1562470"/>
            <a:ext cx="4536490" cy="106532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IN" b="0" u="non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Feedback from Citizens about implementation of flagship programmes through IVR, Outbound calls, SMS etc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B4CA8355-5E3F-66D5-F2E1-43F03E740FCC}"/>
              </a:ext>
            </a:extLst>
          </p:cNvPr>
          <p:cNvSpPr/>
          <p:nvPr/>
        </p:nvSpPr>
        <p:spPr>
          <a:xfrm>
            <a:off x="3426780" y="3106591"/>
            <a:ext cx="4536490" cy="1065320"/>
          </a:xfrm>
          <a:prstGeom prst="homePlate">
            <a:avLst/>
          </a:prstGeom>
          <a:solidFill>
            <a:srgbClr val="0070C0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IN" b="0" u="none" kern="1200" dirty="0">
                <a:solidFill>
                  <a:schemeClr val="tx2"/>
                </a:solidFill>
                <a:effectLst/>
                <a:ea typeface="+mn-ea"/>
                <a:cs typeface="+mn-cs"/>
              </a:rPr>
              <a:t>Standardize the process of conducting and monitoring tours made by various government officers government officers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23" name="Arrow: Pentagon 22">
            <a:extLst>
              <a:ext uri="{FF2B5EF4-FFF2-40B4-BE49-F238E27FC236}">
                <a16:creationId xmlns:a16="http://schemas.microsoft.com/office/drawing/2014/main" id="{BC733DD3-30AE-F31C-78DF-04CE90AEC606}"/>
              </a:ext>
            </a:extLst>
          </p:cNvPr>
          <p:cNvSpPr/>
          <p:nvPr/>
        </p:nvSpPr>
        <p:spPr>
          <a:xfrm>
            <a:off x="3426780" y="4628217"/>
            <a:ext cx="4536490" cy="1065320"/>
          </a:xfrm>
          <a:prstGeom prst="homePlate">
            <a:avLst/>
          </a:prstGeom>
          <a:solidFill>
            <a:srgbClr val="FFC000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lvl="1" defTabSz="977900">
              <a:spcBef>
                <a:spcPct val="0"/>
              </a:spcBef>
              <a:spcAft>
                <a:spcPct val="15000"/>
              </a:spcAft>
            </a:pPr>
            <a:r>
              <a:rPr lang="en-IN" b="0" u="none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Departmental users to report any technical issue or support required for any project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3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10" y="324801"/>
            <a:ext cx="7560526" cy="660025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Functionalities for various Stakeholders</a:t>
            </a:r>
            <a:endParaRPr lang="en-IN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EE1C12A-4B94-66F9-6FBB-819D956B9EAD}"/>
              </a:ext>
            </a:extLst>
          </p:cNvPr>
          <p:cNvGrpSpPr/>
          <p:nvPr/>
        </p:nvGrpSpPr>
        <p:grpSpPr>
          <a:xfrm>
            <a:off x="266332" y="1518376"/>
            <a:ext cx="1995041" cy="1010366"/>
            <a:chOff x="4200" y="14771"/>
            <a:chExt cx="2525915" cy="101036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859E603-EBF9-3173-D3C7-B3E9DAA82565}"/>
                </a:ext>
              </a:extLst>
            </p:cNvPr>
            <p:cNvSpPr/>
            <p:nvPr/>
          </p:nvSpPr>
          <p:spPr>
            <a:xfrm>
              <a:off x="4200" y="14771"/>
              <a:ext cx="2525915" cy="1010366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4A3C1D2-677E-7C64-BBB2-30F267DDD031}"/>
                </a:ext>
              </a:extLst>
            </p:cNvPr>
            <p:cNvSpPr txBox="1"/>
            <p:nvPr/>
          </p:nvSpPr>
          <p:spPr>
            <a:xfrm>
              <a:off x="4200" y="14771"/>
              <a:ext cx="2525915" cy="1010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tx1"/>
                  </a:solidFill>
                </a:rPr>
                <a:t>Citizen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D87D352-52B8-16C6-A138-A4A370A7249F}"/>
              </a:ext>
            </a:extLst>
          </p:cNvPr>
          <p:cNvGrpSpPr/>
          <p:nvPr/>
        </p:nvGrpSpPr>
        <p:grpSpPr>
          <a:xfrm>
            <a:off x="266332" y="2528743"/>
            <a:ext cx="1995041" cy="2810880"/>
            <a:chOff x="4200" y="1025138"/>
            <a:chExt cx="2525915" cy="281088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8F04E0B-4FB8-3B9F-8AC6-3118E8525F58}"/>
                </a:ext>
              </a:extLst>
            </p:cNvPr>
            <p:cNvSpPr/>
            <p:nvPr/>
          </p:nvSpPr>
          <p:spPr>
            <a:xfrm>
              <a:off x="4200" y="1025138"/>
              <a:ext cx="2525915" cy="2810880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1E1A79-3FDE-FCE1-8769-A0606D15AACB}"/>
                </a:ext>
              </a:extLst>
            </p:cNvPr>
            <p:cNvSpPr txBox="1"/>
            <p:nvPr/>
          </p:nvSpPr>
          <p:spPr>
            <a:xfrm>
              <a:off x="4200" y="1025138"/>
              <a:ext cx="2525915" cy="2810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First Time User registration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Lodging of Grievance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Status tracking </a:t>
              </a:r>
              <a:r>
                <a:rPr lang="en-US" sz="1600" dirty="0"/>
                <a:t>f</a:t>
              </a:r>
              <a:r>
                <a:rPr lang="en-US" sz="1600" kern="1200" dirty="0"/>
                <a:t>acilities (online/ SMS)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Feedback &amp; Reopening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2786418-19E1-E7AC-6B53-2E5A22BF4A42}"/>
              </a:ext>
            </a:extLst>
          </p:cNvPr>
          <p:cNvGrpSpPr/>
          <p:nvPr/>
        </p:nvGrpSpPr>
        <p:grpSpPr>
          <a:xfrm>
            <a:off x="2455205" y="1518376"/>
            <a:ext cx="2161189" cy="1010366"/>
            <a:chOff x="2883744" y="14771"/>
            <a:chExt cx="2525915" cy="101036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D43116F-BC9D-E04F-BE5E-53FC5D458DA6}"/>
                </a:ext>
              </a:extLst>
            </p:cNvPr>
            <p:cNvSpPr/>
            <p:nvPr/>
          </p:nvSpPr>
          <p:spPr>
            <a:xfrm>
              <a:off x="2883744" y="14771"/>
              <a:ext cx="2525915" cy="1010366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6387998-FF09-61E2-D361-27E786F4B8CB}"/>
                </a:ext>
              </a:extLst>
            </p:cNvPr>
            <p:cNvSpPr txBox="1"/>
            <p:nvPr/>
          </p:nvSpPr>
          <p:spPr>
            <a:xfrm>
              <a:off x="2883744" y="14771"/>
              <a:ext cx="2525915" cy="1010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tx2"/>
                  </a:solidFill>
                </a:rPr>
                <a:t>Call Center Agent/ Kiosk Operator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17848A0-8FFE-F80F-1E91-7F4727981A3F}"/>
              </a:ext>
            </a:extLst>
          </p:cNvPr>
          <p:cNvGrpSpPr/>
          <p:nvPr/>
        </p:nvGrpSpPr>
        <p:grpSpPr>
          <a:xfrm>
            <a:off x="2455205" y="2528743"/>
            <a:ext cx="2161189" cy="2810880"/>
            <a:chOff x="2883744" y="1025138"/>
            <a:chExt cx="2525915" cy="281088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BA74468-0C01-78AF-3F93-B7EC0816B6A5}"/>
                </a:ext>
              </a:extLst>
            </p:cNvPr>
            <p:cNvSpPr/>
            <p:nvPr/>
          </p:nvSpPr>
          <p:spPr>
            <a:xfrm>
              <a:off x="2883744" y="1025138"/>
              <a:ext cx="2525915" cy="2810880"/>
            </a:xfrm>
            <a:prstGeom prst="rect">
              <a:avLst/>
            </a:pr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F72A817-7550-F3C8-5B24-3920695A5DE9}"/>
                </a:ext>
              </a:extLst>
            </p:cNvPr>
            <p:cNvSpPr txBox="1"/>
            <p:nvPr/>
          </p:nvSpPr>
          <p:spPr>
            <a:xfrm>
              <a:off x="2883744" y="1025138"/>
              <a:ext cx="2525915" cy="2810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User Registration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Facilitate Lodging of grievance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Facilitate status tracking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Facilitate feedback and reopening process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Facilitate quality disposal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64DEA5D-9787-4EE3-D6E7-181674C6442E}"/>
              </a:ext>
            </a:extLst>
          </p:cNvPr>
          <p:cNvGrpSpPr/>
          <p:nvPr/>
        </p:nvGrpSpPr>
        <p:grpSpPr>
          <a:xfrm>
            <a:off x="4785060" y="1518376"/>
            <a:ext cx="2161189" cy="1010366"/>
            <a:chOff x="5763287" y="14771"/>
            <a:chExt cx="2525915" cy="1010366"/>
          </a:xfrm>
          <a:solidFill>
            <a:srgbClr val="D8D2E0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FB9B89A-30AC-6B61-9F53-7366AED5A072}"/>
                </a:ext>
              </a:extLst>
            </p:cNvPr>
            <p:cNvSpPr/>
            <p:nvPr/>
          </p:nvSpPr>
          <p:spPr>
            <a:xfrm>
              <a:off x="5763287" y="14771"/>
              <a:ext cx="2525915" cy="1010366"/>
            </a:xfrm>
            <a:prstGeom prst="rect">
              <a:avLst/>
            </a:prstGeom>
            <a:grp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A92486D-9BFD-0F9A-8528-E1CB3C36ED7A}"/>
                </a:ext>
              </a:extLst>
            </p:cNvPr>
            <p:cNvSpPr txBox="1"/>
            <p:nvPr/>
          </p:nvSpPr>
          <p:spPr>
            <a:xfrm>
              <a:off x="5763287" y="14771"/>
              <a:ext cx="2525915" cy="1010366"/>
            </a:xfrm>
            <a:prstGeom prst="rect">
              <a:avLst/>
            </a:prstGeom>
            <a:solidFill>
              <a:srgbClr val="95CB89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tx1"/>
                  </a:solidFill>
                </a:rPr>
                <a:t>Department Users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7C93039-D90E-B070-AE6E-AFAB7B2739C3}"/>
              </a:ext>
            </a:extLst>
          </p:cNvPr>
          <p:cNvGrpSpPr/>
          <p:nvPr/>
        </p:nvGrpSpPr>
        <p:grpSpPr>
          <a:xfrm>
            <a:off x="4785060" y="2528743"/>
            <a:ext cx="2161189" cy="2810880"/>
            <a:chOff x="5763287" y="1025138"/>
            <a:chExt cx="2525915" cy="2810880"/>
          </a:xfrm>
          <a:solidFill>
            <a:srgbClr val="95CB89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17D8292-F714-3822-5DB6-65A564FD60FD}"/>
                </a:ext>
              </a:extLst>
            </p:cNvPr>
            <p:cNvSpPr/>
            <p:nvPr/>
          </p:nvSpPr>
          <p:spPr>
            <a:xfrm>
              <a:off x="5763287" y="1025138"/>
              <a:ext cx="2525915" cy="2810880"/>
            </a:xfrm>
            <a:prstGeom prst="rect">
              <a:avLst/>
            </a:prstGeom>
            <a:grpFill/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C2C3A19-DB31-DC51-7E4A-582E12BEAB9B}"/>
                </a:ext>
              </a:extLst>
            </p:cNvPr>
            <p:cNvSpPr txBox="1"/>
            <p:nvPr/>
          </p:nvSpPr>
          <p:spPr>
            <a:xfrm>
              <a:off x="5763287" y="1025138"/>
              <a:ext cx="2525915" cy="28108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Complete workflow starting from grievance allocation process to grievance redressal.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Customized report generation as per the requirement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Admin facility for selected users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BE95B76-C254-8A68-B3CA-7C3D97F2D659}"/>
              </a:ext>
            </a:extLst>
          </p:cNvPr>
          <p:cNvGrpSpPr/>
          <p:nvPr/>
        </p:nvGrpSpPr>
        <p:grpSpPr>
          <a:xfrm>
            <a:off x="7033546" y="1518376"/>
            <a:ext cx="1852999" cy="1010366"/>
            <a:chOff x="8642830" y="14771"/>
            <a:chExt cx="2525915" cy="101036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1BC96D5-A6D3-6E03-5589-100EC5D5FB4D}"/>
                </a:ext>
              </a:extLst>
            </p:cNvPr>
            <p:cNvSpPr/>
            <p:nvPr/>
          </p:nvSpPr>
          <p:spPr>
            <a:xfrm>
              <a:off x="8642830" y="14771"/>
              <a:ext cx="2525915" cy="1010366"/>
            </a:xfrm>
            <a:prstGeom prst="rect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9751DCE-8661-7A2F-62AB-1D1CEF39D678}"/>
                </a:ext>
              </a:extLst>
            </p:cNvPr>
            <p:cNvSpPr txBox="1"/>
            <p:nvPr/>
          </p:nvSpPr>
          <p:spPr>
            <a:xfrm>
              <a:off x="8642830" y="14771"/>
              <a:ext cx="2525915" cy="1010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solidFill>
                    <a:schemeClr val="tx2"/>
                  </a:solidFill>
                </a:rPr>
                <a:t>Higher Authorities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476201-185B-BC8C-558D-1337FC71DF9D}"/>
              </a:ext>
            </a:extLst>
          </p:cNvPr>
          <p:cNvGrpSpPr/>
          <p:nvPr/>
        </p:nvGrpSpPr>
        <p:grpSpPr>
          <a:xfrm>
            <a:off x="7033546" y="2528743"/>
            <a:ext cx="1852999" cy="2810880"/>
            <a:chOff x="8642830" y="1025138"/>
            <a:chExt cx="2525915" cy="28108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24905B7-F35B-CD05-A7D2-A578D72ECE4E}"/>
                </a:ext>
              </a:extLst>
            </p:cNvPr>
            <p:cNvSpPr/>
            <p:nvPr/>
          </p:nvSpPr>
          <p:spPr>
            <a:xfrm>
              <a:off x="8642830" y="1025138"/>
              <a:ext cx="2525915" cy="2810880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554542-80F6-60BA-0767-81B6416CEA84}"/>
                </a:ext>
              </a:extLst>
            </p:cNvPr>
            <p:cNvSpPr txBox="1"/>
            <p:nvPr/>
          </p:nvSpPr>
          <p:spPr>
            <a:xfrm>
              <a:off x="8642830" y="1025138"/>
              <a:ext cx="2525915" cy="2810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Dashboard facility to enable proper monitoring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/>
                <a:t>Customized report generation as per the requirement 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F81A8FE-8D87-9F4E-8787-C72C6092F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144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10" y="324801"/>
            <a:ext cx="7560526" cy="660025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Grievance Workflow</a:t>
            </a:r>
            <a:endParaRPr lang="en-IN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DEBE79-85FD-4293-9916-07D1526525C9}"/>
              </a:ext>
            </a:extLst>
          </p:cNvPr>
          <p:cNvSpPr txBox="1"/>
          <p:nvPr/>
        </p:nvSpPr>
        <p:spPr>
          <a:xfrm>
            <a:off x="353048" y="2598032"/>
            <a:ext cx="1822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libri" panose="020F0502020204030204" pitchFamily="34" charset="0"/>
                <a:cs typeface="Calibri" panose="020F0502020204030204" pitchFamily="34" charset="0"/>
              </a:rPr>
              <a:t>Register Your</a:t>
            </a:r>
          </a:p>
          <a:p>
            <a:r>
              <a:rPr lang="en-IN" sz="1600" b="1" dirty="0">
                <a:latin typeface="Calibri" panose="020F0502020204030204" pitchFamily="34" charset="0"/>
                <a:cs typeface="Calibri" panose="020F0502020204030204" pitchFamily="34" charset="0"/>
              </a:rPr>
              <a:t>Grievance</a:t>
            </a:r>
            <a:endParaRPr lang="en-US" altLang="en-US" sz="1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6B4F0BB-A6ED-43E5-86D0-0E481D412A61}"/>
              </a:ext>
            </a:extLst>
          </p:cNvPr>
          <p:cNvSpPr/>
          <p:nvPr/>
        </p:nvSpPr>
        <p:spPr>
          <a:xfrm>
            <a:off x="353047" y="1875216"/>
            <a:ext cx="508632" cy="28681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06F38AA-0611-4F51-BB97-415871440098}"/>
              </a:ext>
            </a:extLst>
          </p:cNvPr>
          <p:cNvSpPr/>
          <p:nvPr/>
        </p:nvSpPr>
        <p:spPr>
          <a:xfrm>
            <a:off x="1981882" y="1875555"/>
            <a:ext cx="511746" cy="28857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8413219"/>
              <a:satOff val="-4326"/>
              <a:lumOff val="-1863"/>
              <a:alphaOff val="0"/>
            </a:schemeClr>
          </a:fillRef>
          <a:effectRef idx="0">
            <a:schemeClr val="accent3">
              <a:hueOff val="-8413219"/>
              <a:satOff val="-4326"/>
              <a:lumOff val="-1863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IN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ED92D01-1C2D-43DE-8AE9-DCAD03216187}"/>
              </a:ext>
            </a:extLst>
          </p:cNvPr>
          <p:cNvSpPr/>
          <p:nvPr/>
        </p:nvSpPr>
        <p:spPr>
          <a:xfrm>
            <a:off x="3659900" y="1875216"/>
            <a:ext cx="503661" cy="284016"/>
          </a:xfrm>
          <a:prstGeom prst="ellipse">
            <a:avLst/>
          </a:prstGeom>
          <a:solidFill>
            <a:srgbClr val="C893C7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IN" dirty="0"/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8F6E107-6FD4-46E7-9619-42C794FE814F}"/>
              </a:ext>
            </a:extLst>
          </p:cNvPr>
          <p:cNvSpPr/>
          <p:nvPr/>
        </p:nvSpPr>
        <p:spPr>
          <a:xfrm>
            <a:off x="5266044" y="1867058"/>
            <a:ext cx="503661" cy="284016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IN" dirty="0"/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DA9E6292-FD7D-4C0B-A8D8-37BE7D3B66A0}"/>
              </a:ext>
            </a:extLst>
          </p:cNvPr>
          <p:cNvSpPr/>
          <p:nvPr/>
        </p:nvSpPr>
        <p:spPr>
          <a:xfrm>
            <a:off x="7057789" y="1856508"/>
            <a:ext cx="503661" cy="2840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IN" dirty="0"/>
              <a:t>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6E766C7-0E8A-48BE-995F-20E8C15F74EC}"/>
              </a:ext>
            </a:extLst>
          </p:cNvPr>
          <p:cNvSpPr txBox="1"/>
          <p:nvPr/>
        </p:nvSpPr>
        <p:spPr>
          <a:xfrm>
            <a:off x="353047" y="3230436"/>
            <a:ext cx="145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Citizens register their grievance via short form or long form. </a:t>
            </a:r>
            <a:endParaRPr lang="en-US" alt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667CAB6-C6B1-496E-A701-F6EF83858073}"/>
              </a:ext>
            </a:extLst>
          </p:cNvPr>
          <p:cNvSpPr txBox="1"/>
          <p:nvPr/>
        </p:nvSpPr>
        <p:spPr>
          <a:xfrm>
            <a:off x="1981882" y="2592850"/>
            <a:ext cx="1822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Grievance Auto Allocation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DEB3C4B-7667-46E1-AB06-74A6ABC95240}"/>
              </a:ext>
            </a:extLst>
          </p:cNvPr>
          <p:cNvSpPr txBox="1"/>
          <p:nvPr/>
        </p:nvSpPr>
        <p:spPr>
          <a:xfrm>
            <a:off x="1981881" y="3225253"/>
            <a:ext cx="1457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Grievance gets auto assigned to the lowest level officer for that subject and location.  </a:t>
            </a:r>
            <a:endParaRPr lang="en-US" alt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0CD31D9-31D1-4FDA-9F21-45D9B8A5D9EC}"/>
              </a:ext>
            </a:extLst>
          </p:cNvPr>
          <p:cNvSpPr txBox="1"/>
          <p:nvPr/>
        </p:nvSpPr>
        <p:spPr>
          <a:xfrm>
            <a:off x="3568563" y="2566188"/>
            <a:ext cx="1822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Grievance </a:t>
            </a:r>
          </a:p>
          <a:p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Disposal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F81A106-40E3-4BB2-8521-7A2DF374952E}"/>
              </a:ext>
            </a:extLst>
          </p:cNvPr>
          <p:cNvSpPr txBox="1"/>
          <p:nvPr/>
        </p:nvSpPr>
        <p:spPr>
          <a:xfrm>
            <a:off x="3568563" y="3198592"/>
            <a:ext cx="14574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The grievance gets disposed by the officials according to the steps mentioned later in this presentation.</a:t>
            </a:r>
            <a:endParaRPr lang="en-US" alt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A284149-4313-49F2-8008-62CEF812F1B9}"/>
              </a:ext>
            </a:extLst>
          </p:cNvPr>
          <p:cNvSpPr txBox="1"/>
          <p:nvPr/>
        </p:nvSpPr>
        <p:spPr>
          <a:xfrm>
            <a:off x="5025987" y="2545220"/>
            <a:ext cx="1822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Verification </a:t>
            </a:r>
          </a:p>
          <a:p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Process By CCC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DF317B6-F168-4009-8E0F-4E27EE12ED51}"/>
              </a:ext>
            </a:extLst>
          </p:cNvPr>
          <p:cNvSpPr txBox="1"/>
          <p:nvPr/>
        </p:nvSpPr>
        <p:spPr>
          <a:xfrm>
            <a:off x="5025988" y="3177625"/>
            <a:ext cx="14574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The CCC verifies the status of the disposal  and the satisfaction quotient of the citizen post the disposal. </a:t>
            </a:r>
            <a:endParaRPr lang="en-US" alt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097D48-AFA7-4B3F-8E76-CA1C134E49D9}"/>
              </a:ext>
            </a:extLst>
          </p:cNvPr>
          <p:cNvSpPr txBox="1"/>
          <p:nvPr/>
        </p:nvSpPr>
        <p:spPr>
          <a:xfrm>
            <a:off x="6740157" y="3188651"/>
            <a:ext cx="14574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/>
              <a:t>The citizen may provide additional feedback and suggestions to assist the departments improve their disposal processes. </a:t>
            </a:r>
            <a:endParaRPr lang="en-US" alt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58342C6-E5A7-4ACB-B932-4381DCFD2639}"/>
              </a:ext>
            </a:extLst>
          </p:cNvPr>
          <p:cNvCxnSpPr>
            <a:cxnSpLocks/>
          </p:cNvCxnSpPr>
          <p:nvPr/>
        </p:nvCxnSpPr>
        <p:spPr>
          <a:xfrm>
            <a:off x="1002527" y="2019843"/>
            <a:ext cx="85372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DFEF7B5-3709-4347-82CB-5FCA361939DC}"/>
              </a:ext>
            </a:extLst>
          </p:cNvPr>
          <p:cNvCxnSpPr>
            <a:cxnSpLocks/>
          </p:cNvCxnSpPr>
          <p:nvPr/>
        </p:nvCxnSpPr>
        <p:spPr>
          <a:xfrm>
            <a:off x="2723148" y="2024456"/>
            <a:ext cx="85372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A917F13-E75D-43E3-9D9D-C42CE19C981B}"/>
              </a:ext>
            </a:extLst>
          </p:cNvPr>
          <p:cNvCxnSpPr>
            <a:cxnSpLocks/>
          </p:cNvCxnSpPr>
          <p:nvPr/>
        </p:nvCxnSpPr>
        <p:spPr>
          <a:xfrm>
            <a:off x="4291164" y="2019843"/>
            <a:ext cx="85372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9E7F786-E6A3-47F6-8A0A-CE6017A8B11C}"/>
              </a:ext>
            </a:extLst>
          </p:cNvPr>
          <p:cNvCxnSpPr>
            <a:cxnSpLocks/>
          </p:cNvCxnSpPr>
          <p:nvPr/>
        </p:nvCxnSpPr>
        <p:spPr>
          <a:xfrm>
            <a:off x="5971427" y="2019843"/>
            <a:ext cx="85372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888DEDA-25DB-401F-AA58-31C897977CB9}"/>
              </a:ext>
            </a:extLst>
          </p:cNvPr>
          <p:cNvSpPr txBox="1"/>
          <p:nvPr/>
        </p:nvSpPr>
        <p:spPr>
          <a:xfrm>
            <a:off x="6740157" y="2523354"/>
            <a:ext cx="1642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Feedback and Suggestion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54FB3A-A9F0-5F81-7A1F-3318210BCE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633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10" y="324801"/>
            <a:ext cx="7560526" cy="660025"/>
          </a:xfrm>
        </p:spPr>
        <p:txBody>
          <a:bodyPr/>
          <a:lstStyle/>
          <a:p>
            <a:r>
              <a:rPr lang="en-IN" sz="2400" dirty="0">
                <a:solidFill>
                  <a:schemeClr val="tx1"/>
                </a:solidFill>
                <a:latin typeface="+mn-lt"/>
              </a:rPr>
              <a:t>Grievance Workflow - Register Grievance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3D90E8E-01A0-4DA3-8A0B-6026EADF8953}"/>
              </a:ext>
            </a:extLst>
          </p:cNvPr>
          <p:cNvSpPr/>
          <p:nvPr/>
        </p:nvSpPr>
        <p:spPr>
          <a:xfrm>
            <a:off x="475462" y="2166817"/>
            <a:ext cx="2606799" cy="2968739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7111F3-8AA2-47F5-81E2-546D4275B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401" y="374266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5B6E9C7-0EE8-439B-99B5-8D7F643947D0}"/>
              </a:ext>
            </a:extLst>
          </p:cNvPr>
          <p:cNvSpPr/>
          <p:nvPr/>
        </p:nvSpPr>
        <p:spPr>
          <a:xfrm>
            <a:off x="3913050" y="3793156"/>
            <a:ext cx="1182930" cy="118293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Short Form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30BAD9D-DC06-493C-9747-F553E93E382F}"/>
              </a:ext>
            </a:extLst>
          </p:cNvPr>
          <p:cNvSpPr/>
          <p:nvPr/>
        </p:nvSpPr>
        <p:spPr>
          <a:xfrm>
            <a:off x="3910342" y="2309695"/>
            <a:ext cx="1182930" cy="11829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Long Form</a:t>
            </a:r>
          </a:p>
        </p:txBody>
      </p:sp>
      <p:sp>
        <p:nvSpPr>
          <p:cNvPr id="26" name="Right Arrow 11">
            <a:extLst>
              <a:ext uri="{FF2B5EF4-FFF2-40B4-BE49-F238E27FC236}">
                <a16:creationId xmlns:a16="http://schemas.microsoft.com/office/drawing/2014/main" id="{3088DEBE-6831-4D6E-872E-32439A2CD4A8}"/>
              </a:ext>
            </a:extLst>
          </p:cNvPr>
          <p:cNvSpPr/>
          <p:nvPr/>
        </p:nvSpPr>
        <p:spPr>
          <a:xfrm>
            <a:off x="3204209" y="4112292"/>
            <a:ext cx="590148" cy="4985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27" name="Picture 14" descr="Image result for stakeholder icon png green">
            <a:extLst>
              <a:ext uri="{FF2B5EF4-FFF2-40B4-BE49-F238E27FC236}">
                <a16:creationId xmlns:a16="http://schemas.microsoft.com/office/drawing/2014/main" id="{B358BAD4-2A9F-4EBC-83F3-39CB4B986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69" y="2587920"/>
            <a:ext cx="636546" cy="62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FE3E08B-173A-40D2-99E3-1B02325A1875}"/>
              </a:ext>
            </a:extLst>
          </p:cNvPr>
          <p:cNvSpPr txBox="1"/>
          <p:nvPr/>
        </p:nvSpPr>
        <p:spPr>
          <a:xfrm>
            <a:off x="603769" y="2242054"/>
            <a:ext cx="2187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Citizen Raises Complain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781775-59F4-416B-8AF1-ADC9B85A6B11}"/>
              </a:ext>
            </a:extLst>
          </p:cNvPr>
          <p:cNvSpPr/>
          <p:nvPr/>
        </p:nvSpPr>
        <p:spPr>
          <a:xfrm>
            <a:off x="1296185" y="2640249"/>
            <a:ext cx="1362330" cy="329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Call at 181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29D6067-1671-474F-97EB-D158A9DDAFA8}"/>
              </a:ext>
            </a:extLst>
          </p:cNvPr>
          <p:cNvSpPr/>
          <p:nvPr/>
        </p:nvSpPr>
        <p:spPr>
          <a:xfrm>
            <a:off x="1296185" y="3116504"/>
            <a:ext cx="1362330" cy="329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Sampark Portal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A0C3382-28E5-4A7F-A3E1-E443B9AD7AC2}"/>
              </a:ext>
            </a:extLst>
          </p:cNvPr>
          <p:cNvSpPr/>
          <p:nvPr/>
        </p:nvSpPr>
        <p:spPr>
          <a:xfrm>
            <a:off x="1296185" y="3592759"/>
            <a:ext cx="1362330" cy="329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Mobile App</a:t>
            </a:r>
          </a:p>
        </p:txBody>
      </p:sp>
      <p:sp>
        <p:nvSpPr>
          <p:cNvPr id="32" name="Right Arrow 20">
            <a:extLst>
              <a:ext uri="{FF2B5EF4-FFF2-40B4-BE49-F238E27FC236}">
                <a16:creationId xmlns:a16="http://schemas.microsoft.com/office/drawing/2014/main" id="{8113CC1A-8489-4497-9B29-AAC02665BBE4}"/>
              </a:ext>
            </a:extLst>
          </p:cNvPr>
          <p:cNvSpPr/>
          <p:nvPr/>
        </p:nvSpPr>
        <p:spPr>
          <a:xfrm>
            <a:off x="3199899" y="2699809"/>
            <a:ext cx="590148" cy="4985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89FABFA-D2AC-4D35-93C9-8335444E41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02550" flipV="1">
            <a:off x="4776966" y="3518926"/>
            <a:ext cx="1070004" cy="790003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56CCFCDB-36BF-4F5C-AD36-74F510E046C8}"/>
              </a:ext>
            </a:extLst>
          </p:cNvPr>
          <p:cNvSpPr txBox="1"/>
          <p:nvPr/>
        </p:nvSpPr>
        <p:spPr>
          <a:xfrm>
            <a:off x="5625463" y="3371742"/>
            <a:ext cx="2156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Citizen registers grievance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7899686-98B2-4307-8722-3D5458285D6F}"/>
              </a:ext>
            </a:extLst>
          </p:cNvPr>
          <p:cNvSpPr txBox="1"/>
          <p:nvPr/>
        </p:nvSpPr>
        <p:spPr>
          <a:xfrm>
            <a:off x="6101870" y="4484529"/>
            <a:ext cx="1089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Take a help from CCC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6AACB8F-9A41-4E34-86DC-1C0FD2E4401D}"/>
              </a:ext>
            </a:extLst>
          </p:cNvPr>
          <p:cNvSpPr txBox="1"/>
          <p:nvPr/>
        </p:nvSpPr>
        <p:spPr>
          <a:xfrm>
            <a:off x="5738813" y="3591676"/>
            <a:ext cx="357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n-ea"/>
                <a:cs typeface="+mn-cs"/>
              </a:rPr>
              <a:t>or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1574774-BCAC-4989-8293-68EE6EEEAAA1}"/>
              </a:ext>
            </a:extLst>
          </p:cNvPr>
          <p:cNvSpPr/>
          <p:nvPr/>
        </p:nvSpPr>
        <p:spPr>
          <a:xfrm>
            <a:off x="3797360" y="5037560"/>
            <a:ext cx="1482950" cy="866530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Complainant 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Mobile Number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Grievance Description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Upload Document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A3214D9-7660-43C0-A2BF-9CB994E1D5BB}"/>
              </a:ext>
            </a:extLst>
          </p:cNvPr>
          <p:cNvSpPr/>
          <p:nvPr/>
        </p:nvSpPr>
        <p:spPr>
          <a:xfrm>
            <a:off x="3696526" y="1167789"/>
            <a:ext cx="1617541" cy="1081420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Complainant's Details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Grievance Area Details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Registration Details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Receive Mode Details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Grievance Details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FBB3635-B0EB-44BC-A59C-6E9BA4C8AA72}"/>
              </a:ext>
            </a:extLst>
          </p:cNvPr>
          <p:cNvGrpSpPr/>
          <p:nvPr/>
        </p:nvGrpSpPr>
        <p:grpSpPr>
          <a:xfrm>
            <a:off x="5686447" y="3793156"/>
            <a:ext cx="1117656" cy="679777"/>
            <a:chOff x="2576044" y="2758489"/>
            <a:chExt cx="1310525" cy="797083"/>
          </a:xfrm>
        </p:grpSpPr>
        <p:pic>
          <p:nvPicPr>
            <p:cNvPr id="40" name="Picture 6" descr="user on phone icon in png साठी प्रतिमा परिणाम">
              <a:extLst>
                <a:ext uri="{FF2B5EF4-FFF2-40B4-BE49-F238E27FC236}">
                  <a16:creationId xmlns:a16="http://schemas.microsoft.com/office/drawing/2014/main" id="{6FB804E7-AC13-4B1E-A855-9D7ACAE351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9486" y="2758489"/>
              <a:ext cx="797083" cy="7970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CBE71805-87CE-443D-B7AB-19E5453CE414}"/>
                </a:ext>
              </a:extLst>
            </p:cNvPr>
            <p:cNvGrpSpPr/>
            <p:nvPr/>
          </p:nvGrpSpPr>
          <p:grpSpPr>
            <a:xfrm>
              <a:off x="2576044" y="2916336"/>
              <a:ext cx="569577" cy="558542"/>
              <a:chOff x="9986971" y="1300171"/>
              <a:chExt cx="1071562" cy="985837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9EE0D97-7566-424C-A116-45155B2600EC}"/>
                  </a:ext>
                </a:extLst>
              </p:cNvPr>
              <p:cNvSpPr/>
              <p:nvPr/>
            </p:nvSpPr>
            <p:spPr>
              <a:xfrm>
                <a:off x="9986971" y="1300171"/>
                <a:ext cx="1071562" cy="985837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  <a:gs pos="0">
                    <a:schemeClr val="accent4">
                      <a:lumMod val="40000"/>
                      <a:lumOff val="60000"/>
                    </a:schemeClr>
                  </a:gs>
                </a:gsLst>
                <a:lin ang="5400000" scaled="1"/>
              </a:gra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pic>
            <p:nvPicPr>
              <p:cNvPr id="62" name="Picture 61">
                <a:extLst>
                  <a:ext uri="{FF2B5EF4-FFF2-40B4-BE49-F238E27FC236}">
                    <a16:creationId xmlns:a16="http://schemas.microsoft.com/office/drawing/2014/main" id="{D9E7B385-D8C7-45A1-B388-5B04659E27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0169931" y="1571887"/>
                <a:ext cx="705641" cy="525569"/>
              </a:xfrm>
              <a:prstGeom prst="rect">
                <a:avLst/>
              </a:prstGeom>
            </p:spPr>
          </p:pic>
        </p:grpSp>
      </p:grpSp>
      <p:sp>
        <p:nvSpPr>
          <p:cNvPr id="63" name="Line Callout 2 32">
            <a:extLst>
              <a:ext uri="{FF2B5EF4-FFF2-40B4-BE49-F238E27FC236}">
                <a16:creationId xmlns:a16="http://schemas.microsoft.com/office/drawing/2014/main" id="{850E32BB-8B56-45C5-90CB-92D3A5D51FF5}"/>
              </a:ext>
            </a:extLst>
          </p:cNvPr>
          <p:cNvSpPr/>
          <p:nvPr/>
        </p:nvSpPr>
        <p:spPr>
          <a:xfrm>
            <a:off x="7254171" y="4190471"/>
            <a:ext cx="1571730" cy="118291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8548"/>
              <a:gd name="adj6" fmla="val -30149"/>
            </a:avLst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Call centre executive registers the grievance on behalf of the citizen </a:t>
            </a:r>
          </a:p>
        </p:txBody>
      </p:sp>
      <p:sp>
        <p:nvSpPr>
          <p:cNvPr id="64" name="Right Arrow 33">
            <a:extLst>
              <a:ext uri="{FF2B5EF4-FFF2-40B4-BE49-F238E27FC236}">
                <a16:creationId xmlns:a16="http://schemas.microsoft.com/office/drawing/2014/main" id="{364EF1C4-7185-49CC-BC81-8C804DB9CD97}"/>
              </a:ext>
            </a:extLst>
          </p:cNvPr>
          <p:cNvSpPr/>
          <p:nvPr/>
        </p:nvSpPr>
        <p:spPr>
          <a:xfrm>
            <a:off x="5341750" y="2722544"/>
            <a:ext cx="1334258" cy="371142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F66BC2D-EDC9-4BCC-845F-79D61D94A114}"/>
              </a:ext>
            </a:extLst>
          </p:cNvPr>
          <p:cNvSpPr/>
          <p:nvPr/>
        </p:nvSpPr>
        <p:spPr>
          <a:xfrm>
            <a:off x="7050213" y="2309695"/>
            <a:ext cx="951531" cy="951531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8413219"/>
              <a:satOff val="-4326"/>
              <a:lumOff val="-1863"/>
              <a:alphaOff val="0"/>
            </a:schemeClr>
          </a:fillRef>
          <a:effectRef idx="0">
            <a:schemeClr val="accent3">
              <a:hueOff val="-8413219"/>
              <a:satOff val="-4326"/>
              <a:lumOff val="-1863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0DD39C0-9C8F-4A00-BEEF-FF2764C32AE5}"/>
              </a:ext>
            </a:extLst>
          </p:cNvPr>
          <p:cNvSpPr/>
          <p:nvPr/>
        </p:nvSpPr>
        <p:spPr>
          <a:xfrm>
            <a:off x="7651407" y="1865258"/>
            <a:ext cx="1182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Grievance Auto Allocation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1B0FCE8-16CB-46CF-9F1D-7278465B4E6E}"/>
              </a:ext>
            </a:extLst>
          </p:cNvPr>
          <p:cNvSpPr/>
          <p:nvPr/>
        </p:nvSpPr>
        <p:spPr>
          <a:xfrm>
            <a:off x="200905" y="1261363"/>
            <a:ext cx="652790" cy="652790"/>
          </a:xfrm>
          <a:prstGeom prst="ellipse">
            <a:avLst/>
          </a:prstGeom>
          <a:solidFill>
            <a:srgbClr val="2C973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F2C6940-E486-48E0-AC9D-F37C589CDEE0}"/>
              </a:ext>
            </a:extLst>
          </p:cNvPr>
          <p:cNvSpPr txBox="1"/>
          <p:nvPr/>
        </p:nvSpPr>
        <p:spPr>
          <a:xfrm>
            <a:off x="894956" y="1307791"/>
            <a:ext cx="2166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Register Grievance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C568233-46C8-497F-8B7C-9BD36C6768C4}"/>
              </a:ext>
            </a:extLst>
          </p:cNvPr>
          <p:cNvCxnSpPr/>
          <p:nvPr/>
        </p:nvCxnSpPr>
        <p:spPr>
          <a:xfrm flipH="1">
            <a:off x="1674353" y="5555816"/>
            <a:ext cx="17768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810D76B-49AD-4073-90BC-242FFED3BA66}"/>
              </a:ext>
            </a:extLst>
          </p:cNvPr>
          <p:cNvSpPr txBox="1"/>
          <p:nvPr/>
        </p:nvSpPr>
        <p:spPr>
          <a:xfrm>
            <a:off x="1881392" y="5248039"/>
            <a:ext cx="1709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SMS to Complainant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6C30AF1-A61F-4976-9EE9-A0AF569BC641}"/>
              </a:ext>
            </a:extLst>
          </p:cNvPr>
          <p:cNvCxnSpPr>
            <a:cxnSpLocks/>
          </p:cNvCxnSpPr>
          <p:nvPr/>
        </p:nvCxnSpPr>
        <p:spPr>
          <a:xfrm>
            <a:off x="5921285" y="1634023"/>
            <a:ext cx="11289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72F844B7-65E2-40AC-B7F9-5509A59B9DF3}"/>
              </a:ext>
            </a:extLst>
          </p:cNvPr>
          <p:cNvSpPr txBox="1"/>
          <p:nvPr/>
        </p:nvSpPr>
        <p:spPr>
          <a:xfrm>
            <a:off x="5519304" y="1714438"/>
            <a:ext cx="1875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SMS to Assigned Level Officer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0ACC992-6769-46CE-894D-3571A2D10E3B}"/>
              </a:ext>
            </a:extLst>
          </p:cNvPr>
          <p:cNvSpPr/>
          <p:nvPr/>
        </p:nvSpPr>
        <p:spPr>
          <a:xfrm>
            <a:off x="1312029" y="4069014"/>
            <a:ext cx="1362330" cy="463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SMS/ E-mail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2991A8-2FA8-4864-B0D6-32508471F006}"/>
              </a:ext>
            </a:extLst>
          </p:cNvPr>
          <p:cNvSpPr/>
          <p:nvPr/>
        </p:nvSpPr>
        <p:spPr>
          <a:xfrm>
            <a:off x="1296185" y="4678492"/>
            <a:ext cx="1362330" cy="329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eMitra Kiosks</a:t>
            </a:r>
            <a:endParaRPr kumimoji="0" lang="en-I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A0D9E6-7590-4BEC-C596-A090FFF3CC3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024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09" y="324801"/>
            <a:ext cx="7989787" cy="660025"/>
          </a:xfrm>
        </p:spPr>
        <p:txBody>
          <a:bodyPr/>
          <a:lstStyle/>
          <a:p>
            <a:r>
              <a:rPr lang="en-IN" sz="2400" dirty="0">
                <a:solidFill>
                  <a:schemeClr val="tx1"/>
                </a:solidFill>
                <a:latin typeface="+mn-lt"/>
              </a:rPr>
              <a:t>Grievance Workflow -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Grievance Auto Allocation</a:t>
            </a:r>
            <a:endParaRPr lang="en-IN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E97D5E5-2230-41CF-AE86-9B928C9AC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813" y="374266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031C52A-1442-414E-AEF5-090356147A0A}"/>
              </a:ext>
            </a:extLst>
          </p:cNvPr>
          <p:cNvSpPr/>
          <p:nvPr/>
        </p:nvSpPr>
        <p:spPr>
          <a:xfrm>
            <a:off x="200905" y="1261363"/>
            <a:ext cx="652790" cy="65279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8413219"/>
              <a:satOff val="-4326"/>
              <a:lumOff val="-1863"/>
              <a:alphaOff val="0"/>
            </a:schemeClr>
          </a:fillRef>
          <a:effectRef idx="0">
            <a:schemeClr val="accent3">
              <a:hueOff val="-8413219"/>
              <a:satOff val="-4326"/>
              <a:lumOff val="-1863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4DC99CE-A9FD-4FD9-BD9E-758275E91AD0}"/>
              </a:ext>
            </a:extLst>
          </p:cNvPr>
          <p:cNvSpPr txBox="1"/>
          <p:nvPr/>
        </p:nvSpPr>
        <p:spPr>
          <a:xfrm>
            <a:off x="894956" y="1307791"/>
            <a:ext cx="2166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Grievance Auto Allocation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0178D04-27F1-4BE9-8EE4-DCE7F51C1610}"/>
              </a:ext>
            </a:extLst>
          </p:cNvPr>
          <p:cNvSpPr txBox="1"/>
          <p:nvPr/>
        </p:nvSpPr>
        <p:spPr>
          <a:xfrm>
            <a:off x="1106230" y="2055828"/>
            <a:ext cx="1748156" cy="10618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1. General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2. Development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3. Employee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2AD7CC0-D810-4FA9-A90C-F07FEEB58F3F}"/>
              </a:ext>
            </a:extLst>
          </p:cNvPr>
          <p:cNvSpPr txBox="1"/>
          <p:nvPr/>
        </p:nvSpPr>
        <p:spPr>
          <a:xfrm>
            <a:off x="1106230" y="3278459"/>
            <a:ext cx="1748156" cy="102085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n-ea"/>
                <a:cs typeface="+mn-cs"/>
              </a:rPr>
              <a:t>4. Enquiry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n-ea"/>
                <a:cs typeface="+mn-cs"/>
              </a:rPr>
              <a:t>5. Corruption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n-ea"/>
                <a:cs typeface="+mn-cs"/>
              </a:rPr>
              <a:t>6. Personnel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FEA8019-81AD-444A-8F5A-BA7EAA249C6B}"/>
              </a:ext>
            </a:extLst>
          </p:cNvPr>
          <p:cNvSpPr/>
          <p:nvPr/>
        </p:nvSpPr>
        <p:spPr>
          <a:xfrm>
            <a:off x="655897" y="2041710"/>
            <a:ext cx="400110" cy="230820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vert="vert270" wrap="square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+mn-ea"/>
                <a:cs typeface="+mn-cs"/>
              </a:rPr>
              <a:t>Grievance Types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FE48CD4-A512-4018-A400-8963E997FFF3}"/>
              </a:ext>
            </a:extLst>
          </p:cNvPr>
          <p:cNvSpPr/>
          <p:nvPr/>
        </p:nvSpPr>
        <p:spPr>
          <a:xfrm>
            <a:off x="4722364" y="2158270"/>
            <a:ext cx="2948128" cy="97361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B4BC7E-2B97-4A6F-9215-CFD85BDACE02}"/>
              </a:ext>
            </a:extLst>
          </p:cNvPr>
          <p:cNvSpPr/>
          <p:nvPr/>
        </p:nvSpPr>
        <p:spPr>
          <a:xfrm>
            <a:off x="4787502" y="2353753"/>
            <a:ext cx="747132" cy="6017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E58EC1F-E7D8-4659-9C74-816BF8FE7888}"/>
              </a:ext>
            </a:extLst>
          </p:cNvPr>
          <p:cNvSpPr/>
          <p:nvPr/>
        </p:nvSpPr>
        <p:spPr>
          <a:xfrm>
            <a:off x="5824495" y="2353753"/>
            <a:ext cx="747132" cy="6017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579A497-5D5A-4F51-95AF-FBC880431827}"/>
              </a:ext>
            </a:extLst>
          </p:cNvPr>
          <p:cNvSpPr/>
          <p:nvPr/>
        </p:nvSpPr>
        <p:spPr>
          <a:xfrm>
            <a:off x="6859437" y="2353752"/>
            <a:ext cx="747132" cy="6017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L3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BC29D0B-B982-48AE-984E-14CBF821AEB8}"/>
              </a:ext>
            </a:extLst>
          </p:cNvPr>
          <p:cNvCxnSpPr>
            <a:cxnSpLocks/>
          </p:cNvCxnSpPr>
          <p:nvPr/>
        </p:nvCxnSpPr>
        <p:spPr>
          <a:xfrm flipV="1">
            <a:off x="5601542" y="2654645"/>
            <a:ext cx="166909" cy="2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2815AF3-43A9-44C5-8B73-2B418CEC434A}"/>
              </a:ext>
            </a:extLst>
          </p:cNvPr>
          <p:cNvCxnSpPr>
            <a:cxnSpLocks/>
          </p:cNvCxnSpPr>
          <p:nvPr/>
        </p:nvCxnSpPr>
        <p:spPr>
          <a:xfrm flipV="1">
            <a:off x="6608809" y="2649102"/>
            <a:ext cx="208289" cy="5543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78465F33-5B7B-4595-8A93-3329F657CE54}"/>
              </a:ext>
            </a:extLst>
          </p:cNvPr>
          <p:cNvSpPr/>
          <p:nvPr/>
        </p:nvSpPr>
        <p:spPr>
          <a:xfrm>
            <a:off x="3301824" y="3577540"/>
            <a:ext cx="1376961" cy="7723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Supervisor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(Collector)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6" name="Right Arrow 45">
            <a:extLst>
              <a:ext uri="{FF2B5EF4-FFF2-40B4-BE49-F238E27FC236}">
                <a16:creationId xmlns:a16="http://schemas.microsoft.com/office/drawing/2014/main" id="{839245BD-311B-439B-BF04-E82D8094F53D}"/>
              </a:ext>
            </a:extLst>
          </p:cNvPr>
          <p:cNvSpPr/>
          <p:nvPr/>
        </p:nvSpPr>
        <p:spPr>
          <a:xfrm>
            <a:off x="2941487" y="2483366"/>
            <a:ext cx="271129" cy="1973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F93E926-2156-4557-BF74-84D82C542BBD}"/>
              </a:ext>
            </a:extLst>
          </p:cNvPr>
          <p:cNvSpPr/>
          <p:nvPr/>
        </p:nvSpPr>
        <p:spPr>
          <a:xfrm>
            <a:off x="4932272" y="1843425"/>
            <a:ext cx="32824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Grievance Disposal Workflow (Escalation Process)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7418C15-6793-49B8-BCA5-C05DD0F68C9A}"/>
              </a:ext>
            </a:extLst>
          </p:cNvPr>
          <p:cNvSpPr/>
          <p:nvPr/>
        </p:nvSpPr>
        <p:spPr>
          <a:xfrm>
            <a:off x="3301824" y="2177781"/>
            <a:ext cx="1376961" cy="769441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Go to the lowest level officer for further processing.</a:t>
            </a:r>
            <a:endParaRPr kumimoji="0" lang="en-IN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9" name="Right Arrow 47">
            <a:extLst>
              <a:ext uri="{FF2B5EF4-FFF2-40B4-BE49-F238E27FC236}">
                <a16:creationId xmlns:a16="http://schemas.microsoft.com/office/drawing/2014/main" id="{98BDD56E-3B16-4657-8CF6-F1BC95A1B7F4}"/>
              </a:ext>
            </a:extLst>
          </p:cNvPr>
          <p:cNvSpPr/>
          <p:nvPr/>
        </p:nvSpPr>
        <p:spPr>
          <a:xfrm>
            <a:off x="2941488" y="3716033"/>
            <a:ext cx="271128" cy="19734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B87B39F-3CAB-43F1-AEED-C08454424728}"/>
              </a:ext>
            </a:extLst>
          </p:cNvPr>
          <p:cNvSpPr/>
          <p:nvPr/>
        </p:nvSpPr>
        <p:spPr>
          <a:xfrm>
            <a:off x="7885464" y="2944393"/>
            <a:ext cx="10068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Monitoring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6E431E4B-D63C-49C7-AF30-82CB6DAE9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022" y="2410362"/>
            <a:ext cx="507853" cy="515108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379D7879-62ED-4CF2-A728-7D9FE5A1D39E}"/>
              </a:ext>
            </a:extLst>
          </p:cNvPr>
          <p:cNvSpPr/>
          <p:nvPr/>
        </p:nvSpPr>
        <p:spPr>
          <a:xfrm>
            <a:off x="8117328" y="2344183"/>
            <a:ext cx="747132" cy="6017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L4</a:t>
            </a:r>
          </a:p>
        </p:txBody>
      </p:sp>
      <p:sp>
        <p:nvSpPr>
          <p:cNvPr id="76" name="Line Callout 2 21">
            <a:extLst>
              <a:ext uri="{FF2B5EF4-FFF2-40B4-BE49-F238E27FC236}">
                <a16:creationId xmlns:a16="http://schemas.microsoft.com/office/drawing/2014/main" id="{3AC5F23E-68C4-415A-80C9-5419036A2E18}"/>
              </a:ext>
            </a:extLst>
          </p:cNvPr>
          <p:cNvSpPr/>
          <p:nvPr/>
        </p:nvSpPr>
        <p:spPr>
          <a:xfrm>
            <a:off x="6406909" y="3780848"/>
            <a:ext cx="2408124" cy="215574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7887"/>
              <a:gd name="adj6" fmla="val -17106"/>
            </a:avLst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Action Taken</a:t>
            </a:r>
          </a:p>
          <a:p>
            <a:pPr marL="228600" marR="0" lvl="0" indent="-2286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Forward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Partial Closure (Relief)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Partial Special Closure (Reject)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Transfer</a:t>
            </a:r>
          </a:p>
          <a:p>
            <a:pPr marL="228600" marR="0" lvl="0" indent="-2286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I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Request for Directions from Senior Level</a:t>
            </a:r>
          </a:p>
          <a:p>
            <a:pPr marL="228600" marR="0" lvl="0" indent="-2286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Directions to Junior officer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Remark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</p:txBody>
      </p:sp>
      <p:sp>
        <p:nvSpPr>
          <p:cNvPr id="77" name="Line Callout 2 51">
            <a:extLst>
              <a:ext uri="{FF2B5EF4-FFF2-40B4-BE49-F238E27FC236}">
                <a16:creationId xmlns:a16="http://schemas.microsoft.com/office/drawing/2014/main" id="{7AB0588D-CC6A-43B6-9394-F62A6EA03D38}"/>
              </a:ext>
            </a:extLst>
          </p:cNvPr>
          <p:cNvSpPr/>
          <p:nvPr/>
        </p:nvSpPr>
        <p:spPr>
          <a:xfrm>
            <a:off x="3526842" y="4919642"/>
            <a:ext cx="1328679" cy="96193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7345"/>
              <a:gd name="adj6" fmla="val -15571"/>
            </a:avLst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Action Taken</a:t>
            </a:r>
          </a:p>
          <a:p>
            <a:pPr marL="228600" marR="0" lvl="0" indent="-2286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Approved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Disapproved</a:t>
            </a:r>
          </a:p>
          <a:p>
            <a:pPr marL="228600" marR="0" lvl="0" indent="-22860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Moderation</a:t>
            </a:r>
          </a:p>
        </p:txBody>
      </p:sp>
      <p:sp>
        <p:nvSpPr>
          <p:cNvPr id="78" name="Bent Arrow 52">
            <a:extLst>
              <a:ext uri="{FF2B5EF4-FFF2-40B4-BE49-F238E27FC236}">
                <a16:creationId xmlns:a16="http://schemas.microsoft.com/office/drawing/2014/main" id="{70C6524C-F018-441F-A681-C99B173BAF17}"/>
              </a:ext>
            </a:extLst>
          </p:cNvPr>
          <p:cNvSpPr/>
          <p:nvPr/>
        </p:nvSpPr>
        <p:spPr>
          <a:xfrm rot="16200000" flipV="1">
            <a:off x="4529498" y="3389501"/>
            <a:ext cx="824880" cy="479502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8B8C4609-C06A-464E-A942-58B4BE567F3C}"/>
              </a:ext>
            </a:extLst>
          </p:cNvPr>
          <p:cNvSpPr/>
          <p:nvPr/>
        </p:nvSpPr>
        <p:spPr>
          <a:xfrm>
            <a:off x="7380281" y="1117347"/>
            <a:ext cx="598667" cy="598667"/>
          </a:xfrm>
          <a:prstGeom prst="ellipse">
            <a:avLst/>
          </a:prstGeom>
          <a:solidFill>
            <a:srgbClr val="C893C7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75D1138-07C2-406D-83E0-23CDE15855DA}"/>
              </a:ext>
            </a:extLst>
          </p:cNvPr>
          <p:cNvSpPr txBox="1"/>
          <p:nvPr/>
        </p:nvSpPr>
        <p:spPr>
          <a:xfrm>
            <a:off x="6406909" y="1048901"/>
            <a:ext cx="1063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Grievance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Disposal</a:t>
            </a:r>
          </a:p>
        </p:txBody>
      </p:sp>
      <p:sp>
        <p:nvSpPr>
          <p:cNvPr id="81" name="Bent Arrow 55">
            <a:extLst>
              <a:ext uri="{FF2B5EF4-FFF2-40B4-BE49-F238E27FC236}">
                <a16:creationId xmlns:a16="http://schemas.microsoft.com/office/drawing/2014/main" id="{3BE12A3F-6D1D-4B1F-AD80-A123AAB11AAB}"/>
              </a:ext>
            </a:extLst>
          </p:cNvPr>
          <p:cNvSpPr/>
          <p:nvPr/>
        </p:nvSpPr>
        <p:spPr>
          <a:xfrm rot="16200000" flipV="1">
            <a:off x="8032392" y="1635822"/>
            <a:ext cx="824880" cy="479502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2" name="Rectangular Callout 2">
            <a:extLst>
              <a:ext uri="{FF2B5EF4-FFF2-40B4-BE49-F238E27FC236}">
                <a16:creationId xmlns:a16="http://schemas.microsoft.com/office/drawing/2014/main" id="{B35F24E8-7F6F-4A1F-B111-2A9E60422023}"/>
              </a:ext>
            </a:extLst>
          </p:cNvPr>
          <p:cNvSpPr/>
          <p:nvPr/>
        </p:nvSpPr>
        <p:spPr>
          <a:xfrm>
            <a:off x="4932272" y="4299143"/>
            <a:ext cx="1176311" cy="637884"/>
          </a:xfrm>
          <a:prstGeom prst="wedgeRectCallout">
            <a:avLst>
              <a:gd name="adj1" fmla="val -43313"/>
              <a:gd name="adj2" fmla="val -10202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Approved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Moderation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32AE2A-CFB0-ECC8-BC9D-6285475F34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2607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09" y="324801"/>
            <a:ext cx="7989787" cy="660025"/>
          </a:xfrm>
        </p:spPr>
        <p:txBody>
          <a:bodyPr/>
          <a:lstStyle/>
          <a:p>
            <a:r>
              <a:rPr lang="en-IN" sz="2400" dirty="0">
                <a:solidFill>
                  <a:schemeClr val="tx1"/>
                </a:solidFill>
                <a:latin typeface="+mn-lt"/>
              </a:rPr>
              <a:t>Grievance Workflow -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Grievance Disposal</a:t>
            </a:r>
            <a:endParaRPr lang="en-IN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DB91B8-E85A-43E4-AD19-EB33D40975DA}"/>
              </a:ext>
            </a:extLst>
          </p:cNvPr>
          <p:cNvSpPr/>
          <p:nvPr/>
        </p:nvSpPr>
        <p:spPr>
          <a:xfrm>
            <a:off x="7582822" y="1611723"/>
            <a:ext cx="1412595" cy="109428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BA0604-AEE2-4CDC-99DC-D44311B2D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179" y="304399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A02993E-01BC-410A-AAF2-B7E145E22920}"/>
              </a:ext>
            </a:extLst>
          </p:cNvPr>
          <p:cNvSpPr/>
          <p:nvPr/>
        </p:nvSpPr>
        <p:spPr>
          <a:xfrm>
            <a:off x="200905" y="1261363"/>
            <a:ext cx="652790" cy="652790"/>
          </a:xfrm>
          <a:prstGeom prst="ellipse">
            <a:avLst/>
          </a:prstGeom>
          <a:solidFill>
            <a:srgbClr val="C893C7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C687ECB-C323-466E-AA35-02D3BBAC7369}"/>
              </a:ext>
            </a:extLst>
          </p:cNvPr>
          <p:cNvSpPr txBox="1"/>
          <p:nvPr/>
        </p:nvSpPr>
        <p:spPr>
          <a:xfrm>
            <a:off x="303445" y="1966037"/>
            <a:ext cx="1183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Grievance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Disposal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C96F67-FC6B-413E-9A1E-61000F271ADB}"/>
              </a:ext>
            </a:extLst>
          </p:cNvPr>
          <p:cNvSpPr/>
          <p:nvPr/>
        </p:nvSpPr>
        <p:spPr>
          <a:xfrm>
            <a:off x="1545584" y="1706002"/>
            <a:ext cx="1472933" cy="355191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A5E5A61-3CA0-4078-9701-20B0200772A8}"/>
              </a:ext>
            </a:extLst>
          </p:cNvPr>
          <p:cNvSpPr/>
          <p:nvPr/>
        </p:nvSpPr>
        <p:spPr>
          <a:xfrm>
            <a:off x="1943464" y="1811305"/>
            <a:ext cx="668445" cy="538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73F0F4C-6E44-4C2B-92DB-F6132714FE7C}"/>
              </a:ext>
            </a:extLst>
          </p:cNvPr>
          <p:cNvSpPr/>
          <p:nvPr/>
        </p:nvSpPr>
        <p:spPr>
          <a:xfrm>
            <a:off x="1545584" y="1307791"/>
            <a:ext cx="5497860" cy="30777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Grievance Disposal Workflow (Escalation Process)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DFEA908-EC31-4CEF-9D91-26C0F6356248}"/>
              </a:ext>
            </a:extLst>
          </p:cNvPr>
          <p:cNvSpPr/>
          <p:nvPr/>
        </p:nvSpPr>
        <p:spPr>
          <a:xfrm>
            <a:off x="7785679" y="2317399"/>
            <a:ext cx="10068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Monitoring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380937D9-9043-4544-9E62-6AA67EF13B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79"/>
          <a:stretch/>
        </p:blipFill>
        <p:spPr>
          <a:xfrm>
            <a:off x="7105565" y="1787740"/>
            <a:ext cx="440921" cy="515108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FB45FD2B-0CAA-422D-9CED-1B637C026C3C}"/>
              </a:ext>
            </a:extLst>
          </p:cNvPr>
          <p:cNvSpPr/>
          <p:nvPr/>
        </p:nvSpPr>
        <p:spPr>
          <a:xfrm>
            <a:off x="7915552" y="1706003"/>
            <a:ext cx="747132" cy="6017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L4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6A4968-F204-4EDE-853F-36A10C48A28F}"/>
              </a:ext>
            </a:extLst>
          </p:cNvPr>
          <p:cNvSpPr/>
          <p:nvPr/>
        </p:nvSpPr>
        <p:spPr>
          <a:xfrm>
            <a:off x="1630313" y="3351005"/>
            <a:ext cx="1283931" cy="50453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Partial Closure (Relief)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CF9F24-8459-4ADC-B5F1-BC204923E9AA}"/>
              </a:ext>
            </a:extLst>
          </p:cNvPr>
          <p:cNvSpPr/>
          <p:nvPr/>
        </p:nvSpPr>
        <p:spPr>
          <a:xfrm>
            <a:off x="1630313" y="2844530"/>
            <a:ext cx="1283931" cy="50453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Partial Closure (Reject)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0BFCCA0-B443-4974-A7AD-182E016A39BD}"/>
              </a:ext>
            </a:extLst>
          </p:cNvPr>
          <p:cNvSpPr/>
          <p:nvPr/>
        </p:nvSpPr>
        <p:spPr>
          <a:xfrm>
            <a:off x="2078887" y="4370180"/>
            <a:ext cx="387078" cy="38707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9CA96A1-33C3-42A1-94CE-E52119D90CB3}"/>
              </a:ext>
            </a:extLst>
          </p:cNvPr>
          <p:cNvSpPr txBox="1"/>
          <p:nvPr/>
        </p:nvSpPr>
        <p:spPr>
          <a:xfrm>
            <a:off x="1530249" y="4734698"/>
            <a:ext cx="1484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Verification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Process By CCC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395E617D-57A9-48D7-BE73-B1BF002FBA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3985" flipV="1">
            <a:off x="2965532" y="5157972"/>
            <a:ext cx="674480" cy="497981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0F6BC346-28F8-4C27-B7AD-D35E88BA60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3985" flipV="1">
            <a:off x="4979952" y="5149679"/>
            <a:ext cx="674480" cy="497981"/>
          </a:xfrm>
          <a:prstGeom prst="rect">
            <a:avLst/>
          </a:prstGeom>
        </p:spPr>
      </p:pic>
      <p:sp>
        <p:nvSpPr>
          <p:cNvPr id="65" name="Right Arrow 57">
            <a:extLst>
              <a:ext uri="{FF2B5EF4-FFF2-40B4-BE49-F238E27FC236}">
                <a16:creationId xmlns:a16="http://schemas.microsoft.com/office/drawing/2014/main" id="{09AD75E0-1F4D-414F-B638-A5F649EB041F}"/>
              </a:ext>
            </a:extLst>
          </p:cNvPr>
          <p:cNvSpPr/>
          <p:nvPr/>
        </p:nvSpPr>
        <p:spPr>
          <a:xfrm rot="5400000">
            <a:off x="2124659" y="2440822"/>
            <a:ext cx="295534" cy="30108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6" name="Right Arrow 58">
            <a:extLst>
              <a:ext uri="{FF2B5EF4-FFF2-40B4-BE49-F238E27FC236}">
                <a16:creationId xmlns:a16="http://schemas.microsoft.com/office/drawing/2014/main" id="{64529D61-0E3F-4684-95AF-F144948E5A8A}"/>
              </a:ext>
            </a:extLst>
          </p:cNvPr>
          <p:cNvSpPr/>
          <p:nvPr/>
        </p:nvSpPr>
        <p:spPr>
          <a:xfrm rot="5400000">
            <a:off x="2124659" y="3960699"/>
            <a:ext cx="295534" cy="30108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226D902-3FBC-4C99-9DA1-4DEF5D73A120}"/>
              </a:ext>
            </a:extLst>
          </p:cNvPr>
          <p:cNvSpPr/>
          <p:nvPr/>
        </p:nvSpPr>
        <p:spPr>
          <a:xfrm>
            <a:off x="3602362" y="1706002"/>
            <a:ext cx="1472933" cy="355191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9354058-64EE-46A3-AF30-60E33AC03226}"/>
              </a:ext>
            </a:extLst>
          </p:cNvPr>
          <p:cNvSpPr/>
          <p:nvPr/>
        </p:nvSpPr>
        <p:spPr>
          <a:xfrm>
            <a:off x="4000242" y="1811305"/>
            <a:ext cx="668445" cy="538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59B50A5-D5D1-46F7-830B-5E398E30A7D1}"/>
              </a:ext>
            </a:extLst>
          </p:cNvPr>
          <p:cNvSpPr/>
          <p:nvPr/>
        </p:nvSpPr>
        <p:spPr>
          <a:xfrm>
            <a:off x="3687091" y="3351005"/>
            <a:ext cx="1283931" cy="50453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Partial Closure (Relief)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CD6009B-FC8D-46A2-B2A3-9CFAAF58513C}"/>
              </a:ext>
            </a:extLst>
          </p:cNvPr>
          <p:cNvSpPr/>
          <p:nvPr/>
        </p:nvSpPr>
        <p:spPr>
          <a:xfrm>
            <a:off x="3687091" y="2844530"/>
            <a:ext cx="1283931" cy="50453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Partial Closure (Reject)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4DD9CBD-C257-4B86-8D76-262B38E5B3FB}"/>
              </a:ext>
            </a:extLst>
          </p:cNvPr>
          <p:cNvSpPr/>
          <p:nvPr/>
        </p:nvSpPr>
        <p:spPr>
          <a:xfrm>
            <a:off x="4135665" y="4370180"/>
            <a:ext cx="387078" cy="38707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5F8C921-2A5C-4A46-B6B5-933303648A05}"/>
              </a:ext>
            </a:extLst>
          </p:cNvPr>
          <p:cNvSpPr txBox="1"/>
          <p:nvPr/>
        </p:nvSpPr>
        <p:spPr>
          <a:xfrm>
            <a:off x="3587027" y="4734698"/>
            <a:ext cx="1484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Verification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Process By CCC</a:t>
            </a:r>
          </a:p>
        </p:txBody>
      </p:sp>
      <p:sp>
        <p:nvSpPr>
          <p:cNvPr id="73" name="Right Arrow 65">
            <a:extLst>
              <a:ext uri="{FF2B5EF4-FFF2-40B4-BE49-F238E27FC236}">
                <a16:creationId xmlns:a16="http://schemas.microsoft.com/office/drawing/2014/main" id="{715D7AD5-C234-42C6-83E3-E1EBFFAE95C1}"/>
              </a:ext>
            </a:extLst>
          </p:cNvPr>
          <p:cNvSpPr/>
          <p:nvPr/>
        </p:nvSpPr>
        <p:spPr>
          <a:xfrm rot="5400000">
            <a:off x="4181437" y="2440822"/>
            <a:ext cx="295534" cy="30108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4" name="Right Arrow 66">
            <a:extLst>
              <a:ext uri="{FF2B5EF4-FFF2-40B4-BE49-F238E27FC236}">
                <a16:creationId xmlns:a16="http://schemas.microsoft.com/office/drawing/2014/main" id="{8BDE0E41-98DE-475D-9DFE-AD995A1CAD50}"/>
              </a:ext>
            </a:extLst>
          </p:cNvPr>
          <p:cNvSpPr/>
          <p:nvPr/>
        </p:nvSpPr>
        <p:spPr>
          <a:xfrm rot="5400000">
            <a:off x="4181437" y="3960699"/>
            <a:ext cx="295534" cy="30108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FA6DDE8-BCF5-4768-9675-C4E1C368F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8241" y="3010874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D36AAAB-0609-443C-9E6F-DB1BE319C0D3}"/>
              </a:ext>
            </a:extLst>
          </p:cNvPr>
          <p:cNvSpPr/>
          <p:nvPr/>
        </p:nvSpPr>
        <p:spPr>
          <a:xfrm>
            <a:off x="5574424" y="1706331"/>
            <a:ext cx="1472933" cy="355191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C9F16A2-2255-4E2C-8BEA-1522E47E0135}"/>
              </a:ext>
            </a:extLst>
          </p:cNvPr>
          <p:cNvSpPr/>
          <p:nvPr/>
        </p:nvSpPr>
        <p:spPr>
          <a:xfrm>
            <a:off x="5972304" y="1778181"/>
            <a:ext cx="668445" cy="538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L3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9A0EBBA-246A-4729-9BC6-52A0B265CB47}"/>
              </a:ext>
            </a:extLst>
          </p:cNvPr>
          <p:cNvSpPr/>
          <p:nvPr/>
        </p:nvSpPr>
        <p:spPr>
          <a:xfrm>
            <a:off x="5659153" y="3317881"/>
            <a:ext cx="1283931" cy="50453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Partial Closure (Relief)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B166D3F-B99A-4DAD-9D84-A4B22E4DD78C}"/>
              </a:ext>
            </a:extLst>
          </p:cNvPr>
          <p:cNvSpPr/>
          <p:nvPr/>
        </p:nvSpPr>
        <p:spPr>
          <a:xfrm>
            <a:off x="5659153" y="2811406"/>
            <a:ext cx="1283931" cy="50453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Partial Closure (Reject)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04C023AD-D1E2-4897-8253-1BF2C35F8C8D}"/>
              </a:ext>
            </a:extLst>
          </p:cNvPr>
          <p:cNvSpPr/>
          <p:nvPr/>
        </p:nvSpPr>
        <p:spPr>
          <a:xfrm>
            <a:off x="6107727" y="4337056"/>
            <a:ext cx="387078" cy="38707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4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0697E41-0B64-49CF-BF8A-C6FA2AF8B5D8}"/>
              </a:ext>
            </a:extLst>
          </p:cNvPr>
          <p:cNvSpPr txBox="1"/>
          <p:nvPr/>
        </p:nvSpPr>
        <p:spPr>
          <a:xfrm>
            <a:off x="5559089" y="4701574"/>
            <a:ext cx="1484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Verification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Process By CCC</a:t>
            </a:r>
          </a:p>
        </p:txBody>
      </p:sp>
      <p:sp>
        <p:nvSpPr>
          <p:cNvPr id="90" name="Right Arrow 74">
            <a:extLst>
              <a:ext uri="{FF2B5EF4-FFF2-40B4-BE49-F238E27FC236}">
                <a16:creationId xmlns:a16="http://schemas.microsoft.com/office/drawing/2014/main" id="{5C4DFC60-BDC1-4337-90D9-0CA18398E3E5}"/>
              </a:ext>
            </a:extLst>
          </p:cNvPr>
          <p:cNvSpPr/>
          <p:nvPr/>
        </p:nvSpPr>
        <p:spPr>
          <a:xfrm rot="5400000">
            <a:off x="6153499" y="2407698"/>
            <a:ext cx="295534" cy="30108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1" name="Right Arrow 75">
            <a:extLst>
              <a:ext uri="{FF2B5EF4-FFF2-40B4-BE49-F238E27FC236}">
                <a16:creationId xmlns:a16="http://schemas.microsoft.com/office/drawing/2014/main" id="{369BA9CA-7687-4B83-9E20-95528E9706AA}"/>
              </a:ext>
            </a:extLst>
          </p:cNvPr>
          <p:cNvSpPr/>
          <p:nvPr/>
        </p:nvSpPr>
        <p:spPr>
          <a:xfrm rot="5400000">
            <a:off x="6153499" y="3927575"/>
            <a:ext cx="295534" cy="30108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599FE82-3AD4-441F-A791-287A3C32077B}"/>
              </a:ext>
            </a:extLst>
          </p:cNvPr>
          <p:cNvSpPr txBox="1"/>
          <p:nvPr/>
        </p:nvSpPr>
        <p:spPr>
          <a:xfrm>
            <a:off x="2536991" y="5682506"/>
            <a:ext cx="1534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/>
              </a:rPr>
              <a:t>In case of Dissatisfaction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41D087A-3FCC-4A6D-ABB1-9F6E894FCBDB}"/>
              </a:ext>
            </a:extLst>
          </p:cNvPr>
          <p:cNvSpPr txBox="1"/>
          <p:nvPr/>
        </p:nvSpPr>
        <p:spPr>
          <a:xfrm>
            <a:off x="4695589" y="5682506"/>
            <a:ext cx="1534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/>
              </a:rPr>
              <a:t>In case of Dissatisfaction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233CA7-F7BB-A30E-F6C3-F1B41292A8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968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09" y="324801"/>
            <a:ext cx="7989787" cy="660025"/>
          </a:xfrm>
        </p:spPr>
        <p:txBody>
          <a:bodyPr/>
          <a:lstStyle/>
          <a:p>
            <a:r>
              <a:rPr lang="en-IN" sz="2400" dirty="0">
                <a:solidFill>
                  <a:schemeClr val="tx1"/>
                </a:solidFill>
                <a:latin typeface="+mn-lt"/>
              </a:rPr>
              <a:t>Grievance Workflow -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Verification process by Call Center</a:t>
            </a:r>
            <a:endParaRPr lang="en-IN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19BE63B-9A5D-4B82-8137-F2B320455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349" y="370304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904A8F-A3F8-4D30-8ECB-8DEE0D0C1529}"/>
              </a:ext>
            </a:extLst>
          </p:cNvPr>
          <p:cNvSpPr/>
          <p:nvPr/>
        </p:nvSpPr>
        <p:spPr>
          <a:xfrm>
            <a:off x="200905" y="1261363"/>
            <a:ext cx="652790" cy="65279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9AED3F6-20D6-4D03-B6B3-9026B3F570B6}"/>
              </a:ext>
            </a:extLst>
          </p:cNvPr>
          <p:cNvSpPr txBox="1"/>
          <p:nvPr/>
        </p:nvSpPr>
        <p:spPr>
          <a:xfrm>
            <a:off x="894956" y="1307791"/>
            <a:ext cx="2166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Verification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Process By CCC</a:t>
            </a:r>
          </a:p>
        </p:txBody>
      </p:sp>
      <p:pic>
        <p:nvPicPr>
          <p:cNvPr id="46" name="Picture 6" descr="user on phone icon in png साठी प्रतिमा परिणाम">
            <a:extLst>
              <a:ext uri="{FF2B5EF4-FFF2-40B4-BE49-F238E27FC236}">
                <a16:creationId xmlns:a16="http://schemas.microsoft.com/office/drawing/2014/main" id="{6CF1735F-6FAF-4D9B-B2B4-8947D03AD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0" y="2847071"/>
            <a:ext cx="791797" cy="79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4" descr="Image result for stakeholder icon png green">
            <a:extLst>
              <a:ext uri="{FF2B5EF4-FFF2-40B4-BE49-F238E27FC236}">
                <a16:creationId xmlns:a16="http://schemas.microsoft.com/office/drawing/2014/main" id="{6A40847B-4B4B-42A3-B5C6-BD06F1927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621" y="2946433"/>
            <a:ext cx="636546" cy="62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13AC3AB1-18F9-4DB3-8B1D-911733A85F9C}"/>
              </a:ext>
            </a:extLst>
          </p:cNvPr>
          <p:cNvSpPr txBox="1"/>
          <p:nvPr/>
        </p:nvSpPr>
        <p:spPr>
          <a:xfrm>
            <a:off x="2556659" y="2593051"/>
            <a:ext cx="754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Citizen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1FE1F38-5CE7-4105-A573-AE474FCA425B}"/>
              </a:ext>
            </a:extLst>
          </p:cNvPr>
          <p:cNvSpPr/>
          <p:nvPr/>
        </p:nvSpPr>
        <p:spPr>
          <a:xfrm>
            <a:off x="1476694" y="3285133"/>
            <a:ext cx="10779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Call to Citizen after Disposal for verification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C7FCE34-ED97-4028-8E1F-6E44DF1FA73A}"/>
              </a:ext>
            </a:extLst>
          </p:cNvPr>
          <p:cNvSpPr txBox="1"/>
          <p:nvPr/>
        </p:nvSpPr>
        <p:spPr>
          <a:xfrm>
            <a:off x="444040" y="2534219"/>
            <a:ext cx="5116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CCC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07D686E-6D44-418A-AB3B-F857006003EB}"/>
              </a:ext>
            </a:extLst>
          </p:cNvPr>
          <p:cNvSpPr/>
          <p:nvPr/>
        </p:nvSpPr>
        <p:spPr>
          <a:xfrm>
            <a:off x="267809" y="2425126"/>
            <a:ext cx="1134965" cy="136712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69E82F9-3F3A-4E25-B92B-47528666FC86}"/>
              </a:ext>
            </a:extLst>
          </p:cNvPr>
          <p:cNvSpPr/>
          <p:nvPr/>
        </p:nvSpPr>
        <p:spPr>
          <a:xfrm>
            <a:off x="2529895" y="2425126"/>
            <a:ext cx="814569" cy="136712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EE83FDC-FF80-43E1-BF43-900530320FC2}"/>
              </a:ext>
            </a:extLst>
          </p:cNvPr>
          <p:cNvSpPr/>
          <p:nvPr/>
        </p:nvSpPr>
        <p:spPr>
          <a:xfrm>
            <a:off x="843774" y="3165661"/>
            <a:ext cx="482556" cy="473207"/>
          </a:xfrm>
          <a:prstGeom prst="ellipse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77DD20F0-D91F-4752-B0BF-03BAC08A7D9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34253" y="3285133"/>
            <a:ext cx="317771" cy="252276"/>
          </a:xfrm>
          <a:prstGeom prst="rect">
            <a:avLst/>
          </a:prstGeom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0DE6786-D552-4B5A-9650-E7B0BADCF80E}"/>
              </a:ext>
            </a:extLst>
          </p:cNvPr>
          <p:cNvCxnSpPr>
            <a:cxnSpLocks/>
            <a:stCxn id="51" idx="3"/>
          </p:cNvCxnSpPr>
          <p:nvPr/>
        </p:nvCxnSpPr>
        <p:spPr>
          <a:xfrm>
            <a:off x="1402774" y="3108688"/>
            <a:ext cx="103858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B8B0F5D2-C82A-4F8C-A226-70C421AA7DF7}"/>
              </a:ext>
            </a:extLst>
          </p:cNvPr>
          <p:cNvSpPr/>
          <p:nvPr/>
        </p:nvSpPr>
        <p:spPr>
          <a:xfrm>
            <a:off x="3435707" y="2422047"/>
            <a:ext cx="768003" cy="644664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Partial Closure (Relief)</a:t>
            </a:r>
            <a:endParaRPr kumimoji="0" lang="en-IN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8B544F3-95BE-4307-99AB-64E865D62D17}"/>
              </a:ext>
            </a:extLst>
          </p:cNvPr>
          <p:cNvSpPr/>
          <p:nvPr/>
        </p:nvSpPr>
        <p:spPr>
          <a:xfrm>
            <a:off x="3440567" y="3150153"/>
            <a:ext cx="763143" cy="644664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Partial Closure (Reject)</a:t>
            </a:r>
            <a:endParaRPr kumimoji="0" lang="en-IN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8" name="Right Arrow 68">
            <a:extLst>
              <a:ext uri="{FF2B5EF4-FFF2-40B4-BE49-F238E27FC236}">
                <a16:creationId xmlns:a16="http://schemas.microsoft.com/office/drawing/2014/main" id="{6F169721-3740-471C-BBDC-17C8C97C8429}"/>
              </a:ext>
            </a:extLst>
          </p:cNvPr>
          <p:cNvSpPr/>
          <p:nvPr/>
        </p:nvSpPr>
        <p:spPr>
          <a:xfrm rot="5400000">
            <a:off x="6709905" y="4512847"/>
            <a:ext cx="399264" cy="40676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2C086EB-FF1B-4180-98FE-BCFCC046F417}"/>
              </a:ext>
            </a:extLst>
          </p:cNvPr>
          <p:cNvSpPr/>
          <p:nvPr/>
        </p:nvSpPr>
        <p:spPr>
          <a:xfrm>
            <a:off x="4763501" y="2825888"/>
            <a:ext cx="1309776" cy="489434"/>
          </a:xfrm>
          <a:prstGeom prst="rect">
            <a:avLst/>
          </a:prstGeom>
          <a:solidFill>
            <a:srgbClr val="70AD47">
              <a:alpha val="89804"/>
            </a:srgb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Satisfied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E5476B9-DAEF-4AAA-8C1D-09A01AD82DB8}"/>
              </a:ext>
            </a:extLst>
          </p:cNvPr>
          <p:cNvSpPr/>
          <p:nvPr/>
        </p:nvSpPr>
        <p:spPr>
          <a:xfrm>
            <a:off x="6318074" y="2825888"/>
            <a:ext cx="1067938" cy="494757"/>
          </a:xfrm>
          <a:prstGeom prst="rect">
            <a:avLst/>
          </a:prstGeom>
          <a:solidFill>
            <a:srgbClr val="ED7D31">
              <a:alpha val="89804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Not Satisfied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D32C965-21C8-42EF-9CF7-E3848F93CF3D}"/>
              </a:ext>
            </a:extLst>
          </p:cNvPr>
          <p:cNvSpPr txBox="1"/>
          <p:nvPr/>
        </p:nvSpPr>
        <p:spPr>
          <a:xfrm>
            <a:off x="4412790" y="3878450"/>
            <a:ext cx="1309776" cy="52322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Final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Disposal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161CCF3-5157-4E15-B9D2-FE7EE1C35F98}"/>
              </a:ext>
            </a:extLst>
          </p:cNvPr>
          <p:cNvSpPr/>
          <p:nvPr/>
        </p:nvSpPr>
        <p:spPr>
          <a:xfrm>
            <a:off x="6688668" y="4988377"/>
            <a:ext cx="441739" cy="441739"/>
          </a:xfrm>
          <a:prstGeom prst="ellipse">
            <a:avLst/>
          </a:prstGeom>
          <a:solidFill>
            <a:srgbClr val="C893C7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167594E-7CDE-4A3C-9E37-D9706F91924B}"/>
              </a:ext>
            </a:extLst>
          </p:cNvPr>
          <p:cNvSpPr txBox="1"/>
          <p:nvPr/>
        </p:nvSpPr>
        <p:spPr>
          <a:xfrm>
            <a:off x="6142377" y="5502724"/>
            <a:ext cx="1534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Grievance Disposal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CD035124-D075-40E2-B8F8-CDDF779D9C5B}"/>
              </a:ext>
            </a:extLst>
          </p:cNvPr>
          <p:cNvSpPr/>
          <p:nvPr/>
        </p:nvSpPr>
        <p:spPr>
          <a:xfrm>
            <a:off x="4823030" y="4988377"/>
            <a:ext cx="441739" cy="44173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5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A04660B-54E2-41F8-914C-6D594EAA68F0}"/>
              </a:ext>
            </a:extLst>
          </p:cNvPr>
          <p:cNvSpPr txBox="1"/>
          <p:nvPr/>
        </p:nvSpPr>
        <p:spPr>
          <a:xfrm>
            <a:off x="4041773" y="5483407"/>
            <a:ext cx="1870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Feedback and Suggestion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(optional)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A761A5A-FE29-44EF-B7AC-E040E120A2FB}"/>
              </a:ext>
            </a:extLst>
          </p:cNvPr>
          <p:cNvSpPr txBox="1"/>
          <p:nvPr/>
        </p:nvSpPr>
        <p:spPr>
          <a:xfrm>
            <a:off x="7605960" y="1519314"/>
            <a:ext cx="1270231" cy="1077218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Request for reopening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(valid up to two complete lifecycles)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B7F67A5-8ADC-4D0D-AE0B-FA7C8BE65791}"/>
              </a:ext>
            </a:extLst>
          </p:cNvPr>
          <p:cNvSpPr txBox="1"/>
          <p:nvPr/>
        </p:nvSpPr>
        <p:spPr>
          <a:xfrm>
            <a:off x="6278428" y="3878450"/>
            <a:ext cx="1309776" cy="52322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Upper level Officer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270DC46-BD04-4D38-A0B6-3508DFB522BB}"/>
              </a:ext>
            </a:extLst>
          </p:cNvPr>
          <p:cNvSpPr/>
          <p:nvPr/>
        </p:nvSpPr>
        <p:spPr>
          <a:xfrm>
            <a:off x="6684995" y="1259572"/>
            <a:ext cx="394270" cy="3681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L3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70F5CE9-DCA9-42EC-9F48-B54CE2D6B5E6}"/>
              </a:ext>
            </a:extLst>
          </p:cNvPr>
          <p:cNvSpPr/>
          <p:nvPr/>
        </p:nvSpPr>
        <p:spPr>
          <a:xfrm>
            <a:off x="7161461" y="1262257"/>
            <a:ext cx="394270" cy="3681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L4</a:t>
            </a:r>
          </a:p>
        </p:txBody>
      </p:sp>
      <p:sp>
        <p:nvSpPr>
          <p:cNvPr id="94" name="Right Arrow 98">
            <a:extLst>
              <a:ext uri="{FF2B5EF4-FFF2-40B4-BE49-F238E27FC236}">
                <a16:creationId xmlns:a16="http://schemas.microsoft.com/office/drawing/2014/main" id="{83F0EBF2-AB78-4B32-B50A-ECE8D65102CE}"/>
              </a:ext>
            </a:extLst>
          </p:cNvPr>
          <p:cNvSpPr/>
          <p:nvPr/>
        </p:nvSpPr>
        <p:spPr>
          <a:xfrm>
            <a:off x="4294954" y="2957763"/>
            <a:ext cx="403772" cy="25990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5" name="Right Arrow 99">
            <a:extLst>
              <a:ext uri="{FF2B5EF4-FFF2-40B4-BE49-F238E27FC236}">
                <a16:creationId xmlns:a16="http://schemas.microsoft.com/office/drawing/2014/main" id="{8F6DF459-C844-4C22-9830-C0DA697B96DF}"/>
              </a:ext>
            </a:extLst>
          </p:cNvPr>
          <p:cNvSpPr/>
          <p:nvPr/>
        </p:nvSpPr>
        <p:spPr>
          <a:xfrm rot="5400000">
            <a:off x="4844267" y="4512848"/>
            <a:ext cx="399264" cy="40676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6" name="Right Arrow 100">
            <a:extLst>
              <a:ext uri="{FF2B5EF4-FFF2-40B4-BE49-F238E27FC236}">
                <a16:creationId xmlns:a16="http://schemas.microsoft.com/office/drawing/2014/main" id="{328C1D2D-57FB-4AC8-9310-FDFB58C5D902}"/>
              </a:ext>
            </a:extLst>
          </p:cNvPr>
          <p:cNvSpPr/>
          <p:nvPr/>
        </p:nvSpPr>
        <p:spPr>
          <a:xfrm rot="5400000">
            <a:off x="6709905" y="3429594"/>
            <a:ext cx="399264" cy="40676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7" name="Right Arrow 101">
            <a:extLst>
              <a:ext uri="{FF2B5EF4-FFF2-40B4-BE49-F238E27FC236}">
                <a16:creationId xmlns:a16="http://schemas.microsoft.com/office/drawing/2014/main" id="{F867F129-270A-4A7D-9653-934B544B5F55}"/>
              </a:ext>
            </a:extLst>
          </p:cNvPr>
          <p:cNvSpPr/>
          <p:nvPr/>
        </p:nvSpPr>
        <p:spPr>
          <a:xfrm rot="5400000">
            <a:off x="4844267" y="3429595"/>
            <a:ext cx="399264" cy="40676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8" name="Bent Arrow 103">
            <a:extLst>
              <a:ext uri="{FF2B5EF4-FFF2-40B4-BE49-F238E27FC236}">
                <a16:creationId xmlns:a16="http://schemas.microsoft.com/office/drawing/2014/main" id="{2E84B000-0792-4BC1-81AB-2D35CDE76F8F}"/>
              </a:ext>
            </a:extLst>
          </p:cNvPr>
          <p:cNvSpPr/>
          <p:nvPr/>
        </p:nvSpPr>
        <p:spPr>
          <a:xfrm rot="16200000" flipV="1">
            <a:off x="7411907" y="2774910"/>
            <a:ext cx="588181" cy="341909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6FA9AA-2725-5891-54FA-76952800BC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6" y="30272"/>
            <a:ext cx="791222" cy="92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5709256"/>
      </p:ext>
    </p:extLst>
  </p:cSld>
  <p:clrMapOvr>
    <a:masterClrMapping/>
  </p:clrMapOvr>
</p:sld>
</file>

<file path=ppt/theme/theme1.xml><?xml version="1.0" encoding="utf-8"?>
<a:theme xmlns:a="http://schemas.openxmlformats.org/drawingml/2006/main" name="EY regular presentation_2010">
  <a:themeElements>
    <a:clrScheme name="Custom 1">
      <a:dk1>
        <a:srgbClr val="000000"/>
      </a:dk1>
      <a:lt1>
        <a:srgbClr val="808080"/>
      </a:lt1>
      <a:dk2>
        <a:srgbClr val="FFFFFF"/>
      </a:dk2>
      <a:lt2>
        <a:srgbClr val="80808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EY light projection">
  <a:themeElements>
    <a:clrScheme name="Custom 1">
      <a:dk1>
        <a:srgbClr val="000000"/>
      </a:dk1>
      <a:lt1>
        <a:srgbClr val="808080"/>
      </a:lt1>
      <a:dk2>
        <a:srgbClr val="FFFFFF"/>
      </a:dk2>
      <a:lt2>
        <a:srgbClr val="808080"/>
      </a:lt2>
      <a:accent1>
        <a:srgbClr val="808080"/>
      </a:accent1>
      <a:accent2>
        <a:srgbClr val="FFD2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EY dark print">
  <a:themeElements>
    <a:clrScheme name="Custom 2">
      <a:dk1>
        <a:srgbClr val="FFFFFF"/>
      </a:dk1>
      <a:lt1>
        <a:srgbClr val="FFFFFF"/>
      </a:lt1>
      <a:dk2>
        <a:srgbClr val="333333"/>
      </a:dk2>
      <a:lt2>
        <a:srgbClr val="FFE60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4.xml><?xml version="1.0" encoding="utf-8"?>
<a:theme xmlns:a="http://schemas.openxmlformats.org/drawingml/2006/main" name="EY dark projection">
  <a:themeElements>
    <a:clrScheme name="Custom 4">
      <a:dk1>
        <a:srgbClr val="FFFFFF"/>
      </a:dk1>
      <a:lt1>
        <a:srgbClr val="FFFFFF"/>
      </a:lt1>
      <a:dk2>
        <a:srgbClr val="333333"/>
      </a:dk2>
      <a:lt2>
        <a:srgbClr val="FFD200"/>
      </a:lt2>
      <a:accent1>
        <a:srgbClr val="808080"/>
      </a:accent1>
      <a:accent2>
        <a:srgbClr val="FFD2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