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4173" r:id="rId1"/>
  </p:sldMasterIdLst>
  <p:notesMasterIdLst>
    <p:notesMasterId r:id="rId16"/>
  </p:notesMasterIdLst>
  <p:sldIdLst>
    <p:sldId id="256" r:id="rId2"/>
    <p:sldId id="2076139945" r:id="rId3"/>
    <p:sldId id="257" r:id="rId4"/>
    <p:sldId id="258" r:id="rId5"/>
    <p:sldId id="259" r:id="rId6"/>
    <p:sldId id="260" r:id="rId7"/>
    <p:sldId id="261" r:id="rId8"/>
    <p:sldId id="2076139943" r:id="rId9"/>
    <p:sldId id="2076139944" r:id="rId10"/>
    <p:sldId id="264" r:id="rId11"/>
    <p:sldId id="262" r:id="rId12"/>
    <p:sldId id="2076139946" r:id="rId13"/>
    <p:sldId id="263" r:id="rId14"/>
    <p:sldId id="207613994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386"/>
    <p:restoredTop sz="96327"/>
  </p:normalViewPr>
  <p:slideViewPr>
    <p:cSldViewPr snapToGrid="0" snapToObjects="1">
      <p:cViewPr varScale="1">
        <p:scale>
          <a:sx n="160" d="100"/>
          <a:sy n="160" d="100"/>
        </p:scale>
        <p:origin x="119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0ACE5C-2B4E-D240-B4BC-40CDB90BC5EF}" type="datetimeFigureOut">
              <a:rPr lang="en-US" smtClean="0"/>
              <a:t>7/7/22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334DC3-160E-884B-879C-4CCE2044685A}" type="slidenum">
              <a:rPr lang="en-US" smtClean="0"/>
              <a:t>‹#›</a:t>
            </a:fld>
            <a:endParaRPr lang="en-US"/>
          </a:p>
        </p:txBody>
      </p:sp>
    </p:spTree>
    <p:extLst>
      <p:ext uri="{BB962C8B-B14F-4D97-AF65-F5344CB8AC3E}">
        <p14:creationId xmlns:p14="http://schemas.microsoft.com/office/powerpoint/2010/main" val="2356740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GB"/>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3424F0FB-327F-0F48-8DDB-36AE75E541EA}" type="datetime1">
              <a:rPr lang="en-IN" smtClean="0"/>
              <a:t>07/07/22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r>
              <a:rPr lang="en-US"/>
              <a:t>snt@gov.in
              </a:t>
            </a:r>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pic>
        <p:nvPicPr>
          <p:cNvPr id="31" name="Picture 30">
            <a:extLst>
              <a:ext uri="{FF2B5EF4-FFF2-40B4-BE49-F238E27FC236}">
                <a16:creationId xmlns:a16="http://schemas.microsoft.com/office/drawing/2014/main" id="{7E7334F8-4C5C-422A-995B-0145F0939E7E}"/>
              </a:ext>
            </a:extLst>
          </p:cNvPr>
          <p:cNvPicPr>
            <a:picLocks noChangeAspect="1"/>
          </p:cNvPicPr>
          <p:nvPr userDrawn="1"/>
        </p:nvPicPr>
        <p:blipFill>
          <a:blip r:embed="rId2"/>
          <a:stretch>
            <a:fillRect/>
          </a:stretch>
        </p:blipFill>
        <p:spPr>
          <a:xfrm>
            <a:off x="140226" y="607760"/>
            <a:ext cx="1016000" cy="1028700"/>
          </a:xfrm>
          <a:prstGeom prst="rect">
            <a:avLst/>
          </a:prstGeom>
        </p:spPr>
      </p:pic>
    </p:spTree>
    <p:extLst>
      <p:ext uri="{BB962C8B-B14F-4D97-AF65-F5344CB8AC3E}">
        <p14:creationId xmlns:p14="http://schemas.microsoft.com/office/powerpoint/2010/main" val="384590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D939BE6-4486-0549-BB9D-B2D28BE257B9}" type="datetime1">
              <a:rPr lang="en-IN" smtClean="0"/>
              <a:t>07/07/22</a:t>
            </a:fld>
            <a:endParaRPr lang="en-US" dirty="0"/>
          </a:p>
        </p:txBody>
      </p:sp>
      <p:sp>
        <p:nvSpPr>
          <p:cNvPr id="5" name="Footer Placeholder 4"/>
          <p:cNvSpPr>
            <a:spLocks noGrp="1"/>
          </p:cNvSpPr>
          <p:nvPr>
            <p:ph type="ftr" sz="quarter" idx="11"/>
          </p:nvPr>
        </p:nvSpPr>
        <p:spPr/>
        <p:txBody>
          <a:bodyPr/>
          <a:lstStyle/>
          <a:p>
            <a:r>
              <a:rPr lang="en-US"/>
              <a:t>snt@gov.in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32954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1E244DC9-C001-DC4A-BD8B-CCF1A8A17F45}" type="datetime1">
              <a:rPr lang="en-IN" smtClean="0"/>
              <a:t>07/07/22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r>
              <a:rPr lang="en-US"/>
              <a:t>snt@gov.in
              </a:t>
            </a:r>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1392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GB"/>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5433359-BF1C-0946-BDB9-E76615019064}" type="datetime1">
              <a:rPr lang="en-IN" smtClean="0"/>
              <a:t>07/07/22</a:t>
            </a:fld>
            <a:endParaRPr lang="en-US" dirty="0"/>
          </a:p>
        </p:txBody>
      </p:sp>
      <p:sp>
        <p:nvSpPr>
          <p:cNvPr id="5" name="Footer Placeholder 4"/>
          <p:cNvSpPr>
            <a:spLocks noGrp="1"/>
          </p:cNvSpPr>
          <p:nvPr>
            <p:ph type="ftr" sz="quarter" idx="11"/>
          </p:nvPr>
        </p:nvSpPr>
        <p:spPr/>
        <p:txBody>
          <a:bodyPr/>
          <a:lstStyle/>
          <a:p>
            <a:r>
              <a:rPr lang="en-US"/>
              <a:t>snt@gov.in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4775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GB"/>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97BBF70D-0751-DA4E-ACCE-7E7081FA5900}" type="datetime1">
              <a:rPr lang="en-IN" smtClean="0"/>
              <a:t>07/07/22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r>
              <a:rPr lang="en-US"/>
              <a:t>snt@gov.in
              </a:t>
            </a:r>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53062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GB"/>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16753758-1EA5-5A42-B738-D69B29980CA0}" type="datetime1">
              <a:rPr lang="en-IN" smtClean="0"/>
              <a:t>07/07/22</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r>
              <a:rPr lang="en-US"/>
              <a:t>snt@gov.in
              </a:t>
            </a:r>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03079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GB"/>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77BFE223-4017-7146-853C-3ADCFDE75AB6}" type="datetime1">
              <a:rPr lang="en-IN" smtClean="0"/>
              <a:t>07/07/22</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r>
              <a:rPr lang="en-US"/>
              <a:t>snt@gov.in
              </a:t>
            </a:r>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25201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6105B5FC-7DB3-A142-851F-4B77812109E4}" type="datetime1">
              <a:rPr lang="en-IN" smtClean="0"/>
              <a:t>07/07/22</a:t>
            </a:fld>
            <a:endParaRPr lang="en-US" dirty="0"/>
          </a:p>
        </p:txBody>
      </p:sp>
      <p:sp>
        <p:nvSpPr>
          <p:cNvPr id="4" name="Footer Placeholder 3"/>
          <p:cNvSpPr>
            <a:spLocks noGrp="1"/>
          </p:cNvSpPr>
          <p:nvPr>
            <p:ph type="ftr" sz="quarter" idx="11"/>
          </p:nvPr>
        </p:nvSpPr>
        <p:spPr/>
        <p:txBody>
          <a:bodyPr/>
          <a:lstStyle/>
          <a:p>
            <a:r>
              <a:rPr lang="en-US"/>
              <a:t>snt@gov.in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0251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DE135A2C-5618-F641-8AF4-AF306CFA3D18}" type="datetime1">
              <a:rPr lang="en-IN" smtClean="0"/>
              <a:t>07/07/22</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r>
              <a:rPr lang="en-US"/>
              <a:t>snt@gov.in
              </a:t>
            </a:r>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27747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GB"/>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7ABC2E95-D93A-5640-A9CB-CC71B8A842BC}" type="datetime1">
              <a:rPr lang="en-IN" smtClean="0"/>
              <a:t>07/07/22</a:t>
            </a:fld>
            <a:endParaRPr lang="en-US" dirty="0"/>
          </a:p>
        </p:txBody>
      </p:sp>
      <p:sp>
        <p:nvSpPr>
          <p:cNvPr id="6" name="Footer Placeholder 5"/>
          <p:cNvSpPr>
            <a:spLocks noGrp="1"/>
          </p:cNvSpPr>
          <p:nvPr>
            <p:ph type="ftr" sz="quarter" idx="11"/>
          </p:nvPr>
        </p:nvSpPr>
        <p:spPr/>
        <p:txBody>
          <a:bodyPr/>
          <a:lstStyle/>
          <a:p>
            <a:r>
              <a:rPr lang="en-US"/>
              <a:t>snt@gov.in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61308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GB"/>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875E115F-6173-A84B-B119-5E7008768774}" type="datetime1">
              <a:rPr lang="en-IN" smtClean="0"/>
              <a:t>07/07/22</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r>
              <a:rPr lang="en-US"/>
              <a:t>snt@gov.in
              </a:t>
            </a:r>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19763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BC3E9BF5-1664-6042-9FCD-FA508DA23D5F}" type="datetime1">
              <a:rPr lang="en-IN" smtClean="0"/>
              <a:t>07/07/22</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en-US"/>
              <a:t>snt@gov.in
              </a:t>
            </a:r>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12462467"/>
      </p:ext>
    </p:extLst>
  </p:cSld>
  <p:clrMap bg1="lt1" tx1="dk1" bg2="lt2" tx2="dk2" accent1="accent1" accent2="accent2" accent3="accent3" accent4="accent4" accent5="accent5" accent6="accent6" hlink="hlink" folHlink="folHlink"/>
  <p:sldLayoutIdLst>
    <p:sldLayoutId id="2147484174" r:id="rId1"/>
    <p:sldLayoutId id="2147484175" r:id="rId2"/>
    <p:sldLayoutId id="2147484176" r:id="rId3"/>
    <p:sldLayoutId id="2147484177" r:id="rId4"/>
    <p:sldLayoutId id="2147484178" r:id="rId5"/>
    <p:sldLayoutId id="2147484179" r:id="rId6"/>
    <p:sldLayoutId id="2147484180" r:id="rId7"/>
    <p:sldLayoutId id="2147484181" r:id="rId8"/>
    <p:sldLayoutId id="2147484182" r:id="rId9"/>
    <p:sldLayoutId id="2147484183" r:id="rId10"/>
    <p:sldLayoutId id="2147484184" r:id="rId11"/>
  </p:sldLayoutIdLst>
  <p:hf hdr="0" dt="0"/>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mailto:snt@gov.in" TargetMode="Externa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AD67B-D814-D8B7-9B88-36C776EDCF15}"/>
              </a:ext>
            </a:extLst>
          </p:cNvPr>
          <p:cNvSpPr>
            <a:spLocks noGrp="1"/>
          </p:cNvSpPr>
          <p:nvPr>
            <p:ph type="ctrTitle"/>
          </p:nvPr>
        </p:nvSpPr>
        <p:spPr/>
        <p:txBody>
          <a:bodyPr>
            <a:normAutofit/>
          </a:bodyPr>
          <a:lstStyle/>
          <a:p>
            <a:r>
              <a:rPr lang="en-IN" dirty="0"/>
              <a:t>Vision India@2047</a:t>
            </a:r>
            <a:br>
              <a:rPr lang="en-IN" dirty="0"/>
            </a:br>
            <a:r>
              <a:rPr lang="en-IN" dirty="0"/>
              <a:t>on Governance </a:t>
            </a:r>
            <a:endParaRPr lang="en-US" dirty="0"/>
          </a:p>
        </p:txBody>
      </p:sp>
      <p:sp>
        <p:nvSpPr>
          <p:cNvPr id="3" name="Subtitle 2">
            <a:extLst>
              <a:ext uri="{FF2B5EF4-FFF2-40B4-BE49-F238E27FC236}">
                <a16:creationId xmlns:a16="http://schemas.microsoft.com/office/drawing/2014/main" id="{07F39D5C-3AC1-B19F-B25D-96D2B28F6982}"/>
              </a:ext>
            </a:extLst>
          </p:cNvPr>
          <p:cNvSpPr>
            <a:spLocks noGrp="1"/>
          </p:cNvSpPr>
          <p:nvPr>
            <p:ph type="subTitle" idx="1"/>
          </p:nvPr>
        </p:nvSpPr>
        <p:spPr/>
        <p:txBody>
          <a:bodyPr/>
          <a:lstStyle/>
          <a:p>
            <a:r>
              <a:rPr lang="en-US" dirty="0"/>
              <a:t>IIPA</a:t>
            </a:r>
          </a:p>
        </p:txBody>
      </p:sp>
      <p:pic>
        <p:nvPicPr>
          <p:cNvPr id="4" name="Picture 12" descr="Logo, company name&#10;&#10;Description automatically generated">
            <a:extLst>
              <a:ext uri="{FF2B5EF4-FFF2-40B4-BE49-F238E27FC236}">
                <a16:creationId xmlns:a16="http://schemas.microsoft.com/office/drawing/2014/main" id="{759186D9-A458-6960-C959-3DE6262A92ED}"/>
              </a:ext>
            </a:extLst>
          </p:cNvPr>
          <p:cNvPicPr>
            <a:picLocks noChangeAspect="1"/>
          </p:cNvPicPr>
          <p:nvPr/>
        </p:nvPicPr>
        <p:blipFill>
          <a:blip r:embed="rId2"/>
          <a:srcRect r="15189"/>
          <a:stretch>
            <a:fillRect/>
          </a:stretch>
        </p:blipFill>
        <p:spPr bwMode="auto">
          <a:xfrm>
            <a:off x="5539577" y="363454"/>
            <a:ext cx="1112745" cy="813458"/>
          </a:xfrm>
          <a:prstGeom prst="rect">
            <a:avLst/>
          </a:prstGeom>
          <a:noFill/>
        </p:spPr>
      </p:pic>
    </p:spTree>
    <p:extLst>
      <p:ext uri="{BB962C8B-B14F-4D97-AF65-F5344CB8AC3E}">
        <p14:creationId xmlns:p14="http://schemas.microsoft.com/office/powerpoint/2010/main" val="819066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FB13E-7C6C-FD62-02EF-63890C4A2B2D}"/>
              </a:ext>
            </a:extLst>
          </p:cNvPr>
          <p:cNvSpPr>
            <a:spLocks noGrp="1"/>
          </p:cNvSpPr>
          <p:nvPr>
            <p:ph type="title"/>
          </p:nvPr>
        </p:nvSpPr>
        <p:spPr/>
        <p:txBody>
          <a:bodyPr/>
          <a:lstStyle/>
          <a:p>
            <a:r>
              <a:rPr lang="en-US" dirty="0"/>
              <a:t>Mission </a:t>
            </a:r>
            <a:r>
              <a:rPr lang="en-US" dirty="0" err="1"/>
              <a:t>KarmaYogi</a:t>
            </a:r>
            <a:endParaRPr lang="en-US" dirty="0"/>
          </a:p>
        </p:txBody>
      </p:sp>
      <p:sp>
        <p:nvSpPr>
          <p:cNvPr id="3" name="Content Placeholder 2">
            <a:extLst>
              <a:ext uri="{FF2B5EF4-FFF2-40B4-BE49-F238E27FC236}">
                <a16:creationId xmlns:a16="http://schemas.microsoft.com/office/drawing/2014/main" id="{9DB3B8E8-B504-FA19-2B4C-48C9A6C79D6F}"/>
              </a:ext>
            </a:extLst>
          </p:cNvPr>
          <p:cNvSpPr>
            <a:spLocks noGrp="1"/>
          </p:cNvSpPr>
          <p:nvPr>
            <p:ph idx="1"/>
          </p:nvPr>
        </p:nvSpPr>
        <p:spPr/>
        <p:txBody>
          <a:bodyPr>
            <a:normAutofit/>
          </a:bodyPr>
          <a:lstStyle/>
          <a:p>
            <a:r>
              <a:rPr lang="en-US" dirty="0"/>
              <a:t>Shift from Rule to Role ,Virtue is knowledge </a:t>
            </a:r>
          </a:p>
          <a:p>
            <a:r>
              <a:rPr lang="en-US" dirty="0"/>
              <a:t>Fluid Modernity : Toolset , Skillset and Mindset</a:t>
            </a:r>
          </a:p>
          <a:p>
            <a:pPr lvl="1"/>
            <a:r>
              <a:rPr lang="en-US" dirty="0"/>
              <a:t>Growth Mindset : Fixed-vs-growth , lifelong learning ,multi-stage life </a:t>
            </a:r>
          </a:p>
          <a:p>
            <a:pPr lvl="1"/>
            <a:r>
              <a:rPr lang="en-US" dirty="0"/>
              <a:t>Future Skills – Technical Human and Conceptual </a:t>
            </a:r>
          </a:p>
          <a:p>
            <a:pPr lvl="1"/>
            <a:r>
              <a:rPr lang="en-US" dirty="0"/>
              <a:t>New Age Tool Set- Dashboard , AI ML NLP Web3 Metaverse </a:t>
            </a:r>
          </a:p>
          <a:p>
            <a:r>
              <a:rPr lang="en-US" dirty="0"/>
              <a:t>Minimum Government but Maximum Governance </a:t>
            </a:r>
          </a:p>
          <a:p>
            <a:pPr lvl="1"/>
            <a:r>
              <a:rPr lang="en-US" dirty="0"/>
              <a:t>Reform : People Process and Technology </a:t>
            </a:r>
          </a:p>
          <a:p>
            <a:pPr lvl="1"/>
            <a:r>
              <a:rPr lang="en-US" dirty="0"/>
              <a:t>Perform : Input-Output to Outcome &amp; Impact , Saturation </a:t>
            </a:r>
          </a:p>
          <a:p>
            <a:pPr lvl="1"/>
            <a:r>
              <a:rPr lang="en-US" dirty="0"/>
              <a:t>Transform : </a:t>
            </a:r>
            <a:r>
              <a:rPr lang="en-US" dirty="0" err="1"/>
              <a:t>JanBhagidaari</a:t>
            </a:r>
            <a:r>
              <a:rPr lang="en-US" dirty="0"/>
              <a:t> -</a:t>
            </a:r>
            <a:r>
              <a:rPr lang="en-US" dirty="0" err="1"/>
              <a:t>Sabka</a:t>
            </a:r>
            <a:r>
              <a:rPr lang="en-US" dirty="0"/>
              <a:t> </a:t>
            </a:r>
            <a:r>
              <a:rPr lang="en-US" dirty="0" err="1"/>
              <a:t>Prayas</a:t>
            </a:r>
            <a:r>
              <a:rPr lang="en-US" dirty="0"/>
              <a:t> </a:t>
            </a:r>
          </a:p>
          <a:p>
            <a:pPr lvl="1"/>
            <a:r>
              <a:rPr lang="en-US" dirty="0"/>
              <a:t>Citizen-centricity to people in the </a:t>
            </a:r>
            <a:r>
              <a:rPr lang="en-US" dirty="0" err="1"/>
              <a:t>centre</a:t>
            </a:r>
            <a:r>
              <a:rPr lang="en-US" dirty="0"/>
              <a:t> </a:t>
            </a:r>
          </a:p>
        </p:txBody>
      </p:sp>
      <p:sp>
        <p:nvSpPr>
          <p:cNvPr id="4" name="Footer Placeholder 3">
            <a:extLst>
              <a:ext uri="{FF2B5EF4-FFF2-40B4-BE49-F238E27FC236}">
                <a16:creationId xmlns:a16="http://schemas.microsoft.com/office/drawing/2014/main" id="{68B1795C-4C8A-49E8-CB9A-96248CE51345}"/>
              </a:ext>
            </a:extLst>
          </p:cNvPr>
          <p:cNvSpPr>
            <a:spLocks noGrp="1"/>
          </p:cNvSpPr>
          <p:nvPr>
            <p:ph type="ftr" sz="quarter" idx="11"/>
          </p:nvPr>
        </p:nvSpPr>
        <p:spPr/>
        <p:txBody>
          <a:bodyPr/>
          <a:lstStyle/>
          <a:p>
            <a:r>
              <a:rPr lang="en-US"/>
              <a:t>snt@gov.in
              </a:t>
            </a:r>
            <a:endParaRPr lang="en-US" dirty="0"/>
          </a:p>
        </p:txBody>
      </p:sp>
      <p:sp>
        <p:nvSpPr>
          <p:cNvPr id="5" name="Slide Number Placeholder 4">
            <a:extLst>
              <a:ext uri="{FF2B5EF4-FFF2-40B4-BE49-F238E27FC236}">
                <a16:creationId xmlns:a16="http://schemas.microsoft.com/office/drawing/2014/main" id="{6088AF96-DAB2-1178-6B5D-EA5CAFC5488F}"/>
              </a:ext>
            </a:extLst>
          </p:cNvPr>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2429480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E861D-98D8-B9F8-A394-0A47C2FD7DC9}"/>
              </a:ext>
            </a:extLst>
          </p:cNvPr>
          <p:cNvSpPr>
            <a:spLocks noGrp="1"/>
          </p:cNvSpPr>
          <p:nvPr>
            <p:ph type="title"/>
          </p:nvPr>
        </p:nvSpPr>
        <p:spPr/>
        <p:txBody>
          <a:bodyPr>
            <a:normAutofit fontScale="90000"/>
          </a:bodyPr>
          <a:lstStyle/>
          <a:p>
            <a:r>
              <a:rPr lang="en-IN" b="1" dirty="0"/>
              <a:t>Fostering innovation to deliver inclusive and equitable services </a:t>
            </a:r>
            <a:endParaRPr lang="en-US" dirty="0"/>
          </a:p>
        </p:txBody>
      </p:sp>
      <p:sp>
        <p:nvSpPr>
          <p:cNvPr id="3" name="Content Placeholder 2">
            <a:extLst>
              <a:ext uri="{FF2B5EF4-FFF2-40B4-BE49-F238E27FC236}">
                <a16:creationId xmlns:a16="http://schemas.microsoft.com/office/drawing/2014/main" id="{A14044CE-9239-DC05-6794-75A0D1B40A8D}"/>
              </a:ext>
            </a:extLst>
          </p:cNvPr>
          <p:cNvSpPr>
            <a:spLocks noGrp="1"/>
          </p:cNvSpPr>
          <p:nvPr>
            <p:ph idx="1"/>
          </p:nvPr>
        </p:nvSpPr>
        <p:spPr/>
        <p:txBody>
          <a:bodyPr/>
          <a:lstStyle/>
          <a:p>
            <a:r>
              <a:rPr lang="en-IN" b="1" dirty="0"/>
              <a:t>Drone technology in a district deployed for agriculture in a cost effective way </a:t>
            </a:r>
          </a:p>
          <a:p>
            <a:r>
              <a:rPr lang="en-IN" b="1" dirty="0"/>
              <a:t>Impact is wonderful </a:t>
            </a:r>
            <a:endParaRPr lang="en-IN" dirty="0"/>
          </a:p>
          <a:p>
            <a:endParaRPr lang="en-US" dirty="0"/>
          </a:p>
        </p:txBody>
      </p:sp>
      <p:pic>
        <p:nvPicPr>
          <p:cNvPr id="1025" name="Picture 1" descr="page1image671007216">
            <a:extLst>
              <a:ext uri="{FF2B5EF4-FFF2-40B4-BE49-F238E27FC236}">
                <a16:creationId xmlns:a16="http://schemas.microsoft.com/office/drawing/2014/main" id="{6F31BB53-34FE-7E91-AC03-E5D2ED6FA3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023100" cy="26289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page1image671007216">
            <a:extLst>
              <a:ext uri="{FF2B5EF4-FFF2-40B4-BE49-F238E27FC236}">
                <a16:creationId xmlns:a16="http://schemas.microsoft.com/office/drawing/2014/main" id="{CF3A07D2-376F-3158-F75A-EEF766BE60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023100" cy="2628900"/>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a:extLst>
              <a:ext uri="{FF2B5EF4-FFF2-40B4-BE49-F238E27FC236}">
                <a16:creationId xmlns:a16="http://schemas.microsoft.com/office/drawing/2014/main" id="{1619BA84-1EEF-4B36-C116-1823267F1534}"/>
              </a:ext>
            </a:extLst>
          </p:cNvPr>
          <p:cNvSpPr>
            <a:spLocks noGrp="1"/>
          </p:cNvSpPr>
          <p:nvPr>
            <p:ph type="ftr" sz="quarter" idx="11"/>
          </p:nvPr>
        </p:nvSpPr>
        <p:spPr/>
        <p:txBody>
          <a:bodyPr/>
          <a:lstStyle/>
          <a:p>
            <a:r>
              <a:rPr lang="en-US"/>
              <a:t>snt@gov.in
              </a:t>
            </a:r>
            <a:endParaRPr lang="en-US" dirty="0"/>
          </a:p>
        </p:txBody>
      </p:sp>
      <p:sp>
        <p:nvSpPr>
          <p:cNvPr id="5" name="Slide Number Placeholder 4">
            <a:extLst>
              <a:ext uri="{FF2B5EF4-FFF2-40B4-BE49-F238E27FC236}">
                <a16:creationId xmlns:a16="http://schemas.microsoft.com/office/drawing/2014/main" id="{692635A2-A409-2B81-667A-B1C5D4DB7455}"/>
              </a:ext>
            </a:extLst>
          </p:cNvPr>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711969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C9867-D41E-A5B8-8347-BAB2C0AF620D}"/>
              </a:ext>
            </a:extLst>
          </p:cNvPr>
          <p:cNvSpPr>
            <a:spLocks noGrp="1"/>
          </p:cNvSpPr>
          <p:nvPr>
            <p:ph type="title"/>
          </p:nvPr>
        </p:nvSpPr>
        <p:spPr/>
        <p:txBody>
          <a:bodyPr>
            <a:normAutofit fontScale="90000"/>
          </a:bodyPr>
          <a:lstStyle/>
          <a:p>
            <a:r>
              <a:rPr lang="en-US" dirty="0"/>
              <a:t>BBB</a:t>
            </a:r>
            <a:br>
              <a:rPr lang="en-US" dirty="0"/>
            </a:br>
            <a:r>
              <a:rPr lang="en-US" dirty="0"/>
              <a:t>Government : must be creative again</a:t>
            </a:r>
          </a:p>
        </p:txBody>
      </p:sp>
      <p:sp>
        <p:nvSpPr>
          <p:cNvPr id="3" name="Content Placeholder 2">
            <a:extLst>
              <a:ext uri="{FF2B5EF4-FFF2-40B4-BE49-F238E27FC236}">
                <a16:creationId xmlns:a16="http://schemas.microsoft.com/office/drawing/2014/main" id="{AB1E648E-B04D-8388-E545-7A60BAA9DEE0}"/>
              </a:ext>
            </a:extLst>
          </p:cNvPr>
          <p:cNvSpPr>
            <a:spLocks noGrp="1"/>
          </p:cNvSpPr>
          <p:nvPr>
            <p:ph idx="1"/>
          </p:nvPr>
        </p:nvSpPr>
        <p:spPr/>
        <p:txBody>
          <a:bodyPr/>
          <a:lstStyle/>
          <a:p>
            <a:r>
              <a:rPr lang="en-US" dirty="0"/>
              <a:t>BBB Build Back Better : Govt must be creative again </a:t>
            </a:r>
          </a:p>
          <a:p>
            <a:r>
              <a:rPr lang="en-US" dirty="0"/>
              <a:t>Governments loosing voice –cant reach citizens (social messaging ) though it can tax and crime Radio TV single channel </a:t>
            </a:r>
          </a:p>
          <a:p>
            <a:r>
              <a:rPr lang="en-US" dirty="0" err="1"/>
              <a:t>Decentralisation</a:t>
            </a:r>
            <a:r>
              <a:rPr lang="en-US" dirty="0"/>
              <a:t> Content and Journalists –beg for attention in 1000 channel 1000 journalists 1000 times 1000 of small video ($1 to reach 1mn </a:t>
            </a:r>
          </a:p>
          <a:p>
            <a:r>
              <a:rPr lang="en-US" dirty="0" err="1"/>
              <a:t>Democratisation</a:t>
            </a:r>
            <a:r>
              <a:rPr lang="en-US" dirty="0"/>
              <a:t> –Govt must fire half the staff , execution deficit despite believing –SM changing faster than </a:t>
            </a:r>
            <a:r>
              <a:rPr lang="en-US" dirty="0" err="1"/>
              <a:t>Sarkaar</a:t>
            </a:r>
            <a:r>
              <a:rPr lang="en-US" dirty="0"/>
              <a:t> Samaj and Bazaar </a:t>
            </a:r>
          </a:p>
          <a:p>
            <a:r>
              <a:rPr lang="en-US" dirty="0"/>
              <a:t>Day – Years-Months-Weeks are over,  On The Day –as </a:t>
            </a:r>
            <a:r>
              <a:rPr lang="en-US"/>
              <a:t>it happens </a:t>
            </a:r>
            <a:endParaRPr lang="en-US" dirty="0"/>
          </a:p>
          <a:p>
            <a:endParaRPr lang="en-US" dirty="0"/>
          </a:p>
        </p:txBody>
      </p:sp>
      <p:sp>
        <p:nvSpPr>
          <p:cNvPr id="4" name="Footer Placeholder 3">
            <a:extLst>
              <a:ext uri="{FF2B5EF4-FFF2-40B4-BE49-F238E27FC236}">
                <a16:creationId xmlns:a16="http://schemas.microsoft.com/office/drawing/2014/main" id="{26FA5172-0E9C-1B18-F2FC-EBA58530C72D}"/>
              </a:ext>
            </a:extLst>
          </p:cNvPr>
          <p:cNvSpPr>
            <a:spLocks noGrp="1"/>
          </p:cNvSpPr>
          <p:nvPr>
            <p:ph type="ftr" sz="quarter" idx="11"/>
          </p:nvPr>
        </p:nvSpPr>
        <p:spPr/>
        <p:txBody>
          <a:bodyPr/>
          <a:lstStyle/>
          <a:p>
            <a:r>
              <a:rPr lang="en-US"/>
              <a:t>snt@gov.in
              </a:t>
            </a:r>
            <a:endParaRPr lang="en-US" dirty="0"/>
          </a:p>
        </p:txBody>
      </p:sp>
      <p:sp>
        <p:nvSpPr>
          <p:cNvPr id="5" name="Slide Number Placeholder 4">
            <a:extLst>
              <a:ext uri="{FF2B5EF4-FFF2-40B4-BE49-F238E27FC236}">
                <a16:creationId xmlns:a16="http://schemas.microsoft.com/office/drawing/2014/main" id="{924073D7-51EB-08EB-5F94-5ECF4DEFE442}"/>
              </a:ext>
            </a:extLst>
          </p:cNvPr>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922323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DF832-F939-68C2-45FA-E8A550204B23}"/>
              </a:ext>
            </a:extLst>
          </p:cNvPr>
          <p:cNvSpPr>
            <a:spLocks noGrp="1"/>
          </p:cNvSpPr>
          <p:nvPr>
            <p:ph type="title"/>
          </p:nvPr>
        </p:nvSpPr>
        <p:spPr/>
        <p:txBody>
          <a:bodyPr>
            <a:normAutofit fontScale="90000"/>
          </a:bodyPr>
          <a:lstStyle/>
          <a:p>
            <a:r>
              <a:rPr lang="en-IN" b="1" dirty="0"/>
              <a:t>Enhancing the effectiveness of public institutions to reach </a:t>
            </a:r>
            <a:br>
              <a:rPr lang="en-IN" dirty="0"/>
            </a:br>
            <a:r>
              <a:rPr lang="en-IN" dirty="0"/>
              <a:t> SDG</a:t>
            </a:r>
            <a:endParaRPr lang="en-US" dirty="0"/>
          </a:p>
        </p:txBody>
      </p:sp>
      <p:sp>
        <p:nvSpPr>
          <p:cNvPr id="3" name="Content Placeholder 2">
            <a:extLst>
              <a:ext uri="{FF2B5EF4-FFF2-40B4-BE49-F238E27FC236}">
                <a16:creationId xmlns:a16="http://schemas.microsoft.com/office/drawing/2014/main" id="{CFEF55C6-003F-7FC6-5A71-DBC05BEEBCEC}"/>
              </a:ext>
            </a:extLst>
          </p:cNvPr>
          <p:cNvSpPr>
            <a:spLocks noGrp="1"/>
          </p:cNvSpPr>
          <p:nvPr>
            <p:ph idx="1"/>
          </p:nvPr>
        </p:nvSpPr>
        <p:spPr/>
        <p:txBody>
          <a:bodyPr/>
          <a:lstStyle/>
          <a:p>
            <a:r>
              <a:rPr lang="en-US" dirty="0"/>
              <a:t>Encouraging Virtual cluster –Force for Good  with Govt-</a:t>
            </a:r>
            <a:r>
              <a:rPr lang="en-US" dirty="0" err="1"/>
              <a:t>Entrepreneure</a:t>
            </a:r>
            <a:r>
              <a:rPr lang="en-US" dirty="0"/>
              <a:t>-Academia (IIT M ,IIPA </a:t>
            </a:r>
            <a:r>
              <a:rPr lang="en-US" dirty="0" err="1"/>
              <a:t>etc</a:t>
            </a:r>
            <a:r>
              <a:rPr lang="en-US" dirty="0"/>
              <a:t>)</a:t>
            </a:r>
          </a:p>
          <a:p>
            <a:r>
              <a:rPr lang="en-US" dirty="0"/>
              <a:t>Aspirational to Inspirational </a:t>
            </a:r>
          </a:p>
          <a:p>
            <a:r>
              <a:rPr lang="hi" b="1" dirty="0"/>
              <a:t>तृप्तिकरण – सर्वजन</a:t>
            </a:r>
            <a:r>
              <a:rPr lang="en-GB" b="1" dirty="0"/>
              <a:t>-</a:t>
            </a:r>
            <a:r>
              <a:rPr lang="hi" b="1" dirty="0"/>
              <a:t>हिताय</a:t>
            </a:r>
            <a:r>
              <a:rPr lang="en-GB" b="1" dirty="0"/>
              <a:t>,</a:t>
            </a:r>
            <a:r>
              <a:rPr lang="hi" b="1" dirty="0"/>
              <a:t> सर्वजन सुखाय से सर्व</a:t>
            </a:r>
            <a:r>
              <a:rPr lang="en-GB" b="1" dirty="0"/>
              <a:t>-</a:t>
            </a:r>
            <a:r>
              <a:rPr lang="hi" b="1" dirty="0"/>
              <a:t>मंगल मांग्ल्ये</a:t>
            </a:r>
            <a:r>
              <a:rPr lang="en-GB" b="1" dirty="0"/>
              <a:t>…</a:t>
            </a:r>
          </a:p>
          <a:p>
            <a:endParaRPr lang="en-GB" b="1" dirty="0"/>
          </a:p>
          <a:p>
            <a:pPr marL="0" indent="0">
              <a:buNone/>
            </a:pPr>
            <a:endParaRPr lang="hi" dirty="0"/>
          </a:p>
          <a:p>
            <a:r>
              <a:rPr lang="en-US" dirty="0"/>
              <a:t> </a:t>
            </a:r>
            <a:r>
              <a:rPr lang="en-IN" dirty="0"/>
              <a:t>The advantage of a bad memory is that one enjoys several times the same good things for the first time.’ —Friedrich Nietzsche</a:t>
            </a:r>
          </a:p>
        </p:txBody>
      </p:sp>
      <p:sp>
        <p:nvSpPr>
          <p:cNvPr id="4" name="Footer Placeholder 3">
            <a:extLst>
              <a:ext uri="{FF2B5EF4-FFF2-40B4-BE49-F238E27FC236}">
                <a16:creationId xmlns:a16="http://schemas.microsoft.com/office/drawing/2014/main" id="{09B4BA9B-7F10-5939-2EF6-3973C3B1ECF2}"/>
              </a:ext>
            </a:extLst>
          </p:cNvPr>
          <p:cNvSpPr>
            <a:spLocks noGrp="1"/>
          </p:cNvSpPr>
          <p:nvPr>
            <p:ph type="ftr" sz="quarter" idx="11"/>
          </p:nvPr>
        </p:nvSpPr>
        <p:spPr/>
        <p:txBody>
          <a:bodyPr/>
          <a:lstStyle/>
          <a:p>
            <a:r>
              <a:rPr lang="en-US"/>
              <a:t>snt@gov.in
              </a:t>
            </a:r>
            <a:endParaRPr lang="en-US" dirty="0"/>
          </a:p>
        </p:txBody>
      </p:sp>
      <p:sp>
        <p:nvSpPr>
          <p:cNvPr id="5" name="Slide Number Placeholder 4">
            <a:extLst>
              <a:ext uri="{FF2B5EF4-FFF2-40B4-BE49-F238E27FC236}">
                <a16:creationId xmlns:a16="http://schemas.microsoft.com/office/drawing/2014/main" id="{E0B752C6-8204-427C-4967-D85386050208}"/>
              </a:ext>
            </a:extLst>
          </p:cNvPr>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550793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2A857-B695-1761-124C-F8536563F33C}"/>
              </a:ext>
            </a:extLst>
          </p:cNvPr>
          <p:cNvSpPr>
            <a:spLocks noGrp="1"/>
          </p:cNvSpPr>
          <p:nvPr>
            <p:ph type="title"/>
          </p:nvPr>
        </p:nvSpPr>
        <p:spPr/>
        <p:txBody>
          <a:bodyPr/>
          <a:lstStyle/>
          <a:p>
            <a:r>
              <a:rPr lang="en-US" dirty="0"/>
              <a:t>Thanks for your kind attention and time  </a:t>
            </a:r>
          </a:p>
        </p:txBody>
      </p:sp>
      <p:sp>
        <p:nvSpPr>
          <p:cNvPr id="4" name="Text Placeholder 3">
            <a:extLst>
              <a:ext uri="{FF2B5EF4-FFF2-40B4-BE49-F238E27FC236}">
                <a16:creationId xmlns:a16="http://schemas.microsoft.com/office/drawing/2014/main" id="{FCEEB277-E01A-BB4A-AA2E-E729AFA74570}"/>
              </a:ext>
            </a:extLst>
          </p:cNvPr>
          <p:cNvSpPr>
            <a:spLocks noGrp="1"/>
          </p:cNvSpPr>
          <p:nvPr>
            <p:ph type="body" sz="half" idx="2"/>
          </p:nvPr>
        </p:nvSpPr>
        <p:spPr/>
        <p:txBody>
          <a:bodyPr/>
          <a:lstStyle/>
          <a:p>
            <a:r>
              <a:rPr lang="en-US" dirty="0">
                <a:solidFill>
                  <a:schemeClr val="bg1"/>
                </a:solidFill>
                <a:hlinkClick r:id="rId2">
                  <a:extLst>
                    <a:ext uri="{A12FA001-AC4F-418D-AE19-62706E023703}">
                      <ahyp:hlinkClr xmlns:ahyp="http://schemas.microsoft.com/office/drawing/2018/hyperlinkcolor" val="tx"/>
                    </a:ext>
                  </a:extLst>
                </a:hlinkClick>
              </a:rPr>
              <a:t>snt@gov.in</a:t>
            </a:r>
            <a:endParaRPr lang="en-US" dirty="0">
              <a:solidFill>
                <a:schemeClr val="bg1"/>
              </a:solidFill>
            </a:endParaRPr>
          </a:p>
          <a:p>
            <a:r>
              <a:rPr lang="en-US" dirty="0"/>
              <a:t>https://</a:t>
            </a:r>
            <a:r>
              <a:rPr lang="en-US" dirty="0" err="1"/>
              <a:t>iipa.org.in</a:t>
            </a:r>
            <a:endParaRPr lang="en-US" dirty="0"/>
          </a:p>
        </p:txBody>
      </p:sp>
      <p:pic>
        <p:nvPicPr>
          <p:cNvPr id="6" name="Picture 5">
            <a:extLst>
              <a:ext uri="{FF2B5EF4-FFF2-40B4-BE49-F238E27FC236}">
                <a16:creationId xmlns:a16="http://schemas.microsoft.com/office/drawing/2014/main" id="{BFFF13B9-D5C0-C2DF-F7A9-E220A0EA4C53}"/>
              </a:ext>
            </a:extLst>
          </p:cNvPr>
          <p:cNvPicPr>
            <a:picLocks noChangeAspect="1"/>
          </p:cNvPicPr>
          <p:nvPr/>
        </p:nvPicPr>
        <p:blipFill>
          <a:blip r:embed="rId3"/>
          <a:stretch>
            <a:fillRect/>
          </a:stretch>
        </p:blipFill>
        <p:spPr>
          <a:xfrm>
            <a:off x="6893779" y="101379"/>
            <a:ext cx="5163047" cy="6655242"/>
          </a:xfrm>
          <a:prstGeom prst="rect">
            <a:avLst/>
          </a:prstGeom>
        </p:spPr>
      </p:pic>
      <p:sp>
        <p:nvSpPr>
          <p:cNvPr id="7" name="Rectangle 6">
            <a:extLst>
              <a:ext uri="{FF2B5EF4-FFF2-40B4-BE49-F238E27FC236}">
                <a16:creationId xmlns:a16="http://schemas.microsoft.com/office/drawing/2014/main" id="{7B5AFA3A-B194-42CF-10C4-6C10D56CEDC6}"/>
              </a:ext>
            </a:extLst>
          </p:cNvPr>
          <p:cNvSpPr/>
          <p:nvPr/>
        </p:nvSpPr>
        <p:spPr>
          <a:xfrm>
            <a:off x="7076662" y="2360255"/>
            <a:ext cx="4916556" cy="1754326"/>
          </a:xfrm>
          <a:prstGeom prst="rect">
            <a:avLst/>
          </a:prstGeom>
          <a:noFill/>
        </p:spPr>
        <p:txBody>
          <a:bodyPr wrap="square" lIns="91440" tIns="45720" rIns="91440" bIns="45720">
            <a:spAutoFit/>
          </a:bodyPr>
          <a:lstStyle/>
          <a:p>
            <a:pPr algn="ctr"/>
            <a:r>
              <a:rPr lang="en-GB" sz="5400" b="0" cap="none" spc="0" dirty="0">
                <a:ln w="0"/>
                <a:solidFill>
                  <a:schemeClr val="accent1"/>
                </a:solidFill>
                <a:effectLst>
                  <a:outerShdw blurRad="38100" dist="25400" dir="5400000" algn="ctr" rotWithShape="0">
                    <a:srgbClr val="6E747A">
                      <a:alpha val="43000"/>
                    </a:srgbClr>
                  </a:outerShdw>
                </a:effectLst>
              </a:rPr>
              <a:t>For Good Governance </a:t>
            </a:r>
          </a:p>
        </p:txBody>
      </p:sp>
      <p:sp>
        <p:nvSpPr>
          <p:cNvPr id="3" name="Footer Placeholder 2">
            <a:extLst>
              <a:ext uri="{FF2B5EF4-FFF2-40B4-BE49-F238E27FC236}">
                <a16:creationId xmlns:a16="http://schemas.microsoft.com/office/drawing/2014/main" id="{5246D8FC-4989-535F-E618-FF77A493E2A8}"/>
              </a:ext>
            </a:extLst>
          </p:cNvPr>
          <p:cNvSpPr>
            <a:spLocks noGrp="1"/>
          </p:cNvSpPr>
          <p:nvPr>
            <p:ph type="ftr" sz="quarter" idx="11"/>
          </p:nvPr>
        </p:nvSpPr>
        <p:spPr/>
        <p:txBody>
          <a:bodyPr/>
          <a:lstStyle/>
          <a:p>
            <a:r>
              <a:rPr lang="en-US"/>
              <a:t>snt@gov.in
              </a:t>
            </a:r>
            <a:endParaRPr lang="en-US" dirty="0"/>
          </a:p>
        </p:txBody>
      </p:sp>
      <p:sp>
        <p:nvSpPr>
          <p:cNvPr id="5" name="Slide Number Placeholder 4">
            <a:extLst>
              <a:ext uri="{FF2B5EF4-FFF2-40B4-BE49-F238E27FC236}">
                <a16:creationId xmlns:a16="http://schemas.microsoft.com/office/drawing/2014/main" id="{4D7E5F81-0A0A-C9FD-D1D0-DA3E4C5D8CB8}"/>
              </a:ext>
            </a:extLst>
          </p:cNvPr>
          <p:cNvSpPr>
            <a:spLocks noGrp="1"/>
          </p:cNvSpPr>
          <p:nvPr>
            <p:ph type="sldNum" sz="quarter" idx="12"/>
          </p:nvPr>
        </p:nvSpPr>
        <p:spPr/>
        <p:txBody>
          <a:bodyPr/>
          <a:lstStyle/>
          <a:p>
            <a:fld id="{6D22F896-40B5-4ADD-8801-0D06FADFA095}" type="slidenum">
              <a:rPr lang="en-US" smtClean="0"/>
              <a:pPr/>
              <a:t>14</a:t>
            </a:fld>
            <a:endParaRPr lang="en-US" dirty="0"/>
          </a:p>
        </p:txBody>
      </p:sp>
    </p:spTree>
    <p:extLst>
      <p:ext uri="{BB962C8B-B14F-4D97-AF65-F5344CB8AC3E}">
        <p14:creationId xmlns:p14="http://schemas.microsoft.com/office/powerpoint/2010/main" val="1586091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C4D78-4E4A-45CF-2E65-0B1225F40D9B}"/>
              </a:ext>
            </a:extLst>
          </p:cNvPr>
          <p:cNvSpPr>
            <a:spLocks noGrp="1"/>
          </p:cNvSpPr>
          <p:nvPr>
            <p:ph type="title"/>
          </p:nvPr>
        </p:nvSpPr>
        <p:spPr/>
        <p:txBody>
          <a:bodyPr/>
          <a:lstStyle/>
          <a:p>
            <a:r>
              <a:rPr lang="en-US" dirty="0"/>
              <a:t>Vision </a:t>
            </a:r>
          </a:p>
        </p:txBody>
      </p:sp>
      <p:sp>
        <p:nvSpPr>
          <p:cNvPr id="3" name="Content Placeholder 2">
            <a:extLst>
              <a:ext uri="{FF2B5EF4-FFF2-40B4-BE49-F238E27FC236}">
                <a16:creationId xmlns:a16="http://schemas.microsoft.com/office/drawing/2014/main" id="{6A71C177-63FC-951C-188C-F0F6EC8C9BCF}"/>
              </a:ext>
            </a:extLst>
          </p:cNvPr>
          <p:cNvSpPr>
            <a:spLocks noGrp="1"/>
          </p:cNvSpPr>
          <p:nvPr>
            <p:ph idx="1"/>
          </p:nvPr>
        </p:nvSpPr>
        <p:spPr/>
        <p:txBody>
          <a:bodyPr/>
          <a:lstStyle/>
          <a:p>
            <a:r>
              <a:rPr lang="en-US" dirty="0"/>
              <a:t>People First : bringing government and people “closure” </a:t>
            </a:r>
          </a:p>
          <a:p>
            <a:pPr lvl="1"/>
            <a:r>
              <a:rPr lang="en-US" dirty="0"/>
              <a:t>Identity -digital</a:t>
            </a:r>
          </a:p>
          <a:p>
            <a:pPr lvl="1"/>
            <a:r>
              <a:rPr lang="en-US" dirty="0"/>
              <a:t>Area-based RKM BSP now broadband </a:t>
            </a:r>
          </a:p>
          <a:p>
            <a:pPr lvl="1"/>
            <a:r>
              <a:rPr lang="en-US" dirty="0"/>
              <a:t>Services- Right to Public  Services Delivery </a:t>
            </a:r>
          </a:p>
          <a:p>
            <a:pPr lvl="2"/>
            <a:r>
              <a:rPr lang="en-US" dirty="0"/>
              <a:t>Entitled</a:t>
            </a:r>
          </a:p>
          <a:p>
            <a:pPr lvl="2"/>
            <a:r>
              <a:rPr lang="en-US" dirty="0"/>
              <a:t>Desirable </a:t>
            </a:r>
          </a:p>
          <a:p>
            <a:r>
              <a:rPr lang="en-US" dirty="0"/>
              <a:t>Only “core” function –rule making and public good</a:t>
            </a:r>
          </a:p>
          <a:p>
            <a:pPr lvl="1"/>
            <a:r>
              <a:rPr lang="en-US" dirty="0"/>
              <a:t>Service delivery by private sector</a:t>
            </a:r>
          </a:p>
          <a:p>
            <a:pPr lvl="1"/>
            <a:r>
              <a:rPr lang="en-US" dirty="0"/>
              <a:t>Benchmarking and regulatory </a:t>
            </a:r>
          </a:p>
          <a:p>
            <a:pPr lvl="1"/>
            <a:r>
              <a:rPr lang="en-US" dirty="0"/>
              <a:t>Move from provider to facilitator to empowerment mindset</a:t>
            </a:r>
          </a:p>
          <a:p>
            <a:r>
              <a:rPr lang="en-US" dirty="0"/>
              <a:t>Digital first –cloud first mobile first remote serving </a:t>
            </a:r>
          </a:p>
          <a:p>
            <a:pPr lvl="1"/>
            <a:r>
              <a:rPr lang="en-US" dirty="0"/>
              <a:t>Justice , Social Security </a:t>
            </a:r>
            <a:r>
              <a:rPr lang="en-US" dirty="0" err="1"/>
              <a:t>etc</a:t>
            </a:r>
            <a:endParaRPr lang="en-US" dirty="0"/>
          </a:p>
        </p:txBody>
      </p:sp>
      <p:pic>
        <p:nvPicPr>
          <p:cNvPr id="4" name="Picture 3">
            <a:extLst>
              <a:ext uri="{FF2B5EF4-FFF2-40B4-BE49-F238E27FC236}">
                <a16:creationId xmlns:a16="http://schemas.microsoft.com/office/drawing/2014/main" id="{E22F6360-E56A-AEE2-B732-96998539210E}"/>
              </a:ext>
            </a:extLst>
          </p:cNvPr>
          <p:cNvPicPr>
            <a:picLocks noChangeAspect="1"/>
          </p:cNvPicPr>
          <p:nvPr/>
        </p:nvPicPr>
        <p:blipFill>
          <a:blip r:embed="rId2"/>
          <a:stretch>
            <a:fillRect/>
          </a:stretch>
        </p:blipFill>
        <p:spPr>
          <a:xfrm>
            <a:off x="827541" y="5062406"/>
            <a:ext cx="3883607" cy="1333500"/>
          </a:xfrm>
          <a:prstGeom prst="rect">
            <a:avLst/>
          </a:prstGeom>
        </p:spPr>
      </p:pic>
      <p:sp>
        <p:nvSpPr>
          <p:cNvPr id="5" name="Footer Placeholder 4">
            <a:extLst>
              <a:ext uri="{FF2B5EF4-FFF2-40B4-BE49-F238E27FC236}">
                <a16:creationId xmlns:a16="http://schemas.microsoft.com/office/drawing/2014/main" id="{2C8ACEAD-A65C-9FA3-57F0-3DD5E9D2BF3D}"/>
              </a:ext>
            </a:extLst>
          </p:cNvPr>
          <p:cNvSpPr>
            <a:spLocks noGrp="1"/>
          </p:cNvSpPr>
          <p:nvPr>
            <p:ph type="ftr" sz="quarter" idx="11"/>
          </p:nvPr>
        </p:nvSpPr>
        <p:spPr/>
        <p:txBody>
          <a:bodyPr/>
          <a:lstStyle/>
          <a:p>
            <a:r>
              <a:rPr lang="en-US"/>
              <a:t>snt@gov.in
              </a:t>
            </a:r>
            <a:endParaRPr lang="en-US" dirty="0"/>
          </a:p>
        </p:txBody>
      </p:sp>
      <p:sp>
        <p:nvSpPr>
          <p:cNvPr id="6" name="Slide Number Placeholder 5">
            <a:extLst>
              <a:ext uri="{FF2B5EF4-FFF2-40B4-BE49-F238E27FC236}">
                <a16:creationId xmlns:a16="http://schemas.microsoft.com/office/drawing/2014/main" id="{5A449750-3608-8B71-B36A-A1C7530D8D02}"/>
              </a:ext>
            </a:extLst>
          </p:cNvPr>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1593192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AF67F-0BD2-0CBD-E603-B3A589DCA479}"/>
              </a:ext>
            </a:extLst>
          </p:cNvPr>
          <p:cNvSpPr>
            <a:spLocks noGrp="1"/>
          </p:cNvSpPr>
          <p:nvPr>
            <p:ph type="title"/>
          </p:nvPr>
        </p:nvSpPr>
        <p:spPr/>
        <p:txBody>
          <a:bodyPr/>
          <a:lstStyle/>
          <a:p>
            <a:r>
              <a:rPr lang="en-IN" dirty="0"/>
              <a:t>Public Service</a:t>
            </a:r>
            <a:endParaRPr lang="en-US" dirty="0"/>
          </a:p>
        </p:txBody>
      </p:sp>
      <p:sp>
        <p:nvSpPr>
          <p:cNvPr id="3" name="Content Placeholder 2">
            <a:extLst>
              <a:ext uri="{FF2B5EF4-FFF2-40B4-BE49-F238E27FC236}">
                <a16:creationId xmlns:a16="http://schemas.microsoft.com/office/drawing/2014/main" id="{F4574977-0193-15BA-5919-46E7D1084FBE}"/>
              </a:ext>
            </a:extLst>
          </p:cNvPr>
          <p:cNvSpPr>
            <a:spLocks noGrp="1"/>
          </p:cNvSpPr>
          <p:nvPr>
            <p:ph idx="1"/>
          </p:nvPr>
        </p:nvSpPr>
        <p:spPr/>
        <p:txBody>
          <a:bodyPr>
            <a:normAutofit/>
          </a:bodyPr>
          <a:lstStyle/>
          <a:p>
            <a:r>
              <a:rPr lang="en-IN" dirty="0"/>
              <a:t>UN Public Service Day (23</a:t>
            </a:r>
            <a:r>
              <a:rPr lang="en-IN" baseline="30000" dirty="0"/>
              <a:t>rd</a:t>
            </a:r>
            <a:r>
              <a:rPr lang="en-IN" dirty="0"/>
              <a:t> June) recognizes </a:t>
            </a:r>
          </a:p>
          <a:p>
            <a:pPr lvl="1"/>
            <a:r>
              <a:rPr lang="en-IN" dirty="0"/>
              <a:t>the value and virtue of public service to the community; </a:t>
            </a:r>
          </a:p>
          <a:p>
            <a:pPr lvl="1"/>
            <a:r>
              <a:rPr lang="en-IN" dirty="0"/>
              <a:t>highlights the contribution of public service in the development process; </a:t>
            </a:r>
          </a:p>
          <a:p>
            <a:pPr lvl="1"/>
            <a:r>
              <a:rPr lang="en-IN" dirty="0"/>
              <a:t>recognizes the work of public servants, and </a:t>
            </a:r>
          </a:p>
          <a:p>
            <a:pPr lvl="1"/>
            <a:r>
              <a:rPr lang="en-IN" dirty="0"/>
              <a:t>encourages young people to pursue careers in the public sector. </a:t>
            </a:r>
          </a:p>
          <a:p>
            <a:r>
              <a:rPr lang="en-IN" b="1" dirty="0"/>
              <a:t>Building Back Better from COVID-19:</a:t>
            </a:r>
            <a:endParaRPr lang="en-IN" dirty="0"/>
          </a:p>
          <a:p>
            <a:pPr lvl="1"/>
            <a:r>
              <a:rPr lang="en-IN" i="1" dirty="0"/>
              <a:t>Enhancing innovative partnerships to meet the Sustainable Development Goals</a:t>
            </a:r>
          </a:p>
          <a:p>
            <a:pPr lvl="1"/>
            <a:r>
              <a:rPr lang="en-IN" dirty="0"/>
              <a:t>Strengthen the means of implementation and revitalize the global partnership for sustainable development’</a:t>
            </a:r>
            <a:br>
              <a:rPr lang="en-IN" dirty="0"/>
            </a:br>
            <a:r>
              <a:rPr lang="en-IN" dirty="0"/>
              <a:t> </a:t>
            </a:r>
            <a:endParaRPr lang="en-US" dirty="0"/>
          </a:p>
        </p:txBody>
      </p:sp>
      <p:sp>
        <p:nvSpPr>
          <p:cNvPr id="4" name="Footer Placeholder 3">
            <a:extLst>
              <a:ext uri="{FF2B5EF4-FFF2-40B4-BE49-F238E27FC236}">
                <a16:creationId xmlns:a16="http://schemas.microsoft.com/office/drawing/2014/main" id="{EFB70501-0E49-393A-3C0D-18496653D12C}"/>
              </a:ext>
            </a:extLst>
          </p:cNvPr>
          <p:cNvSpPr>
            <a:spLocks noGrp="1"/>
          </p:cNvSpPr>
          <p:nvPr>
            <p:ph type="ftr" sz="quarter" idx="11"/>
          </p:nvPr>
        </p:nvSpPr>
        <p:spPr/>
        <p:txBody>
          <a:bodyPr/>
          <a:lstStyle/>
          <a:p>
            <a:r>
              <a:rPr lang="en-US"/>
              <a:t>snt@gov.in
              </a:t>
            </a:r>
            <a:endParaRPr lang="en-US" dirty="0"/>
          </a:p>
        </p:txBody>
      </p:sp>
      <p:sp>
        <p:nvSpPr>
          <p:cNvPr id="5" name="Slide Number Placeholder 4">
            <a:extLst>
              <a:ext uri="{FF2B5EF4-FFF2-40B4-BE49-F238E27FC236}">
                <a16:creationId xmlns:a16="http://schemas.microsoft.com/office/drawing/2014/main" id="{D294FD78-D35C-53DB-1EF2-6B4CE5A63361}"/>
              </a:ext>
            </a:extLst>
          </p:cNvPr>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3087945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AF67F-0BD2-0CBD-E603-B3A589DCA479}"/>
              </a:ext>
            </a:extLst>
          </p:cNvPr>
          <p:cNvSpPr>
            <a:spLocks noGrp="1"/>
          </p:cNvSpPr>
          <p:nvPr>
            <p:ph type="title"/>
          </p:nvPr>
        </p:nvSpPr>
        <p:spPr/>
        <p:txBody>
          <a:bodyPr/>
          <a:lstStyle/>
          <a:p>
            <a:r>
              <a:rPr lang="en-IN" dirty="0"/>
              <a:t>Civil Service Day </a:t>
            </a:r>
            <a:endParaRPr lang="en-US" dirty="0"/>
          </a:p>
        </p:txBody>
      </p:sp>
      <p:sp>
        <p:nvSpPr>
          <p:cNvPr id="3" name="Content Placeholder 2">
            <a:extLst>
              <a:ext uri="{FF2B5EF4-FFF2-40B4-BE49-F238E27FC236}">
                <a16:creationId xmlns:a16="http://schemas.microsoft.com/office/drawing/2014/main" id="{F4574977-0193-15BA-5919-46E7D1084FBE}"/>
              </a:ext>
            </a:extLst>
          </p:cNvPr>
          <p:cNvSpPr>
            <a:spLocks noGrp="1"/>
          </p:cNvSpPr>
          <p:nvPr>
            <p:ph idx="1"/>
          </p:nvPr>
        </p:nvSpPr>
        <p:spPr/>
        <p:txBody>
          <a:bodyPr>
            <a:normAutofit/>
          </a:bodyPr>
          <a:lstStyle/>
          <a:p>
            <a:r>
              <a:rPr lang="en-IN" dirty="0"/>
              <a:t>Civil service Day (21</a:t>
            </a:r>
            <a:r>
              <a:rPr lang="en-IN" baseline="30000" dirty="0"/>
              <a:t>st</a:t>
            </a:r>
            <a:r>
              <a:rPr lang="en-IN" dirty="0"/>
              <a:t> April) recognizes </a:t>
            </a:r>
          </a:p>
          <a:p>
            <a:pPr lvl="1"/>
            <a:r>
              <a:rPr lang="en-IN" dirty="0"/>
              <a:t>as an occasion for the civil servants to rededicate themselves to the cause of citizen and renew their commitments to public service and excellence in work</a:t>
            </a:r>
          </a:p>
          <a:p>
            <a:pPr lvl="1"/>
            <a:r>
              <a:rPr lang="en-IN" dirty="0"/>
              <a:t>This date is chosen to commemorate the day when first Home Minister of Independent India, Sardar  Vallabhbhai Patel addressed the probationers of Administrative Services Officers in 1947 at Metcalf House, Delhi, he referred to civil servants as the ‘steel frame of India’. </a:t>
            </a:r>
            <a:endParaRPr lang="en-US" dirty="0"/>
          </a:p>
        </p:txBody>
      </p:sp>
      <p:sp>
        <p:nvSpPr>
          <p:cNvPr id="4" name="Footer Placeholder 3">
            <a:extLst>
              <a:ext uri="{FF2B5EF4-FFF2-40B4-BE49-F238E27FC236}">
                <a16:creationId xmlns:a16="http://schemas.microsoft.com/office/drawing/2014/main" id="{4594B558-CB3C-EC9B-BDB4-A05EF690580B}"/>
              </a:ext>
            </a:extLst>
          </p:cNvPr>
          <p:cNvSpPr>
            <a:spLocks noGrp="1"/>
          </p:cNvSpPr>
          <p:nvPr>
            <p:ph type="ftr" sz="quarter" idx="11"/>
          </p:nvPr>
        </p:nvSpPr>
        <p:spPr/>
        <p:txBody>
          <a:bodyPr/>
          <a:lstStyle/>
          <a:p>
            <a:r>
              <a:rPr lang="en-US"/>
              <a:t>snt@gov.in
              </a:t>
            </a:r>
            <a:endParaRPr lang="en-US" dirty="0"/>
          </a:p>
        </p:txBody>
      </p:sp>
      <p:sp>
        <p:nvSpPr>
          <p:cNvPr id="5" name="Slide Number Placeholder 4">
            <a:extLst>
              <a:ext uri="{FF2B5EF4-FFF2-40B4-BE49-F238E27FC236}">
                <a16:creationId xmlns:a16="http://schemas.microsoft.com/office/drawing/2014/main" id="{3DAE4D08-A800-9DF3-29E4-EC3B71BECDE6}"/>
              </a:ext>
            </a:extLst>
          </p:cNvPr>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3852939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19063-E733-F488-4216-436FDBD58E66}"/>
              </a:ext>
            </a:extLst>
          </p:cNvPr>
          <p:cNvSpPr>
            <a:spLocks noGrp="1"/>
          </p:cNvSpPr>
          <p:nvPr>
            <p:ph type="title"/>
          </p:nvPr>
        </p:nvSpPr>
        <p:spPr/>
        <p:txBody>
          <a:bodyPr>
            <a:normAutofit fontScale="90000"/>
          </a:bodyPr>
          <a:lstStyle/>
          <a:p>
            <a:r>
              <a:rPr lang="en-IN" dirty="0"/>
              <a:t>Prime Minister’s Awards for Excellence in Public Administration</a:t>
            </a:r>
            <a:endParaRPr lang="en-US" dirty="0"/>
          </a:p>
        </p:txBody>
      </p:sp>
      <p:sp>
        <p:nvSpPr>
          <p:cNvPr id="3" name="Content Placeholder 2">
            <a:extLst>
              <a:ext uri="{FF2B5EF4-FFF2-40B4-BE49-F238E27FC236}">
                <a16:creationId xmlns:a16="http://schemas.microsoft.com/office/drawing/2014/main" id="{4EC7E720-9DAD-A71F-7D0F-D527664BCB39}"/>
              </a:ext>
            </a:extLst>
          </p:cNvPr>
          <p:cNvSpPr>
            <a:spLocks noGrp="1"/>
          </p:cNvSpPr>
          <p:nvPr>
            <p:ph idx="1"/>
          </p:nvPr>
        </p:nvSpPr>
        <p:spPr/>
        <p:txBody>
          <a:bodyPr>
            <a:normAutofit/>
          </a:bodyPr>
          <a:lstStyle/>
          <a:p>
            <a:r>
              <a:rPr lang="en-IN" dirty="0"/>
              <a:t>Presented to Districts/Implementing Units for implementation of Priority programme  and innovation categories</a:t>
            </a:r>
          </a:p>
          <a:p>
            <a:r>
              <a:rPr lang="en-IN" dirty="0"/>
              <a:t>Bring together civil servants to connect with each other   and learn the good practices being implemented across the nation in the field of public grievance. </a:t>
            </a:r>
          </a:p>
          <a:p>
            <a:r>
              <a:rPr lang="en-IN" dirty="0"/>
              <a:t>India@100 should be watershed moment for country</a:t>
            </a:r>
          </a:p>
          <a:p>
            <a:r>
              <a:rPr lang="en-IN" dirty="0"/>
              <a:t>People's participation and their strength behind where India is at today</a:t>
            </a:r>
          </a:p>
          <a:p>
            <a:r>
              <a:rPr lang="en-IN" dirty="0"/>
              <a:t>Behavioural change has been brought through big initiatives RPT MGMG MK </a:t>
            </a:r>
            <a:endParaRPr lang="en-US" dirty="0"/>
          </a:p>
        </p:txBody>
      </p:sp>
      <p:sp>
        <p:nvSpPr>
          <p:cNvPr id="4" name="Footer Placeholder 3">
            <a:extLst>
              <a:ext uri="{FF2B5EF4-FFF2-40B4-BE49-F238E27FC236}">
                <a16:creationId xmlns:a16="http://schemas.microsoft.com/office/drawing/2014/main" id="{6476DCA0-3920-BF46-E500-DD3B09D0193C}"/>
              </a:ext>
            </a:extLst>
          </p:cNvPr>
          <p:cNvSpPr>
            <a:spLocks noGrp="1"/>
          </p:cNvSpPr>
          <p:nvPr>
            <p:ph type="ftr" sz="quarter" idx="11"/>
          </p:nvPr>
        </p:nvSpPr>
        <p:spPr/>
        <p:txBody>
          <a:bodyPr/>
          <a:lstStyle/>
          <a:p>
            <a:r>
              <a:rPr lang="en-US"/>
              <a:t>snt@gov.in
              </a:t>
            </a:r>
            <a:endParaRPr lang="en-US" dirty="0"/>
          </a:p>
        </p:txBody>
      </p:sp>
      <p:sp>
        <p:nvSpPr>
          <p:cNvPr id="5" name="Slide Number Placeholder 4">
            <a:extLst>
              <a:ext uri="{FF2B5EF4-FFF2-40B4-BE49-F238E27FC236}">
                <a16:creationId xmlns:a16="http://schemas.microsoft.com/office/drawing/2014/main" id="{1F520E90-D733-2823-3A43-FB90529BAFFF}"/>
              </a:ext>
            </a:extLst>
          </p:cNvPr>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3691210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B4B76-32BD-F905-7A4A-FD671ECEF0D7}"/>
              </a:ext>
            </a:extLst>
          </p:cNvPr>
          <p:cNvSpPr>
            <a:spLocks noGrp="1"/>
          </p:cNvSpPr>
          <p:nvPr>
            <p:ph type="title"/>
          </p:nvPr>
        </p:nvSpPr>
        <p:spPr/>
        <p:txBody>
          <a:bodyPr>
            <a:normAutofit fontScale="90000"/>
          </a:bodyPr>
          <a:lstStyle/>
          <a:p>
            <a:r>
              <a:rPr lang="en-IN" dirty="0"/>
              <a:t>e-Governance to Good Governance </a:t>
            </a:r>
            <a:endParaRPr lang="en-US" dirty="0"/>
          </a:p>
        </p:txBody>
      </p:sp>
      <p:sp>
        <p:nvSpPr>
          <p:cNvPr id="3" name="Content Placeholder 2">
            <a:extLst>
              <a:ext uri="{FF2B5EF4-FFF2-40B4-BE49-F238E27FC236}">
                <a16:creationId xmlns:a16="http://schemas.microsoft.com/office/drawing/2014/main" id="{E25DF8B3-3C75-C3A0-B801-646354FA4768}"/>
              </a:ext>
            </a:extLst>
          </p:cNvPr>
          <p:cNvSpPr>
            <a:spLocks noGrp="1"/>
          </p:cNvSpPr>
          <p:nvPr>
            <p:ph idx="1"/>
          </p:nvPr>
        </p:nvSpPr>
        <p:spPr/>
        <p:txBody>
          <a:bodyPr/>
          <a:lstStyle/>
          <a:p>
            <a:r>
              <a:rPr lang="en-IN" dirty="0"/>
              <a:t>Coordinating and supporting implementation of National e-Governance Plan through: National Conference on e-Governance</a:t>
            </a:r>
          </a:p>
          <a:p>
            <a:r>
              <a:rPr lang="en-IN" dirty="0"/>
              <a:t>National Awards for e-Governance</a:t>
            </a:r>
          </a:p>
          <a:p>
            <a:r>
              <a:rPr lang="en-IN" dirty="0"/>
              <a:t>Matters relating to e Governance Training Plan</a:t>
            </a:r>
          </a:p>
          <a:p>
            <a:r>
              <a:rPr lang="en-IN" dirty="0"/>
              <a:t>National e-Governance Services Delivery Assessment (</a:t>
            </a:r>
            <a:r>
              <a:rPr lang="en-IN" dirty="0" err="1"/>
              <a:t>NeSDA</a:t>
            </a:r>
            <a:r>
              <a:rPr lang="en-IN" dirty="0"/>
              <a:t>)</a:t>
            </a:r>
          </a:p>
          <a:p>
            <a:r>
              <a:rPr lang="en-IN" dirty="0"/>
              <a:t>Case Studies on Awarded e-Governance Projects</a:t>
            </a:r>
          </a:p>
          <a:p>
            <a:endParaRPr lang="en-US" dirty="0"/>
          </a:p>
        </p:txBody>
      </p:sp>
      <p:sp>
        <p:nvSpPr>
          <p:cNvPr id="4" name="Footer Placeholder 3">
            <a:extLst>
              <a:ext uri="{FF2B5EF4-FFF2-40B4-BE49-F238E27FC236}">
                <a16:creationId xmlns:a16="http://schemas.microsoft.com/office/drawing/2014/main" id="{3469B9AE-5062-3BB5-74D7-5A200E5106A0}"/>
              </a:ext>
            </a:extLst>
          </p:cNvPr>
          <p:cNvSpPr>
            <a:spLocks noGrp="1"/>
          </p:cNvSpPr>
          <p:nvPr>
            <p:ph type="ftr" sz="quarter" idx="11"/>
          </p:nvPr>
        </p:nvSpPr>
        <p:spPr/>
        <p:txBody>
          <a:bodyPr/>
          <a:lstStyle/>
          <a:p>
            <a:r>
              <a:rPr lang="en-US"/>
              <a:t>snt@gov.in
              </a:t>
            </a:r>
            <a:endParaRPr lang="en-US" dirty="0"/>
          </a:p>
        </p:txBody>
      </p:sp>
      <p:sp>
        <p:nvSpPr>
          <p:cNvPr id="5" name="Slide Number Placeholder 4">
            <a:extLst>
              <a:ext uri="{FF2B5EF4-FFF2-40B4-BE49-F238E27FC236}">
                <a16:creationId xmlns:a16="http://schemas.microsoft.com/office/drawing/2014/main" id="{DFBC1D4A-7523-3271-A5B6-1132E7467593}"/>
              </a:ext>
            </a:extLst>
          </p:cNvPr>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1030925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8BAAE-0377-7535-1522-72DDD4B8F79F}"/>
              </a:ext>
            </a:extLst>
          </p:cNvPr>
          <p:cNvSpPr>
            <a:spLocks noGrp="1"/>
          </p:cNvSpPr>
          <p:nvPr>
            <p:ph type="title"/>
          </p:nvPr>
        </p:nvSpPr>
        <p:spPr/>
        <p:txBody>
          <a:bodyPr>
            <a:normAutofit fontScale="90000"/>
          </a:bodyPr>
          <a:lstStyle/>
          <a:p>
            <a:r>
              <a:rPr lang="en-IN" b="1" dirty="0"/>
              <a:t>Administrative Reforms-AI ML NLP </a:t>
            </a:r>
            <a:br>
              <a:rPr lang="en-IN" b="1" dirty="0"/>
            </a:br>
            <a:endParaRPr lang="en-US" dirty="0"/>
          </a:p>
        </p:txBody>
      </p:sp>
      <p:sp>
        <p:nvSpPr>
          <p:cNvPr id="3" name="Content Placeholder 2">
            <a:extLst>
              <a:ext uri="{FF2B5EF4-FFF2-40B4-BE49-F238E27FC236}">
                <a16:creationId xmlns:a16="http://schemas.microsoft.com/office/drawing/2014/main" id="{988B3AD7-5B6B-5687-9736-267E41B1C58E}"/>
              </a:ext>
            </a:extLst>
          </p:cNvPr>
          <p:cNvSpPr>
            <a:spLocks noGrp="1"/>
          </p:cNvSpPr>
          <p:nvPr>
            <p:ph idx="1"/>
          </p:nvPr>
        </p:nvSpPr>
        <p:spPr/>
        <p:txBody>
          <a:bodyPr>
            <a:normAutofit fontScale="85000" lnSpcReduction="10000"/>
          </a:bodyPr>
          <a:lstStyle/>
          <a:p>
            <a:r>
              <a:rPr lang="en-US" dirty="0"/>
              <a:t>Rule As Code ; Human and machine consumable . </a:t>
            </a:r>
            <a:r>
              <a:rPr lang="en-IN" dirty="0"/>
              <a:t>Information Technology led transformational impacts has been reshaping every walk of our lives. Digital India-a vision to transform India into a digitally empowered society and knowledge economy.</a:t>
            </a:r>
            <a:endParaRPr lang="en-US" dirty="0"/>
          </a:p>
          <a:p>
            <a:r>
              <a:rPr lang="en-US" dirty="0"/>
              <a:t>Benchmarking Government -Good Governance Index , District Good Governance Index</a:t>
            </a:r>
          </a:p>
          <a:p>
            <a:r>
              <a:rPr lang="en-IN" dirty="0" err="1"/>
              <a:t>NeSDA</a:t>
            </a:r>
            <a:r>
              <a:rPr lang="en-IN" dirty="0"/>
              <a:t> framework (August 2018), conceptualized with an overall objective to measure the </a:t>
            </a:r>
            <a:r>
              <a:rPr lang="en-IN" b="1" dirty="0"/>
              <a:t>depth</a:t>
            </a:r>
            <a:r>
              <a:rPr lang="en-IN" dirty="0"/>
              <a:t> and effectiveness of existing e-Governance service delivery mechanisms.</a:t>
            </a:r>
          </a:p>
          <a:p>
            <a:r>
              <a:rPr lang="en-US" dirty="0"/>
              <a:t>Trusting Citizens ; </a:t>
            </a:r>
            <a:r>
              <a:rPr lang="en-IN" dirty="0"/>
              <a:t>e-participation and adoption of data-centric approaches through open government data, innovative use of new emerging technologies (artificial intelligence (AI) blockchain) addressing data privacy and cybersecurity concerns of citizens, </a:t>
            </a:r>
          </a:p>
          <a:p>
            <a:r>
              <a:rPr lang="en-IN" dirty="0"/>
              <a:t>The whole-of-society engagement through alignment of digital government strategy with UN’s </a:t>
            </a:r>
            <a:r>
              <a:rPr lang="en-IN" dirty="0" err="1"/>
              <a:t>Sustainabe</a:t>
            </a:r>
            <a:r>
              <a:rPr lang="en-IN" dirty="0"/>
              <a:t> Development Goals (SDG), agile development of digital service supported by whole-of-government integration.</a:t>
            </a:r>
            <a:endParaRPr lang="en-US" dirty="0"/>
          </a:p>
          <a:p>
            <a:r>
              <a:rPr lang="en-US" dirty="0">
                <a:solidFill>
                  <a:srgbClr val="FF0000"/>
                </a:solidFill>
              </a:rPr>
              <a:t>A</a:t>
            </a:r>
            <a:r>
              <a:rPr lang="en-US" dirty="0"/>
              <a:t>spirational to </a:t>
            </a:r>
            <a:r>
              <a:rPr lang="en-US" dirty="0">
                <a:solidFill>
                  <a:srgbClr val="FF0000"/>
                </a:solidFill>
              </a:rPr>
              <a:t>I</a:t>
            </a:r>
            <a:r>
              <a:rPr lang="en-US" dirty="0"/>
              <a:t>nspirational District/Block and City initiative </a:t>
            </a:r>
          </a:p>
        </p:txBody>
      </p:sp>
      <p:sp>
        <p:nvSpPr>
          <p:cNvPr id="4" name="Footer Placeholder 3">
            <a:extLst>
              <a:ext uri="{FF2B5EF4-FFF2-40B4-BE49-F238E27FC236}">
                <a16:creationId xmlns:a16="http://schemas.microsoft.com/office/drawing/2014/main" id="{B5246F62-9FBA-B462-8A64-8A53896FEE7C}"/>
              </a:ext>
            </a:extLst>
          </p:cNvPr>
          <p:cNvSpPr>
            <a:spLocks noGrp="1"/>
          </p:cNvSpPr>
          <p:nvPr>
            <p:ph type="ftr" sz="quarter" idx="11"/>
          </p:nvPr>
        </p:nvSpPr>
        <p:spPr/>
        <p:txBody>
          <a:bodyPr/>
          <a:lstStyle/>
          <a:p>
            <a:r>
              <a:rPr lang="en-US"/>
              <a:t>snt@gov.in
              </a:t>
            </a:r>
            <a:endParaRPr lang="en-US" dirty="0"/>
          </a:p>
        </p:txBody>
      </p:sp>
      <p:sp>
        <p:nvSpPr>
          <p:cNvPr id="5" name="Slide Number Placeholder 4">
            <a:extLst>
              <a:ext uri="{FF2B5EF4-FFF2-40B4-BE49-F238E27FC236}">
                <a16:creationId xmlns:a16="http://schemas.microsoft.com/office/drawing/2014/main" id="{6305C0F5-FE8E-B95A-3BE9-FCC88941316A}"/>
              </a:ext>
            </a:extLst>
          </p:cNvPr>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1462634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EACF0-EED0-7C4D-3E76-A8E147504E28}"/>
              </a:ext>
            </a:extLst>
          </p:cNvPr>
          <p:cNvSpPr>
            <a:spLocks noGrp="1"/>
          </p:cNvSpPr>
          <p:nvPr>
            <p:ph type="title"/>
          </p:nvPr>
        </p:nvSpPr>
        <p:spPr/>
        <p:txBody>
          <a:bodyPr/>
          <a:lstStyle/>
          <a:p>
            <a:r>
              <a:rPr lang="en-IN" dirty="0"/>
              <a:t>Problem Framework </a:t>
            </a:r>
            <a:br>
              <a:rPr lang="en-IN" dirty="0"/>
            </a:br>
            <a:endParaRPr lang="en-US" dirty="0"/>
          </a:p>
        </p:txBody>
      </p:sp>
      <p:sp>
        <p:nvSpPr>
          <p:cNvPr id="3" name="Content Placeholder 2">
            <a:extLst>
              <a:ext uri="{FF2B5EF4-FFF2-40B4-BE49-F238E27FC236}">
                <a16:creationId xmlns:a16="http://schemas.microsoft.com/office/drawing/2014/main" id="{F4C73958-4829-E328-87D2-8F2B5D27F112}"/>
              </a:ext>
            </a:extLst>
          </p:cNvPr>
          <p:cNvSpPr>
            <a:spLocks noGrp="1"/>
          </p:cNvSpPr>
          <p:nvPr>
            <p:ph idx="1"/>
          </p:nvPr>
        </p:nvSpPr>
        <p:spPr/>
        <p:txBody>
          <a:bodyPr>
            <a:normAutofit lnSpcReduction="10000"/>
          </a:bodyPr>
          <a:lstStyle/>
          <a:p>
            <a:r>
              <a:rPr lang="en-IN" dirty="0"/>
              <a:t>Expenditure component of GDP;  gross fixed capital formation needs to be higher to fuel growth $5trliion now by 2035 </a:t>
            </a:r>
          </a:p>
          <a:p>
            <a:r>
              <a:rPr lang="en-IN" dirty="0"/>
              <a:t>Incremental capital output ration : needs to come down to &lt;4 from &gt;5 now </a:t>
            </a:r>
          </a:p>
          <a:p>
            <a:r>
              <a:rPr lang="en-IN" dirty="0"/>
              <a:t>Weighted Average cost of borrowing Central govt - is going up 6.3% May go up further </a:t>
            </a:r>
          </a:p>
          <a:p>
            <a:r>
              <a:rPr lang="en-IN" dirty="0"/>
              <a:t>General government outstanding liability ; very high &gt;80% of GDP </a:t>
            </a:r>
          </a:p>
          <a:p>
            <a:r>
              <a:rPr lang="en-IN" dirty="0"/>
              <a:t>Cost analysis of 1718 infrastructure project ; time delays are pushing cost up 18% up from original without including &gt;4% cost overrun </a:t>
            </a:r>
          </a:p>
          <a:p>
            <a:r>
              <a:rPr lang="en-IN" dirty="0"/>
              <a:t>Social sector expenditure of state ; resource guzzler &gt;43% of GDP of states </a:t>
            </a:r>
          </a:p>
        </p:txBody>
      </p:sp>
      <p:sp>
        <p:nvSpPr>
          <p:cNvPr id="4" name="Footer Placeholder 3">
            <a:extLst>
              <a:ext uri="{FF2B5EF4-FFF2-40B4-BE49-F238E27FC236}">
                <a16:creationId xmlns:a16="http://schemas.microsoft.com/office/drawing/2014/main" id="{600F061F-A6B4-E10F-5B12-9C36F2EF9372}"/>
              </a:ext>
            </a:extLst>
          </p:cNvPr>
          <p:cNvSpPr>
            <a:spLocks noGrp="1"/>
          </p:cNvSpPr>
          <p:nvPr>
            <p:ph type="ftr" sz="quarter" idx="11"/>
          </p:nvPr>
        </p:nvSpPr>
        <p:spPr/>
        <p:txBody>
          <a:bodyPr/>
          <a:lstStyle/>
          <a:p>
            <a:r>
              <a:rPr lang="en-US"/>
              <a:t>snt@gov.in
              </a:t>
            </a:r>
            <a:endParaRPr lang="en-US" dirty="0"/>
          </a:p>
        </p:txBody>
      </p:sp>
      <p:sp>
        <p:nvSpPr>
          <p:cNvPr id="5" name="Slide Number Placeholder 4">
            <a:extLst>
              <a:ext uri="{FF2B5EF4-FFF2-40B4-BE49-F238E27FC236}">
                <a16:creationId xmlns:a16="http://schemas.microsoft.com/office/drawing/2014/main" id="{20BC467A-1C0D-77DF-552D-BE9C098C8911}"/>
              </a:ext>
            </a:extLst>
          </p:cNvPr>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2251590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3646B-4BCA-8844-4F47-0CD2F0EF1FE7}"/>
              </a:ext>
            </a:extLst>
          </p:cNvPr>
          <p:cNvSpPr>
            <a:spLocks noGrp="1"/>
          </p:cNvSpPr>
          <p:nvPr>
            <p:ph type="title"/>
          </p:nvPr>
        </p:nvSpPr>
        <p:spPr/>
        <p:txBody>
          <a:bodyPr/>
          <a:lstStyle/>
          <a:p>
            <a:r>
              <a:rPr lang="en-IN" dirty="0"/>
              <a:t>Solution Framework </a:t>
            </a:r>
            <a:endParaRPr lang="en-US" dirty="0"/>
          </a:p>
        </p:txBody>
      </p:sp>
      <p:sp>
        <p:nvSpPr>
          <p:cNvPr id="3" name="Content Placeholder 2">
            <a:extLst>
              <a:ext uri="{FF2B5EF4-FFF2-40B4-BE49-F238E27FC236}">
                <a16:creationId xmlns:a16="http://schemas.microsoft.com/office/drawing/2014/main" id="{DC622A1B-4B65-F6A5-B30A-3BC1B1F6C4C1}"/>
              </a:ext>
            </a:extLst>
          </p:cNvPr>
          <p:cNvSpPr>
            <a:spLocks noGrp="1"/>
          </p:cNvSpPr>
          <p:nvPr>
            <p:ph idx="1"/>
          </p:nvPr>
        </p:nvSpPr>
        <p:spPr/>
        <p:txBody>
          <a:bodyPr>
            <a:normAutofit fontScale="77500" lnSpcReduction="20000"/>
          </a:bodyPr>
          <a:lstStyle/>
          <a:p>
            <a:r>
              <a:rPr lang="en-IN" dirty="0"/>
              <a:t>Infrastructure </a:t>
            </a:r>
          </a:p>
          <a:p>
            <a:pPr lvl="1"/>
            <a:r>
              <a:rPr lang="en-IN" dirty="0"/>
              <a:t>Maximising PM </a:t>
            </a:r>
            <a:r>
              <a:rPr lang="en-IN" dirty="0" err="1"/>
              <a:t>GatiShakti</a:t>
            </a:r>
            <a:r>
              <a:rPr lang="en-IN" dirty="0"/>
              <a:t> Potential </a:t>
            </a:r>
          </a:p>
          <a:p>
            <a:pPr lvl="1"/>
            <a:r>
              <a:rPr lang="en-IN" dirty="0"/>
              <a:t>Making Indian logistics competitive </a:t>
            </a:r>
          </a:p>
          <a:p>
            <a:pPr lvl="1"/>
            <a:r>
              <a:rPr lang="en-IN" dirty="0"/>
              <a:t>Future readiness of Jal Jeevan Mission </a:t>
            </a:r>
          </a:p>
          <a:p>
            <a:r>
              <a:rPr lang="en-IN" dirty="0"/>
              <a:t>Governance </a:t>
            </a:r>
          </a:p>
          <a:p>
            <a:pPr lvl="1"/>
            <a:r>
              <a:rPr lang="en-IN" dirty="0"/>
              <a:t>Mission mode ,silo-busting at centre and state GST Council/</a:t>
            </a:r>
            <a:r>
              <a:rPr lang="en-IN" dirty="0" err="1"/>
              <a:t>Gati</a:t>
            </a:r>
            <a:r>
              <a:rPr lang="en-IN" dirty="0"/>
              <a:t> Shakti Model</a:t>
            </a:r>
          </a:p>
          <a:p>
            <a:pPr lvl="1"/>
            <a:r>
              <a:rPr lang="en-IN" dirty="0"/>
              <a:t>Mission Mode Employment and hiring-</a:t>
            </a:r>
            <a:r>
              <a:rPr lang="en-IN" dirty="0" err="1"/>
              <a:t>eHRMS</a:t>
            </a:r>
            <a:r>
              <a:rPr lang="en-IN" dirty="0"/>
              <a:t> </a:t>
            </a:r>
          </a:p>
          <a:p>
            <a:pPr lvl="1"/>
            <a:r>
              <a:rPr lang="en-IN" dirty="0"/>
              <a:t>Channelising Youth to Volunteerism- </a:t>
            </a:r>
            <a:r>
              <a:rPr lang="en-IN" dirty="0" err="1"/>
              <a:t>YouaShakti</a:t>
            </a:r>
            <a:r>
              <a:rPr lang="en-IN" dirty="0"/>
              <a:t> </a:t>
            </a:r>
            <a:r>
              <a:rPr lang="en-IN" dirty="0" err="1"/>
              <a:t>AgniPath</a:t>
            </a:r>
            <a:r>
              <a:rPr lang="en-IN" dirty="0"/>
              <a:t> </a:t>
            </a:r>
          </a:p>
          <a:p>
            <a:r>
              <a:rPr lang="en-IN" dirty="0"/>
              <a:t>Technology </a:t>
            </a:r>
          </a:p>
          <a:p>
            <a:pPr lvl="1"/>
            <a:r>
              <a:rPr lang="en-IN" dirty="0"/>
              <a:t>Tech adoption for infrastructure-BIM Geo-Spatial and Project Management </a:t>
            </a:r>
          </a:p>
          <a:p>
            <a:pPr lvl="1"/>
            <a:r>
              <a:rPr lang="en-IN" dirty="0"/>
              <a:t>Getting future ready civil services ; </a:t>
            </a:r>
            <a:r>
              <a:rPr lang="en-IN" dirty="0" err="1"/>
              <a:t>MissionKarmaYogi</a:t>
            </a:r>
            <a:r>
              <a:rPr lang="en-IN" dirty="0"/>
              <a:t> </a:t>
            </a:r>
          </a:p>
          <a:p>
            <a:pPr lvl="1"/>
            <a:r>
              <a:rPr lang="en-IN" dirty="0"/>
              <a:t>Emerging Tech adoption-AI ML Blockchain IoT and Analytics </a:t>
            </a:r>
          </a:p>
          <a:p>
            <a:pPr lvl="1"/>
            <a:r>
              <a:rPr lang="en-IN" dirty="0"/>
              <a:t>Embracing Public Cloud Multi Cloud and subscription-based models </a:t>
            </a:r>
          </a:p>
          <a:p>
            <a:r>
              <a:rPr lang="en-IN" dirty="0"/>
              <a:t>Finance</a:t>
            </a:r>
          </a:p>
          <a:p>
            <a:pPr lvl="1"/>
            <a:r>
              <a:rPr lang="en-IN" dirty="0"/>
              <a:t>Improving incremental capital output ratio ICOR </a:t>
            </a:r>
          </a:p>
          <a:p>
            <a:pPr lvl="1"/>
            <a:r>
              <a:rPr lang="en-IN" dirty="0"/>
              <a:t>Financial Inclusion : UPI Success ,Cutting time and cost delays </a:t>
            </a:r>
          </a:p>
          <a:p>
            <a:pPr lvl="1"/>
            <a:r>
              <a:rPr lang="en-IN" dirty="0"/>
              <a:t>Reviving DISTCOM</a:t>
            </a:r>
          </a:p>
          <a:p>
            <a:pPr lvl="1"/>
            <a:r>
              <a:rPr lang="en-IN" dirty="0"/>
              <a:t>Controlling competitive Welfarism </a:t>
            </a:r>
          </a:p>
          <a:p>
            <a:endParaRPr lang="en-US" dirty="0"/>
          </a:p>
        </p:txBody>
      </p:sp>
      <p:sp>
        <p:nvSpPr>
          <p:cNvPr id="4" name="Footer Placeholder 3">
            <a:extLst>
              <a:ext uri="{FF2B5EF4-FFF2-40B4-BE49-F238E27FC236}">
                <a16:creationId xmlns:a16="http://schemas.microsoft.com/office/drawing/2014/main" id="{E61B7E59-30FC-0029-6899-5A18750BEBBD}"/>
              </a:ext>
            </a:extLst>
          </p:cNvPr>
          <p:cNvSpPr>
            <a:spLocks noGrp="1"/>
          </p:cNvSpPr>
          <p:nvPr>
            <p:ph type="ftr" sz="quarter" idx="11"/>
          </p:nvPr>
        </p:nvSpPr>
        <p:spPr/>
        <p:txBody>
          <a:bodyPr/>
          <a:lstStyle/>
          <a:p>
            <a:r>
              <a:rPr lang="en-US"/>
              <a:t>snt@gov.in
              </a:t>
            </a:r>
            <a:endParaRPr lang="en-US" dirty="0"/>
          </a:p>
        </p:txBody>
      </p:sp>
      <p:sp>
        <p:nvSpPr>
          <p:cNvPr id="5" name="Slide Number Placeholder 4">
            <a:extLst>
              <a:ext uri="{FF2B5EF4-FFF2-40B4-BE49-F238E27FC236}">
                <a16:creationId xmlns:a16="http://schemas.microsoft.com/office/drawing/2014/main" id="{91757FBD-92ED-D745-DF84-9E922E33AFD9}"/>
              </a:ext>
            </a:extLst>
          </p:cNvPr>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271621810"/>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3960F"/>
      </a:accent1>
      <a:accent2>
        <a:srgbClr val="E04116"/>
      </a:accent2>
      <a:accent3>
        <a:srgbClr val="9D4DE7"/>
      </a:accent3>
      <a:accent4>
        <a:srgbClr val="449EF3"/>
      </a:accent4>
      <a:accent5>
        <a:srgbClr val="39C6BE"/>
      </a:accent5>
      <a:accent6>
        <a:srgbClr val="88C933"/>
      </a:accent6>
      <a:hlink>
        <a:srgbClr val="EBB41F"/>
      </a:hlink>
      <a:folHlink>
        <a:srgbClr val="E1D676"/>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29B3952A-A5A2-4E72-A5C9-A88B41734E0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{636AF10D-A281-2849-AECE-D2C6FF441B89}tf16401369</Template>
  <TotalTime>220</TotalTime>
  <Words>1119</Words>
  <Application>Microsoft Macintosh PowerPoint</Application>
  <PresentationFormat>Widescreen</PresentationFormat>
  <Paragraphs>130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Calibri Light</vt:lpstr>
      <vt:lpstr>Rockwell</vt:lpstr>
      <vt:lpstr>Wingdings</vt:lpstr>
      <vt:lpstr>Atlas</vt:lpstr>
      <vt:lpstr>Vision India@2047 on Governance </vt:lpstr>
      <vt:lpstr>Vision </vt:lpstr>
      <vt:lpstr>Public Service</vt:lpstr>
      <vt:lpstr>Civil Service Day </vt:lpstr>
      <vt:lpstr>Prime Minister’s Awards for Excellence in Public Administration</vt:lpstr>
      <vt:lpstr>e-Governance to Good Governance </vt:lpstr>
      <vt:lpstr>Administrative Reforms-AI ML NLP  </vt:lpstr>
      <vt:lpstr>Problem Framework  </vt:lpstr>
      <vt:lpstr>Solution Framework </vt:lpstr>
      <vt:lpstr>Mission KarmaYogi</vt:lpstr>
      <vt:lpstr>Fostering innovation to deliver inclusive and equitable services </vt:lpstr>
      <vt:lpstr>BBB Government : must be creative again</vt:lpstr>
      <vt:lpstr>Enhancing the effectiveness of public institutions to reach   SDG</vt:lpstr>
      <vt:lpstr>Thanks for your kind attention and time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Service &amp; SDG Goal 17 </dc:title>
  <dc:creator>Indian Institute of Public Administration Indian Institute of Public Administration</dc:creator>
  <cp:lastModifiedBy>Indian Institute of Public Administration Indian Institute of Public Administration</cp:lastModifiedBy>
  <cp:revision>23</cp:revision>
  <dcterms:created xsi:type="dcterms:W3CDTF">2022-06-23T04:36:38Z</dcterms:created>
  <dcterms:modified xsi:type="dcterms:W3CDTF">2022-07-07T09:03:53Z</dcterms:modified>
</cp:coreProperties>
</file>