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3"/>
  </p:notesMasterIdLst>
  <p:handoutMasterIdLst>
    <p:handoutMasterId r:id="rId24"/>
  </p:handoutMasterIdLst>
  <p:sldIdLst>
    <p:sldId id="257" r:id="rId2"/>
    <p:sldId id="279" r:id="rId3"/>
    <p:sldId id="280" r:id="rId4"/>
    <p:sldId id="268" r:id="rId5"/>
    <p:sldId id="275" r:id="rId6"/>
    <p:sldId id="269" r:id="rId7"/>
    <p:sldId id="273" r:id="rId8"/>
    <p:sldId id="272" r:id="rId9"/>
    <p:sldId id="281" r:id="rId10"/>
    <p:sldId id="261" r:id="rId11"/>
    <p:sldId id="265" r:id="rId12"/>
    <p:sldId id="271" r:id="rId13"/>
    <p:sldId id="276" r:id="rId14"/>
    <p:sldId id="282" r:id="rId15"/>
    <p:sldId id="284" r:id="rId16"/>
    <p:sldId id="278" r:id="rId17"/>
    <p:sldId id="277" r:id="rId18"/>
    <p:sldId id="262" r:id="rId19"/>
    <p:sldId id="266" r:id="rId20"/>
    <p:sldId id="285" r:id="rId21"/>
    <p:sldId id="274" r:id="rId22"/>
  </p:sldIdLst>
  <p:sldSz cx="9144000" cy="5143500" type="screen16x9"/>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91DBD"/>
    <a:srgbClr val="E4385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39" autoAdjust="0"/>
    <p:restoredTop sz="94664" autoAdjust="0"/>
  </p:normalViewPr>
  <p:slideViewPr>
    <p:cSldViewPr>
      <p:cViewPr varScale="1">
        <p:scale>
          <a:sx n="140" d="100"/>
          <a:sy n="140" d="100"/>
        </p:scale>
        <p:origin x="-720" y="-102"/>
      </p:cViewPr>
      <p:guideLst>
        <p:guide orient="horz" pos="1620"/>
        <p:guide pos="2880"/>
      </p:guideLst>
    </p:cSldViewPr>
  </p:slideViewPr>
  <p:notesTextViewPr>
    <p:cViewPr>
      <p:scale>
        <a:sx n="75" d="100"/>
        <a:sy n="75"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572088-D51D-41C0-B843-A289113DE669}" type="doc">
      <dgm:prSet loTypeId="urn:microsoft.com/office/officeart/2005/8/layout/vList3" loCatId="list" qsTypeId="urn:microsoft.com/office/officeart/2005/8/quickstyle/3d1" qsCatId="3D" csTypeId="urn:microsoft.com/office/officeart/2005/8/colors/accent1_5" csCatId="accent1" phldr="1"/>
      <dgm:spPr/>
    </dgm:pt>
    <dgm:pt modelId="{573514BC-5075-410E-BF48-6B6B4EF03697}">
      <dgm:prSet phldrT="[Text]"/>
      <dgm:spPr/>
      <dgm:t>
        <a:bodyPr/>
        <a:lstStyle/>
        <a:p>
          <a:r>
            <a:rPr lang="en-IN" b="1" dirty="0" smtClean="0"/>
            <a:t>Policy Reforms</a:t>
          </a:r>
          <a:endParaRPr lang="en-GB" b="1" dirty="0"/>
        </a:p>
      </dgm:t>
    </dgm:pt>
    <dgm:pt modelId="{DBB6CAB7-ACEA-4B20-AC06-95F43F60B834}" type="parTrans" cxnId="{BF148DDC-65F8-4B0F-B313-8095668E245C}">
      <dgm:prSet/>
      <dgm:spPr/>
      <dgm:t>
        <a:bodyPr/>
        <a:lstStyle/>
        <a:p>
          <a:endParaRPr lang="en-GB"/>
        </a:p>
      </dgm:t>
    </dgm:pt>
    <dgm:pt modelId="{5975E7A6-A69E-44D4-9554-0A1A127FD41B}" type="sibTrans" cxnId="{BF148DDC-65F8-4B0F-B313-8095668E245C}">
      <dgm:prSet/>
      <dgm:spPr/>
      <dgm:t>
        <a:bodyPr/>
        <a:lstStyle/>
        <a:p>
          <a:endParaRPr lang="en-GB"/>
        </a:p>
      </dgm:t>
    </dgm:pt>
    <dgm:pt modelId="{41250946-B0A2-4004-B4E2-A34435CDAB97}">
      <dgm:prSet phldrT="[Text]"/>
      <dgm:spPr/>
      <dgm:t>
        <a:bodyPr/>
        <a:lstStyle/>
        <a:p>
          <a:r>
            <a:rPr lang="en-IN" b="1" smtClean="0"/>
            <a:t>Process Reforms</a:t>
          </a:r>
          <a:endParaRPr lang="en-GB" b="1" dirty="0"/>
        </a:p>
      </dgm:t>
    </dgm:pt>
    <dgm:pt modelId="{2DC3CA5A-1977-477C-A756-EEF8FFAB3A2D}" type="parTrans" cxnId="{8C3ED133-F8BE-4318-8E56-986DED7A9AD1}">
      <dgm:prSet/>
      <dgm:spPr/>
      <dgm:t>
        <a:bodyPr/>
        <a:lstStyle/>
        <a:p>
          <a:endParaRPr lang="en-GB"/>
        </a:p>
      </dgm:t>
    </dgm:pt>
    <dgm:pt modelId="{1343F934-F068-46EE-B53F-ED8393FF1D07}" type="sibTrans" cxnId="{8C3ED133-F8BE-4318-8E56-986DED7A9AD1}">
      <dgm:prSet/>
      <dgm:spPr/>
      <dgm:t>
        <a:bodyPr/>
        <a:lstStyle/>
        <a:p>
          <a:endParaRPr lang="en-GB"/>
        </a:p>
      </dgm:t>
    </dgm:pt>
    <dgm:pt modelId="{552CC667-721A-4ADB-9F91-3D07A57021AC}">
      <dgm:prSet phldrT="[Text]"/>
      <dgm:spPr/>
      <dgm:t>
        <a:bodyPr/>
        <a:lstStyle/>
        <a:p>
          <a:r>
            <a:rPr lang="en-IN" b="1" smtClean="0"/>
            <a:t>System Reforms</a:t>
          </a:r>
          <a:endParaRPr lang="en-GB" b="1" dirty="0"/>
        </a:p>
      </dgm:t>
    </dgm:pt>
    <dgm:pt modelId="{7ED5CC1B-8F65-4347-91C4-C0C2D7B46779}" type="parTrans" cxnId="{46DEDBEB-66F1-456A-9884-72F88C193264}">
      <dgm:prSet/>
      <dgm:spPr/>
      <dgm:t>
        <a:bodyPr/>
        <a:lstStyle/>
        <a:p>
          <a:endParaRPr lang="en-GB"/>
        </a:p>
      </dgm:t>
    </dgm:pt>
    <dgm:pt modelId="{B580ECAB-4AE0-4FBA-96F6-B82BB666E6D3}" type="sibTrans" cxnId="{46DEDBEB-66F1-456A-9884-72F88C193264}">
      <dgm:prSet/>
      <dgm:spPr/>
      <dgm:t>
        <a:bodyPr/>
        <a:lstStyle/>
        <a:p>
          <a:endParaRPr lang="en-GB"/>
        </a:p>
      </dgm:t>
    </dgm:pt>
    <dgm:pt modelId="{FDB48BD5-425A-4A59-80A7-500E2FAAF634}" type="pres">
      <dgm:prSet presAssocID="{EA572088-D51D-41C0-B843-A289113DE669}" presName="linearFlow" presStyleCnt="0">
        <dgm:presLayoutVars>
          <dgm:dir/>
          <dgm:resizeHandles val="exact"/>
        </dgm:presLayoutVars>
      </dgm:prSet>
      <dgm:spPr/>
    </dgm:pt>
    <dgm:pt modelId="{5B86B52D-EA42-4208-BFDB-857C79430B5B}" type="pres">
      <dgm:prSet presAssocID="{573514BC-5075-410E-BF48-6B6B4EF03697}" presName="composite" presStyleCnt="0"/>
      <dgm:spPr/>
    </dgm:pt>
    <dgm:pt modelId="{1723AC9B-6CCA-465C-9B7B-39D93CDAD8ED}" type="pres">
      <dgm:prSet presAssocID="{573514BC-5075-410E-BF48-6B6B4EF03697}" presName="imgShp" presStyleLbl="fgImgPlace1" presStyleIdx="0" presStyleCnt="3" custLinFactNeighborX="-87632" custLinFactNeighborY="7774"/>
      <dgm:spPr>
        <a:blipFill rotWithShape="0">
          <a:blip xmlns:r="http://schemas.openxmlformats.org/officeDocument/2006/relationships" r:embed="rId1"/>
          <a:stretch>
            <a:fillRect/>
          </a:stretch>
        </a:blipFill>
      </dgm:spPr>
    </dgm:pt>
    <dgm:pt modelId="{C0ECDA12-663A-4895-95CA-971B521584CF}" type="pres">
      <dgm:prSet presAssocID="{573514BC-5075-410E-BF48-6B6B4EF03697}" presName="txShp" presStyleLbl="node1" presStyleIdx="0" presStyleCnt="3" custLinFactNeighborX="-14279" custLinFactNeighborY="7774">
        <dgm:presLayoutVars>
          <dgm:bulletEnabled val="1"/>
        </dgm:presLayoutVars>
      </dgm:prSet>
      <dgm:spPr/>
      <dgm:t>
        <a:bodyPr/>
        <a:lstStyle/>
        <a:p>
          <a:endParaRPr lang="en-GB"/>
        </a:p>
      </dgm:t>
    </dgm:pt>
    <dgm:pt modelId="{53B62242-6EC6-4620-A5D4-B1468E63180F}" type="pres">
      <dgm:prSet presAssocID="{5975E7A6-A69E-44D4-9554-0A1A127FD41B}" presName="spacing" presStyleCnt="0"/>
      <dgm:spPr/>
    </dgm:pt>
    <dgm:pt modelId="{7879607D-C109-49C4-A8F3-4E1C99940253}" type="pres">
      <dgm:prSet presAssocID="{41250946-B0A2-4004-B4E2-A34435CDAB97}" presName="composite" presStyleCnt="0"/>
      <dgm:spPr/>
    </dgm:pt>
    <dgm:pt modelId="{2EE33EAA-11F4-4D4A-BE38-CB6496D3B28A}" type="pres">
      <dgm:prSet presAssocID="{41250946-B0A2-4004-B4E2-A34435CDAB97}" presName="imgShp" presStyleLbl="fgImgPlace1" presStyleIdx="1" presStyleCnt="3" custLinFactNeighborX="-9415" custLinFactNeighborY="12574"/>
      <dgm:spPr>
        <a:blipFill rotWithShape="0">
          <a:blip xmlns:r="http://schemas.openxmlformats.org/officeDocument/2006/relationships" r:embed="rId2"/>
          <a:stretch>
            <a:fillRect/>
          </a:stretch>
        </a:blipFill>
      </dgm:spPr>
    </dgm:pt>
    <dgm:pt modelId="{147AAA7D-D65D-4F43-8210-B894616945D6}" type="pres">
      <dgm:prSet presAssocID="{41250946-B0A2-4004-B4E2-A34435CDAB97}" presName="txShp" presStyleLbl="node1" presStyleIdx="1" presStyleCnt="3" custLinFactNeighborX="4518" custLinFactNeighborY="3070">
        <dgm:presLayoutVars>
          <dgm:bulletEnabled val="1"/>
        </dgm:presLayoutVars>
      </dgm:prSet>
      <dgm:spPr/>
      <dgm:t>
        <a:bodyPr/>
        <a:lstStyle/>
        <a:p>
          <a:endParaRPr lang="en-GB"/>
        </a:p>
      </dgm:t>
    </dgm:pt>
    <dgm:pt modelId="{B03DCED4-0BE4-4C74-86E9-12A714F2D7BB}" type="pres">
      <dgm:prSet presAssocID="{1343F934-F068-46EE-B53F-ED8393FF1D07}" presName="spacing" presStyleCnt="0"/>
      <dgm:spPr/>
    </dgm:pt>
    <dgm:pt modelId="{E07839FA-DD2E-4172-AA4B-D03A4D7C2027}" type="pres">
      <dgm:prSet presAssocID="{552CC667-721A-4ADB-9F91-3D07A57021AC}" presName="composite" presStyleCnt="0"/>
      <dgm:spPr/>
    </dgm:pt>
    <dgm:pt modelId="{477DD84E-D750-4CE9-BD3B-2A6330528815}" type="pres">
      <dgm:prSet presAssocID="{552CC667-721A-4ADB-9F91-3D07A57021AC}" presName="imgShp" presStyleLbl="fgImgPlace1" presStyleIdx="2" presStyleCnt="3" custLinFactNeighborX="60980" custLinFactNeighborY="-1634"/>
      <dgm:spPr>
        <a:blipFill rotWithShape="0">
          <a:blip xmlns:r="http://schemas.openxmlformats.org/officeDocument/2006/relationships" r:embed="rId3"/>
          <a:stretch>
            <a:fillRect/>
          </a:stretch>
        </a:blipFill>
      </dgm:spPr>
    </dgm:pt>
    <dgm:pt modelId="{363B3E0F-42D5-40C5-A3D7-0D38EFDFB3AF}" type="pres">
      <dgm:prSet presAssocID="{552CC667-721A-4ADB-9F91-3D07A57021AC}" presName="txShp" presStyleLbl="node1" presStyleIdx="2" presStyleCnt="3" custLinFactNeighborX="23315" custLinFactNeighborY="-1634">
        <dgm:presLayoutVars>
          <dgm:bulletEnabled val="1"/>
        </dgm:presLayoutVars>
      </dgm:prSet>
      <dgm:spPr/>
      <dgm:t>
        <a:bodyPr/>
        <a:lstStyle/>
        <a:p>
          <a:endParaRPr lang="en-GB"/>
        </a:p>
      </dgm:t>
    </dgm:pt>
  </dgm:ptLst>
  <dgm:cxnLst>
    <dgm:cxn modelId="{BF148DDC-65F8-4B0F-B313-8095668E245C}" srcId="{EA572088-D51D-41C0-B843-A289113DE669}" destId="{573514BC-5075-410E-BF48-6B6B4EF03697}" srcOrd="0" destOrd="0" parTransId="{DBB6CAB7-ACEA-4B20-AC06-95F43F60B834}" sibTransId="{5975E7A6-A69E-44D4-9554-0A1A127FD41B}"/>
    <dgm:cxn modelId="{8C3ED133-F8BE-4318-8E56-986DED7A9AD1}" srcId="{EA572088-D51D-41C0-B843-A289113DE669}" destId="{41250946-B0A2-4004-B4E2-A34435CDAB97}" srcOrd="1" destOrd="0" parTransId="{2DC3CA5A-1977-477C-A756-EEF8FFAB3A2D}" sibTransId="{1343F934-F068-46EE-B53F-ED8393FF1D07}"/>
    <dgm:cxn modelId="{F0B17926-F646-4EE1-9DB4-44D0E3E29A76}" type="presOf" srcId="{EA572088-D51D-41C0-B843-A289113DE669}" destId="{FDB48BD5-425A-4A59-80A7-500E2FAAF634}" srcOrd="0" destOrd="0" presId="urn:microsoft.com/office/officeart/2005/8/layout/vList3"/>
    <dgm:cxn modelId="{03361575-7E4C-4B38-A9CC-4C4146320733}" type="presOf" srcId="{552CC667-721A-4ADB-9F91-3D07A57021AC}" destId="{363B3E0F-42D5-40C5-A3D7-0D38EFDFB3AF}" srcOrd="0" destOrd="0" presId="urn:microsoft.com/office/officeart/2005/8/layout/vList3"/>
    <dgm:cxn modelId="{46DEDBEB-66F1-456A-9884-72F88C193264}" srcId="{EA572088-D51D-41C0-B843-A289113DE669}" destId="{552CC667-721A-4ADB-9F91-3D07A57021AC}" srcOrd="2" destOrd="0" parTransId="{7ED5CC1B-8F65-4347-91C4-C0C2D7B46779}" sibTransId="{B580ECAB-4AE0-4FBA-96F6-B82BB666E6D3}"/>
    <dgm:cxn modelId="{D0C22F54-B8AC-4A6A-A57F-7AFC992AD5B3}" type="presOf" srcId="{573514BC-5075-410E-BF48-6B6B4EF03697}" destId="{C0ECDA12-663A-4895-95CA-971B521584CF}" srcOrd="0" destOrd="0" presId="urn:microsoft.com/office/officeart/2005/8/layout/vList3"/>
    <dgm:cxn modelId="{84169121-5ABD-4D59-AB25-288CA7163988}" type="presOf" srcId="{41250946-B0A2-4004-B4E2-A34435CDAB97}" destId="{147AAA7D-D65D-4F43-8210-B894616945D6}" srcOrd="0" destOrd="0" presId="urn:microsoft.com/office/officeart/2005/8/layout/vList3"/>
    <dgm:cxn modelId="{66458642-D8AE-42A9-8594-025E81AB3798}" type="presParOf" srcId="{FDB48BD5-425A-4A59-80A7-500E2FAAF634}" destId="{5B86B52D-EA42-4208-BFDB-857C79430B5B}" srcOrd="0" destOrd="0" presId="urn:microsoft.com/office/officeart/2005/8/layout/vList3"/>
    <dgm:cxn modelId="{F039ECAD-614F-4D28-832A-4B6920187E68}" type="presParOf" srcId="{5B86B52D-EA42-4208-BFDB-857C79430B5B}" destId="{1723AC9B-6CCA-465C-9B7B-39D93CDAD8ED}" srcOrd="0" destOrd="0" presId="urn:microsoft.com/office/officeart/2005/8/layout/vList3"/>
    <dgm:cxn modelId="{9B792C61-C8D6-471B-98B5-0708FFB10B0F}" type="presParOf" srcId="{5B86B52D-EA42-4208-BFDB-857C79430B5B}" destId="{C0ECDA12-663A-4895-95CA-971B521584CF}" srcOrd="1" destOrd="0" presId="urn:microsoft.com/office/officeart/2005/8/layout/vList3"/>
    <dgm:cxn modelId="{59EAA756-0CD6-4D36-8121-3BF925DDF829}" type="presParOf" srcId="{FDB48BD5-425A-4A59-80A7-500E2FAAF634}" destId="{53B62242-6EC6-4620-A5D4-B1468E63180F}" srcOrd="1" destOrd="0" presId="urn:microsoft.com/office/officeart/2005/8/layout/vList3"/>
    <dgm:cxn modelId="{EBA84075-115D-407B-AB86-3A09B18649C7}" type="presParOf" srcId="{FDB48BD5-425A-4A59-80A7-500E2FAAF634}" destId="{7879607D-C109-49C4-A8F3-4E1C99940253}" srcOrd="2" destOrd="0" presId="urn:microsoft.com/office/officeart/2005/8/layout/vList3"/>
    <dgm:cxn modelId="{579920A7-8590-431E-9145-C5F91BD384C0}" type="presParOf" srcId="{7879607D-C109-49C4-A8F3-4E1C99940253}" destId="{2EE33EAA-11F4-4D4A-BE38-CB6496D3B28A}" srcOrd="0" destOrd="0" presId="urn:microsoft.com/office/officeart/2005/8/layout/vList3"/>
    <dgm:cxn modelId="{B0FD6DA8-7294-422A-A588-9579DD13265A}" type="presParOf" srcId="{7879607D-C109-49C4-A8F3-4E1C99940253}" destId="{147AAA7D-D65D-4F43-8210-B894616945D6}" srcOrd="1" destOrd="0" presId="urn:microsoft.com/office/officeart/2005/8/layout/vList3"/>
    <dgm:cxn modelId="{DE5C0E0E-B138-421C-BE70-A1D356B65BE7}" type="presParOf" srcId="{FDB48BD5-425A-4A59-80A7-500E2FAAF634}" destId="{B03DCED4-0BE4-4C74-86E9-12A714F2D7BB}" srcOrd="3" destOrd="0" presId="urn:microsoft.com/office/officeart/2005/8/layout/vList3"/>
    <dgm:cxn modelId="{0FB8F89B-6EB2-4804-9AA2-F1A99AE956C3}" type="presParOf" srcId="{FDB48BD5-425A-4A59-80A7-500E2FAAF634}" destId="{E07839FA-DD2E-4172-AA4B-D03A4D7C2027}" srcOrd="4" destOrd="0" presId="urn:microsoft.com/office/officeart/2005/8/layout/vList3"/>
    <dgm:cxn modelId="{0091D18D-77C4-4519-B6BB-010DBEF235F4}" type="presParOf" srcId="{E07839FA-DD2E-4172-AA4B-D03A4D7C2027}" destId="{477DD84E-D750-4CE9-BD3B-2A6330528815}" srcOrd="0" destOrd="0" presId="urn:microsoft.com/office/officeart/2005/8/layout/vList3"/>
    <dgm:cxn modelId="{349029F9-8512-4C11-89D5-BA47DD5C634A}" type="presParOf" srcId="{E07839FA-DD2E-4172-AA4B-D03A4D7C2027}" destId="{363B3E0F-42D5-40C5-A3D7-0D38EFDFB3AF}" srcOrd="1" destOrd="0" presId="urn:microsoft.com/office/officeart/2005/8/layout/vList3"/>
  </dgm:cxnLst>
  <dgm:bg/>
  <dgm:whole/>
</dgm:dataModel>
</file>

<file path=ppt/diagrams/data2.xml><?xml version="1.0" encoding="utf-8"?>
<dgm:dataModel xmlns:dgm="http://schemas.openxmlformats.org/drawingml/2006/diagram" xmlns:a="http://schemas.openxmlformats.org/drawingml/2006/main">
  <dgm:ptLst>
    <dgm:pt modelId="{83B1C94A-06B5-4D09-9058-0721688B2C34}" type="doc">
      <dgm:prSet loTypeId="urn:microsoft.com/office/officeart/2005/8/layout/funnel1" loCatId="process" qsTypeId="urn:microsoft.com/office/officeart/2005/8/quickstyle/simple4" qsCatId="simple" csTypeId="urn:microsoft.com/office/officeart/2005/8/colors/colorful3" csCatId="colorful" phldr="1"/>
      <dgm:spPr/>
      <dgm:t>
        <a:bodyPr/>
        <a:lstStyle/>
        <a:p>
          <a:endParaRPr lang="en-US"/>
        </a:p>
      </dgm:t>
    </dgm:pt>
    <dgm:pt modelId="{85FC9C04-AC54-4FCD-A069-5240F83D1A0B}">
      <dgm:prSet phldrT="[Text]"/>
      <dgm:spPr/>
      <dgm:t>
        <a:bodyPr/>
        <a:lstStyle/>
        <a:p>
          <a:r>
            <a:rPr lang="en-US" dirty="0" smtClean="0"/>
            <a:t>Online Bidding</a:t>
          </a:r>
          <a:endParaRPr lang="en-US" dirty="0"/>
        </a:p>
      </dgm:t>
    </dgm:pt>
    <dgm:pt modelId="{72F98D11-8A78-4A31-910E-58513E9B5F47}" type="parTrans" cxnId="{357DE280-4993-47EB-83FD-6C6076F8355D}">
      <dgm:prSet/>
      <dgm:spPr/>
      <dgm:t>
        <a:bodyPr/>
        <a:lstStyle/>
        <a:p>
          <a:endParaRPr lang="en-US"/>
        </a:p>
      </dgm:t>
    </dgm:pt>
    <dgm:pt modelId="{B5EF6543-5548-469C-9058-2130AC0F423D}" type="sibTrans" cxnId="{357DE280-4993-47EB-83FD-6C6076F8355D}">
      <dgm:prSet/>
      <dgm:spPr/>
      <dgm:t>
        <a:bodyPr/>
        <a:lstStyle/>
        <a:p>
          <a:endParaRPr lang="en-US"/>
        </a:p>
      </dgm:t>
    </dgm:pt>
    <dgm:pt modelId="{891BCFD5-6AAA-4ABF-8619-9945E85E6B15}">
      <dgm:prSet phldrT="[Text]"/>
      <dgm:spPr/>
      <dgm:t>
        <a:bodyPr/>
        <a:lstStyle/>
        <a:p>
          <a:r>
            <a:rPr lang="en-US" dirty="0" smtClean="0"/>
            <a:t>Online Payment Of EMD &amp; Tender Fee</a:t>
          </a:r>
          <a:endParaRPr lang="en-US" dirty="0"/>
        </a:p>
      </dgm:t>
    </dgm:pt>
    <dgm:pt modelId="{EF6DDB9C-43BD-4554-9059-16D04C50E92B}" type="parTrans" cxnId="{7234CE6B-16E6-45D4-8C77-CCD806FFD7E1}">
      <dgm:prSet/>
      <dgm:spPr/>
      <dgm:t>
        <a:bodyPr/>
        <a:lstStyle/>
        <a:p>
          <a:endParaRPr lang="en-US"/>
        </a:p>
      </dgm:t>
    </dgm:pt>
    <dgm:pt modelId="{79E11FCE-78AC-4AD9-8AF7-DA7488E6B4F3}" type="sibTrans" cxnId="{7234CE6B-16E6-45D4-8C77-CCD806FFD7E1}">
      <dgm:prSet/>
      <dgm:spPr/>
      <dgm:t>
        <a:bodyPr/>
        <a:lstStyle/>
        <a:p>
          <a:endParaRPr lang="en-US"/>
        </a:p>
      </dgm:t>
    </dgm:pt>
    <dgm:pt modelId="{9844D304-D40B-4A89-B7D1-0C13B67B6DD3}">
      <dgm:prSet phldrT="[Text]"/>
      <dgm:spPr/>
      <dgm:t>
        <a:bodyPr/>
        <a:lstStyle/>
        <a:p>
          <a:r>
            <a:rPr lang="en-GB" b="0" i="0" dirty="0" smtClean="0"/>
            <a:t>Scrutiny of Tenders</a:t>
          </a:r>
          <a:endParaRPr lang="en-US" dirty="0"/>
        </a:p>
      </dgm:t>
    </dgm:pt>
    <dgm:pt modelId="{CD891DAC-6DC6-47F4-9F9D-520FA5ECC380}" type="parTrans" cxnId="{8A0FAD06-5733-4984-B259-1C5D7B775CBD}">
      <dgm:prSet/>
      <dgm:spPr/>
      <dgm:t>
        <a:bodyPr/>
        <a:lstStyle/>
        <a:p>
          <a:endParaRPr lang="en-US"/>
        </a:p>
      </dgm:t>
    </dgm:pt>
    <dgm:pt modelId="{08FB4F3F-851C-4800-94D5-E4E293CD68A4}" type="sibTrans" cxnId="{8A0FAD06-5733-4984-B259-1C5D7B775CBD}">
      <dgm:prSet/>
      <dgm:spPr/>
      <dgm:t>
        <a:bodyPr/>
        <a:lstStyle/>
        <a:p>
          <a:endParaRPr lang="en-US"/>
        </a:p>
      </dgm:t>
    </dgm:pt>
    <dgm:pt modelId="{534D5C49-6770-4FCF-8093-94C356A7583A}">
      <dgm:prSet phldrT="[Text]"/>
      <dgm:spPr/>
      <dgm:t>
        <a:bodyPr/>
        <a:lstStyle/>
        <a:p>
          <a:r>
            <a:rPr lang="en-US" dirty="0" smtClean="0">
              <a:solidFill>
                <a:schemeClr val="bg1"/>
              </a:solidFill>
            </a:rPr>
            <a:t>Top Bidder </a:t>
          </a:r>
        </a:p>
        <a:p>
          <a:r>
            <a:rPr lang="en-US" dirty="0" smtClean="0">
              <a:solidFill>
                <a:schemeClr val="bg1"/>
              </a:solidFill>
            </a:rPr>
            <a:t>Auto Selection</a:t>
          </a:r>
          <a:endParaRPr lang="en-US" dirty="0">
            <a:solidFill>
              <a:schemeClr val="bg1"/>
            </a:solidFill>
          </a:endParaRPr>
        </a:p>
      </dgm:t>
    </dgm:pt>
    <dgm:pt modelId="{799C7133-3F20-42F9-A665-6265F10759E3}" type="parTrans" cxnId="{72E76E80-ABDF-48EE-8DB0-5526DDEFEFD8}">
      <dgm:prSet/>
      <dgm:spPr/>
      <dgm:t>
        <a:bodyPr/>
        <a:lstStyle/>
        <a:p>
          <a:endParaRPr lang="en-US"/>
        </a:p>
      </dgm:t>
    </dgm:pt>
    <dgm:pt modelId="{08298F05-7205-4E35-A3CD-327E96DF30FD}" type="sibTrans" cxnId="{72E76E80-ABDF-48EE-8DB0-5526DDEFEFD8}">
      <dgm:prSet/>
      <dgm:spPr/>
      <dgm:t>
        <a:bodyPr/>
        <a:lstStyle/>
        <a:p>
          <a:endParaRPr lang="en-US"/>
        </a:p>
      </dgm:t>
    </dgm:pt>
    <dgm:pt modelId="{0BFA8A86-8602-4A01-8FBB-963702F908D8}">
      <dgm:prSet phldrT="[Text]"/>
      <dgm:spPr/>
      <dgm:t>
        <a:bodyPr/>
        <a:lstStyle/>
        <a:p>
          <a:endParaRPr lang="en-GB"/>
        </a:p>
      </dgm:t>
    </dgm:pt>
    <dgm:pt modelId="{7BDAD5DE-0A52-4ED4-9B3F-B48ECB75A95C}" type="parTrans" cxnId="{9B2E3A0F-877F-45CD-8470-051256506D69}">
      <dgm:prSet/>
      <dgm:spPr/>
      <dgm:t>
        <a:bodyPr/>
        <a:lstStyle/>
        <a:p>
          <a:endParaRPr lang="en-US"/>
        </a:p>
      </dgm:t>
    </dgm:pt>
    <dgm:pt modelId="{3844C779-0234-4891-BB1E-4F18FF4F07E8}" type="sibTrans" cxnId="{9B2E3A0F-877F-45CD-8470-051256506D69}">
      <dgm:prSet/>
      <dgm:spPr/>
      <dgm:t>
        <a:bodyPr/>
        <a:lstStyle/>
        <a:p>
          <a:endParaRPr lang="en-US"/>
        </a:p>
      </dgm:t>
    </dgm:pt>
    <dgm:pt modelId="{9D332A05-5F22-4CB5-9E43-893A921F5068}" type="pres">
      <dgm:prSet presAssocID="{83B1C94A-06B5-4D09-9058-0721688B2C34}" presName="Name0" presStyleCnt="0">
        <dgm:presLayoutVars>
          <dgm:chMax val="4"/>
          <dgm:resizeHandles val="exact"/>
        </dgm:presLayoutVars>
      </dgm:prSet>
      <dgm:spPr/>
      <dgm:t>
        <a:bodyPr/>
        <a:lstStyle/>
        <a:p>
          <a:endParaRPr lang="en-GB"/>
        </a:p>
      </dgm:t>
    </dgm:pt>
    <dgm:pt modelId="{8107E15B-EC4A-4FA1-8130-DB6235BCBFFA}" type="pres">
      <dgm:prSet presAssocID="{83B1C94A-06B5-4D09-9058-0721688B2C34}" presName="ellipse" presStyleLbl="trBgShp" presStyleIdx="0" presStyleCnt="1"/>
      <dgm:spPr/>
      <dgm:t>
        <a:bodyPr/>
        <a:lstStyle/>
        <a:p>
          <a:endParaRPr lang="en-GB"/>
        </a:p>
      </dgm:t>
    </dgm:pt>
    <dgm:pt modelId="{A8E2C690-B97F-4757-A269-DFAD0C1DD982}" type="pres">
      <dgm:prSet presAssocID="{83B1C94A-06B5-4D09-9058-0721688B2C34}" presName="arrow1" presStyleLbl="fgShp" presStyleIdx="0" presStyleCnt="1" custLinFactNeighborY="-13750"/>
      <dgm:spPr/>
      <dgm:t>
        <a:bodyPr/>
        <a:lstStyle/>
        <a:p>
          <a:endParaRPr lang="en-GB"/>
        </a:p>
      </dgm:t>
    </dgm:pt>
    <dgm:pt modelId="{B802028E-35EA-4CB1-91A1-ED37CD1A609B}" type="pres">
      <dgm:prSet presAssocID="{83B1C94A-06B5-4D09-9058-0721688B2C34}" presName="rectangle" presStyleLbl="revTx" presStyleIdx="0" presStyleCnt="1" custLinFactNeighborX="1724" custLinFactNeighborY="18276">
        <dgm:presLayoutVars>
          <dgm:bulletEnabled val="1"/>
        </dgm:presLayoutVars>
      </dgm:prSet>
      <dgm:spPr/>
      <dgm:t>
        <a:bodyPr/>
        <a:lstStyle/>
        <a:p>
          <a:endParaRPr lang="en-GB"/>
        </a:p>
      </dgm:t>
    </dgm:pt>
    <dgm:pt modelId="{4564D2C3-DD2A-49AA-A435-89350AD17FE0}" type="pres">
      <dgm:prSet presAssocID="{891BCFD5-6AAA-4ABF-8619-9945E85E6B15}" presName="item1" presStyleLbl="node1" presStyleIdx="0" presStyleCnt="3">
        <dgm:presLayoutVars>
          <dgm:bulletEnabled val="1"/>
        </dgm:presLayoutVars>
      </dgm:prSet>
      <dgm:spPr/>
      <dgm:t>
        <a:bodyPr/>
        <a:lstStyle/>
        <a:p>
          <a:endParaRPr lang="en-GB"/>
        </a:p>
      </dgm:t>
    </dgm:pt>
    <dgm:pt modelId="{84A94337-7F51-4571-8E4D-5B03B8CEDE4F}" type="pres">
      <dgm:prSet presAssocID="{9844D304-D40B-4A89-B7D1-0C13B67B6DD3}" presName="item2" presStyleLbl="node1" presStyleIdx="1" presStyleCnt="3" custLinFactX="11111" custLinFactNeighborX="100000" custLinFactNeighborY="-22529">
        <dgm:presLayoutVars>
          <dgm:bulletEnabled val="1"/>
        </dgm:presLayoutVars>
      </dgm:prSet>
      <dgm:spPr/>
      <dgm:t>
        <a:bodyPr/>
        <a:lstStyle/>
        <a:p>
          <a:endParaRPr lang="en-GB"/>
        </a:p>
      </dgm:t>
    </dgm:pt>
    <dgm:pt modelId="{40198E6A-B2CB-480C-A893-DB2CC2B22399}" type="pres">
      <dgm:prSet presAssocID="{534D5C49-6770-4FCF-8093-94C356A7583A}" presName="item3" presStyleLbl="node1" presStyleIdx="2" presStyleCnt="3" custLinFactX="-6054" custLinFactNeighborX="-100000" custLinFactNeighborY="2032">
        <dgm:presLayoutVars>
          <dgm:bulletEnabled val="1"/>
        </dgm:presLayoutVars>
      </dgm:prSet>
      <dgm:spPr/>
      <dgm:t>
        <a:bodyPr/>
        <a:lstStyle/>
        <a:p>
          <a:endParaRPr lang="en-GB"/>
        </a:p>
      </dgm:t>
    </dgm:pt>
    <dgm:pt modelId="{58689F0E-D216-4D27-9C95-9131A3C7CD40}" type="pres">
      <dgm:prSet presAssocID="{83B1C94A-06B5-4D09-9058-0721688B2C34}" presName="funnel" presStyleLbl="trAlignAcc1" presStyleIdx="0" presStyleCnt="1"/>
      <dgm:spPr/>
      <dgm:t>
        <a:bodyPr/>
        <a:lstStyle/>
        <a:p>
          <a:endParaRPr lang="en-GB"/>
        </a:p>
      </dgm:t>
    </dgm:pt>
  </dgm:ptLst>
  <dgm:cxnLst>
    <dgm:cxn modelId="{72E76E80-ABDF-48EE-8DB0-5526DDEFEFD8}" srcId="{83B1C94A-06B5-4D09-9058-0721688B2C34}" destId="{534D5C49-6770-4FCF-8093-94C356A7583A}" srcOrd="3" destOrd="0" parTransId="{799C7133-3F20-42F9-A665-6265F10759E3}" sibTransId="{08298F05-7205-4E35-A3CD-327E96DF30FD}"/>
    <dgm:cxn modelId="{9B2E3A0F-877F-45CD-8470-051256506D69}" srcId="{83B1C94A-06B5-4D09-9058-0721688B2C34}" destId="{0BFA8A86-8602-4A01-8FBB-963702F908D8}" srcOrd="4" destOrd="0" parTransId="{7BDAD5DE-0A52-4ED4-9B3F-B48ECB75A95C}" sibTransId="{3844C779-0234-4891-BB1E-4F18FF4F07E8}"/>
    <dgm:cxn modelId="{357DE280-4993-47EB-83FD-6C6076F8355D}" srcId="{83B1C94A-06B5-4D09-9058-0721688B2C34}" destId="{85FC9C04-AC54-4FCD-A069-5240F83D1A0B}" srcOrd="0" destOrd="0" parTransId="{72F98D11-8A78-4A31-910E-58513E9B5F47}" sibTransId="{B5EF6543-5548-469C-9058-2130AC0F423D}"/>
    <dgm:cxn modelId="{16C6DEE7-D186-485B-A754-B7B21880EF41}" type="presOf" srcId="{85FC9C04-AC54-4FCD-A069-5240F83D1A0B}" destId="{40198E6A-B2CB-480C-A893-DB2CC2B22399}" srcOrd="0" destOrd="0" presId="urn:microsoft.com/office/officeart/2005/8/layout/funnel1"/>
    <dgm:cxn modelId="{5DE2E516-EE6C-4ADB-8CEA-ED2592F4D4E9}" type="presOf" srcId="{9844D304-D40B-4A89-B7D1-0C13B67B6DD3}" destId="{4564D2C3-DD2A-49AA-A435-89350AD17FE0}" srcOrd="0" destOrd="0" presId="urn:microsoft.com/office/officeart/2005/8/layout/funnel1"/>
    <dgm:cxn modelId="{F36A70D5-A7B9-47BF-B457-2126FD49F5D0}" type="presOf" srcId="{83B1C94A-06B5-4D09-9058-0721688B2C34}" destId="{9D332A05-5F22-4CB5-9E43-893A921F5068}" srcOrd="0" destOrd="0" presId="urn:microsoft.com/office/officeart/2005/8/layout/funnel1"/>
    <dgm:cxn modelId="{4A9080DF-5BA6-4A6C-BA09-D1E1F80BD540}" type="presOf" srcId="{891BCFD5-6AAA-4ABF-8619-9945E85E6B15}" destId="{84A94337-7F51-4571-8E4D-5B03B8CEDE4F}" srcOrd="0" destOrd="0" presId="urn:microsoft.com/office/officeart/2005/8/layout/funnel1"/>
    <dgm:cxn modelId="{7234CE6B-16E6-45D4-8C77-CCD806FFD7E1}" srcId="{83B1C94A-06B5-4D09-9058-0721688B2C34}" destId="{891BCFD5-6AAA-4ABF-8619-9945E85E6B15}" srcOrd="1" destOrd="0" parTransId="{EF6DDB9C-43BD-4554-9059-16D04C50E92B}" sibTransId="{79E11FCE-78AC-4AD9-8AF7-DA7488E6B4F3}"/>
    <dgm:cxn modelId="{8A0FAD06-5733-4984-B259-1C5D7B775CBD}" srcId="{83B1C94A-06B5-4D09-9058-0721688B2C34}" destId="{9844D304-D40B-4A89-B7D1-0C13B67B6DD3}" srcOrd="2" destOrd="0" parTransId="{CD891DAC-6DC6-47F4-9F9D-520FA5ECC380}" sibTransId="{08FB4F3F-851C-4800-94D5-E4E293CD68A4}"/>
    <dgm:cxn modelId="{C8B47467-9C30-4F9A-A7CB-27436E513499}" type="presOf" srcId="{534D5C49-6770-4FCF-8093-94C356A7583A}" destId="{B802028E-35EA-4CB1-91A1-ED37CD1A609B}" srcOrd="0" destOrd="0" presId="urn:microsoft.com/office/officeart/2005/8/layout/funnel1"/>
    <dgm:cxn modelId="{FE4ECA3A-4581-4B9A-9849-C13E0D110D17}" type="presParOf" srcId="{9D332A05-5F22-4CB5-9E43-893A921F5068}" destId="{8107E15B-EC4A-4FA1-8130-DB6235BCBFFA}" srcOrd="0" destOrd="0" presId="urn:microsoft.com/office/officeart/2005/8/layout/funnel1"/>
    <dgm:cxn modelId="{DA3ECBDC-994F-4393-A545-924975431B79}" type="presParOf" srcId="{9D332A05-5F22-4CB5-9E43-893A921F5068}" destId="{A8E2C690-B97F-4757-A269-DFAD0C1DD982}" srcOrd="1" destOrd="0" presId="urn:microsoft.com/office/officeart/2005/8/layout/funnel1"/>
    <dgm:cxn modelId="{B0834773-B330-4540-8FE6-914AB62B6329}" type="presParOf" srcId="{9D332A05-5F22-4CB5-9E43-893A921F5068}" destId="{B802028E-35EA-4CB1-91A1-ED37CD1A609B}" srcOrd="2" destOrd="0" presId="urn:microsoft.com/office/officeart/2005/8/layout/funnel1"/>
    <dgm:cxn modelId="{1F5BF994-8C35-4551-8BD1-41FADA881363}" type="presParOf" srcId="{9D332A05-5F22-4CB5-9E43-893A921F5068}" destId="{4564D2C3-DD2A-49AA-A435-89350AD17FE0}" srcOrd="3" destOrd="0" presId="urn:microsoft.com/office/officeart/2005/8/layout/funnel1"/>
    <dgm:cxn modelId="{A77FF084-5191-47D8-94BD-8DAFC0040EAD}" type="presParOf" srcId="{9D332A05-5F22-4CB5-9E43-893A921F5068}" destId="{84A94337-7F51-4571-8E4D-5B03B8CEDE4F}" srcOrd="4" destOrd="0" presId="urn:microsoft.com/office/officeart/2005/8/layout/funnel1"/>
    <dgm:cxn modelId="{C1FEF5DF-D11B-42AF-941E-9C626F5859D8}" type="presParOf" srcId="{9D332A05-5F22-4CB5-9E43-893A921F5068}" destId="{40198E6A-B2CB-480C-A893-DB2CC2B22399}" srcOrd="5" destOrd="0" presId="urn:microsoft.com/office/officeart/2005/8/layout/funnel1"/>
    <dgm:cxn modelId="{4C005BE3-602D-4A37-BDBD-01E00DB4239B}" type="presParOf" srcId="{9D332A05-5F22-4CB5-9E43-893A921F5068}" destId="{58689F0E-D216-4D27-9C95-9131A3C7CD40}" srcOrd="6" destOrd="0" presId="urn:microsoft.com/office/officeart/2005/8/layout/funnel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07E15B-EC4A-4FA1-8130-DB6235BCBFFA}">
      <dsp:nvSpPr>
        <dsp:cNvPr id="0" name=""/>
        <dsp:cNvSpPr/>
      </dsp:nvSpPr>
      <dsp:spPr>
        <a:xfrm>
          <a:off x="780059" y="280796"/>
          <a:ext cx="2850642" cy="989990"/>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E2C690-B97F-4757-A269-DFAD0C1DD982}">
      <dsp:nvSpPr>
        <dsp:cNvPr id="0" name=""/>
        <dsp:cNvSpPr/>
      </dsp:nvSpPr>
      <dsp:spPr>
        <a:xfrm>
          <a:off x="1933575" y="2656332"/>
          <a:ext cx="552450" cy="353568"/>
        </a:xfrm>
        <a:prstGeom prst="downArrow">
          <a:avLst/>
        </a:prstGeom>
        <a:gradFill rotWithShape="0">
          <a:gsLst>
            <a:gs pos="0">
              <a:schemeClr val="accent3">
                <a:tint val="40000"/>
                <a:hueOff val="0"/>
                <a:satOff val="0"/>
                <a:lumOff val="0"/>
                <a:alphaOff val="0"/>
                <a:shade val="15000"/>
                <a:satMod val="180000"/>
              </a:schemeClr>
            </a:gs>
            <a:gs pos="50000">
              <a:schemeClr val="accent3">
                <a:tint val="40000"/>
                <a:hueOff val="0"/>
                <a:satOff val="0"/>
                <a:lumOff val="0"/>
                <a:alphaOff val="0"/>
                <a:shade val="45000"/>
                <a:satMod val="170000"/>
              </a:schemeClr>
            </a:gs>
            <a:gs pos="70000">
              <a:schemeClr val="accent3">
                <a:tint val="40000"/>
                <a:hueOff val="0"/>
                <a:satOff val="0"/>
                <a:lumOff val="0"/>
                <a:alphaOff val="0"/>
                <a:tint val="99000"/>
                <a:shade val="65000"/>
                <a:satMod val="155000"/>
              </a:schemeClr>
            </a:gs>
            <a:gs pos="100000">
              <a:schemeClr val="accent3">
                <a:tint val="4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B802028E-35EA-4CB1-91A1-ED37CD1A609B}">
      <dsp:nvSpPr>
        <dsp:cNvPr id="0" name=""/>
        <dsp:cNvSpPr/>
      </dsp:nvSpPr>
      <dsp:spPr>
        <a:xfrm>
          <a:off x="929636" y="3108960"/>
          <a:ext cx="2651760" cy="662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Top Bidder </a:t>
          </a:r>
        </a:p>
        <a:p>
          <a:pPr lvl="0" algn="ctr" defTabSz="488950">
            <a:lnSpc>
              <a:spcPct val="90000"/>
            </a:lnSpc>
            <a:spcBef>
              <a:spcPct val="0"/>
            </a:spcBef>
            <a:spcAft>
              <a:spcPct val="35000"/>
            </a:spcAft>
          </a:pPr>
          <a:r>
            <a:rPr lang="en-US" sz="1100" kern="1200" dirty="0" smtClean="0">
              <a:solidFill>
                <a:schemeClr val="bg1"/>
              </a:solidFill>
            </a:rPr>
            <a:t>Auto Selection</a:t>
          </a:r>
          <a:endParaRPr lang="en-US" sz="1100" kern="1200" dirty="0">
            <a:solidFill>
              <a:schemeClr val="bg1"/>
            </a:solidFill>
          </a:endParaRPr>
        </a:p>
      </dsp:txBody>
      <dsp:txXfrm>
        <a:off x="929636" y="3108960"/>
        <a:ext cx="2651760" cy="662940"/>
      </dsp:txXfrm>
    </dsp:sp>
    <dsp:sp modelId="{4564D2C3-DD2A-49AA-A435-89350AD17FE0}">
      <dsp:nvSpPr>
        <dsp:cNvPr id="0" name=""/>
        <dsp:cNvSpPr/>
      </dsp:nvSpPr>
      <dsp:spPr>
        <a:xfrm>
          <a:off x="1816455" y="1347246"/>
          <a:ext cx="994410" cy="994410"/>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b="0" i="0" kern="1200" dirty="0" smtClean="0"/>
            <a:t>Scrutiny of Tenders</a:t>
          </a:r>
          <a:endParaRPr lang="en-US" sz="900" kern="1200" dirty="0"/>
        </a:p>
      </dsp:txBody>
      <dsp:txXfrm>
        <a:off x="1816455" y="1347246"/>
        <a:ext cx="994410" cy="994410"/>
      </dsp:txXfrm>
    </dsp:sp>
    <dsp:sp modelId="{84A94337-7F51-4571-8E4D-5B03B8CEDE4F}">
      <dsp:nvSpPr>
        <dsp:cNvPr id="0" name=""/>
        <dsp:cNvSpPr/>
      </dsp:nvSpPr>
      <dsp:spPr>
        <a:xfrm>
          <a:off x="2209798" y="377187"/>
          <a:ext cx="994410" cy="994410"/>
        </a:xfrm>
        <a:prstGeom prst="ellipse">
          <a:avLst/>
        </a:prstGeom>
        <a:gradFill rotWithShape="0">
          <a:gsLst>
            <a:gs pos="0">
              <a:schemeClr val="accent3">
                <a:hueOff val="5812304"/>
                <a:satOff val="-18573"/>
                <a:lumOff val="-4706"/>
                <a:alphaOff val="0"/>
                <a:shade val="15000"/>
                <a:satMod val="180000"/>
              </a:schemeClr>
            </a:gs>
            <a:gs pos="50000">
              <a:schemeClr val="accent3">
                <a:hueOff val="5812304"/>
                <a:satOff val="-18573"/>
                <a:lumOff val="-4706"/>
                <a:alphaOff val="0"/>
                <a:shade val="45000"/>
                <a:satMod val="170000"/>
              </a:schemeClr>
            </a:gs>
            <a:gs pos="70000">
              <a:schemeClr val="accent3">
                <a:hueOff val="5812304"/>
                <a:satOff val="-18573"/>
                <a:lumOff val="-4706"/>
                <a:alphaOff val="0"/>
                <a:tint val="99000"/>
                <a:shade val="65000"/>
                <a:satMod val="155000"/>
              </a:schemeClr>
            </a:gs>
            <a:gs pos="100000">
              <a:schemeClr val="accent3">
                <a:hueOff val="5812304"/>
                <a:satOff val="-18573"/>
                <a:lumOff val="-4706"/>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Online Payment Of EMD &amp; Tender Fee</a:t>
          </a:r>
          <a:endParaRPr lang="en-US" sz="900" kern="1200" dirty="0"/>
        </a:p>
      </dsp:txBody>
      <dsp:txXfrm>
        <a:off x="2209798" y="377187"/>
        <a:ext cx="994410" cy="994410"/>
      </dsp:txXfrm>
    </dsp:sp>
    <dsp:sp modelId="{40198E6A-B2CB-480C-A893-DB2CC2B22399}">
      <dsp:nvSpPr>
        <dsp:cNvPr id="0" name=""/>
        <dsp:cNvSpPr/>
      </dsp:nvSpPr>
      <dsp:spPr>
        <a:xfrm>
          <a:off x="1066796" y="380998"/>
          <a:ext cx="994410" cy="994410"/>
        </a:xfrm>
        <a:prstGeom prst="ellipse">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Online Bidding</a:t>
          </a:r>
          <a:endParaRPr lang="en-US" sz="900" kern="1200" dirty="0"/>
        </a:p>
      </dsp:txBody>
      <dsp:txXfrm>
        <a:off x="1066796" y="380998"/>
        <a:ext cx="994410" cy="994410"/>
      </dsp:txXfrm>
    </dsp:sp>
    <dsp:sp modelId="{58689F0E-D216-4D27-9C95-9131A3C7CD40}">
      <dsp:nvSpPr>
        <dsp:cNvPr id="0" name=""/>
        <dsp:cNvSpPr/>
      </dsp:nvSpPr>
      <dsp:spPr>
        <a:xfrm>
          <a:off x="662940" y="159257"/>
          <a:ext cx="3093720" cy="2474976"/>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8163" cy="511175"/>
          </a:xfrm>
          <a:prstGeom prst="rect">
            <a:avLst/>
          </a:prstGeom>
        </p:spPr>
        <p:txBody>
          <a:bodyPr vert="horz" lIns="91410" tIns="45704" rIns="91410" bIns="45704" rtlCol="0"/>
          <a:lstStyle>
            <a:lvl1pPr algn="l">
              <a:defRPr sz="1100"/>
            </a:lvl1pPr>
          </a:lstStyle>
          <a:p>
            <a:endParaRPr lang="en-US"/>
          </a:p>
        </p:txBody>
      </p:sp>
      <p:sp>
        <p:nvSpPr>
          <p:cNvPr id="3" name="Date Placeholder 2"/>
          <p:cNvSpPr>
            <a:spLocks noGrp="1"/>
          </p:cNvSpPr>
          <p:nvPr>
            <p:ph type="dt" sz="quarter" idx="1"/>
          </p:nvPr>
        </p:nvSpPr>
        <p:spPr>
          <a:xfrm>
            <a:off x="4024314" y="2"/>
            <a:ext cx="3078162" cy="511175"/>
          </a:xfrm>
          <a:prstGeom prst="rect">
            <a:avLst/>
          </a:prstGeom>
        </p:spPr>
        <p:txBody>
          <a:bodyPr vert="horz" lIns="91410" tIns="45704" rIns="91410" bIns="45704" rtlCol="0"/>
          <a:lstStyle>
            <a:lvl1pPr algn="r">
              <a:defRPr sz="1100"/>
            </a:lvl1pPr>
          </a:lstStyle>
          <a:p>
            <a:fld id="{5B2F6C8F-B618-44E0-9D07-0A4483EC17DE}" type="datetimeFigureOut">
              <a:rPr lang="en-US" smtClean="0"/>
              <a:pPr/>
              <a:t>11/21/2024</a:t>
            </a:fld>
            <a:endParaRPr lang="en-US"/>
          </a:p>
        </p:txBody>
      </p:sp>
      <p:sp>
        <p:nvSpPr>
          <p:cNvPr id="4" name="Footer Placeholder 3"/>
          <p:cNvSpPr>
            <a:spLocks noGrp="1"/>
          </p:cNvSpPr>
          <p:nvPr>
            <p:ph type="ftr" sz="quarter" idx="2"/>
          </p:nvPr>
        </p:nvSpPr>
        <p:spPr>
          <a:xfrm>
            <a:off x="1" y="9721854"/>
            <a:ext cx="3078163" cy="511175"/>
          </a:xfrm>
          <a:prstGeom prst="rect">
            <a:avLst/>
          </a:prstGeom>
        </p:spPr>
        <p:txBody>
          <a:bodyPr vert="horz" lIns="91410" tIns="45704" rIns="91410" bIns="45704" rtlCol="0" anchor="b"/>
          <a:lstStyle>
            <a:lvl1pPr algn="l">
              <a:defRPr sz="1100"/>
            </a:lvl1pPr>
          </a:lstStyle>
          <a:p>
            <a:endParaRPr lang="en-US"/>
          </a:p>
        </p:txBody>
      </p:sp>
      <p:sp>
        <p:nvSpPr>
          <p:cNvPr id="5" name="Slide Number Placeholder 4"/>
          <p:cNvSpPr>
            <a:spLocks noGrp="1"/>
          </p:cNvSpPr>
          <p:nvPr>
            <p:ph type="sldNum" sz="quarter" idx="3"/>
          </p:nvPr>
        </p:nvSpPr>
        <p:spPr>
          <a:xfrm>
            <a:off x="4024314" y="9721854"/>
            <a:ext cx="3078162" cy="511175"/>
          </a:xfrm>
          <a:prstGeom prst="rect">
            <a:avLst/>
          </a:prstGeom>
        </p:spPr>
        <p:txBody>
          <a:bodyPr vert="horz" lIns="91410" tIns="45704" rIns="91410" bIns="45704" rtlCol="0" anchor="b"/>
          <a:lstStyle>
            <a:lvl1pPr algn="r">
              <a:defRPr sz="1100"/>
            </a:lvl1pPr>
          </a:lstStyle>
          <a:p>
            <a:fld id="{CACAB97B-A9BE-488B-A1E9-DC6A5205E3BC}" type="slidenum">
              <a:rPr lang="en-US" smtClean="0"/>
              <a:pPr/>
              <a:t>‹#›</a:t>
            </a:fld>
            <a:endParaRPr lang="en-US"/>
          </a:p>
        </p:txBody>
      </p:sp>
    </p:spTree>
    <p:extLst>
      <p:ext uri="{BB962C8B-B14F-4D97-AF65-F5344CB8AC3E}">
        <p14:creationId xmlns="" xmlns:p14="http://schemas.microsoft.com/office/powerpoint/2010/main" val="2875674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8427" cy="511731"/>
          </a:xfrm>
          <a:prstGeom prst="rect">
            <a:avLst/>
          </a:prstGeom>
        </p:spPr>
        <p:txBody>
          <a:bodyPr vert="horz" lIns="99041" tIns="49522" rIns="99041" bIns="49522" rtlCol="0"/>
          <a:lstStyle>
            <a:lvl1pPr algn="l">
              <a:defRPr sz="1300"/>
            </a:lvl1pPr>
          </a:lstStyle>
          <a:p>
            <a:endParaRPr lang="en-GB"/>
          </a:p>
        </p:txBody>
      </p:sp>
      <p:sp>
        <p:nvSpPr>
          <p:cNvPr id="3" name="Date Placeholder 2"/>
          <p:cNvSpPr>
            <a:spLocks noGrp="1"/>
          </p:cNvSpPr>
          <p:nvPr>
            <p:ph type="dt" idx="1"/>
          </p:nvPr>
        </p:nvSpPr>
        <p:spPr>
          <a:xfrm>
            <a:off x="4023994" y="2"/>
            <a:ext cx="3078427" cy="511731"/>
          </a:xfrm>
          <a:prstGeom prst="rect">
            <a:avLst/>
          </a:prstGeom>
        </p:spPr>
        <p:txBody>
          <a:bodyPr vert="horz" lIns="99041" tIns="49522" rIns="99041" bIns="49522" rtlCol="0"/>
          <a:lstStyle>
            <a:lvl1pPr algn="r">
              <a:defRPr sz="1300"/>
            </a:lvl1pPr>
          </a:lstStyle>
          <a:p>
            <a:fld id="{84FAA857-50BC-499F-82BF-B4DDB205A2DD}" type="datetimeFigureOut">
              <a:rPr lang="en-US" smtClean="0"/>
              <a:pPr/>
              <a:t>11/21/2024</a:t>
            </a:fld>
            <a:endParaRPr lang="en-GB"/>
          </a:p>
        </p:txBody>
      </p:sp>
      <p:sp>
        <p:nvSpPr>
          <p:cNvPr id="4" name="Slide Image Placeholder 3"/>
          <p:cNvSpPr>
            <a:spLocks noGrp="1" noRot="1" noChangeAspect="1"/>
          </p:cNvSpPr>
          <p:nvPr>
            <p:ph type="sldImg" idx="2"/>
          </p:nvPr>
        </p:nvSpPr>
        <p:spPr>
          <a:xfrm>
            <a:off x="141288" y="768350"/>
            <a:ext cx="6821487" cy="3836988"/>
          </a:xfrm>
          <a:prstGeom prst="rect">
            <a:avLst/>
          </a:prstGeom>
          <a:noFill/>
          <a:ln w="12700">
            <a:solidFill>
              <a:prstClr val="black"/>
            </a:solidFill>
          </a:ln>
        </p:spPr>
        <p:txBody>
          <a:bodyPr vert="horz" lIns="99041" tIns="49522" rIns="99041" bIns="49522" rtlCol="0" anchor="ctr"/>
          <a:lstStyle/>
          <a:p>
            <a:endParaRPr lang="en-GB"/>
          </a:p>
        </p:txBody>
      </p:sp>
      <p:sp>
        <p:nvSpPr>
          <p:cNvPr id="5" name="Notes Placeholder 4"/>
          <p:cNvSpPr>
            <a:spLocks noGrp="1"/>
          </p:cNvSpPr>
          <p:nvPr>
            <p:ph type="body" sz="quarter" idx="3"/>
          </p:nvPr>
        </p:nvSpPr>
        <p:spPr>
          <a:xfrm>
            <a:off x="710407" y="4861442"/>
            <a:ext cx="5683250" cy="4605576"/>
          </a:xfrm>
          <a:prstGeom prst="rect">
            <a:avLst/>
          </a:prstGeom>
        </p:spPr>
        <p:txBody>
          <a:bodyPr vert="horz" lIns="99041" tIns="49522" rIns="99041" bIns="495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721106"/>
            <a:ext cx="3078427" cy="511731"/>
          </a:xfrm>
          <a:prstGeom prst="rect">
            <a:avLst/>
          </a:prstGeom>
        </p:spPr>
        <p:txBody>
          <a:bodyPr vert="horz" lIns="99041" tIns="49522" rIns="99041" bIns="49522" rtlCol="0" anchor="b"/>
          <a:lstStyle>
            <a:lvl1pPr algn="l">
              <a:defRPr sz="1300"/>
            </a:lvl1pPr>
          </a:lstStyle>
          <a:p>
            <a:endParaRPr lang="en-GB"/>
          </a:p>
        </p:txBody>
      </p:sp>
      <p:sp>
        <p:nvSpPr>
          <p:cNvPr id="7" name="Slide Number Placeholder 6"/>
          <p:cNvSpPr>
            <a:spLocks noGrp="1"/>
          </p:cNvSpPr>
          <p:nvPr>
            <p:ph type="sldNum" sz="quarter" idx="5"/>
          </p:nvPr>
        </p:nvSpPr>
        <p:spPr>
          <a:xfrm>
            <a:off x="4023994" y="9721106"/>
            <a:ext cx="3078427" cy="511731"/>
          </a:xfrm>
          <a:prstGeom prst="rect">
            <a:avLst/>
          </a:prstGeom>
        </p:spPr>
        <p:txBody>
          <a:bodyPr vert="horz" lIns="99041" tIns="49522" rIns="99041" bIns="49522" rtlCol="0" anchor="b"/>
          <a:lstStyle>
            <a:lvl1pPr algn="r">
              <a:defRPr sz="1300"/>
            </a:lvl1pPr>
          </a:lstStyle>
          <a:p>
            <a:fld id="{F6038676-4D6E-48C2-94DD-9648FB6BF0E3}" type="slidenum">
              <a:rPr lang="en-GB" smtClean="0"/>
              <a:pPr/>
              <a:t>‹#›</a:t>
            </a:fld>
            <a:endParaRPr lang="en-GB"/>
          </a:p>
        </p:txBody>
      </p:sp>
    </p:spTree>
    <p:extLst>
      <p:ext uri="{BB962C8B-B14F-4D97-AF65-F5344CB8AC3E}">
        <p14:creationId xmlns="" xmlns:p14="http://schemas.microsoft.com/office/powerpoint/2010/main" val="1464108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sis karna h, aur dalna h&gt;iske bad 4th slide online</a:t>
            </a:r>
            <a:r>
              <a:rPr lang="sv-SE" baseline="0" dirty="0" smtClean="0"/>
              <a:t> permit CL</a:t>
            </a:r>
            <a:endParaRPr lang="en-GB" dirty="0"/>
          </a:p>
        </p:txBody>
      </p:sp>
      <p:sp>
        <p:nvSpPr>
          <p:cNvPr id="4" name="Slide Number Placeholder 3"/>
          <p:cNvSpPr>
            <a:spLocks noGrp="1"/>
          </p:cNvSpPr>
          <p:nvPr>
            <p:ph type="sldNum" sz="quarter" idx="10"/>
          </p:nvPr>
        </p:nvSpPr>
        <p:spPr/>
        <p:txBody>
          <a:bodyPr/>
          <a:lstStyle/>
          <a:p>
            <a:fld id="{F6038676-4D6E-48C2-94DD-9648FB6BF0E3}" type="slidenum">
              <a:rPr lang="en-GB" smtClean="0"/>
              <a:pPr/>
              <a:t>4</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Bar app photo </a:t>
            </a:r>
            <a:r>
              <a:rPr lang="en-IN" dirty="0" err="1" smtClean="0"/>
              <a:t>dalna</a:t>
            </a:r>
            <a:r>
              <a:rPr lang="en-IN" baseline="0" dirty="0" smtClean="0"/>
              <a:t> </a:t>
            </a:r>
            <a:r>
              <a:rPr lang="en-IN" baseline="0" dirty="0" err="1" smtClean="0"/>
              <a:t>hai</a:t>
            </a:r>
            <a:endParaRPr lang="en-GB" dirty="0"/>
          </a:p>
        </p:txBody>
      </p:sp>
      <p:sp>
        <p:nvSpPr>
          <p:cNvPr id="4" name="Slide Number Placeholder 3"/>
          <p:cNvSpPr>
            <a:spLocks noGrp="1"/>
          </p:cNvSpPr>
          <p:nvPr>
            <p:ph type="sldNum" sz="quarter" idx="10"/>
          </p:nvPr>
        </p:nvSpPr>
        <p:spPr/>
        <p:txBody>
          <a:bodyPr/>
          <a:lstStyle/>
          <a:p>
            <a:fld id="{F6038676-4D6E-48C2-94DD-9648FB6BF0E3}" type="slidenum">
              <a:rPr lang="en-GB" smtClean="0"/>
              <a:pPr/>
              <a:t>16</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Bar app photo </a:t>
            </a:r>
            <a:r>
              <a:rPr lang="en-IN" dirty="0" err="1" smtClean="0"/>
              <a:t>dalna</a:t>
            </a:r>
            <a:r>
              <a:rPr lang="en-IN" baseline="0" dirty="0" smtClean="0"/>
              <a:t> </a:t>
            </a:r>
            <a:r>
              <a:rPr lang="en-IN" baseline="0" dirty="0" err="1" smtClean="0"/>
              <a:t>hai</a:t>
            </a:r>
            <a:endParaRPr lang="en-GB" dirty="0"/>
          </a:p>
        </p:txBody>
      </p:sp>
      <p:sp>
        <p:nvSpPr>
          <p:cNvPr id="4" name="Slide Number Placeholder 3"/>
          <p:cNvSpPr>
            <a:spLocks noGrp="1"/>
          </p:cNvSpPr>
          <p:nvPr>
            <p:ph type="sldNum" sz="quarter" idx="10"/>
          </p:nvPr>
        </p:nvSpPr>
        <p:spPr/>
        <p:txBody>
          <a:bodyPr/>
          <a:lstStyle/>
          <a:p>
            <a:fld id="{F6038676-4D6E-48C2-94DD-9648FB6BF0E3}" type="slidenum">
              <a:rPr lang="en-GB" smtClean="0"/>
              <a:pPr/>
              <a:t>17</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Bar app photo </a:t>
            </a:r>
            <a:r>
              <a:rPr lang="en-IN" dirty="0" err="1" smtClean="0"/>
              <a:t>dalna</a:t>
            </a:r>
            <a:r>
              <a:rPr lang="en-IN" baseline="0" dirty="0" smtClean="0"/>
              <a:t> </a:t>
            </a:r>
            <a:r>
              <a:rPr lang="en-IN" baseline="0" dirty="0" err="1" smtClean="0"/>
              <a:t>hai</a:t>
            </a:r>
            <a:endParaRPr lang="en-GB" dirty="0"/>
          </a:p>
        </p:txBody>
      </p:sp>
      <p:sp>
        <p:nvSpPr>
          <p:cNvPr id="4" name="Slide Number Placeholder 3"/>
          <p:cNvSpPr>
            <a:spLocks noGrp="1"/>
          </p:cNvSpPr>
          <p:nvPr>
            <p:ph type="sldNum" sz="quarter" idx="10"/>
          </p:nvPr>
        </p:nvSpPr>
        <p:spPr/>
        <p:txBody>
          <a:bodyPr/>
          <a:lstStyle/>
          <a:p>
            <a:fld id="{F6038676-4D6E-48C2-94DD-9648FB6BF0E3}" type="slidenum">
              <a:rPr lang="en-GB" smtClean="0"/>
              <a:pPr/>
              <a:t>19</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Bar app photo </a:t>
            </a:r>
            <a:r>
              <a:rPr lang="en-IN" dirty="0" err="1" smtClean="0"/>
              <a:t>dalna</a:t>
            </a:r>
            <a:r>
              <a:rPr lang="en-IN" baseline="0" dirty="0" smtClean="0"/>
              <a:t> </a:t>
            </a:r>
            <a:r>
              <a:rPr lang="en-IN" baseline="0" dirty="0" err="1" smtClean="0"/>
              <a:t>hai</a:t>
            </a:r>
            <a:endParaRPr lang="en-GB" dirty="0"/>
          </a:p>
        </p:txBody>
      </p:sp>
      <p:sp>
        <p:nvSpPr>
          <p:cNvPr id="4" name="Slide Number Placeholder 3"/>
          <p:cNvSpPr>
            <a:spLocks noGrp="1"/>
          </p:cNvSpPr>
          <p:nvPr>
            <p:ph type="sldNum" sz="quarter" idx="10"/>
          </p:nvPr>
        </p:nvSpPr>
        <p:spPr/>
        <p:txBody>
          <a:bodyPr/>
          <a:lstStyle/>
          <a:p>
            <a:fld id="{F6038676-4D6E-48C2-94DD-9648FB6BF0E3}" type="slidenum">
              <a:rPr lang="en-GB" smtClean="0"/>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6038676-4D6E-48C2-94DD-9648FB6BF0E3}" type="slidenum">
              <a:rPr lang="en-GB" smtClean="0"/>
              <a:pPr/>
              <a:t>5</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6038676-4D6E-48C2-94DD-9648FB6BF0E3}"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6038676-4D6E-48C2-94DD-9648FB6BF0E3}"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21487"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6038676-4D6E-48C2-94DD-9648FB6BF0E3}" type="slidenum">
              <a:rPr lang="en-GB" smtClean="0"/>
              <a:pPr/>
              <a:t>10</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6038676-4D6E-48C2-94DD-9648FB6BF0E3}" type="slidenum">
              <a:rPr lang="en-GB" smtClean="0"/>
              <a:pPr/>
              <a:t>11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EVC</a:t>
            </a:r>
            <a:r>
              <a:rPr lang="en-IN" baseline="0" dirty="0" smtClean="0"/>
              <a:t> add </a:t>
            </a:r>
            <a:r>
              <a:rPr lang="en-IN" baseline="0" dirty="0" err="1" smtClean="0"/>
              <a:t>karna</a:t>
            </a:r>
            <a:r>
              <a:rPr lang="en-IN" baseline="0" dirty="0" smtClean="0"/>
              <a:t> </a:t>
            </a:r>
            <a:r>
              <a:rPr lang="en-IN" baseline="0" dirty="0" err="1" smtClean="0"/>
              <a:t>hai|cloud</a:t>
            </a:r>
            <a:r>
              <a:rPr lang="en-IN" baseline="0" dirty="0" smtClean="0"/>
              <a:t> infrastructure use </a:t>
            </a:r>
            <a:r>
              <a:rPr lang="en-IN" baseline="0" dirty="0" err="1" smtClean="0"/>
              <a:t>kar</a:t>
            </a:r>
            <a:r>
              <a:rPr lang="en-IN" baseline="0" dirty="0" smtClean="0"/>
              <a:t> </a:t>
            </a:r>
            <a:r>
              <a:rPr lang="en-IN" baseline="0" dirty="0" err="1" smtClean="0"/>
              <a:t>rahe</a:t>
            </a:r>
            <a:r>
              <a:rPr lang="en-IN" baseline="0" dirty="0" smtClean="0"/>
              <a:t> h | </a:t>
            </a:r>
            <a:r>
              <a:rPr lang="en-IN" baseline="0" dirty="0" err="1" smtClean="0"/>
              <a:t>iske</a:t>
            </a:r>
            <a:r>
              <a:rPr lang="en-IN" baseline="0" dirty="0" smtClean="0"/>
              <a:t> bad ONLINE </a:t>
            </a:r>
            <a:r>
              <a:rPr lang="en-IN" baseline="0" dirty="0" err="1" smtClean="0"/>
              <a:t>ahata</a:t>
            </a:r>
            <a:r>
              <a:rPr lang="en-IN" baseline="0" dirty="0" smtClean="0"/>
              <a:t> ka </a:t>
            </a:r>
            <a:r>
              <a:rPr lang="en-IN" baseline="0" dirty="0" err="1" smtClean="0"/>
              <a:t>ppt</a:t>
            </a:r>
            <a:r>
              <a:rPr lang="en-IN" baseline="0" dirty="0" smtClean="0"/>
              <a:t> </a:t>
            </a:r>
            <a:r>
              <a:rPr lang="en-IN" baseline="0" dirty="0" err="1" smtClean="0"/>
              <a:t>dalna</a:t>
            </a:r>
            <a:r>
              <a:rPr lang="en-IN" baseline="0" dirty="0" smtClean="0"/>
              <a:t> </a:t>
            </a:r>
            <a:r>
              <a:rPr lang="en-IN" baseline="0" dirty="0" err="1" smtClean="0"/>
              <a:t>hai</a:t>
            </a:r>
            <a:endParaRPr lang="en-GB" dirty="0"/>
          </a:p>
        </p:txBody>
      </p:sp>
      <p:sp>
        <p:nvSpPr>
          <p:cNvPr id="4" name="Slide Number Placeholder 3"/>
          <p:cNvSpPr>
            <a:spLocks noGrp="1"/>
          </p:cNvSpPr>
          <p:nvPr>
            <p:ph type="sldNum" sz="quarter" idx="10"/>
          </p:nvPr>
        </p:nvSpPr>
        <p:spPr/>
        <p:txBody>
          <a:bodyPr/>
          <a:lstStyle/>
          <a:p>
            <a:fld id="{F6038676-4D6E-48C2-94DD-9648FB6BF0E3}" type="slidenum">
              <a:rPr lang="en-GB" smtClean="0"/>
              <a:pPr/>
              <a:t>12</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6038676-4D6E-48C2-94DD-9648FB6BF0E3}" type="slidenum">
              <a:rPr lang="en-GB" smtClean="0"/>
              <a:pPr/>
              <a:t>13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6038676-4D6E-48C2-94DD-9648FB6BF0E3}" type="slidenum">
              <a:rPr lang="en-GB" smtClean="0"/>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D4F6589-C33D-4D78-8BF7-F7F59D53C5F6}" type="datetime1">
              <a:rPr lang="en-US" smtClean="0"/>
              <a:pPr/>
              <a:t>11/21/2024</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ECF5D7C-5D29-44A1-AF3B-3A097F8777D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10997"/>
            <a:ext cx="8229600" cy="328955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978E03-7BE3-4715-B765-6F29A21306DF}" type="datetime1">
              <a:rPr lang="en-US" smtClean="0"/>
              <a:pPr/>
              <a:t>11/21/2024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4ECF5D7C-5D29-44A1-AF3B-3A097F8777D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1"/>
            <a:ext cx="6324600" cy="419457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A7F046-BDB7-45F7-AD63-2FC643F4F513}" type="datetime1">
              <a:rPr lang="en-US" smtClean="0"/>
              <a:pPr/>
              <a:t>11/21/2024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4ECF5D7C-5D29-44A1-AF3B-3A097F8777D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F845E33-1702-423F-8076-DBE5E9A93C37}" type="datetime1">
              <a:rPr lang="en-US" smtClean="0"/>
              <a:pPr/>
              <a:t>11/21/2024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4ECF5D7C-5D29-44A1-AF3B-3A097F8777D7}"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1A440FF-71AE-4888-8854-9476F1AE6B03}" type="datetime1">
              <a:rPr lang="en-US" smtClean="0"/>
              <a:pPr/>
              <a:t>11/21/2024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4ECF5D7C-5D29-44A1-AF3B-3A097F8777D7}" type="slidenum">
              <a:rPr lang="en-GB" smtClean="0"/>
              <a:pPr/>
              <a:t>‹#›</a:t>
            </a:fld>
            <a:endParaRPr lang="en-GB"/>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253C723-4D40-4C61-AB9A-138458917DAC}" type="datetime1">
              <a:rPr lang="en-US" smtClean="0"/>
              <a:pPr/>
              <a:t>11/21/2024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4ECF5D7C-5D29-44A1-AF3B-3A097F8777D7}"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60F8DBE-1F5F-4B18-9F82-BD393EEB7B13}" type="datetime1">
              <a:rPr lang="en-US" smtClean="0"/>
              <a:pPr/>
              <a:t>11/21/2024</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4ECF5D7C-5D29-44A1-AF3B-3A097F8777D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786668F-AD47-4DAF-8057-25D31D578395}" type="datetime1">
              <a:rPr lang="en-US" smtClean="0"/>
              <a:pPr/>
              <a:t>11/21/2024</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4ECF5D7C-5D29-44A1-AF3B-3A097F8777D7}"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85DFD85-F06E-42D8-AC6E-693FF5AEB015}" type="datetime1">
              <a:rPr lang="en-US" smtClean="0"/>
              <a:pPr/>
              <a:t>11/21/2024</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4ECF5D7C-5D29-44A1-AF3B-3A097F8777D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extLst/>
          </a:lstStyle>
          <a:p>
            <a:fld id="{07555A1A-E7BD-4861-8DB9-46EF9E2253FC}" type="datetime1">
              <a:rPr lang="en-US" smtClean="0"/>
              <a:pPr/>
              <a:t>11/21/2024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4ECF5D7C-5D29-44A1-AF3B-3A097F8777D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1684206-6C9E-4005-8558-97C62780040E}" type="datetime1">
              <a:rPr lang="en-US" smtClean="0"/>
              <a:pPr/>
              <a:t>11/21/2024</a:t>
            </a:fld>
            <a:endParaRPr lang="en-GB"/>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ECF5D7C-5D29-44A1-AF3B-3A097F8777D7}" type="slidenum">
              <a:rPr lang="en-GB" smtClean="0"/>
              <a:pPr/>
              <a:t>‹#›</a:t>
            </a:fld>
            <a:endParaRPr lang="en-GB"/>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4343440"/>
            <a:ext cx="3402314" cy="810651"/>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4343440"/>
            <a:ext cx="3402314" cy="810651"/>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B733C86E-7446-436B-8423-1A3426196313}" type="datetime1">
              <a:rPr lang="en-US" smtClean="0"/>
              <a:pPr/>
              <a:t>11/21/2024</a:t>
            </a:fld>
            <a:endParaRPr lang="en-GB"/>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fld id="{4ECF5D7C-5D29-44A1-AF3B-3A097F8777D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2132172"/>
            <a:ext cx="9144000" cy="2431854"/>
            <a:chOff x="-2411045" y="1743988"/>
            <a:chExt cx="18694398" cy="6484941"/>
          </a:xfrm>
        </p:grpSpPr>
        <p:sp>
          <p:nvSpPr>
            <p:cNvPr id="9" name="TextBox 9"/>
            <p:cNvSpPr txBox="1"/>
            <p:nvPr/>
          </p:nvSpPr>
          <p:spPr>
            <a:xfrm>
              <a:off x="-2411045" y="1743988"/>
              <a:ext cx="18694398" cy="2462212"/>
            </a:xfrm>
            <a:prstGeom prst="rect">
              <a:avLst/>
            </a:prstGeom>
          </p:spPr>
          <p:txBody>
            <a:bodyPr wrap="square" lIns="0" tIns="0" rIns="0" bIns="0" rtlCol="0" anchor="ctr">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 COMMERCIAL TAX (EXCISE) DEPARTMENT </a:t>
              </a:r>
            </a:p>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GOVERNMENT OF CHHATTISGARH</a:t>
              </a:r>
            </a:p>
          </p:txBody>
        </p:sp>
        <p:sp>
          <p:nvSpPr>
            <p:cNvPr id="10" name="TextBox 10"/>
            <p:cNvSpPr txBox="1"/>
            <p:nvPr/>
          </p:nvSpPr>
          <p:spPr>
            <a:xfrm>
              <a:off x="1" y="7613377"/>
              <a:ext cx="11122684" cy="615552"/>
            </a:xfrm>
            <a:prstGeom prst="rect">
              <a:avLst/>
            </a:prstGeom>
          </p:spPr>
          <p:txBody>
            <a:bodyPr lIns="0" tIns="0" rIns="0" bIns="0" rtlCol="0" anchor="ctr">
              <a:spAutoFit/>
            </a:bodyPr>
            <a:lstStyle/>
            <a:p>
              <a:pPr algn="ctr">
                <a:lnSpc>
                  <a:spcPts val="1834"/>
                </a:lnSpc>
              </a:pPr>
              <a:endParaRPr lang="en-US" sz="1400" spc="28" dirty="0">
                <a:solidFill>
                  <a:srgbClr val="191919"/>
                </a:solidFill>
                <a:latin typeface="Aileron"/>
                <a:ea typeface="Aileron"/>
                <a:cs typeface="Aileron"/>
                <a:sym typeface="Aileron"/>
              </a:endParaRPr>
            </a:p>
          </p:txBody>
        </p:sp>
      </p:grpSp>
      <p:pic>
        <p:nvPicPr>
          <p:cNvPr id="1027" name="Picture 3" descr="C:\Users\user\Downloads\images (3).png"/>
          <p:cNvPicPr>
            <a:picLocks noChangeAspect="1" noChangeArrowheads="1"/>
          </p:cNvPicPr>
          <p:nvPr/>
        </p:nvPicPr>
        <p:blipFill>
          <a:blip r:embed="rId2" cstate="print"/>
          <a:srcRect/>
          <a:stretch>
            <a:fillRect/>
          </a:stretch>
        </p:blipFill>
        <p:spPr bwMode="auto">
          <a:xfrm>
            <a:off x="3810000" y="438150"/>
            <a:ext cx="1447800" cy="1447800"/>
          </a:xfrm>
          <a:prstGeom prst="rect">
            <a:avLst/>
          </a:prstGeom>
          <a:noFill/>
        </p:spPr>
      </p:pic>
      <p:sp>
        <p:nvSpPr>
          <p:cNvPr id="6" name="Slide Number Placeholder 5"/>
          <p:cNvSpPr>
            <a:spLocks noGrp="1"/>
          </p:cNvSpPr>
          <p:nvPr>
            <p:ph type="sldNum" sz="quarter" idx="12"/>
          </p:nvPr>
        </p:nvSpPr>
        <p:spPr/>
        <p:txBody>
          <a:bodyPr/>
          <a:lstStyle/>
          <a:p>
            <a:fld id="{4ECF5D7C-5D29-44A1-AF3B-3A097F8777D7}" type="slidenum">
              <a:rPr lang="en-GB" smtClean="0"/>
              <a:pPr/>
              <a:t>1</a:t>
            </a:fld>
            <a:endParaRPr lang="en-GB"/>
          </a:p>
        </p:txBody>
      </p:sp>
      <p:sp>
        <p:nvSpPr>
          <p:cNvPr id="8" name="TextBox 16"/>
          <p:cNvSpPr txBox="1">
            <a:spLocks noChangeArrowheads="1"/>
          </p:cNvSpPr>
          <p:nvPr/>
        </p:nvSpPr>
        <p:spPr bwMode="auto">
          <a:xfrm>
            <a:off x="6858000" y="3790950"/>
            <a:ext cx="1981200" cy="907937"/>
          </a:xfrm>
          <a:prstGeom prst="rect">
            <a:avLst/>
          </a:prstGeom>
          <a:noFill/>
          <a:ln w="12700">
            <a:noFill/>
            <a:miter lim="400000"/>
            <a:headEnd/>
            <a:tailEnd/>
          </a:ln>
        </p:spPr>
        <p:txBody>
          <a:bodyPr wrap="square" lIns="45718" tIns="45718" rIns="45718" bIns="45718">
            <a:spAutoFit/>
          </a:bodyPr>
          <a:lstStyle/>
          <a:p>
            <a:pPr algn="ctr"/>
            <a:r>
              <a:rPr lang="en-GB"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R. SHANGEETHA </a:t>
            </a:r>
          </a:p>
          <a:p>
            <a:pPr algn="ctr"/>
            <a:r>
              <a:rPr lang="en-GB" sz="1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 I.A.S. )</a:t>
            </a:r>
          </a:p>
          <a:p>
            <a:pPr algn="ctr"/>
            <a:r>
              <a:rPr lang="en-GB" sz="13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Secretary &amp;</a:t>
            </a:r>
          </a:p>
          <a:p>
            <a:pPr algn="ctr"/>
            <a:r>
              <a:rPr lang="en-GB" sz="13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Excise commissioner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p\Downloads\WhatsApp Image 2024-11-18 at 18.03.18.jpeg"/>
          <p:cNvPicPr>
            <a:picLocks noChangeAspect="1" noChangeArrowheads="1"/>
          </p:cNvPicPr>
          <p:nvPr/>
        </p:nvPicPr>
        <p:blipFill>
          <a:blip r:embed="rId3" cstate="print"/>
          <a:srcRect t="17391" b="24638"/>
          <a:stretch>
            <a:fillRect/>
          </a:stretch>
        </p:blipFill>
        <p:spPr bwMode="auto">
          <a:xfrm>
            <a:off x="152400" y="1123950"/>
            <a:ext cx="8847893" cy="2883744"/>
          </a:xfrm>
          <a:prstGeom prst="rect">
            <a:avLst/>
          </a:prstGeom>
          <a:noFill/>
        </p:spPr>
      </p:pic>
      <p:sp>
        <p:nvSpPr>
          <p:cNvPr id="5" name="Title 2"/>
          <p:cNvSpPr txBox="1">
            <a:spLocks/>
          </p:cNvSpPr>
          <p:nvPr/>
        </p:nvSpPr>
        <p:spPr>
          <a:xfrm>
            <a:off x="0" y="38100"/>
            <a:ext cx="9144000" cy="85725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PARTICIPATION &amp; CONSENSUS ORIENTED</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endParaRPr>
          </a:p>
        </p:txBody>
      </p:sp>
      <p:sp>
        <p:nvSpPr>
          <p:cNvPr id="4" name="Slide Number Placeholder 3"/>
          <p:cNvSpPr>
            <a:spLocks noGrp="1"/>
          </p:cNvSpPr>
          <p:nvPr>
            <p:ph type="sldNum" sz="quarter" idx="12"/>
          </p:nvPr>
        </p:nvSpPr>
        <p:spPr/>
        <p:txBody>
          <a:bodyPr/>
          <a:lstStyle/>
          <a:p>
            <a:fld id="{4ECF5D7C-5D29-44A1-AF3B-3A097F8777D7}" type="slidenum">
              <a:rPr lang="en-GB" smtClean="0"/>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4"/>
          <p:cNvSpPr txBox="1"/>
          <p:nvPr/>
        </p:nvSpPr>
        <p:spPr>
          <a:xfrm>
            <a:off x="318251" y="740718"/>
            <a:ext cx="8139953" cy="230832"/>
          </a:xfrm>
          <a:prstGeom prst="rect">
            <a:avLst/>
          </a:prstGeom>
        </p:spPr>
        <p:txBody>
          <a:bodyPr lIns="0" tIns="0" rIns="0" bIns="0" rtlCol="0" anchor="t">
            <a:spAutoFit/>
          </a:bodyPr>
          <a:lstStyle/>
          <a:p>
            <a:pPr algn="r">
              <a:lnSpc>
                <a:spcPts val="1750"/>
              </a:lnSpc>
            </a:pPr>
            <a:endParaRPr lang="en-US" sz="1200" spc="49" dirty="0">
              <a:solidFill>
                <a:srgbClr val="191919"/>
              </a:solidFill>
              <a:latin typeface="Aileron"/>
              <a:ea typeface="Aileron"/>
              <a:cs typeface="Aileron"/>
              <a:sym typeface="Aileron"/>
            </a:endParaRPr>
          </a:p>
        </p:txBody>
      </p:sp>
      <p:pic>
        <p:nvPicPr>
          <p:cNvPr id="6" name="Picture 6" descr="C:\Users\DELL\Downloads\WhatsApp Image 2024-11-11 at 3.39.31 PM.jpeg"/>
          <p:cNvPicPr>
            <a:picLocks noChangeAspect="1" noChangeArrowheads="1"/>
          </p:cNvPicPr>
          <p:nvPr/>
        </p:nvPicPr>
        <p:blipFill>
          <a:blip r:embed="rId3" cstate="print"/>
          <a:srcRect/>
          <a:stretch>
            <a:fillRect/>
          </a:stretch>
        </p:blipFill>
        <p:spPr bwMode="auto">
          <a:xfrm>
            <a:off x="4886779" y="1657351"/>
            <a:ext cx="4042064" cy="2613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13"/>
          <p:cNvSpPr txBox="1"/>
          <p:nvPr/>
        </p:nvSpPr>
        <p:spPr>
          <a:xfrm>
            <a:off x="4737847" y="1087219"/>
            <a:ext cx="4558553" cy="646331"/>
          </a:xfrm>
          <a:prstGeom prst="rect">
            <a:avLst/>
          </a:prstGeom>
        </p:spPr>
        <p:txBody>
          <a:bodyPr wrap="square" lIns="0" tIns="0" rIns="0" bIns="0" rtlCol="0" anchor="t">
            <a:spAutoFit/>
          </a:bodyPr>
          <a:lstStyle/>
          <a:p>
            <a:pPr algn="ctr"/>
            <a:r>
              <a:rPr lang="en-US" sz="1400" b="1" cap="all" dirty="0" err="1"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Aileron Heavy"/>
                <a:ea typeface="Aileron Heavy"/>
                <a:cs typeface="Aileron Heavy"/>
                <a:sym typeface="Aileron Heavy"/>
              </a:rPr>
              <a:t>Aadhar</a:t>
            </a:r>
            <a:r>
              <a:rPr lang="en-US" sz="1400" b="1" cap="all"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Aileron Heavy"/>
                <a:ea typeface="Aileron Heavy"/>
                <a:cs typeface="Aileron Heavy"/>
                <a:sym typeface="Aileron Heavy"/>
              </a:rPr>
              <a:t> Enabled Bio-metric Attendance System ( AEBAS )</a:t>
            </a:r>
            <a:endParaRPr lang="fr-FR" sz="1400" b="1" cap="all"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Aileron Heavy"/>
              <a:ea typeface="Aileron Heavy"/>
              <a:cs typeface="Aileron Heavy"/>
              <a:sym typeface="Aileron Heavy"/>
            </a:endParaRPr>
          </a:p>
          <a:p>
            <a:pPr algn="ctr"/>
            <a:endParaRPr lang="en-US" sz="14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Aileron Heavy"/>
              <a:ea typeface="Aileron Heavy"/>
              <a:cs typeface="Aileron Heavy"/>
              <a:sym typeface="Aileron Heavy"/>
            </a:endParaRPr>
          </a:p>
        </p:txBody>
      </p:sp>
      <p:sp>
        <p:nvSpPr>
          <p:cNvPr id="9" name="Rectangle 8"/>
          <p:cNvSpPr/>
          <p:nvPr/>
        </p:nvSpPr>
        <p:spPr>
          <a:xfrm>
            <a:off x="5053205" y="4400550"/>
            <a:ext cx="3578224" cy="276999"/>
          </a:xfrm>
          <a:prstGeom prst="rect">
            <a:avLst/>
          </a:prstGeom>
        </p:spPr>
        <p:txBody>
          <a:bodyPr wrap="none">
            <a:spAutoFit/>
          </a:bodyPr>
          <a:lstStyle/>
          <a:p>
            <a:pPr algn="ctr"/>
            <a:r>
              <a:rPr lang="en-US" sz="1200" b="1" dirty="0" smtClean="0">
                <a:solidFill>
                  <a:srgbClr val="C00000"/>
                </a:solidFill>
                <a:latin typeface="BHARTIYA HINDI_081" pitchFamily="2" charset="0"/>
                <a:ea typeface="Open Sans" panose="020B0606030504020204" pitchFamily="34" charset="0"/>
                <a:cs typeface="Open Sans" panose="020B0606030504020204" pitchFamily="34" charset="0"/>
              </a:rPr>
              <a:t>Implementation</a:t>
            </a:r>
            <a:r>
              <a:rPr lang="en-US" sz="1200" dirty="0" smtClean="0">
                <a:solidFill>
                  <a:srgbClr val="C00000"/>
                </a:solidFill>
              </a:rPr>
              <a:t> </a:t>
            </a:r>
            <a:r>
              <a:rPr lang="en-US" sz="1200" b="1" dirty="0" smtClean="0">
                <a:solidFill>
                  <a:srgbClr val="C00000"/>
                </a:solidFill>
                <a:latin typeface="BHARTIYA HINDI_081" pitchFamily="2" charset="0"/>
                <a:ea typeface="Open Sans" panose="020B0606030504020204" pitchFamily="34" charset="0"/>
                <a:cs typeface="Open Sans" panose="020B0606030504020204" pitchFamily="34" charset="0"/>
              </a:rPr>
              <a:t>of AEBAS on 14</a:t>
            </a:r>
            <a:r>
              <a:rPr lang="en-US" sz="1200" b="1" baseline="30000" dirty="0" smtClean="0">
                <a:solidFill>
                  <a:srgbClr val="C00000"/>
                </a:solidFill>
                <a:latin typeface="BHARTIYA HINDI_081" pitchFamily="2" charset="0"/>
                <a:ea typeface="Open Sans" panose="020B0606030504020204" pitchFamily="34" charset="0"/>
                <a:cs typeface="Open Sans" panose="020B0606030504020204" pitchFamily="34" charset="0"/>
              </a:rPr>
              <a:t>th</a:t>
            </a:r>
            <a:r>
              <a:rPr lang="en-US" sz="1200" b="1" dirty="0" smtClean="0">
                <a:solidFill>
                  <a:srgbClr val="C00000"/>
                </a:solidFill>
                <a:latin typeface="BHARTIYA HINDI_081" pitchFamily="2" charset="0"/>
                <a:ea typeface="Open Sans" panose="020B0606030504020204" pitchFamily="34" charset="0"/>
                <a:cs typeface="Open Sans" panose="020B0606030504020204" pitchFamily="34" charset="0"/>
              </a:rPr>
              <a:t> August 2024</a:t>
            </a:r>
            <a:endParaRPr lang="fr-FR" sz="1200" b="1" dirty="0" smtClean="0">
              <a:solidFill>
                <a:srgbClr val="C00000"/>
              </a:solidFill>
              <a:latin typeface="BHARTIYA HINDI_081" pitchFamily="2" charset="0"/>
              <a:ea typeface="Open Sans" panose="020B0606030504020204" pitchFamily="34" charset="0"/>
              <a:cs typeface="Open Sans" panose="020B0606030504020204" pitchFamily="34" charset="0"/>
            </a:endParaRPr>
          </a:p>
        </p:txBody>
      </p:sp>
      <p:sp>
        <p:nvSpPr>
          <p:cNvPr id="10" name="Rectangle 9"/>
          <p:cNvSpPr/>
          <p:nvPr/>
        </p:nvSpPr>
        <p:spPr>
          <a:xfrm>
            <a:off x="381001" y="1123952"/>
            <a:ext cx="4267199" cy="2923877"/>
          </a:xfrm>
          <a:prstGeom prst="rect">
            <a:avLst/>
          </a:prstGeom>
        </p:spPr>
        <p:txBody>
          <a:bodyPr wrap="square">
            <a:spAutoFit/>
          </a:bodyPr>
          <a:lstStyle/>
          <a:p>
            <a:pPr algn="just"/>
            <a:r>
              <a:rPr lang="en-US" sz="1600" b="1" dirty="0" smtClean="0"/>
              <a:t>Key Features Of AEBAS :-</a:t>
            </a:r>
          </a:p>
          <a:p>
            <a:pPr marL="342900" indent="-342900" algn="just">
              <a:buAutoNum type="arabicPeriod"/>
            </a:pPr>
            <a:r>
              <a:rPr lang="en-GB" sz="1200" dirty="0" smtClean="0"/>
              <a:t>Online employee attendance through face recognition authentication. </a:t>
            </a:r>
          </a:p>
          <a:p>
            <a:pPr marL="342900" indent="-342900" algn="just">
              <a:buAutoNum type="arabicPeriod"/>
            </a:pPr>
            <a:r>
              <a:rPr lang="en-GB" sz="1200" dirty="0" smtClean="0"/>
              <a:t>Security &amp; privacy. </a:t>
            </a:r>
          </a:p>
          <a:p>
            <a:pPr marL="342900" indent="-342900" algn="just">
              <a:buAutoNum type="arabicPeriod"/>
            </a:pPr>
            <a:r>
              <a:rPr lang="en-GB" sz="1200" dirty="0" smtClean="0"/>
              <a:t>Enhancement in discipline of employees.</a:t>
            </a:r>
          </a:p>
          <a:p>
            <a:pPr marL="342900" indent="-342900" algn="just">
              <a:buAutoNum type="arabicPeriod"/>
            </a:pPr>
            <a:r>
              <a:rPr lang="en-GB" sz="1200" dirty="0" smtClean="0"/>
              <a:t>Ensures accurate timekeeping by precisely recording employees attendance and eliminating proxy entries, fostering accountability and fairness.</a:t>
            </a:r>
          </a:p>
          <a:p>
            <a:pPr marL="342900" indent="-342900" algn="just">
              <a:buAutoNum type="arabicPeriod"/>
            </a:pPr>
            <a:r>
              <a:rPr lang="en-GB" sz="1200" dirty="0" smtClean="0"/>
              <a:t>The system modernizes operations and strengthens overall efficiency and punctuality.</a:t>
            </a:r>
          </a:p>
          <a:p>
            <a:pPr marL="342900" indent="-342900" algn="just">
              <a:buFontTx/>
              <a:buAutoNum type="arabicPeriod"/>
            </a:pPr>
            <a:r>
              <a:rPr lang="en-GB" sz="1200" dirty="0" smtClean="0"/>
              <a:t>Real-time monitoring enables prompt management of absenteeism.</a:t>
            </a:r>
          </a:p>
          <a:p>
            <a:pPr marL="342900" indent="-342900" algn="just">
              <a:buAutoNum type="arabicPeriod"/>
            </a:pPr>
            <a:endParaRPr lang="en-GB" sz="1200" dirty="0" smtClean="0"/>
          </a:p>
          <a:p>
            <a:pPr marL="342900" indent="-342900" algn="just">
              <a:buAutoNum type="arabicPeriod"/>
            </a:pPr>
            <a:endParaRPr lang="en-US" sz="1200" dirty="0" smtClean="0"/>
          </a:p>
        </p:txBody>
      </p:sp>
      <p:sp>
        <p:nvSpPr>
          <p:cNvPr id="13" name="TextBox 13"/>
          <p:cNvSpPr txBox="1"/>
          <p:nvPr/>
        </p:nvSpPr>
        <p:spPr>
          <a:xfrm>
            <a:off x="546851" y="285752"/>
            <a:ext cx="8139953" cy="492443"/>
          </a:xfrm>
          <a:prstGeom prst="rect">
            <a:avLst/>
          </a:prstGeom>
        </p:spPr>
        <p:txBody>
          <a:bodyPr lIns="0" tIns="0" rIns="0" bIns="0" rtlCol="0" anchor="t">
            <a:spAutoFit/>
          </a:bodyPr>
          <a:lstStyle/>
          <a:p>
            <a:pPr algn="ctr"/>
            <a:r>
              <a:rPr lang="e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IT ENABLED SERVICES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endParaRPr>
          </a:p>
        </p:txBody>
      </p:sp>
      <p:graphicFrame>
        <p:nvGraphicFramePr>
          <p:cNvPr id="14" name="Table 13"/>
          <p:cNvGraphicFramePr>
            <a:graphicFrameLocks noGrp="1"/>
          </p:cNvGraphicFramePr>
          <p:nvPr/>
        </p:nvGraphicFramePr>
        <p:xfrm>
          <a:off x="762000" y="3943350"/>
          <a:ext cx="3657600" cy="400050"/>
        </p:xfrm>
        <a:graphic>
          <a:graphicData uri="http://schemas.openxmlformats.org/drawingml/2006/table">
            <a:tbl>
              <a:tblPr/>
              <a:tblGrid>
                <a:gridCol w="609600"/>
                <a:gridCol w="609600"/>
                <a:gridCol w="609600"/>
                <a:gridCol w="609600"/>
                <a:gridCol w="609600"/>
                <a:gridCol w="609600"/>
              </a:tblGrid>
              <a:tr h="200025">
                <a:tc>
                  <a:txBody>
                    <a:bodyPr/>
                    <a:lstStyle/>
                    <a:p>
                      <a:pPr algn="ctr" rtl="0" fontAlgn="ctr"/>
                      <a:r>
                        <a:rPr lang="en-GB" sz="1100" b="1" i="0" u="none" strike="noStrike" dirty="0">
                          <a:solidFill>
                            <a:srgbClr val="000000"/>
                          </a:solidFill>
                          <a:latin typeface="Lucida Sans Unicode"/>
                        </a:rPr>
                        <a:t>Month</a:t>
                      </a:r>
                      <a:r>
                        <a:rPr lang="en-GB" sz="1100" b="1" i="0" u="none" strike="noStrike" dirty="0">
                          <a:solidFill>
                            <a:srgbClr val="000000"/>
                          </a:solidFill>
                          <a:latin typeface="Calibri"/>
                        </a:rPr>
                        <a:t> </a:t>
                      </a:r>
                      <a:endParaRPr lang="en-GB" sz="1100" b="1" i="0" u="none" strike="noStrike" dirty="0">
                        <a:solidFill>
                          <a:srgbClr val="000000"/>
                        </a:solidFill>
                        <a:latin typeface="Lucida Sans Unicode"/>
                      </a:endParaRPr>
                    </a:p>
                  </a:txBody>
                  <a:tcPr marL="9525" marR="9525" marT="9525" marB="0" anchor="ctr">
                    <a:lnL w="12700" cap="flat" cmpd="sng" algn="ctr">
                      <a:solidFill>
                        <a:srgbClr val="2DA2BF"/>
                      </a:solidFill>
                      <a:prstDash val="solid"/>
                      <a:round/>
                      <a:headEnd type="none" w="med" len="med"/>
                      <a:tailEnd type="none" w="med" len="med"/>
                    </a:lnL>
                    <a:lnR w="12700" cap="flat" cmpd="sng" algn="ctr">
                      <a:solidFill>
                        <a:srgbClr val="2DA2BF"/>
                      </a:solidFill>
                      <a:prstDash val="solid"/>
                      <a:round/>
                      <a:headEnd type="none" w="med" len="med"/>
                      <a:tailEnd type="none" w="med" len="med"/>
                    </a:lnR>
                    <a:lnT w="12700" cap="flat" cmpd="sng" algn="ctr">
                      <a:solidFill>
                        <a:srgbClr val="2DA2BF"/>
                      </a:solidFill>
                      <a:prstDash val="solid"/>
                      <a:round/>
                      <a:headEnd type="none" w="med" len="med"/>
                      <a:tailEnd type="none" w="med" len="med"/>
                    </a:lnT>
                    <a:lnB w="12700" cap="flat" cmpd="sng" algn="ctr">
                      <a:solidFill>
                        <a:srgbClr val="2DA2BF"/>
                      </a:solidFill>
                      <a:prstDash val="solid"/>
                      <a:round/>
                      <a:headEnd type="none" w="med" len="med"/>
                      <a:tailEnd type="none" w="med" len="med"/>
                    </a:lnB>
                    <a:solidFill>
                      <a:srgbClr val="E8F0F4"/>
                    </a:solidFill>
                  </a:tcPr>
                </a:tc>
                <a:tc>
                  <a:txBody>
                    <a:bodyPr/>
                    <a:lstStyle/>
                    <a:p>
                      <a:pPr algn="ctr" rtl="0" fontAlgn="ctr"/>
                      <a:r>
                        <a:rPr lang="en-GB" sz="1100" b="1" i="0" u="none" strike="noStrike">
                          <a:solidFill>
                            <a:srgbClr val="000000"/>
                          </a:solidFill>
                          <a:latin typeface="Lucida Sans Unicode"/>
                        </a:rPr>
                        <a:t>Jun</a:t>
                      </a:r>
                      <a:r>
                        <a:rPr lang="en-GB" sz="1100" b="1" i="0" u="none" strike="noStrike">
                          <a:solidFill>
                            <a:srgbClr val="000000"/>
                          </a:solidFill>
                          <a:latin typeface="Calibri"/>
                        </a:rPr>
                        <a:t> </a:t>
                      </a:r>
                      <a:endParaRPr lang="en-GB" sz="1100" b="1" i="0" u="none" strike="noStrike">
                        <a:solidFill>
                          <a:srgbClr val="000000"/>
                        </a:solidFill>
                        <a:latin typeface="Lucida Sans Unicode"/>
                      </a:endParaRPr>
                    </a:p>
                  </a:txBody>
                  <a:tcPr marL="9525" marR="9525" marT="9525" marB="0" anchor="ctr">
                    <a:lnL w="12700" cap="flat" cmpd="sng" algn="ctr">
                      <a:solidFill>
                        <a:srgbClr val="2DA2BF"/>
                      </a:solidFill>
                      <a:prstDash val="solid"/>
                      <a:round/>
                      <a:headEnd type="none" w="med" len="med"/>
                      <a:tailEnd type="none" w="med" len="med"/>
                    </a:lnL>
                    <a:lnR w="12700" cap="flat" cmpd="sng" algn="ctr">
                      <a:solidFill>
                        <a:srgbClr val="2DA2BF"/>
                      </a:solidFill>
                      <a:prstDash val="solid"/>
                      <a:round/>
                      <a:headEnd type="none" w="med" len="med"/>
                      <a:tailEnd type="none" w="med" len="med"/>
                    </a:lnR>
                    <a:lnT w="12700" cap="flat" cmpd="sng" algn="ctr">
                      <a:solidFill>
                        <a:srgbClr val="2DA2BF"/>
                      </a:solidFill>
                      <a:prstDash val="solid"/>
                      <a:round/>
                      <a:headEnd type="none" w="med" len="med"/>
                      <a:tailEnd type="none" w="med" len="med"/>
                    </a:lnT>
                    <a:lnB w="12700" cap="flat" cmpd="sng" algn="ctr">
                      <a:solidFill>
                        <a:srgbClr val="2DA2BF"/>
                      </a:solidFill>
                      <a:prstDash val="solid"/>
                      <a:round/>
                      <a:headEnd type="none" w="med" len="med"/>
                      <a:tailEnd type="none" w="med" len="med"/>
                    </a:lnB>
                    <a:solidFill>
                      <a:srgbClr val="E8F0F4"/>
                    </a:solidFill>
                  </a:tcPr>
                </a:tc>
                <a:tc>
                  <a:txBody>
                    <a:bodyPr/>
                    <a:lstStyle/>
                    <a:p>
                      <a:pPr algn="ctr" rtl="0" fontAlgn="ctr"/>
                      <a:r>
                        <a:rPr lang="en-GB" sz="1100" b="1" i="0" u="none" strike="noStrike">
                          <a:solidFill>
                            <a:srgbClr val="000000"/>
                          </a:solidFill>
                          <a:latin typeface="Lucida Sans Unicode"/>
                        </a:rPr>
                        <a:t>Jul</a:t>
                      </a:r>
                      <a:r>
                        <a:rPr lang="en-GB" sz="1100" b="1" i="0" u="none" strike="noStrike">
                          <a:solidFill>
                            <a:srgbClr val="000000"/>
                          </a:solidFill>
                          <a:latin typeface="Calibri"/>
                        </a:rPr>
                        <a:t> </a:t>
                      </a:r>
                      <a:endParaRPr lang="en-GB" sz="1100" b="1" i="0" u="none" strike="noStrike">
                        <a:solidFill>
                          <a:srgbClr val="000000"/>
                        </a:solidFill>
                        <a:latin typeface="Lucida Sans Unicode"/>
                      </a:endParaRPr>
                    </a:p>
                  </a:txBody>
                  <a:tcPr marL="9525" marR="9525" marT="9525" marB="0" anchor="ctr">
                    <a:lnL w="12700" cap="flat" cmpd="sng" algn="ctr">
                      <a:solidFill>
                        <a:srgbClr val="2DA2BF"/>
                      </a:solidFill>
                      <a:prstDash val="solid"/>
                      <a:round/>
                      <a:headEnd type="none" w="med" len="med"/>
                      <a:tailEnd type="none" w="med" len="med"/>
                    </a:lnL>
                    <a:lnR w="12700" cap="flat" cmpd="sng" algn="ctr">
                      <a:solidFill>
                        <a:srgbClr val="2DA2BF"/>
                      </a:solidFill>
                      <a:prstDash val="solid"/>
                      <a:round/>
                      <a:headEnd type="none" w="med" len="med"/>
                      <a:tailEnd type="none" w="med" len="med"/>
                    </a:lnR>
                    <a:lnT w="12700" cap="flat" cmpd="sng" algn="ctr">
                      <a:solidFill>
                        <a:srgbClr val="2DA2BF"/>
                      </a:solidFill>
                      <a:prstDash val="solid"/>
                      <a:round/>
                      <a:headEnd type="none" w="med" len="med"/>
                      <a:tailEnd type="none" w="med" len="med"/>
                    </a:lnT>
                    <a:lnB w="12700" cap="flat" cmpd="sng" algn="ctr">
                      <a:solidFill>
                        <a:srgbClr val="2DA2BF"/>
                      </a:solidFill>
                      <a:prstDash val="solid"/>
                      <a:round/>
                      <a:headEnd type="none" w="med" len="med"/>
                      <a:tailEnd type="none" w="med" len="med"/>
                    </a:lnB>
                    <a:solidFill>
                      <a:srgbClr val="E8F0F4"/>
                    </a:solidFill>
                  </a:tcPr>
                </a:tc>
                <a:tc>
                  <a:txBody>
                    <a:bodyPr/>
                    <a:lstStyle/>
                    <a:p>
                      <a:pPr algn="ctr" rtl="0" fontAlgn="ctr"/>
                      <a:r>
                        <a:rPr lang="en-GB" sz="1100" b="1" i="0" u="none" strike="noStrike">
                          <a:solidFill>
                            <a:srgbClr val="000000"/>
                          </a:solidFill>
                          <a:latin typeface="Lucida Sans Unicode"/>
                        </a:rPr>
                        <a:t>Aug</a:t>
                      </a:r>
                      <a:r>
                        <a:rPr lang="en-GB" sz="1100" b="1" i="0" u="none" strike="noStrike">
                          <a:solidFill>
                            <a:srgbClr val="000000"/>
                          </a:solidFill>
                          <a:latin typeface="Calibri"/>
                        </a:rPr>
                        <a:t> </a:t>
                      </a:r>
                      <a:endParaRPr lang="en-GB" sz="1100" b="1" i="0" u="none" strike="noStrike">
                        <a:solidFill>
                          <a:srgbClr val="000000"/>
                        </a:solidFill>
                        <a:latin typeface="Lucida Sans Unicode"/>
                      </a:endParaRPr>
                    </a:p>
                  </a:txBody>
                  <a:tcPr marL="9525" marR="9525" marT="9525" marB="0" anchor="ctr">
                    <a:lnL w="12700" cap="flat" cmpd="sng" algn="ctr">
                      <a:solidFill>
                        <a:srgbClr val="2DA2BF"/>
                      </a:solidFill>
                      <a:prstDash val="solid"/>
                      <a:round/>
                      <a:headEnd type="none" w="med" len="med"/>
                      <a:tailEnd type="none" w="med" len="med"/>
                    </a:lnL>
                    <a:lnR w="12700" cap="flat" cmpd="sng" algn="ctr">
                      <a:solidFill>
                        <a:srgbClr val="2DA2BF"/>
                      </a:solidFill>
                      <a:prstDash val="solid"/>
                      <a:round/>
                      <a:headEnd type="none" w="med" len="med"/>
                      <a:tailEnd type="none" w="med" len="med"/>
                    </a:lnR>
                    <a:lnT w="12700" cap="flat" cmpd="sng" algn="ctr">
                      <a:solidFill>
                        <a:srgbClr val="2DA2BF"/>
                      </a:solidFill>
                      <a:prstDash val="solid"/>
                      <a:round/>
                      <a:headEnd type="none" w="med" len="med"/>
                      <a:tailEnd type="none" w="med" len="med"/>
                    </a:lnT>
                    <a:lnB w="12700" cap="flat" cmpd="sng" algn="ctr">
                      <a:solidFill>
                        <a:srgbClr val="2DA2BF"/>
                      </a:solidFill>
                      <a:prstDash val="solid"/>
                      <a:round/>
                      <a:headEnd type="none" w="med" len="med"/>
                      <a:tailEnd type="none" w="med" len="med"/>
                    </a:lnB>
                    <a:solidFill>
                      <a:srgbClr val="E8F0F4"/>
                    </a:solidFill>
                  </a:tcPr>
                </a:tc>
                <a:tc>
                  <a:txBody>
                    <a:bodyPr/>
                    <a:lstStyle/>
                    <a:p>
                      <a:pPr algn="ctr" rtl="0" fontAlgn="ctr"/>
                      <a:r>
                        <a:rPr lang="en-GB" sz="1100" b="1" i="0" u="none" strike="noStrike">
                          <a:solidFill>
                            <a:srgbClr val="000000"/>
                          </a:solidFill>
                          <a:latin typeface="Lucida Sans Unicode"/>
                        </a:rPr>
                        <a:t>Sep</a:t>
                      </a:r>
                      <a:r>
                        <a:rPr lang="en-GB" sz="1100" b="1" i="0" u="none" strike="noStrike">
                          <a:solidFill>
                            <a:srgbClr val="000000"/>
                          </a:solidFill>
                          <a:latin typeface="Calibri"/>
                        </a:rPr>
                        <a:t> </a:t>
                      </a:r>
                      <a:endParaRPr lang="en-GB" sz="1100" b="1" i="0" u="none" strike="noStrike">
                        <a:solidFill>
                          <a:srgbClr val="000000"/>
                        </a:solidFill>
                        <a:latin typeface="Lucida Sans Unicode"/>
                      </a:endParaRPr>
                    </a:p>
                  </a:txBody>
                  <a:tcPr marL="9525" marR="9525" marT="9525" marB="0" anchor="ctr">
                    <a:lnL w="12700" cap="flat" cmpd="sng" algn="ctr">
                      <a:solidFill>
                        <a:srgbClr val="2DA2BF"/>
                      </a:solidFill>
                      <a:prstDash val="solid"/>
                      <a:round/>
                      <a:headEnd type="none" w="med" len="med"/>
                      <a:tailEnd type="none" w="med" len="med"/>
                    </a:lnL>
                    <a:lnR w="12700" cap="flat" cmpd="sng" algn="ctr">
                      <a:solidFill>
                        <a:srgbClr val="2DA2BF"/>
                      </a:solidFill>
                      <a:prstDash val="solid"/>
                      <a:round/>
                      <a:headEnd type="none" w="med" len="med"/>
                      <a:tailEnd type="none" w="med" len="med"/>
                    </a:lnR>
                    <a:lnT w="12700" cap="flat" cmpd="sng" algn="ctr">
                      <a:solidFill>
                        <a:srgbClr val="2DA2BF"/>
                      </a:solidFill>
                      <a:prstDash val="solid"/>
                      <a:round/>
                      <a:headEnd type="none" w="med" len="med"/>
                      <a:tailEnd type="none" w="med" len="med"/>
                    </a:lnT>
                    <a:lnB w="12700" cap="flat" cmpd="sng" algn="ctr">
                      <a:solidFill>
                        <a:srgbClr val="2DA2BF"/>
                      </a:solidFill>
                      <a:prstDash val="solid"/>
                      <a:round/>
                      <a:headEnd type="none" w="med" len="med"/>
                      <a:tailEnd type="none" w="med" len="med"/>
                    </a:lnB>
                    <a:solidFill>
                      <a:srgbClr val="E8F0F4"/>
                    </a:solidFill>
                  </a:tcPr>
                </a:tc>
                <a:tc>
                  <a:txBody>
                    <a:bodyPr/>
                    <a:lstStyle/>
                    <a:p>
                      <a:pPr algn="ctr" rtl="0" fontAlgn="ctr"/>
                      <a:r>
                        <a:rPr lang="en-GB" sz="1100" b="1" i="0" u="none" strike="noStrike">
                          <a:solidFill>
                            <a:srgbClr val="000000"/>
                          </a:solidFill>
                          <a:latin typeface="Lucida Sans Unicode"/>
                        </a:rPr>
                        <a:t>Oct</a:t>
                      </a:r>
                      <a:r>
                        <a:rPr lang="en-GB" sz="1100" b="1" i="0" u="none" strike="noStrike">
                          <a:solidFill>
                            <a:srgbClr val="000000"/>
                          </a:solidFill>
                          <a:latin typeface="Calibri"/>
                        </a:rPr>
                        <a:t> </a:t>
                      </a:r>
                      <a:endParaRPr lang="en-GB" sz="1100" b="1" i="0" u="none" strike="noStrike">
                        <a:solidFill>
                          <a:srgbClr val="000000"/>
                        </a:solidFill>
                        <a:latin typeface="Lucida Sans Unicode"/>
                      </a:endParaRPr>
                    </a:p>
                  </a:txBody>
                  <a:tcPr marL="9525" marR="9525" marT="9525" marB="0" anchor="ctr">
                    <a:lnL w="12700" cap="flat" cmpd="sng" algn="ctr">
                      <a:solidFill>
                        <a:srgbClr val="2DA2BF"/>
                      </a:solidFill>
                      <a:prstDash val="solid"/>
                      <a:round/>
                      <a:headEnd type="none" w="med" len="med"/>
                      <a:tailEnd type="none" w="med" len="med"/>
                    </a:lnL>
                    <a:lnR w="12700" cap="flat" cmpd="sng" algn="ctr">
                      <a:solidFill>
                        <a:srgbClr val="2DA2BF"/>
                      </a:solidFill>
                      <a:prstDash val="solid"/>
                      <a:round/>
                      <a:headEnd type="none" w="med" len="med"/>
                      <a:tailEnd type="none" w="med" len="med"/>
                    </a:lnR>
                    <a:lnT w="12700" cap="flat" cmpd="sng" algn="ctr">
                      <a:solidFill>
                        <a:srgbClr val="2DA2BF"/>
                      </a:solidFill>
                      <a:prstDash val="solid"/>
                      <a:round/>
                      <a:headEnd type="none" w="med" len="med"/>
                      <a:tailEnd type="none" w="med" len="med"/>
                    </a:lnT>
                    <a:lnB w="12700" cap="flat" cmpd="sng" algn="ctr">
                      <a:solidFill>
                        <a:srgbClr val="2DA2BF"/>
                      </a:solidFill>
                      <a:prstDash val="solid"/>
                      <a:round/>
                      <a:headEnd type="none" w="med" len="med"/>
                      <a:tailEnd type="none" w="med" len="med"/>
                    </a:lnB>
                    <a:solidFill>
                      <a:srgbClr val="E8F0F4"/>
                    </a:solidFill>
                  </a:tcPr>
                </a:tc>
              </a:tr>
              <a:tr h="200025">
                <a:tc>
                  <a:txBody>
                    <a:bodyPr/>
                    <a:lstStyle/>
                    <a:p>
                      <a:pPr algn="ctr" rtl="0" fontAlgn="ctr"/>
                      <a:r>
                        <a:rPr lang="en-GB" sz="1100" b="0" i="0" u="none" strike="noStrike">
                          <a:solidFill>
                            <a:srgbClr val="000000"/>
                          </a:solidFill>
                          <a:latin typeface="Lucida Sans Unicode"/>
                        </a:rPr>
                        <a:t>%</a:t>
                      </a:r>
                    </a:p>
                  </a:txBody>
                  <a:tcPr marL="9525" marR="9525" marT="9525" marB="0" anchor="ctr">
                    <a:lnL w="12700" cap="flat" cmpd="sng" algn="ctr">
                      <a:solidFill>
                        <a:srgbClr val="2DA2BF"/>
                      </a:solidFill>
                      <a:prstDash val="solid"/>
                      <a:round/>
                      <a:headEnd type="none" w="med" len="med"/>
                      <a:tailEnd type="none" w="med" len="med"/>
                    </a:lnL>
                    <a:lnR w="12700" cap="flat" cmpd="sng" algn="ctr">
                      <a:solidFill>
                        <a:srgbClr val="2DA2BF"/>
                      </a:solidFill>
                      <a:prstDash val="solid"/>
                      <a:round/>
                      <a:headEnd type="none" w="med" len="med"/>
                      <a:tailEnd type="none" w="med" len="med"/>
                    </a:lnR>
                    <a:lnT w="12700" cap="flat" cmpd="sng" algn="ctr">
                      <a:solidFill>
                        <a:srgbClr val="2DA2BF"/>
                      </a:solidFill>
                      <a:prstDash val="solid"/>
                      <a:round/>
                      <a:headEnd type="none" w="med" len="med"/>
                      <a:tailEnd type="none" w="med" len="med"/>
                    </a:lnT>
                    <a:lnB w="12700" cap="flat" cmpd="sng" algn="ctr">
                      <a:solidFill>
                        <a:srgbClr val="2DA2BF"/>
                      </a:solidFill>
                      <a:prstDash val="solid"/>
                      <a:round/>
                      <a:headEnd type="none" w="med" len="med"/>
                      <a:tailEnd type="none" w="med" len="med"/>
                    </a:lnB>
                    <a:solidFill>
                      <a:srgbClr val="E8F0F4"/>
                    </a:solidFill>
                  </a:tcPr>
                </a:tc>
                <a:tc>
                  <a:txBody>
                    <a:bodyPr/>
                    <a:lstStyle/>
                    <a:p>
                      <a:pPr algn="ctr" rtl="0" fontAlgn="ctr"/>
                      <a:r>
                        <a:rPr lang="en-GB" sz="1100" b="0" i="0" u="none" strike="noStrike">
                          <a:solidFill>
                            <a:srgbClr val="000000"/>
                          </a:solidFill>
                          <a:latin typeface="Lucida Sans Unicode"/>
                        </a:rPr>
                        <a:t>0.17</a:t>
                      </a:r>
                    </a:p>
                  </a:txBody>
                  <a:tcPr marL="9525" marR="9525" marT="9525" marB="0" anchor="ctr">
                    <a:lnL w="12700" cap="flat" cmpd="sng" algn="ctr">
                      <a:solidFill>
                        <a:srgbClr val="2DA2BF"/>
                      </a:solidFill>
                      <a:prstDash val="solid"/>
                      <a:round/>
                      <a:headEnd type="none" w="med" len="med"/>
                      <a:tailEnd type="none" w="med" len="med"/>
                    </a:lnL>
                    <a:lnR w="12700" cap="flat" cmpd="sng" algn="ctr">
                      <a:solidFill>
                        <a:srgbClr val="2DA2BF"/>
                      </a:solidFill>
                      <a:prstDash val="solid"/>
                      <a:round/>
                      <a:headEnd type="none" w="med" len="med"/>
                      <a:tailEnd type="none" w="med" len="med"/>
                    </a:lnR>
                    <a:lnT w="12700" cap="flat" cmpd="sng" algn="ctr">
                      <a:solidFill>
                        <a:srgbClr val="2DA2BF"/>
                      </a:solidFill>
                      <a:prstDash val="solid"/>
                      <a:round/>
                      <a:headEnd type="none" w="med" len="med"/>
                      <a:tailEnd type="none" w="med" len="med"/>
                    </a:lnT>
                    <a:lnB w="12700" cap="flat" cmpd="sng" algn="ctr">
                      <a:solidFill>
                        <a:srgbClr val="2DA2BF"/>
                      </a:solidFill>
                      <a:prstDash val="solid"/>
                      <a:round/>
                      <a:headEnd type="none" w="med" len="med"/>
                      <a:tailEnd type="none" w="med" len="med"/>
                    </a:lnB>
                    <a:solidFill>
                      <a:srgbClr val="E8F0F4"/>
                    </a:solidFill>
                  </a:tcPr>
                </a:tc>
                <a:tc>
                  <a:txBody>
                    <a:bodyPr/>
                    <a:lstStyle/>
                    <a:p>
                      <a:pPr algn="ctr" rtl="0" fontAlgn="ctr"/>
                      <a:r>
                        <a:rPr lang="en-GB" sz="1100" b="0" i="0" u="none" strike="noStrike" dirty="0">
                          <a:solidFill>
                            <a:srgbClr val="000000"/>
                          </a:solidFill>
                          <a:latin typeface="Lucida Sans Unicode"/>
                        </a:rPr>
                        <a:t>0.55</a:t>
                      </a:r>
                    </a:p>
                  </a:txBody>
                  <a:tcPr marL="9525" marR="9525" marT="9525" marB="0" anchor="ctr">
                    <a:lnL w="12700" cap="flat" cmpd="sng" algn="ctr">
                      <a:solidFill>
                        <a:srgbClr val="2DA2BF"/>
                      </a:solidFill>
                      <a:prstDash val="solid"/>
                      <a:round/>
                      <a:headEnd type="none" w="med" len="med"/>
                      <a:tailEnd type="none" w="med" len="med"/>
                    </a:lnL>
                    <a:lnR w="12700" cap="flat" cmpd="sng" algn="ctr">
                      <a:solidFill>
                        <a:srgbClr val="2DA2BF"/>
                      </a:solidFill>
                      <a:prstDash val="solid"/>
                      <a:round/>
                      <a:headEnd type="none" w="med" len="med"/>
                      <a:tailEnd type="none" w="med" len="med"/>
                    </a:lnR>
                    <a:lnT w="12700" cap="flat" cmpd="sng" algn="ctr">
                      <a:solidFill>
                        <a:srgbClr val="2DA2BF"/>
                      </a:solidFill>
                      <a:prstDash val="solid"/>
                      <a:round/>
                      <a:headEnd type="none" w="med" len="med"/>
                      <a:tailEnd type="none" w="med" len="med"/>
                    </a:lnT>
                    <a:lnB w="12700" cap="flat" cmpd="sng" algn="ctr">
                      <a:solidFill>
                        <a:srgbClr val="2DA2BF"/>
                      </a:solidFill>
                      <a:prstDash val="solid"/>
                      <a:round/>
                      <a:headEnd type="none" w="med" len="med"/>
                      <a:tailEnd type="none" w="med" len="med"/>
                    </a:lnB>
                    <a:solidFill>
                      <a:srgbClr val="E8F0F4"/>
                    </a:solidFill>
                  </a:tcPr>
                </a:tc>
                <a:tc>
                  <a:txBody>
                    <a:bodyPr/>
                    <a:lstStyle/>
                    <a:p>
                      <a:pPr algn="ctr" rtl="0" fontAlgn="ctr"/>
                      <a:r>
                        <a:rPr lang="en-GB" sz="1100" b="0" i="0" u="none" strike="noStrike" dirty="0">
                          <a:solidFill>
                            <a:srgbClr val="000000"/>
                          </a:solidFill>
                          <a:latin typeface="Lucida Sans Unicode"/>
                        </a:rPr>
                        <a:t>20.03</a:t>
                      </a:r>
                    </a:p>
                  </a:txBody>
                  <a:tcPr marL="9525" marR="9525" marT="9525" marB="0" anchor="ctr">
                    <a:lnL w="12700" cap="flat" cmpd="sng" algn="ctr">
                      <a:solidFill>
                        <a:srgbClr val="2DA2BF"/>
                      </a:solidFill>
                      <a:prstDash val="solid"/>
                      <a:round/>
                      <a:headEnd type="none" w="med" len="med"/>
                      <a:tailEnd type="none" w="med" len="med"/>
                    </a:lnL>
                    <a:lnR w="12700" cap="flat" cmpd="sng" algn="ctr">
                      <a:solidFill>
                        <a:srgbClr val="2DA2BF"/>
                      </a:solidFill>
                      <a:prstDash val="solid"/>
                      <a:round/>
                      <a:headEnd type="none" w="med" len="med"/>
                      <a:tailEnd type="none" w="med" len="med"/>
                    </a:lnR>
                    <a:lnT w="12700" cap="flat" cmpd="sng" algn="ctr">
                      <a:solidFill>
                        <a:srgbClr val="2DA2BF"/>
                      </a:solidFill>
                      <a:prstDash val="solid"/>
                      <a:round/>
                      <a:headEnd type="none" w="med" len="med"/>
                      <a:tailEnd type="none" w="med" len="med"/>
                    </a:lnT>
                    <a:lnB w="12700" cap="flat" cmpd="sng" algn="ctr">
                      <a:solidFill>
                        <a:srgbClr val="2DA2BF"/>
                      </a:solidFill>
                      <a:prstDash val="solid"/>
                      <a:round/>
                      <a:headEnd type="none" w="med" len="med"/>
                      <a:tailEnd type="none" w="med" len="med"/>
                    </a:lnB>
                    <a:solidFill>
                      <a:srgbClr val="E8F0F4"/>
                    </a:solidFill>
                  </a:tcPr>
                </a:tc>
                <a:tc>
                  <a:txBody>
                    <a:bodyPr/>
                    <a:lstStyle/>
                    <a:p>
                      <a:pPr algn="ctr" rtl="0" fontAlgn="ctr"/>
                      <a:r>
                        <a:rPr lang="en-GB" sz="1100" b="0" i="0" u="none" strike="noStrike">
                          <a:solidFill>
                            <a:srgbClr val="000000"/>
                          </a:solidFill>
                          <a:latin typeface="Lucida Sans Unicode"/>
                        </a:rPr>
                        <a:t>13.27</a:t>
                      </a:r>
                    </a:p>
                  </a:txBody>
                  <a:tcPr marL="9525" marR="9525" marT="9525" marB="0" anchor="ctr">
                    <a:lnL w="12700" cap="flat" cmpd="sng" algn="ctr">
                      <a:solidFill>
                        <a:srgbClr val="2DA2BF"/>
                      </a:solidFill>
                      <a:prstDash val="solid"/>
                      <a:round/>
                      <a:headEnd type="none" w="med" len="med"/>
                      <a:tailEnd type="none" w="med" len="med"/>
                    </a:lnL>
                    <a:lnR w="12700" cap="flat" cmpd="sng" algn="ctr">
                      <a:solidFill>
                        <a:srgbClr val="2DA2BF"/>
                      </a:solidFill>
                      <a:prstDash val="solid"/>
                      <a:round/>
                      <a:headEnd type="none" w="med" len="med"/>
                      <a:tailEnd type="none" w="med" len="med"/>
                    </a:lnR>
                    <a:lnT w="12700" cap="flat" cmpd="sng" algn="ctr">
                      <a:solidFill>
                        <a:srgbClr val="2DA2BF"/>
                      </a:solidFill>
                      <a:prstDash val="solid"/>
                      <a:round/>
                      <a:headEnd type="none" w="med" len="med"/>
                      <a:tailEnd type="none" w="med" len="med"/>
                    </a:lnT>
                    <a:lnB w="12700" cap="flat" cmpd="sng" algn="ctr">
                      <a:solidFill>
                        <a:srgbClr val="2DA2BF"/>
                      </a:solidFill>
                      <a:prstDash val="solid"/>
                      <a:round/>
                      <a:headEnd type="none" w="med" len="med"/>
                      <a:tailEnd type="none" w="med" len="med"/>
                    </a:lnB>
                    <a:solidFill>
                      <a:srgbClr val="E8F0F4"/>
                    </a:solidFill>
                  </a:tcPr>
                </a:tc>
                <a:tc>
                  <a:txBody>
                    <a:bodyPr/>
                    <a:lstStyle/>
                    <a:p>
                      <a:pPr algn="ctr" rtl="0" fontAlgn="ctr"/>
                      <a:r>
                        <a:rPr lang="en-GB" sz="1100" b="0" i="0" u="none" strike="noStrike" dirty="0">
                          <a:solidFill>
                            <a:srgbClr val="000000"/>
                          </a:solidFill>
                          <a:latin typeface="Lucida Sans Unicode"/>
                        </a:rPr>
                        <a:t>14.7</a:t>
                      </a:r>
                    </a:p>
                  </a:txBody>
                  <a:tcPr marL="9525" marR="9525" marT="9525" marB="0" anchor="ctr">
                    <a:lnL w="12700" cap="flat" cmpd="sng" algn="ctr">
                      <a:solidFill>
                        <a:srgbClr val="2DA2BF"/>
                      </a:solidFill>
                      <a:prstDash val="solid"/>
                      <a:round/>
                      <a:headEnd type="none" w="med" len="med"/>
                      <a:tailEnd type="none" w="med" len="med"/>
                    </a:lnL>
                    <a:lnR w="12700" cap="flat" cmpd="sng" algn="ctr">
                      <a:solidFill>
                        <a:srgbClr val="2DA2BF"/>
                      </a:solidFill>
                      <a:prstDash val="solid"/>
                      <a:round/>
                      <a:headEnd type="none" w="med" len="med"/>
                      <a:tailEnd type="none" w="med" len="med"/>
                    </a:lnR>
                    <a:lnT w="12700" cap="flat" cmpd="sng" algn="ctr">
                      <a:solidFill>
                        <a:srgbClr val="2DA2BF"/>
                      </a:solidFill>
                      <a:prstDash val="solid"/>
                      <a:round/>
                      <a:headEnd type="none" w="med" len="med"/>
                      <a:tailEnd type="none" w="med" len="med"/>
                    </a:lnT>
                    <a:lnB w="12700" cap="flat" cmpd="sng" algn="ctr">
                      <a:solidFill>
                        <a:srgbClr val="2DA2BF"/>
                      </a:solidFill>
                      <a:prstDash val="solid"/>
                      <a:round/>
                      <a:headEnd type="none" w="med" len="med"/>
                      <a:tailEnd type="none" w="med" len="med"/>
                    </a:lnB>
                    <a:solidFill>
                      <a:srgbClr val="E8F0F4"/>
                    </a:solidFill>
                  </a:tcPr>
                </a:tc>
              </a:tr>
            </a:tbl>
          </a:graphicData>
        </a:graphic>
      </p:graphicFrame>
      <p:sp>
        <p:nvSpPr>
          <p:cNvPr id="15" name="Rectangle 14"/>
          <p:cNvSpPr/>
          <p:nvPr/>
        </p:nvSpPr>
        <p:spPr>
          <a:xfrm>
            <a:off x="2057400" y="3638550"/>
            <a:ext cx="1103186" cy="276999"/>
          </a:xfrm>
          <a:prstGeom prst="rect">
            <a:avLst/>
          </a:prstGeom>
        </p:spPr>
        <p:txBody>
          <a:bodyPr wrap="none">
            <a:spAutoFit/>
          </a:bodyPr>
          <a:lstStyle/>
          <a:p>
            <a:pPr algn="ctr"/>
            <a:r>
              <a:rPr lang="en-GB" sz="1200" b="1" dirty="0" smtClean="0">
                <a:solidFill>
                  <a:srgbClr val="0070C0"/>
                </a:solidFill>
              </a:rPr>
              <a:t>Absentees %</a:t>
            </a:r>
            <a:endParaRPr lang="fr-FR" sz="1200" b="1" dirty="0" smtClean="0">
              <a:solidFill>
                <a:srgbClr val="0070C0"/>
              </a:solidFill>
              <a:latin typeface="BHARTIYA HINDI_081" pitchFamily="2" charset="0"/>
              <a:ea typeface="Open Sans" panose="020B0606030504020204" pitchFamily="34" charset="0"/>
              <a:cs typeface="Open Sans" panose="020B0606030504020204" pitchFamily="34" charset="0"/>
            </a:endParaRPr>
          </a:p>
        </p:txBody>
      </p:sp>
      <p:sp>
        <p:nvSpPr>
          <p:cNvPr id="17" name="Slide Number Placeholder 16"/>
          <p:cNvSpPr>
            <a:spLocks noGrp="1"/>
          </p:cNvSpPr>
          <p:nvPr>
            <p:ph type="sldNum" sz="quarter" idx="12"/>
          </p:nvPr>
        </p:nvSpPr>
        <p:spPr/>
        <p:txBody>
          <a:bodyPr/>
          <a:lstStyle/>
          <a:p>
            <a:fld id="{4ECF5D7C-5D29-44A1-AF3B-3A097F8777D7}" type="slidenum">
              <a:rPr lang="en-GB" smtClean="0"/>
              <a:pPr/>
              <a:t>11</a:t>
            </a:fld>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4"/>
          <p:cNvSpPr txBox="1"/>
          <p:nvPr/>
        </p:nvSpPr>
        <p:spPr>
          <a:xfrm>
            <a:off x="318251" y="740718"/>
            <a:ext cx="8139953" cy="230832"/>
          </a:xfrm>
          <a:prstGeom prst="rect">
            <a:avLst/>
          </a:prstGeom>
        </p:spPr>
        <p:txBody>
          <a:bodyPr lIns="0" tIns="0" rIns="0" bIns="0" rtlCol="0" anchor="t">
            <a:spAutoFit/>
          </a:bodyPr>
          <a:lstStyle/>
          <a:p>
            <a:pPr algn="r">
              <a:lnSpc>
                <a:spcPts val="1750"/>
              </a:lnSpc>
            </a:pPr>
            <a:endParaRPr lang="en-US" sz="1200" spc="49" dirty="0">
              <a:solidFill>
                <a:srgbClr val="191919"/>
              </a:solidFill>
              <a:latin typeface="Aileron"/>
              <a:ea typeface="Aileron"/>
              <a:cs typeface="Aileron"/>
              <a:sym typeface="Aileron"/>
            </a:endParaRPr>
          </a:p>
        </p:txBody>
      </p:sp>
      <p:sp>
        <p:nvSpPr>
          <p:cNvPr id="11" name="Rectangle 10"/>
          <p:cNvSpPr/>
          <p:nvPr/>
        </p:nvSpPr>
        <p:spPr>
          <a:xfrm>
            <a:off x="457201" y="895350"/>
            <a:ext cx="8305800" cy="3893374"/>
          </a:xfrm>
          <a:prstGeom prst="rect">
            <a:avLst/>
          </a:prstGeom>
        </p:spPr>
        <p:txBody>
          <a:bodyPr wrap="square">
            <a:spAutoFit/>
          </a:bodyPr>
          <a:lstStyle/>
          <a:p>
            <a:pPr marL="342900" indent="-342900" algn="just">
              <a:buFontTx/>
              <a:buAutoNum type="arabicPeriod"/>
            </a:pPr>
            <a:r>
              <a:rPr lang="en-US" sz="1400" dirty="0" smtClean="0"/>
              <a:t>Business Reforms Action Plan(BRAP) :-</a:t>
            </a:r>
          </a:p>
          <a:p>
            <a:pPr marL="342900" indent="-342900" algn="just">
              <a:buAutoNum type="arabicPeriod"/>
            </a:pPr>
            <a:endParaRPr lang="fr-FR" sz="1600" dirty="0" smtClean="0">
              <a:latin typeface="+mj-lt"/>
              <a:ea typeface="Open Sans" panose="020B0606030504020204" pitchFamily="34" charset="0"/>
              <a:cs typeface="Open Sans" panose="020B0606030504020204" pitchFamily="34" charset="0"/>
            </a:endParaRPr>
          </a:p>
          <a:p>
            <a:pPr marL="342900" indent="-342900" algn="just">
              <a:buAutoNum type="arabicPeriod"/>
            </a:pPr>
            <a:endParaRPr lang="fr-FR" sz="1600" dirty="0" smtClean="0">
              <a:latin typeface="+mj-lt"/>
              <a:ea typeface="Open Sans" panose="020B0606030504020204" pitchFamily="34" charset="0"/>
              <a:cs typeface="Open Sans" panose="020B0606030504020204" pitchFamily="34" charset="0"/>
            </a:endParaRPr>
          </a:p>
          <a:p>
            <a:pPr marL="342900" indent="-342900" algn="just">
              <a:buAutoNum type="arabicPeriod"/>
            </a:pPr>
            <a:endParaRPr lang="en-GB" sz="700" dirty="0" smtClean="0">
              <a:latin typeface="+mj-lt"/>
            </a:endParaRPr>
          </a:p>
          <a:p>
            <a:pPr marL="342900" indent="-342900" algn="just">
              <a:buAutoNum type="arabicPeriod"/>
            </a:pPr>
            <a:r>
              <a:rPr lang="en-GB" sz="1400" dirty="0" smtClean="0">
                <a:latin typeface="+mj-lt"/>
              </a:rPr>
              <a:t>To increase scalability, enhance security, improve flexibility &amp; improve operational efficiency, shifting from physical server to cloud server of NIC.</a:t>
            </a:r>
            <a:endParaRPr lang="fr-FR" sz="1400" dirty="0" smtClean="0">
              <a:latin typeface="+mj-lt"/>
            </a:endParaRPr>
          </a:p>
          <a:p>
            <a:pPr marL="342900" indent="-342900" algn="just">
              <a:buAutoNum type="arabicPeriod"/>
            </a:pPr>
            <a:endParaRPr lang="en-IN" sz="600" dirty="0" smtClean="0"/>
          </a:p>
          <a:p>
            <a:pPr marL="342900" indent="-342900" algn="just">
              <a:buAutoNum type="arabicPeriod"/>
            </a:pPr>
            <a:r>
              <a:rPr lang="en-IN" sz="1400" dirty="0" smtClean="0"/>
              <a:t>There is provision in Excise Act to issue Excise Verification Certificate ( EVC) immediate on receipt of consignment:-</a:t>
            </a:r>
            <a:endParaRPr lang="en-GB" sz="1400" dirty="0" smtClean="0"/>
          </a:p>
          <a:p>
            <a:pPr marL="342900" indent="-342900" algn="just">
              <a:buAutoNum type="arabicPeriod"/>
            </a:pPr>
            <a:endParaRPr lang="en-GB" sz="1600" dirty="0" smtClean="0">
              <a:latin typeface="+mj-lt"/>
              <a:ea typeface="Open Sans" panose="020B0606030504020204" pitchFamily="34" charset="0"/>
              <a:cs typeface="Open Sans" panose="020B0606030504020204" pitchFamily="34" charset="0"/>
            </a:endParaRPr>
          </a:p>
          <a:p>
            <a:pPr marL="342900" indent="-342900" algn="just">
              <a:buAutoNum type="arabicPeriod"/>
            </a:pPr>
            <a:endParaRPr lang="en-GB" sz="1600" dirty="0" smtClean="0">
              <a:latin typeface="+mj-lt"/>
              <a:ea typeface="Open Sans" panose="020B0606030504020204" pitchFamily="34" charset="0"/>
              <a:cs typeface="Open Sans" panose="020B0606030504020204" pitchFamily="34" charset="0"/>
            </a:endParaRPr>
          </a:p>
          <a:p>
            <a:pPr marL="342900" indent="-342900" algn="just">
              <a:buAutoNum type="arabicPeriod"/>
            </a:pPr>
            <a:endParaRPr lang="en-GB" sz="1600" dirty="0" smtClean="0">
              <a:latin typeface="+mj-lt"/>
              <a:ea typeface="Open Sans" panose="020B0606030504020204" pitchFamily="34" charset="0"/>
              <a:cs typeface="Open Sans" panose="020B0606030504020204" pitchFamily="34" charset="0"/>
            </a:endParaRPr>
          </a:p>
          <a:p>
            <a:pPr marL="342900" indent="-342900" algn="just">
              <a:buAutoNum type="arabicPeriod"/>
            </a:pPr>
            <a:endParaRPr lang="en-GB" sz="1600" dirty="0" smtClean="0">
              <a:latin typeface="+mj-lt"/>
              <a:ea typeface="Open Sans" panose="020B0606030504020204" pitchFamily="34" charset="0"/>
              <a:cs typeface="Open Sans" panose="020B0606030504020204" pitchFamily="34" charset="0"/>
            </a:endParaRPr>
          </a:p>
          <a:p>
            <a:pPr marL="342900" indent="-342900" algn="just">
              <a:buAutoNum type="arabicPeriod"/>
            </a:pPr>
            <a:endParaRPr lang="en-GB" sz="1600" dirty="0" smtClean="0">
              <a:latin typeface="+mj-lt"/>
              <a:ea typeface="Open Sans" panose="020B0606030504020204" pitchFamily="34" charset="0"/>
              <a:cs typeface="Open Sans" panose="020B0606030504020204" pitchFamily="34" charset="0"/>
            </a:endParaRPr>
          </a:p>
          <a:p>
            <a:pPr marL="342900" indent="-342900" algn="just">
              <a:buAutoNum type="arabicPeriod"/>
            </a:pPr>
            <a:endParaRPr lang="en-GB" sz="1600" dirty="0" smtClean="0">
              <a:latin typeface="+mj-lt"/>
              <a:ea typeface="Open Sans" panose="020B0606030504020204" pitchFamily="34" charset="0"/>
              <a:cs typeface="Open Sans" panose="020B0606030504020204" pitchFamily="34" charset="0"/>
            </a:endParaRPr>
          </a:p>
          <a:p>
            <a:pPr marL="342900" indent="-342900" algn="just">
              <a:buAutoNum type="arabicPeriod"/>
            </a:pPr>
            <a:endParaRPr lang="en-GB" sz="1600" dirty="0" smtClean="0">
              <a:latin typeface="+mj-lt"/>
              <a:ea typeface="Open Sans" panose="020B0606030504020204" pitchFamily="34" charset="0"/>
              <a:cs typeface="Open Sans" panose="020B0606030504020204" pitchFamily="34" charset="0"/>
            </a:endParaRPr>
          </a:p>
          <a:p>
            <a:pPr marL="342900" indent="-342900" algn="just">
              <a:buAutoNum type="arabicPeriod"/>
            </a:pPr>
            <a:endParaRPr lang="en-GB" sz="1600" dirty="0" smtClean="0">
              <a:latin typeface="+mj-lt"/>
              <a:ea typeface="Open Sans" panose="020B0606030504020204" pitchFamily="34" charset="0"/>
              <a:cs typeface="Open Sans" panose="020B0606030504020204" pitchFamily="34" charset="0"/>
            </a:endParaRPr>
          </a:p>
        </p:txBody>
      </p:sp>
      <p:sp>
        <p:nvSpPr>
          <p:cNvPr id="7" name="TextBox 13"/>
          <p:cNvSpPr txBox="1"/>
          <p:nvPr/>
        </p:nvSpPr>
        <p:spPr>
          <a:xfrm>
            <a:off x="470651" y="326709"/>
            <a:ext cx="8139953" cy="492443"/>
          </a:xfrm>
          <a:prstGeom prst="rect">
            <a:avLst/>
          </a:prstGeom>
        </p:spPr>
        <p:txBody>
          <a:bodyPr lIns="0" tIns="0" rIns="0" bIns="0" rtlCol="0" anchor="t">
            <a:spAutoFit/>
          </a:bodyPr>
          <a:lstStyle/>
          <a:p>
            <a:pPr algn="ctr"/>
            <a:r>
              <a:rPr lang="e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IT ENABLED SERVICES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endParaRPr>
          </a:p>
        </p:txBody>
      </p:sp>
      <p:graphicFrame>
        <p:nvGraphicFramePr>
          <p:cNvPr id="9" name="Table 8"/>
          <p:cNvGraphicFramePr>
            <a:graphicFrameLocks noGrp="1"/>
          </p:cNvGraphicFramePr>
          <p:nvPr/>
        </p:nvGraphicFramePr>
        <p:xfrm>
          <a:off x="1371600" y="1200150"/>
          <a:ext cx="5562600" cy="487680"/>
        </p:xfrm>
        <a:graphic>
          <a:graphicData uri="http://schemas.openxmlformats.org/drawingml/2006/table">
            <a:tbl>
              <a:tblPr firstRow="1" bandRow="1">
                <a:tableStyleId>{2D5ABB26-0587-4C30-8999-92F81FD0307C}</a:tableStyleId>
              </a:tblPr>
              <a:tblGrid>
                <a:gridCol w="2781300"/>
                <a:gridCol w="2781300"/>
              </a:tblGrid>
              <a:tr h="0">
                <a:tc>
                  <a:txBody>
                    <a:bodyPr/>
                    <a:lstStyle/>
                    <a:p>
                      <a:pPr marL="0" marR="0" lvl="1"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000" b="1" dirty="0" smtClean="0">
                          <a:solidFill>
                            <a:schemeClr val="accent4"/>
                          </a:solidFill>
                        </a:rPr>
                        <a:t>Issue of License &amp; Label Registration</a:t>
                      </a:r>
                      <a:endParaRPr lang="en-GB" sz="1100" b="1" dirty="0">
                        <a:solidFill>
                          <a:schemeClr val="accent4"/>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000" b="1" dirty="0" smtClean="0">
                          <a:solidFill>
                            <a:schemeClr val="accent4"/>
                          </a:solidFill>
                        </a:rPr>
                        <a:t>Issue of Shop/Bar Permit</a:t>
                      </a:r>
                      <a:endParaRPr lang="en-GB" sz="1100" b="1" dirty="0">
                        <a:solidFill>
                          <a:schemeClr val="accent4"/>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lvl="1"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000" b="1" dirty="0" smtClean="0">
                          <a:solidFill>
                            <a:schemeClr val="accent4"/>
                          </a:solidFill>
                        </a:rPr>
                        <a:t>Issue of </a:t>
                      </a:r>
                      <a:r>
                        <a:rPr kumimoji="0" lang="en-US" sz="1000" b="1" kern="1200" dirty="0" smtClean="0">
                          <a:solidFill>
                            <a:schemeClr val="accent4"/>
                          </a:solidFill>
                        </a:rPr>
                        <a:t>Import &amp; Export NOC/ Permit</a:t>
                      </a:r>
                      <a:endParaRPr lang="en-GB" sz="1100" b="1" dirty="0">
                        <a:solidFill>
                          <a:schemeClr val="accent4"/>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000" b="1" dirty="0" smtClean="0">
                          <a:solidFill>
                            <a:schemeClr val="accent4"/>
                          </a:solidFill>
                        </a:rPr>
                        <a:t>Online NOC/Bar Verification</a:t>
                      </a:r>
                      <a:endParaRPr lang="en-GB" sz="1100" b="1" dirty="0">
                        <a:solidFill>
                          <a:schemeClr val="accent4"/>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6" name="Picture 3" descr="E:\Shared\dsc\Screenshot (88).png"/>
          <p:cNvPicPr>
            <a:picLocks noChangeAspect="1" noChangeArrowheads="1"/>
          </p:cNvPicPr>
          <p:nvPr/>
        </p:nvPicPr>
        <p:blipFill>
          <a:blip r:embed="rId3" cstate="print"/>
          <a:srcRect l="23750" t="34815" r="25417" b="31296"/>
          <a:stretch>
            <a:fillRect/>
          </a:stretch>
        </p:blipFill>
        <p:spPr bwMode="auto">
          <a:xfrm>
            <a:off x="1524000" y="2800350"/>
            <a:ext cx="6400800" cy="2025698"/>
          </a:xfrm>
          <a:prstGeom prst="rect">
            <a:avLst/>
          </a:prstGeom>
          <a:noFill/>
          <a:ln>
            <a:solidFill>
              <a:schemeClr val="tx1"/>
            </a:solidFill>
          </a:ln>
        </p:spPr>
      </p:pic>
      <p:sp>
        <p:nvSpPr>
          <p:cNvPr id="8" name="Slide Number Placeholder 7"/>
          <p:cNvSpPr>
            <a:spLocks noGrp="1"/>
          </p:cNvSpPr>
          <p:nvPr>
            <p:ph type="sldNum" sz="quarter" idx="12"/>
          </p:nvPr>
        </p:nvSpPr>
        <p:spPr/>
        <p:txBody>
          <a:bodyPr/>
          <a:lstStyle/>
          <a:p>
            <a:fld id="{4ECF5D7C-5D29-44A1-AF3B-3A097F8777D7}" type="slidenum">
              <a:rPr lang="en-GB" smtClean="0"/>
              <a:pPr/>
              <a:t>12</a:t>
            </a:fld>
            <a:endParaRPr lang="en-GB"/>
          </a:p>
        </p:txBody>
      </p:sp>
    </p:spTree>
    <p:extLst>
      <p:ext uri="{BB962C8B-B14F-4D97-AF65-F5344CB8AC3E}">
        <p14:creationId xmlns="" xmlns:p14="http://schemas.microsoft.com/office/powerpoint/2010/main" val="194551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6705600" y="3943350"/>
            <a:ext cx="1143000" cy="914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dirty="0"/>
          </a:p>
        </p:txBody>
      </p:sp>
      <p:graphicFrame>
        <p:nvGraphicFramePr>
          <p:cNvPr id="6" name="Diagram 5"/>
          <p:cNvGraphicFramePr/>
          <p:nvPr/>
        </p:nvGraphicFramePr>
        <p:xfrm>
          <a:off x="5029200" y="895350"/>
          <a:ext cx="441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14"/>
          <p:cNvSpPr txBox="1"/>
          <p:nvPr/>
        </p:nvSpPr>
        <p:spPr>
          <a:xfrm>
            <a:off x="318251" y="740718"/>
            <a:ext cx="8139953" cy="230832"/>
          </a:xfrm>
          <a:prstGeom prst="rect">
            <a:avLst/>
          </a:prstGeom>
        </p:spPr>
        <p:txBody>
          <a:bodyPr lIns="0" tIns="0" rIns="0" bIns="0" rtlCol="0" anchor="t">
            <a:spAutoFit/>
          </a:bodyPr>
          <a:lstStyle/>
          <a:p>
            <a:pPr algn="r">
              <a:lnSpc>
                <a:spcPts val="1750"/>
              </a:lnSpc>
            </a:pPr>
            <a:endParaRPr lang="en-US" sz="1200" spc="49" dirty="0">
              <a:solidFill>
                <a:srgbClr val="191919"/>
              </a:solidFill>
              <a:latin typeface="Aileron"/>
              <a:ea typeface="Aileron"/>
              <a:cs typeface="Aileron"/>
              <a:sym typeface="Aileron"/>
            </a:endParaRPr>
          </a:p>
        </p:txBody>
      </p:sp>
      <p:sp>
        <p:nvSpPr>
          <p:cNvPr id="11" name="Rectangle 10"/>
          <p:cNvSpPr/>
          <p:nvPr/>
        </p:nvSpPr>
        <p:spPr>
          <a:xfrm>
            <a:off x="228600" y="742950"/>
            <a:ext cx="5181600" cy="3670236"/>
          </a:xfrm>
          <a:prstGeom prst="rect">
            <a:avLst/>
          </a:prstGeom>
        </p:spPr>
        <p:txBody>
          <a:bodyPr wrap="square">
            <a:spAutoFit/>
          </a:bodyPr>
          <a:lstStyle/>
          <a:p>
            <a:pPr lvl="0" algn="just"/>
            <a:r>
              <a:rPr lang="en-GB" sz="1050" dirty="0" smtClean="0"/>
              <a:t> </a:t>
            </a:r>
          </a:p>
          <a:p>
            <a:pPr marL="365760" indent="-256032" algn="just">
              <a:spcBef>
                <a:spcPts val="400"/>
              </a:spcBef>
              <a:buClr>
                <a:srgbClr val="2DA2BF"/>
              </a:buClr>
              <a:buSzPct val="68000"/>
              <a:buFont typeface="Wingdings 3"/>
              <a:buChar char=""/>
            </a:pPr>
            <a:r>
              <a:rPr lang="en-GB" sz="1200" b="1" dirty="0" err="1" smtClean="0"/>
              <a:t>Aahata</a:t>
            </a:r>
            <a:r>
              <a:rPr lang="en-GB" sz="1200" b="1" dirty="0" smtClean="0"/>
              <a:t> Online Portal</a:t>
            </a:r>
          </a:p>
          <a:p>
            <a:pPr marL="822960" lvl="1" indent="-256032" algn="just">
              <a:spcBef>
                <a:spcPts val="400"/>
              </a:spcBef>
              <a:buClr>
                <a:srgbClr val="2DA2BF"/>
              </a:buClr>
              <a:buSzPct val="68000"/>
              <a:buFont typeface="Wingdings 3"/>
              <a:buChar char=""/>
            </a:pPr>
            <a:r>
              <a:rPr lang="en-GB" sz="1200" dirty="0" smtClean="0"/>
              <a:t>The portal streamlines the process of </a:t>
            </a:r>
            <a:r>
              <a:rPr lang="en-GB" sz="1200" dirty="0" err="1" smtClean="0"/>
              <a:t>Aahata</a:t>
            </a:r>
            <a:r>
              <a:rPr lang="en-GB" sz="1200" dirty="0" smtClean="0"/>
              <a:t> allotment and  promoting transparency and fairness.</a:t>
            </a:r>
          </a:p>
          <a:p>
            <a:pPr marL="822960" lvl="1" indent="-256032" algn="just">
              <a:spcBef>
                <a:spcPts val="400"/>
              </a:spcBef>
              <a:buClr>
                <a:srgbClr val="2DA2BF"/>
              </a:buClr>
              <a:buSzPct val="68000"/>
              <a:buFont typeface="Wingdings 3"/>
              <a:buChar char=""/>
            </a:pPr>
            <a:r>
              <a:rPr lang="en-GB" sz="1200" dirty="0" smtClean="0"/>
              <a:t>Accessible to all tenderer, ensuring a user-friendly and efficient application process.</a:t>
            </a:r>
          </a:p>
          <a:p>
            <a:pPr marL="365760" indent="-256032" algn="just">
              <a:spcBef>
                <a:spcPts val="400"/>
              </a:spcBef>
              <a:buClr>
                <a:srgbClr val="2DA2BF"/>
              </a:buClr>
              <a:buSzPct val="68000"/>
              <a:buFont typeface="Wingdings 3"/>
              <a:buChar char=""/>
            </a:pPr>
            <a:r>
              <a:rPr lang="en-IN" sz="1200" b="1" dirty="0" smtClean="0"/>
              <a:t>E- Tender For </a:t>
            </a:r>
            <a:r>
              <a:rPr lang="en-IN" sz="1200" b="1" dirty="0" err="1" smtClean="0"/>
              <a:t>Aahata</a:t>
            </a:r>
            <a:endParaRPr lang="en-IN" sz="1200" b="1" dirty="0" smtClean="0"/>
          </a:p>
          <a:p>
            <a:pPr marL="822960" lvl="1" indent="-256032" algn="just">
              <a:spcBef>
                <a:spcPts val="400"/>
              </a:spcBef>
              <a:buClr>
                <a:srgbClr val="2DA2BF"/>
              </a:buClr>
              <a:buSzPct val="68000"/>
              <a:buFont typeface="Wingdings 3"/>
              <a:buChar char=""/>
            </a:pPr>
            <a:r>
              <a:rPr lang="en-GB" sz="1200" b="1" dirty="0" smtClean="0"/>
              <a:t>Digital submission</a:t>
            </a:r>
            <a:r>
              <a:rPr lang="en-GB" sz="1200" dirty="0" smtClean="0"/>
              <a:t>: tenderers can submit tenders </a:t>
            </a:r>
            <a:br>
              <a:rPr lang="en-GB" sz="1200" dirty="0" smtClean="0"/>
            </a:br>
            <a:r>
              <a:rPr lang="en-GB" sz="1200" dirty="0" smtClean="0"/>
              <a:t>with integrated payment system online , eliminating the need of physical paperwork.</a:t>
            </a:r>
          </a:p>
          <a:p>
            <a:pPr marL="822960" lvl="1" indent="-256032" algn="just">
              <a:spcBef>
                <a:spcPts val="400"/>
              </a:spcBef>
              <a:buClr>
                <a:srgbClr val="2DA2BF"/>
              </a:buClr>
              <a:buSzPct val="68000"/>
              <a:buFont typeface="Wingdings 3"/>
              <a:buChar char=""/>
            </a:pPr>
            <a:r>
              <a:rPr lang="en-GB" sz="1200" b="1" dirty="0" smtClean="0"/>
              <a:t>Transparent &amp; </a:t>
            </a:r>
            <a:r>
              <a:rPr lang="en-IN" sz="1200" b="1" dirty="0" smtClean="0"/>
              <a:t>secure</a:t>
            </a:r>
            <a:r>
              <a:rPr lang="en-GB" sz="1200" b="1" dirty="0" smtClean="0"/>
              <a:t> bidding process</a:t>
            </a:r>
            <a:r>
              <a:rPr lang="en-GB" sz="1200" dirty="0" smtClean="0"/>
              <a:t>: the e-tender system ensures a fair and competitive environment with real-time updates.</a:t>
            </a:r>
          </a:p>
          <a:p>
            <a:pPr marL="822960" lvl="1" indent="-256032" algn="just">
              <a:spcBef>
                <a:spcPts val="400"/>
              </a:spcBef>
              <a:buClr>
                <a:srgbClr val="2DA2BF"/>
              </a:buClr>
              <a:buSzPct val="68000"/>
              <a:buFont typeface="Wingdings 3"/>
              <a:buChar char=""/>
            </a:pPr>
            <a:r>
              <a:rPr lang="en-IN" sz="1200" dirty="0" smtClean="0"/>
              <a:t>In e-tender bidding process bid price details are encrypted and OTP based login.</a:t>
            </a:r>
          </a:p>
          <a:p>
            <a:pPr marL="822960" lvl="1" indent="-256032" algn="just">
              <a:spcBef>
                <a:spcPts val="400"/>
              </a:spcBef>
              <a:buClr>
                <a:srgbClr val="2DA2BF"/>
              </a:buClr>
              <a:buSzPct val="68000"/>
              <a:buFont typeface="Wingdings 3"/>
              <a:buChar char=""/>
            </a:pPr>
            <a:r>
              <a:rPr lang="en-GB" sz="1200" dirty="0" smtClean="0"/>
              <a:t>Ensures equitable access to all eligible participants</a:t>
            </a:r>
          </a:p>
          <a:p>
            <a:pPr marL="822960" lvl="1" indent="-256032" algn="just">
              <a:spcBef>
                <a:spcPts val="400"/>
              </a:spcBef>
              <a:buClr>
                <a:srgbClr val="2DA2BF"/>
              </a:buClr>
              <a:buSzPct val="68000"/>
              <a:buFont typeface="Wingdings 3"/>
              <a:buChar char=""/>
            </a:pPr>
            <a:r>
              <a:rPr lang="en-GB" sz="1200" dirty="0" smtClean="0"/>
              <a:t>Reduces manual errors and delays.</a:t>
            </a:r>
            <a:endParaRPr lang="en-GB" sz="1050" dirty="0" smtClean="0"/>
          </a:p>
        </p:txBody>
      </p:sp>
      <p:sp>
        <p:nvSpPr>
          <p:cNvPr id="7" name="TextBox 13"/>
          <p:cNvSpPr txBox="1"/>
          <p:nvPr/>
        </p:nvSpPr>
        <p:spPr>
          <a:xfrm>
            <a:off x="470651" y="326709"/>
            <a:ext cx="8139953" cy="492443"/>
          </a:xfrm>
          <a:prstGeom prst="rect">
            <a:avLst/>
          </a:prstGeom>
        </p:spPr>
        <p:txBody>
          <a:bodyPr lIns="0" tIns="0" rIns="0" bIns="0" rtlCol="0" anchor="t">
            <a:spAutoFit/>
          </a:bodyPr>
          <a:lstStyle/>
          <a:p>
            <a:pPr algn="ctr"/>
            <a:r>
              <a:rPr lang="en-IN"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e-TENDER FOR AAHATA </a:t>
            </a:r>
            <a:endParaRPr lang="en-US"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endParaRPr>
          </a:p>
        </p:txBody>
      </p:sp>
      <p:sp>
        <p:nvSpPr>
          <p:cNvPr id="8" name="Slide Number Placeholder 7"/>
          <p:cNvSpPr>
            <a:spLocks noGrp="1"/>
          </p:cNvSpPr>
          <p:nvPr>
            <p:ph type="sldNum" sz="quarter" idx="12"/>
          </p:nvPr>
        </p:nvSpPr>
        <p:spPr/>
        <p:txBody>
          <a:bodyPr/>
          <a:lstStyle/>
          <a:p>
            <a:fld id="{4ECF5D7C-5D29-44A1-AF3B-3A097F8777D7}" type="slidenum">
              <a:rPr lang="en-GB" smtClean="0"/>
              <a:pPr/>
              <a:t>13</a:t>
            </a:fld>
            <a:endParaRPr lang="en-GB"/>
          </a:p>
        </p:txBody>
      </p:sp>
    </p:spTree>
    <p:extLst>
      <p:ext uri="{BB962C8B-B14F-4D97-AF65-F5344CB8AC3E}">
        <p14:creationId xmlns="" xmlns:p14="http://schemas.microsoft.com/office/powerpoint/2010/main" val="194551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4"/>
          <p:cNvSpPr txBox="1"/>
          <p:nvPr/>
        </p:nvSpPr>
        <p:spPr>
          <a:xfrm>
            <a:off x="318251" y="740718"/>
            <a:ext cx="8139953" cy="230832"/>
          </a:xfrm>
          <a:prstGeom prst="rect">
            <a:avLst/>
          </a:prstGeom>
        </p:spPr>
        <p:txBody>
          <a:bodyPr lIns="0" tIns="0" rIns="0" bIns="0" rtlCol="0" anchor="t">
            <a:spAutoFit/>
          </a:bodyPr>
          <a:lstStyle/>
          <a:p>
            <a:pPr algn="r">
              <a:lnSpc>
                <a:spcPts val="1750"/>
              </a:lnSpc>
            </a:pPr>
            <a:endParaRPr lang="en-US" sz="1200" spc="49" dirty="0">
              <a:solidFill>
                <a:srgbClr val="191919"/>
              </a:solidFill>
              <a:latin typeface="Aileron"/>
              <a:ea typeface="Aileron"/>
              <a:cs typeface="Aileron"/>
              <a:sym typeface="Aileron"/>
            </a:endParaRPr>
          </a:p>
        </p:txBody>
      </p:sp>
      <p:sp>
        <p:nvSpPr>
          <p:cNvPr id="13" name="TextBox 13"/>
          <p:cNvSpPr txBox="1"/>
          <p:nvPr/>
        </p:nvSpPr>
        <p:spPr>
          <a:xfrm>
            <a:off x="546851" y="285752"/>
            <a:ext cx="8139953" cy="492443"/>
          </a:xfrm>
          <a:prstGeom prst="rect">
            <a:avLst/>
          </a:prstGeom>
        </p:spPr>
        <p:txBody>
          <a:bodyPr lIns="0" tIns="0" rIns="0" bIns="0" rtlCol="0" anchor="t">
            <a:spAutoFit/>
          </a:bodyPr>
          <a:lstStyle/>
          <a:p>
            <a:pPr algn="ctr"/>
            <a:r>
              <a:rPr lang="e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TENDERS </a:t>
            </a:r>
            <a:r>
              <a:rPr lang="en-IN"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USIng</a:t>
            </a:r>
            <a:r>
              <a:rPr lang="e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 QCBS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endParaRPr>
          </a:p>
        </p:txBody>
      </p:sp>
      <p:sp>
        <p:nvSpPr>
          <p:cNvPr id="11" name="Rectangle 10"/>
          <p:cNvSpPr/>
          <p:nvPr/>
        </p:nvSpPr>
        <p:spPr>
          <a:xfrm>
            <a:off x="381000" y="666750"/>
            <a:ext cx="8382000" cy="3966470"/>
          </a:xfrm>
          <a:prstGeom prst="rect">
            <a:avLst/>
          </a:prstGeom>
        </p:spPr>
        <p:txBody>
          <a:bodyPr wrap="square">
            <a:spAutoFit/>
          </a:bodyPr>
          <a:lstStyle/>
          <a:p>
            <a:pPr lvl="0" algn="just">
              <a:lnSpc>
                <a:spcPct val="150000"/>
              </a:lnSpc>
            </a:pPr>
            <a:r>
              <a:rPr lang="en-GB" sz="1050" dirty="0" smtClean="0"/>
              <a:t> </a:t>
            </a:r>
          </a:p>
          <a:p>
            <a:pPr marL="365760" indent="-256032" algn="just">
              <a:lnSpc>
                <a:spcPct val="150000"/>
              </a:lnSpc>
              <a:spcBef>
                <a:spcPts val="400"/>
              </a:spcBef>
              <a:buClr>
                <a:srgbClr val="2DA2BF"/>
              </a:buClr>
              <a:buSzPct val="68000"/>
              <a:buFont typeface="Wingdings 3"/>
              <a:buChar char=""/>
            </a:pPr>
            <a:r>
              <a:rPr lang="en-GB" sz="1600" b="1" dirty="0" smtClean="0"/>
              <a:t>The tender process was executed with utmost transparency, fostering participation from top-tier national service providers to ensure the highest standards of quality and reliability :  </a:t>
            </a:r>
          </a:p>
          <a:p>
            <a:pPr marL="822960" lvl="1" indent="-256032" algn="just">
              <a:lnSpc>
                <a:spcPct val="150000"/>
              </a:lnSpc>
              <a:spcBef>
                <a:spcPts val="400"/>
              </a:spcBef>
              <a:buClr>
                <a:srgbClr val="2DA2BF"/>
              </a:buClr>
              <a:buSzPct val="68000"/>
              <a:buFont typeface="Wingdings 3"/>
              <a:buChar char=""/>
            </a:pPr>
            <a:r>
              <a:rPr lang="en-IN" sz="1600" dirty="0" smtClean="0"/>
              <a:t>Manpower agency</a:t>
            </a:r>
          </a:p>
          <a:p>
            <a:pPr marL="822960" lvl="1" indent="-256032" algn="just">
              <a:lnSpc>
                <a:spcPct val="150000"/>
              </a:lnSpc>
              <a:spcBef>
                <a:spcPts val="400"/>
              </a:spcBef>
              <a:buClr>
                <a:srgbClr val="2DA2BF"/>
              </a:buClr>
              <a:buSzPct val="68000"/>
              <a:buFont typeface="Wingdings 3"/>
              <a:buChar char=""/>
            </a:pPr>
            <a:r>
              <a:rPr lang="en-IN" sz="1600" dirty="0" smtClean="0"/>
              <a:t>Security agency</a:t>
            </a:r>
          </a:p>
          <a:p>
            <a:pPr marL="822960" lvl="1" indent="-256032" algn="just">
              <a:lnSpc>
                <a:spcPct val="150000"/>
              </a:lnSpc>
              <a:spcBef>
                <a:spcPts val="400"/>
              </a:spcBef>
              <a:buClr>
                <a:srgbClr val="2DA2BF"/>
              </a:buClr>
              <a:buSzPct val="68000"/>
              <a:buFont typeface="Wingdings 3"/>
              <a:buChar char=""/>
            </a:pPr>
            <a:r>
              <a:rPr lang="en-IN" sz="1600" dirty="0" smtClean="0"/>
              <a:t>Cash Collection agency</a:t>
            </a:r>
          </a:p>
          <a:p>
            <a:pPr marL="365760" indent="-256032" algn="just">
              <a:lnSpc>
                <a:spcPct val="150000"/>
              </a:lnSpc>
              <a:spcBef>
                <a:spcPts val="400"/>
              </a:spcBef>
              <a:buClr>
                <a:srgbClr val="2DA2BF"/>
              </a:buClr>
              <a:buSzPct val="68000"/>
              <a:buFont typeface="Wingdings 3"/>
              <a:buChar char=""/>
            </a:pPr>
            <a:r>
              <a:rPr lang="en-GB" sz="1600" b="1" dirty="0" smtClean="0"/>
              <a:t>Achieved high-quality services while ensuring significant cost savings.</a:t>
            </a:r>
          </a:p>
          <a:p>
            <a:pPr marL="365760" indent="-256032" algn="just">
              <a:lnSpc>
                <a:spcPct val="150000"/>
              </a:lnSpc>
              <a:spcBef>
                <a:spcPts val="400"/>
              </a:spcBef>
              <a:buClr>
                <a:srgbClr val="2DA2BF"/>
              </a:buClr>
              <a:buSzPct val="68000"/>
              <a:buFont typeface="Wingdings 3"/>
              <a:buChar char=""/>
            </a:pPr>
            <a:r>
              <a:rPr lang="en-GB" sz="1600" b="1" dirty="0" smtClean="0"/>
              <a:t>The process led to significant financial savings of approximately 30 </a:t>
            </a:r>
            <a:r>
              <a:rPr lang="en-GB" sz="1600" b="1" dirty="0" err="1" smtClean="0"/>
              <a:t>Crore</a:t>
            </a:r>
            <a:r>
              <a:rPr lang="en-GB" sz="1600" b="1" dirty="0" smtClean="0"/>
              <a:t> rupees.</a:t>
            </a:r>
            <a:endParaRPr lang="en-GB" sz="1200" b="1" dirty="0" smtClean="0"/>
          </a:p>
        </p:txBody>
      </p:sp>
      <p:sp>
        <p:nvSpPr>
          <p:cNvPr id="12" name="Slide Number Placeholder 11"/>
          <p:cNvSpPr>
            <a:spLocks noGrp="1"/>
          </p:cNvSpPr>
          <p:nvPr>
            <p:ph type="sldNum" sz="quarter" idx="12"/>
          </p:nvPr>
        </p:nvSpPr>
        <p:spPr/>
        <p:txBody>
          <a:bodyPr/>
          <a:lstStyle/>
          <a:p>
            <a:fld id="{4ECF5D7C-5D29-44A1-AF3B-3A097F8777D7}" type="slidenum">
              <a:rPr lang="en-GB" smtClean="0"/>
              <a:pPr/>
              <a:t>14</a:t>
            </a:fld>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76200" y="1962150"/>
            <a:ext cx="9144000" cy="85725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SYSTEm</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reformS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endParaRPr>
          </a:p>
        </p:txBody>
      </p:sp>
      <p:sp>
        <p:nvSpPr>
          <p:cNvPr id="4" name="Slide Number Placeholder 3"/>
          <p:cNvSpPr>
            <a:spLocks noGrp="1"/>
          </p:cNvSpPr>
          <p:nvPr>
            <p:ph type="sldNum" sz="quarter" idx="12"/>
          </p:nvPr>
        </p:nvSpPr>
        <p:spPr/>
        <p:txBody>
          <a:bodyPr/>
          <a:lstStyle/>
          <a:p>
            <a:fld id="{4ECF5D7C-5D29-44A1-AF3B-3A097F8777D7}" type="slidenum">
              <a:rPr lang="en-GB" smtClean="0"/>
              <a:pPr/>
              <a:t>15</a:t>
            </a:fld>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609600" y="1504950"/>
            <a:ext cx="7829576" cy="3197218"/>
          </a:xfrm>
          <a:prstGeom prst="rect">
            <a:avLst/>
          </a:prstGeom>
          <a:noFill/>
          <a:ln w="9525">
            <a:solidFill>
              <a:schemeClr val="tx1"/>
            </a:solidFill>
            <a:miter lim="800000"/>
            <a:headEnd/>
            <a:tailEnd/>
          </a:ln>
          <a:effectLst/>
        </p:spPr>
      </p:pic>
      <p:sp>
        <p:nvSpPr>
          <p:cNvPr id="6" name="TextBox 13"/>
          <p:cNvSpPr txBox="1"/>
          <p:nvPr/>
        </p:nvSpPr>
        <p:spPr>
          <a:xfrm>
            <a:off x="457204" y="221220"/>
            <a:ext cx="8139953" cy="492443"/>
          </a:xfrm>
          <a:prstGeom prst="rect">
            <a:avLst/>
          </a:prstGeom>
        </p:spPr>
        <p:txBody>
          <a:bodyPr lIns="0" tIns="0" rIns="0" bIns="0" rtlCol="0" anchor="t">
            <a:spAutoFit/>
          </a:bodyPr>
          <a:lstStyle/>
          <a:p>
            <a:pPr algn="ctr"/>
            <a:r>
              <a:rPr lang="en-GB"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Responsiveness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endParaRPr>
          </a:p>
        </p:txBody>
      </p:sp>
      <p:sp>
        <p:nvSpPr>
          <p:cNvPr id="7" name="Rectangle 6"/>
          <p:cNvSpPr/>
          <p:nvPr/>
        </p:nvSpPr>
        <p:spPr>
          <a:xfrm>
            <a:off x="152400" y="742950"/>
            <a:ext cx="8839200" cy="784830"/>
          </a:xfrm>
          <a:prstGeom prst="rect">
            <a:avLst/>
          </a:prstGeom>
        </p:spPr>
        <p:txBody>
          <a:bodyPr wrap="square">
            <a:spAutoFit/>
          </a:bodyPr>
          <a:lstStyle/>
          <a:p>
            <a:pPr algn="just"/>
            <a:r>
              <a:rPr lang="en-GB" sz="1500" dirty="0" smtClean="0"/>
              <a:t>An excise </a:t>
            </a:r>
            <a:r>
              <a:rPr lang="en-GB" sz="1500" dirty="0" err="1" smtClean="0"/>
              <a:t>eDashboard</a:t>
            </a:r>
            <a:r>
              <a:rPr lang="en-GB" sz="1500" dirty="0" smtClean="0"/>
              <a:t> is for enabling real-time monitoring of performance, efficient decision-making, and the consolidation of data from multiple sources into A single, accessible interface.</a:t>
            </a:r>
            <a:endParaRPr lang="en-US" sz="1500" b="1" dirty="0" smtClean="0">
              <a:solidFill>
                <a:srgbClr val="C00000"/>
              </a:solidFill>
            </a:endParaRPr>
          </a:p>
        </p:txBody>
      </p:sp>
      <p:sp>
        <p:nvSpPr>
          <p:cNvPr id="5" name="Slide Number Placeholder 4"/>
          <p:cNvSpPr>
            <a:spLocks noGrp="1"/>
          </p:cNvSpPr>
          <p:nvPr>
            <p:ph type="sldNum" sz="quarter" idx="12"/>
          </p:nvPr>
        </p:nvSpPr>
        <p:spPr/>
        <p:txBody>
          <a:bodyPr/>
          <a:lstStyle/>
          <a:p>
            <a:fld id="{4ECF5D7C-5D29-44A1-AF3B-3A097F8777D7}" type="slidenum">
              <a:rPr lang="en-GB" smtClean="0"/>
              <a:pPr/>
              <a:t>16</a:t>
            </a:fld>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p:cNvSpPr txBox="1"/>
          <p:nvPr/>
        </p:nvSpPr>
        <p:spPr>
          <a:xfrm>
            <a:off x="457204" y="221220"/>
            <a:ext cx="8139953" cy="492443"/>
          </a:xfrm>
          <a:prstGeom prst="rect">
            <a:avLst/>
          </a:prstGeom>
        </p:spPr>
        <p:txBody>
          <a:bodyPr lIns="0" tIns="0" rIns="0" bIns="0" rtlCol="0" anchor="t">
            <a:spAutoFit/>
          </a:bodyPr>
          <a:lstStyle/>
          <a:p>
            <a:pPr algn="ctr"/>
            <a:r>
              <a:rPr lang="en-GB"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Equity &amp; Inclusiveness </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endParaRPr>
          </a:p>
        </p:txBody>
      </p:sp>
      <p:pic>
        <p:nvPicPr>
          <p:cNvPr id="3076" name="Picture 4"/>
          <p:cNvPicPr>
            <a:picLocks noChangeAspect="1" noChangeArrowheads="1"/>
          </p:cNvPicPr>
          <p:nvPr/>
        </p:nvPicPr>
        <p:blipFill>
          <a:blip r:embed="rId3" cstate="print"/>
          <a:srcRect/>
          <a:stretch>
            <a:fillRect/>
          </a:stretch>
        </p:blipFill>
        <p:spPr bwMode="auto">
          <a:xfrm>
            <a:off x="4495800" y="971550"/>
            <a:ext cx="4038600" cy="2639608"/>
          </a:xfrm>
          <a:prstGeom prst="rect">
            <a:avLst/>
          </a:prstGeom>
          <a:noFill/>
          <a:ln w="9525">
            <a:solidFill>
              <a:schemeClr val="tx1"/>
            </a:solidFill>
            <a:miter lim="800000"/>
            <a:headEnd/>
            <a:tailEnd/>
          </a:ln>
          <a:effectLst/>
        </p:spPr>
      </p:pic>
      <p:sp>
        <p:nvSpPr>
          <p:cNvPr id="9" name="Rectangle 8"/>
          <p:cNvSpPr/>
          <p:nvPr/>
        </p:nvSpPr>
        <p:spPr>
          <a:xfrm>
            <a:off x="4724400" y="3638550"/>
            <a:ext cx="3733800" cy="646331"/>
          </a:xfrm>
          <a:prstGeom prst="rect">
            <a:avLst/>
          </a:prstGeom>
        </p:spPr>
        <p:txBody>
          <a:bodyPr wrap="square">
            <a:spAutoFit/>
          </a:bodyPr>
          <a:lstStyle/>
          <a:p>
            <a:pPr algn="ctr"/>
            <a:r>
              <a:rPr lang="en-US" b="1" dirty="0" err="1" smtClean="0">
                <a:solidFill>
                  <a:srgbClr val="C00000"/>
                </a:solidFill>
              </a:rPr>
              <a:t>Manpasand</a:t>
            </a:r>
            <a:r>
              <a:rPr lang="en-US" b="1" dirty="0" smtClean="0">
                <a:solidFill>
                  <a:srgbClr val="C00000"/>
                </a:solidFill>
              </a:rPr>
              <a:t> Mobile App </a:t>
            </a:r>
            <a:r>
              <a:rPr lang="en-US" sz="2000" b="1" dirty="0" smtClean="0">
                <a:solidFill>
                  <a:srgbClr val="C00000"/>
                </a:solidFill>
              </a:rPr>
              <a:t/>
            </a:r>
            <a:br>
              <a:rPr lang="en-US" sz="2000" b="1" dirty="0" smtClean="0">
                <a:solidFill>
                  <a:srgbClr val="C00000"/>
                </a:solidFill>
              </a:rPr>
            </a:br>
            <a:r>
              <a:rPr lang="en-US" b="1" dirty="0" smtClean="0">
                <a:solidFill>
                  <a:srgbClr val="C00000"/>
                </a:solidFill>
              </a:rPr>
              <a:t>for Public</a:t>
            </a:r>
          </a:p>
        </p:txBody>
      </p:sp>
      <p:sp>
        <p:nvSpPr>
          <p:cNvPr id="10" name="Rectangle 9"/>
          <p:cNvSpPr/>
          <p:nvPr/>
        </p:nvSpPr>
        <p:spPr>
          <a:xfrm>
            <a:off x="1295400" y="3714750"/>
            <a:ext cx="2411237" cy="584775"/>
          </a:xfrm>
          <a:prstGeom prst="rect">
            <a:avLst/>
          </a:prstGeom>
        </p:spPr>
        <p:txBody>
          <a:bodyPr wrap="none">
            <a:spAutoFit/>
          </a:bodyPr>
          <a:lstStyle/>
          <a:p>
            <a:pPr algn="ctr"/>
            <a:r>
              <a:rPr lang="en-US" sz="1600" b="1" dirty="0" smtClean="0">
                <a:solidFill>
                  <a:srgbClr val="C00000"/>
                </a:solidFill>
              </a:rPr>
              <a:t>BAR Portal Mobile App</a:t>
            </a:r>
            <a:br>
              <a:rPr lang="en-US" sz="1600" b="1" dirty="0" smtClean="0">
                <a:solidFill>
                  <a:srgbClr val="C00000"/>
                </a:solidFill>
              </a:rPr>
            </a:br>
            <a:r>
              <a:rPr lang="en-US" sz="1600" b="1" dirty="0" smtClean="0">
                <a:solidFill>
                  <a:srgbClr val="C00000"/>
                </a:solidFill>
              </a:rPr>
              <a:t>For BAR Owners</a:t>
            </a:r>
          </a:p>
        </p:txBody>
      </p:sp>
      <p:pic>
        <p:nvPicPr>
          <p:cNvPr id="37891" name="Picture 3" descr="C:\Users\user\Downloads\ScreenShot_BarPortalApp.jpg"/>
          <p:cNvPicPr>
            <a:picLocks noChangeAspect="1" noChangeArrowheads="1"/>
          </p:cNvPicPr>
          <p:nvPr/>
        </p:nvPicPr>
        <p:blipFill>
          <a:blip r:embed="rId4" cstate="print"/>
          <a:srcRect/>
          <a:stretch>
            <a:fillRect/>
          </a:stretch>
        </p:blipFill>
        <p:spPr bwMode="auto">
          <a:xfrm>
            <a:off x="533400" y="971550"/>
            <a:ext cx="3886200" cy="2667000"/>
          </a:xfrm>
          <a:prstGeom prst="rect">
            <a:avLst/>
          </a:prstGeom>
          <a:noFill/>
        </p:spPr>
      </p:pic>
      <p:pic>
        <p:nvPicPr>
          <p:cNvPr id="37890" name="Picture 2" descr="C:\Users\user\Downloads\WhatsApp Image 2024-11-19 at 15.47.52_5b036be3.jpg"/>
          <p:cNvPicPr>
            <a:picLocks noChangeAspect="1" noChangeArrowheads="1"/>
          </p:cNvPicPr>
          <p:nvPr/>
        </p:nvPicPr>
        <p:blipFill>
          <a:blip r:embed="rId5" cstate="print"/>
          <a:srcRect r="7253"/>
          <a:stretch>
            <a:fillRect/>
          </a:stretch>
        </p:blipFill>
        <p:spPr bwMode="auto">
          <a:xfrm>
            <a:off x="2514600" y="2343150"/>
            <a:ext cx="941294" cy="1143000"/>
          </a:xfrm>
          <a:prstGeom prst="rect">
            <a:avLst/>
          </a:prstGeom>
          <a:noFill/>
        </p:spPr>
      </p:pic>
      <p:sp>
        <p:nvSpPr>
          <p:cNvPr id="8" name="Slide Number Placeholder 7"/>
          <p:cNvSpPr>
            <a:spLocks noGrp="1"/>
          </p:cNvSpPr>
          <p:nvPr>
            <p:ph type="sldNum" sz="quarter" idx="12"/>
          </p:nvPr>
        </p:nvSpPr>
        <p:spPr/>
        <p:txBody>
          <a:bodyPr/>
          <a:lstStyle/>
          <a:p>
            <a:fld id="{4ECF5D7C-5D29-44A1-AF3B-3A097F8777D7}" type="slidenum">
              <a:rPr lang="en-GB" smtClean="0"/>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8"/>
          <p:cNvGrpSpPr/>
          <p:nvPr/>
        </p:nvGrpSpPr>
        <p:grpSpPr>
          <a:xfrm>
            <a:off x="3142781" y="642452"/>
            <a:ext cx="2760345" cy="2760345"/>
            <a:chOff x="4031623" y="300118"/>
            <a:chExt cx="3820088" cy="3820088"/>
          </a:xfrm>
        </p:grpSpPr>
        <p:sp>
          <p:nvSpPr>
            <p:cNvPr id="4" name="Oval 3"/>
            <p:cNvSpPr/>
            <p:nvPr/>
          </p:nvSpPr>
          <p:spPr>
            <a:xfrm>
              <a:off x="4031623" y="300118"/>
              <a:ext cx="3820088" cy="3820088"/>
            </a:xfrm>
            <a:prstGeom prst="ellipse">
              <a:avLst/>
            </a:prstGeom>
            <a:noFill/>
            <a:ln w="139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90340" y="504879"/>
              <a:ext cx="3350211" cy="3350211"/>
            </a:xfrm>
            <a:prstGeom prst="ellipse">
              <a:avLst/>
            </a:prstGeom>
            <a:solidFill>
              <a:schemeClr val="bg1">
                <a:lumMod val="95000"/>
              </a:schemeClr>
            </a:solidFill>
            <a:ln>
              <a:noFill/>
            </a:ln>
            <a:effectLst>
              <a:outerShdw blurRad="292100" dist="63500" dir="7800000" sx="102000" sy="102000" algn="tr" rotWithShape="0">
                <a:prstClr val="black">
                  <a:alpha val="41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Arc 6"/>
          <p:cNvSpPr/>
          <p:nvPr/>
        </p:nvSpPr>
        <p:spPr>
          <a:xfrm rot="4288309">
            <a:off x="2669969" y="237216"/>
            <a:ext cx="3525389" cy="3525389"/>
          </a:xfrm>
          <a:prstGeom prst="arc">
            <a:avLst>
              <a:gd name="adj1" fmla="val 15749458"/>
              <a:gd name="adj2" fmla="val 8100709"/>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dirty="0"/>
          </a:p>
        </p:txBody>
      </p:sp>
      <p:grpSp>
        <p:nvGrpSpPr>
          <p:cNvPr id="10" name="Group 199"/>
          <p:cNvGrpSpPr/>
          <p:nvPr/>
        </p:nvGrpSpPr>
        <p:grpSpPr>
          <a:xfrm>
            <a:off x="1942759" y="3246871"/>
            <a:ext cx="1154779" cy="1154779"/>
            <a:chOff x="2490070" y="4234808"/>
            <a:chExt cx="1869742" cy="1869742"/>
          </a:xfrm>
        </p:grpSpPr>
        <p:grpSp>
          <p:nvGrpSpPr>
            <p:cNvPr id="11" name="Group 92"/>
            <p:cNvGrpSpPr/>
            <p:nvPr/>
          </p:nvGrpSpPr>
          <p:grpSpPr>
            <a:xfrm>
              <a:off x="2490070" y="4234808"/>
              <a:ext cx="1869742" cy="1869742"/>
              <a:chOff x="1385272" y="2618182"/>
              <a:chExt cx="1869742" cy="1869742"/>
            </a:xfrm>
          </p:grpSpPr>
          <p:grpSp>
            <p:nvGrpSpPr>
              <p:cNvPr id="12" name="Group 93"/>
              <p:cNvGrpSpPr/>
              <p:nvPr/>
            </p:nvGrpSpPr>
            <p:grpSpPr>
              <a:xfrm>
                <a:off x="1385272" y="2618182"/>
                <a:ext cx="1869742" cy="1869742"/>
                <a:chOff x="1105470" y="385244"/>
                <a:chExt cx="1869742" cy="1869742"/>
              </a:xfrm>
            </p:grpSpPr>
            <p:sp>
              <p:nvSpPr>
                <p:cNvPr id="103" name="Oval 102"/>
                <p:cNvSpPr/>
                <p:nvPr/>
              </p:nvSpPr>
              <p:spPr>
                <a:xfrm>
                  <a:off x="1168093" y="447867"/>
                  <a:ext cx="1744496" cy="1744496"/>
                </a:xfrm>
                <a:prstGeom prst="ellipse">
                  <a:avLst/>
                </a:prstGeom>
                <a:solidFill>
                  <a:srgbClr val="F65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105470" y="385244"/>
                  <a:ext cx="1869742" cy="1869742"/>
                </a:xfrm>
                <a:prstGeom prst="ellipse">
                  <a:avLst/>
                </a:prstGeom>
                <a:noFill/>
                <a:ln w="19050">
                  <a:solidFill>
                    <a:srgbClr val="F6596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ardrop 104"/>
                <p:cNvSpPr/>
                <p:nvPr/>
              </p:nvSpPr>
              <p:spPr>
                <a:xfrm rot="21336072">
                  <a:off x="1322943" y="1026832"/>
                  <a:ext cx="1119357" cy="1132274"/>
                </a:xfrm>
                <a:prstGeom prst="teardrop">
                  <a:avLst>
                    <a:gd name="adj" fmla="val 88717"/>
                  </a:avLst>
                </a:prstGeom>
                <a:solidFill>
                  <a:srgbClr val="000000">
                    <a:alpha val="10980"/>
                  </a:srgbClr>
                </a:solidFill>
                <a:ln>
                  <a:noFill/>
                </a:ln>
                <a:effectLst>
                  <a:glow rad="101600">
                    <a:schemeClr val="tx1">
                      <a:alpha val="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06"/>
                <p:cNvGrpSpPr/>
                <p:nvPr/>
              </p:nvGrpSpPr>
              <p:grpSpPr>
                <a:xfrm>
                  <a:off x="1392869" y="677439"/>
                  <a:ext cx="1285351" cy="1285351"/>
                  <a:chOff x="1282890" y="562664"/>
                  <a:chExt cx="1514902" cy="1514902"/>
                </a:xfrm>
              </p:grpSpPr>
              <p:sp>
                <p:nvSpPr>
                  <p:cNvPr id="109" name="Oval 108"/>
                  <p:cNvSpPr/>
                  <p:nvPr/>
                </p:nvSpPr>
                <p:spPr>
                  <a:xfrm>
                    <a:off x="1282890" y="562664"/>
                    <a:ext cx="1514902" cy="1514902"/>
                  </a:xfrm>
                  <a:prstGeom prst="ellipse">
                    <a:avLst/>
                  </a:prstGeom>
                  <a:noFill/>
                  <a:ln w="57150">
                    <a:solidFill>
                      <a:srgbClr val="FFA7BC"/>
                    </a:solidFill>
                  </a:ln>
                  <a:effectLst>
                    <a:outerShdw blurRad="127000" dist="25400" dir="8100000" sx="104000" sy="104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310269" y="585169"/>
                    <a:ext cx="1469894" cy="1469894"/>
                  </a:xfrm>
                  <a:prstGeom prst="ellipse">
                    <a:avLst/>
                  </a:prstGeom>
                  <a:solidFill>
                    <a:schemeClr val="bg1">
                      <a:lumMod val="95000"/>
                    </a:schemeClr>
                  </a:solidFill>
                  <a:ln w="19050">
                    <a:solidFill>
                      <a:srgbClr val="BB4A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00" name="Straight Connector 99"/>
              <p:cNvCxnSpPr/>
              <p:nvPr/>
            </p:nvCxnSpPr>
            <p:spPr>
              <a:xfrm flipH="1">
                <a:off x="2001061" y="3790036"/>
                <a:ext cx="881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86" name="Picture 185"/>
            <p:cNvPicPr>
              <a:picLocks noChangeAspect="1"/>
            </p:cNvPicPr>
            <p:nvPr/>
          </p:nvPicPr>
          <p:blipFill>
            <a:blip r:embed="rId2" cstate="print">
              <a:duotone>
                <a:schemeClr val="accent2">
                  <a:shade val="45000"/>
                  <a:satMod val="135000"/>
                </a:schemeClr>
                <a:prstClr val="white"/>
              </a:duotone>
              <a:extLst>
                <a:ext uri="{28A0092B-C50C-407E-A947-70E740481C1C}">
                  <a14:useLocalDpi xmlns="" xmlns:a14="http://schemas.microsoft.com/office/drawing/2010/main"/>
                </a:ext>
              </a:extLst>
            </a:blip>
            <a:stretch>
              <a:fillRect/>
            </a:stretch>
          </p:blipFill>
          <p:spPr>
            <a:xfrm>
              <a:off x="3149939" y="4864318"/>
              <a:ext cx="580718" cy="580718"/>
            </a:xfrm>
            <a:prstGeom prst="rect">
              <a:avLst/>
            </a:prstGeom>
          </p:spPr>
        </p:pic>
        <p:sp>
          <p:nvSpPr>
            <p:cNvPr id="188" name="Oval 187"/>
            <p:cNvSpPr/>
            <p:nvPr/>
          </p:nvSpPr>
          <p:spPr>
            <a:xfrm>
              <a:off x="3489325" y="5067468"/>
              <a:ext cx="63064" cy="65082"/>
            </a:xfrm>
            <a:prstGeom prst="ellipse">
              <a:avLst/>
            </a:prstGeom>
            <a:solidFill>
              <a:srgbClr val="FFA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Isosceles Triangle 188"/>
            <p:cNvSpPr/>
            <p:nvPr/>
          </p:nvSpPr>
          <p:spPr>
            <a:xfrm>
              <a:off x="3329032" y="5150644"/>
              <a:ext cx="62623" cy="76444"/>
            </a:xfrm>
            <a:prstGeom prst="triangle">
              <a:avLst/>
            </a:prstGeom>
            <a:solidFill>
              <a:srgbClr val="FFA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p:cNvCxnSpPr/>
            <p:nvPr/>
          </p:nvCxnSpPr>
          <p:spPr>
            <a:xfrm flipH="1">
              <a:off x="2991546" y="5236241"/>
              <a:ext cx="881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a:off x="3391656" y="5502809"/>
              <a:ext cx="48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a:off x="3105859" y="4934077"/>
              <a:ext cx="881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a:off x="3464230" y="4835137"/>
              <a:ext cx="881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a:off x="3642498" y="5406662"/>
              <a:ext cx="881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3730657" y="5001906"/>
              <a:ext cx="881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3846862" y="5001906"/>
              <a:ext cx="436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203"/>
          <p:cNvGrpSpPr/>
          <p:nvPr/>
        </p:nvGrpSpPr>
        <p:grpSpPr>
          <a:xfrm>
            <a:off x="2802065" y="1102503"/>
            <a:ext cx="239353" cy="239353"/>
            <a:chOff x="3577335" y="1053147"/>
            <a:chExt cx="319137" cy="319137"/>
          </a:xfrm>
        </p:grpSpPr>
        <p:sp>
          <p:nvSpPr>
            <p:cNvPr id="201" name="Oval 200"/>
            <p:cNvSpPr/>
            <p:nvPr/>
          </p:nvSpPr>
          <p:spPr>
            <a:xfrm>
              <a:off x="3676269" y="1148406"/>
              <a:ext cx="128620" cy="128620"/>
            </a:xfrm>
            <a:prstGeom prst="ellipse">
              <a:avLst/>
            </a:prstGeom>
            <a:solidFill>
              <a:srgbClr val="FFC500"/>
            </a:solidFill>
            <a:ln w="19050">
              <a:solidFill>
                <a:srgbClr val="FFE9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onut 201"/>
            <p:cNvSpPr/>
            <p:nvPr/>
          </p:nvSpPr>
          <p:spPr>
            <a:xfrm>
              <a:off x="3577335" y="1053147"/>
              <a:ext cx="319137" cy="319137"/>
            </a:xfrm>
            <a:prstGeom prst="donut">
              <a:avLst>
                <a:gd name="adj" fmla="val 19304"/>
              </a:avLst>
            </a:prstGeom>
            <a:solidFill>
              <a:srgbClr val="FFC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204"/>
          <p:cNvGrpSpPr/>
          <p:nvPr/>
        </p:nvGrpSpPr>
        <p:grpSpPr>
          <a:xfrm>
            <a:off x="2649940" y="2203961"/>
            <a:ext cx="239353" cy="239353"/>
            <a:chOff x="3577335" y="1053147"/>
            <a:chExt cx="319137" cy="319137"/>
          </a:xfrm>
        </p:grpSpPr>
        <p:sp>
          <p:nvSpPr>
            <p:cNvPr id="206" name="Oval 205"/>
            <p:cNvSpPr/>
            <p:nvPr/>
          </p:nvSpPr>
          <p:spPr>
            <a:xfrm>
              <a:off x="3676269" y="1148406"/>
              <a:ext cx="128620" cy="128620"/>
            </a:xfrm>
            <a:prstGeom prst="ellipse">
              <a:avLst/>
            </a:prstGeom>
            <a:solidFill>
              <a:srgbClr val="70E3D2"/>
            </a:solidFill>
            <a:ln w="19050">
              <a:solidFill>
                <a:srgbClr val="8CF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onut 206"/>
            <p:cNvSpPr/>
            <p:nvPr/>
          </p:nvSpPr>
          <p:spPr>
            <a:xfrm>
              <a:off x="3577335" y="1053147"/>
              <a:ext cx="319137" cy="319137"/>
            </a:xfrm>
            <a:prstGeom prst="donut">
              <a:avLst>
                <a:gd name="adj" fmla="val 19304"/>
              </a:avLst>
            </a:prstGeom>
            <a:solidFill>
              <a:srgbClr val="1D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207"/>
          <p:cNvGrpSpPr/>
          <p:nvPr/>
        </p:nvGrpSpPr>
        <p:grpSpPr>
          <a:xfrm>
            <a:off x="5965450" y="1092149"/>
            <a:ext cx="239353" cy="239353"/>
            <a:chOff x="3577335" y="1053147"/>
            <a:chExt cx="319137" cy="319137"/>
          </a:xfrm>
        </p:grpSpPr>
        <p:sp>
          <p:nvSpPr>
            <p:cNvPr id="209" name="Oval 208"/>
            <p:cNvSpPr/>
            <p:nvPr/>
          </p:nvSpPr>
          <p:spPr>
            <a:xfrm>
              <a:off x="3676269" y="1148406"/>
              <a:ext cx="128620" cy="128620"/>
            </a:xfrm>
            <a:prstGeom prst="ellipse">
              <a:avLst/>
            </a:prstGeom>
            <a:solidFill>
              <a:srgbClr val="A1CC1C"/>
            </a:solidFill>
            <a:ln w="19050">
              <a:solidFill>
                <a:srgbClr val="C6F7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Donut 209"/>
            <p:cNvSpPr/>
            <p:nvPr/>
          </p:nvSpPr>
          <p:spPr>
            <a:xfrm>
              <a:off x="3577335" y="1053147"/>
              <a:ext cx="319137" cy="319137"/>
            </a:xfrm>
            <a:prstGeom prst="donut">
              <a:avLst>
                <a:gd name="adj" fmla="val 19304"/>
              </a:avLst>
            </a:prstGeom>
            <a:solidFill>
              <a:srgbClr val="A7D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213"/>
          <p:cNvGrpSpPr/>
          <p:nvPr/>
        </p:nvGrpSpPr>
        <p:grpSpPr>
          <a:xfrm>
            <a:off x="3074742" y="3067674"/>
            <a:ext cx="239353" cy="239353"/>
            <a:chOff x="3577335" y="1053147"/>
            <a:chExt cx="319137" cy="319137"/>
          </a:xfrm>
        </p:grpSpPr>
        <p:sp>
          <p:nvSpPr>
            <p:cNvPr id="215" name="Oval 214"/>
            <p:cNvSpPr/>
            <p:nvPr/>
          </p:nvSpPr>
          <p:spPr>
            <a:xfrm>
              <a:off x="3676269" y="1148406"/>
              <a:ext cx="128620" cy="128620"/>
            </a:xfrm>
            <a:prstGeom prst="ellipse">
              <a:avLst/>
            </a:prstGeom>
            <a:solidFill>
              <a:srgbClr val="BB4A5D"/>
            </a:solidFill>
            <a:ln w="19050">
              <a:solidFill>
                <a:srgbClr val="FFA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onut 215"/>
            <p:cNvSpPr/>
            <p:nvPr/>
          </p:nvSpPr>
          <p:spPr>
            <a:xfrm>
              <a:off x="3577335" y="1053147"/>
              <a:ext cx="319137" cy="319137"/>
            </a:xfrm>
            <a:prstGeom prst="donut">
              <a:avLst>
                <a:gd name="adj" fmla="val 19304"/>
              </a:avLst>
            </a:prstGeom>
            <a:solidFill>
              <a:srgbClr val="F65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386"/>
          <p:cNvGrpSpPr/>
          <p:nvPr/>
        </p:nvGrpSpPr>
        <p:grpSpPr>
          <a:xfrm>
            <a:off x="3161170" y="3918083"/>
            <a:ext cx="1154779" cy="1154779"/>
            <a:chOff x="4056142" y="4807254"/>
            <a:chExt cx="1539705" cy="1539705"/>
          </a:xfrm>
        </p:grpSpPr>
        <p:grpSp>
          <p:nvGrpSpPr>
            <p:cNvPr id="23" name="Group 225"/>
            <p:cNvGrpSpPr/>
            <p:nvPr/>
          </p:nvGrpSpPr>
          <p:grpSpPr>
            <a:xfrm>
              <a:off x="4056142" y="4807254"/>
              <a:ext cx="1539705" cy="1539705"/>
              <a:chOff x="2490070" y="4234808"/>
              <a:chExt cx="1869742" cy="1869742"/>
            </a:xfrm>
          </p:grpSpPr>
          <p:grpSp>
            <p:nvGrpSpPr>
              <p:cNvPr id="24" name="Group 226"/>
              <p:cNvGrpSpPr/>
              <p:nvPr/>
            </p:nvGrpSpPr>
            <p:grpSpPr>
              <a:xfrm>
                <a:off x="2490070" y="4234808"/>
                <a:ext cx="1869742" cy="1869742"/>
                <a:chOff x="1385272" y="2618182"/>
                <a:chExt cx="1869742" cy="1869742"/>
              </a:xfrm>
            </p:grpSpPr>
            <p:grpSp>
              <p:nvGrpSpPr>
                <p:cNvPr id="25" name="Group 237"/>
                <p:cNvGrpSpPr/>
                <p:nvPr/>
              </p:nvGrpSpPr>
              <p:grpSpPr>
                <a:xfrm>
                  <a:off x="1385272" y="2618182"/>
                  <a:ext cx="1869742" cy="1869742"/>
                  <a:chOff x="1105470" y="385244"/>
                  <a:chExt cx="1869742" cy="1869742"/>
                </a:xfrm>
              </p:grpSpPr>
              <p:sp>
                <p:nvSpPr>
                  <p:cNvPr id="240" name="Oval 239"/>
                  <p:cNvSpPr/>
                  <p:nvPr/>
                </p:nvSpPr>
                <p:spPr>
                  <a:xfrm>
                    <a:off x="1168093" y="447867"/>
                    <a:ext cx="1744496" cy="1744496"/>
                  </a:xfrm>
                  <a:prstGeom prst="ellipse">
                    <a:avLst/>
                  </a:prstGeom>
                  <a:solidFill>
                    <a:srgbClr val="FD7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1105470" y="385244"/>
                    <a:ext cx="1869742" cy="1869742"/>
                  </a:xfrm>
                  <a:prstGeom prst="ellipse">
                    <a:avLst/>
                  </a:prstGeom>
                  <a:noFill/>
                  <a:ln w="19050">
                    <a:solidFill>
                      <a:srgbClr val="FD7CD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eardrop 241"/>
                  <p:cNvSpPr/>
                  <p:nvPr/>
                </p:nvSpPr>
                <p:spPr>
                  <a:xfrm rot="21336072">
                    <a:off x="1322943" y="1026832"/>
                    <a:ext cx="1119357" cy="1132274"/>
                  </a:xfrm>
                  <a:prstGeom prst="teardrop">
                    <a:avLst>
                      <a:gd name="adj" fmla="val 88717"/>
                    </a:avLst>
                  </a:prstGeom>
                  <a:solidFill>
                    <a:srgbClr val="000000">
                      <a:alpha val="10980"/>
                    </a:srgbClr>
                  </a:solidFill>
                  <a:ln>
                    <a:noFill/>
                  </a:ln>
                  <a:effectLst>
                    <a:glow rad="101600">
                      <a:schemeClr val="tx1">
                        <a:alpha val="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42"/>
                  <p:cNvGrpSpPr/>
                  <p:nvPr/>
                </p:nvGrpSpPr>
                <p:grpSpPr>
                  <a:xfrm>
                    <a:off x="1392869" y="677439"/>
                    <a:ext cx="1285351" cy="1285351"/>
                    <a:chOff x="1282890" y="562664"/>
                    <a:chExt cx="1514902" cy="1514902"/>
                  </a:xfrm>
                </p:grpSpPr>
                <p:sp>
                  <p:nvSpPr>
                    <p:cNvPr id="244" name="Oval 243"/>
                    <p:cNvSpPr/>
                    <p:nvPr/>
                  </p:nvSpPr>
                  <p:spPr>
                    <a:xfrm>
                      <a:off x="1282890" y="562664"/>
                      <a:ext cx="1514902" cy="1514902"/>
                    </a:xfrm>
                    <a:prstGeom prst="ellipse">
                      <a:avLst/>
                    </a:prstGeom>
                    <a:noFill/>
                    <a:ln w="57150">
                      <a:solidFill>
                        <a:srgbClr val="FBA9EB"/>
                      </a:solidFill>
                    </a:ln>
                    <a:effectLst>
                      <a:outerShdw blurRad="127000" dist="25400" dir="8100000" sx="104000" sy="104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1310269" y="585169"/>
                      <a:ext cx="1469894" cy="1469894"/>
                    </a:xfrm>
                    <a:prstGeom prst="ellipse">
                      <a:avLst/>
                    </a:prstGeom>
                    <a:solidFill>
                      <a:schemeClr val="bg1">
                        <a:lumMod val="95000"/>
                      </a:schemeClr>
                    </a:solidFill>
                    <a:ln w="19050">
                      <a:solidFill>
                        <a:srgbClr val="D88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39" name="Straight Connector 238"/>
                <p:cNvCxnSpPr/>
                <p:nvPr/>
              </p:nvCxnSpPr>
              <p:spPr>
                <a:xfrm flipH="1">
                  <a:off x="2197695" y="3850066"/>
                  <a:ext cx="881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1" name="Straight Connector 230"/>
              <p:cNvCxnSpPr/>
              <p:nvPr/>
            </p:nvCxnSpPr>
            <p:spPr>
              <a:xfrm flipH="1">
                <a:off x="2991546" y="5236241"/>
                <a:ext cx="881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385"/>
            <p:cNvGrpSpPr/>
            <p:nvPr/>
          </p:nvGrpSpPr>
          <p:grpSpPr>
            <a:xfrm>
              <a:off x="4526680" y="5256636"/>
              <a:ext cx="575740" cy="565056"/>
              <a:chOff x="4526680" y="5256636"/>
              <a:chExt cx="575740" cy="565056"/>
            </a:xfrm>
          </p:grpSpPr>
          <p:pic>
            <p:nvPicPr>
              <p:cNvPr id="350" name="Picture 349"/>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4562979" y="5256636"/>
                <a:ext cx="539441" cy="539441"/>
              </a:xfrm>
              <a:prstGeom prst="rect">
                <a:avLst/>
              </a:prstGeom>
            </p:spPr>
          </p:pic>
          <p:cxnSp>
            <p:nvCxnSpPr>
              <p:cNvPr id="352" name="Straight Connector 351"/>
              <p:cNvCxnSpPr/>
              <p:nvPr/>
            </p:nvCxnSpPr>
            <p:spPr>
              <a:xfrm flipH="1">
                <a:off x="4526680" y="5821692"/>
                <a:ext cx="725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flipH="1">
                <a:off x="4599278" y="5492937"/>
                <a:ext cx="725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flipH="1">
                <a:off x="4562979" y="5346524"/>
                <a:ext cx="1200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flipH="1">
                <a:off x="4832699" y="5704217"/>
                <a:ext cx="725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7" name="Oval 356"/>
              <p:cNvSpPr/>
              <p:nvPr/>
            </p:nvSpPr>
            <p:spPr>
              <a:xfrm>
                <a:off x="4811085" y="5370289"/>
                <a:ext cx="163439" cy="163439"/>
              </a:xfrm>
              <a:prstGeom prst="ellipse">
                <a:avLst/>
              </a:prstGeom>
              <a:solidFill>
                <a:srgbClr val="FBA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4763107" y="5309252"/>
                <a:ext cx="294158" cy="285511"/>
              </a:xfrm>
              <a:prstGeom prst="ellipse">
                <a:avLst/>
              </a:prstGeom>
              <a:noFill/>
              <a:ln>
                <a:solidFill>
                  <a:srgbClr val="FBA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384"/>
          <p:cNvGrpSpPr/>
          <p:nvPr/>
        </p:nvGrpSpPr>
        <p:grpSpPr>
          <a:xfrm>
            <a:off x="4611585" y="3918083"/>
            <a:ext cx="1154779" cy="1154779"/>
            <a:chOff x="5990028" y="4807254"/>
            <a:chExt cx="1539705" cy="1539705"/>
          </a:xfrm>
        </p:grpSpPr>
        <p:grpSp>
          <p:nvGrpSpPr>
            <p:cNvPr id="30" name="Group 245"/>
            <p:cNvGrpSpPr/>
            <p:nvPr/>
          </p:nvGrpSpPr>
          <p:grpSpPr>
            <a:xfrm>
              <a:off x="5990028" y="4807254"/>
              <a:ext cx="1539705" cy="1539705"/>
              <a:chOff x="2490070" y="4234808"/>
              <a:chExt cx="1869742" cy="1869742"/>
            </a:xfrm>
          </p:grpSpPr>
          <p:grpSp>
            <p:nvGrpSpPr>
              <p:cNvPr id="31" name="Group 246"/>
              <p:cNvGrpSpPr/>
              <p:nvPr/>
            </p:nvGrpSpPr>
            <p:grpSpPr>
              <a:xfrm>
                <a:off x="2490070" y="4234808"/>
                <a:ext cx="1869742" cy="1869742"/>
                <a:chOff x="1385272" y="2618182"/>
                <a:chExt cx="1869742" cy="1869742"/>
              </a:xfrm>
            </p:grpSpPr>
            <p:grpSp>
              <p:nvGrpSpPr>
                <p:cNvPr id="32" name="Group 257"/>
                <p:cNvGrpSpPr/>
                <p:nvPr/>
              </p:nvGrpSpPr>
              <p:grpSpPr>
                <a:xfrm>
                  <a:off x="1385272" y="2618182"/>
                  <a:ext cx="1869742" cy="1869742"/>
                  <a:chOff x="1105470" y="385244"/>
                  <a:chExt cx="1869742" cy="1869742"/>
                </a:xfrm>
              </p:grpSpPr>
              <p:sp>
                <p:nvSpPr>
                  <p:cNvPr id="260" name="Oval 259"/>
                  <p:cNvSpPr/>
                  <p:nvPr/>
                </p:nvSpPr>
                <p:spPr>
                  <a:xfrm>
                    <a:off x="1168093" y="447867"/>
                    <a:ext cx="1744496" cy="1744496"/>
                  </a:xfrm>
                  <a:prstGeom prst="ellipse">
                    <a:avLst/>
                  </a:prstGeom>
                  <a:solidFill>
                    <a:srgbClr val="3EC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1105470" y="385244"/>
                    <a:ext cx="1869742" cy="1869742"/>
                  </a:xfrm>
                  <a:prstGeom prst="ellipse">
                    <a:avLst/>
                  </a:prstGeom>
                  <a:noFill/>
                  <a:ln w="19050">
                    <a:solidFill>
                      <a:srgbClr val="3ECEF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eardrop 261"/>
                  <p:cNvSpPr/>
                  <p:nvPr/>
                </p:nvSpPr>
                <p:spPr>
                  <a:xfrm rot="21336072">
                    <a:off x="1322943" y="1026832"/>
                    <a:ext cx="1119357" cy="1132274"/>
                  </a:xfrm>
                  <a:prstGeom prst="teardrop">
                    <a:avLst>
                      <a:gd name="adj" fmla="val 88717"/>
                    </a:avLst>
                  </a:prstGeom>
                  <a:solidFill>
                    <a:srgbClr val="000000">
                      <a:alpha val="10980"/>
                    </a:srgbClr>
                  </a:solidFill>
                  <a:ln>
                    <a:noFill/>
                  </a:ln>
                  <a:effectLst>
                    <a:glow rad="101600">
                      <a:schemeClr val="tx1">
                        <a:alpha val="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262"/>
                  <p:cNvGrpSpPr/>
                  <p:nvPr/>
                </p:nvGrpSpPr>
                <p:grpSpPr>
                  <a:xfrm>
                    <a:off x="1392869" y="677439"/>
                    <a:ext cx="1285351" cy="1285351"/>
                    <a:chOff x="1282890" y="562664"/>
                    <a:chExt cx="1514902" cy="1514902"/>
                  </a:xfrm>
                </p:grpSpPr>
                <p:sp>
                  <p:nvSpPr>
                    <p:cNvPr id="264" name="Oval 263"/>
                    <p:cNvSpPr/>
                    <p:nvPr/>
                  </p:nvSpPr>
                  <p:spPr>
                    <a:xfrm>
                      <a:off x="1282890" y="562664"/>
                      <a:ext cx="1514902" cy="1514902"/>
                    </a:xfrm>
                    <a:prstGeom prst="ellipse">
                      <a:avLst/>
                    </a:prstGeom>
                    <a:noFill/>
                    <a:ln w="57150">
                      <a:solidFill>
                        <a:srgbClr val="83E2FA"/>
                      </a:solidFill>
                    </a:ln>
                    <a:effectLst>
                      <a:outerShdw blurRad="127000" dist="25400" dir="8100000" sx="104000" sy="104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1310269" y="585169"/>
                      <a:ext cx="1469894" cy="1469894"/>
                    </a:xfrm>
                    <a:prstGeom prst="ellipse">
                      <a:avLst/>
                    </a:prstGeom>
                    <a:solidFill>
                      <a:schemeClr val="bg1">
                        <a:lumMod val="95000"/>
                      </a:schemeClr>
                    </a:solidFill>
                    <a:ln w="19050">
                      <a:solidFill>
                        <a:srgbClr val="42BD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59" name="Straight Connector 258"/>
                <p:cNvCxnSpPr/>
                <p:nvPr/>
              </p:nvCxnSpPr>
              <p:spPr>
                <a:xfrm flipH="1">
                  <a:off x="2001061" y="3790036"/>
                  <a:ext cx="881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1" name="Straight Connector 250"/>
              <p:cNvCxnSpPr/>
              <p:nvPr/>
            </p:nvCxnSpPr>
            <p:spPr>
              <a:xfrm flipH="1">
                <a:off x="2991546" y="5236241"/>
                <a:ext cx="881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H="1">
                <a:off x="3040895" y="4934077"/>
                <a:ext cx="1531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7" name="Straight Connector 366"/>
            <p:cNvCxnSpPr/>
            <p:nvPr/>
          </p:nvCxnSpPr>
          <p:spPr>
            <a:xfrm flipH="1">
              <a:off x="6762761" y="5258103"/>
              <a:ext cx="725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flipH="1">
              <a:off x="7039147" y="5707695"/>
              <a:ext cx="725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flipH="1">
              <a:off x="6762761" y="5798297"/>
              <a:ext cx="725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flipH="1">
              <a:off x="7090374" y="5452009"/>
              <a:ext cx="34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83"/>
          <p:cNvGrpSpPr/>
          <p:nvPr/>
        </p:nvGrpSpPr>
        <p:grpSpPr>
          <a:xfrm>
            <a:off x="5857587" y="3203841"/>
            <a:ext cx="1154779" cy="1154779"/>
            <a:chOff x="7651365" y="3854931"/>
            <a:chExt cx="1539705" cy="1539705"/>
          </a:xfrm>
        </p:grpSpPr>
        <p:grpSp>
          <p:nvGrpSpPr>
            <p:cNvPr id="36" name="Group 266"/>
            <p:cNvGrpSpPr/>
            <p:nvPr/>
          </p:nvGrpSpPr>
          <p:grpSpPr>
            <a:xfrm>
              <a:off x="7651365" y="3854931"/>
              <a:ext cx="1539705" cy="1539705"/>
              <a:chOff x="1385272" y="2618182"/>
              <a:chExt cx="1869742" cy="1869742"/>
            </a:xfrm>
          </p:grpSpPr>
          <p:grpSp>
            <p:nvGrpSpPr>
              <p:cNvPr id="37" name="Group 277"/>
              <p:cNvGrpSpPr/>
              <p:nvPr/>
            </p:nvGrpSpPr>
            <p:grpSpPr>
              <a:xfrm>
                <a:off x="1385272" y="2618182"/>
                <a:ext cx="1869742" cy="1869742"/>
                <a:chOff x="1105470" y="385244"/>
                <a:chExt cx="1869742" cy="1869742"/>
              </a:xfrm>
            </p:grpSpPr>
            <p:sp>
              <p:nvSpPr>
                <p:cNvPr id="280" name="Oval 279"/>
                <p:cNvSpPr/>
                <p:nvPr/>
              </p:nvSpPr>
              <p:spPr>
                <a:xfrm>
                  <a:off x="1168093" y="447867"/>
                  <a:ext cx="1744496" cy="1744496"/>
                </a:xfrm>
                <a:prstGeom prst="ellipse">
                  <a:avLst/>
                </a:prstGeom>
                <a:solidFill>
                  <a:srgbClr val="A17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1105470" y="385244"/>
                  <a:ext cx="1869742" cy="1869742"/>
                </a:xfrm>
                <a:prstGeom prst="ellipse">
                  <a:avLst/>
                </a:prstGeom>
                <a:noFill/>
                <a:ln w="19050">
                  <a:solidFill>
                    <a:srgbClr val="A179B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eardrop 281"/>
                <p:cNvSpPr/>
                <p:nvPr/>
              </p:nvSpPr>
              <p:spPr>
                <a:xfrm rot="21336072">
                  <a:off x="1322943" y="1026832"/>
                  <a:ext cx="1119357" cy="1132274"/>
                </a:xfrm>
                <a:prstGeom prst="teardrop">
                  <a:avLst>
                    <a:gd name="adj" fmla="val 88717"/>
                  </a:avLst>
                </a:prstGeom>
                <a:solidFill>
                  <a:srgbClr val="000000">
                    <a:alpha val="10980"/>
                  </a:srgbClr>
                </a:solidFill>
                <a:ln>
                  <a:noFill/>
                </a:ln>
                <a:effectLst>
                  <a:glow rad="101600">
                    <a:schemeClr val="tx1">
                      <a:alpha val="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282"/>
                <p:cNvGrpSpPr/>
                <p:nvPr/>
              </p:nvGrpSpPr>
              <p:grpSpPr>
                <a:xfrm>
                  <a:off x="1392869" y="677439"/>
                  <a:ext cx="1285351" cy="1285351"/>
                  <a:chOff x="1282890" y="562664"/>
                  <a:chExt cx="1514902" cy="1514902"/>
                </a:xfrm>
              </p:grpSpPr>
              <p:sp>
                <p:nvSpPr>
                  <p:cNvPr id="284" name="Oval 283"/>
                  <p:cNvSpPr/>
                  <p:nvPr/>
                </p:nvSpPr>
                <p:spPr>
                  <a:xfrm>
                    <a:off x="1282890" y="562664"/>
                    <a:ext cx="1514902" cy="1514902"/>
                  </a:xfrm>
                  <a:prstGeom prst="ellipse">
                    <a:avLst/>
                  </a:prstGeom>
                  <a:noFill/>
                  <a:ln w="57150">
                    <a:solidFill>
                      <a:srgbClr val="A481DA"/>
                    </a:solidFill>
                  </a:ln>
                  <a:effectLst>
                    <a:outerShdw blurRad="127000" dist="25400" dir="8100000" sx="104000" sy="104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1308456" y="585167"/>
                    <a:ext cx="1469894" cy="1469894"/>
                  </a:xfrm>
                  <a:prstGeom prst="ellipse">
                    <a:avLst/>
                  </a:prstGeom>
                  <a:solidFill>
                    <a:schemeClr val="bg1">
                      <a:lumMod val="95000"/>
                    </a:schemeClr>
                  </a:solidFill>
                  <a:ln w="19050">
                    <a:solidFill>
                      <a:srgbClr val="8469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79" name="Straight Connector 278"/>
              <p:cNvCxnSpPr/>
              <p:nvPr/>
            </p:nvCxnSpPr>
            <p:spPr>
              <a:xfrm flipH="1">
                <a:off x="2065349" y="3893033"/>
                <a:ext cx="881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5" name="Straight Connector 374"/>
            <p:cNvCxnSpPr/>
            <p:nvPr/>
          </p:nvCxnSpPr>
          <p:spPr>
            <a:xfrm flipH="1">
              <a:off x="8133770" y="4699965"/>
              <a:ext cx="725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flipH="1">
              <a:off x="8317836" y="4858823"/>
              <a:ext cx="725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flipH="1">
              <a:off x="8667978" y="4647710"/>
              <a:ext cx="725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flipH="1">
              <a:off x="8153655" y="4454829"/>
              <a:ext cx="725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flipH="1">
              <a:off x="8639165" y="4349293"/>
              <a:ext cx="725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flipH="1">
              <a:off x="8634858" y="4858645"/>
              <a:ext cx="1259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flipH="1">
              <a:off x="8566567" y="4858823"/>
              <a:ext cx="445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3" name="Rectangle 392"/>
          <p:cNvSpPr/>
          <p:nvPr/>
        </p:nvSpPr>
        <p:spPr>
          <a:xfrm>
            <a:off x="6356347" y="3753226"/>
            <a:ext cx="55543" cy="112142"/>
          </a:xfrm>
          <a:prstGeom prst="rect">
            <a:avLst/>
          </a:prstGeom>
          <a:solidFill>
            <a:srgbClr val="A481D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nvGrpSpPr>
          <p:cNvPr id="40" name="Group 317"/>
          <p:cNvGrpSpPr/>
          <p:nvPr/>
        </p:nvGrpSpPr>
        <p:grpSpPr>
          <a:xfrm>
            <a:off x="6538757" y="1876598"/>
            <a:ext cx="1154779" cy="1154779"/>
            <a:chOff x="1105470" y="385244"/>
            <a:chExt cx="1869742" cy="1869742"/>
          </a:xfrm>
        </p:grpSpPr>
        <p:sp>
          <p:nvSpPr>
            <p:cNvPr id="320" name="Oval 319"/>
            <p:cNvSpPr/>
            <p:nvPr/>
          </p:nvSpPr>
          <p:spPr>
            <a:xfrm>
              <a:off x="1168093" y="447867"/>
              <a:ext cx="1744496" cy="1744496"/>
            </a:xfrm>
            <a:prstGeom prst="ellipse">
              <a:avLst/>
            </a:prstGeom>
            <a:solidFill>
              <a:srgbClr val="FE9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1105470" y="385244"/>
              <a:ext cx="1869742" cy="1869742"/>
            </a:xfrm>
            <a:prstGeom prst="ellipse">
              <a:avLst/>
            </a:prstGeom>
            <a:noFill/>
            <a:ln w="19050">
              <a:solidFill>
                <a:srgbClr val="FE9B7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Teardrop 321"/>
            <p:cNvSpPr/>
            <p:nvPr/>
          </p:nvSpPr>
          <p:spPr>
            <a:xfrm rot="21336072">
              <a:off x="1322943" y="1026832"/>
              <a:ext cx="1119357" cy="1132274"/>
            </a:xfrm>
            <a:prstGeom prst="teardrop">
              <a:avLst>
                <a:gd name="adj" fmla="val 88717"/>
              </a:avLst>
            </a:prstGeom>
            <a:solidFill>
              <a:srgbClr val="000000">
                <a:alpha val="10980"/>
              </a:srgbClr>
            </a:solidFill>
            <a:ln>
              <a:noFill/>
            </a:ln>
            <a:effectLst>
              <a:glow rad="101600">
                <a:schemeClr val="tx1">
                  <a:alpha val="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322"/>
            <p:cNvGrpSpPr/>
            <p:nvPr/>
          </p:nvGrpSpPr>
          <p:grpSpPr>
            <a:xfrm>
              <a:off x="1392869" y="677439"/>
              <a:ext cx="1285351" cy="1285351"/>
              <a:chOff x="1282890" y="562664"/>
              <a:chExt cx="1514902" cy="1514902"/>
            </a:xfrm>
          </p:grpSpPr>
          <p:sp>
            <p:nvSpPr>
              <p:cNvPr id="324" name="Oval 323"/>
              <p:cNvSpPr/>
              <p:nvPr/>
            </p:nvSpPr>
            <p:spPr>
              <a:xfrm>
                <a:off x="1282890" y="562664"/>
                <a:ext cx="1514902" cy="1514902"/>
              </a:xfrm>
              <a:prstGeom prst="ellipse">
                <a:avLst/>
              </a:prstGeom>
              <a:noFill/>
              <a:ln w="57150">
                <a:solidFill>
                  <a:srgbClr val="FEB283"/>
                </a:solidFill>
              </a:ln>
              <a:effectLst>
                <a:outerShdw blurRad="127000" dist="25400" dir="8100000" sx="104000" sy="104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1310269" y="585169"/>
                <a:ext cx="1469894" cy="1469894"/>
              </a:xfrm>
              <a:prstGeom prst="ellipse">
                <a:avLst/>
              </a:prstGeom>
              <a:solidFill>
                <a:schemeClr val="bg1">
                  <a:lumMod val="95000"/>
                </a:schemeClr>
              </a:solidFill>
              <a:ln w="19050">
                <a:solidFill>
                  <a:srgbClr val="E39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325"/>
          <p:cNvGrpSpPr/>
          <p:nvPr/>
        </p:nvGrpSpPr>
        <p:grpSpPr>
          <a:xfrm>
            <a:off x="6433813" y="446063"/>
            <a:ext cx="1154779" cy="1154779"/>
            <a:chOff x="2490070" y="4234808"/>
            <a:chExt cx="1869742" cy="1869742"/>
          </a:xfrm>
        </p:grpSpPr>
        <p:grpSp>
          <p:nvGrpSpPr>
            <p:cNvPr id="44" name="Group 326"/>
            <p:cNvGrpSpPr/>
            <p:nvPr/>
          </p:nvGrpSpPr>
          <p:grpSpPr>
            <a:xfrm>
              <a:off x="2490070" y="4234808"/>
              <a:ext cx="1869742" cy="1869742"/>
              <a:chOff x="1385272" y="2618182"/>
              <a:chExt cx="1869742" cy="1869742"/>
            </a:xfrm>
          </p:grpSpPr>
          <p:grpSp>
            <p:nvGrpSpPr>
              <p:cNvPr id="45" name="Group 337"/>
              <p:cNvGrpSpPr/>
              <p:nvPr/>
            </p:nvGrpSpPr>
            <p:grpSpPr>
              <a:xfrm>
                <a:off x="1385272" y="2618182"/>
                <a:ext cx="1869742" cy="1869742"/>
                <a:chOff x="1105470" y="385244"/>
                <a:chExt cx="1869742" cy="1869742"/>
              </a:xfrm>
            </p:grpSpPr>
            <p:sp>
              <p:nvSpPr>
                <p:cNvPr id="340" name="Oval 339"/>
                <p:cNvSpPr/>
                <p:nvPr/>
              </p:nvSpPr>
              <p:spPr>
                <a:xfrm>
                  <a:off x="1168093" y="447867"/>
                  <a:ext cx="1744496" cy="1744496"/>
                </a:xfrm>
                <a:prstGeom prst="ellipse">
                  <a:avLst/>
                </a:prstGeom>
                <a:solidFill>
                  <a:srgbClr val="A7D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1105470" y="385244"/>
                  <a:ext cx="1869742" cy="1869742"/>
                </a:xfrm>
                <a:prstGeom prst="ellipse">
                  <a:avLst/>
                </a:prstGeom>
                <a:noFill/>
                <a:ln w="19050">
                  <a:solidFill>
                    <a:srgbClr val="A7D50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eardrop 341"/>
                <p:cNvSpPr/>
                <p:nvPr/>
              </p:nvSpPr>
              <p:spPr>
                <a:xfrm rot="21336072">
                  <a:off x="1322943" y="1026832"/>
                  <a:ext cx="1119357" cy="1132274"/>
                </a:xfrm>
                <a:prstGeom prst="teardrop">
                  <a:avLst>
                    <a:gd name="adj" fmla="val 88717"/>
                  </a:avLst>
                </a:prstGeom>
                <a:solidFill>
                  <a:srgbClr val="000000">
                    <a:alpha val="10980"/>
                  </a:srgbClr>
                </a:solidFill>
                <a:ln>
                  <a:noFill/>
                </a:ln>
                <a:effectLst>
                  <a:glow rad="101600">
                    <a:schemeClr val="tx1">
                      <a:alpha val="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342"/>
                <p:cNvGrpSpPr/>
                <p:nvPr/>
              </p:nvGrpSpPr>
              <p:grpSpPr>
                <a:xfrm>
                  <a:off x="1392869" y="677439"/>
                  <a:ext cx="1285351" cy="1285351"/>
                  <a:chOff x="1282890" y="562664"/>
                  <a:chExt cx="1514902" cy="1514902"/>
                </a:xfrm>
              </p:grpSpPr>
              <p:sp>
                <p:nvSpPr>
                  <p:cNvPr id="344" name="Oval 343"/>
                  <p:cNvSpPr/>
                  <p:nvPr/>
                </p:nvSpPr>
                <p:spPr>
                  <a:xfrm>
                    <a:off x="1282890" y="562664"/>
                    <a:ext cx="1514902" cy="1514902"/>
                  </a:xfrm>
                  <a:prstGeom prst="ellipse">
                    <a:avLst/>
                  </a:prstGeom>
                  <a:noFill/>
                  <a:ln w="57150">
                    <a:solidFill>
                      <a:srgbClr val="C6F74B"/>
                    </a:solidFill>
                  </a:ln>
                  <a:effectLst>
                    <a:outerShdw blurRad="127000" dist="25400" dir="8100000" sx="104000" sy="104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1310269" y="578774"/>
                    <a:ext cx="1469894" cy="1469894"/>
                  </a:xfrm>
                  <a:prstGeom prst="ellipse">
                    <a:avLst/>
                  </a:prstGeom>
                  <a:solidFill>
                    <a:schemeClr val="bg1">
                      <a:lumMod val="95000"/>
                    </a:schemeClr>
                  </a:solidFill>
                  <a:ln w="19050">
                    <a:solidFill>
                      <a:srgbClr val="A1C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39" name="Straight Connector 338"/>
              <p:cNvCxnSpPr/>
              <p:nvPr/>
            </p:nvCxnSpPr>
            <p:spPr>
              <a:xfrm flipH="1">
                <a:off x="1983887" y="3765450"/>
                <a:ext cx="881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1" name="Straight Connector 330"/>
            <p:cNvCxnSpPr/>
            <p:nvPr/>
          </p:nvCxnSpPr>
          <p:spPr>
            <a:xfrm flipH="1">
              <a:off x="2991546" y="5236241"/>
              <a:ext cx="881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flipH="1">
              <a:off x="3400004" y="5525942"/>
              <a:ext cx="48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flipH="1">
              <a:off x="3055906" y="5030879"/>
              <a:ext cx="881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flipH="1">
              <a:off x="3464230" y="4835137"/>
              <a:ext cx="881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flipH="1">
              <a:off x="3642498" y="5406662"/>
              <a:ext cx="881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09" name="Straight Connector 408"/>
          <p:cNvCxnSpPr/>
          <p:nvPr/>
        </p:nvCxnSpPr>
        <p:spPr>
          <a:xfrm flipH="1">
            <a:off x="7137959" y="1023449"/>
            <a:ext cx="5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flipH="1">
            <a:off x="6810501" y="830568"/>
            <a:ext cx="955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flipH="1">
            <a:off x="7098199" y="1073495"/>
            <a:ext cx="955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flipH="1">
            <a:off x="7059869" y="1075649"/>
            <a:ext cx="30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4" name="5-Point Star 413"/>
          <p:cNvSpPr/>
          <p:nvPr/>
        </p:nvSpPr>
        <p:spPr>
          <a:xfrm>
            <a:off x="6986577" y="937728"/>
            <a:ext cx="34289" cy="34289"/>
          </a:xfrm>
          <a:prstGeom prst="star5">
            <a:avLst/>
          </a:prstGeom>
          <a:solidFill>
            <a:srgbClr val="A6D4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415" name="Oval 414"/>
          <p:cNvSpPr/>
          <p:nvPr/>
        </p:nvSpPr>
        <p:spPr>
          <a:xfrm>
            <a:off x="6939401" y="883362"/>
            <a:ext cx="34289" cy="34289"/>
          </a:xfrm>
          <a:prstGeom prst="ellipse">
            <a:avLst/>
          </a:prstGeom>
          <a:solidFill>
            <a:srgbClr val="A6D40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nvGrpSpPr>
          <p:cNvPr id="47" name="Group 418"/>
          <p:cNvGrpSpPr/>
          <p:nvPr/>
        </p:nvGrpSpPr>
        <p:grpSpPr>
          <a:xfrm>
            <a:off x="3495639" y="1278348"/>
            <a:ext cx="2148957" cy="1426948"/>
            <a:chOff x="4713896" y="1381786"/>
            <a:chExt cx="2630810" cy="1054465"/>
          </a:xfrm>
        </p:grpSpPr>
        <p:sp>
          <p:nvSpPr>
            <p:cNvPr id="417" name="TextBox 416"/>
            <p:cNvSpPr txBox="1"/>
            <p:nvPr/>
          </p:nvSpPr>
          <p:spPr>
            <a:xfrm>
              <a:off x="4713896" y="1381786"/>
              <a:ext cx="2630810" cy="750540"/>
            </a:xfrm>
            <a:prstGeom prst="rect">
              <a:avLst/>
            </a:prstGeom>
            <a:noFill/>
          </p:spPr>
          <p:txBody>
            <a:bodyPr wrap="square" rtlCol="0">
              <a:spAutoFit/>
            </a:bodyPr>
            <a:lstStyle/>
            <a:p>
              <a:pPr algn="ctr"/>
              <a:r>
                <a:rPr lang="en-US" sz="3600" b="1" dirty="0">
                  <a:solidFill>
                    <a:schemeClr val="accent6">
                      <a:lumMod val="7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EXCISE</a:t>
              </a:r>
            </a:p>
            <a:p>
              <a:pPr algn="ctr"/>
              <a:r>
                <a:rPr lang="en-US" sz="2400" b="1" dirty="0">
                  <a:latin typeface="Tw Cen MT" panose="020B0602020104020603" pitchFamily="34" charset="0"/>
                </a:rPr>
                <a:t> </a:t>
              </a:r>
              <a:r>
                <a:rPr lang="en-US" sz="2400" b="1" dirty="0">
                  <a:solidFill>
                    <a:srgbClr val="FF0000"/>
                  </a:solidFill>
                  <a:latin typeface="Tw Cen MT" panose="020B0602020104020603" pitchFamily="34" charset="0"/>
                </a:rPr>
                <a:t>DEPARTMENT</a:t>
              </a:r>
            </a:p>
          </p:txBody>
        </p:sp>
        <p:sp>
          <p:nvSpPr>
            <p:cNvPr id="418" name="TextBox 417"/>
            <p:cNvSpPr txBox="1"/>
            <p:nvPr/>
          </p:nvSpPr>
          <p:spPr>
            <a:xfrm>
              <a:off x="4922431" y="2129212"/>
              <a:ext cx="2223847" cy="307039"/>
            </a:xfrm>
            <a:prstGeom prst="rect">
              <a:avLst/>
            </a:prstGeom>
            <a:noFill/>
          </p:spPr>
          <p:txBody>
            <a:bodyPr wrap="square" rtlCol="0">
              <a:spAutoFit/>
            </a:bodyPr>
            <a:lstStyle/>
            <a:p>
              <a:pPr algn="ctr"/>
              <a:r>
                <a:rPr lang="en-US" sz="2100" b="1" dirty="0">
                  <a:solidFill>
                    <a:srgbClr val="42BDE0"/>
                  </a:solidFill>
                  <a:latin typeface="Franklin Gothic Heavy" panose="020B0903020102020204" pitchFamily="34" charset="0"/>
                  <a:ea typeface="Gulim" panose="020B0600000101010101" pitchFamily="34" charset="-127"/>
                </a:rPr>
                <a:t>e-</a:t>
              </a:r>
              <a:r>
                <a:rPr lang="en-US" sz="2100" b="1" dirty="0">
                  <a:solidFill>
                    <a:schemeClr val="accent5">
                      <a:lumMod val="75000"/>
                    </a:schemeClr>
                  </a:solidFill>
                  <a:latin typeface="Franklin Gothic Heavy" panose="020B0903020102020204" pitchFamily="34" charset="0"/>
                  <a:ea typeface="Gulim" panose="020B0600000101010101" pitchFamily="34" charset="-127"/>
                </a:rPr>
                <a:t>Services</a:t>
              </a:r>
            </a:p>
          </p:txBody>
        </p:sp>
      </p:grpSp>
      <p:grpSp>
        <p:nvGrpSpPr>
          <p:cNvPr id="48" name="Group 422"/>
          <p:cNvGrpSpPr/>
          <p:nvPr/>
        </p:nvGrpSpPr>
        <p:grpSpPr>
          <a:xfrm>
            <a:off x="7671443" y="2018684"/>
            <a:ext cx="1548757" cy="471021"/>
            <a:chOff x="10051353" y="993958"/>
            <a:chExt cx="2065009" cy="628025"/>
          </a:xfrm>
        </p:grpSpPr>
        <p:sp>
          <p:nvSpPr>
            <p:cNvPr id="421" name="TextBox 420"/>
            <p:cNvSpPr txBox="1"/>
            <p:nvPr/>
          </p:nvSpPr>
          <p:spPr>
            <a:xfrm>
              <a:off x="10051353" y="993958"/>
              <a:ext cx="1818470" cy="369330"/>
            </a:xfrm>
            <a:prstGeom prst="rect">
              <a:avLst/>
            </a:prstGeom>
            <a:noFill/>
          </p:spPr>
          <p:txBody>
            <a:bodyPr wrap="square" rtlCol="0">
              <a:spAutoFit/>
            </a:bodyPr>
            <a:lstStyle/>
            <a:p>
              <a:r>
                <a:rPr lang="en-US" sz="1200" b="1" dirty="0">
                  <a:latin typeface="Tw Cen MT" panose="020B0602020104020603" pitchFamily="34" charset="0"/>
                </a:rPr>
                <a:t>License Issuance</a:t>
              </a:r>
            </a:p>
          </p:txBody>
        </p:sp>
        <p:sp>
          <p:nvSpPr>
            <p:cNvPr id="422" name="TextBox 421"/>
            <p:cNvSpPr txBox="1"/>
            <p:nvPr/>
          </p:nvSpPr>
          <p:spPr>
            <a:xfrm>
              <a:off x="10227169" y="1273171"/>
              <a:ext cx="1889193" cy="348812"/>
            </a:xfrm>
            <a:prstGeom prst="rect">
              <a:avLst/>
            </a:prstGeom>
            <a:noFill/>
          </p:spPr>
          <p:txBody>
            <a:bodyPr wrap="square" rtlCol="0">
              <a:spAutoFit/>
            </a:bodyPr>
            <a:lstStyle/>
            <a:p>
              <a:r>
                <a:rPr lang="en-US" sz="1100" dirty="0">
                  <a:solidFill>
                    <a:schemeClr val="bg2">
                      <a:lumMod val="25000"/>
                    </a:schemeClr>
                  </a:solidFill>
                </a:rPr>
                <a:t>6427 License Issued</a:t>
              </a:r>
            </a:p>
          </p:txBody>
        </p:sp>
      </p:grpSp>
      <p:grpSp>
        <p:nvGrpSpPr>
          <p:cNvPr id="49" name="Group 423"/>
          <p:cNvGrpSpPr/>
          <p:nvPr/>
        </p:nvGrpSpPr>
        <p:grpSpPr>
          <a:xfrm>
            <a:off x="7429708" y="508448"/>
            <a:ext cx="1942891" cy="1217380"/>
            <a:chOff x="9999322" y="993959"/>
            <a:chExt cx="2423822" cy="1623174"/>
          </a:xfrm>
        </p:grpSpPr>
        <p:sp>
          <p:nvSpPr>
            <p:cNvPr id="425" name="TextBox 424"/>
            <p:cNvSpPr txBox="1"/>
            <p:nvPr/>
          </p:nvSpPr>
          <p:spPr>
            <a:xfrm>
              <a:off x="9999322" y="993959"/>
              <a:ext cx="2233697" cy="410370"/>
            </a:xfrm>
            <a:prstGeom prst="rect">
              <a:avLst/>
            </a:prstGeom>
            <a:noFill/>
          </p:spPr>
          <p:txBody>
            <a:bodyPr wrap="square" rtlCol="0">
              <a:spAutoFit/>
            </a:bodyPr>
            <a:lstStyle/>
            <a:p>
              <a:r>
                <a:rPr lang="en-US" sz="1400" b="1" dirty="0">
                  <a:latin typeface="Tw Cen MT" panose="020B0602020104020603" pitchFamily="34" charset="0"/>
                </a:rPr>
                <a:t>Revenue Collection</a:t>
              </a:r>
            </a:p>
          </p:txBody>
        </p:sp>
        <p:sp>
          <p:nvSpPr>
            <p:cNvPr id="426" name="TextBox 425"/>
            <p:cNvSpPr txBox="1"/>
            <p:nvPr/>
          </p:nvSpPr>
          <p:spPr>
            <a:xfrm>
              <a:off x="10147326" y="1057731"/>
              <a:ext cx="2275818" cy="1559402"/>
            </a:xfrm>
            <a:prstGeom prst="rect">
              <a:avLst/>
            </a:prstGeom>
            <a:noFill/>
          </p:spPr>
          <p:txBody>
            <a:bodyPr wrap="square" rtlCol="0">
              <a:spAutoFit/>
            </a:bodyPr>
            <a:lstStyle/>
            <a:p>
              <a:endParaRPr lang="en-US" sz="1000" dirty="0">
                <a:solidFill>
                  <a:schemeClr val="bg2">
                    <a:lumMod val="25000"/>
                  </a:schemeClr>
                </a:solidFill>
              </a:endParaRPr>
            </a:p>
            <a:p>
              <a:r>
                <a:rPr lang="en-US" sz="1000" dirty="0">
                  <a:solidFill>
                    <a:schemeClr val="bg2">
                      <a:lumMod val="25000"/>
                    </a:schemeClr>
                  </a:solidFill>
                </a:rPr>
                <a:t>5425.22 </a:t>
              </a:r>
              <a:r>
                <a:rPr lang="en-US" sz="1000" dirty="0" err="1">
                  <a:solidFill>
                    <a:schemeClr val="bg2">
                      <a:lumMod val="25000"/>
                    </a:schemeClr>
                  </a:solidFill>
                </a:rPr>
                <a:t>Crore</a:t>
              </a:r>
              <a:r>
                <a:rPr lang="en-US" sz="1000" dirty="0">
                  <a:solidFill>
                    <a:schemeClr val="bg2">
                      <a:lumMod val="25000"/>
                    </a:schemeClr>
                  </a:solidFill>
                </a:rPr>
                <a:t>. [24-25] </a:t>
              </a:r>
            </a:p>
            <a:p>
              <a:r>
                <a:rPr lang="en-US" sz="1000" dirty="0" smtClean="0">
                  <a:solidFill>
                    <a:schemeClr val="bg2">
                      <a:lumMod val="25000"/>
                    </a:schemeClr>
                  </a:solidFill>
                </a:rPr>
                <a:t>                   (</a:t>
              </a:r>
              <a:r>
                <a:rPr lang="en-US" sz="600" dirty="0">
                  <a:solidFill>
                    <a:schemeClr val="bg2">
                      <a:lumMod val="25000"/>
                    </a:schemeClr>
                  </a:solidFill>
                </a:rPr>
                <a:t>Till Oct 2024)</a:t>
              </a:r>
              <a:endParaRPr lang="en-US" sz="1000" dirty="0">
                <a:solidFill>
                  <a:schemeClr val="bg2">
                    <a:lumMod val="25000"/>
                  </a:schemeClr>
                </a:solidFill>
              </a:endParaRPr>
            </a:p>
            <a:p>
              <a:r>
                <a:rPr lang="en-US" sz="1000" dirty="0">
                  <a:solidFill>
                    <a:schemeClr val="bg2">
                      <a:lumMod val="25000"/>
                    </a:schemeClr>
                  </a:solidFill>
                </a:rPr>
                <a:t>8430.49 </a:t>
              </a:r>
              <a:r>
                <a:rPr lang="en-US" sz="1000" dirty="0" err="1">
                  <a:solidFill>
                    <a:schemeClr val="bg2">
                      <a:lumMod val="25000"/>
                    </a:schemeClr>
                  </a:solidFill>
                </a:rPr>
                <a:t>Crore</a:t>
              </a:r>
              <a:r>
                <a:rPr lang="en-US" sz="1000" dirty="0">
                  <a:solidFill>
                    <a:schemeClr val="bg2">
                      <a:lumMod val="25000"/>
                    </a:schemeClr>
                  </a:solidFill>
                </a:rPr>
                <a:t>. [23-24]</a:t>
              </a:r>
            </a:p>
            <a:p>
              <a:r>
                <a:rPr lang="en-US" sz="1000" dirty="0">
                  <a:solidFill>
                    <a:schemeClr val="bg2">
                      <a:lumMod val="25000"/>
                    </a:schemeClr>
                  </a:solidFill>
                </a:rPr>
                <a:t>6783.61 </a:t>
              </a:r>
              <a:r>
                <a:rPr lang="en-US" sz="1000" dirty="0" err="1">
                  <a:solidFill>
                    <a:schemeClr val="bg2">
                      <a:lumMod val="25000"/>
                    </a:schemeClr>
                  </a:solidFill>
                </a:rPr>
                <a:t>Crore</a:t>
              </a:r>
              <a:r>
                <a:rPr lang="en-US" sz="1000" dirty="0">
                  <a:solidFill>
                    <a:schemeClr val="bg2">
                      <a:lumMod val="25000"/>
                    </a:schemeClr>
                  </a:solidFill>
                </a:rPr>
                <a:t>. [22-23]</a:t>
              </a:r>
            </a:p>
            <a:p>
              <a:r>
                <a:rPr lang="en-US" sz="1000" dirty="0">
                  <a:solidFill>
                    <a:schemeClr val="bg2">
                      <a:lumMod val="25000"/>
                    </a:schemeClr>
                  </a:solidFill>
                </a:rPr>
                <a:t>5110.16 Crore. [21-22]</a:t>
              </a:r>
            </a:p>
            <a:p>
              <a:r>
                <a:rPr lang="en-US" sz="1000" dirty="0">
                  <a:solidFill>
                    <a:schemeClr val="bg2">
                      <a:lumMod val="25000"/>
                    </a:schemeClr>
                  </a:solidFill>
                </a:rPr>
                <a:t>4636.90 Crore. [20-21]</a:t>
              </a:r>
            </a:p>
          </p:txBody>
        </p:sp>
      </p:grpSp>
      <p:grpSp>
        <p:nvGrpSpPr>
          <p:cNvPr id="50" name="Group 426"/>
          <p:cNvGrpSpPr/>
          <p:nvPr/>
        </p:nvGrpSpPr>
        <p:grpSpPr>
          <a:xfrm>
            <a:off x="7023443" y="3181350"/>
            <a:ext cx="2029723" cy="1504947"/>
            <a:chOff x="9900319" y="1190573"/>
            <a:chExt cx="1971068" cy="1566258"/>
          </a:xfrm>
        </p:grpSpPr>
        <p:sp>
          <p:nvSpPr>
            <p:cNvPr id="428" name="TextBox 427"/>
            <p:cNvSpPr txBox="1"/>
            <p:nvPr/>
          </p:nvSpPr>
          <p:spPr>
            <a:xfrm>
              <a:off x="9900938" y="1190573"/>
              <a:ext cx="1726891" cy="608599"/>
            </a:xfrm>
            <a:prstGeom prst="rect">
              <a:avLst/>
            </a:prstGeom>
            <a:noFill/>
          </p:spPr>
          <p:txBody>
            <a:bodyPr wrap="square" rtlCol="0">
              <a:spAutoFit/>
            </a:bodyPr>
            <a:lstStyle/>
            <a:p>
              <a:r>
                <a:rPr lang="en-US" sz="1600" b="1" dirty="0">
                  <a:latin typeface="Tw Cen MT" panose="020B0602020104020603" pitchFamily="34" charset="0"/>
                </a:rPr>
                <a:t>Liquor Inventory With Track &amp; Trace</a:t>
              </a:r>
            </a:p>
          </p:txBody>
        </p:sp>
        <p:sp>
          <p:nvSpPr>
            <p:cNvPr id="429" name="TextBox 428"/>
            <p:cNvSpPr txBox="1"/>
            <p:nvPr/>
          </p:nvSpPr>
          <p:spPr>
            <a:xfrm>
              <a:off x="9900319" y="1555649"/>
              <a:ext cx="1971068" cy="1201182"/>
            </a:xfrm>
            <a:prstGeom prst="rect">
              <a:avLst/>
            </a:prstGeom>
            <a:noFill/>
          </p:spPr>
          <p:txBody>
            <a:bodyPr wrap="square" rtlCol="0">
              <a:spAutoFit/>
            </a:bodyPr>
            <a:lstStyle/>
            <a:p>
              <a:endParaRPr lang="en-US" sz="900" dirty="0"/>
            </a:p>
            <a:p>
              <a:r>
                <a:rPr lang="en-US" sz="1000" dirty="0" smtClean="0">
                  <a:solidFill>
                    <a:schemeClr val="bg2">
                      <a:lumMod val="25000"/>
                    </a:schemeClr>
                  </a:solidFill>
                </a:rPr>
                <a:t>21.24 </a:t>
              </a:r>
              <a:r>
                <a:rPr lang="en-US" sz="1000" dirty="0">
                  <a:solidFill>
                    <a:schemeClr val="bg2">
                      <a:lumMod val="25000"/>
                    </a:schemeClr>
                  </a:solidFill>
                </a:rPr>
                <a:t>Crore Liquor Cases Received</a:t>
              </a:r>
            </a:p>
            <a:p>
              <a:r>
                <a:rPr lang="en-US" sz="1000" dirty="0" smtClean="0">
                  <a:solidFill>
                    <a:schemeClr val="bg2">
                      <a:lumMod val="25000"/>
                    </a:schemeClr>
                  </a:solidFill>
                </a:rPr>
                <a:t>20.94 </a:t>
              </a:r>
              <a:r>
                <a:rPr lang="en-US" sz="1000" dirty="0">
                  <a:solidFill>
                    <a:schemeClr val="bg2">
                      <a:lumMod val="25000"/>
                    </a:schemeClr>
                  </a:solidFill>
                </a:rPr>
                <a:t>Crore Liquor Cases Issued</a:t>
              </a:r>
            </a:p>
            <a:p>
              <a:r>
                <a:rPr lang="en-US" sz="1000" dirty="0" smtClean="0">
                  <a:solidFill>
                    <a:schemeClr val="bg2">
                      <a:lumMod val="25000"/>
                    </a:schemeClr>
                  </a:solidFill>
                </a:rPr>
                <a:t>450.25 </a:t>
              </a:r>
              <a:r>
                <a:rPr lang="en-US" sz="1000" dirty="0">
                  <a:solidFill>
                    <a:schemeClr val="bg2">
                      <a:lumMod val="25000"/>
                    </a:schemeClr>
                  </a:solidFill>
                </a:rPr>
                <a:t>Crore Hologram Processed</a:t>
              </a:r>
            </a:p>
          </p:txBody>
        </p:sp>
      </p:grpSp>
      <p:grpSp>
        <p:nvGrpSpPr>
          <p:cNvPr id="51" name="Group 429"/>
          <p:cNvGrpSpPr/>
          <p:nvPr/>
        </p:nvGrpSpPr>
        <p:grpSpPr>
          <a:xfrm>
            <a:off x="5758789" y="4560167"/>
            <a:ext cx="2928013" cy="526183"/>
            <a:chOff x="10019916" y="993958"/>
            <a:chExt cx="2253410" cy="701576"/>
          </a:xfrm>
        </p:grpSpPr>
        <p:sp>
          <p:nvSpPr>
            <p:cNvPr id="431" name="TextBox 430"/>
            <p:cNvSpPr txBox="1"/>
            <p:nvPr/>
          </p:nvSpPr>
          <p:spPr>
            <a:xfrm>
              <a:off x="10051352" y="993958"/>
              <a:ext cx="2221974" cy="492442"/>
            </a:xfrm>
            <a:prstGeom prst="rect">
              <a:avLst/>
            </a:prstGeom>
            <a:noFill/>
          </p:spPr>
          <p:txBody>
            <a:bodyPr wrap="square" rtlCol="0">
              <a:spAutoFit/>
            </a:bodyPr>
            <a:lstStyle/>
            <a:p>
              <a:r>
                <a:rPr lang="en-US" b="1" dirty="0">
                  <a:latin typeface="Tw Cen MT" panose="020B0602020104020603" pitchFamily="34" charset="0"/>
                </a:rPr>
                <a:t>NOC Permit Issue System</a:t>
              </a:r>
            </a:p>
          </p:txBody>
        </p:sp>
        <p:sp>
          <p:nvSpPr>
            <p:cNvPr id="432" name="TextBox 431"/>
            <p:cNvSpPr txBox="1"/>
            <p:nvPr/>
          </p:nvSpPr>
          <p:spPr>
            <a:xfrm>
              <a:off x="10019916" y="1346721"/>
              <a:ext cx="1889193" cy="348813"/>
            </a:xfrm>
            <a:prstGeom prst="rect">
              <a:avLst/>
            </a:prstGeom>
            <a:noFill/>
          </p:spPr>
          <p:txBody>
            <a:bodyPr wrap="square" rtlCol="0">
              <a:spAutoFit/>
            </a:bodyPr>
            <a:lstStyle/>
            <a:p>
              <a:r>
                <a:rPr lang="en-US" sz="1100" dirty="0">
                  <a:solidFill>
                    <a:schemeClr val="bg2">
                      <a:lumMod val="25000"/>
                    </a:schemeClr>
                  </a:solidFill>
                </a:rPr>
                <a:t>4.64 Lakh NOC - Permit Issued</a:t>
              </a:r>
            </a:p>
          </p:txBody>
        </p:sp>
      </p:grpSp>
      <p:grpSp>
        <p:nvGrpSpPr>
          <p:cNvPr id="52" name="Group 432"/>
          <p:cNvGrpSpPr/>
          <p:nvPr/>
        </p:nvGrpSpPr>
        <p:grpSpPr>
          <a:xfrm>
            <a:off x="-76200" y="2015542"/>
            <a:ext cx="1676306" cy="957806"/>
            <a:chOff x="9897251" y="993959"/>
            <a:chExt cx="1889188" cy="1277078"/>
          </a:xfrm>
        </p:grpSpPr>
        <p:sp>
          <p:nvSpPr>
            <p:cNvPr id="434" name="TextBox 433"/>
            <p:cNvSpPr txBox="1"/>
            <p:nvPr/>
          </p:nvSpPr>
          <p:spPr>
            <a:xfrm>
              <a:off x="10008974" y="993959"/>
              <a:ext cx="1530323" cy="779701"/>
            </a:xfrm>
            <a:prstGeom prst="rect">
              <a:avLst/>
            </a:prstGeom>
            <a:noFill/>
          </p:spPr>
          <p:txBody>
            <a:bodyPr wrap="square" rtlCol="0">
              <a:spAutoFit/>
            </a:bodyPr>
            <a:lstStyle/>
            <a:p>
              <a:pPr algn="ctr"/>
              <a:r>
                <a:rPr lang="en-US" sz="1600" b="1" dirty="0">
                  <a:latin typeface="Tw Cen MT" panose="020B0602020104020603" pitchFamily="34" charset="0"/>
                </a:rPr>
                <a:t>User</a:t>
              </a:r>
            </a:p>
            <a:p>
              <a:pPr algn="ctr"/>
              <a:r>
                <a:rPr lang="en-US" sz="1600" b="1" dirty="0">
                  <a:latin typeface="Tw Cen MT" panose="020B0602020104020603" pitchFamily="34" charset="0"/>
                </a:rPr>
                <a:t> Registration</a:t>
              </a:r>
            </a:p>
          </p:txBody>
        </p:sp>
        <p:sp>
          <p:nvSpPr>
            <p:cNvPr id="435" name="TextBox 434"/>
            <p:cNvSpPr txBox="1"/>
            <p:nvPr/>
          </p:nvSpPr>
          <p:spPr>
            <a:xfrm>
              <a:off x="9897251" y="1532371"/>
              <a:ext cx="1889188" cy="738666"/>
            </a:xfrm>
            <a:prstGeom prst="rect">
              <a:avLst/>
            </a:prstGeom>
            <a:noFill/>
          </p:spPr>
          <p:txBody>
            <a:bodyPr wrap="square" rtlCol="0">
              <a:spAutoFit/>
            </a:bodyPr>
            <a:lstStyle/>
            <a:p>
              <a:endParaRPr lang="en-US" sz="1000" dirty="0" smtClean="0">
                <a:solidFill>
                  <a:schemeClr val="bg2">
                    <a:lumMod val="25000"/>
                  </a:schemeClr>
                </a:solidFill>
              </a:endParaRPr>
            </a:p>
            <a:p>
              <a:pPr algn="ctr"/>
              <a:r>
                <a:rPr lang="en-US" sz="1000" dirty="0" smtClean="0">
                  <a:solidFill>
                    <a:schemeClr val="bg2">
                      <a:lumMod val="25000"/>
                    </a:schemeClr>
                  </a:solidFill>
                </a:rPr>
                <a:t>13106 </a:t>
              </a:r>
              <a:r>
                <a:rPr lang="en-US" sz="1000" dirty="0">
                  <a:solidFill>
                    <a:schemeClr val="bg2">
                      <a:lumMod val="25000"/>
                    </a:schemeClr>
                  </a:solidFill>
                </a:rPr>
                <a:t>User </a:t>
              </a:r>
              <a:endParaRPr lang="en-US" sz="1000" dirty="0" smtClean="0">
                <a:solidFill>
                  <a:schemeClr val="bg2">
                    <a:lumMod val="25000"/>
                  </a:schemeClr>
                </a:solidFill>
              </a:endParaRPr>
            </a:p>
            <a:p>
              <a:pPr algn="ctr"/>
              <a:r>
                <a:rPr lang="en-US" sz="1000" dirty="0" smtClean="0">
                  <a:solidFill>
                    <a:schemeClr val="bg2">
                      <a:lumMod val="25000"/>
                    </a:schemeClr>
                  </a:solidFill>
                </a:rPr>
                <a:t>Registered</a:t>
              </a:r>
              <a:endParaRPr lang="en-US" sz="1000" dirty="0">
                <a:solidFill>
                  <a:schemeClr val="bg2">
                    <a:lumMod val="25000"/>
                  </a:schemeClr>
                </a:solidFill>
              </a:endParaRPr>
            </a:p>
          </p:txBody>
        </p:sp>
      </p:grpSp>
      <p:grpSp>
        <p:nvGrpSpPr>
          <p:cNvPr id="53" name="Group 435"/>
          <p:cNvGrpSpPr/>
          <p:nvPr/>
        </p:nvGrpSpPr>
        <p:grpSpPr>
          <a:xfrm>
            <a:off x="76200" y="3314507"/>
            <a:ext cx="2186170" cy="1065272"/>
            <a:chOff x="10305109" y="1018000"/>
            <a:chExt cx="1889194" cy="1420363"/>
          </a:xfrm>
        </p:grpSpPr>
        <p:sp>
          <p:nvSpPr>
            <p:cNvPr id="437" name="TextBox 436"/>
            <p:cNvSpPr txBox="1"/>
            <p:nvPr/>
          </p:nvSpPr>
          <p:spPr>
            <a:xfrm>
              <a:off x="10365944" y="1018000"/>
              <a:ext cx="1530327" cy="697626"/>
            </a:xfrm>
            <a:prstGeom prst="rect">
              <a:avLst/>
            </a:prstGeom>
            <a:noFill/>
          </p:spPr>
          <p:txBody>
            <a:bodyPr wrap="square" rtlCol="0">
              <a:spAutoFit/>
            </a:bodyPr>
            <a:lstStyle/>
            <a:p>
              <a:pPr algn="ctr"/>
              <a:r>
                <a:rPr lang="en-US" sz="1400" b="1" dirty="0">
                  <a:latin typeface="Tw Cen MT" panose="020B0602020104020603" pitchFamily="34" charset="0"/>
                </a:rPr>
                <a:t>Cash Collection Management System</a:t>
              </a:r>
            </a:p>
          </p:txBody>
        </p:sp>
        <p:sp>
          <p:nvSpPr>
            <p:cNvPr id="438" name="TextBox 437"/>
            <p:cNvSpPr txBox="1"/>
            <p:nvPr/>
          </p:nvSpPr>
          <p:spPr>
            <a:xfrm>
              <a:off x="10305109" y="1638144"/>
              <a:ext cx="1889194" cy="800219"/>
            </a:xfrm>
            <a:prstGeom prst="rect">
              <a:avLst/>
            </a:prstGeom>
            <a:noFill/>
          </p:spPr>
          <p:txBody>
            <a:bodyPr wrap="square" rtlCol="0">
              <a:spAutoFit/>
            </a:bodyPr>
            <a:lstStyle/>
            <a:p>
              <a:r>
                <a:rPr lang="en-US" sz="1100" dirty="0">
                  <a:solidFill>
                    <a:schemeClr val="bg2">
                      <a:lumMod val="25000"/>
                    </a:schemeClr>
                  </a:solidFill>
                </a:rPr>
                <a:t>Real Time Cash Collection information at different stores</a:t>
              </a:r>
            </a:p>
          </p:txBody>
        </p:sp>
      </p:grpSp>
      <p:grpSp>
        <p:nvGrpSpPr>
          <p:cNvPr id="54" name="Group 441"/>
          <p:cNvGrpSpPr/>
          <p:nvPr/>
        </p:nvGrpSpPr>
        <p:grpSpPr>
          <a:xfrm>
            <a:off x="1828797" y="4299630"/>
            <a:ext cx="1927184" cy="634320"/>
            <a:chOff x="10037075" y="1095559"/>
            <a:chExt cx="1889193" cy="845758"/>
          </a:xfrm>
        </p:grpSpPr>
        <p:sp>
          <p:nvSpPr>
            <p:cNvPr id="443" name="TextBox 442"/>
            <p:cNvSpPr txBox="1"/>
            <p:nvPr/>
          </p:nvSpPr>
          <p:spPr>
            <a:xfrm>
              <a:off x="10149405" y="1095559"/>
              <a:ext cx="1703540" cy="492441"/>
            </a:xfrm>
            <a:prstGeom prst="rect">
              <a:avLst/>
            </a:prstGeom>
            <a:noFill/>
          </p:spPr>
          <p:txBody>
            <a:bodyPr wrap="square" rtlCol="0">
              <a:spAutoFit/>
            </a:bodyPr>
            <a:lstStyle/>
            <a:p>
              <a:pPr algn="ctr"/>
              <a:r>
                <a:rPr lang="en-US" b="1" dirty="0">
                  <a:latin typeface="Tw Cen MT" panose="020B0602020104020603" pitchFamily="34" charset="0"/>
                </a:rPr>
                <a:t>CVMS</a:t>
              </a:r>
            </a:p>
          </p:txBody>
        </p:sp>
        <p:sp>
          <p:nvSpPr>
            <p:cNvPr id="444" name="TextBox 443"/>
            <p:cNvSpPr txBox="1"/>
            <p:nvPr/>
          </p:nvSpPr>
          <p:spPr>
            <a:xfrm>
              <a:off x="10037075" y="1161619"/>
              <a:ext cx="1889193" cy="779698"/>
            </a:xfrm>
            <a:prstGeom prst="rect">
              <a:avLst/>
            </a:prstGeom>
            <a:noFill/>
          </p:spPr>
          <p:txBody>
            <a:bodyPr wrap="square" rtlCol="0">
              <a:spAutoFit/>
            </a:bodyPr>
            <a:lstStyle/>
            <a:p>
              <a:pPr algn="ctr"/>
              <a:endParaRPr lang="en-US" sz="800" dirty="0" smtClean="0">
                <a:solidFill>
                  <a:schemeClr val="bg2">
                    <a:lumMod val="25000"/>
                  </a:schemeClr>
                </a:solidFill>
              </a:endParaRPr>
            </a:p>
            <a:p>
              <a:pPr algn="ctr"/>
              <a:endParaRPr lang="en-US" sz="700" dirty="0">
                <a:solidFill>
                  <a:schemeClr val="bg2">
                    <a:lumMod val="25000"/>
                  </a:schemeClr>
                </a:solidFill>
              </a:endParaRPr>
            </a:p>
            <a:p>
              <a:pPr algn="ctr"/>
              <a:r>
                <a:rPr lang="en-US" sz="800" dirty="0">
                  <a:solidFill>
                    <a:schemeClr val="bg2">
                      <a:lumMod val="25000"/>
                    </a:schemeClr>
                  </a:solidFill>
                </a:rPr>
                <a:t>92 </a:t>
              </a:r>
              <a:r>
                <a:rPr lang="en-US" sz="800" dirty="0" smtClean="0">
                  <a:solidFill>
                    <a:schemeClr val="bg2">
                      <a:lumMod val="25000"/>
                    </a:schemeClr>
                  </a:solidFill>
                </a:rPr>
                <a:t>Camera</a:t>
              </a:r>
              <a:br>
                <a:rPr lang="en-US" sz="800" dirty="0" smtClean="0">
                  <a:solidFill>
                    <a:schemeClr val="bg2">
                      <a:lumMod val="25000"/>
                    </a:schemeClr>
                  </a:solidFill>
                </a:rPr>
              </a:br>
              <a:r>
                <a:rPr lang="en-US" sz="800" dirty="0" smtClean="0">
                  <a:solidFill>
                    <a:schemeClr val="bg2">
                      <a:lumMod val="25000"/>
                    </a:schemeClr>
                  </a:solidFill>
                </a:rPr>
                <a:t> </a:t>
              </a:r>
              <a:r>
                <a:rPr lang="en-US" sz="800" dirty="0">
                  <a:solidFill>
                    <a:schemeClr val="bg2">
                      <a:lumMod val="25000"/>
                    </a:schemeClr>
                  </a:solidFill>
                </a:rPr>
                <a:t>Under Surveillance </a:t>
              </a:r>
            </a:p>
          </p:txBody>
        </p:sp>
      </p:grpSp>
      <p:grpSp>
        <p:nvGrpSpPr>
          <p:cNvPr id="55" name="Group 444"/>
          <p:cNvGrpSpPr/>
          <p:nvPr/>
        </p:nvGrpSpPr>
        <p:grpSpPr>
          <a:xfrm>
            <a:off x="297880" y="748183"/>
            <a:ext cx="1454720" cy="514794"/>
            <a:chOff x="10181315" y="941505"/>
            <a:chExt cx="1939627" cy="686389"/>
          </a:xfrm>
        </p:grpSpPr>
        <p:sp>
          <p:nvSpPr>
            <p:cNvPr id="446" name="TextBox 445"/>
            <p:cNvSpPr txBox="1"/>
            <p:nvPr/>
          </p:nvSpPr>
          <p:spPr>
            <a:xfrm>
              <a:off x="10196484" y="941505"/>
              <a:ext cx="1530327" cy="430885"/>
            </a:xfrm>
            <a:prstGeom prst="rect">
              <a:avLst/>
            </a:prstGeom>
            <a:noFill/>
          </p:spPr>
          <p:txBody>
            <a:bodyPr wrap="square" rtlCol="0">
              <a:spAutoFit/>
            </a:bodyPr>
            <a:lstStyle/>
            <a:p>
              <a:r>
                <a:rPr lang="en-US" sz="1500" b="1" dirty="0">
                  <a:latin typeface="Tw Cen MT" panose="020B0602020104020603" pitchFamily="34" charset="0"/>
                </a:rPr>
                <a:t>e-Challan</a:t>
              </a:r>
            </a:p>
          </p:txBody>
        </p:sp>
        <p:sp>
          <p:nvSpPr>
            <p:cNvPr id="447" name="TextBox 446"/>
            <p:cNvSpPr txBox="1"/>
            <p:nvPr/>
          </p:nvSpPr>
          <p:spPr>
            <a:xfrm>
              <a:off x="10181315" y="1289341"/>
              <a:ext cx="1939627" cy="338553"/>
            </a:xfrm>
            <a:prstGeom prst="rect">
              <a:avLst/>
            </a:prstGeom>
            <a:noFill/>
          </p:spPr>
          <p:txBody>
            <a:bodyPr wrap="square" rtlCol="0">
              <a:spAutoFit/>
            </a:bodyPr>
            <a:lstStyle/>
            <a:p>
              <a:r>
                <a:rPr lang="en-US" sz="1050" dirty="0">
                  <a:solidFill>
                    <a:schemeClr val="bg2">
                      <a:lumMod val="25000"/>
                    </a:schemeClr>
                  </a:solidFill>
                </a:rPr>
                <a:t>1178012 Paid Challan</a:t>
              </a:r>
            </a:p>
          </p:txBody>
        </p:sp>
      </p:grpSp>
      <p:grpSp>
        <p:nvGrpSpPr>
          <p:cNvPr id="56" name="Group 254"/>
          <p:cNvGrpSpPr/>
          <p:nvPr/>
        </p:nvGrpSpPr>
        <p:grpSpPr>
          <a:xfrm>
            <a:off x="1398944" y="473531"/>
            <a:ext cx="1159278" cy="1159278"/>
            <a:chOff x="1105470" y="385244"/>
            <a:chExt cx="1869742" cy="1869742"/>
          </a:xfrm>
        </p:grpSpPr>
        <p:sp>
          <p:nvSpPr>
            <p:cNvPr id="256" name="Oval 255"/>
            <p:cNvSpPr/>
            <p:nvPr/>
          </p:nvSpPr>
          <p:spPr>
            <a:xfrm>
              <a:off x="1168093" y="447867"/>
              <a:ext cx="1744496" cy="1744496"/>
            </a:xfrm>
            <a:prstGeom prst="ellipse">
              <a:avLst/>
            </a:prstGeom>
            <a:solidFill>
              <a:srgbClr val="FFC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1105470" y="385244"/>
              <a:ext cx="1869742" cy="1869742"/>
            </a:xfrm>
            <a:prstGeom prst="ellipse">
              <a:avLst/>
            </a:prstGeom>
            <a:noFill/>
            <a:ln w="19050">
              <a:solidFill>
                <a:srgbClr val="FFC5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eardrop 265"/>
            <p:cNvSpPr/>
            <p:nvPr/>
          </p:nvSpPr>
          <p:spPr>
            <a:xfrm rot="21336072">
              <a:off x="1322943" y="1026832"/>
              <a:ext cx="1119357" cy="1132274"/>
            </a:xfrm>
            <a:prstGeom prst="teardrop">
              <a:avLst>
                <a:gd name="adj" fmla="val 88717"/>
              </a:avLst>
            </a:prstGeom>
            <a:solidFill>
              <a:srgbClr val="000000">
                <a:alpha val="10980"/>
              </a:srgbClr>
            </a:solidFill>
            <a:ln>
              <a:noFill/>
            </a:ln>
            <a:effectLst>
              <a:glow rad="101600">
                <a:schemeClr val="tx1">
                  <a:alpha val="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267"/>
            <p:cNvGrpSpPr/>
            <p:nvPr/>
          </p:nvGrpSpPr>
          <p:grpSpPr>
            <a:xfrm>
              <a:off x="1392869" y="677439"/>
              <a:ext cx="1285351" cy="1285351"/>
              <a:chOff x="1672238" y="2600066"/>
              <a:chExt cx="1285351" cy="1285351"/>
            </a:xfrm>
          </p:grpSpPr>
          <p:grpSp>
            <p:nvGrpSpPr>
              <p:cNvPr id="58" name="Group 289"/>
              <p:cNvGrpSpPr/>
              <p:nvPr/>
            </p:nvGrpSpPr>
            <p:grpSpPr>
              <a:xfrm>
                <a:off x="1672238" y="2600066"/>
                <a:ext cx="1285351" cy="1285351"/>
                <a:chOff x="1282890" y="562664"/>
                <a:chExt cx="1514902" cy="1514902"/>
              </a:xfrm>
            </p:grpSpPr>
            <p:sp>
              <p:nvSpPr>
                <p:cNvPr id="292" name="Oval 291"/>
                <p:cNvSpPr/>
                <p:nvPr/>
              </p:nvSpPr>
              <p:spPr>
                <a:xfrm>
                  <a:off x="1282890" y="562664"/>
                  <a:ext cx="1514902" cy="1514902"/>
                </a:xfrm>
                <a:prstGeom prst="ellipse">
                  <a:avLst/>
                </a:prstGeom>
                <a:noFill/>
                <a:ln w="57150">
                  <a:solidFill>
                    <a:srgbClr val="FFE978"/>
                  </a:solidFill>
                </a:ln>
                <a:effectLst>
                  <a:outerShdw blurRad="127000" dist="25400" dir="8100000" sx="104000" sy="104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1310269" y="585168"/>
                  <a:ext cx="1469894" cy="1469894"/>
                </a:xfrm>
                <a:prstGeom prst="ellipse">
                  <a:avLst/>
                </a:prstGeom>
                <a:solidFill>
                  <a:schemeClr val="bg1">
                    <a:lumMod val="95000"/>
                  </a:schemeClr>
                </a:solidFill>
                <a:ln w="19050">
                  <a:solidFill>
                    <a:srgbClr val="F1C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269"/>
              <p:cNvGrpSpPr/>
              <p:nvPr/>
            </p:nvGrpSpPr>
            <p:grpSpPr>
              <a:xfrm>
                <a:off x="1841955" y="2844032"/>
                <a:ext cx="923360" cy="612434"/>
                <a:chOff x="1567382" y="927100"/>
                <a:chExt cx="923360" cy="612434"/>
              </a:xfrm>
            </p:grpSpPr>
            <p:sp>
              <p:nvSpPr>
                <p:cNvPr id="271" name="Oval 270"/>
                <p:cNvSpPr/>
                <p:nvPr/>
              </p:nvSpPr>
              <p:spPr>
                <a:xfrm>
                  <a:off x="1935565" y="1161365"/>
                  <a:ext cx="209550" cy="222250"/>
                </a:xfrm>
                <a:prstGeom prst="ellipse">
                  <a:avLst/>
                </a:prstGeom>
                <a:solidFill>
                  <a:srgbClr val="FFE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2" name="Straight Connector 271"/>
                <p:cNvCxnSpPr/>
                <p:nvPr/>
              </p:nvCxnSpPr>
              <p:spPr>
                <a:xfrm flipH="1">
                  <a:off x="2288743" y="993434"/>
                  <a:ext cx="87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H="1">
                  <a:off x="2376657" y="1145834"/>
                  <a:ext cx="87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H="1">
                  <a:off x="2352229" y="1310934"/>
                  <a:ext cx="1385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H="1">
                  <a:off x="2308272" y="1484435"/>
                  <a:ext cx="87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flipH="1">
                  <a:off x="1616109" y="1313768"/>
                  <a:ext cx="87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flipH="1">
                  <a:off x="1567382" y="1145152"/>
                  <a:ext cx="1366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flipH="1">
                  <a:off x="1704023" y="927100"/>
                  <a:ext cx="1038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H="1">
                  <a:off x="1671205" y="1481480"/>
                  <a:ext cx="931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H="1">
                  <a:off x="1764348" y="1539534"/>
                  <a:ext cx="869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flipH="1">
                  <a:off x="2246516" y="1482384"/>
                  <a:ext cx="422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60" name="Group 293"/>
          <p:cNvGrpSpPr/>
          <p:nvPr/>
        </p:nvGrpSpPr>
        <p:grpSpPr>
          <a:xfrm>
            <a:off x="1368606" y="1941069"/>
            <a:ext cx="1140455" cy="1140455"/>
            <a:chOff x="1385272" y="2618182"/>
            <a:chExt cx="1869742" cy="1869742"/>
          </a:xfrm>
        </p:grpSpPr>
        <p:grpSp>
          <p:nvGrpSpPr>
            <p:cNvPr id="96" name="Group 294"/>
            <p:cNvGrpSpPr/>
            <p:nvPr/>
          </p:nvGrpSpPr>
          <p:grpSpPr>
            <a:xfrm>
              <a:off x="1385272" y="2618182"/>
              <a:ext cx="1869742" cy="1869742"/>
              <a:chOff x="1105470" y="385244"/>
              <a:chExt cx="1869742" cy="1869742"/>
            </a:xfrm>
          </p:grpSpPr>
          <p:sp>
            <p:nvSpPr>
              <p:cNvPr id="304" name="Oval 303"/>
              <p:cNvSpPr/>
              <p:nvPr/>
            </p:nvSpPr>
            <p:spPr>
              <a:xfrm>
                <a:off x="1168093" y="447867"/>
                <a:ext cx="1744496" cy="1744496"/>
              </a:xfrm>
              <a:prstGeom prst="ellipse">
                <a:avLst/>
              </a:prstGeom>
              <a:solidFill>
                <a:srgbClr val="1D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1105470" y="385244"/>
                <a:ext cx="1869742" cy="1869742"/>
              </a:xfrm>
              <a:prstGeom prst="ellipse">
                <a:avLst/>
              </a:prstGeom>
              <a:noFill/>
              <a:ln w="19050">
                <a:solidFill>
                  <a:srgbClr val="1DD6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eardrop 305"/>
              <p:cNvSpPr/>
              <p:nvPr/>
            </p:nvSpPr>
            <p:spPr>
              <a:xfrm rot="21336072">
                <a:off x="1322943" y="1026832"/>
                <a:ext cx="1119357" cy="1132274"/>
              </a:xfrm>
              <a:prstGeom prst="teardrop">
                <a:avLst>
                  <a:gd name="adj" fmla="val 88717"/>
                </a:avLst>
              </a:prstGeom>
              <a:solidFill>
                <a:srgbClr val="000000">
                  <a:alpha val="10980"/>
                </a:srgbClr>
              </a:solidFill>
              <a:ln>
                <a:noFill/>
              </a:ln>
              <a:effectLst>
                <a:glow rad="101600">
                  <a:schemeClr val="tx1">
                    <a:alpha val="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306"/>
              <p:cNvGrpSpPr/>
              <p:nvPr/>
            </p:nvGrpSpPr>
            <p:grpSpPr>
              <a:xfrm>
                <a:off x="1392869" y="677439"/>
                <a:ext cx="1285351" cy="1285351"/>
                <a:chOff x="1672238" y="2600066"/>
                <a:chExt cx="1285351" cy="1285351"/>
              </a:xfrm>
            </p:grpSpPr>
            <p:grpSp>
              <p:nvGrpSpPr>
                <p:cNvPr id="98" name="Group 307"/>
                <p:cNvGrpSpPr/>
                <p:nvPr/>
              </p:nvGrpSpPr>
              <p:grpSpPr>
                <a:xfrm>
                  <a:off x="1672238" y="2600066"/>
                  <a:ext cx="1285351" cy="1285351"/>
                  <a:chOff x="1282890" y="562664"/>
                  <a:chExt cx="1514902" cy="1514902"/>
                </a:xfrm>
              </p:grpSpPr>
              <p:sp>
                <p:nvSpPr>
                  <p:cNvPr id="310" name="Oval 309"/>
                  <p:cNvSpPr/>
                  <p:nvPr/>
                </p:nvSpPr>
                <p:spPr>
                  <a:xfrm>
                    <a:off x="1282890" y="562664"/>
                    <a:ext cx="1514902" cy="1514902"/>
                  </a:xfrm>
                  <a:prstGeom prst="ellipse">
                    <a:avLst/>
                  </a:prstGeom>
                  <a:noFill/>
                  <a:ln w="57150">
                    <a:solidFill>
                      <a:srgbClr val="8CF7E7"/>
                    </a:solidFill>
                  </a:ln>
                  <a:effectLst>
                    <a:outerShdw blurRad="127000" dist="25400" dir="8100000" sx="104000" sy="104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1310270" y="585169"/>
                    <a:ext cx="1469894" cy="1469894"/>
                  </a:xfrm>
                  <a:prstGeom prst="ellipse">
                    <a:avLst/>
                  </a:prstGeom>
                  <a:solidFill>
                    <a:schemeClr val="bg1">
                      <a:lumMod val="95000"/>
                    </a:schemeClr>
                  </a:solidFill>
                  <a:ln w="19050">
                    <a:solidFill>
                      <a:srgbClr val="3BBC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9" name="Straight Connector 308"/>
                <p:cNvCxnSpPr/>
                <p:nvPr/>
              </p:nvCxnSpPr>
              <p:spPr>
                <a:xfrm flipH="1">
                  <a:off x="2653986" y="2946085"/>
                  <a:ext cx="919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97" name="Straight Connector 296"/>
            <p:cNvCxnSpPr/>
            <p:nvPr/>
          </p:nvCxnSpPr>
          <p:spPr>
            <a:xfrm flipH="1">
              <a:off x="2371725" y="3824961"/>
              <a:ext cx="1013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flipH="1">
              <a:off x="2556762" y="3774161"/>
              <a:ext cx="653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flipH="1">
              <a:off x="1962150" y="3863061"/>
              <a:ext cx="656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flipH="1">
              <a:off x="2057400" y="3415386"/>
              <a:ext cx="881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flipH="1">
              <a:off x="1834555" y="3801149"/>
              <a:ext cx="881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2" name="Oval 301"/>
            <p:cNvSpPr/>
            <p:nvPr/>
          </p:nvSpPr>
          <p:spPr>
            <a:xfrm>
              <a:off x="2329712" y="3371632"/>
              <a:ext cx="181420" cy="181420"/>
            </a:xfrm>
            <a:prstGeom prst="ellipse">
              <a:avLst/>
            </a:prstGeom>
            <a:solidFill>
              <a:srgbClr val="8CF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2347212" y="3256229"/>
              <a:ext cx="104775" cy="67829"/>
            </a:xfrm>
            <a:prstGeom prst="rect">
              <a:avLst/>
            </a:prstGeom>
            <a:solidFill>
              <a:srgbClr val="8CF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210"/>
          <p:cNvGrpSpPr/>
          <p:nvPr/>
        </p:nvGrpSpPr>
        <p:grpSpPr>
          <a:xfrm>
            <a:off x="6118088" y="2203961"/>
            <a:ext cx="239353" cy="239353"/>
            <a:chOff x="3577335" y="1053147"/>
            <a:chExt cx="319137" cy="319137"/>
          </a:xfrm>
        </p:grpSpPr>
        <p:sp>
          <p:nvSpPr>
            <p:cNvPr id="212" name="Oval 211"/>
            <p:cNvSpPr/>
            <p:nvPr/>
          </p:nvSpPr>
          <p:spPr>
            <a:xfrm>
              <a:off x="3676269" y="1148406"/>
              <a:ext cx="128620" cy="128620"/>
            </a:xfrm>
            <a:prstGeom prst="ellipse">
              <a:avLst/>
            </a:prstGeom>
            <a:solidFill>
              <a:srgbClr val="E39279"/>
            </a:solidFill>
            <a:ln w="19050">
              <a:solidFill>
                <a:srgbClr val="FEB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Donut 212"/>
            <p:cNvSpPr/>
            <p:nvPr/>
          </p:nvSpPr>
          <p:spPr>
            <a:xfrm>
              <a:off x="3577335" y="1053147"/>
              <a:ext cx="319137" cy="319137"/>
            </a:xfrm>
            <a:prstGeom prst="donut">
              <a:avLst>
                <a:gd name="adj" fmla="val 19304"/>
              </a:avLst>
            </a:prstGeom>
            <a:solidFill>
              <a:srgbClr val="FE9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8" name="Group 216"/>
          <p:cNvGrpSpPr/>
          <p:nvPr/>
        </p:nvGrpSpPr>
        <p:grpSpPr>
          <a:xfrm>
            <a:off x="5705433" y="3067674"/>
            <a:ext cx="239353" cy="239353"/>
            <a:chOff x="3577335" y="1053147"/>
            <a:chExt cx="319137" cy="319137"/>
          </a:xfrm>
        </p:grpSpPr>
        <p:sp>
          <p:nvSpPr>
            <p:cNvPr id="218" name="Oval 217"/>
            <p:cNvSpPr/>
            <p:nvPr/>
          </p:nvSpPr>
          <p:spPr>
            <a:xfrm>
              <a:off x="3672593" y="1148405"/>
              <a:ext cx="128620" cy="128620"/>
            </a:xfrm>
            <a:prstGeom prst="ellipse">
              <a:avLst/>
            </a:prstGeom>
            <a:solidFill>
              <a:srgbClr val="8469A1"/>
            </a:solidFill>
            <a:ln w="19050">
              <a:solidFill>
                <a:srgbClr val="A481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Donut 218"/>
            <p:cNvSpPr/>
            <p:nvPr/>
          </p:nvSpPr>
          <p:spPr>
            <a:xfrm>
              <a:off x="3577335" y="1053147"/>
              <a:ext cx="319137" cy="319137"/>
            </a:xfrm>
            <a:prstGeom prst="donut">
              <a:avLst>
                <a:gd name="adj" fmla="val 19304"/>
              </a:avLst>
            </a:prstGeom>
            <a:solidFill>
              <a:srgbClr val="A17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1" name="Group 219"/>
          <p:cNvGrpSpPr/>
          <p:nvPr/>
        </p:nvGrpSpPr>
        <p:grpSpPr>
          <a:xfrm>
            <a:off x="4951782" y="3560773"/>
            <a:ext cx="239353" cy="239353"/>
            <a:chOff x="3577335" y="1053147"/>
            <a:chExt cx="319137" cy="319137"/>
          </a:xfrm>
        </p:grpSpPr>
        <p:sp>
          <p:nvSpPr>
            <p:cNvPr id="221" name="Oval 220"/>
            <p:cNvSpPr/>
            <p:nvPr/>
          </p:nvSpPr>
          <p:spPr>
            <a:xfrm>
              <a:off x="3672593" y="1139682"/>
              <a:ext cx="128620" cy="128620"/>
            </a:xfrm>
            <a:prstGeom prst="ellipse">
              <a:avLst/>
            </a:prstGeom>
            <a:solidFill>
              <a:srgbClr val="42BDE0"/>
            </a:solidFill>
            <a:ln w="19050">
              <a:solidFill>
                <a:srgbClr val="83E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Donut 221"/>
            <p:cNvSpPr/>
            <p:nvPr/>
          </p:nvSpPr>
          <p:spPr>
            <a:xfrm>
              <a:off x="3577335" y="1053147"/>
              <a:ext cx="319137" cy="319137"/>
            </a:xfrm>
            <a:prstGeom prst="donut">
              <a:avLst>
                <a:gd name="adj" fmla="val 19304"/>
              </a:avLst>
            </a:prstGeom>
            <a:solidFill>
              <a:srgbClr val="3EC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2" name="Group 222"/>
          <p:cNvGrpSpPr/>
          <p:nvPr/>
        </p:nvGrpSpPr>
        <p:grpSpPr>
          <a:xfrm>
            <a:off x="3839921" y="3559073"/>
            <a:ext cx="239353" cy="239353"/>
            <a:chOff x="3577335" y="1053147"/>
            <a:chExt cx="319137" cy="319137"/>
          </a:xfrm>
        </p:grpSpPr>
        <p:sp>
          <p:nvSpPr>
            <p:cNvPr id="224" name="Oval 223"/>
            <p:cNvSpPr/>
            <p:nvPr/>
          </p:nvSpPr>
          <p:spPr>
            <a:xfrm>
              <a:off x="3676269" y="1148406"/>
              <a:ext cx="128620" cy="128620"/>
            </a:xfrm>
            <a:prstGeom prst="ellipse">
              <a:avLst/>
            </a:prstGeom>
            <a:solidFill>
              <a:srgbClr val="D882DD"/>
            </a:solidFill>
            <a:ln w="19050">
              <a:solidFill>
                <a:srgbClr val="FBA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onut 224"/>
            <p:cNvSpPr/>
            <p:nvPr/>
          </p:nvSpPr>
          <p:spPr>
            <a:xfrm>
              <a:off x="3577335" y="1053147"/>
              <a:ext cx="319137" cy="319137"/>
            </a:xfrm>
            <a:prstGeom prst="donut">
              <a:avLst>
                <a:gd name="adj" fmla="val 19304"/>
              </a:avLst>
            </a:prstGeom>
            <a:solidFill>
              <a:srgbClr val="F77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29" name="Picture 328"/>
          <p:cNvPicPr>
            <a:picLocks noChangeAspect="1"/>
          </p:cNvPicPr>
          <p:nvPr/>
        </p:nvPicPr>
        <p:blipFill>
          <a:blip r:embed="rId4" cstate="print">
            <a:extLst>
              <a:ext uri="{28A0092B-C50C-407E-A947-70E740481C1C}">
                <a14:useLocalDpi xmlns="" xmlns:a14="http://schemas.microsoft.com/office/drawing/2010/main"/>
              </a:ext>
            </a:extLst>
          </a:blip>
          <a:stretch>
            <a:fillRect/>
          </a:stretch>
        </p:blipFill>
        <p:spPr>
          <a:xfrm>
            <a:off x="6897457" y="2220592"/>
            <a:ext cx="445430" cy="451933"/>
          </a:xfrm>
          <a:prstGeom prst="rect">
            <a:avLst/>
          </a:prstGeom>
        </p:spPr>
      </p:pic>
      <p:pic>
        <p:nvPicPr>
          <p:cNvPr id="330" name="Picture 329"/>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1765536" y="817336"/>
            <a:ext cx="403118" cy="403118"/>
          </a:xfrm>
          <a:prstGeom prst="rect">
            <a:avLst/>
          </a:prstGeom>
        </p:spPr>
      </p:pic>
      <p:pic>
        <p:nvPicPr>
          <p:cNvPr id="337" name="Picture 336"/>
          <p:cNvPicPr>
            <a:picLocks noChangeAspect="1"/>
          </p:cNvPicPr>
          <p:nvPr/>
        </p:nvPicPr>
        <p:blipFill>
          <a:blip r:embed="rId6" cstate="print">
            <a:extLst>
              <a:ext uri="{28A0092B-C50C-407E-A947-70E740481C1C}">
                <a14:useLocalDpi xmlns="" xmlns:a14="http://schemas.microsoft.com/office/drawing/2010/main"/>
              </a:ext>
            </a:extLst>
          </a:blip>
          <a:stretch>
            <a:fillRect/>
          </a:stretch>
        </p:blipFill>
        <p:spPr>
          <a:xfrm>
            <a:off x="4935686" y="4297007"/>
            <a:ext cx="400535" cy="400535"/>
          </a:xfrm>
          <a:prstGeom prst="rect">
            <a:avLst/>
          </a:prstGeom>
        </p:spPr>
      </p:pic>
      <p:sp>
        <p:nvSpPr>
          <p:cNvPr id="351" name="Right Triangle 350"/>
          <p:cNvSpPr/>
          <p:nvPr/>
        </p:nvSpPr>
        <p:spPr>
          <a:xfrm rot="1736576">
            <a:off x="5247755" y="4398019"/>
            <a:ext cx="92641" cy="166496"/>
          </a:xfrm>
          <a:prstGeom prst="rtTriangle">
            <a:avLst/>
          </a:prstGeom>
          <a:solidFill>
            <a:srgbClr val="FEB283"/>
          </a:solidFill>
          <a:ln>
            <a:solidFill>
              <a:srgbClr val="3ECEF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55" name="Right Triangle 354"/>
          <p:cNvSpPr/>
          <p:nvPr/>
        </p:nvSpPr>
        <p:spPr>
          <a:xfrm rot="2322550" flipH="1">
            <a:off x="5092976" y="4389666"/>
            <a:ext cx="58368" cy="123985"/>
          </a:xfrm>
          <a:prstGeom prst="rtTriangle">
            <a:avLst/>
          </a:prstGeom>
          <a:solidFill>
            <a:srgbClr val="FEB283"/>
          </a:solidFill>
          <a:ln>
            <a:solidFill>
              <a:srgbClr val="3ECEF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027" name="Picture 3" descr="C:\Users\lenovo\Downloads\Excise_Banner\Indian_Rupee_symbol.svg.png"/>
          <p:cNvPicPr>
            <a:picLocks noChangeAspect="1" noChangeArrowheads="1"/>
          </p:cNvPicPr>
          <p:nvPr/>
        </p:nvPicPr>
        <p:blipFill>
          <a:blip r:embed="rId7" cstate="print"/>
          <a:srcRect/>
          <a:stretch>
            <a:fillRect/>
          </a:stretch>
        </p:blipFill>
        <p:spPr bwMode="auto">
          <a:xfrm>
            <a:off x="6882658" y="842562"/>
            <a:ext cx="283905" cy="417496"/>
          </a:xfrm>
          <a:prstGeom prst="rect">
            <a:avLst/>
          </a:prstGeom>
          <a:noFill/>
        </p:spPr>
      </p:pic>
      <p:cxnSp>
        <p:nvCxnSpPr>
          <p:cNvPr id="362" name="Straight Connector 361"/>
          <p:cNvCxnSpPr/>
          <p:nvPr/>
        </p:nvCxnSpPr>
        <p:spPr>
          <a:xfrm flipH="1">
            <a:off x="6862950" y="2263112"/>
            <a:ext cx="5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flipH="1">
            <a:off x="6920105" y="2339312"/>
            <a:ext cx="5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flipH="1">
            <a:off x="7291575" y="2225012"/>
            <a:ext cx="5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flipH="1">
            <a:off x="6977255" y="2634587"/>
            <a:ext cx="5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11" name="Picture 410"/>
          <p:cNvPicPr>
            <a:picLocks noChangeAspect="1"/>
          </p:cNvPicPr>
          <p:nvPr/>
        </p:nvPicPr>
        <p:blipFill>
          <a:blip r:embed="rId8" cstate="print">
            <a:extLst>
              <a:ext uri="{28A0092B-C50C-407E-A947-70E740481C1C}">
                <a14:useLocalDpi xmlns="" xmlns:a14="http://schemas.microsoft.com/office/drawing/2010/main"/>
              </a:ext>
            </a:extLst>
          </a:blip>
          <a:stretch>
            <a:fillRect/>
          </a:stretch>
        </p:blipFill>
        <p:spPr>
          <a:xfrm>
            <a:off x="6152234" y="3499894"/>
            <a:ext cx="526064" cy="526064"/>
          </a:xfrm>
          <a:prstGeom prst="rect">
            <a:avLst/>
          </a:prstGeom>
        </p:spPr>
      </p:pic>
      <p:cxnSp>
        <p:nvCxnSpPr>
          <p:cNvPr id="381" name="Straight Connector 380"/>
          <p:cNvCxnSpPr/>
          <p:nvPr/>
        </p:nvCxnSpPr>
        <p:spPr>
          <a:xfrm flipH="1">
            <a:off x="6929630" y="2596487"/>
            <a:ext cx="5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flipH="1">
            <a:off x="6910580" y="2682212"/>
            <a:ext cx="5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flipH="1">
            <a:off x="7253477" y="2539337"/>
            <a:ext cx="5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4" name="8-Point Star 393"/>
          <p:cNvSpPr/>
          <p:nvPr/>
        </p:nvSpPr>
        <p:spPr>
          <a:xfrm>
            <a:off x="6396880" y="3650875"/>
            <a:ext cx="74538" cy="60359"/>
          </a:xfrm>
          <a:prstGeom prst="star8">
            <a:avLst/>
          </a:prstGeom>
          <a:solidFill>
            <a:srgbClr val="A481D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3" name="Picture 2">
            <a:extLst>
              <a:ext uri="{FF2B5EF4-FFF2-40B4-BE49-F238E27FC236}">
                <a16:creationId xmlns="" xmlns:a16="http://schemas.microsoft.com/office/drawing/2014/main" id="{858DDA19-E37A-4B04-8734-A2A21C9A3E92}"/>
              </a:ext>
            </a:extLst>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628169" y="2184570"/>
            <a:ext cx="625624" cy="625624"/>
          </a:xfrm>
          <a:prstGeom prst="rect">
            <a:avLst/>
          </a:prstGeom>
        </p:spPr>
      </p:pic>
      <p:sp>
        <p:nvSpPr>
          <p:cNvPr id="291" name="TextBox 290"/>
          <p:cNvSpPr txBox="1"/>
          <p:nvPr/>
        </p:nvSpPr>
        <p:spPr>
          <a:xfrm>
            <a:off x="8787736" y="5351934"/>
            <a:ext cx="508664" cy="115416"/>
          </a:xfrm>
          <a:prstGeom prst="rect">
            <a:avLst/>
          </a:prstGeom>
          <a:noFill/>
        </p:spPr>
        <p:txBody>
          <a:bodyPr wrap="square" lIns="68580" tIns="34290" rIns="68580" bIns="34290" rtlCol="0">
            <a:spAutoFit/>
          </a:bodyPr>
          <a:lstStyle/>
          <a:p>
            <a:r>
              <a:rPr lang="en-US" sz="300" dirty="0">
                <a:solidFill>
                  <a:schemeClr val="bg2">
                    <a:lumMod val="25000"/>
                  </a:schemeClr>
                </a:solidFill>
              </a:rPr>
              <a:t>As on : 31 Mar2023</a:t>
            </a:r>
          </a:p>
        </p:txBody>
      </p:sp>
      <p:grpSp>
        <p:nvGrpSpPr>
          <p:cNvPr id="214" name="Group 12"/>
          <p:cNvGrpSpPr/>
          <p:nvPr/>
        </p:nvGrpSpPr>
        <p:grpSpPr>
          <a:xfrm>
            <a:off x="228604" y="2"/>
            <a:ext cx="8520953" cy="663371"/>
            <a:chOff x="0" y="-227095"/>
            <a:chExt cx="10057424" cy="5634145"/>
          </a:xfrm>
        </p:grpSpPr>
        <p:sp>
          <p:nvSpPr>
            <p:cNvPr id="217" name="TextBox 13"/>
            <p:cNvSpPr txBox="1"/>
            <p:nvPr/>
          </p:nvSpPr>
          <p:spPr>
            <a:xfrm>
              <a:off x="449701" y="-227095"/>
              <a:ext cx="9607723" cy="4182419"/>
            </a:xfrm>
            <a:prstGeom prst="rect">
              <a:avLst/>
            </a:prstGeom>
          </p:spPr>
          <p:txBody>
            <a:bodyPr wrap="square" lIns="0" tIns="0" rIns="0" bIns="0" rtlCol="0" anchor="t">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Effectiveness &amp; efficiency</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endParaRPr>
            </a:p>
          </p:txBody>
        </p:sp>
        <p:sp>
          <p:nvSpPr>
            <p:cNvPr id="220" name="TextBox 14"/>
            <p:cNvSpPr txBox="1"/>
            <p:nvPr/>
          </p:nvSpPr>
          <p:spPr>
            <a:xfrm>
              <a:off x="0" y="3446547"/>
              <a:ext cx="9607723" cy="1960503"/>
            </a:xfrm>
            <a:prstGeom prst="rect">
              <a:avLst/>
            </a:prstGeom>
          </p:spPr>
          <p:txBody>
            <a:bodyPr lIns="0" tIns="0" rIns="0" bIns="0" rtlCol="0" anchor="t">
              <a:spAutoFit/>
            </a:bodyPr>
            <a:lstStyle/>
            <a:p>
              <a:pPr algn="r">
                <a:lnSpc>
                  <a:spcPts val="1750"/>
                </a:lnSpc>
              </a:pPr>
              <a:endParaRPr lang="en-US" sz="1200" spc="49" dirty="0">
                <a:solidFill>
                  <a:srgbClr val="191919"/>
                </a:solidFill>
                <a:latin typeface="Aileron"/>
                <a:ea typeface="Aileron"/>
                <a:cs typeface="Aileron"/>
                <a:sym typeface="Aileron"/>
              </a:endParaRPr>
            </a:p>
          </p:txBody>
        </p:sp>
      </p:grpSp>
      <p:sp>
        <p:nvSpPr>
          <p:cNvPr id="223" name="Slide Number Placeholder 222"/>
          <p:cNvSpPr>
            <a:spLocks noGrp="1"/>
          </p:cNvSpPr>
          <p:nvPr>
            <p:ph type="sldNum" sz="quarter" idx="12"/>
          </p:nvPr>
        </p:nvSpPr>
        <p:spPr/>
        <p:txBody>
          <a:bodyPr/>
          <a:lstStyle/>
          <a:p>
            <a:fld id="{4ECF5D7C-5D29-44A1-AF3B-3A097F8777D7}" type="slidenum">
              <a:rPr lang="en-GB" smtClean="0"/>
              <a:pPr/>
              <a:t>18</a:t>
            </a:fld>
            <a:endParaRPr lang="en-GB"/>
          </a:p>
        </p:txBody>
      </p:sp>
    </p:spTree>
    <p:extLst>
      <p:ext uri="{BB962C8B-B14F-4D97-AF65-F5344CB8AC3E}">
        <p14:creationId xmlns="" xmlns:p14="http://schemas.microsoft.com/office/powerpoint/2010/main" val="2196820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p:cNvSpPr txBox="1"/>
          <p:nvPr/>
        </p:nvSpPr>
        <p:spPr>
          <a:xfrm>
            <a:off x="457204" y="221220"/>
            <a:ext cx="8139953" cy="492443"/>
          </a:xfrm>
          <a:prstGeom prst="rect">
            <a:avLst/>
          </a:prstGeom>
        </p:spPr>
        <p:txBody>
          <a:bodyPr lIns="0" tIns="0" rIns="0" bIns="0" rtlCol="0" anchor="t">
            <a:spAutoFit/>
          </a:bodyPr>
          <a:lstStyle/>
          <a:p>
            <a:pPr algn="ctr"/>
            <a:r>
              <a:rPr lang="en-GB"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Improvements in retail outlets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endParaRPr>
          </a:p>
        </p:txBody>
      </p:sp>
      <p:pic>
        <p:nvPicPr>
          <p:cNvPr id="1034" name="Picture 10" descr="C:\Users\user\Downloads\WhatsApp Image 2024-11-18 at 20.51.04_94720482.jpg"/>
          <p:cNvPicPr>
            <a:picLocks noChangeAspect="1" noChangeArrowheads="1"/>
          </p:cNvPicPr>
          <p:nvPr/>
        </p:nvPicPr>
        <p:blipFill>
          <a:blip r:embed="rId3" cstate="print"/>
          <a:srcRect l="11644" r="15592"/>
          <a:stretch>
            <a:fillRect/>
          </a:stretch>
        </p:blipFill>
        <p:spPr bwMode="auto">
          <a:xfrm>
            <a:off x="4419600" y="1200150"/>
            <a:ext cx="4419600" cy="1752600"/>
          </a:xfrm>
          <a:prstGeom prst="rect">
            <a:avLst/>
          </a:prstGeom>
          <a:noFill/>
          <a:ln>
            <a:solidFill>
              <a:schemeClr val="tx1"/>
            </a:solidFill>
          </a:ln>
        </p:spPr>
      </p:pic>
      <p:pic>
        <p:nvPicPr>
          <p:cNvPr id="1036" name="Picture 12" descr="C:\Users\user\Downloads\WhatsApp Image 2024-11-18 at 20.51.03_d10cdcb3.jpg"/>
          <p:cNvPicPr>
            <a:picLocks noChangeAspect="1" noChangeArrowheads="1"/>
          </p:cNvPicPr>
          <p:nvPr/>
        </p:nvPicPr>
        <p:blipFill>
          <a:blip r:embed="rId4" cstate="print"/>
          <a:srcRect t="17652" r="6896"/>
          <a:stretch>
            <a:fillRect/>
          </a:stretch>
        </p:blipFill>
        <p:spPr bwMode="auto">
          <a:xfrm>
            <a:off x="4419600" y="3028950"/>
            <a:ext cx="4419600" cy="1885276"/>
          </a:xfrm>
          <a:prstGeom prst="rect">
            <a:avLst/>
          </a:prstGeom>
          <a:noFill/>
          <a:ln>
            <a:solidFill>
              <a:schemeClr val="tx1"/>
            </a:solidFill>
          </a:ln>
        </p:spPr>
      </p:pic>
      <p:sp>
        <p:nvSpPr>
          <p:cNvPr id="21" name="Rectangle 20"/>
          <p:cNvSpPr/>
          <p:nvPr/>
        </p:nvSpPr>
        <p:spPr>
          <a:xfrm>
            <a:off x="685800" y="846951"/>
            <a:ext cx="3122971" cy="276999"/>
          </a:xfrm>
          <a:prstGeom prst="rect">
            <a:avLst/>
          </a:prstGeom>
        </p:spPr>
        <p:txBody>
          <a:bodyPr wrap="none">
            <a:spAutoFit/>
          </a:bodyPr>
          <a:lstStyle/>
          <a:p>
            <a:pPr algn="ctr"/>
            <a:r>
              <a:rPr lang="en-US" sz="1200" b="1" dirty="0" smtClean="0">
                <a:solidFill>
                  <a:srgbClr val="C00000"/>
                </a:solidFill>
              </a:rPr>
              <a:t>Display of Brand/Labels at Retail Shop</a:t>
            </a:r>
          </a:p>
        </p:txBody>
      </p:sp>
      <p:sp>
        <p:nvSpPr>
          <p:cNvPr id="22" name="Rectangle 21"/>
          <p:cNvSpPr/>
          <p:nvPr/>
        </p:nvSpPr>
        <p:spPr>
          <a:xfrm>
            <a:off x="5257800" y="846951"/>
            <a:ext cx="3036409" cy="276999"/>
          </a:xfrm>
          <a:prstGeom prst="rect">
            <a:avLst/>
          </a:prstGeom>
        </p:spPr>
        <p:txBody>
          <a:bodyPr wrap="none">
            <a:spAutoFit/>
          </a:bodyPr>
          <a:lstStyle/>
          <a:p>
            <a:pPr algn="ctr"/>
            <a:r>
              <a:rPr lang="en-US" sz="1200" b="1" dirty="0" smtClean="0">
                <a:solidFill>
                  <a:srgbClr val="C00000"/>
                </a:solidFill>
              </a:rPr>
              <a:t>Uniform &amp; Employee ID at Retail Shop </a:t>
            </a:r>
          </a:p>
        </p:txBody>
      </p:sp>
      <p:pic>
        <p:nvPicPr>
          <p:cNvPr id="7169" name="Picture 1" descr="C:\Users\user\Downloads\WhatsApp Image 2024-11-18 at 20.51.03_ee9b0477.jpg"/>
          <p:cNvPicPr>
            <a:picLocks noChangeAspect="1" noChangeArrowheads="1"/>
          </p:cNvPicPr>
          <p:nvPr/>
        </p:nvPicPr>
        <p:blipFill>
          <a:blip r:embed="rId5"/>
          <a:srcRect t="23156"/>
          <a:stretch>
            <a:fillRect/>
          </a:stretch>
        </p:blipFill>
        <p:spPr bwMode="auto">
          <a:xfrm>
            <a:off x="152400" y="1200150"/>
            <a:ext cx="4191000" cy="3733800"/>
          </a:xfrm>
          <a:prstGeom prst="rect">
            <a:avLst/>
          </a:prstGeom>
          <a:noFill/>
          <a:ln>
            <a:solidFill>
              <a:schemeClr val="tx1"/>
            </a:solidFill>
          </a:ln>
        </p:spPr>
      </p:pic>
      <p:sp>
        <p:nvSpPr>
          <p:cNvPr id="16" name="Slide Number Placeholder 15"/>
          <p:cNvSpPr>
            <a:spLocks noGrp="1"/>
          </p:cNvSpPr>
          <p:nvPr>
            <p:ph type="sldNum" sz="quarter" idx="12"/>
          </p:nvPr>
        </p:nvSpPr>
        <p:spPr/>
        <p:txBody>
          <a:bodyPr/>
          <a:lstStyle/>
          <a:p>
            <a:fld id="{4ECF5D7C-5D29-44A1-AF3B-3A097F8777D7}" type="slidenum">
              <a:rPr lang="en-GB" smtClean="0"/>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38100"/>
            <a:ext cx="9144000" cy="85725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reforms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endParaRPr>
          </a:p>
        </p:txBody>
      </p:sp>
      <p:graphicFrame>
        <p:nvGraphicFramePr>
          <p:cNvPr id="2" name="Diagram 1"/>
          <p:cNvGraphicFramePr/>
          <p:nvPr/>
        </p:nvGraphicFramePr>
        <p:xfrm>
          <a:off x="1828800" y="1200150"/>
          <a:ext cx="60960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4ECF5D7C-5D29-44A1-AF3B-3A097F8777D7}" type="slidenum">
              <a:rPr lang="en-GB" smtClean="0"/>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p:cNvSpPr txBox="1"/>
          <p:nvPr/>
        </p:nvSpPr>
        <p:spPr>
          <a:xfrm>
            <a:off x="457204" y="221220"/>
            <a:ext cx="8139953" cy="492443"/>
          </a:xfrm>
          <a:prstGeom prst="rect">
            <a:avLst/>
          </a:prstGeom>
        </p:spPr>
        <p:txBody>
          <a:bodyPr lIns="0" tIns="0" rIns="0" bIns="0" rtlCol="0" anchor="t">
            <a:spAutoFit/>
          </a:bodyPr>
          <a:lstStyle/>
          <a:p>
            <a:pPr algn="ctr"/>
            <a:r>
              <a:rPr lang="en-GB"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Improvements in retail outlets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endParaRPr>
          </a:p>
        </p:txBody>
      </p:sp>
      <p:sp>
        <p:nvSpPr>
          <p:cNvPr id="23" name="Rectangle 22"/>
          <p:cNvSpPr/>
          <p:nvPr/>
        </p:nvSpPr>
        <p:spPr>
          <a:xfrm>
            <a:off x="1981200" y="923151"/>
            <a:ext cx="1099981" cy="276999"/>
          </a:xfrm>
          <a:prstGeom prst="rect">
            <a:avLst/>
          </a:prstGeom>
        </p:spPr>
        <p:txBody>
          <a:bodyPr wrap="none">
            <a:spAutoFit/>
          </a:bodyPr>
          <a:lstStyle/>
          <a:p>
            <a:pPr algn="ctr"/>
            <a:r>
              <a:rPr lang="en-US" sz="1200" b="1" dirty="0" smtClean="0">
                <a:solidFill>
                  <a:srgbClr val="C00000"/>
                </a:solidFill>
              </a:rPr>
              <a:t>Clean Shops</a:t>
            </a:r>
          </a:p>
        </p:txBody>
      </p:sp>
      <p:sp>
        <p:nvSpPr>
          <p:cNvPr id="26" name="Rectangle 25"/>
          <p:cNvSpPr/>
          <p:nvPr/>
        </p:nvSpPr>
        <p:spPr>
          <a:xfrm>
            <a:off x="6248400" y="923151"/>
            <a:ext cx="1213795" cy="276999"/>
          </a:xfrm>
          <a:prstGeom prst="rect">
            <a:avLst/>
          </a:prstGeom>
        </p:spPr>
        <p:txBody>
          <a:bodyPr wrap="none">
            <a:spAutoFit/>
          </a:bodyPr>
          <a:lstStyle/>
          <a:p>
            <a:pPr algn="ctr"/>
            <a:r>
              <a:rPr lang="en-US" sz="1200" b="1" dirty="0" smtClean="0">
                <a:solidFill>
                  <a:srgbClr val="C00000"/>
                </a:solidFill>
              </a:rPr>
              <a:t>Clean </a:t>
            </a:r>
            <a:r>
              <a:rPr lang="en-US" sz="1200" b="1" dirty="0" err="1" smtClean="0">
                <a:solidFill>
                  <a:srgbClr val="C00000"/>
                </a:solidFill>
              </a:rPr>
              <a:t>Aahata</a:t>
            </a:r>
            <a:r>
              <a:rPr lang="en-US" sz="1200" b="1" dirty="0" smtClean="0">
                <a:solidFill>
                  <a:srgbClr val="C00000"/>
                </a:solidFill>
              </a:rPr>
              <a:t> </a:t>
            </a:r>
          </a:p>
        </p:txBody>
      </p:sp>
      <p:pic>
        <p:nvPicPr>
          <p:cNvPr id="45060" name="Picture 4" descr="C:\Users\user\Downloads\WhatsApp Image 2024-11-19 at 12.42.52_99094d44.jpg"/>
          <p:cNvPicPr>
            <a:picLocks noChangeAspect="1" noChangeArrowheads="1"/>
          </p:cNvPicPr>
          <p:nvPr/>
        </p:nvPicPr>
        <p:blipFill>
          <a:blip r:embed="rId3"/>
          <a:srcRect t="45098"/>
          <a:stretch>
            <a:fillRect/>
          </a:stretch>
        </p:blipFill>
        <p:spPr bwMode="auto">
          <a:xfrm>
            <a:off x="5105400" y="3162300"/>
            <a:ext cx="3886200" cy="1981200"/>
          </a:xfrm>
          <a:prstGeom prst="rect">
            <a:avLst/>
          </a:prstGeom>
          <a:noFill/>
          <a:ln>
            <a:solidFill>
              <a:schemeClr val="tx1"/>
            </a:solidFill>
          </a:ln>
        </p:spPr>
      </p:pic>
      <p:pic>
        <p:nvPicPr>
          <p:cNvPr id="45061" name="Picture 5" descr="C:\Users\user\Downloads\WhatsApp Image 2024-11-20 at 19.28.32_935cc6f0.jpg"/>
          <p:cNvPicPr>
            <a:picLocks noChangeAspect="1" noChangeArrowheads="1"/>
          </p:cNvPicPr>
          <p:nvPr/>
        </p:nvPicPr>
        <p:blipFill>
          <a:blip r:embed="rId4"/>
          <a:srcRect b="17880"/>
          <a:stretch>
            <a:fillRect/>
          </a:stretch>
        </p:blipFill>
        <p:spPr bwMode="auto">
          <a:xfrm>
            <a:off x="5181600" y="1200150"/>
            <a:ext cx="3733800" cy="1905000"/>
          </a:xfrm>
          <a:prstGeom prst="rect">
            <a:avLst/>
          </a:prstGeom>
          <a:noFill/>
          <a:ln>
            <a:solidFill>
              <a:schemeClr val="tx1"/>
            </a:solidFill>
          </a:ln>
        </p:spPr>
      </p:pic>
      <p:pic>
        <p:nvPicPr>
          <p:cNvPr id="45062" name="Picture 6" descr="C:\Users\user\Downloads\WhatsApp Image 2024-11-19 at 12.42.51_7f3e8133.jpg"/>
          <p:cNvPicPr>
            <a:picLocks noChangeAspect="1" noChangeArrowheads="1"/>
          </p:cNvPicPr>
          <p:nvPr/>
        </p:nvPicPr>
        <p:blipFill>
          <a:blip r:embed="rId5"/>
          <a:srcRect r="31746" b="26000"/>
          <a:stretch>
            <a:fillRect/>
          </a:stretch>
        </p:blipFill>
        <p:spPr bwMode="auto">
          <a:xfrm>
            <a:off x="381000" y="1200150"/>
            <a:ext cx="4648200" cy="3810000"/>
          </a:xfrm>
          <a:prstGeom prst="rect">
            <a:avLst/>
          </a:prstGeom>
          <a:noFill/>
          <a:ln>
            <a:solidFill>
              <a:schemeClr val="tx1"/>
            </a:solidFill>
          </a:ln>
        </p:spPr>
      </p:pic>
      <p:sp>
        <p:nvSpPr>
          <p:cNvPr id="20" name="Slide Number Placeholder 19"/>
          <p:cNvSpPr>
            <a:spLocks noGrp="1"/>
          </p:cNvSpPr>
          <p:nvPr>
            <p:ph type="sldNum" sz="quarter" idx="12"/>
          </p:nvPr>
        </p:nvSpPr>
        <p:spPr/>
        <p:txBody>
          <a:bodyPr/>
          <a:lstStyle/>
          <a:p>
            <a:fld id="{4ECF5D7C-5D29-44A1-AF3B-3A097F8777D7}" type="slidenum">
              <a:rPr lang="en-GB" smtClean="0"/>
              <a:pPr/>
              <a:t>20</a:t>
            </a:fld>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p:cNvSpPr txBox="1"/>
          <p:nvPr/>
        </p:nvSpPr>
        <p:spPr>
          <a:xfrm>
            <a:off x="533404" y="2038350"/>
            <a:ext cx="8139953" cy="923330"/>
          </a:xfrm>
          <a:prstGeom prst="rect">
            <a:avLst/>
          </a:prstGeom>
        </p:spPr>
        <p:txBody>
          <a:bodyPr lIns="0" tIns="0" rIns="0" bIns="0" rtlCol="0" anchor="t">
            <a:spAutoFit/>
          </a:bodyPr>
          <a:lstStyle/>
          <a:p>
            <a:pPr algn="ctr"/>
            <a:r>
              <a:rPr lang="en-GB"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Thank you</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endParaRPr>
          </a:p>
        </p:txBody>
      </p:sp>
      <p:sp>
        <p:nvSpPr>
          <p:cNvPr id="3" name="Slide Number Placeholder 2"/>
          <p:cNvSpPr>
            <a:spLocks noGrp="1"/>
          </p:cNvSpPr>
          <p:nvPr>
            <p:ph type="sldNum" sz="quarter" idx="12"/>
          </p:nvPr>
        </p:nvSpPr>
        <p:spPr/>
        <p:txBody>
          <a:bodyPr/>
          <a:lstStyle/>
          <a:p>
            <a:fld id="{4ECF5D7C-5D29-44A1-AF3B-3A097F8777D7}" type="slidenum">
              <a:rPr lang="en-GB" smtClean="0"/>
              <a:pPr/>
              <a:t>21</a:t>
            </a:fld>
            <a:endParaRPr lang="en-GB"/>
          </a:p>
        </p:txBody>
      </p:sp>
    </p:spTree>
    <p:extLst>
      <p:ext uri="{BB962C8B-B14F-4D97-AF65-F5344CB8AC3E}">
        <p14:creationId xmlns="" xmlns:p14="http://schemas.microsoft.com/office/powerpoint/2010/main" val="3073099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76200" y="1962150"/>
            <a:ext cx="9144000" cy="85725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Policy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reformS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endParaRPr>
          </a:p>
        </p:txBody>
      </p:sp>
      <p:sp>
        <p:nvSpPr>
          <p:cNvPr id="4" name="Slide Number Placeholder 3"/>
          <p:cNvSpPr>
            <a:spLocks noGrp="1"/>
          </p:cNvSpPr>
          <p:nvPr>
            <p:ph type="sldNum" sz="quarter" idx="12"/>
          </p:nvPr>
        </p:nvSpPr>
        <p:spPr/>
        <p:txBody>
          <a:bodyPr/>
          <a:lstStyle/>
          <a:p>
            <a:fld id="{4ECF5D7C-5D29-44A1-AF3B-3A097F8777D7}" type="slidenum">
              <a:rPr lang="en-GB" smtClean="0"/>
              <a:pPr/>
              <a:t>3</a:t>
            </a:fld>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62200" y="895350"/>
            <a:ext cx="6477000" cy="3886200"/>
          </a:xfrm>
        </p:spPr>
        <p:txBody>
          <a:bodyPr>
            <a:noAutofit/>
          </a:bodyPr>
          <a:lstStyle/>
          <a:p>
            <a:pPr algn="just"/>
            <a:r>
              <a:rPr lang="en-US" sz="1600" dirty="0" smtClean="0"/>
              <a:t>New license for country liquor  manufacturing is opened for all country liquor/ foreign liquor manufacturers within the state along with franchisees. </a:t>
            </a:r>
          </a:p>
          <a:p>
            <a:pPr algn="just"/>
            <a:r>
              <a:rPr lang="en-US" sz="1600" dirty="0" smtClean="0"/>
              <a:t>Ends the monopoly of distillers in supply of country liquor, in specific supply areas, resulting in choices of brand/labels to the consumers and improvement in the quality of country liquor.</a:t>
            </a:r>
          </a:p>
          <a:p>
            <a:pPr algn="just"/>
            <a:r>
              <a:rPr lang="en-US" sz="1600" dirty="0" smtClean="0"/>
              <a:t>Online permit system for transportation of country liquor from manufacturing unit to storage warehouses.</a:t>
            </a:r>
          </a:p>
          <a:p>
            <a:pPr algn="just"/>
            <a:r>
              <a:rPr lang="en-GB" sz="1600" b="1" dirty="0" smtClean="0"/>
              <a:t>02</a:t>
            </a:r>
            <a:r>
              <a:rPr lang="en-GB" sz="1600" dirty="0" smtClean="0"/>
              <a:t> new distilleries have shown interest in establishing distillery in the state and have applied for LOI.</a:t>
            </a:r>
          </a:p>
          <a:p>
            <a:pPr algn="just"/>
            <a:r>
              <a:rPr lang="en-GB" sz="1600" b="1" dirty="0" smtClean="0"/>
              <a:t>0</a:t>
            </a:r>
            <a:r>
              <a:rPr lang="en-IN" sz="1600" b="1" dirty="0" smtClean="0"/>
              <a:t>2</a:t>
            </a:r>
            <a:r>
              <a:rPr lang="en-GB" sz="1600" dirty="0" smtClean="0"/>
              <a:t> existing foreign liquor bottling unit’s have applied for country liquor bottling under the new provisions. </a:t>
            </a:r>
          </a:p>
          <a:p>
            <a:pPr algn="just"/>
            <a:endParaRPr lang="en-US" sz="1600" dirty="0" smtClean="0"/>
          </a:p>
        </p:txBody>
      </p:sp>
      <p:sp>
        <p:nvSpPr>
          <p:cNvPr id="3" name="Title 2"/>
          <p:cNvSpPr>
            <a:spLocks noGrp="1"/>
          </p:cNvSpPr>
          <p:nvPr>
            <p:ph type="title"/>
          </p:nvPr>
        </p:nvSpPr>
        <p:spPr>
          <a:xfrm>
            <a:off x="0" y="-19050"/>
            <a:ext cx="9144000" cy="857250"/>
          </a:xfrm>
        </p:spPr>
        <p:txBody>
          <a:bodyPr>
            <a:no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Country Liquor</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endParaRPr>
          </a:p>
        </p:txBody>
      </p:sp>
      <p:pic>
        <p:nvPicPr>
          <p:cNvPr id="3081" name="Picture 9" descr="E:\Shared\November 2024\10083784.png"/>
          <p:cNvPicPr>
            <a:picLocks noChangeAspect="1" noChangeArrowheads="1"/>
          </p:cNvPicPr>
          <p:nvPr/>
        </p:nvPicPr>
        <p:blipFill>
          <a:blip r:embed="rId3" cstate="print"/>
          <a:srcRect/>
          <a:stretch>
            <a:fillRect/>
          </a:stretch>
        </p:blipFill>
        <p:spPr bwMode="auto">
          <a:xfrm>
            <a:off x="152404" y="1352550"/>
            <a:ext cx="2068513" cy="2438400"/>
          </a:xfrm>
          <a:prstGeom prst="rect">
            <a:avLst/>
          </a:prstGeom>
          <a:noFill/>
        </p:spPr>
      </p:pic>
      <p:sp>
        <p:nvSpPr>
          <p:cNvPr id="6" name="Slide Number Placeholder 5"/>
          <p:cNvSpPr>
            <a:spLocks noGrp="1"/>
          </p:cNvSpPr>
          <p:nvPr>
            <p:ph type="sldNum" sz="quarter" idx="12"/>
          </p:nvPr>
        </p:nvSpPr>
        <p:spPr/>
        <p:txBody>
          <a:bodyPr/>
          <a:lstStyle/>
          <a:p>
            <a:fld id="{4ECF5D7C-5D29-44A1-AF3B-3A097F8777D7}" type="slidenum">
              <a:rPr lang="en-GB" smtClean="0"/>
              <a:pPr/>
              <a:t>4</a:t>
            </a:fld>
            <a:endParaRPr lang="en-GB"/>
          </a:p>
        </p:txBody>
      </p:sp>
    </p:spTree>
    <p:extLst>
      <p:ext uri="{BB962C8B-B14F-4D97-AF65-F5344CB8AC3E}">
        <p14:creationId xmlns="" xmlns:p14="http://schemas.microsoft.com/office/powerpoint/2010/main" val="551510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descr="Picture 8"/>
          <p:cNvPicPr>
            <a:picLocks noChangeAspect="1"/>
          </p:cNvPicPr>
          <p:nvPr/>
        </p:nvPicPr>
        <p:blipFill>
          <a:blip r:embed="rId3" cstate="print"/>
          <a:srcRect/>
          <a:stretch>
            <a:fillRect/>
          </a:stretch>
        </p:blipFill>
        <p:spPr bwMode="auto">
          <a:xfrm>
            <a:off x="4473575" y="1558452"/>
            <a:ext cx="1189038" cy="1189037"/>
          </a:xfrm>
          <a:prstGeom prst="rect">
            <a:avLst/>
          </a:prstGeom>
          <a:noFill/>
          <a:ln w="12700">
            <a:noFill/>
            <a:miter lim="400000"/>
            <a:headEnd/>
            <a:tailEnd/>
          </a:ln>
        </p:spPr>
      </p:pic>
      <p:pic>
        <p:nvPicPr>
          <p:cNvPr id="8" name="Picture 12" descr="Picture 12"/>
          <p:cNvPicPr>
            <a:picLocks noChangeAspect="1"/>
          </p:cNvPicPr>
          <p:nvPr/>
        </p:nvPicPr>
        <p:blipFill>
          <a:blip r:embed="rId4" cstate="print"/>
          <a:srcRect/>
          <a:stretch>
            <a:fillRect/>
          </a:stretch>
        </p:blipFill>
        <p:spPr bwMode="auto">
          <a:xfrm>
            <a:off x="1752600" y="1779587"/>
            <a:ext cx="1265237" cy="885825"/>
          </a:xfrm>
          <a:prstGeom prst="rect">
            <a:avLst/>
          </a:prstGeom>
          <a:noFill/>
          <a:ln w="12700">
            <a:noFill/>
            <a:miter lim="400000"/>
            <a:headEnd/>
            <a:tailEnd/>
          </a:ln>
        </p:spPr>
      </p:pic>
      <p:pic>
        <p:nvPicPr>
          <p:cNvPr id="11" name="Picture 2" descr="Picture 2"/>
          <p:cNvPicPr>
            <a:picLocks noChangeAspect="1"/>
          </p:cNvPicPr>
          <p:nvPr/>
        </p:nvPicPr>
        <p:blipFill>
          <a:blip r:embed="rId5" cstate="print"/>
          <a:srcRect/>
          <a:stretch>
            <a:fillRect/>
          </a:stretch>
        </p:blipFill>
        <p:spPr bwMode="auto">
          <a:xfrm>
            <a:off x="3764701" y="1756889"/>
            <a:ext cx="907312" cy="914400"/>
          </a:xfrm>
          <a:prstGeom prst="rect">
            <a:avLst/>
          </a:prstGeom>
          <a:noFill/>
          <a:ln w="12700">
            <a:noFill/>
            <a:miter lim="400000"/>
            <a:headEnd/>
            <a:tailEnd/>
          </a:ln>
        </p:spPr>
      </p:pic>
      <p:pic>
        <p:nvPicPr>
          <p:cNvPr id="12" name="Picture 2" descr="Picture 2"/>
          <p:cNvPicPr>
            <a:picLocks noChangeAspect="1"/>
          </p:cNvPicPr>
          <p:nvPr/>
        </p:nvPicPr>
        <p:blipFill>
          <a:blip r:embed="rId6" cstate="print"/>
          <a:srcRect/>
          <a:stretch>
            <a:fillRect/>
          </a:stretch>
        </p:blipFill>
        <p:spPr bwMode="auto">
          <a:xfrm>
            <a:off x="661988" y="2060575"/>
            <a:ext cx="557212" cy="557212"/>
          </a:xfrm>
          <a:prstGeom prst="rect">
            <a:avLst/>
          </a:prstGeom>
          <a:noFill/>
          <a:ln w="12700">
            <a:noFill/>
            <a:miter lim="400000"/>
            <a:headEnd/>
            <a:tailEnd/>
          </a:ln>
        </p:spPr>
      </p:pic>
      <p:sp>
        <p:nvSpPr>
          <p:cNvPr id="16" name="TextBox 10"/>
          <p:cNvSpPr txBox="1">
            <a:spLocks noChangeArrowheads="1"/>
          </p:cNvSpPr>
          <p:nvPr/>
        </p:nvSpPr>
        <p:spPr bwMode="auto">
          <a:xfrm>
            <a:off x="609600" y="2693987"/>
            <a:ext cx="2628900" cy="954103"/>
          </a:xfrm>
          <a:prstGeom prst="rect">
            <a:avLst/>
          </a:prstGeom>
          <a:noFill/>
          <a:ln w="12700">
            <a:noFill/>
            <a:miter lim="400000"/>
            <a:headEnd/>
            <a:tailEnd/>
          </a:ln>
        </p:spPr>
        <p:txBody>
          <a:bodyPr lIns="45718" tIns="45718" rIns="45718" bIns="45718">
            <a:spAutoFit/>
          </a:bodyPr>
          <a:lstStyle/>
          <a:p>
            <a:pPr algn="ctr" hangingPunct="0"/>
            <a:r>
              <a:rPr lang="en-US" sz="1400" b="1" dirty="0" smtClean="0">
                <a:latin typeface="Calibri" pitchFamily="34" charset="0"/>
              </a:rPr>
              <a:t>Supplier creates online dispatch note &amp; scan barcode of boxes, then requests for the online permit to distillery DEO</a:t>
            </a:r>
            <a:endParaRPr lang="en-US" sz="1400" b="1" dirty="0">
              <a:latin typeface="Calibri" pitchFamily="34" charset="0"/>
            </a:endParaRPr>
          </a:p>
        </p:txBody>
      </p:sp>
      <p:pic>
        <p:nvPicPr>
          <p:cNvPr id="18" name="Picture 10" descr="Picture 10"/>
          <p:cNvPicPr>
            <a:picLocks noChangeAspect="1"/>
          </p:cNvPicPr>
          <p:nvPr/>
        </p:nvPicPr>
        <p:blipFill>
          <a:blip r:embed="rId7" cstate="print"/>
          <a:srcRect/>
          <a:stretch>
            <a:fillRect/>
          </a:stretch>
        </p:blipFill>
        <p:spPr bwMode="auto">
          <a:xfrm>
            <a:off x="1295400" y="1550987"/>
            <a:ext cx="531812" cy="1157287"/>
          </a:xfrm>
          <a:prstGeom prst="rect">
            <a:avLst/>
          </a:prstGeom>
          <a:noFill/>
          <a:ln w="12700">
            <a:noFill/>
            <a:miter lim="400000"/>
            <a:headEnd/>
            <a:tailEnd/>
          </a:ln>
        </p:spPr>
      </p:pic>
      <p:sp>
        <p:nvSpPr>
          <p:cNvPr id="19" name="TextBox 13"/>
          <p:cNvSpPr txBox="1">
            <a:spLocks noChangeArrowheads="1"/>
          </p:cNvSpPr>
          <p:nvPr/>
        </p:nvSpPr>
        <p:spPr bwMode="auto">
          <a:xfrm>
            <a:off x="3733800" y="2823690"/>
            <a:ext cx="1852613" cy="738660"/>
          </a:xfrm>
          <a:prstGeom prst="rect">
            <a:avLst/>
          </a:prstGeom>
          <a:noFill/>
          <a:ln w="12700">
            <a:noFill/>
            <a:miter lim="400000"/>
            <a:headEnd/>
            <a:tailEnd/>
          </a:ln>
        </p:spPr>
        <p:txBody>
          <a:bodyPr lIns="45718" tIns="45718" rIns="45718" bIns="45718">
            <a:spAutoFit/>
          </a:bodyPr>
          <a:lstStyle/>
          <a:p>
            <a:pPr algn="ctr" hangingPunct="0"/>
            <a:r>
              <a:rPr lang="en-US" sz="1400" b="1" dirty="0" smtClean="0">
                <a:latin typeface="Calibri" pitchFamily="34" charset="0"/>
              </a:rPr>
              <a:t>Distillery DEO views &amp; issues the permit online</a:t>
            </a:r>
            <a:endParaRPr lang="en-US" sz="1400" b="1" dirty="0">
              <a:latin typeface="Calibri" pitchFamily="34" charset="0"/>
            </a:endParaRPr>
          </a:p>
        </p:txBody>
      </p:sp>
      <p:sp>
        <p:nvSpPr>
          <p:cNvPr id="21" name="TextBox 16"/>
          <p:cNvSpPr txBox="1">
            <a:spLocks noChangeArrowheads="1"/>
          </p:cNvSpPr>
          <p:nvPr/>
        </p:nvSpPr>
        <p:spPr bwMode="auto">
          <a:xfrm>
            <a:off x="5919787" y="2595090"/>
            <a:ext cx="2971800" cy="1169547"/>
          </a:xfrm>
          <a:prstGeom prst="rect">
            <a:avLst/>
          </a:prstGeom>
          <a:noFill/>
          <a:ln w="12700">
            <a:noFill/>
            <a:miter lim="400000"/>
            <a:headEnd/>
            <a:tailEnd/>
          </a:ln>
        </p:spPr>
        <p:txBody>
          <a:bodyPr lIns="45718" tIns="45718" rIns="45718" bIns="45718">
            <a:spAutoFit/>
          </a:bodyPr>
          <a:lstStyle/>
          <a:p>
            <a:pPr algn="ctr" hangingPunct="0"/>
            <a:r>
              <a:rPr lang="en-US" sz="1400" b="1" dirty="0" smtClean="0">
                <a:latin typeface="Calibri" pitchFamily="34" charset="0"/>
              </a:rPr>
              <a:t>At Warehouse, consignment is received by scanning barcode of boxes &amp; warehouse in-charge issues Excise Verification Certificate</a:t>
            </a:r>
            <a:br>
              <a:rPr lang="en-US" sz="1400" b="1" dirty="0" smtClean="0">
                <a:latin typeface="Calibri" pitchFamily="34" charset="0"/>
              </a:rPr>
            </a:br>
            <a:r>
              <a:rPr lang="en-US" sz="1400" b="1" dirty="0" smtClean="0">
                <a:latin typeface="Calibri" pitchFamily="34" charset="0"/>
              </a:rPr>
              <a:t>(EVC) online</a:t>
            </a:r>
            <a:endParaRPr lang="en-US" sz="1400" b="1" dirty="0">
              <a:latin typeface="Calibri" pitchFamily="34" charset="0"/>
            </a:endParaRPr>
          </a:p>
        </p:txBody>
      </p:sp>
      <p:pic>
        <p:nvPicPr>
          <p:cNvPr id="25" name="Picture 4" descr="Picture 4"/>
          <p:cNvPicPr>
            <a:picLocks noChangeAspect="1"/>
          </p:cNvPicPr>
          <p:nvPr/>
        </p:nvPicPr>
        <p:blipFill>
          <a:blip r:embed="rId8" cstate="print"/>
          <a:srcRect/>
          <a:stretch>
            <a:fillRect/>
          </a:stretch>
        </p:blipFill>
        <p:spPr bwMode="auto">
          <a:xfrm>
            <a:off x="6918325" y="1925180"/>
            <a:ext cx="930275" cy="722313"/>
          </a:xfrm>
          <a:prstGeom prst="rect">
            <a:avLst/>
          </a:prstGeom>
          <a:noFill/>
          <a:ln w="12700">
            <a:noFill/>
            <a:miter lim="400000"/>
            <a:headEnd/>
            <a:tailEnd/>
          </a:ln>
        </p:spPr>
      </p:pic>
      <p:sp>
        <p:nvSpPr>
          <p:cNvPr id="35" name="Right Arrow 33"/>
          <p:cNvSpPr>
            <a:spLocks noChangeArrowheads="1"/>
          </p:cNvSpPr>
          <p:nvPr/>
        </p:nvSpPr>
        <p:spPr bwMode="auto">
          <a:xfrm>
            <a:off x="3019425" y="2236786"/>
            <a:ext cx="485775" cy="258763"/>
          </a:xfrm>
          <a:prstGeom prst="rightArrow">
            <a:avLst>
              <a:gd name="adj1" fmla="val 50000"/>
              <a:gd name="adj2" fmla="val 49938"/>
            </a:avLst>
          </a:prstGeom>
          <a:solidFill>
            <a:schemeClr val="accent2"/>
          </a:solidFill>
          <a:ln w="12700">
            <a:solidFill>
              <a:schemeClr val="accent1"/>
            </a:solidFill>
            <a:miter lim="800000"/>
            <a:headEnd/>
            <a:tailEnd/>
          </a:ln>
        </p:spPr>
        <p:txBody>
          <a:bodyPr lIns="45718" tIns="45718" rIns="45718" bIns="45718" anchor="ctr"/>
          <a:lstStyle/>
          <a:p>
            <a:pPr hangingPunct="0"/>
            <a:endParaRPr lang="en-US" dirty="0">
              <a:latin typeface="Calibri" pitchFamily="34" charset="0"/>
            </a:endParaRPr>
          </a:p>
        </p:txBody>
      </p:sp>
      <p:sp>
        <p:nvSpPr>
          <p:cNvPr id="36" name="Right Arrow 34"/>
          <p:cNvSpPr>
            <a:spLocks noChangeArrowheads="1"/>
          </p:cNvSpPr>
          <p:nvPr/>
        </p:nvSpPr>
        <p:spPr bwMode="auto">
          <a:xfrm>
            <a:off x="5791200" y="2236786"/>
            <a:ext cx="485775" cy="258764"/>
          </a:xfrm>
          <a:prstGeom prst="rightArrow">
            <a:avLst>
              <a:gd name="adj1" fmla="val 50000"/>
              <a:gd name="adj2" fmla="val 49938"/>
            </a:avLst>
          </a:prstGeom>
          <a:solidFill>
            <a:schemeClr val="accent2"/>
          </a:solidFill>
          <a:ln w="12700">
            <a:solidFill>
              <a:schemeClr val="accent1"/>
            </a:solidFill>
            <a:miter lim="800000"/>
            <a:headEnd/>
            <a:tailEnd/>
          </a:ln>
        </p:spPr>
        <p:txBody>
          <a:bodyPr lIns="45718" tIns="45718" rIns="45718" bIns="45718" anchor="ctr"/>
          <a:lstStyle/>
          <a:p>
            <a:pPr hangingPunct="0"/>
            <a:endParaRPr lang="en-US" dirty="0">
              <a:latin typeface="Calibri" pitchFamily="34" charset="0"/>
            </a:endParaRPr>
          </a:p>
        </p:txBody>
      </p:sp>
      <p:sp>
        <p:nvSpPr>
          <p:cNvPr id="45" name="Title 2"/>
          <p:cNvSpPr>
            <a:spLocks noGrp="1"/>
          </p:cNvSpPr>
          <p:nvPr>
            <p:ph type="title"/>
          </p:nvPr>
        </p:nvSpPr>
        <p:spPr>
          <a:xfrm>
            <a:off x="0" y="266700"/>
            <a:ext cx="9144000" cy="857250"/>
          </a:xfrm>
        </p:spPr>
        <p:txBody>
          <a:bodyPr>
            <a:no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Online permit system</a:t>
            </a:r>
            <a:b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b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of countr</a:t>
            </a:r>
            <a:r>
              <a:rPr lang="en-US"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y liquor</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endParaRPr>
          </a:p>
        </p:txBody>
      </p:sp>
      <p:sp>
        <p:nvSpPr>
          <p:cNvPr id="14" name="Slide Number Placeholder 13"/>
          <p:cNvSpPr>
            <a:spLocks noGrp="1"/>
          </p:cNvSpPr>
          <p:nvPr>
            <p:ph type="sldNum" sz="quarter" idx="12"/>
          </p:nvPr>
        </p:nvSpPr>
        <p:spPr/>
        <p:txBody>
          <a:bodyPr/>
          <a:lstStyle/>
          <a:p>
            <a:fld id="{4ECF5D7C-5D29-44A1-AF3B-3A097F8777D7}" type="slidenum">
              <a:rPr lang="en-GB" smtClean="0"/>
              <a:pPr/>
              <a:t>5</a:t>
            </a:fld>
            <a:endParaRPr lang="en-GB"/>
          </a:p>
        </p:txBody>
      </p:sp>
    </p:spTree>
    <p:extLst>
      <p:ext uri="{BB962C8B-B14F-4D97-AF65-F5344CB8AC3E}">
        <p14:creationId xmlns="" xmlns:p14="http://schemas.microsoft.com/office/powerpoint/2010/main" val="551510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Users\user\Downloads\policyadsf.png"/>
          <p:cNvPicPr>
            <a:picLocks noChangeAspect="1" noChangeArrowheads="1"/>
          </p:cNvPicPr>
          <p:nvPr/>
        </p:nvPicPr>
        <p:blipFill>
          <a:blip r:embed="rId3" cstate="print">
            <a:lum bright="40000"/>
          </a:blip>
          <a:srcRect/>
          <a:stretch>
            <a:fillRect/>
          </a:stretch>
        </p:blipFill>
        <p:spPr bwMode="auto">
          <a:xfrm>
            <a:off x="0" y="971550"/>
            <a:ext cx="3040490" cy="3429000"/>
          </a:xfrm>
          <a:prstGeom prst="rect">
            <a:avLst/>
          </a:prstGeom>
          <a:noFill/>
        </p:spPr>
      </p:pic>
      <p:sp>
        <p:nvSpPr>
          <p:cNvPr id="5" name="Content Placeholder 4"/>
          <p:cNvSpPr>
            <a:spLocks noGrp="1"/>
          </p:cNvSpPr>
          <p:nvPr>
            <p:ph idx="1"/>
          </p:nvPr>
        </p:nvSpPr>
        <p:spPr>
          <a:xfrm>
            <a:off x="2438400" y="1352550"/>
            <a:ext cx="6400800" cy="3276600"/>
          </a:xfrm>
        </p:spPr>
        <p:txBody>
          <a:bodyPr>
            <a:noAutofit/>
          </a:bodyPr>
          <a:lstStyle/>
          <a:p>
            <a:pPr algn="just"/>
            <a:r>
              <a:rPr lang="en-US" sz="1400" dirty="0" smtClean="0"/>
              <a:t>End of FL 10A / FL 10B ( wholesale ) licenses.</a:t>
            </a:r>
          </a:p>
          <a:p>
            <a:pPr algn="just"/>
            <a:r>
              <a:rPr lang="en-US" sz="1400" dirty="0" smtClean="0"/>
              <a:t>Direct procurement from manufacturers.</a:t>
            </a:r>
          </a:p>
          <a:p>
            <a:pPr algn="just"/>
            <a:r>
              <a:rPr lang="en-GB" sz="1400" dirty="0" smtClean="0"/>
              <a:t>For better supply facilities to the retail foreign liquor shops, an additional </a:t>
            </a:r>
            <a:r>
              <a:rPr lang="en-GB" sz="1400" dirty="0" err="1" smtClean="0"/>
              <a:t>godown</a:t>
            </a:r>
            <a:r>
              <a:rPr lang="en-GB" sz="1400" dirty="0" smtClean="0"/>
              <a:t> has been opened at </a:t>
            </a:r>
            <a:r>
              <a:rPr lang="en-GB" sz="1400" dirty="0" err="1" smtClean="0"/>
              <a:t>Arasnara</a:t>
            </a:r>
            <a:r>
              <a:rPr lang="en-GB" sz="1400" dirty="0" smtClean="0"/>
              <a:t> ( </a:t>
            </a:r>
            <a:r>
              <a:rPr lang="en-GB" sz="1400" dirty="0" err="1" smtClean="0"/>
              <a:t>Durg</a:t>
            </a:r>
            <a:r>
              <a:rPr lang="en-GB" sz="1400" dirty="0" smtClean="0"/>
              <a:t> ).</a:t>
            </a:r>
          </a:p>
          <a:p>
            <a:pPr algn="just"/>
            <a:r>
              <a:rPr lang="en-IN" sz="1400" dirty="0" smtClean="0"/>
              <a:t>The stock value of liquor stored at the </a:t>
            </a:r>
            <a:r>
              <a:rPr lang="en-IN" sz="1400" dirty="0" err="1" smtClean="0"/>
              <a:t>godowns</a:t>
            </a:r>
            <a:r>
              <a:rPr lang="en-IN" sz="1400" dirty="0" smtClean="0"/>
              <a:t> of </a:t>
            </a:r>
            <a:r>
              <a:rPr lang="en-IN" sz="1400" b="1" dirty="0" smtClean="0"/>
              <a:t>CSBCL</a:t>
            </a:r>
            <a:r>
              <a:rPr lang="en-IN" sz="1400" dirty="0" smtClean="0"/>
              <a:t> was </a:t>
            </a:r>
            <a:r>
              <a:rPr lang="en-IN" sz="1400" b="1" dirty="0" smtClean="0"/>
              <a:t>58.68 </a:t>
            </a:r>
            <a:r>
              <a:rPr lang="en-IN" sz="1400" b="1" dirty="0" err="1" smtClean="0"/>
              <a:t>crores</a:t>
            </a:r>
            <a:r>
              <a:rPr lang="en-IN" sz="1400" dirty="0" smtClean="0"/>
              <a:t> on 31st </a:t>
            </a:r>
            <a:r>
              <a:rPr lang="en-IN" sz="1400" dirty="0" err="1" smtClean="0"/>
              <a:t>oct</a:t>
            </a:r>
            <a:r>
              <a:rPr lang="en-IN" sz="1400" dirty="0" smtClean="0"/>
              <a:t> 2023 which has raised to </a:t>
            </a:r>
            <a:r>
              <a:rPr lang="en-IN" sz="1400" b="1" dirty="0" smtClean="0"/>
              <a:t>124.28 </a:t>
            </a:r>
            <a:r>
              <a:rPr lang="en-IN" sz="1400" b="1" dirty="0" err="1" smtClean="0"/>
              <a:t>crores</a:t>
            </a:r>
            <a:r>
              <a:rPr lang="en-IN" sz="1400" b="1" dirty="0" smtClean="0"/>
              <a:t> </a:t>
            </a:r>
            <a:r>
              <a:rPr lang="en-IN" sz="1400" dirty="0" smtClean="0"/>
              <a:t>on 31st </a:t>
            </a:r>
            <a:r>
              <a:rPr lang="en-IN" sz="1400" dirty="0" err="1" smtClean="0"/>
              <a:t>oct</a:t>
            </a:r>
            <a:r>
              <a:rPr lang="en-IN" sz="1400" dirty="0" smtClean="0"/>
              <a:t> 2024, implying a better supply of foreign liquor.</a:t>
            </a:r>
            <a:endParaRPr lang="en-GB" sz="1400" dirty="0" smtClean="0"/>
          </a:p>
          <a:p>
            <a:pPr algn="just"/>
            <a:r>
              <a:rPr lang="en-US" sz="1400" dirty="0" smtClean="0"/>
              <a:t>Ensures availability of global brands at retail shops.</a:t>
            </a:r>
          </a:p>
          <a:p>
            <a:pPr algn="just"/>
            <a:r>
              <a:rPr lang="en-GB" sz="1400" dirty="0" smtClean="0"/>
              <a:t>01 new application for foreign liquor bottling is under process.</a:t>
            </a:r>
          </a:p>
          <a:p>
            <a:pPr algn="just"/>
            <a:r>
              <a:rPr lang="en-GB" sz="1400" dirty="0" smtClean="0"/>
              <a:t>The veritable supplier count has expanded from </a:t>
            </a:r>
            <a:r>
              <a:rPr lang="en-GB" sz="1400" b="1" dirty="0" smtClean="0"/>
              <a:t>40</a:t>
            </a:r>
            <a:r>
              <a:rPr lang="en-GB" sz="1400" dirty="0" smtClean="0"/>
              <a:t> to </a:t>
            </a:r>
            <a:r>
              <a:rPr lang="en-GB" sz="1400" b="1" dirty="0" smtClean="0"/>
              <a:t>54</a:t>
            </a:r>
            <a:r>
              <a:rPr lang="en-GB" sz="1400" dirty="0" smtClean="0"/>
              <a:t>, ensuring greater diversity and reliability in our policy.</a:t>
            </a:r>
            <a:endParaRPr lang="en-US" sz="1400" dirty="0" smtClean="0"/>
          </a:p>
          <a:p>
            <a:pPr algn="just"/>
            <a:r>
              <a:rPr lang="en-GB" sz="1400" b="1" dirty="0" smtClean="0"/>
              <a:t>Significant growth</a:t>
            </a:r>
            <a:r>
              <a:rPr lang="en-GB" sz="1400" dirty="0" smtClean="0"/>
              <a:t>: a total of </a:t>
            </a:r>
            <a:r>
              <a:rPr lang="en-GB" sz="1400" b="1" dirty="0" smtClean="0"/>
              <a:t>249 </a:t>
            </a:r>
            <a:r>
              <a:rPr lang="en-GB" sz="1400" dirty="0" smtClean="0"/>
              <a:t>brands/labels supplied in FY 2024-2025, up from </a:t>
            </a:r>
            <a:r>
              <a:rPr lang="en-GB" sz="1400" b="1" dirty="0" smtClean="0"/>
              <a:t>176</a:t>
            </a:r>
            <a:r>
              <a:rPr lang="en-GB" sz="1400" dirty="0" smtClean="0"/>
              <a:t> in FY 2023-2024.</a:t>
            </a:r>
          </a:p>
        </p:txBody>
      </p:sp>
      <p:sp>
        <p:nvSpPr>
          <p:cNvPr id="3" name="Title 2"/>
          <p:cNvSpPr>
            <a:spLocks noGrp="1"/>
          </p:cNvSpPr>
          <p:nvPr>
            <p:ph type="title"/>
          </p:nvPr>
        </p:nvSpPr>
        <p:spPr>
          <a:xfrm>
            <a:off x="0" y="205979"/>
            <a:ext cx="9144000" cy="857250"/>
          </a:xfrm>
        </p:spPr>
        <p:txBody>
          <a:bodyPr>
            <a:no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Foreign Liquor</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endParaRPr>
          </a:p>
        </p:txBody>
      </p:sp>
      <p:sp>
        <p:nvSpPr>
          <p:cNvPr id="5124" name="AutoShape 4" descr="Visual Communications Icon - Procurement Icons, HD Png Downloa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 name="Slide Number Placeholder 5"/>
          <p:cNvSpPr>
            <a:spLocks noGrp="1"/>
          </p:cNvSpPr>
          <p:nvPr>
            <p:ph type="sldNum" sz="quarter" idx="12"/>
          </p:nvPr>
        </p:nvSpPr>
        <p:spPr/>
        <p:txBody>
          <a:bodyPr/>
          <a:lstStyle/>
          <a:p>
            <a:fld id="{4ECF5D7C-5D29-44A1-AF3B-3A097F8777D7}" type="slidenum">
              <a:rPr lang="en-GB" smtClean="0"/>
              <a:pPr/>
              <a:t>6</a:t>
            </a:fld>
            <a:endParaRPr lang="en-GB"/>
          </a:p>
        </p:txBody>
      </p:sp>
    </p:spTree>
    <p:extLst>
      <p:ext uri="{BB962C8B-B14F-4D97-AF65-F5344CB8AC3E}">
        <p14:creationId xmlns="" xmlns:p14="http://schemas.microsoft.com/office/powerpoint/2010/main" val="2343676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428751"/>
            <a:ext cx="7467600" cy="2590799"/>
          </a:xfrm>
        </p:spPr>
        <p:txBody>
          <a:bodyPr>
            <a:noAutofit/>
          </a:bodyPr>
          <a:lstStyle/>
          <a:p>
            <a:pPr algn="just"/>
            <a:r>
              <a:rPr lang="en-US" sz="1600" b="1" dirty="0" smtClean="0"/>
              <a:t>Decentralization</a:t>
            </a:r>
            <a:r>
              <a:rPr lang="en-US" sz="1600" dirty="0" smtClean="0"/>
              <a:t> of transportation of liquor from </a:t>
            </a:r>
            <a:r>
              <a:rPr lang="en-US" sz="1600" dirty="0" err="1" smtClean="0"/>
              <a:t>godowns</a:t>
            </a:r>
            <a:r>
              <a:rPr lang="en-US" sz="1600" dirty="0" smtClean="0"/>
              <a:t>/ warehouses to retail liquor shops which is </a:t>
            </a:r>
            <a:r>
              <a:rPr lang="en-US" sz="1600" smtClean="0"/>
              <a:t>being  done by </a:t>
            </a:r>
            <a:r>
              <a:rPr lang="en-US" sz="1600" dirty="0" smtClean="0"/>
              <a:t>CSMCL.</a:t>
            </a:r>
          </a:p>
          <a:p>
            <a:pPr algn="just"/>
            <a:r>
              <a:rPr lang="en-GB" sz="1600" dirty="0" smtClean="0"/>
              <a:t>In the previous system, the supplier used to transport the liquor from the unit to the warehouse and from the warehouse to the shop, but to make the system transparent and time efficient, the transportation of liquor from the warehouse to the shop is now done by CSMCL itself.</a:t>
            </a:r>
            <a:endParaRPr lang="en-US" sz="1600" dirty="0" smtClean="0"/>
          </a:p>
          <a:p>
            <a:pPr algn="just"/>
            <a:r>
              <a:rPr lang="en-US" sz="1600" dirty="0" smtClean="0"/>
              <a:t>Ensures security and tracing.</a:t>
            </a:r>
          </a:p>
          <a:p>
            <a:pPr algn="just"/>
            <a:r>
              <a:rPr lang="en-US" sz="1600" dirty="0" smtClean="0"/>
              <a:t>Ensures rational availability of liquor in retail liquor shops .</a:t>
            </a:r>
          </a:p>
          <a:p>
            <a:pPr algn="just"/>
            <a:endParaRPr lang="en-US" sz="1800" dirty="0" smtClean="0">
              <a:solidFill>
                <a:srgbClr val="FF0000"/>
              </a:solidFill>
            </a:endParaRPr>
          </a:p>
        </p:txBody>
      </p:sp>
      <p:sp>
        <p:nvSpPr>
          <p:cNvPr id="3" name="Title 2"/>
          <p:cNvSpPr>
            <a:spLocks noGrp="1"/>
          </p:cNvSpPr>
          <p:nvPr>
            <p:ph type="title"/>
          </p:nvPr>
        </p:nvSpPr>
        <p:spPr>
          <a:xfrm>
            <a:off x="228600" y="342900"/>
            <a:ext cx="8686800" cy="857250"/>
          </a:xfrm>
        </p:spPr>
        <p:txBody>
          <a:bodyPr>
            <a:noAutofit/>
          </a:bodyPr>
          <a:lstStyle/>
          <a:p>
            <a:pPr algn="ctr"/>
            <a:r>
              <a:rPr lang="en-GB"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Logistics</a:t>
            </a:r>
            <a:endParaRPr lang="en-US" sz="3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endParaRPr>
          </a:p>
        </p:txBody>
      </p:sp>
      <p:pic>
        <p:nvPicPr>
          <p:cNvPr id="9" name="Picture 2" descr="C:\Users\user\Downloads\TRUCK.png"/>
          <p:cNvPicPr>
            <a:picLocks noChangeAspect="1" noChangeArrowheads="1"/>
          </p:cNvPicPr>
          <p:nvPr/>
        </p:nvPicPr>
        <p:blipFill>
          <a:blip r:embed="rId3" cstate="print"/>
          <a:srcRect/>
          <a:stretch>
            <a:fillRect/>
          </a:stretch>
        </p:blipFill>
        <p:spPr bwMode="auto">
          <a:xfrm>
            <a:off x="6477000" y="2571750"/>
            <a:ext cx="2857500" cy="2857500"/>
          </a:xfrm>
          <a:prstGeom prst="rect">
            <a:avLst/>
          </a:prstGeom>
          <a:noFill/>
        </p:spPr>
      </p:pic>
      <p:sp>
        <p:nvSpPr>
          <p:cNvPr id="6" name="Slide Number Placeholder 5"/>
          <p:cNvSpPr>
            <a:spLocks noGrp="1"/>
          </p:cNvSpPr>
          <p:nvPr>
            <p:ph type="sldNum" sz="quarter" idx="12"/>
          </p:nvPr>
        </p:nvSpPr>
        <p:spPr/>
        <p:txBody>
          <a:bodyPr/>
          <a:lstStyle/>
          <a:p>
            <a:fld id="{4ECF5D7C-5D29-44A1-AF3B-3A097F8777D7}" type="slidenum">
              <a:rPr lang="en-GB" smtClean="0"/>
              <a:pPr/>
              <a:t>7</a:t>
            </a:fld>
            <a:endParaRPr lang="en-GB"/>
          </a:p>
        </p:txBody>
      </p:sp>
    </p:spTree>
    <p:extLst>
      <p:ext uri="{BB962C8B-B14F-4D97-AF65-F5344CB8AC3E}">
        <p14:creationId xmlns="" xmlns:p14="http://schemas.microsoft.com/office/powerpoint/2010/main" val="2343676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Users\user\Downloads\BAR_.pn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6324600" y="1276350"/>
            <a:ext cx="2857500" cy="2857500"/>
          </a:xfrm>
          <a:prstGeom prst="rect">
            <a:avLst/>
          </a:prstGeom>
          <a:noFill/>
        </p:spPr>
      </p:pic>
      <p:sp>
        <p:nvSpPr>
          <p:cNvPr id="5" name="Content Placeholder 4"/>
          <p:cNvSpPr>
            <a:spLocks noGrp="1"/>
          </p:cNvSpPr>
          <p:nvPr>
            <p:ph idx="1"/>
          </p:nvPr>
        </p:nvSpPr>
        <p:spPr>
          <a:xfrm>
            <a:off x="152400" y="971550"/>
            <a:ext cx="6553200" cy="3394472"/>
          </a:xfrm>
        </p:spPr>
        <p:txBody>
          <a:bodyPr>
            <a:noAutofit/>
          </a:bodyPr>
          <a:lstStyle/>
          <a:p>
            <a:pPr algn="just">
              <a:lnSpc>
                <a:spcPct val="150000"/>
              </a:lnSpc>
            </a:pPr>
            <a:r>
              <a:rPr lang="en-US" sz="1600" dirty="0" smtClean="0"/>
              <a:t>Standalone restaurant bar license</a:t>
            </a:r>
          </a:p>
          <a:p>
            <a:pPr algn="just">
              <a:lnSpc>
                <a:spcPct val="150000"/>
              </a:lnSpc>
            </a:pPr>
            <a:r>
              <a:rPr lang="en-US" sz="1600" dirty="0" smtClean="0"/>
              <a:t>Airport bar license</a:t>
            </a:r>
          </a:p>
          <a:p>
            <a:pPr algn="just">
              <a:lnSpc>
                <a:spcPct val="150000"/>
              </a:lnSpc>
            </a:pPr>
            <a:r>
              <a:rPr lang="en-US" sz="1600" dirty="0" smtClean="0"/>
              <a:t>Reintroduction of hotel bar license</a:t>
            </a:r>
          </a:p>
          <a:p>
            <a:pPr algn="just">
              <a:lnSpc>
                <a:spcPct val="150000"/>
              </a:lnSpc>
            </a:pPr>
            <a:r>
              <a:rPr lang="en-US" sz="1600" dirty="0" smtClean="0"/>
              <a:t>Provisioning of Excise Adhesive Label (</a:t>
            </a:r>
            <a:r>
              <a:rPr lang="en-US" sz="1600" b="1" dirty="0" smtClean="0"/>
              <a:t>EAL</a:t>
            </a:r>
            <a:r>
              <a:rPr lang="en-US" sz="1600" dirty="0" smtClean="0"/>
              <a:t>) From </a:t>
            </a:r>
            <a:r>
              <a:rPr lang="en-GB" sz="1600" b="1" dirty="0" smtClean="0"/>
              <a:t>M/S India Security Press, Nashik (A Central Government PSU)</a:t>
            </a:r>
          </a:p>
          <a:p>
            <a:pPr algn="just">
              <a:lnSpc>
                <a:spcPct val="150000"/>
              </a:lnSpc>
            </a:pPr>
            <a:r>
              <a:rPr lang="en-US" sz="1600" dirty="0" smtClean="0"/>
              <a:t>To avoid drinking at public places and for providing facility to the consumers for drinking, “</a:t>
            </a:r>
            <a:r>
              <a:rPr lang="en-US" sz="1600" dirty="0" err="1" smtClean="0"/>
              <a:t>Aahata</a:t>
            </a:r>
            <a:r>
              <a:rPr lang="en-US" sz="1600" dirty="0" smtClean="0"/>
              <a:t>” provision being introduced within the premises / adjoining place to the liquor shop.</a:t>
            </a:r>
          </a:p>
        </p:txBody>
      </p:sp>
      <p:sp>
        <p:nvSpPr>
          <p:cNvPr id="6" name="TextBox 13"/>
          <p:cNvSpPr txBox="1"/>
          <p:nvPr/>
        </p:nvSpPr>
        <p:spPr>
          <a:xfrm>
            <a:off x="457204" y="361952"/>
            <a:ext cx="8139953" cy="492443"/>
          </a:xfrm>
          <a:prstGeom prst="rect">
            <a:avLst/>
          </a:prstGeom>
        </p:spPr>
        <p:txBody>
          <a:bodyPr lIns="0" tIns="0" rIns="0" bIns="0" rtlCol="0" anchor="t">
            <a:spAutoFit/>
          </a:bodyPr>
          <a:lstStyle/>
          <a:p>
            <a:pPr algn="ctr"/>
            <a:r>
              <a:rPr lang="en-GB"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PROGRESSIVE REFORMS</a:t>
            </a:r>
            <a:endParaRPr lang="en-US"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endParaRPr>
          </a:p>
        </p:txBody>
      </p:sp>
      <p:sp>
        <p:nvSpPr>
          <p:cNvPr id="7" name="Slide Number Placeholder 6"/>
          <p:cNvSpPr>
            <a:spLocks noGrp="1"/>
          </p:cNvSpPr>
          <p:nvPr>
            <p:ph type="sldNum" sz="quarter" idx="12"/>
          </p:nvPr>
        </p:nvSpPr>
        <p:spPr/>
        <p:txBody>
          <a:bodyPr/>
          <a:lstStyle/>
          <a:p>
            <a:fld id="{4ECF5D7C-5D29-44A1-AF3B-3A097F8777D7}" type="slidenum">
              <a:rPr lang="en-GB" smtClean="0"/>
              <a:pPr/>
              <a:t>8</a:t>
            </a:fld>
            <a:endParaRPr lang="en-GB"/>
          </a:p>
        </p:txBody>
      </p:sp>
    </p:spTree>
    <p:extLst>
      <p:ext uri="{BB962C8B-B14F-4D97-AF65-F5344CB8AC3E}">
        <p14:creationId xmlns="" xmlns:p14="http://schemas.microsoft.com/office/powerpoint/2010/main" val="3073099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76200" y="1962150"/>
            <a:ext cx="9144000" cy="85725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PROCESS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rPr>
              <a:t>reformS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ileron Heavy"/>
              <a:ea typeface="Aileron Heavy"/>
              <a:cs typeface="Aileron Heavy"/>
              <a:sym typeface="Aileron Heavy"/>
            </a:endParaRPr>
          </a:p>
        </p:txBody>
      </p:sp>
      <p:sp>
        <p:nvSpPr>
          <p:cNvPr id="4" name="Slide Number Placeholder 3"/>
          <p:cNvSpPr>
            <a:spLocks noGrp="1"/>
          </p:cNvSpPr>
          <p:nvPr>
            <p:ph type="sldNum" sz="quarter" idx="12"/>
          </p:nvPr>
        </p:nvSpPr>
        <p:spPr/>
        <p:txBody>
          <a:bodyPr/>
          <a:lstStyle/>
          <a:p>
            <a:fld id="{4ECF5D7C-5D29-44A1-AF3B-3A097F8777D7}" type="slidenum">
              <a:rPr lang="en-GB" smtClean="0"/>
              <a:pPr/>
              <a:t>9</a:t>
            </a:fld>
            <a:endParaRPr lang="en-GB"/>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1153</TotalTime>
  <Words>918</Words>
  <Application>Microsoft Office PowerPoint</Application>
  <PresentationFormat>On-screen Show (16:9)</PresentationFormat>
  <Paragraphs>196</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Slide 1</vt:lpstr>
      <vt:lpstr>Slide 2</vt:lpstr>
      <vt:lpstr>Slide 3</vt:lpstr>
      <vt:lpstr>Country Liquor</vt:lpstr>
      <vt:lpstr>Online permit system of country liquor</vt:lpstr>
      <vt:lpstr>Foreign Liquor</vt:lpstr>
      <vt:lpstr>Logistics</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194</cp:revision>
  <cp:lastPrinted>2024-11-19T12:35:11Z</cp:lastPrinted>
  <dcterms:created xsi:type="dcterms:W3CDTF">2024-11-11T13:24:49Z</dcterms:created>
  <dcterms:modified xsi:type="dcterms:W3CDTF">2024-11-21T06:40:08Z</dcterms:modified>
</cp:coreProperties>
</file>