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84" r:id="rId2"/>
    <p:sldId id="289" r:id="rId3"/>
    <p:sldId id="306" r:id="rId4"/>
    <p:sldId id="305" r:id="rId5"/>
    <p:sldId id="271" r:id="rId6"/>
    <p:sldId id="297" r:id="rId7"/>
    <p:sldId id="296" r:id="rId8"/>
    <p:sldId id="298" r:id="rId9"/>
    <p:sldId id="304" r:id="rId10"/>
    <p:sldId id="301" r:id="rId11"/>
    <p:sldId id="302" r:id="rId12"/>
    <p:sldId id="300" r:id="rId13"/>
    <p:sldId id="293" r:id="rId14"/>
    <p:sldId id="294" r:id="rId15"/>
    <p:sldId id="292" r:id="rId16"/>
    <p:sldId id="295" r:id="rId17"/>
    <p:sldId id="303" r:id="rId18"/>
    <p:sldId id="307" r:id="rId19"/>
    <p:sldId id="308" r:id="rId20"/>
    <p:sldId id="290" r:id="rId21"/>
    <p:sldId id="28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4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87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6C5C-D2AD-48B3-AE53-BF5C7EB2665C}" type="datetimeFigureOut">
              <a:rPr lang="en-US" smtClean="0"/>
              <a:pPr/>
              <a:t>12/21/2019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260A-5550-4445-ADDC-5EEB0FE1BA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6C5C-D2AD-48B3-AE53-BF5C7EB2665C}" type="datetimeFigureOut">
              <a:rPr lang="en-US" smtClean="0"/>
              <a:pPr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260A-5550-4445-ADDC-5EEB0FE1BA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6C5C-D2AD-48B3-AE53-BF5C7EB2665C}" type="datetimeFigureOut">
              <a:rPr lang="en-US" smtClean="0"/>
              <a:pPr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260A-5550-4445-ADDC-5EEB0FE1BA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6C5C-D2AD-48B3-AE53-BF5C7EB2665C}" type="datetimeFigureOut">
              <a:rPr lang="en-US" smtClean="0"/>
              <a:pPr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260A-5550-4445-ADDC-5EEB0FE1BA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6C5C-D2AD-48B3-AE53-BF5C7EB2665C}" type="datetimeFigureOut">
              <a:rPr lang="en-US" smtClean="0"/>
              <a:pPr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260A-5550-4445-ADDC-5EEB0FE1BA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Ova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Oval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6C5C-D2AD-48B3-AE53-BF5C7EB2665C}" type="datetimeFigureOut">
              <a:rPr lang="en-US" smtClean="0"/>
              <a:pPr/>
              <a:t>12/21/2019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260A-5550-4445-ADDC-5EEB0FE1BA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6C5C-D2AD-48B3-AE53-BF5C7EB2665C}" type="datetimeFigureOut">
              <a:rPr lang="en-US" smtClean="0"/>
              <a:pPr/>
              <a:t>12/21/2019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260A-5550-4445-ADDC-5EEB0FE1BA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6C5C-D2AD-48B3-AE53-BF5C7EB2665C}" type="datetimeFigureOut">
              <a:rPr lang="en-US" smtClean="0"/>
              <a:pPr/>
              <a:t>12/21/2019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260A-5550-4445-ADDC-5EEB0FE1BA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6C5C-D2AD-48B3-AE53-BF5C7EB2665C}" type="datetimeFigureOut">
              <a:rPr lang="en-US" smtClean="0"/>
              <a:pPr/>
              <a:t>12/21/2019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260A-5550-4445-ADDC-5EEB0FE1BA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6C5C-D2AD-48B3-AE53-BF5C7EB2665C}" type="datetimeFigureOut">
              <a:rPr lang="en-US" smtClean="0"/>
              <a:pPr/>
              <a:t>12/21/2019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260A-5550-4445-ADDC-5EEB0FE1BA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6C5C-D2AD-48B3-AE53-BF5C7EB2665C}" type="datetimeFigureOut">
              <a:rPr lang="en-US" smtClean="0"/>
              <a:pPr/>
              <a:t>12/21/2019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260A-5550-4445-ADDC-5EEB0FE1BA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Oval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9CC6C5C-D2AD-48B3-AE53-BF5C7EB2665C}" type="datetimeFigureOut">
              <a:rPr lang="en-US" smtClean="0"/>
              <a:pPr/>
              <a:t>12/21/2019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F01260A-5550-4445-ADDC-5EEB0FE1BA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split orient="vert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file:///C:\Users\admin\AppData\Local\Temp\monitoring_arch_orgwise_cm.php%3fsuborg=51f14fa6deaed7b4068231375a1432dd" TargetMode="External"/><Relationship Id="rId13" Type="http://schemas.openxmlformats.org/officeDocument/2006/relationships/hyperlink" Target="file:///C:\Users\admin\AppData\Local\Temp\monitoring_arch_orgwise_cm.php%3fsuborg=064d76333cc6bd129458d021c4da47aa" TargetMode="External"/><Relationship Id="rId18" Type="http://schemas.openxmlformats.org/officeDocument/2006/relationships/hyperlink" Target="file:///C:\Users\admin\AppData\Local\Temp\monitoring_arch_orgwise_cm.php%3fsuborg=4fc3ef450893f241a3c381797bae4862" TargetMode="External"/><Relationship Id="rId3" Type="http://schemas.openxmlformats.org/officeDocument/2006/relationships/hyperlink" Target="file:///C:\Users\admin\AppData\Local\Temp\monitoring_arch_orgwise_cm.php%3fsuborg=36ac3d3db6803c55c961c34d4f77ffca" TargetMode="External"/><Relationship Id="rId7" Type="http://schemas.openxmlformats.org/officeDocument/2006/relationships/hyperlink" Target="file:///C:\Users\admin\AppData\Local\Temp\monitoring_arch_orgwise_cm.php%3fsuborg=3b45e59b39d00d59bb479f65c716c1f4" TargetMode="External"/><Relationship Id="rId12" Type="http://schemas.openxmlformats.org/officeDocument/2006/relationships/hyperlink" Target="file:///C:\Users\admin\AppData\Local\Temp\monitoring_arch_orgwise_cm.php%3fsuborg=3ac4fba2ecdbffec6d81d72341035266" TargetMode="External"/><Relationship Id="rId17" Type="http://schemas.openxmlformats.org/officeDocument/2006/relationships/hyperlink" Target="file:///C:\Users\admin\AppData\Local\Temp\monitoring_arch_orgwise_cm.php%3fsuborg=9a49715d87ae3099eb971ac3bad744bf" TargetMode="External"/><Relationship Id="rId2" Type="http://schemas.openxmlformats.org/officeDocument/2006/relationships/hyperlink" Target="file:///C:\Users\admin\AppData\Local\Temp\monitoring_arch_orgwise_cm.php%3fsuborg=a752563f9516d3c7c9cda3c89e2e9fe7" TargetMode="External"/><Relationship Id="rId16" Type="http://schemas.openxmlformats.org/officeDocument/2006/relationships/hyperlink" Target="file:///C:\Users\admin\AppData\Local\Temp\monitoring_arch_orgwise_cm.php%3fsuborg=797822c552cc6067bc88ba681de642b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C:\Users\admin\AppData\Local\Temp\monitoring_arch_orgwise_cm.php%3fsuborg=4b480fa065190c894a0924cb0d17d9bf" TargetMode="External"/><Relationship Id="rId11" Type="http://schemas.openxmlformats.org/officeDocument/2006/relationships/hyperlink" Target="file:///C:\Users\admin\AppData\Local\Temp\monitoring_arch_orgwise_cm.php%3fsuborg=62855ccc8bd08e7fcc229a201991eaa2" TargetMode="External"/><Relationship Id="rId5" Type="http://schemas.openxmlformats.org/officeDocument/2006/relationships/hyperlink" Target="file:///C:\Users\admin\AppData\Local\Temp\monitoring_arch_orgwise_cm.php%3fsuborg=228870194e27270397ab2bad422871e8" TargetMode="External"/><Relationship Id="rId15" Type="http://schemas.openxmlformats.org/officeDocument/2006/relationships/hyperlink" Target="file:///C:\Users\admin\AppData\Local\Temp\monitoring_arch_orgwise_cm.php%3fsuborg=5a4c93cac4186463a6bf6388fa0c242e" TargetMode="External"/><Relationship Id="rId10" Type="http://schemas.openxmlformats.org/officeDocument/2006/relationships/hyperlink" Target="file:///C:\Users\admin\AppData\Local\Temp\monitoring_arch_orgwise_cm.php%3fsuborg=b8f8a662e8934edf239a5e1e9b198a00" TargetMode="External"/><Relationship Id="rId4" Type="http://schemas.openxmlformats.org/officeDocument/2006/relationships/hyperlink" Target="file:///C:\Users\admin\AppData\Local\Temp\monitoring_arch_orgwise_cm.php%3fsuborg=0d299c2998f92866e112c0e2684ba571" TargetMode="External"/><Relationship Id="rId9" Type="http://schemas.openxmlformats.org/officeDocument/2006/relationships/hyperlink" Target="file:///C:\Users\admin\AppData\Local\Temp\monitoring_arch_orgwise_cm.php%3fsuborg=b47162778a83d8504428f3263177eb23" TargetMode="External"/><Relationship Id="rId14" Type="http://schemas.openxmlformats.org/officeDocument/2006/relationships/hyperlink" Target="file:///C:\Users\admin\AppData\Local\Temp\monitoring_arch_orgwise_cm.php%3fsuborg=974b117eb07d2c86c5457fb4ff06d582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file:///C:\Users\admin\AppData\Local\Temp\monitoring_arch_orgwise_cm.php%3fsuborg=0e6ebc282a79c87afcc8f9e54ab6a3f0" TargetMode="External"/><Relationship Id="rId13" Type="http://schemas.openxmlformats.org/officeDocument/2006/relationships/hyperlink" Target="file:///C:\Users\admin\AppData\Local\Temp\monitoring_arch_orgwise_cm.php%3fsuborg=7a3971bf2b26986b130cfa7295e04061" TargetMode="External"/><Relationship Id="rId18" Type="http://schemas.openxmlformats.org/officeDocument/2006/relationships/hyperlink" Target="file:///C:\Users\admin\AppData\Local\Temp\monitoring_arch_orgwise_cm.php%3fsuborg=6aa859c6a56112be253ab77ea6570914" TargetMode="External"/><Relationship Id="rId26" Type="http://schemas.openxmlformats.org/officeDocument/2006/relationships/hyperlink" Target="file:///C:\Users\admin\AppData\Local\Temp\monitoring_arch_orgwise_cm.php%3fsuborg=c79e877e7ddd74d5f8abecf6cfbaf55c" TargetMode="External"/><Relationship Id="rId3" Type="http://schemas.openxmlformats.org/officeDocument/2006/relationships/hyperlink" Target="file:///C:\Users\admin\AppData\Local\Temp\monitoring_arch_orgwise_cm.php%3fsuborg=acbc965c8c6dde42cc548505fd0cd99c" TargetMode="External"/><Relationship Id="rId21" Type="http://schemas.openxmlformats.org/officeDocument/2006/relationships/hyperlink" Target="file:///C:\Users\admin\AppData\Local\Temp\monitoring_arch_orgwise_cm.php%3fsuborg=f2bb4a678f7e68df2dd648c40da538a9" TargetMode="External"/><Relationship Id="rId7" Type="http://schemas.openxmlformats.org/officeDocument/2006/relationships/hyperlink" Target="file:///C:\Users\admin\AppData\Local\Temp\monitoring_arch_orgwise_cm.php%3fsuborg=aed5fb037cb3bd51fb714d629fb24e3e" TargetMode="External"/><Relationship Id="rId12" Type="http://schemas.openxmlformats.org/officeDocument/2006/relationships/hyperlink" Target="file:///C:\Users\admin\AppData\Local\Temp\monitoring_arch_orgwise_cm.php%3fsuborg=eec1b4dd5e1c54e5816b3df40fb70c0f" TargetMode="External"/><Relationship Id="rId17" Type="http://schemas.openxmlformats.org/officeDocument/2006/relationships/hyperlink" Target="file:///C:\Users\admin\AppData\Local\Temp\monitoring_arch_orgwise_cm.php%3fsuborg=4d85a471e1574d99148fc34fe4096e7a" TargetMode="External"/><Relationship Id="rId25" Type="http://schemas.openxmlformats.org/officeDocument/2006/relationships/hyperlink" Target="file:///C:\Users\admin\AppData\Local\Temp\monitoring_arch_orgwise_cm.php%3fsuborg=351002aad9d77a754e03ea7bedad8e15" TargetMode="External"/><Relationship Id="rId2" Type="http://schemas.openxmlformats.org/officeDocument/2006/relationships/hyperlink" Target="file:///C:\Users\admin\AppData\Local\Temp\monitoring_arch_orgwise_cm.php%3fsuborg=09b701cd6a384e2e63797baa92bb6bb6" TargetMode="External"/><Relationship Id="rId16" Type="http://schemas.openxmlformats.org/officeDocument/2006/relationships/hyperlink" Target="file:///C:\Users\admin\AppData\Local\Temp\monitoring_arch_orgwise_cm.php%3fsuborg=281c12b04d66ed1263a0eccd38fb0191" TargetMode="External"/><Relationship Id="rId20" Type="http://schemas.openxmlformats.org/officeDocument/2006/relationships/hyperlink" Target="file:///C:\Users\admin\AppData\Local\Temp\monitoring_arch_orgwise_cm.php%3fsuborg=c291ee7ed3e06f185bbcd1a2fa8eb472" TargetMode="External"/><Relationship Id="rId29" Type="http://schemas.openxmlformats.org/officeDocument/2006/relationships/hyperlink" Target="file:///C:\Users\admin\AppData\Local\Temp\monitoring_arch_orgwise_cm.php%3fsuborg=3be2e75fad0154e935145918438f38a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C:\Users\admin\AppData\Local\Temp\monitoring_arch_orgwise_cm.php%3fsuborg=e7717ebb03ae5e1d63da5a062cf3fb81" TargetMode="External"/><Relationship Id="rId11" Type="http://schemas.openxmlformats.org/officeDocument/2006/relationships/hyperlink" Target="file:///C:\Users\admin\AppData\Local\Temp\monitoring_arch_orgwise_cm.php%3fsuborg=32375a10c28a76b9ae86d51cb9eb9073" TargetMode="External"/><Relationship Id="rId24" Type="http://schemas.openxmlformats.org/officeDocument/2006/relationships/hyperlink" Target="file:///C:\Users\admin\AppData\Local\Temp\monitoring_arch_orgwise_cm.php%3fsuborg=ba2681ba97f634995785aeb1b1475067" TargetMode="External"/><Relationship Id="rId5" Type="http://schemas.openxmlformats.org/officeDocument/2006/relationships/hyperlink" Target="file:///C:\Users\admin\AppData\Local\Temp\monitoring_arch_orgwise_cm.php%3fsuborg=f7f736c058e104f5c313a9661cad89ae" TargetMode="External"/><Relationship Id="rId15" Type="http://schemas.openxmlformats.org/officeDocument/2006/relationships/hyperlink" Target="file:///C:\Users\admin\AppData\Local\Temp\monitoring_arch_orgwise_cm.php%3fsuborg=491fe7466f598026d0836708935f95ae" TargetMode="External"/><Relationship Id="rId23" Type="http://schemas.openxmlformats.org/officeDocument/2006/relationships/hyperlink" Target="file:///C:\Users\admin\AppData\Local\Temp\monitoring_arch_orgwise_cm.php%3fsuborg=d45602714ff78e79d64434f9e7b9cd01" TargetMode="External"/><Relationship Id="rId28" Type="http://schemas.openxmlformats.org/officeDocument/2006/relationships/hyperlink" Target="file:///C:\Users\admin\AppData\Local\Temp\monitoring_arch_orgwise_cm.php%3fsuborg=4ddd9399d7e351051912629e192d368d" TargetMode="External"/><Relationship Id="rId10" Type="http://schemas.openxmlformats.org/officeDocument/2006/relationships/hyperlink" Target="file:///C:\Users\admin\AppData\Local\Temp\monitoring_arch_orgwise_cm.php%3fsuborg=2cebb89fa5a7083c7fb0343e69696958" TargetMode="External"/><Relationship Id="rId19" Type="http://schemas.openxmlformats.org/officeDocument/2006/relationships/hyperlink" Target="file:///C:\Users\admin\AppData\Local\Temp\monitoring_arch_orgwise_cm.php%3fsuborg=477c6fdba7f8d1ff5368401c61a3631e" TargetMode="External"/><Relationship Id="rId4" Type="http://schemas.openxmlformats.org/officeDocument/2006/relationships/hyperlink" Target="file:///C:\Users\admin\AppData\Local\Temp\monitoring_arch_orgwise_cm.php%3fsuborg=ae6b0083ff619f1592b6655db192e27f" TargetMode="External"/><Relationship Id="rId9" Type="http://schemas.openxmlformats.org/officeDocument/2006/relationships/hyperlink" Target="file:///C:\Users\admin\AppData\Local\Temp\monitoring_arch_orgwise_cm.php%3fsuborg=eb559c1de998f2af7f3b6356a7f83c06" TargetMode="External"/><Relationship Id="rId14" Type="http://schemas.openxmlformats.org/officeDocument/2006/relationships/hyperlink" Target="file:///C:\Users\admin\AppData\Local\Temp\monitoring_arch_orgwise_cm.php%3fsuborg=57f87358e6fb9b9a79ba24de1f964956" TargetMode="External"/><Relationship Id="rId22" Type="http://schemas.openxmlformats.org/officeDocument/2006/relationships/hyperlink" Target="file:///C:\Users\admin\AppData\Local\Temp\monitoring_arch_orgwise_cm.php%3fsuborg=eb2cdea8e94cc8987eae50e360a5b2c8" TargetMode="External"/><Relationship Id="rId27" Type="http://schemas.openxmlformats.org/officeDocument/2006/relationships/hyperlink" Target="file:///C:\Users\admin\AppData\Local\Temp\monitoring_arch_orgwise_cm.php%3fsuborg=8a674573d0933a2ed9b7e7eb7d4b13c5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3810000"/>
            <a:ext cx="7983828" cy="2667000"/>
          </a:xfrm>
        </p:spPr>
        <p:txBody>
          <a:bodyPr>
            <a:normAutofit/>
          </a:bodyPr>
          <a:lstStyle/>
          <a:p>
            <a:pPr algn="ctr"/>
            <a:r>
              <a:rPr lang="en-US" sz="2700" dirty="0"/>
              <a:t>A Flagship </a:t>
            </a:r>
            <a:r>
              <a:rPr lang="en-US" sz="2700" dirty="0" err="1"/>
              <a:t>Programme</a:t>
            </a:r>
            <a:r>
              <a:rPr lang="en-US" sz="2700" dirty="0"/>
              <a:t> of Govt. of Haryana</a:t>
            </a:r>
            <a:br>
              <a:rPr lang="en-US" sz="2700" dirty="0"/>
            </a:br>
            <a:r>
              <a:rPr lang="en-US" sz="5400" dirty="0"/>
              <a:t>Public Grievances Redressal &amp; Monitoring System</a:t>
            </a:r>
            <a:br>
              <a:rPr lang="en-US" sz="5400" dirty="0"/>
            </a:br>
            <a:r>
              <a:rPr lang="en-US" sz="1600" dirty="0"/>
              <a:t>21</a:t>
            </a:r>
            <a:r>
              <a:rPr lang="en-US" sz="1600" baseline="30000" dirty="0"/>
              <a:t>st</a:t>
            </a:r>
            <a:r>
              <a:rPr lang="en-US" sz="1600" dirty="0"/>
              <a:t> December, 2019. Nagpur</a:t>
            </a:r>
            <a:endParaRPr lang="en-IN" b="0" dirty="0"/>
          </a:p>
        </p:txBody>
      </p:sp>
      <p:pic>
        <p:nvPicPr>
          <p:cNvPr id="5" name="Picture 4" descr="m1m-Gov-haryana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152400"/>
            <a:ext cx="1371600" cy="16764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697480" y="1943100"/>
            <a:ext cx="7696200" cy="17526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R="9144" algn="ctr">
              <a:spcBef>
                <a:spcPct val="0"/>
              </a:spcBef>
              <a:defRPr/>
            </a:pPr>
            <a:r>
              <a:rPr lang="en-US" sz="5400" b="1" cap="all" dirty="0"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+mj-lt"/>
                <a:ea typeface="+mj-ea"/>
                <a:cs typeface="+mj-cs"/>
              </a:rPr>
              <a:t>CM WINDOW</a:t>
            </a:r>
          </a:p>
          <a:p>
            <a:pPr marR="9144" algn="ctr">
              <a:spcBef>
                <a:spcPct val="0"/>
              </a:spcBef>
              <a:defRPr/>
            </a:pPr>
            <a:r>
              <a:rPr lang="en-US" sz="5400" b="1" cap="all" dirty="0"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+mj-lt"/>
                <a:ea typeface="+mj-ea"/>
                <a:cs typeface="+mj-cs"/>
              </a:rPr>
              <a:t>Haryana</a:t>
            </a:r>
            <a:br>
              <a:rPr lang="en-IN" sz="4000" b="1" cap="all" dirty="0"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+mj-lt"/>
                <a:ea typeface="+mj-ea"/>
                <a:cs typeface="+mj-cs"/>
              </a:rPr>
            </a:br>
            <a:endParaRPr lang="en-IN" sz="4000" b="1" cap="all" dirty="0">
              <a:solidFill>
                <a:schemeClr val="tx2">
                  <a:satMod val="200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9608" y="274638"/>
            <a:ext cx="7498080" cy="868362"/>
          </a:xfrm>
        </p:spPr>
        <p:txBody>
          <a:bodyPr/>
          <a:lstStyle/>
          <a:p>
            <a:pPr algn="ctr"/>
            <a:r>
              <a:rPr lang="en-US" dirty="0"/>
              <a:t>Technical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295400"/>
            <a:ext cx="7467600" cy="5060160"/>
          </a:xfrm>
        </p:spPr>
        <p:txBody>
          <a:bodyPr>
            <a:normAutofit fontScale="77500" lnSpcReduction="20000"/>
          </a:bodyPr>
          <a:lstStyle/>
          <a:p>
            <a:pPr marL="285750" indent="-285750" algn="just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0066FF"/>
              </a:buClr>
              <a:buNone/>
            </a:pPr>
            <a:r>
              <a:rPr lang="en-US" b="1" dirty="0">
                <a:latin typeface="Calibri" pitchFamily="34" charset="0"/>
              </a:rPr>
              <a:t>CM Grievances Redress System - </a:t>
            </a:r>
          </a:p>
          <a:p>
            <a:pPr marL="285750" indent="-285750" algn="just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0066FF"/>
              </a:buClr>
              <a:buFont typeface="Wingdings" pitchFamily="2" charset="2"/>
              <a:buChar char="v"/>
            </a:pPr>
            <a:r>
              <a:rPr lang="en-GB" b="1" dirty="0">
                <a:latin typeface="Calibri" pitchFamily="34" charset="0"/>
              </a:rPr>
              <a:t>An Integrated workflow system, based on web technology which primarily aims at lodging of grievances by the citizens from anywhere-anytime.</a:t>
            </a:r>
          </a:p>
          <a:p>
            <a:pPr marL="285750" indent="-285750" algn="just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0066FF"/>
              </a:buClr>
              <a:buFont typeface="Wingdings" pitchFamily="2" charset="2"/>
              <a:buChar char="v"/>
            </a:pPr>
            <a:r>
              <a:rPr lang="en-GB" b="1" dirty="0">
                <a:latin typeface="Calibri" pitchFamily="34" charset="0"/>
              </a:rPr>
              <a:t>Open Source Technology Programming Language, Database and Linux web Hosting</a:t>
            </a:r>
          </a:p>
          <a:p>
            <a:pPr marL="285750" indent="-285750" algn="just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0066FF"/>
              </a:buClr>
              <a:buFont typeface="Wingdings" pitchFamily="2" charset="2"/>
              <a:buChar char="v"/>
            </a:pPr>
            <a:r>
              <a:rPr lang="en-GB" b="1" dirty="0">
                <a:latin typeface="Calibri" pitchFamily="34" charset="0"/>
              </a:rPr>
              <a:t>Facilitates system generated unique registration number upon online lodging of grievances. </a:t>
            </a:r>
          </a:p>
          <a:p>
            <a:pPr marL="285750" indent="-285750" algn="just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0066FF"/>
              </a:buClr>
              <a:buFont typeface="Wingdings" pitchFamily="2" charset="2"/>
              <a:buChar char="v"/>
            </a:pPr>
            <a:r>
              <a:rPr lang="en-GB" b="1" dirty="0">
                <a:latin typeface="Calibri" pitchFamily="34" charset="0"/>
              </a:rPr>
              <a:t>Online data transmission between department and its subordinate offices.</a:t>
            </a:r>
          </a:p>
          <a:p>
            <a:pPr marL="285750" indent="-285750" algn="just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0066FF"/>
              </a:buClr>
              <a:buFont typeface="Wingdings" pitchFamily="2" charset="2"/>
              <a:buChar char="v"/>
            </a:pPr>
            <a:r>
              <a:rPr lang="en-GB" b="1" dirty="0">
                <a:latin typeface="Calibri" pitchFamily="34" charset="0"/>
              </a:rPr>
              <a:t>Online tracking of status of grievance by the citizen.</a:t>
            </a:r>
          </a:p>
          <a:p>
            <a:pPr marL="285750" indent="-285750" algn="just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0066FF"/>
              </a:buClr>
              <a:buFont typeface="Wingdings" pitchFamily="2" charset="2"/>
              <a:buChar char="v"/>
            </a:pPr>
            <a:r>
              <a:rPr lang="en-GB" b="1" dirty="0">
                <a:latin typeface="Calibri" pitchFamily="34" charset="0"/>
              </a:rPr>
              <a:t>Mobile App based status tracking facility.</a:t>
            </a:r>
            <a:endParaRPr lang="en-US" b="1" dirty="0">
              <a:latin typeface="Calibri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Other Features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Roll Based Application for various stake holders</a:t>
            </a:r>
          </a:p>
          <a:p>
            <a:r>
              <a:rPr lang="en-IN" dirty="0"/>
              <a:t>Feedback Mechanism for maximum satisfaction of complainants through Call Centre.</a:t>
            </a:r>
          </a:p>
          <a:p>
            <a:r>
              <a:rPr lang="en-IN" dirty="0"/>
              <a:t>Monitoring by APSCM, OSD, CMGGAs and </a:t>
            </a:r>
            <a:r>
              <a:rPr lang="en-IN" dirty="0" err="1"/>
              <a:t>Lok</a:t>
            </a:r>
            <a:r>
              <a:rPr lang="en-IN" dirty="0"/>
              <a:t> </a:t>
            </a:r>
            <a:r>
              <a:rPr lang="en-IN" dirty="0" err="1"/>
              <a:t>Sabha</a:t>
            </a:r>
            <a:r>
              <a:rPr lang="en-IN" dirty="0"/>
              <a:t>/ </a:t>
            </a:r>
            <a:r>
              <a:rPr lang="en-IN" dirty="0" err="1"/>
              <a:t>Vidhan</a:t>
            </a:r>
            <a:r>
              <a:rPr lang="en-IN" dirty="0"/>
              <a:t> </a:t>
            </a:r>
            <a:r>
              <a:rPr lang="en-IN" dirty="0" err="1"/>
              <a:t>Sabha</a:t>
            </a:r>
            <a:r>
              <a:rPr lang="en-IN" dirty="0"/>
              <a:t> </a:t>
            </a:r>
            <a:r>
              <a:rPr lang="en-IN" dirty="0" err="1"/>
              <a:t>Nigrani</a:t>
            </a:r>
            <a:r>
              <a:rPr lang="en-IN" dirty="0"/>
              <a:t> </a:t>
            </a:r>
            <a:r>
              <a:rPr lang="en-IN" dirty="0" err="1"/>
              <a:t>Samiti</a:t>
            </a:r>
            <a:r>
              <a:rPr lang="en-IN" dirty="0"/>
              <a:t> Members and Eminent Citizens nominated by Govt. of Haryana. </a:t>
            </a:r>
          </a:p>
        </p:txBody>
      </p:sp>
    </p:spTree>
  </p:cSld>
  <p:clrMapOvr>
    <a:masterClrMapping/>
  </p:clrMapOvr>
  <p:transition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Coverage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dirty="0"/>
              <a:t>CM Window Counters have been established at All district level e-</a:t>
            </a:r>
            <a:r>
              <a:rPr lang="en-IN" sz="2800" dirty="0" err="1"/>
              <a:t>Disha</a:t>
            </a:r>
            <a:r>
              <a:rPr lang="en-IN" sz="2800" dirty="0"/>
              <a:t> </a:t>
            </a:r>
            <a:r>
              <a:rPr lang="en-IN" sz="2800" dirty="0" err="1"/>
              <a:t>Centers</a:t>
            </a:r>
            <a:r>
              <a:rPr lang="en-IN" sz="2800" dirty="0"/>
              <a:t>, CM Office, CM Residence along with offices of all ministers, Haryana </a:t>
            </a:r>
            <a:r>
              <a:rPr lang="en-IN" sz="2800" dirty="0" err="1"/>
              <a:t>Bhawan</a:t>
            </a:r>
            <a:r>
              <a:rPr lang="en-IN" sz="2800" dirty="0"/>
              <a:t> New Delhi. NRIs can register grievance via sending e-mail to CM office.</a:t>
            </a:r>
          </a:p>
          <a:p>
            <a:r>
              <a:rPr lang="en-IN" sz="2800" dirty="0"/>
              <a:t>Soon Services on counter going to be </a:t>
            </a:r>
            <a:r>
              <a:rPr lang="en-IN" sz="2800"/>
              <a:t>extended up to </a:t>
            </a:r>
            <a:r>
              <a:rPr lang="en-IN" sz="2800" dirty="0"/>
              <a:t>Sub-Divisional Level.</a:t>
            </a:r>
          </a:p>
          <a:p>
            <a:r>
              <a:rPr lang="en-IN" sz="2800" dirty="0"/>
              <a:t>Online Module for establishment of Call Centre for feedback from complainants , graphical monitoring ,</a:t>
            </a:r>
            <a:r>
              <a:rPr lang="en-IN" sz="2800" dirty="0" err="1"/>
              <a:t>Nigrani</a:t>
            </a:r>
            <a:r>
              <a:rPr lang="en-IN" sz="2800" dirty="0"/>
              <a:t> </a:t>
            </a:r>
            <a:r>
              <a:rPr lang="en-IN" sz="2800" dirty="0" err="1"/>
              <a:t>samiti</a:t>
            </a:r>
            <a:r>
              <a:rPr lang="en-IN" sz="2800" dirty="0"/>
              <a:t>, CM Good Governance Associates </a:t>
            </a:r>
          </a:p>
          <a:p>
            <a:endParaRPr lang="en-IN" sz="2800" dirty="0"/>
          </a:p>
          <a:p>
            <a:endParaRPr lang="en-IN" sz="2800" dirty="0"/>
          </a:p>
        </p:txBody>
      </p:sp>
    </p:spTree>
  </p:cSld>
  <p:clrMapOvr>
    <a:masterClrMapping/>
  </p:clrMapOvr>
  <p:transition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Work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5288" y="1295400"/>
            <a:ext cx="7772400" cy="5060160"/>
          </a:xfrm>
        </p:spPr>
        <p:txBody>
          <a:bodyPr>
            <a:normAutofit fontScale="92500" lnSpcReduction="10000"/>
          </a:bodyPr>
          <a:lstStyle/>
          <a:p>
            <a:pPr marL="365125" indent="-365125" algn="just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0066FF"/>
              </a:buClr>
              <a:buFont typeface="Arial" charset="0"/>
              <a:buChar char="•"/>
            </a:pPr>
            <a:r>
              <a:rPr lang="en-GB" b="1" dirty="0">
                <a:latin typeface="Calibri" pitchFamily="34" charset="0"/>
              </a:rPr>
              <a:t>All Grievances received through all sources i.e. CM Windows at DC Offices/ CM Office/ CM Camp Office Received through Post, Received during public meetings of CM &amp; Submitted by citizens on-line are to be entered in this system by respective offices, at the source itself.</a:t>
            </a:r>
          </a:p>
          <a:p>
            <a:pPr marL="365125" indent="-365125" algn="just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0066FF"/>
              </a:buClr>
              <a:buFont typeface="Arial" charset="0"/>
              <a:buChar char="•"/>
            </a:pPr>
            <a:r>
              <a:rPr lang="en-GB" b="1" dirty="0">
                <a:latin typeface="Calibri" pitchFamily="34" charset="0"/>
              </a:rPr>
              <a:t>Once the grievance is entered at the source, marking for action will be done centrally at CM Cell in Civil Secretariat.</a:t>
            </a:r>
            <a:r>
              <a:rPr lang="en-US" b="1" dirty="0">
                <a:latin typeface="Calibri" pitchFamily="34" charset="0"/>
              </a:rPr>
              <a:t> </a:t>
            </a:r>
          </a:p>
          <a:p>
            <a:pPr marL="365125" indent="-365125" algn="just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0066FF"/>
              </a:buClr>
              <a:buNone/>
            </a:pPr>
            <a:endParaRPr lang="en-US" b="1" dirty="0">
              <a:latin typeface="Calibri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13360"/>
            <a:ext cx="7772400" cy="9144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Work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990600"/>
            <a:ext cx="7924800" cy="5562600"/>
          </a:xfrm>
        </p:spPr>
        <p:txBody>
          <a:bodyPr>
            <a:noAutofit/>
          </a:bodyPr>
          <a:lstStyle/>
          <a:p>
            <a:pPr marL="365125" indent="-365125" algn="just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0066FF"/>
              </a:buClr>
              <a:buFont typeface="Arial" charset="0"/>
              <a:buChar char="•"/>
            </a:pPr>
            <a:r>
              <a:rPr lang="en-GB" sz="2200" b="1" dirty="0">
                <a:latin typeface="Calibri" pitchFamily="34" charset="0"/>
              </a:rPr>
              <a:t>Grievances are marked to concerned authority of the Department/ District/ Organisation e.g. Administrative Secretary, Deputy Commissioner, DGP etc. </a:t>
            </a:r>
          </a:p>
          <a:p>
            <a:pPr marL="365125" indent="-365125" algn="just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0066FF"/>
              </a:buClr>
              <a:buFont typeface="Arial" charset="0"/>
              <a:buChar char="•"/>
            </a:pPr>
            <a:r>
              <a:rPr lang="en-GB" sz="2200" b="1" dirty="0">
                <a:latin typeface="Calibri" pitchFamily="34" charset="0"/>
              </a:rPr>
              <a:t>Time for </a:t>
            </a:r>
            <a:r>
              <a:rPr lang="en-GB" sz="2200" b="1" dirty="0" err="1">
                <a:latin typeface="Calibri" pitchFamily="34" charset="0"/>
              </a:rPr>
              <a:t>redressal</a:t>
            </a:r>
            <a:r>
              <a:rPr lang="en-GB" sz="2200" b="1" dirty="0">
                <a:latin typeface="Calibri" pitchFamily="34" charset="0"/>
              </a:rPr>
              <a:t> of the grievance given by CM Grievance Cell.</a:t>
            </a:r>
          </a:p>
          <a:p>
            <a:pPr marL="365125" indent="-365125" algn="just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0066FF"/>
              </a:buClr>
              <a:buFont typeface="Arial" charset="0"/>
              <a:buChar char="•"/>
            </a:pPr>
            <a:r>
              <a:rPr lang="en-US" sz="2200" b="1" dirty="0">
                <a:latin typeface="Calibri" pitchFamily="34" charset="0"/>
              </a:rPr>
              <a:t>Can be down marked by officers to their subordinates and instructions could be passed to them regarding </a:t>
            </a:r>
            <a:r>
              <a:rPr lang="en-US" sz="2200" b="1" dirty="0" err="1">
                <a:latin typeface="Calibri" pitchFamily="34" charset="0"/>
              </a:rPr>
              <a:t>redressal</a:t>
            </a:r>
            <a:r>
              <a:rPr lang="en-US" sz="2200" b="1" dirty="0">
                <a:latin typeface="Calibri" pitchFamily="34" charset="0"/>
              </a:rPr>
              <a:t>.</a:t>
            </a:r>
          </a:p>
          <a:p>
            <a:pPr marL="365125" indent="-365125" algn="just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0066FF"/>
              </a:buClr>
              <a:buFont typeface="Arial" charset="0"/>
              <a:buChar char="•"/>
            </a:pPr>
            <a:r>
              <a:rPr lang="en-US" sz="2200" b="1" dirty="0">
                <a:latin typeface="Calibri" pitchFamily="34" charset="0"/>
              </a:rPr>
              <a:t>Action taken reports received at various levels and reach CM Grievance cell for final disposal/ clarifications to be sought etc.</a:t>
            </a:r>
          </a:p>
          <a:p>
            <a:pPr marL="365125" indent="-365125" algn="just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0066FF"/>
              </a:buClr>
              <a:buFont typeface="Arial" charset="0"/>
              <a:buChar char="•"/>
            </a:pPr>
            <a:r>
              <a:rPr lang="en-US" sz="2200" b="1" dirty="0">
                <a:latin typeface="Calibri" pitchFamily="34" charset="0"/>
              </a:rPr>
              <a:t>Call Centre established for the purpose of getting feedback from citizens  makes calls and takes feedback on parameters like satisfaction, whether contacted or not and any further comments.</a:t>
            </a:r>
            <a:endParaRPr lang="en-US" sz="2200" dirty="0"/>
          </a:p>
        </p:txBody>
      </p:sp>
    </p:spTree>
  </p:cSld>
  <p:clrMapOvr>
    <a:masterClrMapping/>
  </p:clrMapOvr>
  <p:transition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512064"/>
            <a:ext cx="7086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Priority for Public Grievances </a:t>
            </a:r>
            <a:r>
              <a:rPr lang="en-US" sz="3200" dirty="0" err="1">
                <a:solidFill>
                  <a:schemeClr val="tx1"/>
                </a:solidFill>
              </a:rPr>
              <a:t>Redressal</a:t>
            </a:r>
            <a:r>
              <a:rPr lang="en-US" sz="3200" dirty="0">
                <a:solidFill>
                  <a:schemeClr val="tx1"/>
                </a:solidFill>
              </a:rPr>
              <a:t> by Govt. of Haryana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371600"/>
            <a:ext cx="7772400" cy="4983960"/>
          </a:xfrm>
        </p:spPr>
        <p:txBody>
          <a:bodyPr>
            <a:normAutofit fontScale="85000" lnSpcReduction="10000"/>
          </a:bodyPr>
          <a:lstStyle/>
          <a:p>
            <a:pPr marL="365125" indent="-365125" algn="just">
              <a:lnSpc>
                <a:spcPct val="125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Wingdings" pitchFamily="2" charset="2"/>
              <a:buChar char="v"/>
            </a:pPr>
            <a:r>
              <a:rPr lang="en-US" b="1" dirty="0">
                <a:latin typeface="Calibri" pitchFamily="34" charset="0"/>
              </a:rPr>
              <a:t>Haryana Government accords high priority to redress public grievances and is committed to meet the needs and aspirations of the people.</a:t>
            </a:r>
          </a:p>
          <a:p>
            <a:pPr marL="365125" indent="-365125" algn="just">
              <a:lnSpc>
                <a:spcPct val="125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Wingdings" pitchFamily="2" charset="2"/>
              <a:buChar char="v"/>
            </a:pPr>
            <a:r>
              <a:rPr lang="en-US" b="1" dirty="0">
                <a:latin typeface="Calibri" pitchFamily="34" charset="0"/>
              </a:rPr>
              <a:t>The Government moves forward for an efficient redress of public grievances through the launch of CM Grievance Redress and Monitoring System – Haryana, </a:t>
            </a:r>
          </a:p>
          <a:p>
            <a:pPr marL="365125" indent="-365125" algn="just">
              <a:lnSpc>
                <a:spcPct val="125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Wingdings" pitchFamily="2" charset="2"/>
              <a:buChar char="v"/>
            </a:pPr>
            <a:r>
              <a:rPr lang="en-US" b="1" dirty="0">
                <a:latin typeface="Calibri" pitchFamily="34" charset="0"/>
              </a:rPr>
              <a:t>A convenient and user friendly mechanism to meet public aspirations.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Monitoring and 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125" indent="-365125" algn="just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0066FF"/>
              </a:buClr>
              <a:buFont typeface="Wingdings" pitchFamily="2" charset="2"/>
              <a:buChar char="v"/>
            </a:pPr>
            <a:r>
              <a:rPr lang="en-US" b="1" dirty="0">
                <a:latin typeface="Calibri" pitchFamily="34" charset="0"/>
              </a:rPr>
              <a:t>The system facilitates generating  various MIS reports and queries for effective monitoring of all grievances. </a:t>
            </a:r>
          </a:p>
          <a:p>
            <a:pPr marL="365125" indent="-365125" algn="just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0066FF"/>
              </a:buClr>
              <a:buFont typeface="Wingdings" pitchFamily="2" charset="2"/>
              <a:buChar char="v"/>
            </a:pPr>
            <a:r>
              <a:rPr lang="en-US" b="1" dirty="0">
                <a:latin typeface="Calibri" pitchFamily="34" charset="0"/>
              </a:rPr>
              <a:t>System facilitates monitoring through Dashboards (at the monitoring level i.e. </a:t>
            </a:r>
            <a:r>
              <a:rPr lang="en-US" b="1" dirty="0" err="1">
                <a:latin typeface="Calibri" pitchFamily="34" charset="0"/>
              </a:rPr>
              <a:t>Hon’ble</a:t>
            </a:r>
            <a:r>
              <a:rPr lang="en-US" b="1" dirty="0">
                <a:latin typeface="Calibri" pitchFamily="34" charset="0"/>
              </a:rPr>
              <a:t> CM/ APSCM/ OSDCM).</a:t>
            </a:r>
          </a:p>
          <a:p>
            <a:pPr marL="365125" indent="-365125" algn="just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0066FF"/>
              </a:buClr>
              <a:buFont typeface="Wingdings" pitchFamily="2" charset="2"/>
              <a:buChar char="v"/>
            </a:pPr>
            <a:r>
              <a:rPr lang="en-US" b="1" dirty="0">
                <a:latin typeface="Calibri" pitchFamily="34" charset="0"/>
              </a:rPr>
              <a:t>Pendency reports available online to respective DCs/Ads. SMS alerts sent by system.</a:t>
            </a:r>
          </a:p>
          <a:p>
            <a:pPr marL="365125" indent="-365125" algn="just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0066FF"/>
              </a:buClr>
              <a:buFont typeface="Wingdings" pitchFamily="2" charset="2"/>
              <a:buChar char="v"/>
            </a:pPr>
            <a:r>
              <a:rPr lang="en-US" b="1" dirty="0">
                <a:latin typeface="Calibri" pitchFamily="34" charset="0"/>
              </a:rPr>
              <a:t>The regular monitoring of the grievances redress status at CM Cell. </a:t>
            </a:r>
          </a:p>
          <a:p>
            <a:pPr marL="365125" indent="-365125" algn="just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>
                <a:srgbClr val="0066FF"/>
              </a:buClr>
              <a:buFont typeface="Wingdings" pitchFamily="2" charset="2"/>
              <a:buChar char="v"/>
            </a:pPr>
            <a:r>
              <a:rPr lang="en-US" b="1" dirty="0">
                <a:latin typeface="Calibri" pitchFamily="34" charset="0"/>
              </a:rPr>
              <a:t>Call centre with 50 seats in operations for taking feedback from citizens.</a:t>
            </a:r>
          </a:p>
          <a:p>
            <a:endParaRPr lang="en-US" dirty="0"/>
          </a:p>
        </p:txBody>
      </p:sp>
    </p:spTree>
  </p:cSld>
  <p:clrMapOvr>
    <a:masterClrMapping/>
  </p:clrMapOvr>
  <p:transition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Efficiency &amp; Effectiveness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State Government has made 87.5% disposal till the date.</a:t>
            </a:r>
          </a:p>
          <a:p>
            <a:r>
              <a:rPr lang="en-IN" dirty="0"/>
              <a:t>Increase in maximum satisfaction of citizen, even if citizen is not satisfied ,grievances are re-opened on their request for further action to be taken by redressing officer.</a:t>
            </a:r>
          </a:p>
          <a:p>
            <a:r>
              <a:rPr lang="en-IN" dirty="0"/>
              <a:t>ATR sent by concerned officers is studied by CM Cell Officials and clarification is asked in cases , where CM Office feels that proper action has not been reported.</a:t>
            </a:r>
          </a:p>
          <a:p>
            <a:endParaRPr lang="en-IN" dirty="0"/>
          </a:p>
        </p:txBody>
      </p:sp>
    </p:spTree>
  </p:cSld>
  <p:clrMapOvr>
    <a:masterClrMapping/>
  </p:clrMapOvr>
  <p:transition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Resultant Gains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Easy, Hassle free access on the web and Mobiles as Improved quality of service</a:t>
            </a:r>
          </a:p>
          <a:p>
            <a:r>
              <a:rPr lang="en-US" sz="2400" dirty="0"/>
              <a:t>Effective feedback mechanism by calls to complainants through call center</a:t>
            </a:r>
          </a:p>
          <a:p>
            <a:r>
              <a:rPr lang="en-US" sz="2400" dirty="0"/>
              <a:t>Call center base inbound status enquiry and tracking of grievance</a:t>
            </a:r>
          </a:p>
          <a:p>
            <a:r>
              <a:rPr lang="en-US" sz="2400" dirty="0"/>
              <a:t>Transparent, efficient &amp; effective, Reliable, real time service and reduced delivery and opportunity costs</a:t>
            </a:r>
          </a:p>
          <a:p>
            <a:r>
              <a:rPr lang="en-US" sz="2400" dirty="0"/>
              <a:t>Feeling of satisfaction amongst citizens by way of call center contacts</a:t>
            </a:r>
          </a:p>
          <a:p>
            <a:r>
              <a:rPr lang="en-US" sz="2400" dirty="0"/>
              <a:t>Satisfactory Responses by elimination of touts and exploitation</a:t>
            </a:r>
          </a:p>
        </p:txBody>
      </p:sp>
    </p:spTree>
    <p:extLst>
      <p:ext uri="{BB962C8B-B14F-4D97-AF65-F5344CB8AC3E}">
        <p14:creationId xmlns:p14="http://schemas.microsoft.com/office/powerpoint/2010/main" val="728901342"/>
      </p:ext>
    </p:extLst>
  </p:cSld>
  <p:clrMapOvr>
    <a:masterClrMapping/>
  </p:clrMapOvr>
  <p:transition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Current </a:t>
            </a:r>
            <a:r>
              <a:rPr lang="en-US" dirty="0" err="1"/>
              <a:t>Redressal</a:t>
            </a:r>
            <a:r>
              <a:rPr lang="en-US" dirty="0"/>
              <a:t>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 of </a:t>
            </a:r>
            <a:r>
              <a:rPr lang="en-US"/>
              <a:t>total 6,76,900 </a:t>
            </a:r>
            <a:r>
              <a:rPr lang="en-US" dirty="0"/>
              <a:t>grievances received till date, </a:t>
            </a:r>
            <a:r>
              <a:rPr lang="en-US"/>
              <a:t>the 6,38,000 </a:t>
            </a:r>
            <a:r>
              <a:rPr lang="en-US" dirty="0"/>
              <a:t>grievances have been disposed of.</a:t>
            </a:r>
          </a:p>
        </p:txBody>
      </p:sp>
    </p:spTree>
    <p:extLst>
      <p:ext uri="{BB962C8B-B14F-4D97-AF65-F5344CB8AC3E}">
        <p14:creationId xmlns:p14="http://schemas.microsoft.com/office/powerpoint/2010/main" val="2578935886"/>
      </p:ext>
    </p:extLst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4964" y="0"/>
            <a:ext cx="8982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88" y="-42863"/>
            <a:ext cx="11401425" cy="6943725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Outcome</a:t>
            </a:r>
          </a:p>
        </p:txBody>
      </p:sp>
      <p:sp>
        <p:nvSpPr>
          <p:cNvPr id="4" name="Content Placeholder 2">
            <a:hlinkClick r:id="" action="ppaction://noaction"/>
          </p:cNvPr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ctr">
              <a:spcBef>
                <a:spcPct val="20000"/>
              </a:spcBef>
              <a:buSzPct val="65000"/>
              <a:buNone/>
            </a:pPr>
            <a:r>
              <a:rPr lang="en-US" b="1" dirty="0"/>
              <a:t>Timely and Effective Redress  of Grievances</a:t>
            </a:r>
          </a:p>
          <a:p>
            <a:pPr marL="273050" indent="-273050" algn="ctr">
              <a:spcBef>
                <a:spcPct val="20000"/>
              </a:spcBef>
              <a:buSzPct val="65000"/>
              <a:buNone/>
            </a:pPr>
            <a:r>
              <a:rPr lang="en-US" b="1" dirty="0"/>
              <a:t>    </a:t>
            </a:r>
          </a:p>
          <a:p>
            <a:pPr marL="273050" indent="-273050" algn="ctr">
              <a:spcBef>
                <a:spcPct val="20000"/>
              </a:spcBef>
              <a:buSzPct val="65000"/>
              <a:buNone/>
            </a:pPr>
            <a:r>
              <a:rPr lang="en-US" b="1" dirty="0"/>
              <a:t>Leading  to</a:t>
            </a:r>
          </a:p>
          <a:p>
            <a:pPr marL="273050" indent="-273050" algn="ctr">
              <a:spcBef>
                <a:spcPct val="20000"/>
              </a:spcBef>
              <a:buSzPct val="65000"/>
              <a:buNone/>
            </a:pPr>
            <a:endParaRPr lang="en-US" b="1" dirty="0"/>
          </a:p>
          <a:p>
            <a:pPr marL="273050" indent="-273050" algn="ctr">
              <a:spcBef>
                <a:spcPct val="20000"/>
              </a:spcBef>
              <a:buSzPct val="65000"/>
              <a:buNone/>
            </a:pPr>
            <a:r>
              <a:rPr lang="en-US" b="1" dirty="0"/>
              <a:t>Satisfaction and Credibility in </a:t>
            </a:r>
          </a:p>
          <a:p>
            <a:pPr marL="273050" indent="-273050" algn="ctr">
              <a:spcBef>
                <a:spcPct val="20000"/>
              </a:spcBef>
              <a:buSzPct val="65000"/>
              <a:buNone/>
            </a:pPr>
            <a:r>
              <a:rPr lang="en-US" b="1" dirty="0"/>
              <a:t>Public  Delivery Systems of the Government.</a:t>
            </a:r>
            <a:endParaRPr lang="en-IN" b="1" dirty="0"/>
          </a:p>
        </p:txBody>
      </p:sp>
    </p:spTree>
  </p:cSld>
  <p:clrMapOvr>
    <a:masterClrMapping/>
  </p:clrMapOvr>
  <p:transition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819400"/>
            <a:ext cx="7772400" cy="914400"/>
          </a:xfrm>
        </p:spPr>
        <p:txBody>
          <a:bodyPr/>
          <a:lstStyle/>
          <a:p>
            <a:pPr algn="ctr"/>
            <a:r>
              <a:rPr lang="en-US" dirty="0"/>
              <a:t>Thanks</a:t>
            </a:r>
            <a:endParaRPr lang="en-IN" dirty="0"/>
          </a:p>
        </p:txBody>
      </p:sp>
    </p:spTree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Salient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Customised</a:t>
            </a:r>
            <a:r>
              <a:rPr lang="en-US" sz="2400" dirty="0"/>
              <a:t> Public Grievances </a:t>
            </a:r>
            <a:r>
              <a:rPr lang="en-US" sz="2400" dirty="0" err="1"/>
              <a:t>Redressal</a:t>
            </a:r>
            <a:r>
              <a:rPr lang="en-US" sz="2400" dirty="0"/>
              <a:t> and Monitoring System</a:t>
            </a:r>
          </a:p>
          <a:p>
            <a:r>
              <a:rPr lang="en-US" sz="2400" dirty="0"/>
              <a:t>Reduced </a:t>
            </a:r>
            <a:r>
              <a:rPr lang="en-US" sz="2400" i="1" dirty="0"/>
              <a:t>Cost of Service </a:t>
            </a:r>
            <a:r>
              <a:rPr lang="en-US" sz="2400" dirty="0"/>
              <a:t>delivery by eliminating multiplication of efforts by Departments/ </a:t>
            </a:r>
            <a:r>
              <a:rPr lang="en-US" sz="2400" dirty="0" err="1"/>
              <a:t>Organisations</a:t>
            </a:r>
            <a:endParaRPr lang="en-US" sz="2400" dirty="0"/>
          </a:p>
          <a:p>
            <a:r>
              <a:rPr lang="en-US" sz="2400" dirty="0"/>
              <a:t>Time bound delivery of </a:t>
            </a:r>
            <a:r>
              <a:rPr lang="en-US" sz="2400" dirty="0" err="1"/>
              <a:t>Redressal</a:t>
            </a:r>
            <a:r>
              <a:rPr lang="en-US" sz="2400" dirty="0"/>
              <a:t> mechanism</a:t>
            </a:r>
          </a:p>
          <a:p>
            <a:r>
              <a:rPr lang="en-US" sz="2400" dirty="0"/>
              <a:t>Citizen friendly tracking of status of grievance </a:t>
            </a:r>
            <a:r>
              <a:rPr lang="en-US" sz="2400" dirty="0" err="1"/>
              <a:t>redressal</a:t>
            </a:r>
            <a:r>
              <a:rPr lang="en-US" sz="2400" dirty="0"/>
              <a:t> online (website and Mobile)</a:t>
            </a:r>
          </a:p>
          <a:p>
            <a:r>
              <a:rPr lang="en-US" sz="2400" dirty="0"/>
              <a:t>Strengthening back office operations for timely availability of information.</a:t>
            </a:r>
          </a:p>
          <a:p>
            <a:r>
              <a:rPr lang="en-US" sz="2400" dirty="0"/>
              <a:t>In house development by NIC Haryana State Unit Team. Solution implemented in all Departments/ </a:t>
            </a:r>
            <a:r>
              <a:rPr lang="en-US" sz="2400" dirty="0" err="1"/>
              <a:t>Organisations</a:t>
            </a:r>
            <a:r>
              <a:rPr lang="en-US" sz="2400" dirty="0"/>
              <a:t> of Haryana State.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206872"/>
      </p:ext>
    </p:extLst>
  </p:cSld>
  <p:clrMapOvr>
    <a:masterClrMapping/>
  </p:clrMapOvr>
  <p:transition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838201"/>
            <a:ext cx="9144000" cy="58927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84120" y="95480"/>
            <a:ext cx="81534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Dashboard</a:t>
            </a:r>
          </a:p>
        </p:txBody>
      </p:sp>
    </p:spTree>
    <p:extLst>
      <p:ext uri="{BB962C8B-B14F-4D97-AF65-F5344CB8AC3E}">
        <p14:creationId xmlns:p14="http://schemas.microsoft.com/office/powerpoint/2010/main" val="1375179344"/>
      </p:ext>
    </p:extLst>
  </p:cSld>
  <p:clrMapOvr>
    <a:masterClrMapping/>
  </p:clrMapOvr>
  <p:transition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11206" r="12841"/>
          <a:stretch/>
        </p:blipFill>
        <p:spPr bwMode="auto">
          <a:xfrm>
            <a:off x="6324600" y="990600"/>
            <a:ext cx="4343401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051697" y="0"/>
            <a:ext cx="4850607" cy="9233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Status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Charts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806" y="990600"/>
            <a:ext cx="3947194" cy="3733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1" y="5562600"/>
            <a:ext cx="7908199" cy="1349472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 descr="C:\Users\admin\Downloads\chart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24000" y="0"/>
            <a:ext cx="9525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649585"/>
              </p:ext>
            </p:extLst>
          </p:nvPr>
        </p:nvGraphicFramePr>
        <p:xfrm>
          <a:off x="3048000" y="833850"/>
          <a:ext cx="7086600" cy="6019797"/>
        </p:xfrm>
        <a:graphic>
          <a:graphicData uri="http://schemas.openxmlformats.org/drawingml/2006/table">
            <a:tbl>
              <a:tblPr/>
              <a:tblGrid>
                <a:gridCol w="2099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4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30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77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95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49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49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39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80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77470"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 dirty="0">
                          <a:solidFill>
                            <a:schemeClr val="tx1"/>
                          </a:solidFill>
                          <a:latin typeface="Calibri"/>
                        </a:rPr>
                        <a:t>Department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Total Receipt 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Overdue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In 10 Days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Marking pending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In-Action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Disposed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ATR Sent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Clarification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470"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 dirty="0">
                          <a:solidFill>
                            <a:schemeClr val="tx1"/>
                          </a:solidFill>
                          <a:latin typeface="Calibri"/>
                          <a:hlinkClick r:id="rId2" action="ppaction://hlinkfile"/>
                        </a:rPr>
                        <a:t>Director General of Police</a:t>
                      </a:r>
                      <a:endParaRPr lang="en-IN" sz="900" b="1" i="0" u="none" strike="noStrike" baseline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49546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520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1248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3195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45946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396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809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206"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 dirty="0">
                          <a:solidFill>
                            <a:schemeClr val="tx1"/>
                          </a:solidFill>
                          <a:latin typeface="Calibri"/>
                          <a:hlinkClick r:id="rId3" action="ppaction://hlinkfile"/>
                        </a:rPr>
                        <a:t>Administrative Secretary Development and </a:t>
                      </a:r>
                      <a:r>
                        <a:rPr lang="en-IN" sz="900" b="1" i="0" u="none" strike="noStrike" baseline="0" dirty="0" err="1">
                          <a:solidFill>
                            <a:schemeClr val="tx1"/>
                          </a:solidFill>
                          <a:latin typeface="Calibri"/>
                          <a:hlinkClick r:id="rId3" action="ppaction://hlinkfile"/>
                        </a:rPr>
                        <a:t>Panchayats</a:t>
                      </a:r>
                      <a:endParaRPr lang="en-IN" sz="900" b="1" i="0" u="none" strike="noStrike" baseline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23027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2819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562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4188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18704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128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626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777"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 dirty="0">
                          <a:solidFill>
                            <a:schemeClr val="tx1"/>
                          </a:solidFill>
                          <a:latin typeface="Calibri"/>
                          <a:hlinkClick r:id="rId4" action="ppaction://hlinkfile"/>
                        </a:rPr>
                        <a:t>Administrative Secretary Power Department</a:t>
                      </a:r>
                      <a:endParaRPr lang="en-IN" sz="900" b="1" i="0" u="none" strike="noStrike" baseline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11380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751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214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1284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10015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79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254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777"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 dirty="0">
                          <a:solidFill>
                            <a:schemeClr val="tx1"/>
                          </a:solidFill>
                          <a:latin typeface="Calibri"/>
                          <a:hlinkClick r:id="rId5" action="ppaction://hlinkfile"/>
                        </a:rPr>
                        <a:t>Administrative Secretary Urban local Bodies</a:t>
                      </a:r>
                      <a:endParaRPr lang="en-IN" sz="900" b="1" i="0" u="none" strike="noStrike" baseline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10303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1231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213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1783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8334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183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274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206"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 dirty="0">
                          <a:solidFill>
                            <a:schemeClr val="tx1"/>
                          </a:solidFill>
                          <a:latin typeface="Calibri"/>
                          <a:hlinkClick r:id="rId6" action="ppaction://hlinkfile"/>
                        </a:rPr>
                        <a:t>Administrative Secretary Revenue &amp; </a:t>
                      </a:r>
                      <a:r>
                        <a:rPr lang="en-IN" sz="900" b="1" i="0" u="none" strike="noStrike" baseline="0" dirty="0" err="1">
                          <a:solidFill>
                            <a:schemeClr val="tx1"/>
                          </a:solidFill>
                          <a:latin typeface="Calibri"/>
                          <a:hlinkClick r:id="rId6" action="ppaction://hlinkfile"/>
                        </a:rPr>
                        <a:t>DIsaster</a:t>
                      </a:r>
                      <a:r>
                        <a:rPr lang="en-IN" sz="900" b="1" i="0" u="none" strike="noStrike" baseline="0" dirty="0">
                          <a:solidFill>
                            <a:schemeClr val="tx1"/>
                          </a:solidFill>
                          <a:latin typeface="Calibri"/>
                          <a:hlinkClick r:id="rId6" action="ppaction://hlinkfile"/>
                        </a:rPr>
                        <a:t> Management</a:t>
                      </a:r>
                      <a:endParaRPr lang="en-IN" sz="900" b="1" i="0" u="none" strike="noStrike" baseline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10033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345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155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710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9257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173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470"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 dirty="0">
                          <a:solidFill>
                            <a:schemeClr val="tx1"/>
                          </a:solidFill>
                          <a:latin typeface="Calibri"/>
                          <a:hlinkClick r:id="rId7" action="ppaction://hlinkfile"/>
                        </a:rPr>
                        <a:t>Administrative Secretary School Education </a:t>
                      </a:r>
                      <a:endParaRPr lang="en-IN" sz="900" b="1" i="0" u="none" strike="noStrike" baseline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9935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504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152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812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9073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269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6206"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 dirty="0">
                          <a:solidFill>
                            <a:schemeClr val="tx1"/>
                          </a:solidFill>
                          <a:latin typeface="Calibri"/>
                          <a:hlinkClick r:id="rId8" action="ppaction://hlinkfile"/>
                        </a:rPr>
                        <a:t>Administrative Secretary Town and Country planning HUDA and Urban estate</a:t>
                      </a:r>
                      <a:endParaRPr lang="en-IN" sz="900" b="1" i="0" u="none" strike="noStrike" baseline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7190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966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143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1281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5778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93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236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6206"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 dirty="0">
                          <a:solidFill>
                            <a:schemeClr val="tx1"/>
                          </a:solidFill>
                          <a:latin typeface="Calibri"/>
                          <a:hlinkClick r:id="rId9" action="ppaction://hlinkfile"/>
                        </a:rPr>
                        <a:t>Administrative Secretary Social Justice and Empowerments</a:t>
                      </a:r>
                      <a:endParaRPr lang="en-IN" sz="900" b="1" i="0" u="none" strike="noStrike" baseline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5504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98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237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5240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105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1777"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 dirty="0">
                          <a:solidFill>
                            <a:schemeClr val="tx1"/>
                          </a:solidFill>
                          <a:latin typeface="Calibri"/>
                          <a:hlinkClick r:id="rId10" action="ppaction://hlinkfile"/>
                        </a:rPr>
                        <a:t>Administrative Secretary Public Health Engineering</a:t>
                      </a:r>
                      <a:endParaRPr lang="en-IN" sz="900" b="1" i="0" u="none" strike="noStrike" baseline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5019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116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272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4685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7470"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 dirty="0">
                          <a:solidFill>
                            <a:schemeClr val="tx1"/>
                          </a:solidFill>
                          <a:latin typeface="Calibri"/>
                          <a:hlinkClick r:id="rId11" action="ppaction://hlinkfile"/>
                        </a:rPr>
                        <a:t>Administrative Secretary Food and Supply</a:t>
                      </a:r>
                      <a:endParaRPr lang="en-IN" sz="900" b="1" i="0" u="none" strike="noStrike" baseline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4731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375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93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622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4077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7470"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 dirty="0">
                          <a:solidFill>
                            <a:schemeClr val="tx1"/>
                          </a:solidFill>
                          <a:latin typeface="Calibri"/>
                          <a:hlinkClick r:id="rId12" action="ppaction://hlinkfile"/>
                        </a:rPr>
                        <a:t>Administrative Secretary Health</a:t>
                      </a:r>
                      <a:endParaRPr lang="en-IN" sz="900" b="1" i="0" u="none" strike="noStrike" baseline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4232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332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473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3727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7470"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 dirty="0">
                          <a:solidFill>
                            <a:schemeClr val="tx1"/>
                          </a:solidFill>
                          <a:latin typeface="Calibri"/>
                          <a:hlinkClick r:id="rId13" action="ppaction://hlinkfile"/>
                        </a:rPr>
                        <a:t>Administrative Secretary Irrigation </a:t>
                      </a:r>
                      <a:endParaRPr lang="en-IN" sz="900" b="1" i="0" u="none" strike="noStrike" baseline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3993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269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104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480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3446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134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7470"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 dirty="0">
                          <a:solidFill>
                            <a:schemeClr val="tx1"/>
                          </a:solidFill>
                          <a:latin typeface="Calibri"/>
                          <a:hlinkClick r:id="rId14" action="ppaction://hlinkfile"/>
                        </a:rPr>
                        <a:t>Administrative Secretary Transport</a:t>
                      </a:r>
                      <a:endParaRPr lang="en-IN" sz="900" b="1" i="0" u="none" strike="noStrike" baseline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3010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216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2775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16206"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 dirty="0">
                          <a:solidFill>
                            <a:schemeClr val="tx1"/>
                          </a:solidFill>
                          <a:latin typeface="Calibri"/>
                          <a:hlinkClick r:id="rId15" action="ppaction://hlinkfile"/>
                        </a:rPr>
                        <a:t>Administrative Secretary Higher Education and languages</a:t>
                      </a:r>
                      <a:endParaRPr lang="en-IN" sz="900" b="1" i="0" u="none" strike="noStrike" baseline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2291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180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342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1917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152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7470"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 dirty="0">
                          <a:solidFill>
                            <a:schemeClr val="tx1"/>
                          </a:solidFill>
                          <a:latin typeface="Calibri"/>
                          <a:hlinkClick r:id="rId16" action="ppaction://hlinkfile"/>
                        </a:rPr>
                        <a:t>Administrative Secretary Agriculture</a:t>
                      </a:r>
                      <a:endParaRPr lang="en-IN" sz="900" b="1" i="0" u="none" strike="noStrike" baseline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2279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124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68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247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1994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81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16206"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 dirty="0">
                          <a:solidFill>
                            <a:schemeClr val="tx1"/>
                          </a:solidFill>
                          <a:latin typeface="Calibri"/>
                          <a:hlinkClick r:id="rId17" action="ppaction://hlinkfile"/>
                        </a:rPr>
                        <a:t>Administrative Secretary PWD B and R and Architecture</a:t>
                      </a:r>
                      <a:endParaRPr lang="en-IN" sz="900" b="1" i="0" u="none" strike="noStrike" baseline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2150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188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301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1795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7470"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 dirty="0">
                          <a:solidFill>
                            <a:schemeClr val="tx1"/>
                          </a:solidFill>
                          <a:latin typeface="Calibri"/>
                          <a:hlinkClick r:id="rId18" action="ppaction://hlinkfile"/>
                        </a:rPr>
                        <a:t>Administrative Secretary Cooperation</a:t>
                      </a:r>
                      <a:endParaRPr lang="en-IN" sz="900" b="1" i="0" u="none" strike="noStrike" baseline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2019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195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329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1661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125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172200" y="228600"/>
            <a:ext cx="1111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REPORTS</a:t>
            </a:r>
          </a:p>
        </p:txBody>
      </p:sp>
    </p:spTree>
  </p:cSld>
  <p:clrMapOvr>
    <a:masterClrMapping/>
  </p:clrMapOvr>
  <p:transition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2776790"/>
              </p:ext>
            </p:extLst>
          </p:nvPr>
        </p:nvGraphicFramePr>
        <p:xfrm>
          <a:off x="2959101" y="509662"/>
          <a:ext cx="7499349" cy="6304580"/>
        </p:xfrm>
        <a:graphic>
          <a:graphicData uri="http://schemas.openxmlformats.org/drawingml/2006/table">
            <a:tbl>
              <a:tblPr/>
              <a:tblGrid>
                <a:gridCol w="2222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8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23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02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37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55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55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39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753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56172"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 dirty="0">
                          <a:solidFill>
                            <a:schemeClr val="tx1"/>
                          </a:solidFill>
                          <a:latin typeface="Calibri"/>
                        </a:rPr>
                        <a:t>Department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Total Receipt 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Overdue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In 10 Days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Marking pending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In-Action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Disposed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ATR Sent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Clarification</a:t>
                      </a:r>
                    </a:p>
                  </a:txBody>
                  <a:tcPr marL="7056" marR="7056" marT="70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172"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  <a:hlinkClick r:id="rId2" action="ppaction://hlinkfile"/>
                        </a:rPr>
                        <a:t>Administrative Secretary Labour</a:t>
                      </a:r>
                      <a:endParaRPr lang="en-IN" sz="9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1388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83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1299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172"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  <a:hlinkClick r:id="rId3" action="ppaction://hlinkfile"/>
                        </a:rPr>
                        <a:t>Administrative Secretary Technical Education</a:t>
                      </a:r>
                      <a:endParaRPr lang="en-IN" sz="9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1340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77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1250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172"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  <a:hlinkClick r:id="rId4" action="ppaction://hlinkfile"/>
                        </a:rPr>
                        <a:t>Administrative Secretary Excise and Taxation</a:t>
                      </a:r>
                      <a:endParaRPr lang="en-IN" sz="9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1242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1015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797"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  <a:hlinkClick r:id="rId5" action="ppaction://hlinkfile"/>
                        </a:rPr>
                        <a:t>Administrative Secretary Women and Child Welfare</a:t>
                      </a:r>
                      <a:endParaRPr lang="en-IN" sz="9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1183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1105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797"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  <a:hlinkClick r:id="rId6" action="ppaction://hlinkfile"/>
                        </a:rPr>
                        <a:t>Administrative Secretary Home, Jail and Administration of Justice, Home Guards</a:t>
                      </a:r>
                      <a:endParaRPr lang="en-IN" sz="9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1038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82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112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913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6172"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  <a:hlinkClick r:id="rId7" action="ppaction://hlinkfile"/>
                        </a:rPr>
                        <a:t>Administrative Secretary Forests and Wild life </a:t>
                      </a:r>
                      <a:endParaRPr lang="en-IN" sz="9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767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76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123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628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6172"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  <a:hlinkClick r:id="rId8" action="ppaction://hlinkfile"/>
                        </a:rPr>
                        <a:t>Administrative Secretary Industrial Training</a:t>
                      </a:r>
                      <a:endParaRPr lang="en-IN" sz="9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682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605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9797"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  <a:hlinkClick r:id="rId9" action="ppaction://hlinkfile"/>
                        </a:rPr>
                        <a:t>Administrative Secretary Medical Education &amp; Research</a:t>
                      </a:r>
                      <a:endParaRPr lang="en-IN" sz="9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644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68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533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9797"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  <a:hlinkClick r:id="rId10" action="ppaction://hlinkfile"/>
                        </a:rPr>
                        <a:t>Administrative Secretary Animal Husbandry and Dairying </a:t>
                      </a:r>
                      <a:endParaRPr lang="en-IN" sz="9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638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85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539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6172"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  <a:hlinkClick r:id="rId11" action="ppaction://hlinkfile"/>
                        </a:rPr>
                        <a:t>Chief Secretary Office</a:t>
                      </a:r>
                      <a:endParaRPr lang="en-IN" sz="9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606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250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265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323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9797"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  <a:hlinkClick r:id="rId12" action="ppaction://hlinkfile"/>
                        </a:rPr>
                        <a:t>Administrative Secretary Industries And Commerce</a:t>
                      </a:r>
                      <a:endParaRPr lang="en-IN" sz="900" b="1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606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111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151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440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9797"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  <a:hlinkClick r:id="rId13" action="ppaction://hlinkfile"/>
                        </a:rPr>
                        <a:t>Administrative Secretary Welfare of Scheduled Castes and Backward Classes</a:t>
                      </a:r>
                      <a:endParaRPr lang="en-IN" sz="900" b="1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506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470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6172"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  <a:hlinkClick r:id="rId14" action="ppaction://hlinkfile"/>
                        </a:rPr>
                        <a:t>Administrative Secretary Housing </a:t>
                      </a:r>
                      <a:endParaRPr lang="en-IN" sz="900" b="1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459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395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6172"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  <a:hlinkClick r:id="rId15" action="ppaction://hlinkfile"/>
                        </a:rPr>
                        <a:t>Administrative Secretary Environment </a:t>
                      </a:r>
                      <a:endParaRPr lang="en-IN" sz="900" b="1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403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86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305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9797"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  <a:hlinkClick r:id="rId16" action="ppaction://hlinkfile"/>
                        </a:rPr>
                        <a:t>Administrative Secretary Sports and Youth Affairs</a:t>
                      </a:r>
                      <a:endParaRPr lang="en-IN" sz="900" b="1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391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356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9797"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  <a:hlinkClick r:id="rId17" action="ppaction://hlinkfile"/>
                        </a:rPr>
                        <a:t>Administrative Secretary Finance and Planning </a:t>
                      </a:r>
                      <a:endParaRPr lang="en-IN" sz="9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346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303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6172"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  <a:hlinkClick r:id="rId18" action="ppaction://hlinkfile"/>
                        </a:rPr>
                        <a:t>Administrative Secretary Mines and Geology</a:t>
                      </a:r>
                      <a:endParaRPr lang="en-IN" sz="9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231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179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9797"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  <a:hlinkClick r:id="rId19" action="ppaction://hlinkfile"/>
                        </a:rPr>
                        <a:t>Administrative Secretary information &amp; Public Relations </a:t>
                      </a:r>
                      <a:endParaRPr lang="en-IN" sz="9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166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137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6172"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  <a:hlinkClick r:id="rId20" action="ppaction://hlinkfile"/>
                        </a:rPr>
                        <a:t>Administrative Secretary Tourism </a:t>
                      </a:r>
                      <a:endParaRPr lang="en-IN" sz="9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6172"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  <a:hlinkClick r:id="rId21" action="ppaction://hlinkfile"/>
                        </a:rPr>
                        <a:t>Administrative Secretary Fisheries</a:t>
                      </a:r>
                      <a:endParaRPr lang="en-IN" sz="9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59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6172"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  <a:hlinkClick r:id="rId22" action="ppaction://hlinkfile"/>
                        </a:rPr>
                        <a:t>Administrative Secretary Electronics and IT</a:t>
                      </a:r>
                      <a:endParaRPr lang="en-IN" sz="9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69797"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  <a:hlinkClick r:id="rId23" action="ppaction://hlinkfile"/>
                        </a:rPr>
                        <a:t>Administrative Secretary Renewable Energy Sources</a:t>
                      </a:r>
                      <a:endParaRPr lang="en-IN" sz="900" b="1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69797"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  <a:hlinkClick r:id="rId24" action="ppaction://hlinkfile"/>
                        </a:rPr>
                        <a:t>Administrative Secretary Archaeology and Museum</a:t>
                      </a:r>
                      <a:endParaRPr lang="en-IN" sz="900" b="1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69797"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  <a:hlinkClick r:id="rId25" action="ppaction://hlinkfile"/>
                        </a:rPr>
                        <a:t>Administrative Secretary Printing and Stationery</a:t>
                      </a:r>
                      <a:endParaRPr lang="en-IN" sz="9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69797"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  <a:hlinkClick r:id="rId26" action="ppaction://hlinkfile"/>
                        </a:rPr>
                        <a:t>Administrative Secretary Science and Technology </a:t>
                      </a:r>
                      <a:endParaRPr lang="en-IN" sz="9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56172"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  <a:hlinkClick r:id="rId27" action="ppaction://hlinkfile"/>
                        </a:rPr>
                        <a:t>Admin Sec Law and legislative department</a:t>
                      </a:r>
                      <a:endParaRPr lang="en-IN" sz="9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56172"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  <a:hlinkClick r:id="rId28" action="ppaction://hlinkfile"/>
                        </a:rPr>
                        <a:t>Administrative Secretary Archives</a:t>
                      </a:r>
                      <a:endParaRPr lang="en-IN" sz="9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69797"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  <a:hlinkClick r:id="rId29" action="ppaction://hlinkfile"/>
                        </a:rPr>
                        <a:t>Administrative Secretary to Govt of Haryana and </a:t>
                      </a:r>
                      <a:r>
                        <a:rPr lang="en-IN" sz="900" b="1" i="0" u="none" strike="noStrike" baseline="0" dirty="0" err="1">
                          <a:solidFill>
                            <a:srgbClr val="000000"/>
                          </a:solidFill>
                          <a:latin typeface="Calibri"/>
                          <a:hlinkClick r:id="rId29" action="ppaction://hlinkfile"/>
                        </a:rPr>
                        <a:t>Admn</a:t>
                      </a:r>
                      <a:r>
                        <a:rPr lang="en-IN" sz="9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  <a:hlinkClick r:id="rId29" action="ppaction://hlinkfile"/>
                        </a:rPr>
                        <a:t> reforms</a:t>
                      </a:r>
                      <a:endParaRPr lang="en-IN" sz="9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80" marR="8680" marT="86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72200" y="76200"/>
            <a:ext cx="1111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REPORTS</a:t>
            </a:r>
          </a:p>
        </p:txBody>
      </p:sp>
    </p:spTree>
  </p:cSld>
  <p:clrMapOvr>
    <a:masterClrMapping/>
  </p:clrMapOvr>
  <p:transition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Tools &amp; Technologies Used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Programming –</a:t>
            </a:r>
            <a:r>
              <a:rPr lang="en-IN" dirty="0" err="1"/>
              <a:t>PHP,JQuery</a:t>
            </a:r>
            <a:endParaRPr lang="en-IN" dirty="0"/>
          </a:p>
          <a:p>
            <a:r>
              <a:rPr lang="en-IN" dirty="0"/>
              <a:t>Web Server – Apache</a:t>
            </a:r>
          </a:p>
          <a:p>
            <a:r>
              <a:rPr lang="en-IN" dirty="0"/>
              <a:t>Database – </a:t>
            </a:r>
            <a:r>
              <a:rPr lang="en-IN" dirty="0" err="1"/>
              <a:t>PostgreSql</a:t>
            </a:r>
            <a:endParaRPr lang="en-IN" dirty="0"/>
          </a:p>
          <a:p>
            <a:r>
              <a:rPr lang="en-IN" dirty="0"/>
              <a:t>Operating System – Linux</a:t>
            </a:r>
          </a:p>
          <a:p>
            <a:r>
              <a:rPr lang="en-IN" dirty="0"/>
              <a:t>Other Tools and </a:t>
            </a:r>
            <a:r>
              <a:rPr lang="en-IN" dirty="0" err="1"/>
              <a:t>Pulg</a:t>
            </a:r>
            <a:r>
              <a:rPr lang="en-IN" dirty="0"/>
              <a:t>-ins – Apache </a:t>
            </a:r>
            <a:r>
              <a:rPr lang="en-IN" dirty="0" err="1"/>
              <a:t>Jmeter</a:t>
            </a:r>
            <a:r>
              <a:rPr lang="en-IN" dirty="0"/>
              <a:t>, </a:t>
            </a:r>
            <a:r>
              <a:rPr lang="en-IN" dirty="0" err="1"/>
              <a:t>HighCharts</a:t>
            </a:r>
            <a:r>
              <a:rPr lang="en-IN" dirty="0"/>
              <a:t> </a:t>
            </a:r>
          </a:p>
          <a:p>
            <a:endParaRPr lang="en-IN" dirty="0"/>
          </a:p>
        </p:txBody>
      </p:sp>
    </p:spTree>
  </p:cSld>
  <p:clrMapOvr>
    <a:masterClrMapping/>
  </p:clrMapOvr>
  <p:transition>
    <p:split orient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1048</TotalTime>
  <Words>1465</Words>
  <Application>Microsoft Office PowerPoint</Application>
  <PresentationFormat>Widescreen</PresentationFormat>
  <Paragraphs>499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Gill Sans MT</vt:lpstr>
      <vt:lpstr>Verdana</vt:lpstr>
      <vt:lpstr>Wingdings</vt:lpstr>
      <vt:lpstr>Wingdings 2</vt:lpstr>
      <vt:lpstr>Solstice</vt:lpstr>
      <vt:lpstr>A Flagship Programme of Govt. of Haryana Public Grievances Redressal &amp; Monitoring System 21st December, 2019. Nagpur</vt:lpstr>
      <vt:lpstr>PowerPoint Presentation</vt:lpstr>
      <vt:lpstr>Salient Features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Tools &amp; Technologies Used :</vt:lpstr>
      <vt:lpstr>Technical Features</vt:lpstr>
      <vt:lpstr>Other Features </vt:lpstr>
      <vt:lpstr>Coverage </vt:lpstr>
      <vt:lpstr>Work Flow</vt:lpstr>
      <vt:lpstr>Work Flow</vt:lpstr>
      <vt:lpstr>Priority for Public Grievances Redressal by Govt. of Haryana</vt:lpstr>
      <vt:lpstr>Monitoring and Feedback</vt:lpstr>
      <vt:lpstr>Efficiency &amp; Effectiveness</vt:lpstr>
      <vt:lpstr>Resultant Gains</vt:lpstr>
      <vt:lpstr>Current Redressal status</vt:lpstr>
      <vt:lpstr>Outcome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NICTD</dc:creator>
  <cp:lastModifiedBy>Alok Srivastava</cp:lastModifiedBy>
  <cp:revision>88</cp:revision>
  <dcterms:created xsi:type="dcterms:W3CDTF">2014-12-22T09:20:11Z</dcterms:created>
  <dcterms:modified xsi:type="dcterms:W3CDTF">2019-12-21T16:19:15Z</dcterms:modified>
</cp:coreProperties>
</file>