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82" r:id="rId3"/>
    <p:sldId id="264" r:id="rId4"/>
    <p:sldId id="283" r:id="rId5"/>
    <p:sldId id="265" r:id="rId6"/>
    <p:sldId id="257" r:id="rId7"/>
    <p:sldId id="258" r:id="rId8"/>
    <p:sldId id="262" r:id="rId9"/>
    <p:sldId id="273" r:id="rId10"/>
    <p:sldId id="274" r:id="rId11"/>
    <p:sldId id="275" r:id="rId12"/>
    <p:sldId id="285" r:id="rId13"/>
    <p:sldId id="286" r:id="rId14"/>
    <p:sldId id="287" r:id="rId15"/>
    <p:sldId id="259" r:id="rId16"/>
    <p:sldId id="261" r:id="rId17"/>
    <p:sldId id="266" r:id="rId18"/>
    <p:sldId id="268" r:id="rId19"/>
    <p:sldId id="280" r:id="rId20"/>
    <p:sldId id="281" r:id="rId21"/>
    <p:sldId id="272" r:id="rId22"/>
    <p:sldId id="289" r:id="rId23"/>
    <p:sldId id="290" r:id="rId24"/>
    <p:sldId id="277" r:id="rId25"/>
    <p:sldId id="269" r:id="rId26"/>
    <p:sldId id="270" r:id="rId27"/>
    <p:sldId id="271" r:id="rId28"/>
    <p:sldId id="263" r:id="rId29"/>
    <p:sldId id="279" r:id="rId30"/>
    <p:sldId id="284" r:id="rId31"/>
    <p:sldId id="288" r:id="rId32"/>
    <p:sldId id="260"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0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06" autoAdjust="0"/>
    <p:restoredTop sz="94291" autoAdjust="0"/>
  </p:normalViewPr>
  <p:slideViewPr>
    <p:cSldViewPr snapToGrid="0">
      <p:cViewPr varScale="1">
        <p:scale>
          <a:sx n="69" d="100"/>
          <a:sy n="69"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Targets</c:v>
                </c:pt>
              </c:strCache>
            </c:strRef>
          </c:tx>
          <c:spPr>
            <a:solidFill>
              <a:schemeClr val="accent6"/>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2018-19</c:v>
                </c:pt>
                <c:pt idx="1">
                  <c:v>2019-20</c:v>
                </c:pt>
              </c:strCache>
            </c:strRef>
          </c:cat>
          <c:val>
            <c:numRef>
              <c:f>Sheet1!$B$2:$B$3</c:f>
              <c:numCache>
                <c:formatCode>General</c:formatCode>
                <c:ptCount val="2"/>
                <c:pt idx="0">
                  <c:v>203.19</c:v>
                </c:pt>
                <c:pt idx="1">
                  <c:v>280.77999999999986</c:v>
                </c:pt>
              </c:numCache>
            </c:numRef>
          </c:val>
          <c:extLst>
            <c:ext xmlns:c16="http://schemas.microsoft.com/office/drawing/2014/chart" uri="{C3380CC4-5D6E-409C-BE32-E72D297353CC}">
              <c16:uniqueId val="{00000000-A192-4F9C-B87F-1CCF93DBF307}"/>
            </c:ext>
          </c:extLst>
        </c:ser>
        <c:ser>
          <c:idx val="1"/>
          <c:order val="1"/>
          <c:tx>
            <c:strRef>
              <c:f>Sheet1!$C$1</c:f>
              <c:strCache>
                <c:ptCount val="1"/>
                <c:pt idx="0">
                  <c:v>Achivements</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2018-19</c:v>
                </c:pt>
                <c:pt idx="1">
                  <c:v>2019-20</c:v>
                </c:pt>
              </c:strCache>
            </c:strRef>
          </c:cat>
          <c:val>
            <c:numRef>
              <c:f>Sheet1!$C$2:$C$3</c:f>
              <c:numCache>
                <c:formatCode>General</c:formatCode>
                <c:ptCount val="2"/>
                <c:pt idx="0">
                  <c:v>254.12</c:v>
                </c:pt>
                <c:pt idx="1">
                  <c:v>302.52</c:v>
                </c:pt>
              </c:numCache>
            </c:numRef>
          </c:val>
          <c:extLst>
            <c:ext xmlns:c16="http://schemas.microsoft.com/office/drawing/2014/chart" uri="{C3380CC4-5D6E-409C-BE32-E72D297353CC}">
              <c16:uniqueId val="{00000001-A192-4F9C-B87F-1CCF93DBF307}"/>
            </c:ext>
          </c:extLst>
        </c:ser>
        <c:dLbls>
          <c:showLegendKey val="0"/>
          <c:showVal val="1"/>
          <c:showCatName val="0"/>
          <c:showSerName val="0"/>
          <c:showPercent val="0"/>
          <c:showBubbleSize val="0"/>
        </c:dLbls>
        <c:gapWidth val="444"/>
        <c:overlap val="-90"/>
        <c:axId val="79550720"/>
        <c:axId val="79552512"/>
      </c:barChart>
      <c:catAx>
        <c:axId val="79550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en-US"/>
          </a:p>
        </c:txPr>
        <c:crossAx val="79552512"/>
        <c:crosses val="autoZero"/>
        <c:auto val="1"/>
        <c:lblAlgn val="ctr"/>
        <c:lblOffset val="100"/>
        <c:noMultiLvlLbl val="0"/>
      </c:catAx>
      <c:valAx>
        <c:axId val="79552512"/>
        <c:scaling>
          <c:orientation val="minMax"/>
        </c:scaling>
        <c:delete val="1"/>
        <c:axPos val="l"/>
        <c:numFmt formatCode="General" sourceLinked="1"/>
        <c:majorTickMark val="none"/>
        <c:minorTickMark val="none"/>
        <c:tickLblPos val="nextTo"/>
        <c:crossAx val="795507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74291E9-67C2-440A-8814-AED9D3212AE5}" type="datetimeFigureOut">
              <a:rPr lang="en-US" smtClean="0"/>
              <a:pPr/>
              <a:t>7/2/2021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5E4066-5852-4E97-B602-816E5429C952}" type="slidenum">
              <a:rPr lang="en-US" smtClean="0"/>
              <a:pPr/>
              <a:t>‹#›</a:t>
            </a:fld>
            <a:endParaRPr lang="en-US"/>
          </a:p>
        </p:txBody>
      </p:sp>
    </p:spTree>
    <p:extLst>
      <p:ext uri="{BB962C8B-B14F-4D97-AF65-F5344CB8AC3E}">
        <p14:creationId xmlns:p14="http://schemas.microsoft.com/office/powerpoint/2010/main" val="304179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E4066-5852-4E97-B602-816E5429C952}" type="slidenum">
              <a:rPr lang="en-US" smtClean="0"/>
              <a:pPr/>
              <a:t>24</a:t>
            </a:fld>
            <a:endParaRPr lang="en-US"/>
          </a:p>
        </p:txBody>
      </p:sp>
    </p:spTree>
    <p:extLst>
      <p:ext uri="{BB962C8B-B14F-4D97-AF65-F5344CB8AC3E}">
        <p14:creationId xmlns:p14="http://schemas.microsoft.com/office/powerpoint/2010/main" val="3754384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65341-619C-40A0-B755-51F65ECFAE5E}" type="datetimeFigureOut">
              <a:rPr lang="en-US" smtClean="0"/>
              <a:pPr/>
              <a:t>7/2/2021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03CE2B53-9B7E-494E-98D2-9CC8E4F02481}" type="slidenum">
              <a:rPr lang="en-US" smtClean="0"/>
              <a:pPr/>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090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65341-619C-40A0-B755-51F65ECFAE5E}"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2B53-9B7E-494E-98D2-9CC8E4F02481}" type="slidenum">
              <a:rPr lang="en-US" smtClean="0"/>
              <a:pPr/>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5938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65341-619C-40A0-B755-51F65ECFAE5E}"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2B53-9B7E-494E-98D2-9CC8E4F02481}" type="slidenum">
              <a:rPr lang="en-US" smtClean="0"/>
              <a:pPr/>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917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65341-619C-40A0-B755-51F65ECFAE5E}"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2B53-9B7E-494E-98D2-9CC8E4F02481}" type="slidenum">
              <a:rPr lang="en-US" smtClean="0"/>
              <a:pPr/>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218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65341-619C-40A0-B755-51F65ECFAE5E}" type="datetimeFigureOut">
              <a:rPr lang="en-US" smtClean="0"/>
              <a:pPr/>
              <a:t>7/2/2021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CE2B53-9B7E-494E-98D2-9CC8E4F02481}" type="slidenum">
              <a:rPr lang="en-US" smtClean="0"/>
              <a:pPr/>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4684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65341-619C-40A0-B755-51F65ECFAE5E}"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E2B53-9B7E-494E-98D2-9CC8E4F02481}" type="slidenum">
              <a:rPr lang="en-US" smtClean="0"/>
              <a:pPr/>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523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65341-619C-40A0-B755-51F65ECFAE5E}" type="datetimeFigureOut">
              <a:rPr lang="en-US" smtClean="0"/>
              <a:pPr/>
              <a:t>7/2/2021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CE2B53-9B7E-494E-98D2-9CC8E4F02481}" type="slidenum">
              <a:rPr lang="en-US" smtClean="0"/>
              <a:pPr/>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81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65341-619C-40A0-B755-51F65ECFAE5E}" type="datetimeFigureOut">
              <a:rPr lang="en-US" smtClean="0"/>
              <a:pPr/>
              <a:t>7/2/2021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CE2B53-9B7E-494E-98D2-9CC8E4F02481}" type="slidenum">
              <a:rPr lang="en-US" smtClean="0"/>
              <a:pPr/>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6988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65341-619C-40A0-B755-51F65ECFAE5E}" type="datetimeFigureOut">
              <a:rPr lang="en-US" smtClean="0"/>
              <a:pPr/>
              <a:t>7/2/2021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CE2B53-9B7E-494E-98D2-9CC8E4F02481}" type="slidenum">
              <a:rPr lang="en-US" smtClean="0"/>
              <a:pPr/>
              <a:t>‹#›</a:t>
            </a:fld>
            <a:endParaRPr lang="en-US"/>
          </a:p>
        </p:txBody>
      </p:sp>
    </p:spTree>
    <p:extLst>
      <p:ext uri="{BB962C8B-B14F-4D97-AF65-F5344CB8AC3E}">
        <p14:creationId xmlns:p14="http://schemas.microsoft.com/office/powerpoint/2010/main" val="26565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65341-619C-40A0-B755-51F65ECFAE5E}" type="datetimeFigureOut">
              <a:rPr lang="en-US" smtClean="0"/>
              <a:pPr/>
              <a:t>7/2/2021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CE2B53-9B7E-494E-98D2-9CC8E4F02481}" type="slidenum">
              <a:rPr lang="en-US" smtClean="0"/>
              <a:pPr/>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199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52C65341-619C-40A0-B755-51F65ECFAE5E}" type="datetimeFigureOut">
              <a:rPr lang="en-US" smtClean="0"/>
              <a:pPr/>
              <a:t>7/2/2021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03CE2B53-9B7E-494E-98D2-9CC8E4F02481}" type="slidenum">
              <a:rPr lang="en-US" smtClean="0"/>
              <a:pPr/>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611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2C65341-619C-40A0-B755-51F65ECFAE5E}" type="datetimeFigureOut">
              <a:rPr lang="en-US" smtClean="0"/>
              <a:pPr/>
              <a:t>7/2/2021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3CE2B53-9B7E-494E-98D2-9CC8E4F02481}"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6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5600-12C1-4BD7-A8EA-5154BB6DFBF7}"/>
              </a:ext>
            </a:extLst>
          </p:cNvPr>
          <p:cNvSpPr>
            <a:spLocks noGrp="1"/>
          </p:cNvSpPr>
          <p:nvPr>
            <p:ph type="ctrTitle"/>
          </p:nvPr>
        </p:nvSpPr>
        <p:spPr>
          <a:xfrm>
            <a:off x="2417780" y="662790"/>
            <a:ext cx="9039930" cy="2541431"/>
          </a:xfrm>
        </p:spPr>
        <p:txBody>
          <a:bodyPr>
            <a:normAutofit/>
          </a:bodyPr>
          <a:lstStyle/>
          <a:p>
            <a:pPr algn="ctr"/>
            <a:r>
              <a:rPr lang="en-US" sz="4400" b="1" u="sng" dirty="0">
                <a:solidFill>
                  <a:srgbClr val="000000"/>
                </a:solidFill>
                <a:effectLst/>
                <a:latin typeface="Cambria" panose="02040503050406030204" pitchFamily="18" charset="0"/>
                <a:ea typeface="Calibri" panose="020F0502020204030204" pitchFamily="34" charset="0"/>
                <a:cs typeface="Arial" panose="020B0604020202020204" pitchFamily="34" charset="0"/>
              </a:rPr>
              <a:t>Inclusive Development through Credit Flow to the Priority </a:t>
            </a:r>
            <a:r>
              <a:rPr lang="en-US" sz="4400" b="1" u="sng" dirty="0" smtClean="0">
                <a:solidFill>
                  <a:srgbClr val="000000"/>
                </a:solidFill>
                <a:effectLst/>
                <a:latin typeface="Cambria" panose="02040503050406030204" pitchFamily="18" charset="0"/>
                <a:ea typeface="Calibri" panose="020F0502020204030204" pitchFamily="34" charset="0"/>
                <a:cs typeface="Arial" panose="020B0604020202020204" pitchFamily="34" charset="0"/>
              </a:rPr>
              <a:t>Sectors</a:t>
            </a:r>
            <a:endParaRPr lang="en-US" sz="16600" dirty="0"/>
          </a:p>
        </p:txBody>
      </p:sp>
      <p:sp>
        <p:nvSpPr>
          <p:cNvPr id="4" name="TextBox 3">
            <a:extLst>
              <a:ext uri="{FF2B5EF4-FFF2-40B4-BE49-F238E27FC236}">
                <a16:creationId xmlns:a16="http://schemas.microsoft.com/office/drawing/2014/main" id="{87B8723F-3E9C-4689-A66E-547AFCA927F9}"/>
              </a:ext>
            </a:extLst>
          </p:cNvPr>
          <p:cNvSpPr txBox="1"/>
          <p:nvPr/>
        </p:nvSpPr>
        <p:spPr>
          <a:xfrm>
            <a:off x="4260436" y="4810332"/>
            <a:ext cx="4642232" cy="577850"/>
          </a:xfrm>
          <a:prstGeom prst="rect">
            <a:avLst/>
          </a:prstGeom>
          <a:noFill/>
        </p:spPr>
        <p:txBody>
          <a:bodyPr wrap="none" rtlCol="0">
            <a:spAutoFit/>
          </a:bodyPr>
          <a:lstStyle/>
          <a:p>
            <a:pPr algn="ctr">
              <a:lnSpc>
                <a:spcPct val="150000"/>
              </a:lnSpc>
            </a:pPr>
            <a:r>
              <a:rPr lang="en-US" sz="2400" b="1" i="0" dirty="0" err="1">
                <a:solidFill>
                  <a:srgbClr val="000000"/>
                </a:solidFill>
                <a:effectLst/>
                <a:latin typeface="Open Sans" panose="020B0606030504020204" pitchFamily="34" charset="0"/>
              </a:rPr>
              <a:t>Baseer-ul-Haq</a:t>
            </a:r>
            <a:r>
              <a:rPr lang="en-US" sz="2400" b="1" i="0" dirty="0">
                <a:solidFill>
                  <a:srgbClr val="000000"/>
                </a:solidFill>
                <a:effectLst/>
                <a:latin typeface="Open Sans" panose="020B0606030504020204" pitchFamily="34" charset="0"/>
              </a:rPr>
              <a:t> Choudhary, </a:t>
            </a:r>
            <a:r>
              <a:rPr lang="en-US" sz="2400" b="1" i="0" dirty="0" smtClean="0">
                <a:solidFill>
                  <a:srgbClr val="000000"/>
                </a:solidFill>
                <a:effectLst/>
                <a:latin typeface="Open Sans" panose="020B0606030504020204" pitchFamily="34" charset="0"/>
              </a:rPr>
              <a:t>IAS</a:t>
            </a:r>
            <a:endParaRPr lang="en-US" sz="2400" b="1"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4143889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53F7F50-D5F2-49F8-8140-883FE08BCBF6}"/>
              </a:ext>
            </a:extLst>
          </p:cNvPr>
          <p:cNvGraphicFramePr>
            <a:graphicFrameLocks noGrp="1"/>
          </p:cNvGraphicFramePr>
          <p:nvPr>
            <p:ph idx="1"/>
            <p:extLst>
              <p:ext uri="{D42A27DB-BD31-4B8C-83A1-F6EECF244321}">
                <p14:modId xmlns:p14="http://schemas.microsoft.com/office/powerpoint/2010/main" val="2021396225"/>
              </p:ext>
            </p:extLst>
          </p:nvPr>
        </p:nvGraphicFramePr>
        <p:xfrm>
          <a:off x="498764" y="501097"/>
          <a:ext cx="6927272" cy="5434283"/>
        </p:xfrm>
        <a:graphic>
          <a:graphicData uri="http://schemas.openxmlformats.org/drawingml/2006/table">
            <a:tbl>
              <a:tblPr firstRow="1" firstCol="1" bandRow="1">
                <a:tableStyleId>{2D5ABB26-0587-4C30-8999-92F81FD0307C}</a:tableStyleId>
              </a:tblPr>
              <a:tblGrid>
                <a:gridCol w="3463636">
                  <a:extLst>
                    <a:ext uri="{9D8B030D-6E8A-4147-A177-3AD203B41FA5}">
                      <a16:colId xmlns:a16="http://schemas.microsoft.com/office/drawing/2014/main" val="1886742031"/>
                    </a:ext>
                  </a:extLst>
                </a:gridCol>
                <a:gridCol w="3463636">
                  <a:extLst>
                    <a:ext uri="{9D8B030D-6E8A-4147-A177-3AD203B41FA5}">
                      <a16:colId xmlns:a16="http://schemas.microsoft.com/office/drawing/2014/main" val="17350431"/>
                    </a:ext>
                  </a:extLst>
                </a:gridCol>
              </a:tblGrid>
              <a:tr h="1521667">
                <a:tc>
                  <a:txBody>
                    <a:bodyPr/>
                    <a:lstStyle/>
                    <a:p>
                      <a:pPr algn="just">
                        <a:lnSpc>
                          <a:spcPct val="115000"/>
                        </a:lnSpc>
                        <a:spcAft>
                          <a:spcPts val="1000"/>
                        </a:spcAft>
                      </a:pPr>
                      <a:r>
                        <a:rPr lang="en-US" sz="1600" dirty="0">
                          <a:effectLst>
                            <a:outerShdw blurRad="38100" dist="38100" dir="2700000" algn="tl">
                              <a:srgbClr val="000000">
                                <a:alpha val="43137"/>
                              </a:srgbClr>
                            </a:outerShdw>
                          </a:effectLst>
                        </a:rPr>
                        <a:t>NAME:   HABIBULLAH                                                  </a:t>
                      </a:r>
                    </a:p>
                    <a:p>
                      <a:pPr algn="just">
                        <a:lnSpc>
                          <a:spcPct val="115000"/>
                        </a:lnSpc>
                        <a:spcAft>
                          <a:spcPts val="1000"/>
                        </a:spcAft>
                      </a:pPr>
                      <a:r>
                        <a:rPr lang="en-US" sz="1600" dirty="0">
                          <a:effectLst>
                            <a:outerShdw blurRad="38100" dist="38100" dir="2700000" algn="tl">
                              <a:srgbClr val="000000">
                                <a:alpha val="43137"/>
                              </a:srgbClr>
                            </a:outerShdw>
                          </a:effectLst>
                        </a:rPr>
                        <a:t>S/O         ALI HUSSAIN                  </a:t>
                      </a:r>
                    </a:p>
                    <a:p>
                      <a:pPr algn="just">
                        <a:lnSpc>
                          <a:spcPct val="115000"/>
                        </a:lnSpc>
                        <a:spcAft>
                          <a:spcPts val="1000"/>
                        </a:spcAft>
                      </a:pPr>
                      <a:r>
                        <a:rPr lang="en-US" sz="1600" dirty="0">
                          <a:effectLst>
                            <a:outerShdw blurRad="38100" dist="38100" dir="2700000" algn="tl">
                              <a:srgbClr val="000000">
                                <a:alpha val="43137"/>
                              </a:srgbClr>
                            </a:outerShdw>
                          </a:effectLst>
                        </a:rPr>
                        <a:t>R/O         TSG</a:t>
                      </a:r>
                    </a:p>
                    <a:p>
                      <a:pPr algn="just">
                        <a:lnSpc>
                          <a:spcPct val="115000"/>
                        </a:lnSpc>
                        <a:spcAft>
                          <a:spcPts val="1000"/>
                        </a:spcAft>
                      </a:pPr>
                      <a:r>
                        <a:rPr lang="en-US" sz="1600" dirty="0">
                          <a:effectLst/>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53265084"/>
                  </a:ext>
                </a:extLst>
              </a:tr>
              <a:tr h="3656887">
                <a:tc gridSpan="2">
                  <a:txBody>
                    <a:bodyPr/>
                    <a:lstStyle/>
                    <a:p>
                      <a:pPr algn="just">
                        <a:lnSpc>
                          <a:spcPct val="115000"/>
                        </a:lnSpc>
                        <a:spcAft>
                          <a:spcPts val="1000"/>
                        </a:spcAft>
                      </a:pPr>
                      <a:r>
                        <a:rPr lang="en-US" sz="1800" dirty="0">
                          <a:effectLst/>
                        </a:rPr>
                        <a:t>Habibullah is a farmer and a beneficiary under KCC scheme.  Before, availing loan he was working as laborer for annual income of 1.5 lacs. With this income he has facing difficulty to support a family of 07 members. He cultivated his farm field by the conventional way and hardly earns his living. After getting awareness of the scheme and availing the KCC he shifted to cultivate cash crops on his fields for selling the farm produce in the market for income generation. </a:t>
                      </a:r>
                    </a:p>
                    <a:p>
                      <a:pPr algn="just">
                        <a:lnSpc>
                          <a:spcPct val="115000"/>
                        </a:lnSpc>
                        <a:spcAft>
                          <a:spcPts val="1000"/>
                        </a:spcAft>
                      </a:pPr>
                      <a:r>
                        <a:rPr lang="en-US" sz="1800" dirty="0">
                          <a:effectLst/>
                        </a:rPr>
                        <a:t>The credit system helped the small farmer to purchase all the required inputs for adopting new cultivation techniques available in the district. His income was increased three folds and is now much satisfied with his farming system and thanking the Govt’ for bring him under KCC scheme and providing the low interest credit in his favor.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870873293"/>
                  </a:ext>
                </a:extLst>
              </a:tr>
            </a:tbl>
          </a:graphicData>
        </a:graphic>
      </p:graphicFrame>
      <p:pic>
        <p:nvPicPr>
          <p:cNvPr id="6" name="Picture 5">
            <a:extLst>
              <a:ext uri="{FF2B5EF4-FFF2-40B4-BE49-F238E27FC236}">
                <a16:creationId xmlns:a16="http://schemas.microsoft.com/office/drawing/2014/main" id="{8A755B09-19CB-4BB5-83AB-ADB35F48D734}"/>
              </a:ext>
            </a:extLst>
          </p:cNvPr>
          <p:cNvPicPr/>
          <p:nvPr/>
        </p:nvPicPr>
        <p:blipFill>
          <a:blip r:embed="rId2" cstate="print"/>
          <a:stretch>
            <a:fillRect/>
          </a:stretch>
        </p:blipFill>
        <p:spPr>
          <a:xfrm>
            <a:off x="7661564" y="2757488"/>
            <a:ext cx="4346741" cy="2160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312E16EE-9B32-468C-83AA-068E43F1C963}"/>
              </a:ext>
            </a:extLst>
          </p:cNvPr>
          <p:cNvSpPr txBox="1"/>
          <p:nvPr/>
        </p:nvSpPr>
        <p:spPr>
          <a:xfrm>
            <a:off x="5350283" y="131765"/>
            <a:ext cx="1491434"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3052093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098B30-D28F-4AC1-8D4B-965379F70003}"/>
              </a:ext>
            </a:extLst>
          </p:cNvPr>
          <p:cNvGraphicFramePr>
            <a:graphicFrameLocks noGrp="1"/>
          </p:cNvGraphicFramePr>
          <p:nvPr>
            <p:ph idx="1"/>
            <p:extLst>
              <p:ext uri="{D42A27DB-BD31-4B8C-83A1-F6EECF244321}">
                <p14:modId xmlns:p14="http://schemas.microsoft.com/office/powerpoint/2010/main" val="1457055188"/>
              </p:ext>
            </p:extLst>
          </p:nvPr>
        </p:nvGraphicFramePr>
        <p:xfrm>
          <a:off x="415636" y="491199"/>
          <a:ext cx="6636328" cy="5678943"/>
        </p:xfrm>
        <a:graphic>
          <a:graphicData uri="http://schemas.openxmlformats.org/drawingml/2006/table">
            <a:tbl>
              <a:tblPr firstRow="1" firstCol="1" bandRow="1">
                <a:tableStyleId>{2D5ABB26-0587-4C30-8999-92F81FD0307C}</a:tableStyleId>
              </a:tblPr>
              <a:tblGrid>
                <a:gridCol w="3318164">
                  <a:extLst>
                    <a:ext uri="{9D8B030D-6E8A-4147-A177-3AD203B41FA5}">
                      <a16:colId xmlns:a16="http://schemas.microsoft.com/office/drawing/2014/main" val="2205571136"/>
                    </a:ext>
                  </a:extLst>
                </a:gridCol>
                <a:gridCol w="3318164">
                  <a:extLst>
                    <a:ext uri="{9D8B030D-6E8A-4147-A177-3AD203B41FA5}">
                      <a16:colId xmlns:a16="http://schemas.microsoft.com/office/drawing/2014/main" val="3038594741"/>
                    </a:ext>
                  </a:extLst>
                </a:gridCol>
              </a:tblGrid>
              <a:tr h="1687587">
                <a:tc>
                  <a:txBody>
                    <a:bodyPr/>
                    <a:lstStyle/>
                    <a:p>
                      <a:pPr algn="just">
                        <a:lnSpc>
                          <a:spcPct val="115000"/>
                        </a:lnSpc>
                        <a:spcAft>
                          <a:spcPts val="1000"/>
                        </a:spcAft>
                      </a:pP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NAME:     ZAHRA BATOOL                                             </a:t>
                      </a:r>
                    </a:p>
                    <a:p>
                      <a:pPr algn="just">
                        <a:lnSpc>
                          <a:spcPct val="115000"/>
                        </a:lnSpc>
                        <a:spcAft>
                          <a:spcPts val="1000"/>
                        </a:spcAft>
                      </a:pP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GHULAM MOHAMMAD                  </a:t>
                      </a:r>
                    </a:p>
                    <a:p>
                      <a:pPr algn="just">
                        <a:lnSpc>
                          <a:spcPct val="115000"/>
                        </a:lnSpc>
                        <a:spcAft>
                          <a:spcPts val="1000"/>
                        </a:spcAft>
                      </a:pPr>
                      <a:r>
                        <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           TSG</a:t>
                      </a:r>
                    </a:p>
                    <a:p>
                      <a:pPr algn="just">
                        <a:lnSpc>
                          <a:spcPct val="115000"/>
                        </a:lnSpc>
                        <a:spcAft>
                          <a:spcPts val="100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96093378"/>
                  </a:ext>
                </a:extLst>
              </a:tr>
              <a:tr h="3094307">
                <a:tc gridSpan="2">
                  <a:txBody>
                    <a:bodyPr/>
                    <a:lstStyle/>
                    <a:p>
                      <a:pPr algn="just">
                        <a:lnSpc>
                          <a:spcPct val="115000"/>
                        </a:lnSpc>
                        <a:spcAft>
                          <a:spcPts val="1000"/>
                        </a:spcAft>
                      </a:pPr>
                      <a:r>
                        <a:rPr lang="en-US" sz="1600" dirty="0">
                          <a:effectLst/>
                          <a:latin typeface="Arial" panose="020B0604020202020204" pitchFamily="34" charset="0"/>
                          <a:cs typeface="Arial" panose="020B0604020202020204" pitchFamily="34" charset="0"/>
                        </a:rPr>
                        <a:t>Zahra Batool has became supporting hand to her husband and a role model to women folk of the village.  She belongs to a remote village with limited opportunity and encouragement to female entrepreneurs.</a:t>
                      </a:r>
                    </a:p>
                    <a:p>
                      <a:pPr algn="just">
                        <a:lnSpc>
                          <a:spcPct val="115000"/>
                        </a:lnSpc>
                        <a:spcAft>
                          <a:spcPts val="1000"/>
                        </a:spcAft>
                      </a:pPr>
                      <a:r>
                        <a:rPr lang="en-US" sz="1600" dirty="0">
                          <a:effectLst/>
                          <a:latin typeface="Arial" panose="020B0604020202020204" pitchFamily="34" charset="0"/>
                          <a:cs typeface="Arial" panose="020B0604020202020204" pitchFamily="34" charset="0"/>
                        </a:rPr>
                        <a:t>She availed KCC loan in 2018 and the credit amount used to purchase different inputs like seeds, fertilizers, green house </a:t>
                      </a:r>
                      <a:r>
                        <a:rPr lang="en-US" sz="1600" dirty="0" err="1">
                          <a:effectLst/>
                          <a:latin typeface="Arial" panose="020B0604020202020204" pitchFamily="34" charset="0"/>
                          <a:cs typeface="Arial" panose="020B0604020202020204" pitchFamily="34" charset="0"/>
                        </a:rPr>
                        <a:t>etc</a:t>
                      </a:r>
                      <a:r>
                        <a:rPr lang="en-US" sz="1600" dirty="0">
                          <a:effectLst/>
                          <a:latin typeface="Arial" panose="020B0604020202020204" pitchFamily="34" charset="0"/>
                          <a:cs typeface="Arial" panose="020B0604020202020204" pitchFamily="34" charset="0"/>
                        </a:rPr>
                        <a:t> to grow and cultivate different kind of vegetable crops in her available field. She cultivates all types of vegetables of high yielding variety in organic way by avoiding use of chemical fertilizers and pesticides. </a:t>
                      </a:r>
                    </a:p>
                    <a:p>
                      <a:pPr algn="just">
                        <a:lnSpc>
                          <a:spcPct val="115000"/>
                        </a:lnSpc>
                        <a:spcAft>
                          <a:spcPts val="1000"/>
                        </a:spcAft>
                      </a:pPr>
                      <a:r>
                        <a:rPr lang="en-US" sz="1600" dirty="0">
                          <a:effectLst/>
                          <a:latin typeface="Arial" panose="020B0604020202020204" pitchFamily="34" charset="0"/>
                          <a:cs typeface="Arial" panose="020B0604020202020204" pitchFamily="34" charset="0"/>
                        </a:rPr>
                        <a:t>She said that the credit amount helped her very much to adopt the organic farming system by means of purchasing basic inputs and labor engagement in her field. Now she fetched good income of her produce by vending the vegetables in the local market. </a:t>
                      </a:r>
                    </a:p>
                    <a:p>
                      <a:pPr algn="just">
                        <a:lnSpc>
                          <a:spcPct val="115000"/>
                        </a:lnSpc>
                        <a:spcAft>
                          <a:spcPts val="100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274524709"/>
                  </a:ext>
                </a:extLst>
              </a:tr>
            </a:tbl>
          </a:graphicData>
        </a:graphic>
      </p:graphicFrame>
      <p:pic>
        <p:nvPicPr>
          <p:cNvPr id="6" name="Picture 5">
            <a:extLst>
              <a:ext uri="{FF2B5EF4-FFF2-40B4-BE49-F238E27FC236}">
                <a16:creationId xmlns:a16="http://schemas.microsoft.com/office/drawing/2014/main" id="{CF35A6E9-8571-4A39-A39D-BEF2A382F83F}"/>
              </a:ext>
            </a:extLst>
          </p:cNvPr>
          <p:cNvPicPr/>
          <p:nvPr/>
        </p:nvPicPr>
        <p:blipFill>
          <a:blip r:embed="rId2" cstate="print"/>
          <a:stretch>
            <a:fillRect/>
          </a:stretch>
        </p:blipFill>
        <p:spPr>
          <a:xfrm>
            <a:off x="7287491" y="2644577"/>
            <a:ext cx="4771159" cy="2024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A8DDE369-5BC9-4FFB-928A-54AA52627E56}"/>
              </a:ext>
            </a:extLst>
          </p:cNvPr>
          <p:cNvSpPr txBox="1"/>
          <p:nvPr/>
        </p:nvSpPr>
        <p:spPr>
          <a:xfrm>
            <a:off x="5011193" y="131765"/>
            <a:ext cx="1491434"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614966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E220B91-E69D-4CBD-9C4D-CD1F429B41CA}"/>
              </a:ext>
            </a:extLst>
          </p:cNvPr>
          <p:cNvGraphicFramePr>
            <a:graphicFrameLocks noGrp="1"/>
          </p:cNvGraphicFramePr>
          <p:nvPr>
            <p:extLst>
              <p:ext uri="{D42A27DB-BD31-4B8C-83A1-F6EECF244321}">
                <p14:modId xmlns:p14="http://schemas.microsoft.com/office/powerpoint/2010/main" val="4259668961"/>
              </p:ext>
            </p:extLst>
          </p:nvPr>
        </p:nvGraphicFramePr>
        <p:xfrm>
          <a:off x="1163782" y="501096"/>
          <a:ext cx="10307782" cy="5549725"/>
        </p:xfrm>
        <a:graphic>
          <a:graphicData uri="http://schemas.openxmlformats.org/drawingml/2006/table">
            <a:tbl>
              <a:tblPr firstRow="1" firstCol="1" bandRow="1">
                <a:tableStyleId>{2D5ABB26-0587-4C30-8999-92F81FD0307C}</a:tableStyleId>
              </a:tblPr>
              <a:tblGrid>
                <a:gridCol w="5115430">
                  <a:extLst>
                    <a:ext uri="{9D8B030D-6E8A-4147-A177-3AD203B41FA5}">
                      <a16:colId xmlns:a16="http://schemas.microsoft.com/office/drawing/2014/main" val="3921978743"/>
                    </a:ext>
                  </a:extLst>
                </a:gridCol>
                <a:gridCol w="5192352">
                  <a:extLst>
                    <a:ext uri="{9D8B030D-6E8A-4147-A177-3AD203B41FA5}">
                      <a16:colId xmlns:a16="http://schemas.microsoft.com/office/drawing/2014/main" val="451995927"/>
                    </a:ext>
                  </a:extLst>
                </a:gridCol>
              </a:tblGrid>
              <a:tr h="1917525">
                <a:tc>
                  <a:txBody>
                    <a:bodyPr/>
                    <a:lstStyle/>
                    <a:p>
                      <a:pPr algn="just">
                        <a:lnSpc>
                          <a:spcPct val="115000"/>
                        </a:lnSpc>
                        <a:spcAft>
                          <a:spcPts val="1000"/>
                        </a:spcAft>
                      </a:pPr>
                      <a:r>
                        <a:rPr lang="en-US" sz="1400" b="1" dirty="0">
                          <a:effectLst/>
                        </a:rPr>
                        <a:t>NAME:     TRESING NAMGYAL                                      </a:t>
                      </a:r>
                      <a:endParaRPr lang="en-US" sz="1200" b="1" dirty="0">
                        <a:effectLst/>
                      </a:endParaRPr>
                    </a:p>
                    <a:p>
                      <a:pPr algn="just">
                        <a:lnSpc>
                          <a:spcPct val="115000"/>
                        </a:lnSpc>
                        <a:spcAft>
                          <a:spcPts val="1000"/>
                        </a:spcAft>
                      </a:pPr>
                      <a:r>
                        <a:rPr lang="en-US" sz="1400" b="1" dirty="0">
                          <a:effectLst/>
                        </a:rPr>
                        <a:t>S/O           SONAM NURBOO             </a:t>
                      </a:r>
                      <a:endParaRPr lang="en-US" sz="1200" b="1" dirty="0">
                        <a:effectLst/>
                      </a:endParaRPr>
                    </a:p>
                    <a:p>
                      <a:pPr algn="just">
                        <a:lnSpc>
                          <a:spcPct val="115000"/>
                        </a:lnSpc>
                        <a:spcAft>
                          <a:spcPts val="1000"/>
                        </a:spcAft>
                      </a:pPr>
                      <a:r>
                        <a:rPr lang="en-US" sz="1400" b="1" dirty="0">
                          <a:effectLst/>
                        </a:rPr>
                        <a:t>R/O           WAKHA</a:t>
                      </a:r>
                      <a:endParaRPr lang="en-US" sz="1200" b="1" dirty="0">
                        <a:effectLst/>
                      </a:endParaRPr>
                    </a:p>
                    <a:p>
                      <a:pPr algn="just">
                        <a:lnSpc>
                          <a:spcPct val="115000"/>
                        </a:lnSpc>
                        <a:spcAft>
                          <a:spcPts val="1000"/>
                        </a:spcAft>
                      </a:pPr>
                      <a:r>
                        <a:rPr lang="en-US"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398516888"/>
                  </a:ext>
                </a:extLst>
              </a:tr>
              <a:tr h="3455706">
                <a:tc gridSpan="2">
                  <a:txBody>
                    <a:bodyPr/>
                    <a:lstStyle/>
                    <a:p>
                      <a:pPr algn="just">
                        <a:lnSpc>
                          <a:spcPct val="115000"/>
                        </a:lnSpc>
                        <a:spcAft>
                          <a:spcPts val="1000"/>
                        </a:spcAft>
                      </a:pPr>
                      <a:r>
                        <a:rPr lang="en-US" sz="1800" dirty="0">
                          <a:effectLst/>
                        </a:rPr>
                        <a:t>               </a:t>
                      </a:r>
                      <a:r>
                        <a:rPr lang="en-US" sz="2000" dirty="0" err="1">
                          <a:effectLst/>
                        </a:rPr>
                        <a:t>Tsering</a:t>
                      </a:r>
                      <a:r>
                        <a:rPr lang="en-US" sz="2000" dirty="0">
                          <a:effectLst/>
                        </a:rPr>
                        <a:t> Namgyal belongs to a poor farming family forced to practice his ancestral traditional farming, but he was not satisfy with the returns from farming and is not able to run the family’s basic needs. So he got know in Agriculture awareness camp about KCC loan 2019, as he heard of it from another farmer. The Agriculture functionaries briefed about the scheme and also introduced him to modern technologies to increase his production and returns. </a:t>
                      </a:r>
                    </a:p>
                    <a:p>
                      <a:pPr algn="just">
                        <a:lnSpc>
                          <a:spcPct val="115000"/>
                        </a:lnSpc>
                        <a:spcAft>
                          <a:spcPts val="1000"/>
                        </a:spcAft>
                      </a:pPr>
                      <a:r>
                        <a:rPr lang="en-US" sz="2000" dirty="0">
                          <a:effectLst/>
                        </a:rPr>
                        <a:t>Now he avail the loan for purchasing of good quality high yielding varieties of seeds, manures as per requirement of his soil and adopt modern machineries like tractors to plough his field to fine tilth, as before he is not able to do these because of his poverty. Now his production is increased and his produce is fetching good price as he is growing crops as per market demands. KCC loan became blessing for him, as many benefits associated with it.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3232791885"/>
                  </a:ext>
                </a:extLst>
              </a:tr>
            </a:tbl>
          </a:graphicData>
        </a:graphic>
      </p:graphicFrame>
      <p:pic>
        <p:nvPicPr>
          <p:cNvPr id="5" name="Picture 4">
            <a:extLst>
              <a:ext uri="{FF2B5EF4-FFF2-40B4-BE49-F238E27FC236}">
                <a16:creationId xmlns:a16="http://schemas.microsoft.com/office/drawing/2014/main" id="{6DD4DCA7-CF3D-470B-A676-AE792D34F144}"/>
              </a:ext>
            </a:extLst>
          </p:cNvPr>
          <p:cNvPicPr/>
          <p:nvPr/>
        </p:nvPicPr>
        <p:blipFill>
          <a:blip r:embed="rId2" cstate="print"/>
          <a:stretch>
            <a:fillRect/>
          </a:stretch>
        </p:blipFill>
        <p:spPr>
          <a:xfrm>
            <a:off x="7215908" y="316431"/>
            <a:ext cx="4837546" cy="18672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AB93F13A-BA2A-4986-ABFA-7C0D5A77578C}"/>
              </a:ext>
            </a:extLst>
          </p:cNvPr>
          <p:cNvSpPr txBox="1"/>
          <p:nvPr/>
        </p:nvSpPr>
        <p:spPr>
          <a:xfrm>
            <a:off x="5011193" y="131765"/>
            <a:ext cx="1491434"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216692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781ADF-BCCA-470B-AEB7-82E1868CD6FC}"/>
              </a:ext>
            </a:extLst>
          </p:cNvPr>
          <p:cNvGraphicFramePr>
            <a:graphicFrameLocks noGrp="1"/>
          </p:cNvGraphicFramePr>
          <p:nvPr>
            <p:ph idx="1"/>
            <p:extLst>
              <p:ext uri="{D42A27DB-BD31-4B8C-83A1-F6EECF244321}">
                <p14:modId xmlns:p14="http://schemas.microsoft.com/office/powerpoint/2010/main" val="2671985652"/>
              </p:ext>
            </p:extLst>
          </p:nvPr>
        </p:nvGraphicFramePr>
        <p:xfrm>
          <a:off x="1453543" y="675172"/>
          <a:ext cx="10447512" cy="5669251"/>
        </p:xfrm>
        <a:graphic>
          <a:graphicData uri="http://schemas.openxmlformats.org/drawingml/2006/table">
            <a:tbl>
              <a:tblPr firstRow="1" firstCol="1" bandRow="1">
                <a:tableStyleId>{2D5ABB26-0587-4C30-8999-92F81FD0307C}</a:tableStyleId>
              </a:tblPr>
              <a:tblGrid>
                <a:gridCol w="5223756">
                  <a:extLst>
                    <a:ext uri="{9D8B030D-6E8A-4147-A177-3AD203B41FA5}">
                      <a16:colId xmlns:a16="http://schemas.microsoft.com/office/drawing/2014/main" val="2614951778"/>
                    </a:ext>
                  </a:extLst>
                </a:gridCol>
                <a:gridCol w="5223756">
                  <a:extLst>
                    <a:ext uri="{9D8B030D-6E8A-4147-A177-3AD203B41FA5}">
                      <a16:colId xmlns:a16="http://schemas.microsoft.com/office/drawing/2014/main" val="1364836694"/>
                    </a:ext>
                  </a:extLst>
                </a:gridCol>
              </a:tblGrid>
              <a:tr h="1537687">
                <a:tc>
                  <a:txBody>
                    <a:bodyPr/>
                    <a:lstStyle/>
                    <a:p>
                      <a:pPr algn="just">
                        <a:lnSpc>
                          <a:spcPct val="115000"/>
                        </a:lnSpc>
                        <a:spcAft>
                          <a:spcPts val="1000"/>
                        </a:spcAft>
                      </a:pPr>
                      <a:r>
                        <a:rPr lang="en-US" sz="1600" b="1" dirty="0">
                          <a:effectLst/>
                        </a:rPr>
                        <a:t>NAME     GULZAR AHMAD                                            </a:t>
                      </a:r>
                    </a:p>
                    <a:p>
                      <a:pPr algn="just">
                        <a:lnSpc>
                          <a:spcPct val="115000"/>
                        </a:lnSpc>
                        <a:spcAft>
                          <a:spcPts val="1000"/>
                        </a:spcAft>
                      </a:pPr>
                      <a:r>
                        <a:rPr lang="en-US" sz="1600" b="1" dirty="0">
                          <a:effectLst/>
                        </a:rPr>
                        <a:t>S/O          GH. RASOOL</a:t>
                      </a:r>
                    </a:p>
                    <a:p>
                      <a:pPr algn="just">
                        <a:lnSpc>
                          <a:spcPct val="115000"/>
                        </a:lnSpc>
                        <a:spcAft>
                          <a:spcPts val="1000"/>
                        </a:spcAft>
                      </a:pPr>
                      <a:r>
                        <a:rPr lang="en-US" sz="1600" b="1" dirty="0">
                          <a:effectLst/>
                        </a:rPr>
                        <a:t>R/O          MUSHKOO DRASS</a:t>
                      </a:r>
                    </a:p>
                    <a:p>
                      <a:pPr algn="just">
                        <a:lnSpc>
                          <a:spcPct val="115000"/>
                        </a:lnSpc>
                        <a:spcAft>
                          <a:spcPts val="1000"/>
                        </a:spcAft>
                      </a:pPr>
                      <a:r>
                        <a:rPr lang="en-US" sz="1600" b="1" dirty="0">
                          <a:effectLst/>
                        </a:rPr>
                        <a:t>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59511" marR="59511" marT="0" marB="0"/>
                </a:tc>
                <a:tc>
                  <a:txBody>
                    <a:bodyPr/>
                    <a:lstStyle/>
                    <a:p>
                      <a:pPr algn="just">
                        <a:lnSpc>
                          <a:spcPct val="115000"/>
                        </a:lnSpc>
                        <a:spcAft>
                          <a:spcPts val="1000"/>
                        </a:spcAft>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txBody>
                  <a:tcPr marL="59511" marR="59511" marT="0" marB="0"/>
                </a:tc>
                <a:extLst>
                  <a:ext uri="{0D108BD9-81ED-4DB2-BD59-A6C34878D82A}">
                    <a16:rowId xmlns:a16="http://schemas.microsoft.com/office/drawing/2014/main" val="1258297995"/>
                  </a:ext>
                </a:extLst>
              </a:tr>
              <a:tr h="3619904">
                <a:tc gridSpan="2">
                  <a:txBody>
                    <a:bodyPr/>
                    <a:lstStyle/>
                    <a:p>
                      <a:pPr algn="just">
                        <a:lnSpc>
                          <a:spcPct val="115000"/>
                        </a:lnSpc>
                        <a:spcAft>
                          <a:spcPts val="1000"/>
                        </a:spcAft>
                      </a:pPr>
                      <a:endParaRPr lang="en-US" sz="1800" dirty="0">
                        <a:effectLst/>
                      </a:endParaRPr>
                    </a:p>
                    <a:p>
                      <a:pPr algn="just">
                        <a:lnSpc>
                          <a:spcPct val="115000"/>
                        </a:lnSpc>
                        <a:spcAft>
                          <a:spcPts val="1000"/>
                        </a:spcAft>
                      </a:pPr>
                      <a:r>
                        <a:rPr lang="en-US" sz="1800" dirty="0">
                          <a:effectLst/>
                        </a:rPr>
                        <a:t>               Gulzar Ahmed is a residence of </a:t>
                      </a:r>
                      <a:r>
                        <a:rPr lang="en-US" sz="1800" dirty="0" err="1">
                          <a:effectLst/>
                        </a:rPr>
                        <a:t>Mushkoo</a:t>
                      </a:r>
                      <a:r>
                        <a:rPr lang="en-US" sz="1800" dirty="0">
                          <a:effectLst/>
                        </a:rPr>
                        <a:t> Village of </a:t>
                      </a:r>
                      <a:r>
                        <a:rPr lang="en-US" sz="1800" dirty="0" err="1">
                          <a:effectLst/>
                        </a:rPr>
                        <a:t>Drass</a:t>
                      </a:r>
                      <a:r>
                        <a:rPr lang="en-US" sz="1800" dirty="0">
                          <a:effectLst/>
                        </a:rPr>
                        <a:t> zone which is of 65 km away from the district head quarter. He belongs to a poor &amp; small farming family. He hardly earn his livelihood, but after knowing about the KCC scheme in the district he availed a credit  of 01 lac under KCC scheme from the bank in the year 2018 and used it in agriculture purpose and shifted to cash crop from the conventional farming system. With the help of the credit amount, he was able to buy different farm inputs like hybrid seed and other modern technologies and introduced new innovations in his farming system and their by increased his agriculture production by manifolds.</a:t>
                      </a:r>
                    </a:p>
                    <a:p>
                      <a:pPr algn="just">
                        <a:lnSpc>
                          <a:spcPct val="115000"/>
                        </a:lnSpc>
                        <a:spcAft>
                          <a:spcPts val="1000"/>
                        </a:spcAft>
                      </a:pPr>
                      <a:r>
                        <a:rPr lang="en-US" sz="1800" dirty="0">
                          <a:effectLst/>
                        </a:rPr>
                        <a:t>                 Now his socio economic status is much improved as besides cultivating cash crops in his farm he also rearing hybrid cow (</a:t>
                      </a:r>
                      <a:r>
                        <a:rPr lang="en-US" sz="1800" dirty="0" err="1">
                          <a:effectLst/>
                        </a:rPr>
                        <a:t>jurcy</a:t>
                      </a:r>
                      <a:r>
                        <a:rPr lang="en-US" sz="1800" dirty="0">
                          <a:effectLst/>
                        </a:rPr>
                        <a:t> cross breed) which gives an average of </a:t>
                      </a:r>
                      <a:r>
                        <a:rPr lang="en-US" sz="1800" b="1" dirty="0">
                          <a:effectLst/>
                        </a:rPr>
                        <a:t>8 liter milk daily</a:t>
                      </a:r>
                      <a:r>
                        <a:rPr lang="en-US" sz="1800" dirty="0">
                          <a:effectLst/>
                        </a:rPr>
                        <a:t>. At the end he thanked the Government for support the poor farmers like him through financial assistance.   </a:t>
                      </a:r>
                    </a:p>
                    <a:p>
                      <a:pPr algn="just">
                        <a:lnSpc>
                          <a:spcPct val="115000"/>
                        </a:lnSpc>
                        <a:spcAft>
                          <a:spcPts val="100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59511" marR="59511" marT="0" marB="0"/>
                </a:tc>
                <a:tc hMerge="1">
                  <a:txBody>
                    <a:bodyPr/>
                    <a:lstStyle/>
                    <a:p>
                      <a:endParaRPr lang="en-US"/>
                    </a:p>
                  </a:txBody>
                  <a:tcPr/>
                </a:tc>
                <a:extLst>
                  <a:ext uri="{0D108BD9-81ED-4DB2-BD59-A6C34878D82A}">
                    <a16:rowId xmlns:a16="http://schemas.microsoft.com/office/drawing/2014/main" val="1728536582"/>
                  </a:ext>
                </a:extLst>
              </a:tr>
            </a:tbl>
          </a:graphicData>
        </a:graphic>
      </p:graphicFrame>
      <p:pic>
        <p:nvPicPr>
          <p:cNvPr id="5" name="Picture 4">
            <a:extLst>
              <a:ext uri="{FF2B5EF4-FFF2-40B4-BE49-F238E27FC236}">
                <a16:creationId xmlns:a16="http://schemas.microsoft.com/office/drawing/2014/main" id="{E47778FC-AC5C-4496-ACED-F7C74962B2FF}"/>
              </a:ext>
            </a:extLst>
          </p:cNvPr>
          <p:cNvPicPr/>
          <p:nvPr/>
        </p:nvPicPr>
        <p:blipFill>
          <a:blip r:embed="rId2" cstate="print"/>
          <a:stretch>
            <a:fillRect/>
          </a:stretch>
        </p:blipFill>
        <p:spPr>
          <a:xfrm>
            <a:off x="7646410" y="251715"/>
            <a:ext cx="4088389" cy="215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300919C7-012B-417F-9715-B3DCB7FEC9FA}"/>
              </a:ext>
            </a:extLst>
          </p:cNvPr>
          <p:cNvSpPr txBox="1"/>
          <p:nvPr/>
        </p:nvSpPr>
        <p:spPr>
          <a:xfrm>
            <a:off x="5011193" y="131765"/>
            <a:ext cx="1491434"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1207895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62A20A-0960-43F7-AFC6-BA38643D1B77}"/>
              </a:ext>
            </a:extLst>
          </p:cNvPr>
          <p:cNvGraphicFramePr>
            <a:graphicFrameLocks noGrp="1"/>
          </p:cNvGraphicFramePr>
          <p:nvPr>
            <p:extLst>
              <p:ext uri="{D42A27DB-BD31-4B8C-83A1-F6EECF244321}">
                <p14:modId xmlns:p14="http://schemas.microsoft.com/office/powerpoint/2010/main" val="1483575231"/>
              </p:ext>
            </p:extLst>
          </p:nvPr>
        </p:nvGraphicFramePr>
        <p:xfrm>
          <a:off x="1314694" y="570826"/>
          <a:ext cx="10156870" cy="5920167"/>
        </p:xfrm>
        <a:graphic>
          <a:graphicData uri="http://schemas.openxmlformats.org/drawingml/2006/table">
            <a:tbl>
              <a:tblPr firstRow="1" firstCol="1" bandRow="1">
                <a:tableStyleId>{2D5ABB26-0587-4C30-8999-92F81FD0307C}</a:tableStyleId>
              </a:tblPr>
              <a:tblGrid>
                <a:gridCol w="4966679">
                  <a:extLst>
                    <a:ext uri="{9D8B030D-6E8A-4147-A177-3AD203B41FA5}">
                      <a16:colId xmlns:a16="http://schemas.microsoft.com/office/drawing/2014/main" val="2026653369"/>
                    </a:ext>
                  </a:extLst>
                </a:gridCol>
                <a:gridCol w="5190191">
                  <a:extLst>
                    <a:ext uri="{9D8B030D-6E8A-4147-A177-3AD203B41FA5}">
                      <a16:colId xmlns:a16="http://schemas.microsoft.com/office/drawing/2014/main" val="3160194582"/>
                    </a:ext>
                  </a:extLst>
                </a:gridCol>
              </a:tblGrid>
              <a:tr h="1438083">
                <a:tc>
                  <a:txBody>
                    <a:bodyPr/>
                    <a:lstStyle/>
                    <a:p>
                      <a:pPr algn="just">
                        <a:lnSpc>
                          <a:spcPct val="115000"/>
                        </a:lnSpc>
                        <a:spcAft>
                          <a:spcPts val="1000"/>
                        </a:spcAft>
                      </a:pPr>
                      <a:r>
                        <a:rPr lang="en-US" sz="1600" b="1" dirty="0">
                          <a:effectLst/>
                        </a:rPr>
                        <a:t>NAME:     MOHD YOUNUS                                </a:t>
                      </a:r>
                      <a:endParaRPr lang="en-US" sz="1400" b="1" dirty="0">
                        <a:effectLst/>
                      </a:endParaRPr>
                    </a:p>
                    <a:p>
                      <a:pPr algn="just">
                        <a:lnSpc>
                          <a:spcPct val="115000"/>
                        </a:lnSpc>
                        <a:spcAft>
                          <a:spcPts val="1000"/>
                        </a:spcAft>
                      </a:pPr>
                      <a:r>
                        <a:rPr lang="en-US" sz="1600" b="1" dirty="0">
                          <a:effectLst/>
                        </a:rPr>
                        <a:t>S/O           MOHD IBRAHIM           </a:t>
                      </a:r>
                      <a:endParaRPr lang="en-US" sz="1400" b="1" dirty="0">
                        <a:effectLst/>
                      </a:endParaRPr>
                    </a:p>
                    <a:p>
                      <a:pPr algn="just">
                        <a:lnSpc>
                          <a:spcPct val="115000"/>
                        </a:lnSpc>
                        <a:spcAft>
                          <a:spcPts val="1000"/>
                        </a:spcAft>
                      </a:pPr>
                      <a:r>
                        <a:rPr lang="en-US" sz="1600" b="1" dirty="0">
                          <a:effectLst/>
                        </a:rPr>
                        <a:t>R/O           FOKAR FOO</a:t>
                      </a:r>
                      <a:endParaRPr lang="en-US" sz="1400" b="1" dirty="0">
                        <a:effectLst/>
                      </a:endParaRPr>
                    </a:p>
                    <a:p>
                      <a:pPr algn="just">
                        <a:lnSpc>
                          <a:spcPct val="115000"/>
                        </a:lnSpc>
                        <a:spcAft>
                          <a:spcPts val="1000"/>
                        </a:spcAft>
                      </a:pPr>
                      <a:r>
                        <a:rPr lang="en-US"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7976" marR="67976" marT="0" marB="0"/>
                </a:tc>
                <a:tc>
                  <a:txBody>
                    <a:bodyPr/>
                    <a:lstStyle/>
                    <a:p>
                      <a:pPr>
                        <a:lnSpc>
                          <a:spcPct val="115000"/>
                        </a:lnSpc>
                        <a:spcAft>
                          <a:spcPts val="1000"/>
                        </a:spcAft>
                      </a:pPr>
                      <a:r>
                        <a:rPr lang="en-US" sz="1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597199582"/>
                  </a:ext>
                </a:extLst>
              </a:tr>
              <a:tr h="3767807">
                <a:tc gridSpan="2">
                  <a:txBody>
                    <a:bodyPr/>
                    <a:lstStyle/>
                    <a:p>
                      <a:pPr algn="just">
                        <a:lnSpc>
                          <a:spcPct val="115000"/>
                        </a:lnSpc>
                        <a:spcAft>
                          <a:spcPts val="1000"/>
                        </a:spcAft>
                      </a:pPr>
                      <a:r>
                        <a:rPr lang="en-US" sz="1800" dirty="0">
                          <a:effectLst/>
                        </a:rPr>
                        <a:t>            </a:t>
                      </a:r>
                    </a:p>
                    <a:p>
                      <a:pPr algn="just">
                        <a:lnSpc>
                          <a:spcPct val="115000"/>
                        </a:lnSpc>
                        <a:spcAft>
                          <a:spcPts val="1000"/>
                        </a:spcAft>
                      </a:pPr>
                      <a:endParaRPr lang="en-US" sz="1800" dirty="0">
                        <a:effectLst/>
                      </a:endParaRPr>
                    </a:p>
                    <a:p>
                      <a:pPr algn="just">
                        <a:lnSpc>
                          <a:spcPct val="115000"/>
                        </a:lnSpc>
                        <a:spcAft>
                          <a:spcPts val="1000"/>
                        </a:spcAft>
                      </a:pPr>
                      <a:r>
                        <a:rPr lang="en-US" sz="1800" dirty="0" err="1">
                          <a:effectLst/>
                        </a:rPr>
                        <a:t>Mohd</a:t>
                      </a:r>
                      <a:r>
                        <a:rPr lang="en-US" sz="1800" dirty="0">
                          <a:effectLst/>
                        </a:rPr>
                        <a:t> Younus of </a:t>
                      </a:r>
                      <a:r>
                        <a:rPr lang="en-US" sz="1800" dirty="0" err="1">
                          <a:effectLst/>
                        </a:rPr>
                        <a:t>Fokar</a:t>
                      </a:r>
                      <a:r>
                        <a:rPr lang="en-US" sz="1800" dirty="0">
                          <a:effectLst/>
                        </a:rPr>
                        <a:t> Foo being belong to farming family he continue his family farming , but he wanted to put some extra efforts to increase his production level, so that he can sold the surplus to the market to gain some monetary benefits from his farming. He got know in Agriculture awareness camp about the loan under the scheme of KCC for purchase of high yielding variety of different seeds, high quality manures, bio-pesticides as prophylactic measures, modern tools&amp; implements to make his work easy and hire farm machinery like tractors, threshers to save labor &amp; time. He shifts half portion of land to cash cropping to gain more returns by selling the produce in local market and in those areas where there is demand. Now he is in good condition and his livelihood is in much better than before where he hardly meet his own needs. All this is possible due low to loan on low interest rate and other benefits secure his farming, really thanks to the government.</a:t>
                      </a:r>
                    </a:p>
                    <a:p>
                      <a:pPr algn="just">
                        <a:lnSpc>
                          <a:spcPct val="115000"/>
                        </a:lnSpc>
                        <a:spcAft>
                          <a:spcPts val="1000"/>
                        </a:spcAft>
                      </a:pPr>
                      <a:r>
                        <a:rPr lang="en-US" sz="18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7976" marR="67976" marT="0" marB="0"/>
                </a:tc>
                <a:tc hMerge="1">
                  <a:txBody>
                    <a:bodyPr/>
                    <a:lstStyle/>
                    <a:p>
                      <a:endParaRPr lang="en-US"/>
                    </a:p>
                  </a:txBody>
                  <a:tcPr/>
                </a:tc>
                <a:extLst>
                  <a:ext uri="{0D108BD9-81ED-4DB2-BD59-A6C34878D82A}">
                    <a16:rowId xmlns:a16="http://schemas.microsoft.com/office/drawing/2014/main" val="2974323629"/>
                  </a:ext>
                </a:extLst>
              </a:tr>
            </a:tbl>
          </a:graphicData>
        </a:graphic>
      </p:graphicFrame>
      <p:pic>
        <p:nvPicPr>
          <p:cNvPr id="5" name="Picture 4">
            <a:extLst>
              <a:ext uri="{FF2B5EF4-FFF2-40B4-BE49-F238E27FC236}">
                <a16:creationId xmlns:a16="http://schemas.microsoft.com/office/drawing/2014/main" id="{893BB76C-D263-49B6-9FD8-C72B762E1A01}"/>
              </a:ext>
            </a:extLst>
          </p:cNvPr>
          <p:cNvPicPr/>
          <p:nvPr/>
        </p:nvPicPr>
        <p:blipFill>
          <a:blip r:embed="rId2" cstate="print"/>
          <a:stretch>
            <a:fillRect/>
          </a:stretch>
        </p:blipFill>
        <p:spPr>
          <a:xfrm>
            <a:off x="6927274" y="316431"/>
            <a:ext cx="4849090" cy="23297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1790968E-07CC-4AF2-9A4F-267CCE242AF9}"/>
              </a:ext>
            </a:extLst>
          </p:cNvPr>
          <p:cNvSpPr txBox="1"/>
          <p:nvPr/>
        </p:nvSpPr>
        <p:spPr>
          <a:xfrm>
            <a:off x="5011193" y="131765"/>
            <a:ext cx="1491434"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3504190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FD14C-11A2-4683-B4BA-323ADF82EB59}"/>
              </a:ext>
            </a:extLst>
          </p:cNvPr>
          <p:cNvSpPr>
            <a:spLocks noGrp="1"/>
          </p:cNvSpPr>
          <p:nvPr>
            <p:ph type="title"/>
          </p:nvPr>
        </p:nvSpPr>
        <p:spPr/>
        <p:txBody>
          <a:bodyPr>
            <a:normAutofit/>
          </a:bodyPr>
          <a:lstStyle/>
          <a:p>
            <a:r>
              <a:rPr lang="en-US" sz="4000" b="1" cap="none" dirty="0">
                <a:ln w="0"/>
                <a:solidFill>
                  <a:schemeClr val="accent2">
                    <a:lumMod val="75000"/>
                  </a:schemeClr>
                </a:solidFill>
                <a:effectLst>
                  <a:outerShdw blurRad="38100" dist="19050" dir="2700000" algn="tl" rotWithShape="0">
                    <a:schemeClr val="dk1">
                      <a:alpha val="40000"/>
                    </a:schemeClr>
                  </a:outerShdw>
                </a:effectLst>
              </a:rPr>
              <a:t>MSMEs</a:t>
            </a:r>
          </a:p>
        </p:txBody>
      </p:sp>
      <p:sp>
        <p:nvSpPr>
          <p:cNvPr id="3" name="Content Placeholder 2">
            <a:extLst>
              <a:ext uri="{FF2B5EF4-FFF2-40B4-BE49-F238E27FC236}">
                <a16:creationId xmlns:a16="http://schemas.microsoft.com/office/drawing/2014/main" id="{E6E53499-EB10-4226-93DF-651828B4F281}"/>
              </a:ext>
            </a:extLst>
          </p:cNvPr>
          <p:cNvSpPr>
            <a:spLocks noGrp="1"/>
          </p:cNvSpPr>
          <p:nvPr>
            <p:ph idx="1"/>
          </p:nvPr>
        </p:nvSpPr>
        <p:spPr>
          <a:xfrm>
            <a:off x="1451579" y="2015732"/>
            <a:ext cx="9603275" cy="4037749"/>
          </a:xfrm>
        </p:spPr>
        <p:txBody>
          <a:bodyPr>
            <a:normAutofit/>
          </a:bodyPr>
          <a:lstStyle/>
          <a:p>
            <a:pPr marL="0" lvl="0" indent="0" algn="just" rtl="0">
              <a:lnSpc>
                <a:spcPct val="115000"/>
              </a:lnSpc>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Prime Minister’s Employment Generation </a:t>
            </a:r>
            <a:r>
              <a:rPr lang="en-US" sz="24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(PMEGP)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514350" indent="-285750" algn="just">
              <a:lnSpc>
                <a:spcPct val="115000"/>
              </a:lnSpc>
              <a:spcAft>
                <a:spcPts val="10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District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Kargil</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achieved new heights in terms of achievements under PMEGP. This is evident from the fact that District </a:t>
            </a:r>
            <a:r>
              <a:rPr lang="en-US"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Kargi</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rPr>
              <a:t>l</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 keeping into consideration its population compared to other districts, registered</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highest percentage of achievement under PMEGP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in the entire</a:t>
            </a: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erstwhile State of J&amp;K during FY 2019-20. </a:t>
            </a:r>
          </a:p>
          <a:p>
            <a:pPr marL="514350" indent="-285750" algn="just">
              <a:lnSpc>
                <a:spcPct val="115000"/>
              </a:lnSpc>
              <a:spcAft>
                <a:spcPts val="100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During FY 2019-2020, due to timely conduct of DLTFC meetings, 687 cases involving total project cost of 7618.3 lac with MM of 2666.32 lacs were sanctioned. </a:t>
            </a:r>
          </a:p>
        </p:txBody>
      </p:sp>
    </p:spTree>
    <p:extLst>
      <p:ext uri="{BB962C8B-B14F-4D97-AF65-F5344CB8AC3E}">
        <p14:creationId xmlns:p14="http://schemas.microsoft.com/office/powerpoint/2010/main" val="342646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F56867-DB74-4259-B7A9-1BFA8BCF2AE7}"/>
              </a:ext>
            </a:extLst>
          </p:cNvPr>
          <p:cNvSpPr>
            <a:spLocks noGrp="1"/>
          </p:cNvSpPr>
          <p:nvPr>
            <p:ph idx="1"/>
          </p:nvPr>
        </p:nvSpPr>
        <p:spPr/>
        <p:txBody>
          <a:bodyPr/>
          <a:lstStyle/>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has provided new impetus, vibrancy in the employment and business sector in the district.</a:t>
            </a:r>
          </a:p>
          <a:p>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Intensive/ widespread awareness campaign and remote outreach programs were conducted in the year 2018-19 and 2019-20. </a:t>
            </a:r>
          </a:p>
          <a:p>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Timely DLTFC meetings and further follow up meeting with Departments and banks paved way to achieving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the targets.</a:t>
            </a:r>
            <a:endPar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382B9FDF-CBDB-4308-9DCD-AA0EA958DA7C}"/>
              </a:ext>
            </a:extLst>
          </p:cNvPr>
          <p:cNvSpPr>
            <a:spLocks noGrp="1"/>
          </p:cNvSpPr>
          <p:nvPr>
            <p:ph type="title"/>
          </p:nvPr>
        </p:nvSpPr>
        <p:spPr>
          <a:xfrm>
            <a:off x="1451579" y="804519"/>
            <a:ext cx="9603275" cy="1049235"/>
          </a:xfrm>
        </p:spPr>
        <p:txBody>
          <a:bodyPr>
            <a:normAutofit/>
          </a:bodyPr>
          <a:lstStyle/>
          <a:p>
            <a:r>
              <a:rPr lang="en-US" sz="4000" b="1" cap="none" dirty="0">
                <a:ln w="0"/>
                <a:solidFill>
                  <a:schemeClr val="accent2">
                    <a:lumMod val="75000"/>
                  </a:schemeClr>
                </a:solidFill>
                <a:effectLst>
                  <a:outerShdw blurRad="38100" dist="19050" dir="2700000" algn="tl" rotWithShape="0">
                    <a:schemeClr val="dk1">
                      <a:alpha val="40000"/>
                    </a:schemeClr>
                  </a:outerShdw>
                </a:effectLst>
              </a:rPr>
              <a:t>MSMEs</a:t>
            </a:r>
          </a:p>
        </p:txBody>
      </p:sp>
    </p:spTree>
    <p:extLst>
      <p:ext uri="{BB962C8B-B14F-4D97-AF65-F5344CB8AC3E}">
        <p14:creationId xmlns:p14="http://schemas.microsoft.com/office/powerpoint/2010/main" val="3170881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C487-AB28-4AC3-89DD-A5B36440F4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69CF64-5D7A-4759-8DEB-77DAFC5DEFF8}"/>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0FBA0FB9-7859-453F-89F9-06B8B920C818}"/>
              </a:ext>
            </a:extLst>
          </p:cNvPr>
          <p:cNvSpPr txBox="1">
            <a:spLocks/>
          </p:cNvSpPr>
          <p:nvPr/>
        </p:nvSpPr>
        <p:spPr>
          <a:xfrm>
            <a:off x="422564" y="205161"/>
            <a:ext cx="11346873" cy="874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b="1"/>
              <a:t> Target and Achievements</a:t>
            </a:r>
            <a:r>
              <a:rPr lang="en-US" sz="4000" b="1"/>
              <a:t> </a:t>
            </a:r>
            <a:r>
              <a:rPr lang="en-US" sz="2800" b="1"/>
              <a:t>Under The Scheme PMEGP</a:t>
            </a:r>
            <a:endParaRPr lang="en-US" sz="2800" b="1" dirty="0"/>
          </a:p>
        </p:txBody>
      </p:sp>
      <p:graphicFrame>
        <p:nvGraphicFramePr>
          <p:cNvPr id="5" name="Content Placeholder 9">
            <a:extLst>
              <a:ext uri="{FF2B5EF4-FFF2-40B4-BE49-F238E27FC236}">
                <a16:creationId xmlns:a16="http://schemas.microsoft.com/office/drawing/2014/main" id="{BCCF6CC8-D47E-47B0-A4A7-ECA3E2AEFC5C}"/>
              </a:ext>
            </a:extLst>
          </p:cNvPr>
          <p:cNvGraphicFramePr>
            <a:graphicFrameLocks/>
          </p:cNvGraphicFramePr>
          <p:nvPr>
            <p:extLst>
              <p:ext uri="{D42A27DB-BD31-4B8C-83A1-F6EECF244321}">
                <p14:modId xmlns:p14="http://schemas.microsoft.com/office/powerpoint/2010/main" val="3289439837"/>
              </p:ext>
            </p:extLst>
          </p:nvPr>
        </p:nvGraphicFramePr>
        <p:xfrm>
          <a:off x="422563" y="966853"/>
          <a:ext cx="11346872" cy="4852058"/>
        </p:xfrm>
        <a:graphic>
          <a:graphicData uri="http://schemas.openxmlformats.org/drawingml/2006/table">
            <a:tbl>
              <a:tblPr firstRow="1" bandRow="1">
                <a:tableStyleId>{5C22544A-7EE6-4342-B048-85BDC9FD1C3A}</a:tableStyleId>
              </a:tblPr>
              <a:tblGrid>
                <a:gridCol w="2836718">
                  <a:extLst>
                    <a:ext uri="{9D8B030D-6E8A-4147-A177-3AD203B41FA5}">
                      <a16:colId xmlns:a16="http://schemas.microsoft.com/office/drawing/2014/main" val="20000"/>
                    </a:ext>
                  </a:extLst>
                </a:gridCol>
                <a:gridCol w="2836718">
                  <a:extLst>
                    <a:ext uri="{9D8B030D-6E8A-4147-A177-3AD203B41FA5}">
                      <a16:colId xmlns:a16="http://schemas.microsoft.com/office/drawing/2014/main" val="20001"/>
                    </a:ext>
                  </a:extLst>
                </a:gridCol>
                <a:gridCol w="2836718">
                  <a:extLst>
                    <a:ext uri="{9D8B030D-6E8A-4147-A177-3AD203B41FA5}">
                      <a16:colId xmlns:a16="http://schemas.microsoft.com/office/drawing/2014/main" val="20002"/>
                    </a:ext>
                  </a:extLst>
                </a:gridCol>
                <a:gridCol w="2836718">
                  <a:extLst>
                    <a:ext uri="{9D8B030D-6E8A-4147-A177-3AD203B41FA5}">
                      <a16:colId xmlns:a16="http://schemas.microsoft.com/office/drawing/2014/main" val="20003"/>
                    </a:ext>
                  </a:extLst>
                </a:gridCol>
              </a:tblGrid>
              <a:tr h="690234">
                <a:tc>
                  <a:txBody>
                    <a:bodyPr/>
                    <a:lstStyle/>
                    <a:p>
                      <a:pPr algn="ctr"/>
                      <a:r>
                        <a:rPr lang="en-US" dirty="0"/>
                        <a:t>Agency</a:t>
                      </a:r>
                    </a:p>
                  </a:txBody>
                  <a:tcPr/>
                </a:tc>
                <a:tc>
                  <a:txBody>
                    <a:bodyPr/>
                    <a:lstStyle/>
                    <a:p>
                      <a:pPr algn="ctr"/>
                      <a:r>
                        <a:rPr lang="en-US" dirty="0"/>
                        <a:t>Years</a:t>
                      </a:r>
                    </a:p>
                  </a:txBody>
                  <a:tcPr/>
                </a:tc>
                <a:tc>
                  <a:txBody>
                    <a:bodyPr/>
                    <a:lstStyle/>
                    <a:p>
                      <a:pPr algn="ctr"/>
                      <a:r>
                        <a:rPr lang="en-US" dirty="0"/>
                        <a:t>Target</a:t>
                      </a:r>
                    </a:p>
                    <a:p>
                      <a:pPr algn="ctr"/>
                      <a:r>
                        <a:rPr lang="en-US" dirty="0"/>
                        <a:t>No. Of Project</a:t>
                      </a:r>
                    </a:p>
                  </a:txBody>
                  <a:tcPr/>
                </a:tc>
                <a:tc>
                  <a:txBody>
                    <a:bodyPr/>
                    <a:lstStyle/>
                    <a:p>
                      <a:pPr algn="ctr"/>
                      <a:r>
                        <a:rPr lang="en-US" dirty="0"/>
                        <a:t>Achievement</a:t>
                      </a:r>
                    </a:p>
                    <a:p>
                      <a:pPr algn="ctr"/>
                      <a:r>
                        <a:rPr lang="en-US" dirty="0"/>
                        <a:t>No. Of Project</a:t>
                      </a:r>
                    </a:p>
                  </a:txBody>
                  <a:tcPr/>
                </a:tc>
                <a:extLst>
                  <a:ext uri="{0D108BD9-81ED-4DB2-BD59-A6C34878D82A}">
                    <a16:rowId xmlns:a16="http://schemas.microsoft.com/office/drawing/2014/main" val="10000"/>
                  </a:ext>
                </a:extLst>
              </a:tr>
              <a:tr h="448826">
                <a:tc>
                  <a:txBody>
                    <a:bodyPr/>
                    <a:lstStyle/>
                    <a:p>
                      <a:pPr algn="ctr"/>
                      <a:r>
                        <a:rPr lang="en-US" sz="2000" b="1" dirty="0"/>
                        <a:t>DIC</a:t>
                      </a:r>
                    </a:p>
                  </a:txBody>
                  <a:tcPr/>
                </a:tc>
                <a:tc>
                  <a:txBody>
                    <a:bodyPr/>
                    <a:lstStyle/>
                    <a:p>
                      <a:pPr algn="ctr"/>
                      <a:r>
                        <a:rPr lang="en-US" dirty="0"/>
                        <a:t>2018-19</a:t>
                      </a:r>
                    </a:p>
                  </a:txBody>
                  <a:tcPr/>
                </a:tc>
                <a:tc>
                  <a:txBody>
                    <a:bodyPr/>
                    <a:lstStyle/>
                    <a:p>
                      <a:pPr algn="ctr"/>
                      <a:r>
                        <a:rPr lang="en-US" dirty="0"/>
                        <a:t>34</a:t>
                      </a:r>
                    </a:p>
                  </a:txBody>
                  <a:tcPr/>
                </a:tc>
                <a:tc>
                  <a:txBody>
                    <a:bodyPr/>
                    <a:lstStyle/>
                    <a:p>
                      <a:pPr algn="ctr"/>
                      <a:r>
                        <a:rPr lang="en-US" dirty="0"/>
                        <a:t>71</a:t>
                      </a:r>
                    </a:p>
                  </a:txBody>
                  <a:tcPr/>
                </a:tc>
                <a:extLst>
                  <a:ext uri="{0D108BD9-81ED-4DB2-BD59-A6C34878D82A}">
                    <a16:rowId xmlns:a16="http://schemas.microsoft.com/office/drawing/2014/main" val="10001"/>
                  </a:ext>
                </a:extLst>
              </a:tr>
              <a:tr h="394420">
                <a:tc>
                  <a:txBody>
                    <a:bodyPr/>
                    <a:lstStyle/>
                    <a:p>
                      <a:pPr algn="ctr"/>
                      <a:endParaRPr lang="en-US" dirty="0"/>
                    </a:p>
                  </a:txBody>
                  <a:tcPr/>
                </a:tc>
                <a:tc>
                  <a:txBody>
                    <a:bodyPr/>
                    <a:lstStyle/>
                    <a:p>
                      <a:pPr algn="ctr"/>
                      <a:r>
                        <a:rPr lang="en-US" dirty="0"/>
                        <a:t>2019-20</a:t>
                      </a:r>
                    </a:p>
                  </a:txBody>
                  <a:tcPr/>
                </a:tc>
                <a:tc>
                  <a:txBody>
                    <a:bodyPr/>
                    <a:lstStyle/>
                    <a:p>
                      <a:pPr algn="ctr"/>
                      <a:r>
                        <a:rPr lang="en-US" dirty="0"/>
                        <a:t>38</a:t>
                      </a:r>
                    </a:p>
                  </a:txBody>
                  <a:tcPr/>
                </a:tc>
                <a:tc>
                  <a:txBody>
                    <a:bodyPr/>
                    <a:lstStyle/>
                    <a:p>
                      <a:pPr algn="ctr"/>
                      <a:r>
                        <a:rPr lang="en-US" dirty="0"/>
                        <a:t>78</a:t>
                      </a:r>
                    </a:p>
                  </a:txBody>
                  <a:tcPr/>
                </a:tc>
                <a:extLst>
                  <a:ext uri="{0D108BD9-81ED-4DB2-BD59-A6C34878D82A}">
                    <a16:rowId xmlns:a16="http://schemas.microsoft.com/office/drawing/2014/main" val="10002"/>
                  </a:ext>
                </a:extLst>
              </a:tr>
              <a:tr h="394420">
                <a:tc>
                  <a:txBody>
                    <a:bodyPr/>
                    <a:lstStyle/>
                    <a:p>
                      <a:pPr algn="ctr"/>
                      <a:endParaRPr lang="en-US" dirty="0"/>
                    </a:p>
                  </a:txBody>
                  <a:tcPr/>
                </a:tc>
                <a:tc>
                  <a:txBody>
                    <a:bodyPr/>
                    <a:lstStyle/>
                    <a:p>
                      <a:pPr algn="ctr"/>
                      <a:r>
                        <a:rPr lang="en-US" b="1" dirty="0"/>
                        <a:t>Total</a:t>
                      </a:r>
                    </a:p>
                  </a:txBody>
                  <a:tcPr/>
                </a:tc>
                <a:tc>
                  <a:txBody>
                    <a:bodyPr/>
                    <a:lstStyle/>
                    <a:p>
                      <a:pPr algn="ctr"/>
                      <a:r>
                        <a:rPr lang="en-US" b="1" dirty="0"/>
                        <a:t>72</a:t>
                      </a:r>
                    </a:p>
                  </a:txBody>
                  <a:tcPr/>
                </a:tc>
                <a:tc>
                  <a:txBody>
                    <a:bodyPr/>
                    <a:lstStyle/>
                    <a:p>
                      <a:pPr algn="ctr"/>
                      <a:r>
                        <a:rPr lang="en-US" b="1" dirty="0"/>
                        <a:t>149</a:t>
                      </a:r>
                    </a:p>
                  </a:txBody>
                  <a:tcPr/>
                </a:tc>
                <a:extLst>
                  <a:ext uri="{0D108BD9-81ED-4DB2-BD59-A6C34878D82A}">
                    <a16:rowId xmlns:a16="http://schemas.microsoft.com/office/drawing/2014/main" val="10004"/>
                  </a:ext>
                </a:extLst>
              </a:tr>
              <a:tr h="448826">
                <a:tc>
                  <a:txBody>
                    <a:bodyPr/>
                    <a:lstStyle/>
                    <a:p>
                      <a:pPr algn="ctr"/>
                      <a:r>
                        <a:rPr lang="en-US" sz="2000" b="1" dirty="0"/>
                        <a:t>KVIB</a:t>
                      </a:r>
                    </a:p>
                  </a:txBody>
                  <a:tcPr/>
                </a:tc>
                <a:tc>
                  <a:txBody>
                    <a:bodyPr/>
                    <a:lstStyle/>
                    <a:p>
                      <a:pPr algn="ctr"/>
                      <a:r>
                        <a:rPr lang="en-US" dirty="0"/>
                        <a:t>2018-19</a:t>
                      </a:r>
                    </a:p>
                  </a:txBody>
                  <a:tcPr/>
                </a:tc>
                <a:tc>
                  <a:txBody>
                    <a:bodyPr/>
                    <a:lstStyle/>
                    <a:p>
                      <a:pPr algn="ctr"/>
                      <a:r>
                        <a:rPr lang="en-US" dirty="0"/>
                        <a:t>36</a:t>
                      </a:r>
                    </a:p>
                  </a:txBody>
                  <a:tcPr/>
                </a:tc>
                <a:tc>
                  <a:txBody>
                    <a:bodyPr/>
                    <a:lstStyle/>
                    <a:p>
                      <a:pPr algn="ctr"/>
                      <a:r>
                        <a:rPr lang="en-US" dirty="0"/>
                        <a:t>72</a:t>
                      </a:r>
                    </a:p>
                  </a:txBody>
                  <a:tcPr/>
                </a:tc>
                <a:extLst>
                  <a:ext uri="{0D108BD9-81ED-4DB2-BD59-A6C34878D82A}">
                    <a16:rowId xmlns:a16="http://schemas.microsoft.com/office/drawing/2014/main" val="10005"/>
                  </a:ext>
                </a:extLst>
              </a:tr>
              <a:tr h="394420">
                <a:tc>
                  <a:txBody>
                    <a:bodyPr/>
                    <a:lstStyle/>
                    <a:p>
                      <a:pPr algn="ctr"/>
                      <a:endParaRPr lang="en-US" dirty="0"/>
                    </a:p>
                  </a:txBody>
                  <a:tcPr/>
                </a:tc>
                <a:tc>
                  <a:txBody>
                    <a:bodyPr/>
                    <a:lstStyle/>
                    <a:p>
                      <a:pPr algn="ctr"/>
                      <a:r>
                        <a:rPr lang="en-US" dirty="0"/>
                        <a:t>2019-20</a:t>
                      </a:r>
                    </a:p>
                  </a:txBody>
                  <a:tcPr/>
                </a:tc>
                <a:tc>
                  <a:txBody>
                    <a:bodyPr/>
                    <a:lstStyle/>
                    <a:p>
                      <a:pPr algn="ctr"/>
                      <a:r>
                        <a:rPr lang="en-US" dirty="0"/>
                        <a:t>96</a:t>
                      </a:r>
                    </a:p>
                  </a:txBody>
                  <a:tcPr/>
                </a:tc>
                <a:tc>
                  <a:txBody>
                    <a:bodyPr/>
                    <a:lstStyle/>
                    <a:p>
                      <a:pPr algn="ctr"/>
                      <a:r>
                        <a:rPr lang="en-US" dirty="0"/>
                        <a:t>57</a:t>
                      </a:r>
                    </a:p>
                  </a:txBody>
                  <a:tcPr/>
                </a:tc>
                <a:extLst>
                  <a:ext uri="{0D108BD9-81ED-4DB2-BD59-A6C34878D82A}">
                    <a16:rowId xmlns:a16="http://schemas.microsoft.com/office/drawing/2014/main" val="10006"/>
                  </a:ext>
                </a:extLst>
              </a:tr>
              <a:tr h="394420">
                <a:tc>
                  <a:txBody>
                    <a:bodyPr/>
                    <a:lstStyle/>
                    <a:p>
                      <a:pPr algn="ctr"/>
                      <a:endParaRPr lang="en-US" dirty="0"/>
                    </a:p>
                  </a:txBody>
                  <a:tcPr/>
                </a:tc>
                <a:tc>
                  <a:txBody>
                    <a:bodyPr/>
                    <a:lstStyle/>
                    <a:p>
                      <a:pPr algn="ctr"/>
                      <a:r>
                        <a:rPr lang="en-US" b="1" dirty="0"/>
                        <a:t>Total</a:t>
                      </a:r>
                    </a:p>
                  </a:txBody>
                  <a:tcPr/>
                </a:tc>
                <a:tc>
                  <a:txBody>
                    <a:bodyPr/>
                    <a:lstStyle/>
                    <a:p>
                      <a:pPr algn="ctr"/>
                      <a:r>
                        <a:rPr lang="en-US" b="1" dirty="0"/>
                        <a:t>132</a:t>
                      </a:r>
                    </a:p>
                  </a:txBody>
                  <a:tcPr/>
                </a:tc>
                <a:tc>
                  <a:txBody>
                    <a:bodyPr/>
                    <a:lstStyle/>
                    <a:p>
                      <a:pPr algn="ctr"/>
                      <a:r>
                        <a:rPr lang="en-US" b="1" dirty="0"/>
                        <a:t>129</a:t>
                      </a:r>
                    </a:p>
                  </a:txBody>
                  <a:tcPr/>
                </a:tc>
                <a:extLst>
                  <a:ext uri="{0D108BD9-81ED-4DB2-BD59-A6C34878D82A}">
                    <a16:rowId xmlns:a16="http://schemas.microsoft.com/office/drawing/2014/main" val="10008"/>
                  </a:ext>
                </a:extLst>
              </a:tr>
              <a:tr h="448826">
                <a:tc>
                  <a:txBody>
                    <a:bodyPr/>
                    <a:lstStyle/>
                    <a:p>
                      <a:pPr algn="ctr"/>
                      <a:r>
                        <a:rPr lang="en-US" sz="2000" b="1" dirty="0"/>
                        <a:t>KVIC</a:t>
                      </a:r>
                    </a:p>
                  </a:txBody>
                  <a:tcPr/>
                </a:tc>
                <a:tc>
                  <a:txBody>
                    <a:bodyPr/>
                    <a:lstStyle/>
                    <a:p>
                      <a:pPr algn="ctr"/>
                      <a:r>
                        <a:rPr lang="en-US" dirty="0"/>
                        <a:t>2018-19</a:t>
                      </a:r>
                    </a:p>
                  </a:txBody>
                  <a:tcPr/>
                </a:tc>
                <a:tc>
                  <a:txBody>
                    <a:bodyPr/>
                    <a:lstStyle/>
                    <a:p>
                      <a:pPr algn="ctr"/>
                      <a:r>
                        <a:rPr lang="en-US" dirty="0"/>
                        <a:t>29</a:t>
                      </a:r>
                    </a:p>
                  </a:txBody>
                  <a:tcPr/>
                </a:tc>
                <a:tc>
                  <a:txBody>
                    <a:bodyPr/>
                    <a:lstStyle/>
                    <a:p>
                      <a:pPr algn="ctr"/>
                      <a:r>
                        <a:rPr lang="en-US" dirty="0"/>
                        <a:t>148</a:t>
                      </a:r>
                    </a:p>
                  </a:txBody>
                  <a:tcPr/>
                </a:tc>
                <a:extLst>
                  <a:ext uri="{0D108BD9-81ED-4DB2-BD59-A6C34878D82A}">
                    <a16:rowId xmlns:a16="http://schemas.microsoft.com/office/drawing/2014/main" val="10009"/>
                  </a:ext>
                </a:extLst>
              </a:tr>
              <a:tr h="394420">
                <a:tc>
                  <a:txBody>
                    <a:bodyPr/>
                    <a:lstStyle/>
                    <a:p>
                      <a:endParaRPr lang="en-US"/>
                    </a:p>
                  </a:txBody>
                  <a:tcPr/>
                </a:tc>
                <a:tc>
                  <a:txBody>
                    <a:bodyPr/>
                    <a:lstStyle/>
                    <a:p>
                      <a:pPr algn="ctr"/>
                      <a:r>
                        <a:rPr lang="en-US" dirty="0"/>
                        <a:t>2019-20</a:t>
                      </a:r>
                    </a:p>
                  </a:txBody>
                  <a:tcPr/>
                </a:tc>
                <a:tc>
                  <a:txBody>
                    <a:bodyPr/>
                    <a:lstStyle/>
                    <a:p>
                      <a:pPr algn="ctr"/>
                      <a:r>
                        <a:rPr lang="en-US" dirty="0"/>
                        <a:t>29</a:t>
                      </a:r>
                    </a:p>
                  </a:txBody>
                  <a:tcPr/>
                </a:tc>
                <a:tc>
                  <a:txBody>
                    <a:bodyPr/>
                    <a:lstStyle/>
                    <a:p>
                      <a:pPr algn="ctr"/>
                      <a:r>
                        <a:rPr lang="en-US" dirty="0"/>
                        <a:t>161</a:t>
                      </a:r>
                    </a:p>
                  </a:txBody>
                  <a:tcPr/>
                </a:tc>
                <a:extLst>
                  <a:ext uri="{0D108BD9-81ED-4DB2-BD59-A6C34878D82A}">
                    <a16:rowId xmlns:a16="http://schemas.microsoft.com/office/drawing/2014/main" val="10010"/>
                  </a:ext>
                </a:extLst>
              </a:tr>
              <a:tr h="394420">
                <a:tc>
                  <a:txBody>
                    <a:bodyPr/>
                    <a:lstStyle/>
                    <a:p>
                      <a:endParaRPr lang="en-US"/>
                    </a:p>
                  </a:txBody>
                  <a:tcPr/>
                </a:tc>
                <a:tc>
                  <a:txBody>
                    <a:bodyPr/>
                    <a:lstStyle/>
                    <a:p>
                      <a:pPr algn="ctr"/>
                      <a:r>
                        <a:rPr lang="en-US" b="1" dirty="0"/>
                        <a:t>Total</a:t>
                      </a:r>
                    </a:p>
                  </a:txBody>
                  <a:tcPr/>
                </a:tc>
                <a:tc>
                  <a:txBody>
                    <a:bodyPr/>
                    <a:lstStyle/>
                    <a:p>
                      <a:pPr algn="ctr"/>
                      <a:r>
                        <a:rPr lang="en-US" b="1" dirty="0"/>
                        <a:t>58</a:t>
                      </a:r>
                    </a:p>
                  </a:txBody>
                  <a:tcPr/>
                </a:tc>
                <a:tc>
                  <a:txBody>
                    <a:bodyPr/>
                    <a:lstStyle/>
                    <a:p>
                      <a:pPr algn="ctr"/>
                      <a:r>
                        <a:rPr lang="en-US" b="1" dirty="0"/>
                        <a:t>309</a:t>
                      </a:r>
                    </a:p>
                  </a:txBody>
                  <a:tcPr/>
                </a:tc>
                <a:extLst>
                  <a:ext uri="{0D108BD9-81ED-4DB2-BD59-A6C34878D82A}">
                    <a16:rowId xmlns:a16="http://schemas.microsoft.com/office/drawing/2014/main" val="10012"/>
                  </a:ext>
                </a:extLst>
              </a:tr>
              <a:tr h="448826">
                <a:tc>
                  <a:txBody>
                    <a:bodyPr/>
                    <a:lstStyle/>
                    <a:p>
                      <a:endParaRPr lang="en-US"/>
                    </a:p>
                  </a:txBody>
                  <a:tcPr/>
                </a:tc>
                <a:tc>
                  <a:txBody>
                    <a:bodyPr/>
                    <a:lstStyle/>
                    <a:p>
                      <a:pPr algn="ctr"/>
                      <a:r>
                        <a:rPr lang="en-US" sz="2000" b="1" dirty="0" err="1"/>
                        <a:t>G.Total</a:t>
                      </a:r>
                      <a:endParaRPr lang="en-US" sz="2000" b="1" dirty="0"/>
                    </a:p>
                  </a:txBody>
                  <a:tcPr/>
                </a:tc>
                <a:tc>
                  <a:txBody>
                    <a:bodyPr/>
                    <a:lstStyle/>
                    <a:p>
                      <a:pPr algn="ctr"/>
                      <a:r>
                        <a:rPr lang="en-US" b="1" dirty="0"/>
                        <a:t>262</a:t>
                      </a:r>
                    </a:p>
                  </a:txBody>
                  <a:tcPr/>
                </a:tc>
                <a:tc>
                  <a:txBody>
                    <a:bodyPr/>
                    <a:lstStyle/>
                    <a:p>
                      <a:pPr algn="ctr"/>
                      <a:r>
                        <a:rPr lang="en-US" b="1" dirty="0"/>
                        <a:t>587</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29516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018" y="207817"/>
            <a:ext cx="9656616" cy="81049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800" b="1" dirty="0"/>
              <a:t>Activity wise details of </a:t>
            </a:r>
            <a:r>
              <a:rPr lang="en-US" sz="2800" b="1" dirty="0" err="1"/>
              <a:t>pmegp</a:t>
            </a:r>
            <a:r>
              <a:rPr lang="en-US" sz="2800" b="1" dirty="0"/>
              <a:t> beneficiaries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341975281"/>
              </p:ext>
            </p:extLst>
          </p:nvPr>
        </p:nvGraphicFramePr>
        <p:xfrm>
          <a:off x="1427018" y="1018308"/>
          <a:ext cx="9656617" cy="4966857"/>
        </p:xfrm>
        <a:graphic>
          <a:graphicData uri="http://schemas.openxmlformats.org/drawingml/2006/table">
            <a:tbl>
              <a:tblPr firstRow="1" bandRow="1">
                <a:tableStyleId>{5C22544A-7EE6-4342-B048-85BDC9FD1C3A}</a:tableStyleId>
              </a:tblPr>
              <a:tblGrid>
                <a:gridCol w="956022">
                  <a:extLst>
                    <a:ext uri="{9D8B030D-6E8A-4147-A177-3AD203B41FA5}">
                      <a16:colId xmlns:a16="http://schemas.microsoft.com/office/drawing/2014/main" val="20000"/>
                    </a:ext>
                  </a:extLst>
                </a:gridCol>
                <a:gridCol w="5884292">
                  <a:extLst>
                    <a:ext uri="{9D8B030D-6E8A-4147-A177-3AD203B41FA5}">
                      <a16:colId xmlns:a16="http://schemas.microsoft.com/office/drawing/2014/main" val="20001"/>
                    </a:ext>
                  </a:extLst>
                </a:gridCol>
                <a:gridCol w="2816303">
                  <a:extLst>
                    <a:ext uri="{9D8B030D-6E8A-4147-A177-3AD203B41FA5}">
                      <a16:colId xmlns:a16="http://schemas.microsoft.com/office/drawing/2014/main" val="20002"/>
                    </a:ext>
                  </a:extLst>
                </a:gridCol>
              </a:tblGrid>
              <a:tr h="799263">
                <a:tc>
                  <a:txBody>
                    <a:bodyPr/>
                    <a:lstStyle/>
                    <a:p>
                      <a:r>
                        <a:rPr lang="en-US" dirty="0" err="1"/>
                        <a:t>S.No</a:t>
                      </a:r>
                      <a:endParaRPr lang="en-US" dirty="0"/>
                    </a:p>
                  </a:txBody>
                  <a:tcPr/>
                </a:tc>
                <a:tc>
                  <a:txBody>
                    <a:bodyPr/>
                    <a:lstStyle/>
                    <a:p>
                      <a:pPr algn="ctr"/>
                      <a:r>
                        <a:rPr lang="en-US" dirty="0"/>
                        <a:t>Type Of Activity</a:t>
                      </a:r>
                    </a:p>
                  </a:txBody>
                  <a:tcPr/>
                </a:tc>
                <a:tc>
                  <a:txBody>
                    <a:bodyPr/>
                    <a:lstStyle/>
                    <a:p>
                      <a:r>
                        <a:rPr lang="en-US" dirty="0"/>
                        <a:t>Number Of Beneficiaries</a:t>
                      </a:r>
                    </a:p>
                  </a:txBody>
                  <a:tcPr/>
                </a:tc>
                <a:extLst>
                  <a:ext uri="{0D108BD9-81ED-4DB2-BD59-A6C34878D82A}">
                    <a16:rowId xmlns:a16="http://schemas.microsoft.com/office/drawing/2014/main" val="10000"/>
                  </a:ext>
                </a:extLst>
              </a:tr>
              <a:tr h="463066">
                <a:tc>
                  <a:txBody>
                    <a:bodyPr/>
                    <a:lstStyle/>
                    <a:p>
                      <a:pPr algn="ctr"/>
                      <a:r>
                        <a:rPr lang="en-US" dirty="0"/>
                        <a:t>01</a:t>
                      </a:r>
                    </a:p>
                  </a:txBody>
                  <a:tcPr/>
                </a:tc>
                <a:tc>
                  <a:txBody>
                    <a:bodyPr/>
                    <a:lstStyle/>
                    <a:p>
                      <a:pPr algn="l"/>
                      <a:r>
                        <a:rPr lang="en-US" dirty="0"/>
                        <a:t>Automobile works</a:t>
                      </a:r>
                      <a:r>
                        <a:rPr lang="en-US" baseline="0" dirty="0"/>
                        <a:t> </a:t>
                      </a:r>
                      <a:r>
                        <a:rPr lang="en-US" dirty="0"/>
                        <a:t>and service</a:t>
                      </a:r>
                    </a:p>
                  </a:txBody>
                  <a:tcPr/>
                </a:tc>
                <a:tc>
                  <a:txBody>
                    <a:bodyPr/>
                    <a:lstStyle/>
                    <a:p>
                      <a:pPr algn="ctr"/>
                      <a:r>
                        <a:rPr lang="en-US" dirty="0"/>
                        <a:t>77</a:t>
                      </a:r>
                    </a:p>
                  </a:txBody>
                  <a:tcPr/>
                </a:tc>
                <a:extLst>
                  <a:ext uri="{0D108BD9-81ED-4DB2-BD59-A6C34878D82A}">
                    <a16:rowId xmlns:a16="http://schemas.microsoft.com/office/drawing/2014/main" val="10001"/>
                  </a:ext>
                </a:extLst>
              </a:tr>
              <a:tr h="463066">
                <a:tc>
                  <a:txBody>
                    <a:bodyPr/>
                    <a:lstStyle/>
                    <a:p>
                      <a:pPr algn="ctr"/>
                      <a:r>
                        <a:rPr lang="en-US" dirty="0"/>
                        <a:t>02</a:t>
                      </a:r>
                    </a:p>
                  </a:txBody>
                  <a:tcPr/>
                </a:tc>
                <a:tc>
                  <a:txBody>
                    <a:bodyPr/>
                    <a:lstStyle/>
                    <a:p>
                      <a:pPr algn="l"/>
                      <a:r>
                        <a:rPr lang="en-US" dirty="0"/>
                        <a:t>Carpentry , wood</a:t>
                      </a:r>
                      <a:r>
                        <a:rPr lang="en-US" baseline="0" dirty="0"/>
                        <a:t> carving and Cement Blocking</a:t>
                      </a:r>
                      <a:endParaRPr lang="en-US" dirty="0"/>
                    </a:p>
                  </a:txBody>
                  <a:tcPr/>
                </a:tc>
                <a:tc>
                  <a:txBody>
                    <a:bodyPr/>
                    <a:lstStyle/>
                    <a:p>
                      <a:pPr algn="ctr"/>
                      <a:r>
                        <a:rPr lang="en-US" dirty="0"/>
                        <a:t>195</a:t>
                      </a:r>
                    </a:p>
                  </a:txBody>
                  <a:tcPr/>
                </a:tc>
                <a:extLst>
                  <a:ext uri="{0D108BD9-81ED-4DB2-BD59-A6C34878D82A}">
                    <a16:rowId xmlns:a16="http://schemas.microsoft.com/office/drawing/2014/main" val="10002"/>
                  </a:ext>
                </a:extLst>
              </a:tr>
              <a:tr h="463066">
                <a:tc>
                  <a:txBody>
                    <a:bodyPr/>
                    <a:lstStyle/>
                    <a:p>
                      <a:pPr algn="ctr"/>
                      <a:r>
                        <a:rPr lang="en-US" dirty="0"/>
                        <a:t>03</a:t>
                      </a:r>
                    </a:p>
                  </a:txBody>
                  <a:tcPr/>
                </a:tc>
                <a:tc>
                  <a:txBody>
                    <a:bodyPr/>
                    <a:lstStyle/>
                    <a:p>
                      <a:pPr algn="l"/>
                      <a:r>
                        <a:rPr lang="en-US" dirty="0"/>
                        <a:t>Fabrication</a:t>
                      </a:r>
                      <a:r>
                        <a:rPr lang="en-US" baseline="0" dirty="0"/>
                        <a:t> Works</a:t>
                      </a:r>
                      <a:endParaRPr lang="en-US" dirty="0"/>
                    </a:p>
                  </a:txBody>
                  <a:tcPr/>
                </a:tc>
                <a:tc>
                  <a:txBody>
                    <a:bodyPr/>
                    <a:lstStyle/>
                    <a:p>
                      <a:pPr algn="ctr"/>
                      <a:r>
                        <a:rPr lang="en-US" dirty="0"/>
                        <a:t>69</a:t>
                      </a:r>
                    </a:p>
                  </a:txBody>
                  <a:tcPr/>
                </a:tc>
                <a:extLst>
                  <a:ext uri="{0D108BD9-81ED-4DB2-BD59-A6C34878D82A}">
                    <a16:rowId xmlns:a16="http://schemas.microsoft.com/office/drawing/2014/main" val="10003"/>
                  </a:ext>
                </a:extLst>
              </a:tr>
              <a:tr h="463066">
                <a:tc>
                  <a:txBody>
                    <a:bodyPr/>
                    <a:lstStyle/>
                    <a:p>
                      <a:pPr algn="ctr"/>
                      <a:r>
                        <a:rPr lang="en-US" dirty="0"/>
                        <a:t>04</a:t>
                      </a:r>
                    </a:p>
                  </a:txBody>
                  <a:tcPr/>
                </a:tc>
                <a:tc>
                  <a:txBody>
                    <a:bodyPr/>
                    <a:lstStyle/>
                    <a:p>
                      <a:pPr algn="l"/>
                      <a:r>
                        <a:rPr lang="en-US" dirty="0"/>
                        <a:t>Repairing of Electronic Items</a:t>
                      </a:r>
                    </a:p>
                  </a:txBody>
                  <a:tcPr/>
                </a:tc>
                <a:tc>
                  <a:txBody>
                    <a:bodyPr/>
                    <a:lstStyle/>
                    <a:p>
                      <a:pPr algn="ctr"/>
                      <a:r>
                        <a:rPr lang="en-US" dirty="0"/>
                        <a:t>28</a:t>
                      </a:r>
                    </a:p>
                  </a:txBody>
                  <a:tcPr/>
                </a:tc>
                <a:extLst>
                  <a:ext uri="{0D108BD9-81ED-4DB2-BD59-A6C34878D82A}">
                    <a16:rowId xmlns:a16="http://schemas.microsoft.com/office/drawing/2014/main" val="10004"/>
                  </a:ext>
                </a:extLst>
              </a:tr>
              <a:tr h="463066">
                <a:tc>
                  <a:txBody>
                    <a:bodyPr/>
                    <a:lstStyle/>
                    <a:p>
                      <a:pPr algn="ctr"/>
                      <a:r>
                        <a:rPr lang="en-US" dirty="0"/>
                        <a:t>05</a:t>
                      </a:r>
                    </a:p>
                  </a:txBody>
                  <a:tcPr/>
                </a:tc>
                <a:tc>
                  <a:txBody>
                    <a:bodyPr/>
                    <a:lstStyle/>
                    <a:p>
                      <a:pPr algn="l"/>
                      <a:r>
                        <a:rPr lang="en-US" dirty="0"/>
                        <a:t>Readymade Garments</a:t>
                      </a:r>
                    </a:p>
                  </a:txBody>
                  <a:tcPr/>
                </a:tc>
                <a:tc>
                  <a:txBody>
                    <a:bodyPr/>
                    <a:lstStyle/>
                    <a:p>
                      <a:pPr algn="ctr"/>
                      <a:r>
                        <a:rPr lang="en-US" dirty="0"/>
                        <a:t>87</a:t>
                      </a:r>
                    </a:p>
                  </a:txBody>
                  <a:tcPr/>
                </a:tc>
                <a:extLst>
                  <a:ext uri="{0D108BD9-81ED-4DB2-BD59-A6C34878D82A}">
                    <a16:rowId xmlns:a16="http://schemas.microsoft.com/office/drawing/2014/main" val="10005"/>
                  </a:ext>
                </a:extLst>
              </a:tr>
              <a:tr h="463066">
                <a:tc>
                  <a:txBody>
                    <a:bodyPr/>
                    <a:lstStyle/>
                    <a:p>
                      <a:pPr algn="ctr"/>
                      <a:r>
                        <a:rPr lang="en-US" dirty="0"/>
                        <a:t>06</a:t>
                      </a:r>
                    </a:p>
                  </a:txBody>
                  <a:tcPr/>
                </a:tc>
                <a:tc>
                  <a:txBody>
                    <a:bodyPr/>
                    <a:lstStyle/>
                    <a:p>
                      <a:pPr algn="l"/>
                      <a:r>
                        <a:rPr lang="en-US" dirty="0"/>
                        <a:t>Food industries</a:t>
                      </a:r>
                    </a:p>
                  </a:txBody>
                  <a:tcPr/>
                </a:tc>
                <a:tc>
                  <a:txBody>
                    <a:bodyPr/>
                    <a:lstStyle/>
                    <a:p>
                      <a:pPr algn="ctr"/>
                      <a:r>
                        <a:rPr lang="en-US" dirty="0"/>
                        <a:t>30</a:t>
                      </a:r>
                    </a:p>
                  </a:txBody>
                  <a:tcPr/>
                </a:tc>
                <a:extLst>
                  <a:ext uri="{0D108BD9-81ED-4DB2-BD59-A6C34878D82A}">
                    <a16:rowId xmlns:a16="http://schemas.microsoft.com/office/drawing/2014/main" val="10006"/>
                  </a:ext>
                </a:extLst>
              </a:tr>
              <a:tr h="463066">
                <a:tc>
                  <a:txBody>
                    <a:bodyPr/>
                    <a:lstStyle/>
                    <a:p>
                      <a:pPr algn="ctr"/>
                      <a:r>
                        <a:rPr lang="en-US" dirty="0"/>
                        <a:t>07</a:t>
                      </a:r>
                    </a:p>
                  </a:txBody>
                  <a:tcPr/>
                </a:tc>
                <a:tc>
                  <a:txBody>
                    <a:bodyPr/>
                    <a:lstStyle/>
                    <a:p>
                      <a:pPr algn="l"/>
                      <a:r>
                        <a:rPr lang="en-US" dirty="0"/>
                        <a:t>Plumbing services</a:t>
                      </a:r>
                    </a:p>
                  </a:txBody>
                  <a:tcPr/>
                </a:tc>
                <a:tc>
                  <a:txBody>
                    <a:bodyPr/>
                    <a:lstStyle/>
                    <a:p>
                      <a:pPr algn="ctr"/>
                      <a:r>
                        <a:rPr lang="en-US" dirty="0"/>
                        <a:t>02</a:t>
                      </a:r>
                    </a:p>
                  </a:txBody>
                  <a:tcPr/>
                </a:tc>
                <a:extLst>
                  <a:ext uri="{0D108BD9-81ED-4DB2-BD59-A6C34878D82A}">
                    <a16:rowId xmlns:a16="http://schemas.microsoft.com/office/drawing/2014/main" val="10007"/>
                  </a:ext>
                </a:extLst>
              </a:tr>
              <a:tr h="463066">
                <a:tc>
                  <a:txBody>
                    <a:bodyPr/>
                    <a:lstStyle/>
                    <a:p>
                      <a:pPr algn="ctr"/>
                      <a:r>
                        <a:rPr lang="en-US" dirty="0"/>
                        <a:t>08</a:t>
                      </a:r>
                    </a:p>
                  </a:txBody>
                  <a:tcPr/>
                </a:tc>
                <a:tc>
                  <a:txBody>
                    <a:bodyPr/>
                    <a:lstStyle/>
                    <a:p>
                      <a:pPr algn="l"/>
                      <a:r>
                        <a:rPr lang="en-US" dirty="0"/>
                        <a:t>Electrical Services</a:t>
                      </a:r>
                    </a:p>
                  </a:txBody>
                  <a:tcPr/>
                </a:tc>
                <a:tc>
                  <a:txBody>
                    <a:bodyPr/>
                    <a:lstStyle/>
                    <a:p>
                      <a:pPr algn="ctr"/>
                      <a:r>
                        <a:rPr lang="en-US" dirty="0"/>
                        <a:t>04</a:t>
                      </a:r>
                    </a:p>
                  </a:txBody>
                  <a:tcPr/>
                </a:tc>
                <a:extLst>
                  <a:ext uri="{0D108BD9-81ED-4DB2-BD59-A6C34878D82A}">
                    <a16:rowId xmlns:a16="http://schemas.microsoft.com/office/drawing/2014/main" val="3650771704"/>
                  </a:ext>
                </a:extLst>
              </a:tr>
              <a:tr h="463066">
                <a:tc>
                  <a:txBody>
                    <a:bodyPr/>
                    <a:lstStyle/>
                    <a:p>
                      <a:pPr algn="ctr"/>
                      <a:endParaRPr lang="en-US" dirty="0"/>
                    </a:p>
                  </a:txBody>
                  <a:tcPr/>
                </a:tc>
                <a:tc>
                  <a:txBody>
                    <a:bodyPr/>
                    <a:lstStyle/>
                    <a:p>
                      <a:pPr algn="l"/>
                      <a:r>
                        <a:rPr lang="en-US" dirty="0"/>
                        <a:t>Total</a:t>
                      </a:r>
                    </a:p>
                  </a:txBody>
                  <a:tcPr/>
                </a:tc>
                <a:tc>
                  <a:txBody>
                    <a:bodyPr/>
                    <a:lstStyle/>
                    <a:p>
                      <a:pPr algn="ctr"/>
                      <a:r>
                        <a:rPr lang="en-US" dirty="0"/>
                        <a:t>492</a:t>
                      </a:r>
                    </a:p>
                  </a:txBody>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BAD06E-F929-413B-AC98-11351047DF41}"/>
              </a:ext>
            </a:extLst>
          </p:cNvPr>
          <p:cNvSpPr txBox="1"/>
          <p:nvPr/>
        </p:nvSpPr>
        <p:spPr>
          <a:xfrm>
            <a:off x="0" y="2523659"/>
            <a:ext cx="12192000"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71500" algn="just"/>
            <a:r>
              <a:rPr lang="en-GB" sz="2000" dirty="0">
                <a:effectLst/>
                <a:latin typeface="Calibri" panose="020F0502020204030204" pitchFamily="34" charset="0"/>
                <a:ea typeface="Calibri" panose="020F0502020204030204" pitchFamily="34" charset="0"/>
                <a:cs typeface="Arial" panose="020B0604020202020204" pitchFamily="34" charset="0"/>
              </a:rPr>
              <a:t>My name is </a:t>
            </a:r>
            <a:r>
              <a:rPr lang="en-GB" sz="2000" dirty="0" err="1">
                <a:effectLst/>
                <a:latin typeface="Calibri" panose="020F0502020204030204" pitchFamily="34" charset="0"/>
                <a:ea typeface="Calibri" panose="020F0502020204030204" pitchFamily="34" charset="0"/>
                <a:cs typeface="Arial" panose="020B0604020202020204" pitchFamily="34" charset="0"/>
              </a:rPr>
              <a:t>Mohd</a:t>
            </a:r>
            <a:r>
              <a:rPr lang="en-GB" sz="2000" dirty="0">
                <a:effectLst/>
                <a:latin typeface="Calibri" panose="020F0502020204030204" pitchFamily="34" charset="0"/>
                <a:ea typeface="Calibri" panose="020F0502020204030204" pitchFamily="34" charset="0"/>
                <a:cs typeface="Arial" panose="020B0604020202020204" pitchFamily="34" charset="0"/>
              </a:rPr>
              <a:t> Ali from village Minji of District </a:t>
            </a:r>
            <a:r>
              <a:rPr lang="en-GB" sz="2000" dirty="0" err="1">
                <a:effectLst/>
                <a:latin typeface="Calibri" panose="020F0502020204030204" pitchFamily="34" charset="0"/>
                <a:ea typeface="Calibri" panose="020F0502020204030204" pitchFamily="34" charset="0"/>
                <a:cs typeface="Arial" panose="020B0604020202020204" pitchFamily="34" charset="0"/>
              </a:rPr>
              <a:t>Kargil</a:t>
            </a:r>
            <a:r>
              <a:rPr lang="en-GB" sz="2000" dirty="0">
                <a:effectLst/>
                <a:latin typeface="Calibri" panose="020F0502020204030204" pitchFamily="34" charset="0"/>
                <a:ea typeface="Calibri" panose="020F0502020204030204" pitchFamily="34" charset="0"/>
                <a:cs typeface="Arial" panose="020B0604020202020204" pitchFamily="34" charset="0"/>
              </a:rPr>
              <a:t> ,I am just 12</a:t>
            </a:r>
            <a:r>
              <a:rPr lang="en-GB" sz="2000" baseline="30000" dirty="0">
                <a:effectLst/>
                <a:latin typeface="Calibri" panose="020F0502020204030204" pitchFamily="34" charset="0"/>
                <a:ea typeface="Calibri" panose="020F0502020204030204" pitchFamily="34" charset="0"/>
                <a:cs typeface="Arial" panose="020B0604020202020204" pitchFamily="34" charset="0"/>
              </a:rPr>
              <a:t>th</a:t>
            </a:r>
            <a:r>
              <a:rPr lang="en-GB" sz="2000" dirty="0">
                <a:effectLst/>
                <a:latin typeface="Calibri" panose="020F0502020204030204" pitchFamily="34" charset="0"/>
                <a:ea typeface="Calibri" panose="020F0502020204030204" pitchFamily="34" charset="0"/>
                <a:cs typeface="Arial" panose="020B0604020202020204" pitchFamily="34" charset="0"/>
              </a:rPr>
              <a:t> pass and was highly disappointed to realise  that with this much qualification I have very bleak chances of getting any Govt. Job .This issue was taking toll on my mental as well as Physical being. Then in 2018, during one awareness camp held in our village by DIC </a:t>
            </a:r>
            <a:r>
              <a:rPr lang="en-GB" sz="2000" dirty="0" err="1">
                <a:effectLst/>
                <a:latin typeface="Calibri" panose="020F0502020204030204" pitchFamily="34" charset="0"/>
                <a:ea typeface="Calibri" panose="020F0502020204030204" pitchFamily="34" charset="0"/>
                <a:cs typeface="Arial" panose="020B0604020202020204" pitchFamily="34" charset="0"/>
              </a:rPr>
              <a:t>Kargil</a:t>
            </a:r>
            <a:r>
              <a:rPr lang="en-GB" sz="2000" dirty="0">
                <a:effectLst/>
                <a:latin typeface="Calibri" panose="020F0502020204030204" pitchFamily="34" charset="0"/>
                <a:ea typeface="Calibri" panose="020F0502020204030204" pitchFamily="34" charset="0"/>
                <a:cs typeface="Arial" panose="020B0604020202020204" pitchFamily="34" charset="0"/>
              </a:rPr>
              <a:t>, I came to know about PMEGP Scheme. But even then, due to my limited exposure, I was unable to decide the activity for which I ought to avail the loan facility under PMEGP. I decided to go to DIC </a:t>
            </a:r>
            <a:r>
              <a:rPr lang="en-GB" sz="2000" dirty="0" err="1">
                <a:effectLst/>
                <a:latin typeface="Calibri" panose="020F0502020204030204" pitchFamily="34" charset="0"/>
                <a:ea typeface="Calibri" panose="020F0502020204030204" pitchFamily="34" charset="0"/>
                <a:cs typeface="Arial" panose="020B0604020202020204" pitchFamily="34" charset="0"/>
              </a:rPr>
              <a:t>Kargil</a:t>
            </a:r>
            <a:r>
              <a:rPr lang="en-GB" sz="2000" dirty="0">
                <a:effectLst/>
                <a:latin typeface="Calibri" panose="020F0502020204030204" pitchFamily="34" charset="0"/>
                <a:ea typeface="Calibri" panose="020F0502020204030204" pitchFamily="34" charset="0"/>
                <a:cs typeface="Arial" panose="020B0604020202020204" pitchFamily="34" charset="0"/>
              </a:rPr>
              <a:t> where the officials present briefed me about various business potentials available in the District. </a:t>
            </a:r>
          </a:p>
          <a:p>
            <a:pPr marL="571500" algn="just"/>
            <a:r>
              <a:rPr lang="en-GB" sz="2000" dirty="0">
                <a:latin typeface="Calibri" panose="020F0502020204030204" pitchFamily="34" charset="0"/>
                <a:ea typeface="Calibri" panose="020F0502020204030204" pitchFamily="34" charset="0"/>
                <a:cs typeface="Arial" panose="020B0604020202020204" pitchFamily="34" charset="0"/>
              </a:rPr>
              <a:t>	</a:t>
            </a:r>
            <a:r>
              <a:rPr lang="en-GB" sz="2000" dirty="0">
                <a:effectLst/>
                <a:latin typeface="Calibri" panose="020F0502020204030204" pitchFamily="34" charset="0"/>
                <a:ea typeface="Calibri" panose="020F0502020204030204" pitchFamily="34" charset="0"/>
                <a:cs typeface="Arial" panose="020B0604020202020204" pitchFamily="34" charset="0"/>
              </a:rPr>
              <a:t>This counselling on part of DIC official helped me to make up my mind to go for some business related to diary sector keeping in mind the highest milk production potential of my village in the entire District. After proper market survey regarding the difficulties faced by the people of the district to get fresh milk and milk products especially during the winter session, when the area remain cut off from rest of the World, I was encouraged to think bigger and  I decided to go for a milk processing plant. This very novel initiative of mine was appreciated by the Worthy Chairman DLTFC himself keeping in view its viability and the benefits for the general public of the region. My case was processed on priority and I was sanctioned a loan of Rs. 25.00 lakhs to the full limit under PMEGP.</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8E52EC70-DF9B-4EDD-BB77-12D03869CEB4}"/>
              </a:ext>
            </a:extLst>
          </p:cNvPr>
          <p:cNvSpPr txBox="1"/>
          <p:nvPr/>
        </p:nvSpPr>
        <p:spPr>
          <a:xfrm>
            <a:off x="4689764" y="602178"/>
            <a:ext cx="2812474"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MILK PROCESSING UNIT</a:t>
            </a:r>
          </a:p>
        </p:txBody>
      </p:sp>
      <p:pic>
        <p:nvPicPr>
          <p:cNvPr id="7" name="Picture 6">
            <a:extLst>
              <a:ext uri="{FF2B5EF4-FFF2-40B4-BE49-F238E27FC236}">
                <a16:creationId xmlns:a16="http://schemas.microsoft.com/office/drawing/2014/main" id="{9F0A7FC1-0EC3-451C-B2A5-2C2569F7C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571906" y="-1047946"/>
            <a:ext cx="2501937" cy="4641273"/>
          </a:xfrm>
          <a:prstGeom prst="rect">
            <a:avLst/>
          </a:prstGeom>
          <a:ln>
            <a:noFill/>
          </a:ln>
          <a:effectLst>
            <a:outerShdw blurRad="190500" algn="tl" rotWithShape="0">
              <a:srgbClr val="000000">
                <a:alpha val="70000"/>
              </a:srgbClr>
            </a:outerShdw>
          </a:effectLst>
        </p:spPr>
      </p:pic>
      <p:graphicFrame>
        <p:nvGraphicFramePr>
          <p:cNvPr id="2" name="Table 1">
            <a:extLst>
              <a:ext uri="{FF2B5EF4-FFF2-40B4-BE49-F238E27FC236}">
                <a16:creationId xmlns:a16="http://schemas.microsoft.com/office/drawing/2014/main" id="{5A33A03D-D7DF-41CD-9861-96BF62B4A15D}"/>
              </a:ext>
            </a:extLst>
          </p:cNvPr>
          <p:cNvGraphicFramePr>
            <a:graphicFrameLocks noGrp="1"/>
          </p:cNvGraphicFramePr>
          <p:nvPr>
            <p:extLst>
              <p:ext uri="{D42A27DB-BD31-4B8C-83A1-F6EECF244321}">
                <p14:modId xmlns:p14="http://schemas.microsoft.com/office/powerpoint/2010/main" val="2292340274"/>
              </p:ext>
            </p:extLst>
          </p:nvPr>
        </p:nvGraphicFramePr>
        <p:xfrm>
          <a:off x="48491" y="-5658"/>
          <a:ext cx="4641273" cy="2549129"/>
        </p:xfrm>
        <a:graphic>
          <a:graphicData uri="http://schemas.openxmlformats.org/drawingml/2006/table">
            <a:tbl>
              <a:tblPr firstRow="1" firstCol="1" bandRow="1">
                <a:tableStyleId>{5C22544A-7EE6-4342-B048-85BDC9FD1C3A}</a:tableStyleId>
              </a:tblPr>
              <a:tblGrid>
                <a:gridCol w="2406992">
                  <a:extLst>
                    <a:ext uri="{9D8B030D-6E8A-4147-A177-3AD203B41FA5}">
                      <a16:colId xmlns:a16="http://schemas.microsoft.com/office/drawing/2014/main" val="1084572475"/>
                    </a:ext>
                  </a:extLst>
                </a:gridCol>
                <a:gridCol w="2234281">
                  <a:extLst>
                    <a:ext uri="{9D8B030D-6E8A-4147-A177-3AD203B41FA5}">
                      <a16:colId xmlns:a16="http://schemas.microsoft.com/office/drawing/2014/main" val="3231204228"/>
                    </a:ext>
                  </a:extLst>
                </a:gridCol>
              </a:tblGrid>
              <a:tr h="471647">
                <a:tc>
                  <a:txBody>
                    <a:bodyPr/>
                    <a:lstStyle/>
                    <a:p>
                      <a:pPr algn="just">
                        <a:lnSpc>
                          <a:spcPct val="115000"/>
                        </a:lnSpc>
                        <a:spcAft>
                          <a:spcPts val="1000"/>
                        </a:spcAft>
                      </a:pPr>
                      <a:r>
                        <a:rPr lang="en-GB" sz="1800" dirty="0">
                          <a:effectLst/>
                        </a:rPr>
                        <a:t>Loan Availed</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25.00 lacs</a:t>
                      </a:r>
                      <a:endParaRPr lang="en-US" sz="1400" dirty="0">
                        <a:effectLst/>
                      </a:endParaRPr>
                    </a:p>
                  </a:txBody>
                  <a:tcPr marL="68580" marR="68580" marT="0" marB="0"/>
                </a:tc>
                <a:extLst>
                  <a:ext uri="{0D108BD9-81ED-4DB2-BD59-A6C34878D82A}">
                    <a16:rowId xmlns:a16="http://schemas.microsoft.com/office/drawing/2014/main" val="4210836822"/>
                  </a:ext>
                </a:extLst>
              </a:tr>
              <a:tr h="471647">
                <a:tc>
                  <a:txBody>
                    <a:bodyPr/>
                    <a:lstStyle/>
                    <a:p>
                      <a:pPr algn="just">
                        <a:lnSpc>
                          <a:spcPct val="115000"/>
                        </a:lnSpc>
                        <a:spcAft>
                          <a:spcPts val="1000"/>
                        </a:spcAft>
                      </a:pPr>
                      <a:r>
                        <a:rPr lang="en-GB" sz="1800" dirty="0">
                          <a:effectLst/>
                        </a:rPr>
                        <a:t>Annual Profit</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6 lacs</a:t>
                      </a:r>
                      <a:endParaRPr lang="en-US" sz="1400" dirty="0">
                        <a:effectLst/>
                      </a:endParaRPr>
                    </a:p>
                  </a:txBody>
                  <a:tcPr marL="68580" marR="68580" marT="0" marB="0"/>
                </a:tc>
                <a:extLst>
                  <a:ext uri="{0D108BD9-81ED-4DB2-BD59-A6C34878D82A}">
                    <a16:rowId xmlns:a16="http://schemas.microsoft.com/office/drawing/2014/main" val="3862426745"/>
                  </a:ext>
                </a:extLst>
              </a:tr>
              <a:tr h="583744">
                <a:tc>
                  <a:txBody>
                    <a:bodyPr/>
                    <a:lstStyle/>
                    <a:p>
                      <a:pPr algn="just">
                        <a:lnSpc>
                          <a:spcPct val="115000"/>
                        </a:lnSpc>
                        <a:spcAft>
                          <a:spcPts val="1000"/>
                        </a:spcAft>
                      </a:pPr>
                      <a:r>
                        <a:rPr lang="en-GB" sz="1800">
                          <a:effectLst/>
                        </a:rPr>
                        <a:t>Employement provided</a:t>
                      </a:r>
                      <a:endParaRPr lang="en-US" sz="140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20</a:t>
                      </a:r>
                      <a:endParaRPr lang="en-US" sz="1400" dirty="0">
                        <a:effectLst/>
                      </a:endParaRPr>
                    </a:p>
                  </a:txBody>
                  <a:tcPr marL="68580" marR="68580" marT="0" marB="0"/>
                </a:tc>
                <a:extLst>
                  <a:ext uri="{0D108BD9-81ED-4DB2-BD59-A6C34878D82A}">
                    <a16:rowId xmlns:a16="http://schemas.microsoft.com/office/drawing/2014/main" val="2861815619"/>
                  </a:ext>
                </a:extLst>
              </a:tr>
              <a:tr h="974899">
                <a:tc>
                  <a:txBody>
                    <a:bodyPr/>
                    <a:lstStyle/>
                    <a:p>
                      <a:pPr algn="just">
                        <a:lnSpc>
                          <a:spcPct val="115000"/>
                        </a:lnSpc>
                        <a:spcAft>
                          <a:spcPts val="1000"/>
                        </a:spcAft>
                      </a:pPr>
                      <a:r>
                        <a:rPr lang="en-GB" sz="1800" dirty="0">
                          <a:effectLst/>
                        </a:rPr>
                        <a:t>Social Impact</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1000"/>
                        </a:spcAft>
                      </a:pPr>
                      <a:r>
                        <a:rPr lang="en-US" sz="1800" kern="1200" dirty="0">
                          <a:solidFill>
                            <a:schemeClr val="dk1"/>
                          </a:solidFill>
                          <a:effectLst/>
                          <a:latin typeface="+mn-lt"/>
                          <a:ea typeface="+mn-ea"/>
                          <a:cs typeface="+mn-cs"/>
                        </a:rPr>
                        <a:t>Catering need of 3000 household for milk.</a:t>
                      </a:r>
                    </a:p>
                  </a:txBody>
                  <a:tcPr marL="68580" marR="68580" marT="0" marB="0"/>
                </a:tc>
                <a:extLst>
                  <a:ext uri="{0D108BD9-81ED-4DB2-BD59-A6C34878D82A}">
                    <a16:rowId xmlns:a16="http://schemas.microsoft.com/office/drawing/2014/main" val="480905863"/>
                  </a:ext>
                </a:extLst>
              </a:tr>
            </a:tbl>
          </a:graphicData>
        </a:graphic>
      </p:graphicFrame>
    </p:spTree>
    <p:extLst>
      <p:ext uri="{BB962C8B-B14F-4D97-AF65-F5344CB8AC3E}">
        <p14:creationId xmlns:p14="http://schemas.microsoft.com/office/powerpoint/2010/main" val="3152086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BF740D8-61C9-42BE-B760-861E29361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FFCB066A-6144-4B29-92E2-1736886F8DB0}"/>
              </a:ext>
            </a:extLst>
          </p:cNvPr>
          <p:cNvSpPr txBox="1"/>
          <p:nvPr/>
        </p:nvSpPr>
        <p:spPr>
          <a:xfrm>
            <a:off x="6428507" y="1717963"/>
            <a:ext cx="1634837"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u="sng" dirty="0"/>
              <a:t>230 KM from </a:t>
            </a:r>
            <a:r>
              <a:rPr lang="en-US" u="sng" dirty="0" err="1"/>
              <a:t>Leh</a:t>
            </a:r>
            <a:endParaRPr lang="en-US" u="sng" dirty="0"/>
          </a:p>
        </p:txBody>
      </p:sp>
      <p:sp>
        <p:nvSpPr>
          <p:cNvPr id="12" name="TextBox 11">
            <a:extLst>
              <a:ext uri="{FF2B5EF4-FFF2-40B4-BE49-F238E27FC236}">
                <a16:creationId xmlns:a16="http://schemas.microsoft.com/office/drawing/2014/main" id="{9DEF875A-BB3A-4997-B040-C9E85242259F}"/>
              </a:ext>
            </a:extLst>
          </p:cNvPr>
          <p:cNvSpPr txBox="1"/>
          <p:nvPr/>
        </p:nvSpPr>
        <p:spPr>
          <a:xfrm>
            <a:off x="0" y="3225923"/>
            <a:ext cx="1760879"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u="sng" dirty="0"/>
              <a:t>203 KM from Srinagar</a:t>
            </a:r>
          </a:p>
        </p:txBody>
      </p:sp>
    </p:spTree>
    <p:extLst>
      <p:ext uri="{BB962C8B-B14F-4D97-AF65-F5344CB8AC3E}">
        <p14:creationId xmlns:p14="http://schemas.microsoft.com/office/powerpoint/2010/main" val="2730398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A83609-0D74-414C-9EE6-2CCE6419F8A5}"/>
              </a:ext>
            </a:extLst>
          </p:cNvPr>
          <p:cNvSpPr txBox="1"/>
          <p:nvPr/>
        </p:nvSpPr>
        <p:spPr>
          <a:xfrm>
            <a:off x="-2" y="1073289"/>
            <a:ext cx="12088091" cy="48320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571500" algn="just"/>
            <a:r>
              <a:rPr lang="en-GB" sz="2200" dirty="0">
                <a:effectLst/>
                <a:latin typeface="Calibri" panose="020F0502020204030204" pitchFamily="34" charset="0"/>
                <a:ea typeface="Calibri" panose="020F0502020204030204" pitchFamily="34" charset="0"/>
                <a:cs typeface="Arial" panose="020B0604020202020204" pitchFamily="34" charset="0"/>
              </a:rPr>
              <a:t>In the following three months I established the milk processing plant and brought it into production as well. This did not only bring me out of my sufferings on account economic distress but also inspired many other youths like me in the region to think of bigger projects, who where until know unable to think of anything above 5.00 to 10.00 Lakhs due to lack of exposure. With this novel business of its kind in the district , I am not only catering the demand of about 3,000 households for fresh milk and milk products but also earning handsome profit beside supporting  20 families of workers who are directly or indirectly earning their livel</a:t>
            </a:r>
            <a:r>
              <a:rPr lang="en-GB" sz="2200" dirty="0">
                <a:latin typeface="Calibri" panose="020F0502020204030204" pitchFamily="34" charset="0"/>
                <a:ea typeface="Calibri" panose="020F0502020204030204" pitchFamily="34" charset="0"/>
                <a:cs typeface="Arial" panose="020B0604020202020204" pitchFamily="34" charset="0"/>
              </a:rPr>
              <a:t>i</a:t>
            </a:r>
            <a:r>
              <a:rPr lang="en-GB" sz="2200" dirty="0">
                <a:effectLst/>
                <a:latin typeface="Calibri" panose="020F0502020204030204" pitchFamily="34" charset="0"/>
                <a:ea typeface="Calibri" panose="020F0502020204030204" pitchFamily="34" charset="0"/>
                <a:cs typeface="Arial" panose="020B0604020202020204" pitchFamily="34" charset="0"/>
              </a:rPr>
              <a:t>hood by engaging them self with various activities associated with production and supply.</a:t>
            </a:r>
            <a:endParaRPr lang="en-US" sz="2200" dirty="0">
              <a:effectLst/>
              <a:latin typeface="Calibri" panose="020F0502020204030204" pitchFamily="34" charset="0"/>
              <a:ea typeface="Calibri" panose="020F0502020204030204" pitchFamily="34" charset="0"/>
              <a:cs typeface="Arial" panose="020B0604020202020204" pitchFamily="34" charset="0"/>
            </a:endParaRPr>
          </a:p>
          <a:p>
            <a:pPr marL="571500" algn="just">
              <a:spcAft>
                <a:spcPts val="1000"/>
              </a:spcAft>
            </a:pPr>
            <a:r>
              <a:rPr lang="en-GB" sz="2200" dirty="0">
                <a:effectLst/>
                <a:latin typeface="Calibri" panose="020F0502020204030204" pitchFamily="34" charset="0"/>
                <a:ea typeface="Calibri" panose="020F0502020204030204" pitchFamily="34" charset="0"/>
                <a:cs typeface="Arial" panose="020B0604020202020204" pitchFamily="34" charset="0"/>
              </a:rPr>
              <a:t>     Keeping in view of demand of Milk/milk products and the security of market available, especially during the winter season, I am planning to expand my activity in the next phase.  On the basis of my achievements over last one year I can say with authority that PMEGP scheme and the implementing agency especially worthy chairman DLTFC (Deputy Commissioner </a:t>
            </a:r>
            <a:r>
              <a:rPr lang="en-GB" sz="2200" dirty="0" err="1">
                <a:effectLst/>
                <a:latin typeface="Calibri" panose="020F0502020204030204" pitchFamily="34" charset="0"/>
                <a:ea typeface="Calibri" panose="020F0502020204030204" pitchFamily="34" charset="0"/>
                <a:cs typeface="Arial" panose="020B0604020202020204" pitchFamily="34" charset="0"/>
              </a:rPr>
              <a:t>Kargil</a:t>
            </a:r>
            <a:r>
              <a:rPr lang="en-GB" sz="2200" dirty="0">
                <a:effectLst/>
                <a:latin typeface="Calibri" panose="020F0502020204030204" pitchFamily="34" charset="0"/>
                <a:ea typeface="Calibri" panose="020F0502020204030204" pitchFamily="34" charset="0"/>
                <a:cs typeface="Arial" panose="020B0604020202020204" pitchFamily="34" charset="0"/>
              </a:rPr>
              <a:t>) have proved as a blessing in saving me and my family of the suffering that we were facing. It may uplift many others like me in days to come.</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F84AC7-B4E5-4DFD-9FDF-1F3D0CFD737E}"/>
              </a:ext>
            </a:extLst>
          </p:cNvPr>
          <p:cNvSpPr txBox="1"/>
          <p:nvPr/>
        </p:nvSpPr>
        <p:spPr>
          <a:xfrm>
            <a:off x="4099790" y="121614"/>
            <a:ext cx="3888509" cy="83099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MILK PROCESSING UNIT</a:t>
            </a:r>
          </a:p>
        </p:txBody>
      </p:sp>
    </p:spTree>
    <p:extLst>
      <p:ext uri="{BB962C8B-B14F-4D97-AF65-F5344CB8AC3E}">
        <p14:creationId xmlns:p14="http://schemas.microsoft.com/office/powerpoint/2010/main" val="7845057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440B9FED-F7DF-4BDC-A3DA-04F013E521A8}"/>
              </a:ext>
            </a:extLst>
          </p:cNvPr>
          <p:cNvSpPr txBox="1"/>
          <p:nvPr/>
        </p:nvSpPr>
        <p:spPr>
          <a:xfrm>
            <a:off x="0" y="0"/>
            <a:ext cx="5638998"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FITNESS CENTER /  GYM</a:t>
            </a:r>
          </a:p>
        </p:txBody>
      </p:sp>
      <p:graphicFrame>
        <p:nvGraphicFramePr>
          <p:cNvPr id="2" name="Table 1">
            <a:extLst>
              <a:ext uri="{FF2B5EF4-FFF2-40B4-BE49-F238E27FC236}">
                <a16:creationId xmlns:a16="http://schemas.microsoft.com/office/drawing/2014/main" id="{8360F592-A10E-4E4E-8BC6-56F8D7B04713}"/>
              </a:ext>
            </a:extLst>
          </p:cNvPr>
          <p:cNvGraphicFramePr>
            <a:graphicFrameLocks noGrp="1"/>
          </p:cNvGraphicFramePr>
          <p:nvPr>
            <p:extLst>
              <p:ext uri="{D42A27DB-BD31-4B8C-83A1-F6EECF244321}">
                <p14:modId xmlns:p14="http://schemas.microsoft.com/office/powerpoint/2010/main" val="33790957"/>
              </p:ext>
            </p:extLst>
          </p:nvPr>
        </p:nvGraphicFramePr>
        <p:xfrm>
          <a:off x="-1" y="461664"/>
          <a:ext cx="5638999" cy="2516150"/>
        </p:xfrm>
        <a:graphic>
          <a:graphicData uri="http://schemas.openxmlformats.org/drawingml/2006/table">
            <a:tbl>
              <a:tblPr firstRow="1" firstCol="1" bandRow="1">
                <a:tableStyleId>{5C22544A-7EE6-4342-B048-85BDC9FD1C3A}</a:tableStyleId>
              </a:tblPr>
              <a:tblGrid>
                <a:gridCol w="2924418">
                  <a:extLst>
                    <a:ext uri="{9D8B030D-6E8A-4147-A177-3AD203B41FA5}">
                      <a16:colId xmlns:a16="http://schemas.microsoft.com/office/drawing/2014/main" val="1084572475"/>
                    </a:ext>
                  </a:extLst>
                </a:gridCol>
                <a:gridCol w="2714581">
                  <a:extLst>
                    <a:ext uri="{9D8B030D-6E8A-4147-A177-3AD203B41FA5}">
                      <a16:colId xmlns:a16="http://schemas.microsoft.com/office/drawing/2014/main" val="3231204228"/>
                    </a:ext>
                  </a:extLst>
                </a:gridCol>
              </a:tblGrid>
              <a:tr h="496575">
                <a:tc>
                  <a:txBody>
                    <a:bodyPr/>
                    <a:lstStyle/>
                    <a:p>
                      <a:pPr algn="just">
                        <a:lnSpc>
                          <a:spcPct val="115000"/>
                        </a:lnSpc>
                        <a:spcAft>
                          <a:spcPts val="1000"/>
                        </a:spcAft>
                      </a:pPr>
                      <a:r>
                        <a:rPr lang="en-GB" sz="1800" dirty="0">
                          <a:effectLst/>
                        </a:rPr>
                        <a:t>Loan Availed</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10.00 lacs</a:t>
                      </a:r>
                      <a:endParaRPr lang="en-US" sz="1400" dirty="0">
                        <a:effectLst/>
                      </a:endParaRPr>
                    </a:p>
                  </a:txBody>
                  <a:tcPr marL="68580" marR="68580" marT="0" marB="0"/>
                </a:tc>
                <a:extLst>
                  <a:ext uri="{0D108BD9-81ED-4DB2-BD59-A6C34878D82A}">
                    <a16:rowId xmlns:a16="http://schemas.microsoft.com/office/drawing/2014/main" val="4210836822"/>
                  </a:ext>
                </a:extLst>
              </a:tr>
              <a:tr h="496575">
                <a:tc>
                  <a:txBody>
                    <a:bodyPr/>
                    <a:lstStyle/>
                    <a:p>
                      <a:pPr algn="just">
                        <a:lnSpc>
                          <a:spcPct val="115000"/>
                        </a:lnSpc>
                        <a:spcAft>
                          <a:spcPts val="1000"/>
                        </a:spcAft>
                      </a:pPr>
                      <a:r>
                        <a:rPr lang="en-GB" sz="1800" dirty="0">
                          <a:effectLst/>
                        </a:rPr>
                        <a:t>Annual Profit</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4.20 lacs</a:t>
                      </a:r>
                      <a:endParaRPr lang="en-US" sz="1400" dirty="0">
                        <a:effectLst/>
                      </a:endParaRPr>
                    </a:p>
                  </a:txBody>
                  <a:tcPr marL="68580" marR="68580" marT="0" marB="0"/>
                </a:tc>
                <a:extLst>
                  <a:ext uri="{0D108BD9-81ED-4DB2-BD59-A6C34878D82A}">
                    <a16:rowId xmlns:a16="http://schemas.microsoft.com/office/drawing/2014/main" val="3862426745"/>
                  </a:ext>
                </a:extLst>
              </a:tr>
              <a:tr h="496575">
                <a:tc>
                  <a:txBody>
                    <a:bodyPr/>
                    <a:lstStyle/>
                    <a:p>
                      <a:pPr algn="just">
                        <a:lnSpc>
                          <a:spcPct val="115000"/>
                        </a:lnSpc>
                        <a:spcAft>
                          <a:spcPts val="1000"/>
                        </a:spcAft>
                      </a:pPr>
                      <a:r>
                        <a:rPr lang="en-GB" sz="1800">
                          <a:effectLst/>
                        </a:rPr>
                        <a:t>Employement provided</a:t>
                      </a:r>
                      <a:endParaRPr lang="en-US" sz="140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02</a:t>
                      </a:r>
                      <a:endParaRPr lang="en-US" sz="1400" dirty="0">
                        <a:effectLst/>
                      </a:endParaRPr>
                    </a:p>
                  </a:txBody>
                  <a:tcPr marL="68580" marR="68580" marT="0" marB="0"/>
                </a:tc>
                <a:extLst>
                  <a:ext uri="{0D108BD9-81ED-4DB2-BD59-A6C34878D82A}">
                    <a16:rowId xmlns:a16="http://schemas.microsoft.com/office/drawing/2014/main" val="2861815619"/>
                  </a:ext>
                </a:extLst>
              </a:tr>
              <a:tr h="1026425">
                <a:tc>
                  <a:txBody>
                    <a:bodyPr/>
                    <a:lstStyle/>
                    <a:p>
                      <a:pPr algn="just">
                        <a:lnSpc>
                          <a:spcPct val="115000"/>
                        </a:lnSpc>
                        <a:spcAft>
                          <a:spcPts val="1000"/>
                        </a:spcAft>
                      </a:pPr>
                      <a:r>
                        <a:rPr lang="en-GB" sz="1800" dirty="0">
                          <a:effectLst/>
                        </a:rPr>
                        <a:t>Social Impact</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Aft>
                          <a:spcPts val="1000"/>
                        </a:spcAft>
                      </a:pPr>
                      <a:r>
                        <a:rPr lang="en-GB" sz="1800" dirty="0">
                          <a:effectLst/>
                        </a:rPr>
                        <a:t>Fulfilling Vision of Hon'ble Prime Minister for FIT India.</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80905863"/>
                  </a:ext>
                </a:extLst>
              </a:tr>
            </a:tbl>
          </a:graphicData>
        </a:graphic>
      </p:graphicFrame>
      <p:sp>
        <p:nvSpPr>
          <p:cNvPr id="3" name="Rectangle 1">
            <a:extLst>
              <a:ext uri="{FF2B5EF4-FFF2-40B4-BE49-F238E27FC236}">
                <a16:creationId xmlns:a16="http://schemas.microsoft.com/office/drawing/2014/main" id="{141CB88B-D5EC-412C-ACAF-EED6948BF559}"/>
              </a:ext>
            </a:extLst>
          </p:cNvPr>
          <p:cNvSpPr>
            <a:spLocks noChangeArrowheads="1"/>
          </p:cNvSpPr>
          <p:nvPr/>
        </p:nvSpPr>
        <p:spPr bwMode="auto">
          <a:xfrm>
            <a:off x="0" y="2956183"/>
            <a:ext cx="12192000" cy="397031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My name is Shahida  Akhter, female, 26 years of age.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 am from Zaskar, Sub-division of District which is </a:t>
            </a:r>
            <a:r>
              <a:rPr kumimoji="0" lang="en-GB"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250 Kms</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from the District Headquarter, i.e.  </a:t>
            </a:r>
            <a:r>
              <a:rPr kumimoji="0" lang="en-GB"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Kargil</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500 Kms from </a:t>
            </a:r>
            <a:r>
              <a:rPr kumimoji="0" lang="en-GB"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Leh</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Srinagar. The Zaskar subdivision remain cut off from the whole world itself for about 6 months. The region has few employment opportunities owing to its harsh climate and small population which comprises of only </a:t>
            </a:r>
            <a:r>
              <a:rPr kumimoji="0" lang="en-GB"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15000</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souls. This make any business based on production/Consumption less lucrative. So I decided to go for Fitness centre in the main town </a:t>
            </a:r>
            <a:r>
              <a:rPr kumimoji="0" lang="en-GB"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Padum</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itself where finding around </a:t>
            </a:r>
            <a:r>
              <a:rPr kumimoji="0" lang="en-GB"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400-600 </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fitness enthusiasts was a difficult task. My idea did not get any support from the family. As this was something completely unimaginable in a society for even boys. And in my case it was nothing but a taboo. So I decided to look for the financing agencies. I approached DIC </a:t>
            </a:r>
            <a:r>
              <a:rPr kumimoji="0" lang="en-GB" altLang="en-US" b="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Kargil</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for getting detail of Loan under PMEGP where my project was discussed thread bear and I was able to convince the officials there about the success of my business. My idea was appreciated in the DLTFC meet by the chairman himself. I got a loan of </a:t>
            </a:r>
            <a:r>
              <a:rPr kumimoji="0" lang="en-GB"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lacs</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the year 2019 and started my gym centre despite all odds on account of social hindrances.  Today, I am earning on average </a:t>
            </a:r>
            <a:r>
              <a:rPr kumimoji="0" lang="en-GB" altLang="en-US"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35,000/month </a:t>
            </a:r>
            <a:r>
              <a:rPr kumimoji="0" lang="en-GB"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as profit besides providing employment to 2 local youths as trainers and fitness to 100 people in this remotest sub division of the country. This is remarkable in a sense that this fitness centre is being run in a region where life is still struggle for existence in typical biological sense. There is no internet. This centre is source of recreation and inspiration for the local youths besides keeping them fit and giving much needed earning. </a:t>
            </a:r>
            <a:endParaRPr kumimoji="0" lang="en-US" altLang="en-US" sz="1400" b="0" i="0" u="none" strike="noStrike" cap="none" normalizeH="0" baseline="0" dirty="0">
              <a:ln>
                <a:noFill/>
              </a:ln>
              <a:solidFill>
                <a:schemeClr val="tx1"/>
              </a:solidFill>
              <a:effectLst/>
            </a:endParaRPr>
          </a:p>
        </p:txBody>
      </p:sp>
      <p:pic>
        <p:nvPicPr>
          <p:cNvPr id="9" name="Picture 8">
            <a:extLst>
              <a:ext uri="{FF2B5EF4-FFF2-40B4-BE49-F238E27FC236}">
                <a16:creationId xmlns:a16="http://schemas.microsoft.com/office/drawing/2014/main" id="{7FE25065-D597-417D-9BD2-74BFD899E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998" y="-79566"/>
            <a:ext cx="6553002" cy="30573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44593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86DF07-0554-4EEE-83B9-38C21C240D00}"/>
              </a:ext>
            </a:extLst>
          </p:cNvPr>
          <p:cNvSpPr txBox="1"/>
          <p:nvPr/>
        </p:nvSpPr>
        <p:spPr>
          <a:xfrm>
            <a:off x="0" y="0"/>
            <a:ext cx="431430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HIMALAYAN CARRY BAG</a:t>
            </a:r>
          </a:p>
        </p:txBody>
      </p:sp>
      <p:pic>
        <p:nvPicPr>
          <p:cNvPr id="7" name="Picture 6">
            <a:extLst>
              <a:ext uri="{FF2B5EF4-FFF2-40B4-BE49-F238E27FC236}">
                <a16:creationId xmlns:a16="http://schemas.microsoft.com/office/drawing/2014/main" id="{7EA9D3D5-4837-470C-BB83-841D353B7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6773" y="30516"/>
            <a:ext cx="3956339" cy="26490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E84A7F49-1DD0-4366-A734-6502DADC0178}"/>
              </a:ext>
            </a:extLst>
          </p:cNvPr>
          <p:cNvSpPr txBox="1"/>
          <p:nvPr/>
        </p:nvSpPr>
        <p:spPr>
          <a:xfrm>
            <a:off x="4386773" y="2266622"/>
            <a:ext cx="3956339" cy="46166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COVID 19 MASKS</a:t>
            </a:r>
          </a:p>
        </p:txBody>
      </p:sp>
      <p:pic>
        <p:nvPicPr>
          <p:cNvPr id="13" name="Picture 12">
            <a:extLst>
              <a:ext uri="{FF2B5EF4-FFF2-40B4-BE49-F238E27FC236}">
                <a16:creationId xmlns:a16="http://schemas.microsoft.com/office/drawing/2014/main" id="{2A192BF5-FE4C-4069-96F1-F46492B3B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579" y="61033"/>
            <a:ext cx="3749645" cy="2747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a:extLst>
              <a:ext uri="{FF2B5EF4-FFF2-40B4-BE49-F238E27FC236}">
                <a16:creationId xmlns:a16="http://schemas.microsoft.com/office/drawing/2014/main" id="{F79D7298-016B-4920-99A0-99A16619E48A}"/>
              </a:ext>
            </a:extLst>
          </p:cNvPr>
          <p:cNvSpPr txBox="1"/>
          <p:nvPr/>
        </p:nvSpPr>
        <p:spPr>
          <a:xfrm>
            <a:off x="0" y="2808874"/>
            <a:ext cx="12192000" cy="4095801"/>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spcAft>
                <a:spcPts val="1000"/>
              </a:spcAft>
            </a:pPr>
            <a:r>
              <a:rPr lang="en-GB" dirty="0">
                <a:effectLst/>
                <a:latin typeface="Times New Roman" panose="02020603050405020304" pitchFamily="18" charset="0"/>
                <a:ea typeface="Times New Roman" panose="02020603050405020304" pitchFamily="18" charset="0"/>
                <a:cs typeface="Arial" panose="020B0604020202020204" pitchFamily="34" charset="0"/>
              </a:rPr>
              <a:t>My name is </a:t>
            </a:r>
            <a:r>
              <a:rPr lang="en-GB" dirty="0" err="1">
                <a:effectLst/>
                <a:latin typeface="Times New Roman" panose="02020603050405020304" pitchFamily="18" charset="0"/>
                <a:ea typeface="Times New Roman" panose="02020603050405020304" pitchFamily="18" charset="0"/>
                <a:cs typeface="Arial" panose="020B0604020202020204" pitchFamily="34" charset="0"/>
              </a:rPr>
              <a:t>mohammed</a:t>
            </a:r>
            <a:r>
              <a:rPr lang="en-GB" dirty="0">
                <a:effectLst/>
                <a:latin typeface="Times New Roman" panose="02020603050405020304" pitchFamily="18" charset="0"/>
                <a:ea typeface="Times New Roman" panose="02020603050405020304" pitchFamily="18" charset="0"/>
                <a:cs typeface="Arial" panose="020B0604020202020204" pitchFamily="34" charset="0"/>
              </a:rPr>
              <a:t> Riyaz, S/O Mohammed </a:t>
            </a:r>
            <a:r>
              <a:rPr lang="en-GB" dirty="0" err="1">
                <a:effectLst/>
                <a:latin typeface="Times New Roman" panose="02020603050405020304" pitchFamily="18" charset="0"/>
                <a:ea typeface="Times New Roman" panose="02020603050405020304" pitchFamily="18" charset="0"/>
                <a:cs typeface="Arial" panose="020B0604020202020204" pitchFamily="34" charset="0"/>
              </a:rPr>
              <a:t>Taqi</a:t>
            </a:r>
            <a:r>
              <a:rPr lang="en-GB" dirty="0">
                <a:effectLst/>
                <a:latin typeface="Times New Roman" panose="02020603050405020304" pitchFamily="18" charset="0"/>
                <a:ea typeface="Times New Roman" panose="02020603050405020304" pitchFamily="18" charset="0"/>
                <a:cs typeface="Arial" panose="020B0604020202020204" pitchFamily="34" charset="0"/>
              </a:rPr>
              <a:t> , R/o </a:t>
            </a:r>
            <a:r>
              <a:rPr lang="en-GB" dirty="0" err="1">
                <a:effectLst/>
                <a:latin typeface="Times New Roman" panose="02020603050405020304" pitchFamily="18" charset="0"/>
                <a:ea typeface="Times New Roman" panose="02020603050405020304" pitchFamily="18" charset="0"/>
                <a:cs typeface="Arial" panose="020B0604020202020204" pitchFamily="34" charset="0"/>
              </a:rPr>
              <a:t>Pashkum</a:t>
            </a:r>
            <a:r>
              <a:rPr lang="en-GB"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algn="just">
              <a:spcAft>
                <a:spcPts val="1000"/>
              </a:spcAft>
            </a:pPr>
            <a:r>
              <a:rPr lang="en-GB" dirty="0">
                <a:effectLst/>
                <a:latin typeface="Times New Roman" panose="02020603050405020304" pitchFamily="18" charset="0"/>
                <a:ea typeface="Times New Roman" panose="02020603050405020304" pitchFamily="18" charset="0"/>
                <a:cs typeface="Arial" panose="020B0604020202020204" pitchFamily="34" charset="0"/>
              </a:rPr>
              <a:t>Ladakh is a highly eco-fragile region in the entire country and owing to its fragile environment, the govt imposed complete ban on the use of plastic and plastic products few years back. I had no idea as to how this ban can help me make my livelihood. Once attending an awareness program of Department of I&amp;C, conducted by DIC, </a:t>
            </a:r>
            <a:r>
              <a:rPr lang="en-GB" dirty="0" err="1">
                <a:effectLst/>
                <a:latin typeface="Times New Roman" panose="02020603050405020304" pitchFamily="18" charset="0"/>
                <a:ea typeface="Times New Roman" panose="02020603050405020304" pitchFamily="18" charset="0"/>
                <a:cs typeface="Arial" panose="020B0604020202020204" pitchFamily="34" charset="0"/>
              </a:rPr>
              <a:t>Kargil</a:t>
            </a:r>
            <a:r>
              <a:rPr lang="en-GB" dirty="0">
                <a:effectLst/>
                <a:latin typeface="Times New Roman" panose="02020603050405020304" pitchFamily="18" charset="0"/>
                <a:ea typeface="Times New Roman" panose="02020603050405020304" pitchFamily="18" charset="0"/>
                <a:cs typeface="Arial" panose="020B0604020202020204" pitchFamily="34" charset="0"/>
              </a:rPr>
              <a:t>, I got to know how I can capitalise on this opportunity with the help of financial assistance from the govt under PMEGP. At DIC, </a:t>
            </a:r>
            <a:r>
              <a:rPr lang="en-GB" dirty="0" err="1">
                <a:effectLst/>
                <a:latin typeface="Times New Roman" panose="02020603050405020304" pitchFamily="18" charset="0"/>
                <a:ea typeface="Times New Roman" panose="02020603050405020304" pitchFamily="18" charset="0"/>
                <a:cs typeface="Arial" panose="020B0604020202020204" pitchFamily="34" charset="0"/>
              </a:rPr>
              <a:t>Kargil</a:t>
            </a:r>
            <a:r>
              <a:rPr lang="en-GB" dirty="0">
                <a:effectLst/>
                <a:latin typeface="Times New Roman" panose="02020603050405020304" pitchFamily="18" charset="0"/>
                <a:ea typeface="Times New Roman" panose="02020603050405020304" pitchFamily="18" charset="0"/>
                <a:cs typeface="Arial" panose="020B0604020202020204" pitchFamily="34" charset="0"/>
              </a:rPr>
              <a:t>, I was briefed as to how an eco-friendly Carry bag Unit can prove highly profitable business venture in days to come.  After completing all the preliminary surveys and enquiries, I decided to apply for the Loan with KVIB </a:t>
            </a:r>
            <a:r>
              <a:rPr lang="en-GB" dirty="0" err="1">
                <a:effectLst/>
                <a:latin typeface="Times New Roman" panose="02020603050405020304" pitchFamily="18" charset="0"/>
                <a:ea typeface="Times New Roman" panose="02020603050405020304" pitchFamily="18" charset="0"/>
                <a:cs typeface="Arial" panose="020B0604020202020204" pitchFamily="34" charset="0"/>
              </a:rPr>
              <a:t>Kargil</a:t>
            </a:r>
            <a:r>
              <a:rPr lang="en-GB" dirty="0">
                <a:effectLst/>
                <a:latin typeface="Times New Roman" panose="02020603050405020304" pitchFamily="18" charset="0"/>
                <a:ea typeface="Times New Roman" panose="02020603050405020304" pitchFamily="18" charset="0"/>
                <a:cs typeface="Arial" panose="020B0604020202020204" pitchFamily="34" charset="0"/>
              </a:rPr>
              <a:t> under PMEGP. A Loan to the tune of Rs 24 lacs was sanctioned in my favour in the year 2019 in a hassle free manner.  As on date I am able to make a profit of 6.00 lacs/annum through sale of about 2.00 lacs Carry bags besides providing employment to 12 people</a:t>
            </a:r>
            <a:endParaRPr lang="en-US" dirty="0">
              <a:effectLst/>
              <a:latin typeface="Calibri" panose="020F0502020204030204" pitchFamily="34" charset="0"/>
              <a:ea typeface="Times New Roman" panose="02020603050405020304" pitchFamily="18" charset="0"/>
              <a:cs typeface="Arial" panose="020B0604020202020204" pitchFamily="34" charset="0"/>
            </a:endParaRPr>
          </a:p>
          <a:p>
            <a:pPr algn="just">
              <a:lnSpc>
                <a:spcPct val="115000"/>
              </a:lnSpc>
              <a:spcAft>
                <a:spcPts val="1000"/>
              </a:spcAft>
            </a:pPr>
            <a:r>
              <a:rPr lang="en-GB" dirty="0">
                <a:effectLst/>
                <a:latin typeface="Times New Roman" panose="02020603050405020304" pitchFamily="18" charset="0"/>
                <a:ea typeface="Times New Roman" panose="02020603050405020304" pitchFamily="18" charset="0"/>
                <a:cs typeface="Arial" panose="020B0604020202020204" pitchFamily="34" charset="0"/>
              </a:rPr>
              <a:t>This venture of mine has not only saved me of my economic distress but has given me a purpose of life. I am playing my role in keeping my land free of scourge of plastic that many affluent societies in country are battling with. It is worthwhile to mention here that I too played my role in combating Covid</a:t>
            </a:r>
            <a:r>
              <a:rPr lang="en-GB" dirty="0">
                <a:latin typeface="Times New Roman" panose="02020603050405020304" pitchFamily="18" charset="0"/>
                <a:ea typeface="Times New Roman" panose="02020603050405020304" pitchFamily="18" charset="0"/>
                <a:cs typeface="Arial" panose="020B0604020202020204" pitchFamily="34" charset="0"/>
              </a:rPr>
              <a:t>-19 during</a:t>
            </a:r>
            <a:r>
              <a:rPr lang="en-GB" dirty="0">
                <a:effectLst/>
                <a:latin typeface="Times New Roman" panose="02020603050405020304" pitchFamily="18" charset="0"/>
                <a:ea typeface="Times New Roman" panose="02020603050405020304" pitchFamily="18" charset="0"/>
                <a:cs typeface="Arial" panose="020B0604020202020204" pitchFamily="34" charset="0"/>
              </a:rPr>
              <a:t> initial phase of outbreak of </a:t>
            </a:r>
            <a:r>
              <a:rPr lang="en-GB" dirty="0">
                <a:latin typeface="Times New Roman" panose="02020603050405020304" pitchFamily="18" charset="0"/>
                <a:ea typeface="Times New Roman" panose="02020603050405020304" pitchFamily="18" charset="0"/>
                <a:cs typeface="Arial" panose="020B0604020202020204" pitchFamily="34" charset="0"/>
              </a:rPr>
              <a:t>the pandemic </a:t>
            </a:r>
            <a:r>
              <a:rPr lang="en-GB" dirty="0">
                <a:effectLst/>
                <a:latin typeface="Times New Roman" panose="02020603050405020304" pitchFamily="18" charset="0"/>
                <a:ea typeface="Times New Roman" panose="02020603050405020304" pitchFamily="18" charset="0"/>
                <a:cs typeface="Arial" panose="020B0604020202020204" pitchFamily="34" charset="0"/>
              </a:rPr>
              <a:t>as I supplied about 24000 masks to the govt agencies fighting COVID 19.</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graphicFrame>
        <p:nvGraphicFramePr>
          <p:cNvPr id="15" name="Table 14">
            <a:extLst>
              <a:ext uri="{FF2B5EF4-FFF2-40B4-BE49-F238E27FC236}">
                <a16:creationId xmlns:a16="http://schemas.microsoft.com/office/drawing/2014/main" id="{603C2601-30E2-4294-87B4-50F2F69716AE}"/>
              </a:ext>
            </a:extLst>
          </p:cNvPr>
          <p:cNvGraphicFramePr>
            <a:graphicFrameLocks noGrp="1"/>
          </p:cNvGraphicFramePr>
          <p:nvPr>
            <p:extLst>
              <p:ext uri="{D42A27DB-BD31-4B8C-83A1-F6EECF244321}">
                <p14:modId xmlns:p14="http://schemas.microsoft.com/office/powerpoint/2010/main" val="2751091929"/>
              </p:ext>
            </p:extLst>
          </p:nvPr>
        </p:nvGraphicFramePr>
        <p:xfrm>
          <a:off x="-2" y="461665"/>
          <a:ext cx="4314306" cy="2261875"/>
        </p:xfrm>
        <a:graphic>
          <a:graphicData uri="http://schemas.openxmlformats.org/drawingml/2006/table">
            <a:tbl>
              <a:tblPr firstRow="1" firstCol="1" bandRow="1">
                <a:tableStyleId>{5C22544A-7EE6-4342-B048-85BDC9FD1C3A}</a:tableStyleId>
              </a:tblPr>
              <a:tblGrid>
                <a:gridCol w="1912798">
                  <a:extLst>
                    <a:ext uri="{9D8B030D-6E8A-4147-A177-3AD203B41FA5}">
                      <a16:colId xmlns:a16="http://schemas.microsoft.com/office/drawing/2014/main" val="2002738023"/>
                    </a:ext>
                  </a:extLst>
                </a:gridCol>
                <a:gridCol w="2401508">
                  <a:extLst>
                    <a:ext uri="{9D8B030D-6E8A-4147-A177-3AD203B41FA5}">
                      <a16:colId xmlns:a16="http://schemas.microsoft.com/office/drawing/2014/main" val="1923989458"/>
                    </a:ext>
                  </a:extLst>
                </a:gridCol>
              </a:tblGrid>
              <a:tr h="533380">
                <a:tc>
                  <a:txBody>
                    <a:bodyPr/>
                    <a:lstStyle/>
                    <a:p>
                      <a:pPr>
                        <a:lnSpc>
                          <a:spcPct val="100000"/>
                        </a:lnSpc>
                        <a:spcAft>
                          <a:spcPts val="1000"/>
                        </a:spcAft>
                      </a:pPr>
                      <a:r>
                        <a:rPr lang="en-GB" sz="1800" dirty="0">
                          <a:effectLst/>
                        </a:rPr>
                        <a:t>Loan  availed  </a:t>
                      </a:r>
                      <a:endParaRPr lang="en-US" sz="18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1000"/>
                        </a:spcAft>
                      </a:pPr>
                      <a:r>
                        <a:rPr lang="en-GB" sz="1800" dirty="0">
                          <a:effectLst/>
                        </a:rPr>
                        <a:t>24.00 lacs.</a:t>
                      </a:r>
                      <a:endParaRPr lang="en-US" sz="1800" dirty="0">
                        <a:effectLst/>
                      </a:endParaRPr>
                    </a:p>
                  </a:txBody>
                  <a:tcPr marL="68580" marR="68580" marT="0" marB="0"/>
                </a:tc>
                <a:extLst>
                  <a:ext uri="{0D108BD9-81ED-4DB2-BD59-A6C34878D82A}">
                    <a16:rowId xmlns:a16="http://schemas.microsoft.com/office/drawing/2014/main" val="3428500294"/>
                  </a:ext>
                </a:extLst>
              </a:tr>
              <a:tr h="354949">
                <a:tc>
                  <a:txBody>
                    <a:bodyPr/>
                    <a:lstStyle/>
                    <a:p>
                      <a:pPr>
                        <a:lnSpc>
                          <a:spcPct val="100000"/>
                        </a:lnSpc>
                        <a:spcAft>
                          <a:spcPts val="1000"/>
                        </a:spcAft>
                      </a:pPr>
                      <a:r>
                        <a:rPr lang="en-GB" sz="1800" dirty="0">
                          <a:effectLst/>
                        </a:rPr>
                        <a:t>Annual profit</a:t>
                      </a:r>
                      <a:endParaRPr lang="en-US" sz="18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1000"/>
                        </a:spcAft>
                      </a:pPr>
                      <a:r>
                        <a:rPr lang="en-GB" sz="1800" dirty="0">
                          <a:effectLst/>
                        </a:rPr>
                        <a:t>6.00 lacs</a:t>
                      </a:r>
                      <a:endParaRPr lang="en-US" sz="1800" dirty="0">
                        <a:effectLst/>
                      </a:endParaRPr>
                    </a:p>
                  </a:txBody>
                  <a:tcPr marL="68580" marR="68580" marT="0" marB="0"/>
                </a:tc>
                <a:extLst>
                  <a:ext uri="{0D108BD9-81ED-4DB2-BD59-A6C34878D82A}">
                    <a16:rowId xmlns:a16="http://schemas.microsoft.com/office/drawing/2014/main" val="2059951533"/>
                  </a:ext>
                </a:extLst>
              </a:tr>
              <a:tr h="550586">
                <a:tc>
                  <a:txBody>
                    <a:bodyPr/>
                    <a:lstStyle/>
                    <a:p>
                      <a:pPr>
                        <a:lnSpc>
                          <a:spcPct val="100000"/>
                        </a:lnSpc>
                        <a:spcAft>
                          <a:spcPts val="1000"/>
                        </a:spcAft>
                      </a:pPr>
                      <a:r>
                        <a:rPr lang="en-GB" sz="1800">
                          <a:effectLst/>
                        </a:rPr>
                        <a:t>Employment Generated</a:t>
                      </a:r>
                      <a:endParaRPr lang="en-US" sz="180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1000"/>
                        </a:spcAft>
                      </a:pPr>
                      <a:r>
                        <a:rPr lang="en-GB" sz="1800" dirty="0">
                          <a:effectLst/>
                        </a:rPr>
                        <a:t>12 </a:t>
                      </a:r>
                      <a:endParaRPr lang="en-US" sz="1800" dirty="0">
                        <a:effectLst/>
                      </a:endParaRPr>
                    </a:p>
                  </a:txBody>
                  <a:tcPr marL="68580" marR="68580" marT="0" marB="0"/>
                </a:tc>
                <a:extLst>
                  <a:ext uri="{0D108BD9-81ED-4DB2-BD59-A6C34878D82A}">
                    <a16:rowId xmlns:a16="http://schemas.microsoft.com/office/drawing/2014/main" val="2464064812"/>
                  </a:ext>
                </a:extLst>
              </a:tr>
              <a:tr h="748500">
                <a:tc>
                  <a:txBody>
                    <a:bodyPr/>
                    <a:lstStyle/>
                    <a:p>
                      <a:pPr>
                        <a:lnSpc>
                          <a:spcPct val="100000"/>
                        </a:lnSpc>
                        <a:spcAft>
                          <a:spcPts val="1000"/>
                        </a:spcAft>
                      </a:pPr>
                      <a:r>
                        <a:rPr lang="en-GB" sz="1800" dirty="0">
                          <a:effectLst/>
                        </a:rPr>
                        <a:t>Social impact</a:t>
                      </a:r>
                      <a:endParaRPr lang="en-US" sz="18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00000"/>
                        </a:lnSpc>
                        <a:spcAft>
                          <a:spcPts val="1000"/>
                        </a:spcAft>
                      </a:pPr>
                      <a:r>
                        <a:rPr lang="en-GB" sz="1800" dirty="0">
                          <a:effectLst/>
                        </a:rPr>
                        <a:t> Saving Environment, Helping in fight against </a:t>
                      </a:r>
                      <a:r>
                        <a:rPr lang="en-GB" sz="1800" dirty="0" err="1">
                          <a:effectLst/>
                        </a:rPr>
                        <a:t>Covid</a:t>
                      </a:r>
                      <a:endParaRPr lang="en-US" sz="18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676524937"/>
                  </a:ext>
                </a:extLst>
              </a:tr>
            </a:tbl>
          </a:graphicData>
        </a:graphic>
      </p:graphicFrame>
    </p:spTree>
    <p:extLst>
      <p:ext uri="{BB962C8B-B14F-4D97-AF65-F5344CB8AC3E}">
        <p14:creationId xmlns:p14="http://schemas.microsoft.com/office/powerpoint/2010/main" val="3646937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F91A10-89F5-4036-83C0-275E0DB35E5E}"/>
              </a:ext>
            </a:extLst>
          </p:cNvPr>
          <p:cNvSpPr txBox="1"/>
          <p:nvPr/>
        </p:nvSpPr>
        <p:spPr>
          <a:xfrm>
            <a:off x="1" y="3006671"/>
            <a:ext cx="12192000" cy="4072910"/>
          </a:xfrm>
          <a:prstGeom prst="rect">
            <a:avLst/>
          </a:prstGeom>
          <a:solidFill>
            <a:schemeClr val="accent6">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algn="just">
              <a:spcAft>
                <a:spcPts val="1000"/>
              </a:spcAft>
              <a:defRPr>
                <a:solidFill>
                  <a:schemeClr val="dk1"/>
                </a:solidFill>
                <a:effectLst/>
                <a:latin typeface="Times New Roman" panose="02020603050405020304" pitchFamily="18" charset="0"/>
                <a:ea typeface="Times New Roman" panose="02020603050405020304" pitchFamily="18"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My Name is Zeeshan Ali from Minji </a:t>
            </a:r>
            <a:r>
              <a:rPr lang="en-GB" dirty="0" err="1"/>
              <a:t>Kargil</a:t>
            </a:r>
            <a:r>
              <a:rPr lang="en-GB" dirty="0"/>
              <a:t>, I have done my PG in Political Science in 2015. Thereafter I kept looking for the govt Job for few years. I was completely devoid of any idea of having any business venture of my own in life. In 2019, on the suggestion of one of my friend I attended one Lone Mela in the Town organised by the DIC </a:t>
            </a:r>
            <a:r>
              <a:rPr lang="en-GB" dirty="0" err="1"/>
              <a:t>Kargil</a:t>
            </a:r>
            <a:r>
              <a:rPr lang="en-GB" dirty="0"/>
              <a:t> where I came to know about the PMEGP Scheme. I was also given idea of various business opportunities available in the District by DIC official present there.  This interaction encouraged me to start my own bakery unit. The idea of demand of Bakery product due to disruption of supply chain during winter was also given by the DIC official who also helped me to prepare my project Report for the PMEGP loan as well. My Bakery project for loan of </a:t>
            </a:r>
            <a:r>
              <a:rPr lang="en-GB" b="1" dirty="0"/>
              <a:t>15 lacs </a:t>
            </a:r>
            <a:r>
              <a:rPr lang="en-GB" dirty="0"/>
              <a:t>was approved and Sanctioned within one month. My unit came into production in the month June 2019. And today on this date my average monthly turnover is 2 lacs rupees.  Within one year I have started to think beyond my needs and am living a life with some purpose, i.e. providing employment to others who are struggling the way I was struggling a year before. It is worthwhile to mention here that today I am providing employment to 8 people who are working directly in the production unit itself beside about 100 those who are making their livelihood through sale outlets which are spread all across District </a:t>
            </a:r>
            <a:r>
              <a:rPr lang="en-GB" dirty="0" err="1"/>
              <a:t>Kargil</a:t>
            </a:r>
            <a:r>
              <a:rPr lang="en-GB" dirty="0"/>
              <a:t>. This helping hand of the govt in the form of PMEGP has not only enhanced my living standard but is also benefiting thousand locals by making fresh bakery products available throughout the year. </a:t>
            </a:r>
          </a:p>
          <a:p>
            <a:r>
              <a:rPr lang="en-GB" dirty="0"/>
              <a:t> </a:t>
            </a:r>
            <a:endParaRPr lang="en-US" dirty="0"/>
          </a:p>
        </p:txBody>
      </p:sp>
      <p:sp>
        <p:nvSpPr>
          <p:cNvPr id="8" name="TextBox 7">
            <a:extLst>
              <a:ext uri="{FF2B5EF4-FFF2-40B4-BE49-F238E27FC236}">
                <a16:creationId xmlns:a16="http://schemas.microsoft.com/office/drawing/2014/main" id="{9C72069A-641B-471C-B037-582AA7E7A9B9}"/>
              </a:ext>
            </a:extLst>
          </p:cNvPr>
          <p:cNvSpPr txBox="1"/>
          <p:nvPr/>
        </p:nvSpPr>
        <p:spPr>
          <a:xfrm>
            <a:off x="36916" y="-15498"/>
            <a:ext cx="5319451"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Ladakh Bakery</a:t>
            </a:r>
          </a:p>
        </p:txBody>
      </p:sp>
      <p:graphicFrame>
        <p:nvGraphicFramePr>
          <p:cNvPr id="10" name="Table 9">
            <a:extLst>
              <a:ext uri="{FF2B5EF4-FFF2-40B4-BE49-F238E27FC236}">
                <a16:creationId xmlns:a16="http://schemas.microsoft.com/office/drawing/2014/main" id="{5CCF3C6E-12B4-4A6A-BF76-1DD584B590D3}"/>
              </a:ext>
            </a:extLst>
          </p:cNvPr>
          <p:cNvGraphicFramePr>
            <a:graphicFrameLocks noGrp="1"/>
          </p:cNvGraphicFramePr>
          <p:nvPr>
            <p:extLst>
              <p:ext uri="{D42A27DB-BD31-4B8C-83A1-F6EECF244321}">
                <p14:modId xmlns:p14="http://schemas.microsoft.com/office/powerpoint/2010/main" val="2892005519"/>
              </p:ext>
            </p:extLst>
          </p:nvPr>
        </p:nvGraphicFramePr>
        <p:xfrm>
          <a:off x="36917" y="490521"/>
          <a:ext cx="5288502" cy="2516150"/>
        </p:xfrm>
        <a:graphic>
          <a:graphicData uri="http://schemas.openxmlformats.org/drawingml/2006/table">
            <a:tbl>
              <a:tblPr firstRow="1" firstCol="1" bandRow="1">
                <a:tableStyleId>{5C22544A-7EE6-4342-B048-85BDC9FD1C3A}</a:tableStyleId>
              </a:tblPr>
              <a:tblGrid>
                <a:gridCol w="2742649">
                  <a:extLst>
                    <a:ext uri="{9D8B030D-6E8A-4147-A177-3AD203B41FA5}">
                      <a16:colId xmlns:a16="http://schemas.microsoft.com/office/drawing/2014/main" val="1084572475"/>
                    </a:ext>
                  </a:extLst>
                </a:gridCol>
                <a:gridCol w="2545853">
                  <a:extLst>
                    <a:ext uri="{9D8B030D-6E8A-4147-A177-3AD203B41FA5}">
                      <a16:colId xmlns:a16="http://schemas.microsoft.com/office/drawing/2014/main" val="3231204228"/>
                    </a:ext>
                  </a:extLst>
                </a:gridCol>
              </a:tblGrid>
              <a:tr h="496575">
                <a:tc>
                  <a:txBody>
                    <a:bodyPr/>
                    <a:lstStyle/>
                    <a:p>
                      <a:pPr algn="just">
                        <a:lnSpc>
                          <a:spcPct val="115000"/>
                        </a:lnSpc>
                        <a:spcAft>
                          <a:spcPts val="1000"/>
                        </a:spcAft>
                      </a:pPr>
                      <a:r>
                        <a:rPr lang="en-GB" sz="1800" dirty="0">
                          <a:effectLst/>
                        </a:rPr>
                        <a:t>Loan Availed</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15.00 lacs</a:t>
                      </a:r>
                      <a:endParaRPr lang="en-US" sz="1400" dirty="0">
                        <a:effectLst/>
                      </a:endParaRPr>
                    </a:p>
                  </a:txBody>
                  <a:tcPr marL="68580" marR="68580" marT="0" marB="0"/>
                </a:tc>
                <a:extLst>
                  <a:ext uri="{0D108BD9-81ED-4DB2-BD59-A6C34878D82A}">
                    <a16:rowId xmlns:a16="http://schemas.microsoft.com/office/drawing/2014/main" val="4210836822"/>
                  </a:ext>
                </a:extLst>
              </a:tr>
              <a:tr h="496575">
                <a:tc>
                  <a:txBody>
                    <a:bodyPr/>
                    <a:lstStyle/>
                    <a:p>
                      <a:pPr algn="just">
                        <a:lnSpc>
                          <a:spcPct val="115000"/>
                        </a:lnSpc>
                        <a:spcAft>
                          <a:spcPts val="1000"/>
                        </a:spcAft>
                      </a:pPr>
                      <a:r>
                        <a:rPr lang="en-GB" sz="1800" dirty="0">
                          <a:effectLst/>
                        </a:rPr>
                        <a:t>Annual Profit</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24 lacs</a:t>
                      </a:r>
                      <a:endParaRPr lang="en-US" sz="1400" dirty="0">
                        <a:effectLst/>
                      </a:endParaRPr>
                    </a:p>
                  </a:txBody>
                  <a:tcPr marL="68580" marR="68580" marT="0" marB="0"/>
                </a:tc>
                <a:extLst>
                  <a:ext uri="{0D108BD9-81ED-4DB2-BD59-A6C34878D82A}">
                    <a16:rowId xmlns:a16="http://schemas.microsoft.com/office/drawing/2014/main" val="3862426745"/>
                  </a:ext>
                </a:extLst>
              </a:tr>
              <a:tr h="496575">
                <a:tc>
                  <a:txBody>
                    <a:bodyPr/>
                    <a:lstStyle/>
                    <a:p>
                      <a:pPr algn="just">
                        <a:lnSpc>
                          <a:spcPct val="115000"/>
                        </a:lnSpc>
                        <a:spcAft>
                          <a:spcPts val="1000"/>
                        </a:spcAft>
                      </a:pPr>
                      <a:r>
                        <a:rPr lang="en-GB" sz="1800">
                          <a:effectLst/>
                        </a:rPr>
                        <a:t>Employement provided</a:t>
                      </a:r>
                      <a:endParaRPr lang="en-US" sz="140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lnSpc>
                          <a:spcPct val="115000"/>
                        </a:lnSpc>
                        <a:spcAft>
                          <a:spcPts val="1000"/>
                        </a:spcAft>
                      </a:pPr>
                      <a:r>
                        <a:rPr lang="en-GB" sz="1800" dirty="0">
                          <a:effectLst/>
                        </a:rPr>
                        <a:t>08</a:t>
                      </a:r>
                      <a:endParaRPr lang="en-US" sz="1400" dirty="0">
                        <a:effectLst/>
                      </a:endParaRPr>
                    </a:p>
                  </a:txBody>
                  <a:tcPr marL="68580" marR="68580" marT="0" marB="0"/>
                </a:tc>
                <a:extLst>
                  <a:ext uri="{0D108BD9-81ED-4DB2-BD59-A6C34878D82A}">
                    <a16:rowId xmlns:a16="http://schemas.microsoft.com/office/drawing/2014/main" val="2861815619"/>
                  </a:ext>
                </a:extLst>
              </a:tr>
              <a:tr h="1026425">
                <a:tc>
                  <a:txBody>
                    <a:bodyPr/>
                    <a:lstStyle/>
                    <a:p>
                      <a:pPr algn="just">
                        <a:lnSpc>
                          <a:spcPct val="115000"/>
                        </a:lnSpc>
                        <a:spcAft>
                          <a:spcPts val="1000"/>
                        </a:spcAft>
                      </a:pPr>
                      <a:r>
                        <a:rPr lang="en-GB" sz="1800" dirty="0">
                          <a:effectLst/>
                        </a:rPr>
                        <a:t>Social Impact</a:t>
                      </a:r>
                      <a:endParaRPr lang="en-US" sz="1400" dirty="0">
                        <a:solidFill>
                          <a:srgbClr val="943634"/>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algn="just" defTabSz="914400" rtl="0" eaLnBrk="1" latinLnBrk="0" hangingPunct="1">
                        <a:lnSpc>
                          <a:spcPct val="115000"/>
                        </a:lnSpc>
                        <a:spcAft>
                          <a:spcPts val="1000"/>
                        </a:spcAft>
                      </a:pPr>
                      <a:r>
                        <a:rPr lang="en-US" sz="1800" kern="1200" dirty="0">
                          <a:solidFill>
                            <a:schemeClr val="dk1"/>
                          </a:solidFill>
                          <a:effectLst/>
                          <a:latin typeface="+mn-lt"/>
                          <a:ea typeface="+mn-ea"/>
                          <a:cs typeface="+mn-cs"/>
                        </a:rPr>
                        <a:t>Meeting Daily needs for fresh hygienic food of the people. </a:t>
                      </a:r>
                    </a:p>
                  </a:txBody>
                  <a:tcPr marL="68580" marR="68580" marT="0" marB="0"/>
                </a:tc>
                <a:extLst>
                  <a:ext uri="{0D108BD9-81ED-4DB2-BD59-A6C34878D82A}">
                    <a16:rowId xmlns:a16="http://schemas.microsoft.com/office/drawing/2014/main" val="480905863"/>
                  </a:ext>
                </a:extLst>
              </a:tr>
            </a:tbl>
          </a:graphicData>
        </a:graphic>
      </p:graphicFrame>
      <p:pic>
        <p:nvPicPr>
          <p:cNvPr id="3074" name="Picture 2">
            <a:extLst>
              <a:ext uri="{FF2B5EF4-FFF2-40B4-BE49-F238E27FC236}">
                <a16:creationId xmlns:a16="http://schemas.microsoft.com/office/drawing/2014/main" id="{68F94925-7679-4AA0-B06E-894D98F27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734" y="65866"/>
            <a:ext cx="1929216" cy="2944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a:extLst>
              <a:ext uri="{FF2B5EF4-FFF2-40B4-BE49-F238E27FC236}">
                <a16:creationId xmlns:a16="http://schemas.microsoft.com/office/drawing/2014/main" id="{09BDEF19-6566-4C96-91AF-A4AA4A29B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618" y="60281"/>
            <a:ext cx="1929215" cy="2946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a:extLst>
              <a:ext uri="{FF2B5EF4-FFF2-40B4-BE49-F238E27FC236}">
                <a16:creationId xmlns:a16="http://schemas.microsoft.com/office/drawing/2014/main" id="{B9D2B5DE-EAD5-4D70-A680-A9D292F2E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4445" y="2267"/>
            <a:ext cx="1566173" cy="3004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7" name="Picture 5">
            <a:extLst>
              <a:ext uri="{FF2B5EF4-FFF2-40B4-BE49-F238E27FC236}">
                <a16:creationId xmlns:a16="http://schemas.microsoft.com/office/drawing/2014/main" id="{331C8B5A-2250-47F3-87EB-C59945D4EA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367" y="-15498"/>
            <a:ext cx="1566173" cy="30221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8958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5632EE-73FD-49B5-8C69-C0122A716D51}"/>
              </a:ext>
            </a:extLst>
          </p:cNvPr>
          <p:cNvPicPr>
            <a:picLocks noChangeAspect="1"/>
          </p:cNvPicPr>
          <p:nvPr/>
        </p:nvPicPr>
        <p:blipFill rotWithShape="1">
          <a:blip r:embed="rId3">
            <a:extLst>
              <a:ext uri="{28A0092B-C50C-407E-A947-70E740481C1C}">
                <a14:useLocalDpi xmlns:a14="http://schemas.microsoft.com/office/drawing/2010/main" val="0"/>
              </a:ext>
            </a:extLst>
          </a:blip>
          <a:srcRect t="11858" r="32525" b="20395"/>
          <a:stretch/>
        </p:blipFill>
        <p:spPr>
          <a:xfrm>
            <a:off x="7303400" y="-1"/>
            <a:ext cx="4634600" cy="456446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2ED8937-B26D-43EC-950C-7B93991E1733}"/>
              </a:ext>
            </a:extLst>
          </p:cNvPr>
          <p:cNvPicPr>
            <a:picLocks noChangeAspect="1"/>
          </p:cNvPicPr>
          <p:nvPr/>
        </p:nvPicPr>
        <p:blipFill rotWithShape="1">
          <a:blip r:embed="rId4">
            <a:extLst>
              <a:ext uri="{28A0092B-C50C-407E-A947-70E740481C1C}">
                <a14:useLocalDpi xmlns:a14="http://schemas.microsoft.com/office/drawing/2010/main" val="0"/>
              </a:ext>
            </a:extLst>
          </a:blip>
          <a:srcRect t="20292" b="29392"/>
          <a:stretch/>
        </p:blipFill>
        <p:spPr>
          <a:xfrm>
            <a:off x="220129" y="-86053"/>
            <a:ext cx="6434667" cy="483225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57A98DB-8B6D-47FA-B1FC-628F77527D7F}"/>
              </a:ext>
            </a:extLst>
          </p:cNvPr>
          <p:cNvSpPr txBox="1"/>
          <p:nvPr/>
        </p:nvSpPr>
        <p:spPr>
          <a:xfrm>
            <a:off x="220130" y="4107489"/>
            <a:ext cx="6434666"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BEAUTY PARLOUR</a:t>
            </a:r>
          </a:p>
        </p:txBody>
      </p:sp>
      <p:sp>
        <p:nvSpPr>
          <p:cNvPr id="14" name="TextBox 13">
            <a:extLst>
              <a:ext uri="{FF2B5EF4-FFF2-40B4-BE49-F238E27FC236}">
                <a16:creationId xmlns:a16="http://schemas.microsoft.com/office/drawing/2014/main" id="{948B2D25-D613-4D7E-BD3D-14451A299465}"/>
              </a:ext>
            </a:extLst>
          </p:cNvPr>
          <p:cNvSpPr txBox="1"/>
          <p:nvPr/>
        </p:nvSpPr>
        <p:spPr>
          <a:xfrm>
            <a:off x="7726733" y="4102798"/>
            <a:ext cx="4041934"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b="1" dirty="0">
                <a:effectLst>
                  <a:outerShdw blurRad="38100" dist="38100" dir="2700000" algn="tl">
                    <a:srgbClr val="000000">
                      <a:alpha val="43137"/>
                    </a:srgbClr>
                  </a:outerShdw>
                </a:effectLst>
              </a:rPr>
              <a:t>STEEL FABRICATION</a:t>
            </a:r>
          </a:p>
        </p:txBody>
      </p:sp>
      <p:sp>
        <p:nvSpPr>
          <p:cNvPr id="2" name="TextBox 1">
            <a:extLst>
              <a:ext uri="{FF2B5EF4-FFF2-40B4-BE49-F238E27FC236}">
                <a16:creationId xmlns:a16="http://schemas.microsoft.com/office/drawing/2014/main" id="{011D1521-1D69-47C8-8A1E-AD62EC7EDBAB}"/>
              </a:ext>
            </a:extLst>
          </p:cNvPr>
          <p:cNvSpPr txBox="1"/>
          <p:nvPr/>
        </p:nvSpPr>
        <p:spPr>
          <a:xfrm>
            <a:off x="220129" y="4569154"/>
            <a:ext cx="6434667" cy="2492990"/>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sz="2000" dirty="0" err="1"/>
              <a:t>Shmt</a:t>
            </a:r>
            <a:r>
              <a:rPr lang="en-US" sz="2000" dirty="0"/>
              <a:t>. Fatima </a:t>
            </a:r>
            <a:r>
              <a:rPr lang="en-US" sz="2000" dirty="0" err="1"/>
              <a:t>Banoo</a:t>
            </a:r>
            <a:r>
              <a:rPr lang="en-US" sz="2000" dirty="0"/>
              <a:t> D/o </a:t>
            </a:r>
            <a:r>
              <a:rPr lang="en-US" sz="2000" dirty="0" err="1"/>
              <a:t>Mohd</a:t>
            </a:r>
            <a:r>
              <a:rPr lang="en-US" sz="2000" dirty="0"/>
              <a:t> Ali R/o  </a:t>
            </a:r>
            <a:r>
              <a:rPr lang="en-US" sz="2000" dirty="0" err="1"/>
              <a:t>Trespone</a:t>
            </a:r>
            <a:r>
              <a:rPr lang="en-US" sz="2000" dirty="0"/>
              <a:t>, an educated unemployed Youth with a entrepreneur sprit.  After Getting a loan of  02 lacs in the year 2018 she established her own Beauty Parlor. And now she is  earning 06 lacs per annum besides providing employment to 06 other female worker.</a:t>
            </a:r>
          </a:p>
          <a:p>
            <a:pPr algn="just"/>
            <a:endParaRPr lang="en-US" dirty="0"/>
          </a:p>
          <a:p>
            <a:pPr algn="just"/>
            <a:endParaRPr lang="en-US" dirty="0"/>
          </a:p>
        </p:txBody>
      </p:sp>
      <p:sp>
        <p:nvSpPr>
          <p:cNvPr id="3" name="TextBox 2">
            <a:extLst>
              <a:ext uri="{FF2B5EF4-FFF2-40B4-BE49-F238E27FC236}">
                <a16:creationId xmlns:a16="http://schemas.microsoft.com/office/drawing/2014/main" id="{B81D53A8-0F29-475E-8568-BF0B950A48B5}"/>
              </a:ext>
            </a:extLst>
          </p:cNvPr>
          <p:cNvSpPr txBox="1"/>
          <p:nvPr/>
        </p:nvSpPr>
        <p:spPr>
          <a:xfrm>
            <a:off x="7303400" y="4569154"/>
            <a:ext cx="4634600" cy="2554545"/>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sz="2000" dirty="0" err="1"/>
              <a:t>Mohd</a:t>
            </a:r>
            <a:r>
              <a:rPr lang="en-US" sz="2000" dirty="0"/>
              <a:t> Sadiq from a remote area of </a:t>
            </a:r>
            <a:r>
              <a:rPr lang="en-US" sz="2000" dirty="0" err="1"/>
              <a:t>Kargil</a:t>
            </a:r>
            <a:r>
              <a:rPr lang="en-US" sz="2000" dirty="0"/>
              <a:t>. With the help of loan  of 24.93 lacs under PMEGP he started his business in 2019 and is making a profit of 08lacs per annum besides providing employment to 12 persons. </a:t>
            </a:r>
          </a:p>
          <a:p>
            <a:pPr algn="just"/>
            <a:endParaRPr lang="en-US" sz="2000" dirty="0"/>
          </a:p>
          <a:p>
            <a:pPr algn="just"/>
            <a:endParaRPr lang="en-US" sz="2000" dirty="0"/>
          </a:p>
        </p:txBody>
      </p:sp>
    </p:spTree>
    <p:extLst>
      <p:ext uri="{BB962C8B-B14F-4D97-AF65-F5344CB8AC3E}">
        <p14:creationId xmlns:p14="http://schemas.microsoft.com/office/powerpoint/2010/main" val="415846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83A22C-0E79-47E8-9BDB-6E2D044A3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019" y="709051"/>
            <a:ext cx="4602890" cy="3859715"/>
          </a:xfrm>
          <a:prstGeom prst="rect">
            <a:avLst/>
          </a:prstGeom>
        </p:spPr>
      </p:pic>
      <p:sp>
        <p:nvSpPr>
          <p:cNvPr id="8" name="TextBox 7">
            <a:extLst>
              <a:ext uri="{FF2B5EF4-FFF2-40B4-BE49-F238E27FC236}">
                <a16:creationId xmlns:a16="http://schemas.microsoft.com/office/drawing/2014/main" id="{707BD2BF-A96D-465F-B87D-5D0123B5F6B8}"/>
              </a:ext>
            </a:extLst>
          </p:cNvPr>
          <p:cNvSpPr txBox="1"/>
          <p:nvPr/>
        </p:nvSpPr>
        <p:spPr>
          <a:xfrm>
            <a:off x="5079515" y="237528"/>
            <a:ext cx="2320187"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 PMEGP </a:t>
            </a:r>
          </a:p>
        </p:txBody>
      </p:sp>
      <p:graphicFrame>
        <p:nvGraphicFramePr>
          <p:cNvPr id="3" name="Table 3">
            <a:extLst>
              <a:ext uri="{FF2B5EF4-FFF2-40B4-BE49-F238E27FC236}">
                <a16:creationId xmlns:a16="http://schemas.microsoft.com/office/drawing/2014/main" id="{2E3CCFEB-F91B-496E-80FF-56E9A0CB72CF}"/>
              </a:ext>
            </a:extLst>
          </p:cNvPr>
          <p:cNvGraphicFramePr>
            <a:graphicFrameLocks noGrp="1"/>
          </p:cNvGraphicFramePr>
          <p:nvPr>
            <p:extLst>
              <p:ext uri="{D42A27DB-BD31-4B8C-83A1-F6EECF244321}">
                <p14:modId xmlns:p14="http://schemas.microsoft.com/office/powerpoint/2010/main" val="2730618549"/>
              </p:ext>
            </p:extLst>
          </p:nvPr>
        </p:nvGraphicFramePr>
        <p:xfrm>
          <a:off x="983703" y="782014"/>
          <a:ext cx="5566316" cy="3786752"/>
        </p:xfrm>
        <a:graphic>
          <a:graphicData uri="http://schemas.openxmlformats.org/drawingml/2006/table">
            <a:tbl>
              <a:tblPr firstRow="1" bandRow="1">
                <a:tableStyleId>{5C22544A-7EE6-4342-B048-85BDC9FD1C3A}</a:tableStyleId>
              </a:tblPr>
              <a:tblGrid>
                <a:gridCol w="2783158">
                  <a:extLst>
                    <a:ext uri="{9D8B030D-6E8A-4147-A177-3AD203B41FA5}">
                      <a16:colId xmlns:a16="http://schemas.microsoft.com/office/drawing/2014/main" val="3571245926"/>
                    </a:ext>
                  </a:extLst>
                </a:gridCol>
                <a:gridCol w="2783158">
                  <a:extLst>
                    <a:ext uri="{9D8B030D-6E8A-4147-A177-3AD203B41FA5}">
                      <a16:colId xmlns:a16="http://schemas.microsoft.com/office/drawing/2014/main" val="1014050896"/>
                    </a:ext>
                  </a:extLst>
                </a:gridCol>
              </a:tblGrid>
              <a:tr h="473344">
                <a:tc>
                  <a:txBody>
                    <a:bodyPr/>
                    <a:lstStyle/>
                    <a:p>
                      <a:r>
                        <a:rPr lang="en-US" dirty="0"/>
                        <a:t>Name of Unit</a:t>
                      </a:r>
                    </a:p>
                  </a:txBody>
                  <a:tcPr/>
                </a:tc>
                <a:tc>
                  <a:txBody>
                    <a:bodyPr/>
                    <a:lstStyle/>
                    <a:p>
                      <a:r>
                        <a:rPr lang="en-US" dirty="0"/>
                        <a:t>M/s Hussain Brick</a:t>
                      </a:r>
                    </a:p>
                  </a:txBody>
                  <a:tcPr/>
                </a:tc>
                <a:extLst>
                  <a:ext uri="{0D108BD9-81ED-4DB2-BD59-A6C34878D82A}">
                    <a16:rowId xmlns:a16="http://schemas.microsoft.com/office/drawing/2014/main" val="2252083232"/>
                  </a:ext>
                </a:extLst>
              </a:tr>
              <a:tr h="473344">
                <a:tc>
                  <a:txBody>
                    <a:bodyPr/>
                    <a:lstStyle/>
                    <a:p>
                      <a:r>
                        <a:rPr lang="en-US" dirty="0"/>
                        <a:t>Location</a:t>
                      </a:r>
                    </a:p>
                  </a:txBody>
                  <a:tcPr/>
                </a:tc>
                <a:tc>
                  <a:txBody>
                    <a:bodyPr/>
                    <a:lstStyle/>
                    <a:p>
                      <a:r>
                        <a:rPr lang="en-US" dirty="0"/>
                        <a:t>TV Station </a:t>
                      </a:r>
                      <a:r>
                        <a:rPr lang="en-US" dirty="0" err="1"/>
                        <a:t>Kargil</a:t>
                      </a:r>
                      <a:endParaRPr lang="en-US" dirty="0"/>
                    </a:p>
                  </a:txBody>
                  <a:tcPr/>
                </a:tc>
                <a:extLst>
                  <a:ext uri="{0D108BD9-81ED-4DB2-BD59-A6C34878D82A}">
                    <a16:rowId xmlns:a16="http://schemas.microsoft.com/office/drawing/2014/main" val="1408396413"/>
                  </a:ext>
                </a:extLst>
              </a:tr>
              <a:tr h="473344">
                <a:tc>
                  <a:txBody>
                    <a:bodyPr/>
                    <a:lstStyle/>
                    <a:p>
                      <a:r>
                        <a:rPr lang="en-US" dirty="0"/>
                        <a:t>Contact</a:t>
                      </a:r>
                    </a:p>
                  </a:txBody>
                  <a:tcPr/>
                </a:tc>
                <a:tc>
                  <a:txBody>
                    <a:bodyPr/>
                    <a:lstStyle/>
                    <a:p>
                      <a:r>
                        <a:rPr lang="en-US" dirty="0"/>
                        <a:t>9419657909</a:t>
                      </a:r>
                    </a:p>
                  </a:txBody>
                  <a:tcPr/>
                </a:tc>
                <a:extLst>
                  <a:ext uri="{0D108BD9-81ED-4DB2-BD59-A6C34878D82A}">
                    <a16:rowId xmlns:a16="http://schemas.microsoft.com/office/drawing/2014/main" val="2244336175"/>
                  </a:ext>
                </a:extLst>
              </a:tr>
              <a:tr h="473344">
                <a:tc>
                  <a:txBody>
                    <a:bodyPr/>
                    <a:lstStyle/>
                    <a:p>
                      <a:r>
                        <a:rPr lang="en-US" dirty="0"/>
                        <a:t>Line of Activity</a:t>
                      </a:r>
                    </a:p>
                  </a:txBody>
                  <a:tcPr/>
                </a:tc>
                <a:tc>
                  <a:txBody>
                    <a:bodyPr/>
                    <a:lstStyle/>
                    <a:p>
                      <a:r>
                        <a:rPr lang="en-US" dirty="0"/>
                        <a:t>Cement Brick</a:t>
                      </a:r>
                    </a:p>
                  </a:txBody>
                  <a:tcPr/>
                </a:tc>
                <a:extLst>
                  <a:ext uri="{0D108BD9-81ED-4DB2-BD59-A6C34878D82A}">
                    <a16:rowId xmlns:a16="http://schemas.microsoft.com/office/drawing/2014/main" val="2115354100"/>
                  </a:ext>
                </a:extLst>
              </a:tr>
              <a:tr h="473344">
                <a:tc>
                  <a:txBody>
                    <a:bodyPr/>
                    <a:lstStyle/>
                    <a:p>
                      <a:r>
                        <a:rPr lang="en-US" dirty="0"/>
                        <a:t>Loan Disbursed</a:t>
                      </a:r>
                    </a:p>
                  </a:txBody>
                  <a:tcPr/>
                </a:tc>
                <a:tc>
                  <a:txBody>
                    <a:bodyPr/>
                    <a:lstStyle/>
                    <a:p>
                      <a:r>
                        <a:rPr lang="en-US" dirty="0"/>
                        <a:t>15.00 Las</a:t>
                      </a:r>
                    </a:p>
                  </a:txBody>
                  <a:tcPr/>
                </a:tc>
                <a:extLst>
                  <a:ext uri="{0D108BD9-81ED-4DB2-BD59-A6C34878D82A}">
                    <a16:rowId xmlns:a16="http://schemas.microsoft.com/office/drawing/2014/main" val="3183530476"/>
                  </a:ext>
                </a:extLst>
              </a:tr>
              <a:tr h="473344">
                <a:tc>
                  <a:txBody>
                    <a:bodyPr/>
                    <a:lstStyle/>
                    <a:p>
                      <a:r>
                        <a:rPr lang="en-US" dirty="0"/>
                        <a:t>Bank</a:t>
                      </a:r>
                    </a:p>
                  </a:txBody>
                  <a:tcPr/>
                </a:tc>
                <a:tc>
                  <a:txBody>
                    <a:bodyPr/>
                    <a:lstStyle/>
                    <a:p>
                      <a:r>
                        <a:rPr lang="en-US" dirty="0"/>
                        <a:t>J&amp;K Bank Main </a:t>
                      </a:r>
                      <a:r>
                        <a:rPr lang="en-US" dirty="0" err="1"/>
                        <a:t>Kargil</a:t>
                      </a:r>
                      <a:endParaRPr lang="en-US" dirty="0"/>
                    </a:p>
                  </a:txBody>
                  <a:tcPr/>
                </a:tc>
                <a:extLst>
                  <a:ext uri="{0D108BD9-81ED-4DB2-BD59-A6C34878D82A}">
                    <a16:rowId xmlns:a16="http://schemas.microsoft.com/office/drawing/2014/main" val="1600056601"/>
                  </a:ext>
                </a:extLst>
              </a:tr>
              <a:tr h="473344">
                <a:tc>
                  <a:txBody>
                    <a:bodyPr/>
                    <a:lstStyle/>
                    <a:p>
                      <a:r>
                        <a:rPr lang="en-US" dirty="0"/>
                        <a:t>No. of Persons Employed</a:t>
                      </a:r>
                    </a:p>
                  </a:txBody>
                  <a:tcPr/>
                </a:tc>
                <a:tc>
                  <a:txBody>
                    <a:bodyPr/>
                    <a:lstStyle/>
                    <a:p>
                      <a:r>
                        <a:rPr lang="en-US" dirty="0"/>
                        <a:t>12</a:t>
                      </a:r>
                    </a:p>
                  </a:txBody>
                  <a:tcPr/>
                </a:tc>
                <a:extLst>
                  <a:ext uri="{0D108BD9-81ED-4DB2-BD59-A6C34878D82A}">
                    <a16:rowId xmlns:a16="http://schemas.microsoft.com/office/drawing/2014/main" val="3534405221"/>
                  </a:ext>
                </a:extLst>
              </a:tr>
              <a:tr h="473344">
                <a:tc>
                  <a:txBody>
                    <a:bodyPr/>
                    <a:lstStyle/>
                    <a:p>
                      <a:r>
                        <a:rPr lang="en-US" dirty="0"/>
                        <a:t>Year</a:t>
                      </a:r>
                    </a:p>
                  </a:txBody>
                  <a:tcPr/>
                </a:tc>
                <a:tc>
                  <a:txBody>
                    <a:bodyPr/>
                    <a:lstStyle/>
                    <a:p>
                      <a:r>
                        <a:rPr lang="en-US" dirty="0"/>
                        <a:t>2018-19</a:t>
                      </a:r>
                    </a:p>
                  </a:txBody>
                  <a:tcPr/>
                </a:tc>
                <a:extLst>
                  <a:ext uri="{0D108BD9-81ED-4DB2-BD59-A6C34878D82A}">
                    <a16:rowId xmlns:a16="http://schemas.microsoft.com/office/drawing/2014/main" val="109872248"/>
                  </a:ext>
                </a:extLst>
              </a:tr>
            </a:tbl>
          </a:graphicData>
        </a:graphic>
      </p:graphicFrame>
      <p:sp>
        <p:nvSpPr>
          <p:cNvPr id="2" name="TextBox 1">
            <a:extLst>
              <a:ext uri="{FF2B5EF4-FFF2-40B4-BE49-F238E27FC236}">
                <a16:creationId xmlns:a16="http://schemas.microsoft.com/office/drawing/2014/main" id="{03375232-8436-4F91-8932-F588A1CA8714}"/>
              </a:ext>
            </a:extLst>
          </p:cNvPr>
          <p:cNvSpPr txBox="1"/>
          <p:nvPr/>
        </p:nvSpPr>
        <p:spPr>
          <a:xfrm>
            <a:off x="234168" y="4997919"/>
            <a:ext cx="11723663" cy="923330"/>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Shri </a:t>
            </a:r>
            <a:r>
              <a:rPr lang="en-US" dirty="0" err="1"/>
              <a:t>Mohd</a:t>
            </a:r>
            <a:r>
              <a:rPr lang="en-US" dirty="0"/>
              <a:t> Hussain S/o Haji </a:t>
            </a:r>
            <a:r>
              <a:rPr lang="en-US" dirty="0" err="1"/>
              <a:t>Ramin</a:t>
            </a:r>
            <a:r>
              <a:rPr lang="en-US" dirty="0"/>
              <a:t> R/o </a:t>
            </a:r>
            <a:r>
              <a:rPr lang="en-US" dirty="0" err="1"/>
              <a:t>Barchay</a:t>
            </a:r>
            <a:r>
              <a:rPr lang="en-US" dirty="0"/>
              <a:t> </a:t>
            </a:r>
            <a:r>
              <a:rPr lang="en-US" dirty="0" err="1"/>
              <a:t>Kargil</a:t>
            </a:r>
            <a:r>
              <a:rPr lang="en-US" dirty="0"/>
              <a:t>, an unemployed youth with the help of loan under PMEGP set up a cement brick unit.</a:t>
            </a:r>
          </a:p>
          <a:p>
            <a:r>
              <a:rPr lang="en-US" dirty="0"/>
              <a:t> Now he is not only a successful businessman, but has engaged 10 more workers in Cement Brick Unit.</a:t>
            </a:r>
          </a:p>
        </p:txBody>
      </p:sp>
    </p:spTree>
    <p:extLst>
      <p:ext uri="{BB962C8B-B14F-4D97-AF65-F5344CB8AC3E}">
        <p14:creationId xmlns:p14="http://schemas.microsoft.com/office/powerpoint/2010/main" val="7796216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A483B4-134C-48BF-9800-76D1C9075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6022" y="744002"/>
            <a:ext cx="4805038" cy="3818221"/>
          </a:xfrm>
          <a:prstGeom prst="rect">
            <a:avLst/>
          </a:prstGeom>
        </p:spPr>
      </p:pic>
      <p:sp>
        <p:nvSpPr>
          <p:cNvPr id="9" name="TextBox 8">
            <a:extLst>
              <a:ext uri="{FF2B5EF4-FFF2-40B4-BE49-F238E27FC236}">
                <a16:creationId xmlns:a16="http://schemas.microsoft.com/office/drawing/2014/main" id="{9557A900-7758-4839-AD59-31B5CD8EBC11}"/>
              </a:ext>
            </a:extLst>
          </p:cNvPr>
          <p:cNvSpPr txBox="1"/>
          <p:nvPr/>
        </p:nvSpPr>
        <p:spPr>
          <a:xfrm>
            <a:off x="5079515" y="237528"/>
            <a:ext cx="2320187"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 PMEGP </a:t>
            </a:r>
          </a:p>
        </p:txBody>
      </p:sp>
      <p:graphicFrame>
        <p:nvGraphicFramePr>
          <p:cNvPr id="3" name="Table 3">
            <a:extLst>
              <a:ext uri="{FF2B5EF4-FFF2-40B4-BE49-F238E27FC236}">
                <a16:creationId xmlns:a16="http://schemas.microsoft.com/office/drawing/2014/main" id="{EEE71818-F05A-425C-9D03-8FC1D154F472}"/>
              </a:ext>
            </a:extLst>
          </p:cNvPr>
          <p:cNvGraphicFramePr>
            <a:graphicFrameLocks noGrp="1"/>
          </p:cNvGraphicFramePr>
          <p:nvPr>
            <p:extLst>
              <p:ext uri="{D42A27DB-BD31-4B8C-83A1-F6EECF244321}">
                <p14:modId xmlns:p14="http://schemas.microsoft.com/office/powerpoint/2010/main" val="2648664667"/>
              </p:ext>
            </p:extLst>
          </p:nvPr>
        </p:nvGraphicFramePr>
        <p:xfrm>
          <a:off x="859706" y="759736"/>
          <a:ext cx="5566316" cy="3786752"/>
        </p:xfrm>
        <a:graphic>
          <a:graphicData uri="http://schemas.openxmlformats.org/drawingml/2006/table">
            <a:tbl>
              <a:tblPr firstRow="1" bandRow="1">
                <a:tableStyleId>{5C22544A-7EE6-4342-B048-85BDC9FD1C3A}</a:tableStyleId>
              </a:tblPr>
              <a:tblGrid>
                <a:gridCol w="2783158">
                  <a:extLst>
                    <a:ext uri="{9D8B030D-6E8A-4147-A177-3AD203B41FA5}">
                      <a16:colId xmlns:a16="http://schemas.microsoft.com/office/drawing/2014/main" val="3571245926"/>
                    </a:ext>
                  </a:extLst>
                </a:gridCol>
                <a:gridCol w="2783158">
                  <a:extLst>
                    <a:ext uri="{9D8B030D-6E8A-4147-A177-3AD203B41FA5}">
                      <a16:colId xmlns:a16="http://schemas.microsoft.com/office/drawing/2014/main" val="1014050896"/>
                    </a:ext>
                  </a:extLst>
                </a:gridCol>
              </a:tblGrid>
              <a:tr h="473344">
                <a:tc>
                  <a:txBody>
                    <a:bodyPr/>
                    <a:lstStyle/>
                    <a:p>
                      <a:r>
                        <a:rPr lang="en-US" dirty="0"/>
                        <a:t>Name of Unit</a:t>
                      </a:r>
                    </a:p>
                  </a:txBody>
                  <a:tcPr/>
                </a:tc>
                <a:tc>
                  <a:txBody>
                    <a:bodyPr/>
                    <a:lstStyle/>
                    <a:p>
                      <a:r>
                        <a:rPr lang="en-US" dirty="0"/>
                        <a:t>M/s </a:t>
                      </a:r>
                      <a:r>
                        <a:rPr lang="en-US" dirty="0" err="1"/>
                        <a:t>Solah</a:t>
                      </a:r>
                      <a:r>
                        <a:rPr lang="en-US" dirty="0"/>
                        <a:t> Carpentry</a:t>
                      </a:r>
                    </a:p>
                  </a:txBody>
                  <a:tcPr/>
                </a:tc>
                <a:extLst>
                  <a:ext uri="{0D108BD9-81ED-4DB2-BD59-A6C34878D82A}">
                    <a16:rowId xmlns:a16="http://schemas.microsoft.com/office/drawing/2014/main" val="2252083232"/>
                  </a:ext>
                </a:extLst>
              </a:tr>
              <a:tr h="473344">
                <a:tc>
                  <a:txBody>
                    <a:bodyPr/>
                    <a:lstStyle/>
                    <a:p>
                      <a:r>
                        <a:rPr lang="en-US" dirty="0"/>
                        <a:t>Location</a:t>
                      </a:r>
                    </a:p>
                  </a:txBody>
                  <a:tcPr/>
                </a:tc>
                <a:tc>
                  <a:txBody>
                    <a:bodyPr/>
                    <a:lstStyle/>
                    <a:p>
                      <a:r>
                        <a:rPr lang="en-US" dirty="0" err="1"/>
                        <a:t>Sankoo</a:t>
                      </a:r>
                      <a:endParaRPr lang="en-US" dirty="0"/>
                    </a:p>
                  </a:txBody>
                  <a:tcPr/>
                </a:tc>
                <a:extLst>
                  <a:ext uri="{0D108BD9-81ED-4DB2-BD59-A6C34878D82A}">
                    <a16:rowId xmlns:a16="http://schemas.microsoft.com/office/drawing/2014/main" val="1408396413"/>
                  </a:ext>
                </a:extLst>
              </a:tr>
              <a:tr h="473344">
                <a:tc>
                  <a:txBody>
                    <a:bodyPr/>
                    <a:lstStyle/>
                    <a:p>
                      <a:r>
                        <a:rPr lang="en-US" dirty="0"/>
                        <a:t>Contact</a:t>
                      </a:r>
                    </a:p>
                  </a:txBody>
                  <a:tcPr/>
                </a:tc>
                <a:tc>
                  <a:txBody>
                    <a:bodyPr/>
                    <a:lstStyle/>
                    <a:p>
                      <a:r>
                        <a:rPr lang="en-US" dirty="0"/>
                        <a:t>8491968707</a:t>
                      </a:r>
                    </a:p>
                  </a:txBody>
                  <a:tcPr/>
                </a:tc>
                <a:extLst>
                  <a:ext uri="{0D108BD9-81ED-4DB2-BD59-A6C34878D82A}">
                    <a16:rowId xmlns:a16="http://schemas.microsoft.com/office/drawing/2014/main" val="2244336175"/>
                  </a:ext>
                </a:extLst>
              </a:tr>
              <a:tr h="473344">
                <a:tc>
                  <a:txBody>
                    <a:bodyPr/>
                    <a:lstStyle/>
                    <a:p>
                      <a:r>
                        <a:rPr lang="en-US" dirty="0"/>
                        <a:t>Line of Activity</a:t>
                      </a:r>
                    </a:p>
                  </a:txBody>
                  <a:tcPr/>
                </a:tc>
                <a:tc>
                  <a:txBody>
                    <a:bodyPr/>
                    <a:lstStyle/>
                    <a:p>
                      <a:r>
                        <a:rPr lang="en-US" dirty="0"/>
                        <a:t>Manufacturing</a:t>
                      </a:r>
                    </a:p>
                  </a:txBody>
                  <a:tcPr/>
                </a:tc>
                <a:extLst>
                  <a:ext uri="{0D108BD9-81ED-4DB2-BD59-A6C34878D82A}">
                    <a16:rowId xmlns:a16="http://schemas.microsoft.com/office/drawing/2014/main" val="2115354100"/>
                  </a:ext>
                </a:extLst>
              </a:tr>
              <a:tr h="473344">
                <a:tc>
                  <a:txBody>
                    <a:bodyPr/>
                    <a:lstStyle/>
                    <a:p>
                      <a:r>
                        <a:rPr lang="en-US" dirty="0"/>
                        <a:t>Loan Disbursed</a:t>
                      </a:r>
                    </a:p>
                  </a:txBody>
                  <a:tcPr/>
                </a:tc>
                <a:tc>
                  <a:txBody>
                    <a:bodyPr/>
                    <a:lstStyle/>
                    <a:p>
                      <a:r>
                        <a:rPr lang="en-US" dirty="0"/>
                        <a:t>10.00 Las</a:t>
                      </a:r>
                    </a:p>
                  </a:txBody>
                  <a:tcPr/>
                </a:tc>
                <a:extLst>
                  <a:ext uri="{0D108BD9-81ED-4DB2-BD59-A6C34878D82A}">
                    <a16:rowId xmlns:a16="http://schemas.microsoft.com/office/drawing/2014/main" val="3183530476"/>
                  </a:ext>
                </a:extLst>
              </a:tr>
              <a:tr h="473344">
                <a:tc>
                  <a:txBody>
                    <a:bodyPr/>
                    <a:lstStyle/>
                    <a:p>
                      <a:r>
                        <a:rPr lang="en-US" dirty="0"/>
                        <a:t>Bank</a:t>
                      </a:r>
                    </a:p>
                  </a:txBody>
                  <a:tcPr/>
                </a:tc>
                <a:tc>
                  <a:txBody>
                    <a:bodyPr/>
                    <a:lstStyle/>
                    <a:p>
                      <a:r>
                        <a:rPr lang="en-US" dirty="0"/>
                        <a:t>J&amp;K Bank </a:t>
                      </a:r>
                      <a:r>
                        <a:rPr lang="en-US" dirty="0" err="1"/>
                        <a:t>Sankoo</a:t>
                      </a:r>
                      <a:r>
                        <a:rPr lang="en-US" dirty="0"/>
                        <a:t> </a:t>
                      </a:r>
                      <a:r>
                        <a:rPr lang="en-US" dirty="0" err="1"/>
                        <a:t>Kargil</a:t>
                      </a:r>
                      <a:endParaRPr lang="en-US" dirty="0"/>
                    </a:p>
                  </a:txBody>
                  <a:tcPr/>
                </a:tc>
                <a:extLst>
                  <a:ext uri="{0D108BD9-81ED-4DB2-BD59-A6C34878D82A}">
                    <a16:rowId xmlns:a16="http://schemas.microsoft.com/office/drawing/2014/main" val="1600056601"/>
                  </a:ext>
                </a:extLst>
              </a:tr>
              <a:tr h="473344">
                <a:tc>
                  <a:txBody>
                    <a:bodyPr/>
                    <a:lstStyle/>
                    <a:p>
                      <a:r>
                        <a:rPr lang="en-US" dirty="0"/>
                        <a:t>No. of Persons Employed</a:t>
                      </a:r>
                    </a:p>
                  </a:txBody>
                  <a:tcPr/>
                </a:tc>
                <a:tc>
                  <a:txBody>
                    <a:bodyPr/>
                    <a:lstStyle/>
                    <a:p>
                      <a:r>
                        <a:rPr lang="en-US" dirty="0"/>
                        <a:t>4</a:t>
                      </a:r>
                    </a:p>
                  </a:txBody>
                  <a:tcPr/>
                </a:tc>
                <a:extLst>
                  <a:ext uri="{0D108BD9-81ED-4DB2-BD59-A6C34878D82A}">
                    <a16:rowId xmlns:a16="http://schemas.microsoft.com/office/drawing/2014/main" val="3534405221"/>
                  </a:ext>
                </a:extLst>
              </a:tr>
              <a:tr h="473344">
                <a:tc>
                  <a:txBody>
                    <a:bodyPr/>
                    <a:lstStyle/>
                    <a:p>
                      <a:r>
                        <a:rPr lang="en-US" dirty="0"/>
                        <a:t>Year</a:t>
                      </a:r>
                    </a:p>
                  </a:txBody>
                  <a:tcPr/>
                </a:tc>
                <a:tc>
                  <a:txBody>
                    <a:bodyPr/>
                    <a:lstStyle/>
                    <a:p>
                      <a:r>
                        <a:rPr lang="en-US" dirty="0"/>
                        <a:t>2019-20</a:t>
                      </a:r>
                    </a:p>
                  </a:txBody>
                  <a:tcPr/>
                </a:tc>
                <a:extLst>
                  <a:ext uri="{0D108BD9-81ED-4DB2-BD59-A6C34878D82A}">
                    <a16:rowId xmlns:a16="http://schemas.microsoft.com/office/drawing/2014/main" val="109872248"/>
                  </a:ext>
                </a:extLst>
              </a:tr>
            </a:tbl>
          </a:graphicData>
        </a:graphic>
      </p:graphicFrame>
      <p:sp>
        <p:nvSpPr>
          <p:cNvPr id="2" name="TextBox 1">
            <a:extLst>
              <a:ext uri="{FF2B5EF4-FFF2-40B4-BE49-F238E27FC236}">
                <a16:creationId xmlns:a16="http://schemas.microsoft.com/office/drawing/2014/main" id="{1943E60F-5FDE-4804-B0E4-4A34C305A0F4}"/>
              </a:ext>
            </a:extLst>
          </p:cNvPr>
          <p:cNvSpPr txBox="1"/>
          <p:nvPr/>
        </p:nvSpPr>
        <p:spPr>
          <a:xfrm>
            <a:off x="180470" y="4743920"/>
            <a:ext cx="11849398" cy="1754326"/>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Shri </a:t>
            </a:r>
            <a:r>
              <a:rPr lang="en-US" dirty="0" err="1"/>
              <a:t>Solah</a:t>
            </a:r>
            <a:r>
              <a:rPr lang="en-US" dirty="0"/>
              <a:t> was working as a skilled manpower in a carpentry shop, with a dream to own his own manufacturing unit.</a:t>
            </a:r>
          </a:p>
          <a:p>
            <a:r>
              <a:rPr lang="en-US" dirty="0"/>
              <a:t>But due poor economic background, he was discouraged to take to the initiative. Alter learning about the scheme on </a:t>
            </a:r>
          </a:p>
          <a:p>
            <a:r>
              <a:rPr lang="en-US" dirty="0"/>
              <a:t>Local radio program, he visited the nearest office for further details. </a:t>
            </a:r>
          </a:p>
          <a:p>
            <a:r>
              <a:rPr lang="en-US" dirty="0"/>
              <a:t>	He came to know about the financial assistance being provided under PMEGP.  After getting detailed guidance he applied</a:t>
            </a:r>
          </a:p>
          <a:p>
            <a:r>
              <a:rPr lang="en-US" dirty="0"/>
              <a:t>for the Loan.  From the sanctioned amount he purchased the required equipment and his dream business started.</a:t>
            </a:r>
          </a:p>
          <a:p>
            <a:r>
              <a:rPr lang="en-US" dirty="0"/>
              <a:t>Now he has engaged 02 more workers in his Carpentry shop.</a:t>
            </a:r>
          </a:p>
        </p:txBody>
      </p:sp>
    </p:spTree>
    <p:extLst>
      <p:ext uri="{BB962C8B-B14F-4D97-AF65-F5344CB8AC3E}">
        <p14:creationId xmlns:p14="http://schemas.microsoft.com/office/powerpoint/2010/main" val="3409598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4AF1B4F-DB5E-46C9-861A-EAADDBBC0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6463" y="1389897"/>
            <a:ext cx="5285465" cy="3786751"/>
          </a:xfrm>
        </p:spPr>
      </p:pic>
      <p:sp>
        <p:nvSpPr>
          <p:cNvPr id="11" name="TextBox 10">
            <a:extLst>
              <a:ext uri="{FF2B5EF4-FFF2-40B4-BE49-F238E27FC236}">
                <a16:creationId xmlns:a16="http://schemas.microsoft.com/office/drawing/2014/main" id="{C66FC004-AE0E-47B9-87EB-46512AF6CC88}"/>
              </a:ext>
            </a:extLst>
          </p:cNvPr>
          <p:cNvSpPr txBox="1"/>
          <p:nvPr/>
        </p:nvSpPr>
        <p:spPr>
          <a:xfrm>
            <a:off x="4553042" y="874837"/>
            <a:ext cx="2320187"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 PMEGP </a:t>
            </a:r>
          </a:p>
        </p:txBody>
      </p:sp>
      <p:graphicFrame>
        <p:nvGraphicFramePr>
          <p:cNvPr id="2" name="Table 3">
            <a:extLst>
              <a:ext uri="{FF2B5EF4-FFF2-40B4-BE49-F238E27FC236}">
                <a16:creationId xmlns:a16="http://schemas.microsoft.com/office/drawing/2014/main" id="{EEADC7BF-4BEA-4608-A815-939A0E048499}"/>
              </a:ext>
            </a:extLst>
          </p:cNvPr>
          <p:cNvGraphicFramePr>
            <a:graphicFrameLocks noGrp="1"/>
          </p:cNvGraphicFramePr>
          <p:nvPr>
            <p:extLst>
              <p:ext uri="{D42A27DB-BD31-4B8C-83A1-F6EECF244321}">
                <p14:modId xmlns:p14="http://schemas.microsoft.com/office/powerpoint/2010/main" val="2176558016"/>
              </p:ext>
            </p:extLst>
          </p:nvPr>
        </p:nvGraphicFramePr>
        <p:xfrm>
          <a:off x="690147" y="1389896"/>
          <a:ext cx="5566316" cy="3786752"/>
        </p:xfrm>
        <a:graphic>
          <a:graphicData uri="http://schemas.openxmlformats.org/drawingml/2006/table">
            <a:tbl>
              <a:tblPr firstRow="1" bandRow="1">
                <a:tableStyleId>{5C22544A-7EE6-4342-B048-85BDC9FD1C3A}</a:tableStyleId>
              </a:tblPr>
              <a:tblGrid>
                <a:gridCol w="2783158">
                  <a:extLst>
                    <a:ext uri="{9D8B030D-6E8A-4147-A177-3AD203B41FA5}">
                      <a16:colId xmlns:a16="http://schemas.microsoft.com/office/drawing/2014/main" val="3571245926"/>
                    </a:ext>
                  </a:extLst>
                </a:gridCol>
                <a:gridCol w="2783158">
                  <a:extLst>
                    <a:ext uri="{9D8B030D-6E8A-4147-A177-3AD203B41FA5}">
                      <a16:colId xmlns:a16="http://schemas.microsoft.com/office/drawing/2014/main" val="1014050896"/>
                    </a:ext>
                  </a:extLst>
                </a:gridCol>
              </a:tblGrid>
              <a:tr h="473344">
                <a:tc>
                  <a:txBody>
                    <a:bodyPr/>
                    <a:lstStyle/>
                    <a:p>
                      <a:r>
                        <a:rPr lang="en-US" dirty="0"/>
                        <a:t>Name of Unit</a:t>
                      </a:r>
                    </a:p>
                  </a:txBody>
                  <a:tcPr/>
                </a:tc>
                <a:tc>
                  <a:txBody>
                    <a:bodyPr/>
                    <a:lstStyle/>
                    <a:p>
                      <a:r>
                        <a:rPr lang="en-US" dirty="0"/>
                        <a:t>M/s </a:t>
                      </a:r>
                      <a:r>
                        <a:rPr lang="en-US" dirty="0" err="1"/>
                        <a:t>Twakkal</a:t>
                      </a:r>
                      <a:r>
                        <a:rPr lang="en-US" dirty="0"/>
                        <a:t> RMG</a:t>
                      </a:r>
                    </a:p>
                  </a:txBody>
                  <a:tcPr/>
                </a:tc>
                <a:extLst>
                  <a:ext uri="{0D108BD9-81ED-4DB2-BD59-A6C34878D82A}">
                    <a16:rowId xmlns:a16="http://schemas.microsoft.com/office/drawing/2014/main" val="2252083232"/>
                  </a:ext>
                </a:extLst>
              </a:tr>
              <a:tr h="473344">
                <a:tc>
                  <a:txBody>
                    <a:bodyPr/>
                    <a:lstStyle/>
                    <a:p>
                      <a:r>
                        <a:rPr lang="en-US" dirty="0"/>
                        <a:t>Location</a:t>
                      </a:r>
                    </a:p>
                  </a:txBody>
                  <a:tcPr/>
                </a:tc>
                <a:tc>
                  <a:txBody>
                    <a:bodyPr/>
                    <a:lstStyle/>
                    <a:p>
                      <a:r>
                        <a:rPr lang="en-US" dirty="0" err="1"/>
                        <a:t>Baroo</a:t>
                      </a:r>
                      <a:r>
                        <a:rPr lang="en-US" dirty="0"/>
                        <a:t> Complex </a:t>
                      </a:r>
                      <a:r>
                        <a:rPr lang="en-US" dirty="0" err="1"/>
                        <a:t>Kargil</a:t>
                      </a:r>
                      <a:endParaRPr lang="en-US" dirty="0"/>
                    </a:p>
                  </a:txBody>
                  <a:tcPr/>
                </a:tc>
                <a:extLst>
                  <a:ext uri="{0D108BD9-81ED-4DB2-BD59-A6C34878D82A}">
                    <a16:rowId xmlns:a16="http://schemas.microsoft.com/office/drawing/2014/main" val="1408396413"/>
                  </a:ext>
                </a:extLst>
              </a:tr>
              <a:tr h="473344">
                <a:tc>
                  <a:txBody>
                    <a:bodyPr/>
                    <a:lstStyle/>
                    <a:p>
                      <a:r>
                        <a:rPr lang="en-US" dirty="0"/>
                        <a:t>Contact</a:t>
                      </a:r>
                    </a:p>
                  </a:txBody>
                  <a:tcPr/>
                </a:tc>
                <a:tc>
                  <a:txBody>
                    <a:bodyPr/>
                    <a:lstStyle/>
                    <a:p>
                      <a:r>
                        <a:rPr lang="en-US" dirty="0"/>
                        <a:t>6005795518</a:t>
                      </a:r>
                    </a:p>
                  </a:txBody>
                  <a:tcPr/>
                </a:tc>
                <a:extLst>
                  <a:ext uri="{0D108BD9-81ED-4DB2-BD59-A6C34878D82A}">
                    <a16:rowId xmlns:a16="http://schemas.microsoft.com/office/drawing/2014/main" val="2244336175"/>
                  </a:ext>
                </a:extLst>
              </a:tr>
              <a:tr h="473344">
                <a:tc>
                  <a:txBody>
                    <a:bodyPr/>
                    <a:lstStyle/>
                    <a:p>
                      <a:r>
                        <a:rPr lang="en-US" dirty="0"/>
                        <a:t>Line of Activity</a:t>
                      </a:r>
                    </a:p>
                  </a:txBody>
                  <a:tcPr/>
                </a:tc>
                <a:tc>
                  <a:txBody>
                    <a:bodyPr/>
                    <a:lstStyle/>
                    <a:p>
                      <a:r>
                        <a:rPr lang="en-US" dirty="0"/>
                        <a:t>Services</a:t>
                      </a:r>
                    </a:p>
                  </a:txBody>
                  <a:tcPr/>
                </a:tc>
                <a:extLst>
                  <a:ext uri="{0D108BD9-81ED-4DB2-BD59-A6C34878D82A}">
                    <a16:rowId xmlns:a16="http://schemas.microsoft.com/office/drawing/2014/main" val="2115354100"/>
                  </a:ext>
                </a:extLst>
              </a:tr>
              <a:tr h="473344">
                <a:tc>
                  <a:txBody>
                    <a:bodyPr/>
                    <a:lstStyle/>
                    <a:p>
                      <a:r>
                        <a:rPr lang="en-US" dirty="0"/>
                        <a:t>Loan Disbursed</a:t>
                      </a:r>
                    </a:p>
                  </a:txBody>
                  <a:tcPr/>
                </a:tc>
                <a:tc>
                  <a:txBody>
                    <a:bodyPr/>
                    <a:lstStyle/>
                    <a:p>
                      <a:r>
                        <a:rPr lang="en-US" dirty="0"/>
                        <a:t>10.00 Las</a:t>
                      </a:r>
                    </a:p>
                  </a:txBody>
                  <a:tcPr/>
                </a:tc>
                <a:extLst>
                  <a:ext uri="{0D108BD9-81ED-4DB2-BD59-A6C34878D82A}">
                    <a16:rowId xmlns:a16="http://schemas.microsoft.com/office/drawing/2014/main" val="3183530476"/>
                  </a:ext>
                </a:extLst>
              </a:tr>
              <a:tr h="473344">
                <a:tc>
                  <a:txBody>
                    <a:bodyPr/>
                    <a:lstStyle/>
                    <a:p>
                      <a:r>
                        <a:rPr lang="en-US" dirty="0"/>
                        <a:t>Bank</a:t>
                      </a:r>
                    </a:p>
                  </a:txBody>
                  <a:tcPr/>
                </a:tc>
                <a:tc>
                  <a:txBody>
                    <a:bodyPr/>
                    <a:lstStyle/>
                    <a:p>
                      <a:r>
                        <a:rPr lang="en-US" dirty="0"/>
                        <a:t>J&amp;K Bank </a:t>
                      </a:r>
                      <a:r>
                        <a:rPr lang="en-US" dirty="0" err="1"/>
                        <a:t>lalchowk</a:t>
                      </a:r>
                      <a:r>
                        <a:rPr lang="en-US" dirty="0"/>
                        <a:t> </a:t>
                      </a:r>
                      <a:r>
                        <a:rPr lang="en-US" dirty="0" err="1"/>
                        <a:t>Kargil</a:t>
                      </a:r>
                      <a:endParaRPr lang="en-US" dirty="0"/>
                    </a:p>
                  </a:txBody>
                  <a:tcPr/>
                </a:tc>
                <a:extLst>
                  <a:ext uri="{0D108BD9-81ED-4DB2-BD59-A6C34878D82A}">
                    <a16:rowId xmlns:a16="http://schemas.microsoft.com/office/drawing/2014/main" val="1600056601"/>
                  </a:ext>
                </a:extLst>
              </a:tr>
              <a:tr h="473344">
                <a:tc>
                  <a:txBody>
                    <a:bodyPr/>
                    <a:lstStyle/>
                    <a:p>
                      <a:r>
                        <a:rPr lang="en-US" dirty="0"/>
                        <a:t>No. of Persons Employed</a:t>
                      </a:r>
                    </a:p>
                  </a:txBody>
                  <a:tcPr/>
                </a:tc>
                <a:tc>
                  <a:txBody>
                    <a:bodyPr/>
                    <a:lstStyle/>
                    <a:p>
                      <a:r>
                        <a:rPr lang="en-US" dirty="0"/>
                        <a:t>8</a:t>
                      </a:r>
                    </a:p>
                  </a:txBody>
                  <a:tcPr/>
                </a:tc>
                <a:extLst>
                  <a:ext uri="{0D108BD9-81ED-4DB2-BD59-A6C34878D82A}">
                    <a16:rowId xmlns:a16="http://schemas.microsoft.com/office/drawing/2014/main" val="3534405221"/>
                  </a:ext>
                </a:extLst>
              </a:tr>
              <a:tr h="473344">
                <a:tc>
                  <a:txBody>
                    <a:bodyPr/>
                    <a:lstStyle/>
                    <a:p>
                      <a:r>
                        <a:rPr lang="en-US" dirty="0"/>
                        <a:t>Year</a:t>
                      </a:r>
                    </a:p>
                  </a:txBody>
                  <a:tcPr/>
                </a:tc>
                <a:tc>
                  <a:txBody>
                    <a:bodyPr/>
                    <a:lstStyle/>
                    <a:p>
                      <a:r>
                        <a:rPr lang="en-US" dirty="0"/>
                        <a:t>2019-20</a:t>
                      </a:r>
                    </a:p>
                  </a:txBody>
                  <a:tcPr/>
                </a:tc>
                <a:extLst>
                  <a:ext uri="{0D108BD9-81ED-4DB2-BD59-A6C34878D82A}">
                    <a16:rowId xmlns:a16="http://schemas.microsoft.com/office/drawing/2014/main" val="109872248"/>
                  </a:ext>
                </a:extLst>
              </a:tr>
            </a:tbl>
          </a:graphicData>
        </a:graphic>
      </p:graphicFrame>
      <p:sp>
        <p:nvSpPr>
          <p:cNvPr id="3" name="TextBox 2">
            <a:extLst>
              <a:ext uri="{FF2B5EF4-FFF2-40B4-BE49-F238E27FC236}">
                <a16:creationId xmlns:a16="http://schemas.microsoft.com/office/drawing/2014/main" id="{7C58B2BC-4FBD-40E9-8630-90AEBBB64661}"/>
              </a:ext>
            </a:extLst>
          </p:cNvPr>
          <p:cNvSpPr txBox="1"/>
          <p:nvPr/>
        </p:nvSpPr>
        <p:spPr>
          <a:xfrm>
            <a:off x="331764" y="5176648"/>
            <a:ext cx="184731" cy="369332"/>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none" rtlCol="0">
            <a:spAutoFit/>
          </a:bodyPr>
          <a:lstStyle/>
          <a:p>
            <a:endParaRPr lang="en-US" dirty="0"/>
          </a:p>
        </p:txBody>
      </p:sp>
    </p:spTree>
    <p:extLst>
      <p:ext uri="{BB962C8B-B14F-4D97-AF65-F5344CB8AC3E}">
        <p14:creationId xmlns:p14="http://schemas.microsoft.com/office/powerpoint/2010/main" val="2068994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36CBF-C459-4C35-8471-30210519068C}"/>
              </a:ext>
            </a:extLst>
          </p:cNvPr>
          <p:cNvSpPr>
            <a:spLocks noGrp="1"/>
          </p:cNvSpPr>
          <p:nvPr>
            <p:ph type="title"/>
          </p:nvPr>
        </p:nvSpPr>
        <p:spPr/>
        <p:txBody>
          <a:bodyPr/>
          <a:lstStyle/>
          <a:p>
            <a:r>
              <a:rPr lang="en-US" dirty="0"/>
              <a:t>Weaker Section</a:t>
            </a:r>
          </a:p>
        </p:txBody>
      </p:sp>
      <p:sp>
        <p:nvSpPr>
          <p:cNvPr id="3" name="Content Placeholder 2">
            <a:extLst>
              <a:ext uri="{FF2B5EF4-FFF2-40B4-BE49-F238E27FC236}">
                <a16:creationId xmlns:a16="http://schemas.microsoft.com/office/drawing/2014/main" id="{E825AB41-BD25-4CDA-AE08-8A1E5EDAA90E}"/>
              </a:ext>
            </a:extLst>
          </p:cNvPr>
          <p:cNvSpPr>
            <a:spLocks noGrp="1"/>
          </p:cNvSpPr>
          <p:nvPr>
            <p:ph idx="1"/>
          </p:nvPr>
        </p:nvSpPr>
        <p:spPr>
          <a:xfrm>
            <a:off x="1451579" y="2015732"/>
            <a:ext cx="9603275" cy="3664632"/>
          </a:xfrm>
        </p:spPr>
        <p:txBody>
          <a:bodyPr>
            <a:normAutofit fontScale="92500" lnSpcReduction="20000"/>
          </a:bodyPr>
          <a:lstStyle/>
          <a:p>
            <a:pPr>
              <a:lnSpc>
                <a:spcPct val="115000"/>
              </a:lnSpc>
              <a:spcAft>
                <a:spcPts val="1000"/>
              </a:spcAft>
            </a:pPr>
            <a:r>
              <a:rPr lang="en-US" sz="1800" spc="90" dirty="0">
                <a:solidFill>
                  <a:srgbClr val="000000"/>
                </a:solidFill>
                <a:latin typeface="Arial" panose="020B0604020202020204" pitchFamily="34" charset="0"/>
                <a:cs typeface="Arial" panose="020B0604020202020204" pitchFamily="34" charset="0"/>
              </a:rPr>
              <a:t>All the bank branches in </a:t>
            </a:r>
            <a:r>
              <a:rPr lang="en-US" sz="1800" spc="90" dirty="0" err="1">
                <a:solidFill>
                  <a:srgbClr val="000000"/>
                </a:solidFill>
                <a:latin typeface="Arial" panose="020B0604020202020204" pitchFamily="34" charset="0"/>
                <a:cs typeface="Arial" panose="020B0604020202020204" pitchFamily="34" charset="0"/>
              </a:rPr>
              <a:t>Kargil</a:t>
            </a:r>
            <a:r>
              <a:rPr lang="en-US" sz="1800" spc="90" dirty="0">
                <a:solidFill>
                  <a:srgbClr val="000000"/>
                </a:solidFill>
                <a:latin typeface="Arial" panose="020B0604020202020204" pitchFamily="34" charset="0"/>
                <a:cs typeface="Arial" panose="020B0604020202020204" pitchFamily="34" charset="0"/>
              </a:rPr>
              <a:t> district provided financial assistance to the weaker section of society under the welfare schemes launched by Govt. of India the women entrepreneurs of SC ST communities .</a:t>
            </a:r>
          </a:p>
          <a:p>
            <a:pPr>
              <a:lnSpc>
                <a:spcPct val="115000"/>
              </a:lnSpc>
              <a:spcAft>
                <a:spcPts val="1000"/>
              </a:spcAft>
            </a:pPr>
            <a:r>
              <a:rPr lang="en-US" sz="1800" spc="90" dirty="0">
                <a:solidFill>
                  <a:srgbClr val="000000"/>
                </a:solidFill>
                <a:latin typeface="Arial" panose="020B0604020202020204" pitchFamily="34" charset="0"/>
                <a:cs typeface="Arial" panose="020B0604020202020204" pitchFamily="34" charset="0"/>
              </a:rPr>
              <a:t>With Schedule Tribe Population of 1,22,336 with 86% of population, a significant opportunity was identified in the area.</a:t>
            </a:r>
          </a:p>
          <a:p>
            <a:pPr>
              <a:lnSpc>
                <a:spcPct val="115000"/>
              </a:lnSpc>
              <a:spcAft>
                <a:spcPts val="1000"/>
              </a:spcAft>
            </a:pPr>
            <a:r>
              <a:rPr lang="en-US" sz="1800" spc="9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bank branches </a:t>
            </a:r>
            <a:r>
              <a:rPr lang="en-US" sz="1800" spc="90" dirty="0">
                <a:solidFill>
                  <a:srgbClr val="000000"/>
                </a:solidFill>
                <a:latin typeface="Arial" panose="020B0604020202020204" pitchFamily="34" charset="0"/>
                <a:ea typeface="Calibri" panose="020F0502020204030204" pitchFamily="34" charset="0"/>
                <a:cs typeface="Arial" panose="020B0604020202020204" pitchFamily="34" charset="0"/>
              </a:rPr>
              <a:t>have</a:t>
            </a:r>
            <a:r>
              <a:rPr lang="en-US" sz="1800" spc="90" dirty="0">
                <a:solidFill>
                  <a:srgbClr val="000000"/>
                </a:solidFill>
                <a:effectLst/>
                <a:latin typeface="Arial" panose="020B0604020202020204" pitchFamily="34" charset="0"/>
                <a:ea typeface="Calibri" panose="020F0502020204030204" pitchFamily="34" charset="0"/>
                <a:cs typeface="Arial" panose="020B0604020202020204" pitchFamily="34" charset="0"/>
              </a:rPr>
              <a:t> sponsored 212.48 </a:t>
            </a:r>
            <a:r>
              <a:rPr lang="en-US" sz="1800" spc="9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cr</a:t>
            </a:r>
            <a:r>
              <a:rPr lang="en-US" sz="1800" spc="90" dirty="0">
                <a:solidFill>
                  <a:srgbClr val="000000"/>
                </a:solidFill>
                <a:effectLst/>
                <a:latin typeface="Arial" panose="020B0604020202020204" pitchFamily="34" charset="0"/>
                <a:ea typeface="Calibri" panose="020F0502020204030204" pitchFamily="34" charset="0"/>
                <a:cs typeface="Arial" panose="020B0604020202020204" pitchFamily="34" charset="0"/>
              </a:rPr>
              <a:t> against the target of 182.87 c, thus achieving </a:t>
            </a:r>
            <a:r>
              <a:rPr lang="en-US" sz="1800" b="1" spc="90" dirty="0">
                <a:solidFill>
                  <a:srgbClr val="000000"/>
                </a:solidFill>
                <a:effectLst/>
                <a:latin typeface="Arial" panose="020B0604020202020204" pitchFamily="34" charset="0"/>
                <a:ea typeface="Calibri" panose="020F0502020204030204" pitchFamily="34" charset="0"/>
                <a:cs typeface="Arial" panose="020B0604020202020204" pitchFamily="34" charset="0"/>
              </a:rPr>
              <a:t>116</a:t>
            </a:r>
            <a:r>
              <a:rPr lang="en-US" sz="1800" spc="90" dirty="0">
                <a:solidFill>
                  <a:srgbClr val="000000"/>
                </a:solidFill>
                <a:effectLst/>
                <a:latin typeface="Arial" panose="020B0604020202020204" pitchFamily="34" charset="0"/>
                <a:ea typeface="Calibri" panose="020F0502020204030204" pitchFamily="34" charset="0"/>
                <a:cs typeface="Arial" panose="020B0604020202020204" pitchFamily="34" charset="0"/>
              </a:rPr>
              <a:t>% of the target in the year 2018-19 and sponsored 251.70cr  against the target of 25.60 </a:t>
            </a:r>
            <a:r>
              <a:rPr lang="en-US" sz="1800" spc="9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cr</a:t>
            </a:r>
            <a:r>
              <a:rPr lang="en-US" sz="1800" spc="90" dirty="0">
                <a:solidFill>
                  <a:srgbClr val="000000"/>
                </a:solidFill>
                <a:effectLst/>
                <a:latin typeface="Arial" panose="020B0604020202020204" pitchFamily="34" charset="0"/>
                <a:ea typeface="Calibri" panose="020F0502020204030204" pitchFamily="34" charset="0"/>
                <a:cs typeface="Arial" panose="020B0604020202020204" pitchFamily="34" charset="0"/>
              </a:rPr>
              <a:t> in the year 2019-20.</a:t>
            </a:r>
          </a:p>
          <a:p>
            <a:pPr algn="just">
              <a:lnSpc>
                <a:spcPct val="115000"/>
              </a:lnSpc>
              <a:spcAft>
                <a:spcPts val="1000"/>
              </a:spcAft>
            </a:pPr>
            <a:r>
              <a:rPr lang="en-US" sz="1800" spc="90" dirty="0">
                <a:solidFill>
                  <a:srgbClr val="000000"/>
                </a:solidFill>
                <a:latin typeface="Arial" panose="020B0604020202020204" pitchFamily="34" charset="0"/>
                <a:ea typeface="Calibri" panose="020F0502020204030204" pitchFamily="34" charset="0"/>
                <a:cs typeface="Arial" panose="020B0604020202020204" pitchFamily="34" charset="0"/>
              </a:rPr>
              <a:t>Comprehensive awareness was done in the year 2019-20 for schemes giving a</a:t>
            </a:r>
            <a:r>
              <a:rPr lang="en-US" sz="1800" spc="90" dirty="0">
                <a:solidFill>
                  <a:srgbClr val="000000"/>
                </a:solidFill>
                <a:effectLst/>
                <a:latin typeface="Arial" panose="020B0604020202020204" pitchFamily="34" charset="0"/>
                <a:ea typeface="Calibri" panose="020F0502020204030204" pitchFamily="34" charset="0"/>
              </a:rPr>
              <a:t>ssistance for the purpose of construction of houses exclusively for the benefit of SC/STs.</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70960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CFB7105-467D-4A9D-A53E-0EB106B9F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3358" y="1207078"/>
            <a:ext cx="4668982" cy="35017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C9505FA7-A7DF-48EA-A101-618265C9B4BB}"/>
              </a:ext>
            </a:extLst>
          </p:cNvPr>
          <p:cNvSpPr txBox="1"/>
          <p:nvPr/>
        </p:nvSpPr>
        <p:spPr>
          <a:xfrm>
            <a:off x="4353791" y="566677"/>
            <a:ext cx="7838209" cy="4524315"/>
          </a:xfrm>
          <a:prstGeom prst="rect">
            <a:avLst/>
          </a:prstGeom>
          <a:noFill/>
        </p:spPr>
        <p:txBody>
          <a:bodyPr wrap="square" rtlCol="0">
            <a:spAutoFit/>
          </a:bodyPr>
          <a:lstStyle/>
          <a:p>
            <a:r>
              <a:rPr lang="en-US" b="1" dirty="0"/>
              <a:t>Name: </a:t>
            </a:r>
            <a:r>
              <a:rPr lang="en-US" b="1" dirty="0" err="1"/>
              <a:t>Mohd</a:t>
            </a:r>
            <a:r>
              <a:rPr lang="en-US" b="1" dirty="0"/>
              <a:t> Hussain</a:t>
            </a:r>
          </a:p>
          <a:p>
            <a:r>
              <a:rPr lang="en-US" b="1" dirty="0"/>
              <a:t>s/o </a:t>
            </a:r>
            <a:r>
              <a:rPr lang="en-US" b="1" dirty="0" err="1"/>
              <a:t>Mohd</a:t>
            </a:r>
            <a:r>
              <a:rPr lang="en-US" b="1" dirty="0"/>
              <a:t> Raza </a:t>
            </a:r>
          </a:p>
          <a:p>
            <a:r>
              <a:rPr lang="en-US" b="1" dirty="0" err="1"/>
              <a:t>Adress</a:t>
            </a:r>
            <a:r>
              <a:rPr lang="en-US" b="1" dirty="0"/>
              <a:t>: </a:t>
            </a:r>
            <a:r>
              <a:rPr lang="en-US" b="1" dirty="0" err="1"/>
              <a:t>kharul</a:t>
            </a:r>
            <a:r>
              <a:rPr lang="en-US" b="1" dirty="0"/>
              <a:t> </a:t>
            </a:r>
            <a:r>
              <a:rPr lang="en-US" b="1" dirty="0" err="1"/>
              <a:t>hardrass</a:t>
            </a:r>
            <a:endParaRPr lang="en-US" b="1" dirty="0"/>
          </a:p>
          <a:p>
            <a:endParaRPr lang="en-US" dirty="0"/>
          </a:p>
          <a:p>
            <a:endParaRPr lang="en-US" dirty="0"/>
          </a:p>
          <a:p>
            <a:pPr algn="just"/>
            <a:r>
              <a:rPr lang="en-US" dirty="0"/>
              <a:t>I was working as a taxi driver, driving vehicles on commission basis. Due to restrictions of the owner, I was not able to drive on remote routes which promised higher commissions.  I always dreamed of owning my own vehicle, and saw huge opportunity during the tourist seasons.  Also the income was not meeting my daily requirement.</a:t>
            </a:r>
          </a:p>
          <a:p>
            <a:pPr algn="just"/>
            <a:r>
              <a:rPr lang="en-US" dirty="0"/>
              <a:t>      In the year 2019 I came to know about SC ST loans from local radio program I visited the office to get further details. I got immediately interested and applied for the loan, I was provided a loan of 15 Lacs with a minimum interest rate of only 6%.</a:t>
            </a:r>
          </a:p>
          <a:p>
            <a:r>
              <a:rPr lang="en-US" dirty="0"/>
              <a:t>     Now I am driving my own taxi, and my income has increased 03 folds. I currently drive on Jammu- Srinagar to </a:t>
            </a:r>
            <a:r>
              <a:rPr lang="en-US" dirty="0" err="1"/>
              <a:t>Leh</a:t>
            </a:r>
            <a:r>
              <a:rPr lang="en-US" dirty="0"/>
              <a:t> Highway.</a:t>
            </a:r>
          </a:p>
        </p:txBody>
      </p:sp>
    </p:spTree>
    <p:extLst>
      <p:ext uri="{BB962C8B-B14F-4D97-AF65-F5344CB8AC3E}">
        <p14:creationId xmlns:p14="http://schemas.microsoft.com/office/powerpoint/2010/main" val="2447489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71A7-2DE0-4E80-A85C-D6BCB3353650}"/>
              </a:ext>
            </a:extLst>
          </p:cNvPr>
          <p:cNvSpPr>
            <a:spLocks noGrp="1"/>
          </p:cNvSpPr>
          <p:nvPr>
            <p:ph type="title"/>
          </p:nvPr>
        </p:nvSpPr>
        <p:spPr/>
        <p:txBody>
          <a:bodyPr/>
          <a:lstStyle/>
          <a:p>
            <a:r>
              <a:rPr lang="en-US" dirty="0">
                <a:solidFill>
                  <a:schemeClr val="accent4">
                    <a:lumMod val="75000"/>
                  </a:schemeClr>
                </a:solidFill>
              </a:rPr>
              <a:t>Profile of District</a:t>
            </a:r>
          </a:p>
        </p:txBody>
      </p:sp>
      <p:sp>
        <p:nvSpPr>
          <p:cNvPr id="3" name="Content Placeholder 2">
            <a:extLst>
              <a:ext uri="{FF2B5EF4-FFF2-40B4-BE49-F238E27FC236}">
                <a16:creationId xmlns:a16="http://schemas.microsoft.com/office/drawing/2014/main" id="{9752863F-9B8B-44D3-953A-ED4C6AF24CCE}"/>
              </a:ext>
            </a:extLst>
          </p:cNvPr>
          <p:cNvSpPr>
            <a:spLocks noGrp="1"/>
          </p:cNvSpPr>
          <p:nvPr>
            <p:ph idx="1"/>
          </p:nvPr>
        </p:nvSpPr>
        <p:spPr>
          <a:xfrm>
            <a:off x="1451579" y="2015732"/>
            <a:ext cx="10241657" cy="4037749"/>
          </a:xfrm>
        </p:spPr>
        <p:txBody>
          <a:bodyPr>
            <a:normAutofit fontScale="85000" lnSpcReduction="10000"/>
          </a:bodyPr>
          <a:lstStyle/>
          <a:p>
            <a:pPr algn="l" fontAlgn="base"/>
            <a:r>
              <a:rPr lang="en-US" b="0" i="0" u="none" strike="noStrike" dirty="0" err="1">
                <a:solidFill>
                  <a:schemeClr val="accent1">
                    <a:lumMod val="50000"/>
                  </a:schemeClr>
                </a:solidFill>
                <a:effectLst/>
                <a:latin typeface="Open Sans" panose="020B0606030504020204" pitchFamily="34" charset="0"/>
              </a:rPr>
              <a:t>Kargil</a:t>
            </a:r>
            <a:r>
              <a:rPr lang="en-US" b="0" i="0" u="none" strike="noStrike" dirty="0">
                <a:solidFill>
                  <a:schemeClr val="accent1">
                    <a:lumMod val="50000"/>
                  </a:schemeClr>
                </a:solidFill>
                <a:effectLst/>
                <a:latin typeface="Open Sans" panose="020B0606030504020204" pitchFamily="34" charset="0"/>
              </a:rPr>
              <a:t> is one of the two Districts of Ladakh region and is the second largest town of Ladakh.</a:t>
            </a:r>
          </a:p>
          <a:p>
            <a:pPr algn="l" fontAlgn="base"/>
            <a:r>
              <a:rPr lang="en-US" b="0" i="0" dirty="0">
                <a:solidFill>
                  <a:schemeClr val="accent1">
                    <a:lumMod val="50000"/>
                  </a:schemeClr>
                </a:solidFill>
                <a:effectLst/>
                <a:latin typeface="Open Sans" panose="020B0606030504020204" pitchFamily="34" charset="0"/>
              </a:rPr>
              <a:t>District </a:t>
            </a:r>
            <a:r>
              <a:rPr lang="en-US" b="0" i="0" dirty="0" err="1">
                <a:solidFill>
                  <a:schemeClr val="accent1">
                    <a:lumMod val="50000"/>
                  </a:schemeClr>
                </a:solidFill>
                <a:effectLst/>
                <a:latin typeface="Open Sans" panose="020B0606030504020204" pitchFamily="34" charset="0"/>
              </a:rPr>
              <a:t>Kargil</a:t>
            </a:r>
            <a:r>
              <a:rPr lang="en-US" b="0" i="0" dirty="0">
                <a:solidFill>
                  <a:schemeClr val="accent1">
                    <a:lumMod val="50000"/>
                  </a:schemeClr>
                </a:solidFill>
                <a:effectLst/>
                <a:latin typeface="Open Sans" panose="020B0606030504020204" pitchFamily="34" charset="0"/>
              </a:rPr>
              <a:t> is extended over an area of 14036 Sq. Kms and comprises of 129 villages.</a:t>
            </a:r>
          </a:p>
          <a:p>
            <a:pPr algn="l" fontAlgn="base"/>
            <a:r>
              <a:rPr lang="en-US" b="0" i="0" dirty="0">
                <a:solidFill>
                  <a:schemeClr val="accent1">
                    <a:lumMod val="50000"/>
                  </a:schemeClr>
                </a:solidFill>
                <a:effectLst/>
                <a:latin typeface="Open Sans" panose="020B0606030504020204" pitchFamily="34" charset="0"/>
              </a:rPr>
              <a:t>As per Census-2011 population of the District was recorded as 1,40,802 souls</a:t>
            </a:r>
            <a:r>
              <a:rPr lang="en-US" dirty="0">
                <a:solidFill>
                  <a:schemeClr val="accent1">
                    <a:lumMod val="50000"/>
                  </a:schemeClr>
                </a:solidFill>
                <a:latin typeface="Open Sans" panose="020B0606030504020204" pitchFamily="34" charset="0"/>
              </a:rPr>
              <a:t>.</a:t>
            </a:r>
            <a:endParaRPr lang="en-US" b="0" i="0" dirty="0">
              <a:solidFill>
                <a:schemeClr val="accent1">
                  <a:lumMod val="50000"/>
                </a:schemeClr>
              </a:solidFill>
              <a:effectLst/>
              <a:latin typeface="Open Sans" panose="020B0606030504020204" pitchFamily="34" charset="0"/>
            </a:endParaRPr>
          </a:p>
          <a:p>
            <a:pPr fontAlgn="base"/>
            <a:r>
              <a:rPr lang="en-US" b="0" i="0" dirty="0">
                <a:solidFill>
                  <a:schemeClr val="accent1">
                    <a:lumMod val="50000"/>
                  </a:schemeClr>
                </a:solidFill>
                <a:effectLst/>
                <a:latin typeface="Open Sans" panose="020B0606030504020204" pitchFamily="34" charset="0"/>
              </a:rPr>
              <a:t>The district has unique position in the country because of its high altitude which ranges from 8000 to 23000 ft. above the sea level.</a:t>
            </a:r>
          </a:p>
          <a:p>
            <a:pPr algn="l" fontAlgn="base"/>
            <a:r>
              <a:rPr lang="en-US" b="0" i="0" dirty="0">
                <a:solidFill>
                  <a:schemeClr val="accent1">
                    <a:lumMod val="50000"/>
                  </a:schemeClr>
                </a:solidFill>
                <a:effectLst/>
                <a:latin typeface="Open Sans" panose="020B0606030504020204" pitchFamily="34" charset="0"/>
              </a:rPr>
              <a:t>The whole District comprises of high rocky mountains and cold arid desert</a:t>
            </a:r>
            <a:r>
              <a:rPr lang="en-US" dirty="0">
                <a:solidFill>
                  <a:schemeClr val="accent1">
                    <a:lumMod val="50000"/>
                  </a:schemeClr>
                </a:solidFill>
                <a:latin typeface="Open Sans" panose="020B0606030504020204" pitchFamily="34" charset="0"/>
              </a:rPr>
              <a:t>.</a:t>
            </a:r>
          </a:p>
          <a:p>
            <a:pPr algn="l" fontAlgn="base"/>
            <a:r>
              <a:rPr lang="en-US" dirty="0">
                <a:solidFill>
                  <a:schemeClr val="accent1">
                    <a:lumMod val="50000"/>
                  </a:schemeClr>
                </a:solidFill>
                <a:latin typeface="Open Sans" panose="020B0606030504020204" pitchFamily="34" charset="0"/>
              </a:rPr>
              <a:t>60-70% of the total area of district remains covered with snow throughout the year and is devoid of any vegetation. </a:t>
            </a:r>
          </a:p>
          <a:p>
            <a:pPr algn="l" fontAlgn="base"/>
            <a:r>
              <a:rPr lang="en-US" dirty="0">
                <a:solidFill>
                  <a:schemeClr val="accent1">
                    <a:lumMod val="50000"/>
                  </a:schemeClr>
                </a:solidFill>
                <a:latin typeface="Open Sans" panose="020B0606030504020204" pitchFamily="34" charset="0"/>
              </a:rPr>
              <a:t>The temperature dip as low as -45° during winter.</a:t>
            </a:r>
          </a:p>
          <a:p>
            <a:pPr fontAlgn="base"/>
            <a:r>
              <a:rPr lang="en-US" u="none" strike="noStrike" dirty="0">
                <a:solidFill>
                  <a:schemeClr val="accent1">
                    <a:lumMod val="50000"/>
                  </a:schemeClr>
                </a:solidFill>
                <a:latin typeface="Open Sans" panose="020B0606030504020204" pitchFamily="34" charset="0"/>
              </a:rPr>
              <a:t>The district remains cut-off from rest the country for 06 months </a:t>
            </a:r>
            <a:endParaRPr lang="en-US" b="0" i="0" u="none" strike="noStrike" dirty="0">
              <a:solidFill>
                <a:schemeClr val="accent1">
                  <a:lumMod val="50000"/>
                </a:schemeClr>
              </a:solidFill>
              <a:effectLst/>
              <a:latin typeface="Open Sans" panose="020B0606030504020204" pitchFamily="34" charset="0"/>
            </a:endParaRPr>
          </a:p>
          <a:p>
            <a:pPr algn="l" fontAlgn="base"/>
            <a:r>
              <a:rPr lang="en-US" b="0" i="0" dirty="0">
                <a:solidFill>
                  <a:schemeClr val="accent1">
                    <a:lumMod val="50000"/>
                  </a:schemeClr>
                </a:solidFill>
                <a:effectLst/>
                <a:latin typeface="Open Sans" panose="020B0606030504020204" pitchFamily="34" charset="0"/>
              </a:rPr>
              <a:t> 30%-40% of the total population migrates to other warmer parts of the country during winter. </a:t>
            </a:r>
          </a:p>
        </p:txBody>
      </p:sp>
    </p:spTree>
    <p:extLst>
      <p:ext uri="{BB962C8B-B14F-4D97-AF65-F5344CB8AC3E}">
        <p14:creationId xmlns:p14="http://schemas.microsoft.com/office/powerpoint/2010/main" val="215033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A05386-E908-47E3-869C-86172EFB13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947885" y="733466"/>
            <a:ext cx="3884217" cy="29131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2E5D1E07-5505-4C3F-B2F3-C58E4CD61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519" y="718306"/>
            <a:ext cx="3762952" cy="28222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a:extLst>
              <a:ext uri="{FF2B5EF4-FFF2-40B4-BE49-F238E27FC236}">
                <a16:creationId xmlns:a16="http://schemas.microsoft.com/office/drawing/2014/main" id="{69E3631E-663C-4217-8014-515A869B9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2740" y="641131"/>
            <a:ext cx="3762955" cy="282221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a:extLst>
              <a:ext uri="{FF2B5EF4-FFF2-40B4-BE49-F238E27FC236}">
                <a16:creationId xmlns:a16="http://schemas.microsoft.com/office/drawing/2014/main" id="{F46E42EC-2ECD-4B23-AB7F-EB74C9B51433}"/>
              </a:ext>
            </a:extLst>
          </p:cNvPr>
          <p:cNvSpPr txBox="1"/>
          <p:nvPr/>
        </p:nvSpPr>
        <p:spPr>
          <a:xfrm>
            <a:off x="164278" y="4261998"/>
            <a:ext cx="3299357" cy="3139321"/>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just"/>
            <a:r>
              <a:rPr lang="en-US" dirty="0" err="1"/>
              <a:t>Shmt</a:t>
            </a:r>
            <a:r>
              <a:rPr lang="en-US" dirty="0"/>
              <a:t>. Fatima </a:t>
            </a:r>
            <a:r>
              <a:rPr lang="en-US" dirty="0" err="1"/>
              <a:t>banoo</a:t>
            </a:r>
            <a:r>
              <a:rPr lang="en-US" dirty="0"/>
              <a:t> d/o </a:t>
            </a:r>
            <a:r>
              <a:rPr lang="en-US" dirty="0" err="1"/>
              <a:t>mohd</a:t>
            </a:r>
            <a:r>
              <a:rPr lang="en-US" dirty="0"/>
              <a:t> </a:t>
            </a:r>
            <a:r>
              <a:rPr lang="en-US" dirty="0" err="1"/>
              <a:t>ali</a:t>
            </a:r>
            <a:r>
              <a:rPr lang="en-US" dirty="0"/>
              <a:t>  </a:t>
            </a:r>
          </a:p>
          <a:p>
            <a:pPr algn="just"/>
            <a:r>
              <a:rPr lang="en-US" dirty="0" err="1"/>
              <a:t>R.o</a:t>
            </a:r>
            <a:r>
              <a:rPr lang="en-US" dirty="0"/>
              <a:t>  </a:t>
            </a:r>
            <a:r>
              <a:rPr lang="en-US" dirty="0" err="1"/>
              <a:t>Trespone</a:t>
            </a:r>
            <a:r>
              <a:rPr lang="en-US" dirty="0"/>
              <a:t> was an educated unemployed Youth with a entrepreneur sprit.  After Getting a loan of  02 lacs in the year 2018 she established her own farming Setup. And now she is  earning 02 lacs per annum and is working  satisfactorily</a:t>
            </a:r>
          </a:p>
          <a:p>
            <a:pPr algn="just"/>
            <a:endParaRPr lang="en-US" dirty="0"/>
          </a:p>
          <a:p>
            <a:pPr algn="just"/>
            <a:endParaRPr lang="en-US" dirty="0"/>
          </a:p>
        </p:txBody>
      </p:sp>
      <p:sp>
        <p:nvSpPr>
          <p:cNvPr id="11" name="TextBox 10">
            <a:extLst>
              <a:ext uri="{FF2B5EF4-FFF2-40B4-BE49-F238E27FC236}">
                <a16:creationId xmlns:a16="http://schemas.microsoft.com/office/drawing/2014/main" id="{8B9FBE2B-2B03-46A7-BC81-393E44DBB4A5}"/>
              </a:ext>
            </a:extLst>
          </p:cNvPr>
          <p:cNvSpPr txBox="1"/>
          <p:nvPr/>
        </p:nvSpPr>
        <p:spPr>
          <a:xfrm>
            <a:off x="3956666" y="4132153"/>
            <a:ext cx="3590867" cy="2862322"/>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Syed </a:t>
            </a:r>
            <a:r>
              <a:rPr lang="en-US" dirty="0" err="1"/>
              <a:t>ali</a:t>
            </a:r>
            <a:r>
              <a:rPr lang="en-US" dirty="0"/>
              <a:t> s/o Syed </a:t>
            </a:r>
            <a:r>
              <a:rPr lang="en-US" dirty="0" err="1"/>
              <a:t>mohd</a:t>
            </a:r>
            <a:r>
              <a:rPr lang="en-US" dirty="0"/>
              <a:t> r/o </a:t>
            </a:r>
            <a:r>
              <a:rPr lang="en-US" dirty="0" err="1"/>
              <a:t>Trespone</a:t>
            </a:r>
            <a:r>
              <a:rPr lang="en-US" dirty="0"/>
              <a:t> was in search of employment after getting his education. Belonging to low income ST background he was not able to start a business himself.</a:t>
            </a:r>
          </a:p>
          <a:p>
            <a:r>
              <a:rPr lang="en-US" dirty="0"/>
              <a:t>After knowing about the scheme in 2019 he opened his own Vegetable and Fruit shop by taking a credit of 05 lacs under the scheme.</a:t>
            </a:r>
          </a:p>
          <a:p>
            <a:endParaRPr lang="en-US" dirty="0"/>
          </a:p>
        </p:txBody>
      </p:sp>
      <p:sp>
        <p:nvSpPr>
          <p:cNvPr id="12" name="TextBox 11">
            <a:extLst>
              <a:ext uri="{FF2B5EF4-FFF2-40B4-BE49-F238E27FC236}">
                <a16:creationId xmlns:a16="http://schemas.microsoft.com/office/drawing/2014/main" id="{F7BB8341-213E-4050-8FA0-C7AB155EED9D}"/>
              </a:ext>
            </a:extLst>
          </p:cNvPr>
          <p:cNvSpPr txBox="1"/>
          <p:nvPr/>
        </p:nvSpPr>
        <p:spPr>
          <a:xfrm>
            <a:off x="8094559" y="4261998"/>
            <a:ext cx="3590867" cy="3139321"/>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err="1"/>
              <a:t>Mohd</a:t>
            </a:r>
            <a:r>
              <a:rPr lang="en-US" dirty="0"/>
              <a:t> Hussain R/o </a:t>
            </a:r>
            <a:r>
              <a:rPr lang="en-US" dirty="0" err="1"/>
              <a:t>Lankore</a:t>
            </a:r>
            <a:r>
              <a:rPr lang="en-US" dirty="0"/>
              <a:t> was experienced in business process, but was not able open his own shop. After getting familiar with SC ST Loan, He opened a hardware store by taking a credit of 05 lacs from the bank in the year 2018. Now he is running his successful business with annual turnover of 15 lacs</a:t>
            </a:r>
          </a:p>
          <a:p>
            <a:endParaRPr lang="en-US" dirty="0"/>
          </a:p>
          <a:p>
            <a:endParaRPr lang="en-US" dirty="0"/>
          </a:p>
        </p:txBody>
      </p:sp>
    </p:spTree>
    <p:extLst>
      <p:ext uri="{BB962C8B-B14F-4D97-AF65-F5344CB8AC3E}">
        <p14:creationId xmlns:p14="http://schemas.microsoft.com/office/powerpoint/2010/main" val="903073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62C18-AC80-4CDE-BF5F-BAE93DA014BB}"/>
              </a:ext>
            </a:extLst>
          </p:cNvPr>
          <p:cNvSpPr>
            <a:spLocks noGrp="1"/>
          </p:cNvSpPr>
          <p:nvPr>
            <p:ph type="title"/>
          </p:nvPr>
        </p:nvSpPr>
        <p:spPr/>
        <p:txBody>
          <a:bodyPr/>
          <a:lstStyle/>
          <a:p>
            <a:r>
              <a:rPr lang="en-US" dirty="0"/>
              <a:t>Socio-Cultural impact </a:t>
            </a:r>
          </a:p>
        </p:txBody>
      </p:sp>
      <p:sp>
        <p:nvSpPr>
          <p:cNvPr id="3" name="Content Placeholder 2">
            <a:extLst>
              <a:ext uri="{FF2B5EF4-FFF2-40B4-BE49-F238E27FC236}">
                <a16:creationId xmlns:a16="http://schemas.microsoft.com/office/drawing/2014/main" id="{56994EFA-8FAF-49AA-BDC9-2E9BEB06C344}"/>
              </a:ext>
            </a:extLst>
          </p:cNvPr>
          <p:cNvSpPr>
            <a:spLocks noGrp="1"/>
          </p:cNvSpPr>
          <p:nvPr>
            <p:ph idx="1"/>
          </p:nvPr>
        </p:nvSpPr>
        <p:spPr>
          <a:xfrm>
            <a:off x="1451579" y="2015731"/>
            <a:ext cx="9875182" cy="4037749"/>
          </a:xfrm>
        </p:spPr>
        <p:txBody>
          <a:bodyPr>
            <a:normAutofit lnSpcReduction="10000"/>
          </a:bodyPr>
          <a:lstStyle/>
          <a:p>
            <a:r>
              <a:rPr lang="en-US" dirty="0"/>
              <a:t>Changed the behavior of the youth from employee to employers.</a:t>
            </a:r>
          </a:p>
          <a:p>
            <a:r>
              <a:rPr lang="en-US" dirty="0"/>
              <a:t> Standard of living have been upgraded day by day.</a:t>
            </a:r>
          </a:p>
          <a:p>
            <a:r>
              <a:rPr lang="en-US" dirty="0"/>
              <a:t>Availability of different products and opportunities in their own areas, providing nutritional helps in different areas of the district. </a:t>
            </a:r>
          </a:p>
          <a:p>
            <a:r>
              <a:rPr lang="en-US" dirty="0"/>
              <a:t>Decreased dependency on other areas like Kashmir Valley and </a:t>
            </a:r>
            <a:r>
              <a:rPr lang="en-US" dirty="0" err="1"/>
              <a:t>Leh</a:t>
            </a:r>
            <a:r>
              <a:rPr lang="en-US" dirty="0"/>
              <a:t>.</a:t>
            </a:r>
          </a:p>
          <a:p>
            <a:r>
              <a:rPr lang="en-US" dirty="0"/>
              <a:t>Increased stability and confidence among the youth.</a:t>
            </a:r>
          </a:p>
          <a:p>
            <a:r>
              <a:rPr lang="en-US" dirty="0"/>
              <a:t>Providing helping hand to think out of box.</a:t>
            </a:r>
          </a:p>
          <a:p>
            <a:r>
              <a:rPr lang="en-US" dirty="0"/>
              <a:t>Set a platform for other youths to avail the opportunity which results in employment for many mores.</a:t>
            </a:r>
          </a:p>
        </p:txBody>
      </p:sp>
    </p:spTree>
    <p:extLst>
      <p:ext uri="{BB962C8B-B14F-4D97-AF65-F5344CB8AC3E}">
        <p14:creationId xmlns:p14="http://schemas.microsoft.com/office/powerpoint/2010/main" val="33197818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094F0-8814-4539-A67F-1BF29AE09118}"/>
              </a:ext>
            </a:extLst>
          </p:cNvPr>
          <p:cNvSpPr>
            <a:spLocks noGrp="1"/>
          </p:cNvSpPr>
          <p:nvPr>
            <p:ph type="title"/>
          </p:nvPr>
        </p:nvSpPr>
        <p:spPr>
          <a:xfrm>
            <a:off x="1451579" y="3429000"/>
            <a:ext cx="9603275" cy="1049235"/>
          </a:xfrm>
        </p:spPr>
        <p:txBody>
          <a:bodyPr>
            <a:normAutofit/>
          </a:bodyPr>
          <a:lstStyle/>
          <a:p>
            <a:pPr algn="ctr"/>
            <a:r>
              <a:rPr lang="en-US" sz="5400" dirty="0">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2633856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2F31-A1DC-4655-A8C6-C3ECB96B5BAD}"/>
              </a:ext>
            </a:extLst>
          </p:cNvPr>
          <p:cNvSpPr>
            <a:spLocks noGrp="1"/>
          </p:cNvSpPr>
          <p:nvPr>
            <p:ph type="title"/>
          </p:nvPr>
        </p:nvSpPr>
        <p:spPr/>
        <p:txBody>
          <a:bodyPr/>
          <a:lstStyle/>
          <a:p>
            <a:r>
              <a:rPr lang="en-US" dirty="0">
                <a:solidFill>
                  <a:schemeClr val="accent4">
                    <a:lumMod val="75000"/>
                  </a:schemeClr>
                </a:solidFill>
              </a:rPr>
              <a:t>Why our achievements are remarkable</a:t>
            </a:r>
          </a:p>
        </p:txBody>
      </p:sp>
      <p:sp>
        <p:nvSpPr>
          <p:cNvPr id="3" name="Content Placeholder 2">
            <a:extLst>
              <a:ext uri="{FF2B5EF4-FFF2-40B4-BE49-F238E27FC236}">
                <a16:creationId xmlns:a16="http://schemas.microsoft.com/office/drawing/2014/main" id="{1F5DF381-DBFE-4326-8B85-85862E945CAC}"/>
              </a:ext>
            </a:extLst>
          </p:cNvPr>
          <p:cNvSpPr>
            <a:spLocks noGrp="1"/>
          </p:cNvSpPr>
          <p:nvPr>
            <p:ph idx="1"/>
          </p:nvPr>
        </p:nvSpPr>
        <p:spPr>
          <a:xfrm>
            <a:off x="1451578" y="2126568"/>
            <a:ext cx="9603275" cy="3450613"/>
          </a:xfrm>
        </p:spPr>
        <p:txBody>
          <a:bodyPr>
            <a:normAutofit fontScale="92500"/>
          </a:bodyPr>
          <a:lstStyle/>
          <a:p>
            <a:pPr marL="0" indent="0">
              <a:buNone/>
            </a:pPr>
            <a:r>
              <a:rPr lang="en-US" b="1" dirty="0">
                <a:solidFill>
                  <a:schemeClr val="accent6">
                    <a:lumMod val="50000"/>
                  </a:schemeClr>
                </a:solidFill>
              </a:rPr>
              <a:t>Beside all the odds given above the district has following challenges to credit flow,</a:t>
            </a:r>
          </a:p>
          <a:p>
            <a:r>
              <a:rPr lang="en-US" dirty="0">
                <a:solidFill>
                  <a:schemeClr val="accent2">
                    <a:lumMod val="50000"/>
                  </a:schemeClr>
                </a:solidFill>
              </a:rPr>
              <a:t>The district has shortest working season in the entire country.</a:t>
            </a:r>
          </a:p>
          <a:p>
            <a:r>
              <a:rPr lang="en-US" dirty="0">
                <a:solidFill>
                  <a:schemeClr val="accent2">
                    <a:lumMod val="50000"/>
                  </a:schemeClr>
                </a:solidFill>
              </a:rPr>
              <a:t>District remains cutoff from rest of the country which disrupts its supply chain and access to markets.</a:t>
            </a:r>
          </a:p>
          <a:p>
            <a:r>
              <a:rPr lang="en-US" dirty="0">
                <a:solidFill>
                  <a:schemeClr val="accent2">
                    <a:lumMod val="50000"/>
                  </a:schemeClr>
                </a:solidFill>
              </a:rPr>
              <a:t>No major industrial or business hub nearby.</a:t>
            </a:r>
          </a:p>
          <a:p>
            <a:r>
              <a:rPr lang="en-US" dirty="0">
                <a:solidFill>
                  <a:schemeClr val="accent2">
                    <a:lumMod val="50000"/>
                  </a:schemeClr>
                </a:solidFill>
              </a:rPr>
              <a:t>All the activities, that is, production as well as consumption are confined to the town only.</a:t>
            </a:r>
          </a:p>
          <a:p>
            <a:r>
              <a:rPr lang="en-US" dirty="0">
                <a:solidFill>
                  <a:schemeClr val="accent2">
                    <a:lumMod val="50000"/>
                  </a:schemeClr>
                </a:solidFill>
              </a:rPr>
              <a:t>The demand of priority sector lending is again exclusively indigenous to </a:t>
            </a:r>
            <a:r>
              <a:rPr lang="en-US" dirty="0" err="1">
                <a:solidFill>
                  <a:schemeClr val="accent2">
                    <a:lumMod val="50000"/>
                  </a:schemeClr>
                </a:solidFill>
              </a:rPr>
              <a:t>Kargil</a:t>
            </a:r>
            <a:r>
              <a:rPr lang="en-US" dirty="0">
                <a:solidFill>
                  <a:schemeClr val="accent2">
                    <a:lumMod val="50000"/>
                  </a:schemeClr>
                </a:solidFill>
              </a:rPr>
              <a:t>.</a:t>
            </a:r>
          </a:p>
        </p:txBody>
      </p:sp>
    </p:spTree>
    <p:extLst>
      <p:ext uri="{BB962C8B-B14F-4D97-AF65-F5344CB8AC3E}">
        <p14:creationId xmlns:p14="http://schemas.microsoft.com/office/powerpoint/2010/main" val="3144764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744FE4-3881-4452-9613-B62E0A61CDAF}"/>
              </a:ext>
            </a:extLst>
          </p:cNvPr>
          <p:cNvSpPr txBox="1"/>
          <p:nvPr/>
        </p:nvSpPr>
        <p:spPr>
          <a:xfrm>
            <a:off x="1260764" y="197584"/>
            <a:ext cx="10522118" cy="1384995"/>
          </a:xfrm>
          <a:prstGeom prst="rect">
            <a:avLst/>
          </a:prstGeom>
          <a:noFill/>
        </p:spPr>
        <p:txBody>
          <a:bodyPr wrap="square" rtlCol="0">
            <a:spAutoFit/>
          </a:bodyPr>
          <a:lstStyle/>
          <a:p>
            <a:pPr algn="ctr"/>
            <a:r>
              <a:rPr lang="en-US" sz="2400" b="1" dirty="0"/>
              <a:t>Annual Credit Plans </a:t>
            </a:r>
          </a:p>
          <a:p>
            <a:pPr algn="ctr"/>
            <a:endParaRPr lang="en-US" sz="2000" dirty="0"/>
          </a:p>
          <a:p>
            <a:pPr algn="ctr"/>
            <a:r>
              <a:rPr lang="en-US" sz="2000" dirty="0"/>
              <a:t>During the year 2018-19 district </a:t>
            </a:r>
            <a:r>
              <a:rPr lang="en-US" sz="2000" dirty="0" err="1"/>
              <a:t>Kargil</a:t>
            </a:r>
            <a:r>
              <a:rPr lang="en-US" sz="2000" dirty="0"/>
              <a:t> achieved </a:t>
            </a:r>
            <a:r>
              <a:rPr lang="en-US" sz="2000" b="1" dirty="0"/>
              <a:t>125%</a:t>
            </a:r>
            <a:r>
              <a:rPr lang="en-US" sz="2000" dirty="0"/>
              <a:t> of the target. </a:t>
            </a:r>
          </a:p>
          <a:p>
            <a:pPr algn="ctr"/>
            <a:r>
              <a:rPr lang="en-US" sz="2000" dirty="0"/>
              <a:t>And during the year 2019-20 district </a:t>
            </a:r>
            <a:r>
              <a:rPr lang="en-US" sz="2000" dirty="0" err="1"/>
              <a:t>Kargil</a:t>
            </a:r>
            <a:r>
              <a:rPr lang="en-US" sz="2000" dirty="0"/>
              <a:t> was able to achieve </a:t>
            </a:r>
            <a:r>
              <a:rPr lang="en-US" sz="2000" b="1" dirty="0"/>
              <a:t>107% </a:t>
            </a:r>
            <a:r>
              <a:rPr lang="en-US" sz="2000" dirty="0">
                <a:solidFill>
                  <a:srgbClr val="FF0000"/>
                </a:solidFill>
              </a:rPr>
              <a:t>*</a:t>
            </a:r>
            <a:r>
              <a:rPr lang="en-US" sz="2000" dirty="0"/>
              <a:t> of the target set. </a:t>
            </a:r>
          </a:p>
        </p:txBody>
      </p:sp>
      <p:graphicFrame>
        <p:nvGraphicFramePr>
          <p:cNvPr id="7" name="Chart 6">
            <a:extLst>
              <a:ext uri="{FF2B5EF4-FFF2-40B4-BE49-F238E27FC236}">
                <a16:creationId xmlns:a16="http://schemas.microsoft.com/office/drawing/2014/main" id="{FEEA3FC8-91F6-4CD5-B20A-1B21AF403C48}"/>
              </a:ext>
            </a:extLst>
          </p:cNvPr>
          <p:cNvGraphicFramePr/>
          <p:nvPr>
            <p:extLst>
              <p:ext uri="{D42A27DB-BD31-4B8C-83A1-F6EECF244321}">
                <p14:modId xmlns:p14="http://schemas.microsoft.com/office/powerpoint/2010/main" val="1747618326"/>
              </p:ext>
            </p:extLst>
          </p:nvPr>
        </p:nvGraphicFramePr>
        <p:xfrm>
          <a:off x="-586429" y="1842654"/>
          <a:ext cx="7527636" cy="430953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83BC305-B297-4612-8B82-05096B99DC49}"/>
              </a:ext>
            </a:extLst>
          </p:cNvPr>
          <p:cNvSpPr txBox="1"/>
          <p:nvPr/>
        </p:nvSpPr>
        <p:spPr>
          <a:xfrm>
            <a:off x="6276109" y="2028824"/>
            <a:ext cx="5915891" cy="1077218"/>
          </a:xfrm>
          <a:prstGeom prst="rect">
            <a:avLst/>
          </a:prstGeom>
          <a:noFill/>
        </p:spPr>
        <p:txBody>
          <a:bodyPr wrap="square" rtlCol="0">
            <a:spAutoFit/>
          </a:bodyPr>
          <a:lstStyle/>
          <a:p>
            <a:pPr algn="just"/>
            <a:r>
              <a:rPr lang="en-US" sz="1600" dirty="0">
                <a:solidFill>
                  <a:srgbClr val="FF0000"/>
                </a:solidFill>
              </a:rPr>
              <a:t>* The achievement of 107% of target during 19-20 is remarkable due to the fact that during the fag end of the year, district was faced by some unavoidable circumstances due to bi-furcation followed by COVID 19 pandemic.</a:t>
            </a:r>
          </a:p>
        </p:txBody>
      </p:sp>
      <p:graphicFrame>
        <p:nvGraphicFramePr>
          <p:cNvPr id="3" name="Table 4">
            <a:extLst>
              <a:ext uri="{FF2B5EF4-FFF2-40B4-BE49-F238E27FC236}">
                <a16:creationId xmlns:a16="http://schemas.microsoft.com/office/drawing/2014/main" id="{D8133C11-35B9-45CD-8A19-30A5681970EB}"/>
              </a:ext>
            </a:extLst>
          </p:cNvPr>
          <p:cNvGraphicFramePr>
            <a:graphicFrameLocks noGrp="1"/>
          </p:cNvGraphicFramePr>
          <p:nvPr>
            <p:extLst>
              <p:ext uri="{D42A27DB-BD31-4B8C-83A1-F6EECF244321}">
                <p14:modId xmlns:p14="http://schemas.microsoft.com/office/powerpoint/2010/main" val="3144959942"/>
              </p:ext>
            </p:extLst>
          </p:nvPr>
        </p:nvGraphicFramePr>
        <p:xfrm>
          <a:off x="6603525" y="4072854"/>
          <a:ext cx="5261058" cy="1112520"/>
        </p:xfrm>
        <a:graphic>
          <a:graphicData uri="http://schemas.openxmlformats.org/drawingml/2006/table">
            <a:tbl>
              <a:tblPr firstRow="1" bandRow="1">
                <a:tableStyleId>{5C22544A-7EE6-4342-B048-85BDC9FD1C3A}</a:tableStyleId>
              </a:tblPr>
              <a:tblGrid>
                <a:gridCol w="1753686">
                  <a:extLst>
                    <a:ext uri="{9D8B030D-6E8A-4147-A177-3AD203B41FA5}">
                      <a16:colId xmlns:a16="http://schemas.microsoft.com/office/drawing/2014/main" val="181109923"/>
                    </a:ext>
                  </a:extLst>
                </a:gridCol>
                <a:gridCol w="1753686">
                  <a:extLst>
                    <a:ext uri="{9D8B030D-6E8A-4147-A177-3AD203B41FA5}">
                      <a16:colId xmlns:a16="http://schemas.microsoft.com/office/drawing/2014/main" val="2520553661"/>
                    </a:ext>
                  </a:extLst>
                </a:gridCol>
                <a:gridCol w="1753686">
                  <a:extLst>
                    <a:ext uri="{9D8B030D-6E8A-4147-A177-3AD203B41FA5}">
                      <a16:colId xmlns:a16="http://schemas.microsoft.com/office/drawing/2014/main" val="3929137291"/>
                    </a:ext>
                  </a:extLst>
                </a:gridCol>
              </a:tblGrid>
              <a:tr h="370840">
                <a:tc>
                  <a:txBody>
                    <a:bodyPr/>
                    <a:lstStyle/>
                    <a:p>
                      <a:r>
                        <a:rPr lang="en-US" dirty="0"/>
                        <a:t>Year</a:t>
                      </a:r>
                    </a:p>
                  </a:txBody>
                  <a:tcPr/>
                </a:tc>
                <a:tc>
                  <a:txBody>
                    <a:bodyPr/>
                    <a:lstStyle/>
                    <a:p>
                      <a:r>
                        <a:rPr lang="en-US" dirty="0"/>
                        <a:t>Target</a:t>
                      </a:r>
                    </a:p>
                  </a:txBody>
                  <a:tcPr/>
                </a:tc>
                <a:tc>
                  <a:txBody>
                    <a:bodyPr/>
                    <a:lstStyle/>
                    <a:p>
                      <a:r>
                        <a:rPr lang="en-US" dirty="0"/>
                        <a:t>Achievement</a:t>
                      </a:r>
                    </a:p>
                  </a:txBody>
                  <a:tcPr/>
                </a:tc>
                <a:extLst>
                  <a:ext uri="{0D108BD9-81ED-4DB2-BD59-A6C34878D82A}">
                    <a16:rowId xmlns:a16="http://schemas.microsoft.com/office/drawing/2014/main" val="3914489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2018-19</a:t>
                      </a:r>
                    </a:p>
                  </a:txBody>
                  <a:tcPr/>
                </a:tc>
                <a:tc>
                  <a:txBody>
                    <a:bodyPr/>
                    <a:lstStyle/>
                    <a:p>
                      <a:r>
                        <a:rPr lang="en-US" dirty="0"/>
                        <a:t>203.19</a:t>
                      </a:r>
                    </a:p>
                  </a:txBody>
                  <a:tcPr/>
                </a:tc>
                <a:tc>
                  <a:txBody>
                    <a:bodyPr/>
                    <a:lstStyle/>
                    <a:p>
                      <a:r>
                        <a:rPr lang="en-US" dirty="0"/>
                        <a:t>280.78</a:t>
                      </a:r>
                    </a:p>
                  </a:txBody>
                  <a:tcPr/>
                </a:tc>
                <a:extLst>
                  <a:ext uri="{0D108BD9-81ED-4DB2-BD59-A6C34878D82A}">
                    <a16:rowId xmlns:a16="http://schemas.microsoft.com/office/drawing/2014/main" val="5898283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2019-20</a:t>
                      </a:r>
                    </a:p>
                  </a:txBody>
                  <a:tcPr/>
                </a:tc>
                <a:tc>
                  <a:txBody>
                    <a:bodyPr/>
                    <a:lstStyle/>
                    <a:p>
                      <a:r>
                        <a:rPr lang="en-US" dirty="0"/>
                        <a:t>254.12</a:t>
                      </a:r>
                    </a:p>
                  </a:txBody>
                  <a:tcPr/>
                </a:tc>
                <a:tc>
                  <a:txBody>
                    <a:bodyPr/>
                    <a:lstStyle/>
                    <a:p>
                      <a:r>
                        <a:rPr lang="en-US" dirty="0"/>
                        <a:t>302.52</a:t>
                      </a:r>
                    </a:p>
                  </a:txBody>
                  <a:tcPr/>
                </a:tc>
                <a:extLst>
                  <a:ext uri="{0D108BD9-81ED-4DB2-BD59-A6C34878D82A}">
                    <a16:rowId xmlns:a16="http://schemas.microsoft.com/office/drawing/2014/main" val="1552901308"/>
                  </a:ext>
                </a:extLst>
              </a:tr>
            </a:tbl>
          </a:graphicData>
        </a:graphic>
      </p:graphicFrame>
    </p:spTree>
    <p:extLst>
      <p:ext uri="{BB962C8B-B14F-4D97-AF65-F5344CB8AC3E}">
        <p14:creationId xmlns:p14="http://schemas.microsoft.com/office/powerpoint/2010/main" val="4026666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FC1073F-83A6-43E0-9001-6F10587C4E34}"/>
              </a:ext>
            </a:extLst>
          </p:cNvPr>
          <p:cNvPicPr>
            <a:picLocks noGrp="1" noChangeAspect="1"/>
          </p:cNvPicPr>
          <p:nvPr>
            <p:ph idx="1"/>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2645" y="551738"/>
            <a:ext cx="11761914" cy="4918619"/>
          </a:xfrm>
        </p:spPr>
      </p:pic>
    </p:spTree>
    <p:extLst>
      <p:ext uri="{BB962C8B-B14F-4D97-AF65-F5344CB8AC3E}">
        <p14:creationId xmlns:p14="http://schemas.microsoft.com/office/powerpoint/2010/main" val="228379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FB0AE-FB66-47CC-BA2B-9DBE75B5784D}"/>
              </a:ext>
            </a:extLst>
          </p:cNvPr>
          <p:cNvSpPr>
            <a:spLocks noGrp="1"/>
          </p:cNvSpPr>
          <p:nvPr>
            <p:ph type="title"/>
          </p:nvPr>
        </p:nvSpPr>
        <p:spPr>
          <a:xfrm>
            <a:off x="1506997" y="540383"/>
            <a:ext cx="9603275" cy="1049235"/>
          </a:xfrm>
        </p:spPr>
        <p:txBody>
          <a:bodyPr/>
          <a:lstStyle/>
          <a:p>
            <a:r>
              <a:rPr lang="en-US" dirty="0"/>
              <a:t>Agriculture</a:t>
            </a:r>
          </a:p>
        </p:txBody>
      </p:sp>
      <p:sp>
        <p:nvSpPr>
          <p:cNvPr id="3" name="Content Placeholder 2">
            <a:extLst>
              <a:ext uri="{FF2B5EF4-FFF2-40B4-BE49-F238E27FC236}">
                <a16:creationId xmlns:a16="http://schemas.microsoft.com/office/drawing/2014/main" id="{43CB217B-5AC1-4D2A-AD0F-E7823E7A45C4}"/>
              </a:ext>
            </a:extLst>
          </p:cNvPr>
          <p:cNvSpPr>
            <a:spLocks noGrp="1"/>
          </p:cNvSpPr>
          <p:nvPr>
            <p:ph idx="1"/>
          </p:nvPr>
        </p:nvSpPr>
        <p:spPr>
          <a:xfrm>
            <a:off x="352253" y="2078182"/>
            <a:ext cx="11701202" cy="4959927"/>
          </a:xfrm>
        </p:spPr>
        <p:txBody>
          <a:bodyPr>
            <a:normAutofit/>
          </a:bodyPr>
          <a:lstStyle/>
          <a:p>
            <a:pPr marL="0" lvl="0" indent="0">
              <a:lnSpc>
                <a:spcPct val="115000"/>
              </a:lnSpc>
              <a:buNone/>
            </a:pPr>
            <a:r>
              <a:rPr lang="en-US" sz="2800" b="1" spc="5" dirty="0" err="1">
                <a:solidFill>
                  <a:srgbClr val="000000"/>
                </a:solidFill>
                <a:effectLst/>
                <a:latin typeface="Cambria" panose="02040503050406030204" pitchFamily="18" charset="0"/>
                <a:ea typeface="Calibri" panose="020F0502020204030204" pitchFamily="34" charset="0"/>
                <a:cs typeface="Arial" panose="020B0604020202020204" pitchFamily="34" charset="0"/>
              </a:rPr>
              <a:t>Kissan</a:t>
            </a:r>
            <a:r>
              <a:rPr lang="en-US" sz="2800" b="1" spc="5" dirty="0">
                <a:solidFill>
                  <a:srgbClr val="000000"/>
                </a:solidFill>
                <a:effectLst/>
                <a:latin typeface="Cambria" panose="02040503050406030204" pitchFamily="18" charset="0"/>
                <a:ea typeface="Calibri" panose="020F0502020204030204" pitchFamily="34" charset="0"/>
                <a:cs typeface="Arial" panose="020B0604020202020204" pitchFamily="34" charset="0"/>
              </a:rPr>
              <a:t> Credit Card under PM KISAN SAMMAN Scheme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15000"/>
              </a:lnSpc>
            </a:pPr>
            <a:r>
              <a:rPr lang="en-US" sz="2200" dirty="0">
                <a:latin typeface="Calibri" panose="020F0502020204030204" pitchFamily="34" charset="0"/>
                <a:ea typeface="Calibri" panose="020F0502020204030204" pitchFamily="34" charset="0"/>
                <a:cs typeface="Calibri" panose="020F0502020204030204" pitchFamily="34" charset="0"/>
              </a:rPr>
              <a:t>KCC is a c</a:t>
            </a:r>
            <a:r>
              <a:rPr lang="en-US" sz="2200" dirty="0">
                <a:effectLst/>
                <a:latin typeface="Calibri" panose="020F0502020204030204" pitchFamily="34" charset="0"/>
                <a:ea typeface="Calibri" panose="020F0502020204030204" pitchFamily="34" charset="0"/>
                <a:cs typeface="Calibri" panose="020F0502020204030204" pitchFamily="34" charset="0"/>
              </a:rPr>
              <a:t>omprehensive credit Scheme  which provide financial support to farmers at a minimum interest rate of 4%. </a:t>
            </a:r>
          </a:p>
          <a:p>
            <a:pPr marL="457200" algn="just">
              <a:lnSpc>
                <a:spcPct val="115000"/>
              </a:lnSpc>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In </a:t>
            </a:r>
            <a:r>
              <a:rPr lang="en-US" sz="2000" dirty="0" err="1">
                <a:effectLst/>
                <a:latin typeface="Calibri" panose="020F0502020204030204" pitchFamily="34" charset="0"/>
                <a:ea typeface="Calibri" panose="020F0502020204030204" pitchFamily="34" charset="0"/>
                <a:cs typeface="Calibri" panose="020F0502020204030204" pitchFamily="34" charset="0"/>
              </a:rPr>
              <a:t>Kargil</a:t>
            </a:r>
            <a:r>
              <a:rPr lang="en-US" sz="2000" dirty="0">
                <a:effectLst/>
                <a:latin typeface="Calibri" panose="020F0502020204030204" pitchFamily="34" charset="0"/>
                <a:ea typeface="Calibri" panose="020F0502020204030204" pitchFamily="34" charset="0"/>
                <a:cs typeface="Calibri" panose="020F0502020204030204" pitchFamily="34" charset="0"/>
              </a:rPr>
              <a:t> District out of </a:t>
            </a:r>
            <a:r>
              <a:rPr lang="en-US" sz="2000" b="1" dirty="0">
                <a:effectLst/>
                <a:latin typeface="Calibri" panose="020F0502020204030204" pitchFamily="34" charset="0"/>
                <a:ea typeface="Calibri" panose="020F0502020204030204" pitchFamily="34" charset="0"/>
                <a:cs typeface="Calibri" panose="020F0502020204030204" pitchFamily="34" charset="0"/>
              </a:rPr>
              <a:t>18120</a:t>
            </a:r>
            <a:r>
              <a:rPr lang="en-US" sz="2000" dirty="0">
                <a:effectLst/>
                <a:latin typeface="Calibri" panose="020F0502020204030204" pitchFamily="34" charset="0"/>
                <a:ea typeface="Calibri" panose="020F0502020204030204" pitchFamily="34" charset="0"/>
                <a:cs typeface="Calibri" panose="020F0502020204030204" pitchFamily="34" charset="0"/>
              </a:rPr>
              <a:t> farming families, </a:t>
            </a:r>
            <a:r>
              <a:rPr lang="en-US" sz="2000" b="1" dirty="0">
                <a:effectLst/>
                <a:latin typeface="Calibri" panose="020F0502020204030204" pitchFamily="34" charset="0"/>
                <a:ea typeface="Calibri" panose="020F0502020204030204" pitchFamily="34" charset="0"/>
                <a:cs typeface="Calibri" panose="020F0502020204030204" pitchFamily="34" charset="0"/>
              </a:rPr>
              <a:t>17955 (99%) </a:t>
            </a:r>
            <a:r>
              <a:rPr lang="en-US" sz="2000" dirty="0">
                <a:effectLst/>
                <a:latin typeface="Calibri" panose="020F0502020204030204" pitchFamily="34" charset="0"/>
                <a:ea typeface="Calibri" panose="020F0502020204030204" pitchFamily="34" charset="0"/>
                <a:cs typeface="Calibri" panose="020F0502020204030204" pitchFamily="34" charset="0"/>
              </a:rPr>
              <a:t>farming families have submitted the application Forms. </a:t>
            </a:r>
          </a:p>
          <a:p>
            <a:pPr marL="457200" algn="just">
              <a:lnSpc>
                <a:spcPct val="115000"/>
              </a:lnSpc>
              <a:spcAft>
                <a:spcPts val="100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15188 (83.81%) </a:t>
            </a:r>
            <a:r>
              <a:rPr lang="en-US" sz="2000" dirty="0">
                <a:effectLst/>
                <a:latin typeface="Calibri" panose="020F0502020204030204" pitchFamily="34" charset="0"/>
                <a:ea typeface="Calibri" panose="020F0502020204030204" pitchFamily="34" charset="0"/>
                <a:cs typeface="Calibri" panose="020F0502020204030204" pitchFamily="34" charset="0"/>
              </a:rPr>
              <a:t>farming families have availed KCC since the inception of the scheme in the district. </a:t>
            </a:r>
          </a:p>
          <a:p>
            <a:pPr marL="457200" algn="just">
              <a:lnSpc>
                <a:spcPct val="115000"/>
              </a:lnSpc>
              <a:spcAft>
                <a:spcPts val="1000"/>
              </a:spcAft>
            </a:pPr>
            <a:r>
              <a:rPr lang="en-US" sz="2000" dirty="0">
                <a:effectLst/>
                <a:latin typeface="Calibri" panose="020F0502020204030204" pitchFamily="34" charset="0"/>
                <a:ea typeface="Calibri" panose="020F0502020204030204" pitchFamily="34" charset="0"/>
                <a:cs typeface="Calibri" panose="020F0502020204030204" pitchFamily="34" charset="0"/>
              </a:rPr>
              <a:t>A total of rupees </a:t>
            </a:r>
            <a:r>
              <a:rPr lang="en-US" sz="2000" b="1" dirty="0">
                <a:effectLst/>
                <a:latin typeface="Calibri" panose="020F0502020204030204" pitchFamily="34" charset="0"/>
                <a:ea typeface="Calibri" panose="020F0502020204030204" pitchFamily="34" charset="0"/>
                <a:cs typeface="Calibri" panose="020F0502020204030204" pitchFamily="34" charset="0"/>
              </a:rPr>
              <a:t>121.38</a:t>
            </a:r>
            <a:r>
              <a:rPr lang="en-US" sz="2000" dirty="0">
                <a:effectLst/>
                <a:latin typeface="Calibri" panose="020F0502020204030204" pitchFamily="34" charset="0"/>
                <a:ea typeface="Calibri" panose="020F0502020204030204" pitchFamily="34" charset="0"/>
                <a:cs typeface="Calibri" panose="020F0502020204030204" pitchFamily="34" charset="0"/>
              </a:rPr>
              <a:t> Crore were disbursed by various banks as KCC loans in the district.</a:t>
            </a:r>
            <a:endParaRPr lang="en-US"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86514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FDFDB-2822-4689-93E6-412AE4342E1B}"/>
              </a:ext>
            </a:extLst>
          </p:cNvPr>
          <p:cNvSpPr>
            <a:spLocks noGrp="1"/>
          </p:cNvSpPr>
          <p:nvPr>
            <p:ph idx="1"/>
          </p:nvPr>
        </p:nvSpPr>
        <p:spPr>
          <a:xfrm>
            <a:off x="565849" y="1336074"/>
            <a:ext cx="10727793" cy="4869248"/>
          </a:xfrm>
        </p:spPr>
        <p:txBody>
          <a:bodyPr>
            <a:normAutofit fontScale="92500" lnSpcReduction="20000"/>
          </a:bodyPr>
          <a:lstStyle/>
          <a:p>
            <a:pPr indent="0" algn="just">
              <a:lnSpc>
                <a:spcPct val="115000"/>
              </a:lnSpc>
              <a:spcAft>
                <a:spcPts val="1000"/>
              </a:spcAft>
              <a:buNone/>
            </a:pPr>
            <a:r>
              <a:rPr lang="en-US" sz="2800" b="1" dirty="0">
                <a:solidFill>
                  <a:schemeClr val="accent2">
                    <a:lumMod val="50000"/>
                  </a:schemeClr>
                </a:solidFill>
                <a:effectLst/>
                <a:latin typeface="Calibri" panose="020F0502020204030204" pitchFamily="34" charset="0"/>
                <a:ea typeface="Calibri" panose="020F0502020204030204" pitchFamily="34" charset="0"/>
                <a:cs typeface="Calibri" panose="020F0502020204030204" pitchFamily="34" charset="0"/>
              </a:rPr>
              <a:t>How we achieved over and above the target:</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By spreading awareness among the farmers.</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By  encouraging them to adopt the new CSS and technologies.</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By conducting Loan melas in different blocks for documentation and sanctioning of Loans.</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By augmentation from various schemes like PMKSY, Flood Management Program and AIBP. </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From </a:t>
            </a:r>
            <a:r>
              <a:rPr lang="en-US" sz="2300" b="1" dirty="0">
                <a:latin typeface="Calibri" panose="020F0502020204030204" pitchFamily="34" charset="0"/>
                <a:cs typeface="Calibri" panose="020F0502020204030204" pitchFamily="34" charset="0"/>
              </a:rPr>
              <a:t>Artificial Glaciers in different panchayats.</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By upgrading irrigation infrastructure and land development.</a:t>
            </a:r>
          </a:p>
          <a:p>
            <a:pPr marL="1200150" lvl="1" indent="-288000" algn="just">
              <a:spcAft>
                <a:spcPts val="1000"/>
              </a:spcAft>
              <a:buFont typeface="+mj-lt"/>
              <a:buAutoNum type="romanLcPeriod"/>
            </a:pPr>
            <a:r>
              <a:rPr lang="en-US" sz="2300" dirty="0">
                <a:latin typeface="Calibri" panose="020F0502020204030204" pitchFamily="34" charset="0"/>
                <a:cs typeface="Calibri" panose="020F0502020204030204" pitchFamily="34" charset="0"/>
              </a:rPr>
              <a:t>By regular monitoring and meetings  with stakeholder departments and banks.</a:t>
            </a:r>
          </a:p>
        </p:txBody>
      </p:sp>
      <p:sp>
        <p:nvSpPr>
          <p:cNvPr id="7" name="Title 1">
            <a:extLst>
              <a:ext uri="{FF2B5EF4-FFF2-40B4-BE49-F238E27FC236}">
                <a16:creationId xmlns:a16="http://schemas.microsoft.com/office/drawing/2014/main" id="{840FE4DC-CBF6-447F-BB2E-D5AD0686CAC2}"/>
              </a:ext>
            </a:extLst>
          </p:cNvPr>
          <p:cNvSpPr>
            <a:spLocks noGrp="1"/>
          </p:cNvSpPr>
          <p:nvPr>
            <p:ph type="title"/>
          </p:nvPr>
        </p:nvSpPr>
        <p:spPr>
          <a:xfrm>
            <a:off x="1506997" y="540383"/>
            <a:ext cx="9603275" cy="1049235"/>
          </a:xfrm>
        </p:spPr>
        <p:txBody>
          <a:bodyPr/>
          <a:lstStyle/>
          <a:p>
            <a:r>
              <a:rPr lang="en-US" dirty="0"/>
              <a:t>Agriculture</a:t>
            </a:r>
          </a:p>
        </p:txBody>
      </p:sp>
    </p:spTree>
    <p:extLst>
      <p:ext uri="{BB962C8B-B14F-4D97-AF65-F5344CB8AC3E}">
        <p14:creationId xmlns:p14="http://schemas.microsoft.com/office/powerpoint/2010/main" val="21480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33D2959D-3FCD-4032-9CD9-586735CBE97C}"/>
              </a:ext>
            </a:extLst>
          </p:cNvPr>
          <p:cNvGraphicFramePr>
            <a:graphicFrameLocks noGrp="1"/>
          </p:cNvGraphicFramePr>
          <p:nvPr>
            <p:ph idx="1"/>
            <p:extLst>
              <p:ext uri="{D42A27DB-BD31-4B8C-83A1-F6EECF244321}">
                <p14:modId xmlns:p14="http://schemas.microsoft.com/office/powerpoint/2010/main" val="1611450425"/>
              </p:ext>
            </p:extLst>
          </p:nvPr>
        </p:nvGraphicFramePr>
        <p:xfrm>
          <a:off x="207816" y="413229"/>
          <a:ext cx="7329056" cy="6094746"/>
        </p:xfrm>
        <a:graphic>
          <a:graphicData uri="http://schemas.openxmlformats.org/drawingml/2006/table">
            <a:tbl>
              <a:tblPr firstRow="1" firstCol="1" bandRow="1">
                <a:tableStyleId>{2D5ABB26-0587-4C30-8999-92F81FD0307C}</a:tableStyleId>
              </a:tblPr>
              <a:tblGrid>
                <a:gridCol w="3664528">
                  <a:extLst>
                    <a:ext uri="{9D8B030D-6E8A-4147-A177-3AD203B41FA5}">
                      <a16:colId xmlns:a16="http://schemas.microsoft.com/office/drawing/2014/main" val="2251365369"/>
                    </a:ext>
                  </a:extLst>
                </a:gridCol>
                <a:gridCol w="3664528">
                  <a:extLst>
                    <a:ext uri="{9D8B030D-6E8A-4147-A177-3AD203B41FA5}">
                      <a16:colId xmlns:a16="http://schemas.microsoft.com/office/drawing/2014/main" val="554516238"/>
                    </a:ext>
                  </a:extLst>
                </a:gridCol>
              </a:tblGrid>
              <a:tr h="1511824">
                <a:tc>
                  <a:txBody>
                    <a:bodyPr/>
                    <a:lstStyle/>
                    <a:p>
                      <a:pPr algn="just">
                        <a:lnSpc>
                          <a:spcPct val="115000"/>
                        </a:lnSpc>
                        <a:spcAft>
                          <a:spcPts val="1000"/>
                        </a:spcAft>
                      </a:pPr>
                      <a:r>
                        <a:rPr lang="en-US" sz="1600" dirty="0">
                          <a:effectLst>
                            <a:outerShdw blurRad="38100" dist="38100" dir="2700000" algn="tl">
                              <a:srgbClr val="000000">
                                <a:alpha val="43137"/>
                              </a:srgbClr>
                            </a:outerShdw>
                          </a:effectLst>
                        </a:rPr>
                        <a:t>NAME:   GULZAR HUSSAIN                                           </a:t>
                      </a:r>
                    </a:p>
                    <a:p>
                      <a:pPr algn="just">
                        <a:lnSpc>
                          <a:spcPct val="115000"/>
                        </a:lnSpc>
                        <a:spcAft>
                          <a:spcPts val="1000"/>
                        </a:spcAft>
                      </a:pPr>
                      <a:r>
                        <a:rPr lang="en-US" sz="1600" dirty="0">
                          <a:effectLst>
                            <a:outerShdw blurRad="38100" dist="38100" dir="2700000" algn="tl">
                              <a:srgbClr val="000000">
                                <a:alpha val="43137"/>
                              </a:srgbClr>
                            </a:outerShdw>
                          </a:effectLst>
                        </a:rPr>
                        <a:t>S/O         MOHAMMAD ALI                   </a:t>
                      </a:r>
                    </a:p>
                    <a:p>
                      <a:pPr algn="just">
                        <a:lnSpc>
                          <a:spcPct val="115000"/>
                        </a:lnSpc>
                        <a:spcAft>
                          <a:spcPts val="1000"/>
                        </a:spcAft>
                      </a:pPr>
                      <a:r>
                        <a:rPr lang="en-US" sz="1600" dirty="0">
                          <a:effectLst>
                            <a:outerShdw blurRad="38100" dist="38100" dir="2700000" algn="tl">
                              <a:srgbClr val="000000">
                                <a:alpha val="43137"/>
                              </a:srgbClr>
                            </a:outerShdw>
                          </a:effectLst>
                        </a:rPr>
                        <a:t>R/O         TRESPONE</a:t>
                      </a:r>
                    </a:p>
                    <a:p>
                      <a:pPr algn="just">
                        <a:lnSpc>
                          <a:spcPct val="115000"/>
                        </a:lnSpc>
                        <a:spcAft>
                          <a:spcPts val="1000"/>
                        </a:spcAft>
                      </a:pPr>
                      <a:r>
                        <a:rPr lang="en-US" sz="1600" dirty="0">
                          <a:effectLst/>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14920185"/>
                  </a:ext>
                </a:extLst>
              </a:tr>
              <a:tr h="3054262">
                <a:tc gridSpan="2">
                  <a:txBody>
                    <a:bodyPr/>
                    <a:lstStyle/>
                    <a:p>
                      <a:pPr algn="just">
                        <a:lnSpc>
                          <a:spcPct val="115000"/>
                        </a:lnSpc>
                        <a:spcAft>
                          <a:spcPts val="1000"/>
                        </a:spcAft>
                      </a:pPr>
                      <a:r>
                        <a:rPr lang="en-US" sz="1900" dirty="0">
                          <a:effectLst/>
                        </a:rPr>
                        <a:t>He availed KCC loan in 2018-19. Earlier he was a very financially distressed, due to low income of 01 Lacs per annum from his labor profession which was seasonal.  After attending a local Loan mela he came to know about the KCC Scheme. After further detailed enquiry from Agriculture Officer on the spot, he applied for KCC Loan. </a:t>
                      </a:r>
                    </a:p>
                    <a:p>
                      <a:pPr algn="just">
                        <a:lnSpc>
                          <a:spcPct val="115000"/>
                        </a:lnSpc>
                        <a:spcAft>
                          <a:spcPts val="1000"/>
                        </a:spcAft>
                      </a:pPr>
                      <a:r>
                        <a:rPr lang="en-US" sz="1900" dirty="0">
                          <a:effectLst/>
                        </a:rPr>
                        <a:t>He used the credit amount for purchasing high quality vegetable seeds, fencing materials to protect the vegetable garden from stray manilas and green house where he grow different vegetable seedling for general sale to public. He is now earning more from his farm and his annual income has increased to </a:t>
                      </a:r>
                      <a:r>
                        <a:rPr lang="en-US" sz="1900" b="1" dirty="0">
                          <a:effectLst/>
                        </a:rPr>
                        <a:t>04 lacs per annum. </a:t>
                      </a:r>
                      <a:r>
                        <a:rPr lang="en-US" sz="1900" dirty="0">
                          <a:effectLst/>
                        </a:rPr>
                        <a:t>The KCC loan helped him to expend his farm enterprises and to market the produce for generating income from it. </a:t>
                      </a:r>
                    </a:p>
                    <a:p>
                      <a:pPr algn="just">
                        <a:lnSpc>
                          <a:spcPct val="115000"/>
                        </a:lnSpc>
                        <a:spcAft>
                          <a:spcPts val="1000"/>
                        </a:spcAft>
                      </a:pPr>
                      <a:r>
                        <a:rPr lang="en-US" sz="1900" dirty="0">
                          <a:effectLst/>
                        </a:rPr>
                        <a:t> </a:t>
                      </a:r>
                      <a:endParaRPr lang="en-US" sz="19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2320123940"/>
                  </a:ext>
                </a:extLst>
              </a:tr>
            </a:tbl>
          </a:graphicData>
        </a:graphic>
      </p:graphicFrame>
      <p:pic>
        <p:nvPicPr>
          <p:cNvPr id="18" name="Picture 17">
            <a:extLst>
              <a:ext uri="{FF2B5EF4-FFF2-40B4-BE49-F238E27FC236}">
                <a16:creationId xmlns:a16="http://schemas.microsoft.com/office/drawing/2014/main" id="{C1D151EE-EB22-42D1-98B7-17EB37383CAC}"/>
              </a:ext>
            </a:extLst>
          </p:cNvPr>
          <p:cNvPicPr/>
          <p:nvPr/>
        </p:nvPicPr>
        <p:blipFill>
          <a:blip r:embed="rId2" cstate="print"/>
          <a:stretch>
            <a:fillRect/>
          </a:stretch>
        </p:blipFill>
        <p:spPr>
          <a:xfrm>
            <a:off x="7703127" y="2709835"/>
            <a:ext cx="4380174" cy="2430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a:extLst>
              <a:ext uri="{FF2B5EF4-FFF2-40B4-BE49-F238E27FC236}">
                <a16:creationId xmlns:a16="http://schemas.microsoft.com/office/drawing/2014/main" id="{6CC31586-FC58-4F52-9F34-8F1EB1A1E5A3}"/>
              </a:ext>
            </a:extLst>
          </p:cNvPr>
          <p:cNvSpPr txBox="1"/>
          <p:nvPr/>
        </p:nvSpPr>
        <p:spPr>
          <a:xfrm>
            <a:off x="5025481" y="43897"/>
            <a:ext cx="1491434" cy="369332"/>
          </a:xfrm>
          <a:prstGeom prst="rect">
            <a:avLst/>
          </a:prstGeom>
          <a:noFill/>
        </p:spPr>
        <p:txBody>
          <a:bodyPr wrap="none" rtlCol="0">
            <a:spAutoFit/>
          </a:bodyPr>
          <a:lstStyle/>
          <a:p>
            <a:r>
              <a:rPr lang="en-US" u="sng" dirty="0">
                <a:effectLst>
                  <a:outerShdw blurRad="38100" dist="38100" dir="2700000" algn="tl">
                    <a:srgbClr val="000000">
                      <a:alpha val="43137"/>
                    </a:srgbClr>
                  </a:outerShdw>
                </a:effectLst>
              </a:rPr>
              <a:t>CASE STUDY</a:t>
            </a:r>
          </a:p>
        </p:txBody>
      </p:sp>
    </p:spTree>
    <p:extLst>
      <p:ext uri="{BB962C8B-B14F-4D97-AF65-F5344CB8AC3E}">
        <p14:creationId xmlns:p14="http://schemas.microsoft.com/office/powerpoint/2010/main" val="3965834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808</TotalTime>
  <Words>3493</Words>
  <Application>Microsoft Office PowerPoint</Application>
  <PresentationFormat>Widescreen</PresentationFormat>
  <Paragraphs>319</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Cambria</vt:lpstr>
      <vt:lpstr>Gill Sans MT</vt:lpstr>
      <vt:lpstr>Open Sans</vt:lpstr>
      <vt:lpstr>Times New Roman</vt:lpstr>
      <vt:lpstr>Gallery</vt:lpstr>
      <vt:lpstr>Inclusive Development through Credit Flow to the Priority Sectors</vt:lpstr>
      <vt:lpstr>PowerPoint Presentation</vt:lpstr>
      <vt:lpstr>Profile of District</vt:lpstr>
      <vt:lpstr>Why our achievements are remarkable</vt:lpstr>
      <vt:lpstr>PowerPoint Presentation</vt:lpstr>
      <vt:lpstr>PowerPoint Presentation</vt:lpstr>
      <vt:lpstr>Agriculture</vt:lpstr>
      <vt:lpstr>Agriculture</vt:lpstr>
      <vt:lpstr>PowerPoint Presentation</vt:lpstr>
      <vt:lpstr>PowerPoint Presentation</vt:lpstr>
      <vt:lpstr>PowerPoint Presentation</vt:lpstr>
      <vt:lpstr>PowerPoint Presentation</vt:lpstr>
      <vt:lpstr>PowerPoint Presentation</vt:lpstr>
      <vt:lpstr>PowerPoint Presentation</vt:lpstr>
      <vt:lpstr>MSMEs</vt:lpstr>
      <vt:lpstr>MSMEs</vt:lpstr>
      <vt:lpstr>PowerPoint Presentation</vt:lpstr>
      <vt:lpstr>Activity wise details of pmegp beneficiaries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Weaker Section</vt:lpstr>
      <vt:lpstr>PowerPoint Presentation</vt:lpstr>
      <vt:lpstr>PowerPoint Presentation</vt:lpstr>
      <vt:lpstr>Socio-Cultural impact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Development through Credit Flow to the Priority Sector</dc:title>
  <dc:creator>NIC</dc:creator>
  <cp:lastModifiedBy>System Administrator</cp:lastModifiedBy>
  <cp:revision>184</cp:revision>
  <cp:lastPrinted>2020-09-10T12:03:56Z</cp:lastPrinted>
  <dcterms:created xsi:type="dcterms:W3CDTF">2020-09-10T10:31:44Z</dcterms:created>
  <dcterms:modified xsi:type="dcterms:W3CDTF">2021-07-02T06:30:12Z</dcterms:modified>
</cp:coreProperties>
</file>