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9945688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c4JlBRB9MqcfJNf3TfCuptE40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456966-2FE2-4420-BFB9-15027053454A}">
  <a:tblStyle styleId="{69456966-2FE2-4420-BFB9-15027053454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966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33408" y="0"/>
            <a:ext cx="430966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15285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296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430966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33408" y="6513910"/>
            <a:ext cx="430966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296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296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296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5285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296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5285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296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f311c497e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f311c497e1_0_56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3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2f311c497e1_0_56:notes"/>
          <p:cNvSpPr txBox="1">
            <a:spLocks noGrp="1"/>
          </p:cNvSpPr>
          <p:nvPr>
            <p:ph type="sldNum" idx="12"/>
          </p:nvPr>
        </p:nvSpPr>
        <p:spPr>
          <a:xfrm>
            <a:off x="5633408" y="6513910"/>
            <a:ext cx="4309800" cy="344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318d6a0c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2f318d6a0cf_1_0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2f318d6a0cf_1_0:notes"/>
          <p:cNvSpPr txBox="1">
            <a:spLocks noGrp="1"/>
          </p:cNvSpPr>
          <p:nvPr>
            <p:ph type="sldNum" idx="12"/>
          </p:nvPr>
        </p:nvSpPr>
        <p:spPr>
          <a:xfrm>
            <a:off x="5633408" y="6513910"/>
            <a:ext cx="430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296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296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296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296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>
            <a:spLocks noGrp="1"/>
          </p:cNvSpPr>
          <p:nvPr>
            <p:ph type="body" idx="1"/>
          </p:nvPr>
        </p:nvSpPr>
        <p:spPr>
          <a:xfrm>
            <a:off x="994537" y="3300413"/>
            <a:ext cx="7956296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Google Shape;28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" name="Google Shape;30;p14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Georgia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6" name="Google Shape;126;p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196"/>
                  </a:srgbClr>
                </a:gs>
                <a:gs pos="36000">
                  <a:srgbClr val="9B6BF2">
                    <a:alpha val="9019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7058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5882"/>
                  </a:srgbClr>
                </a:gs>
                <a:gs pos="36000">
                  <a:srgbClr val="9B6BF2">
                    <a:alpha val="5098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4" name="Google Shape;134;p2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eorgia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4" name="Google Shape;144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196"/>
                  </a:srgbClr>
                </a:gs>
                <a:gs pos="36000">
                  <a:srgbClr val="9B6BF2">
                    <a:alpha val="9019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7058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5882"/>
                  </a:srgbClr>
                </a:gs>
                <a:gs pos="36000">
                  <a:srgbClr val="9B6BF2">
                    <a:alpha val="5098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2" name="Google Shape;152;p2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eorgi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1" name="Google Shape;161;p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196"/>
                  </a:srgbClr>
                </a:gs>
                <a:gs pos="36000">
                  <a:srgbClr val="9B6BF2">
                    <a:alpha val="9019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7058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5882"/>
                  </a:srgbClr>
                </a:gs>
                <a:gs pos="36000">
                  <a:srgbClr val="9B6BF2">
                    <a:alpha val="5098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9" name="Google Shape;169;p2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0" name="Google Shape;170;p25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0" i="0" u="none" strike="noStrike" cap="none">
              <a:solidFill>
                <a:srgbClr val="EE52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9600" b="0" i="0" u="none" strike="noStrike" cap="none">
              <a:solidFill>
                <a:srgbClr val="EE52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eorgi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1" name="Google Shape;181;p2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196"/>
                  </a:srgbClr>
                </a:gs>
                <a:gs pos="36000">
                  <a:srgbClr val="9B6BF2">
                    <a:alpha val="9019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7058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5882"/>
                  </a:srgbClr>
                </a:gs>
                <a:gs pos="36000">
                  <a:srgbClr val="9B6BF2">
                    <a:alpha val="5098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9" name="Google Shape;189;p2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eorgia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eorgia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4" name="Google Shape;204;p27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5" name="Google Shape;205;p27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" name="Google Shape;206;p2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eorgia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2" name="Google Shape;212;p28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213" name="Google Shape;213;p28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5" name="Google Shape;215;p28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216" name="Google Shape;216;p28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8" name="Google Shape;218;p28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219" name="Google Shape;219;p28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20" name="Google Shape;220;p28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28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2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3" name="Google Shape;233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196"/>
                  </a:srgbClr>
                </a:gs>
                <a:gs pos="36000">
                  <a:srgbClr val="9B6BF2">
                    <a:alpha val="9019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7058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5882"/>
                  </a:srgbClr>
                </a:gs>
                <a:gs pos="36000">
                  <a:srgbClr val="9B6BF2">
                    <a:alpha val="5098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2" name="Google Shape;242;p3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4" name="Google Shape;54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196"/>
                  </a:srgbClr>
                </a:gs>
                <a:gs pos="36000">
                  <a:srgbClr val="9B6BF2">
                    <a:alpha val="9019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7058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5882"/>
                  </a:srgbClr>
                </a:gs>
                <a:gs pos="36000">
                  <a:srgbClr val="9B6BF2">
                    <a:alpha val="5098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7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7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3" name="Google Shape;63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eorgia"/>
              <a:buNone/>
              <a:defRPr sz="36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1960"/>
              </a:srgbClr>
            </a:outerShdw>
          </a:effectLst>
        </p:spPr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3" name="Google Shape;73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196"/>
                  </a:srgbClr>
                </a:gs>
                <a:gs pos="36000">
                  <a:srgbClr val="9B6BF2">
                    <a:alpha val="9019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7058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5882"/>
                  </a:srgbClr>
                </a:gs>
                <a:gs pos="36000">
                  <a:srgbClr val="9B6BF2">
                    <a:alpha val="5098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1" name="Google Shape;81;p18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eorgia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" name="Google Shape;107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196"/>
                  </a:srgbClr>
                </a:gs>
                <a:gs pos="36000">
                  <a:srgbClr val="9B6BF2">
                    <a:alpha val="9019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7058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5882"/>
                  </a:srgbClr>
                </a:gs>
                <a:gs pos="36000">
                  <a:srgbClr val="9B6BF2">
                    <a:alpha val="5098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eorgia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Google Shape;11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196"/>
                  </a:srgbClr>
                </a:gs>
                <a:gs pos="36000">
                  <a:srgbClr val="9B6BF2">
                    <a:alpha val="9019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058"/>
                  </a:srgbClr>
                </a:gs>
                <a:gs pos="36000">
                  <a:srgbClr val="9B6BF2">
                    <a:alpha val="7058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5882"/>
                  </a:srgbClr>
                </a:gs>
                <a:gs pos="36000">
                  <a:srgbClr val="9B6BF2">
                    <a:alpha val="5098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2941"/>
                  </a:srgbClr>
                </a:gs>
                <a:gs pos="36000">
                  <a:srgbClr val="9B6BF2">
                    <a:alpha val="5882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eorgia"/>
              <a:buNone/>
              <a:defRPr sz="36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"/>
          <p:cNvSpPr txBox="1">
            <a:spLocks noGrp="1"/>
          </p:cNvSpPr>
          <p:nvPr>
            <p:ph type="ctrTitle"/>
          </p:nvPr>
        </p:nvSpPr>
        <p:spPr>
          <a:xfrm>
            <a:off x="1601269" y="1405706"/>
            <a:ext cx="8936816" cy="201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Georgia"/>
              <a:buNone/>
            </a:pPr>
            <a:r>
              <a:rPr lang="en-US" sz="4800"/>
              <a:t>Barpeta- Scaling New Heights</a:t>
            </a:r>
            <a:endParaRPr sz="4800"/>
          </a:p>
        </p:txBody>
      </p:sp>
      <p:sp>
        <p:nvSpPr>
          <p:cNvPr id="254" name="Google Shape;254;p1"/>
          <p:cNvSpPr txBox="1"/>
          <p:nvPr/>
        </p:nvSpPr>
        <p:spPr>
          <a:xfrm>
            <a:off x="3489647" y="4786600"/>
            <a:ext cx="52438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Aayush Garg</a:t>
            </a:r>
            <a:endParaRPr sz="2800" b="0" i="0" u="none" strike="noStrike" cap="none" dirty="0">
              <a:solidFill>
                <a:srgbClr val="FFC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 txBox="1">
            <a:spLocks noGrp="1"/>
          </p:cNvSpPr>
          <p:nvPr>
            <p:ph type="title"/>
          </p:nvPr>
        </p:nvSpPr>
        <p:spPr>
          <a:xfrm>
            <a:off x="1698964" y="962782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None/>
            </a:pPr>
            <a:r>
              <a:rPr lang="en-US" sz="3200"/>
              <a:t>Governance Highlights</a:t>
            </a:r>
            <a:endParaRPr sz="3200"/>
          </a:p>
        </p:txBody>
      </p:sp>
      <p:sp>
        <p:nvSpPr>
          <p:cNvPr id="313" name="Google Shape;313;p10"/>
          <p:cNvSpPr txBox="1">
            <a:spLocks noGrp="1"/>
          </p:cNvSpPr>
          <p:nvPr>
            <p:ph type="body" idx="1"/>
          </p:nvPr>
        </p:nvSpPr>
        <p:spPr>
          <a:xfrm>
            <a:off x="489857" y="2307770"/>
            <a:ext cx="11179629" cy="432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>
                <a:solidFill>
                  <a:schemeClr val="dk1"/>
                </a:solidFill>
              </a:rPr>
              <a:t> </a:t>
            </a:r>
            <a:r>
              <a:rPr lang="en-US" b="1" dirty="0" err="1">
                <a:solidFill>
                  <a:schemeClr val="dk1"/>
                </a:solidFill>
              </a:rPr>
              <a:t>Janbhagidaari</a:t>
            </a:r>
            <a:r>
              <a:rPr lang="en-US" b="1" dirty="0">
                <a:solidFill>
                  <a:schemeClr val="dk1"/>
                </a:solidFill>
              </a:rPr>
              <a:t>:</a:t>
            </a:r>
            <a:endParaRPr b="1" dirty="0">
              <a:solidFill>
                <a:schemeClr val="dk1"/>
              </a:solidFill>
            </a:endParaRPr>
          </a:p>
          <a:p>
            <a:pPr marL="74295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Collectivization- Formation of 76 health clubs, youth clubs in 98 GPs, 26 FPOs and 32 Cooperative Societies.</a:t>
            </a:r>
            <a:endParaRPr sz="1800" dirty="0">
              <a:solidFill>
                <a:schemeClr val="dk1"/>
              </a:solidFill>
            </a:endParaRPr>
          </a:p>
          <a:p>
            <a:pPr marL="74295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Leveraging SHGs- SHGs assist in scheme verification and serve as micro-vendors for government programs, increasing turnover from ₹405 Cr to ₹706 Cr, with expansions into catering and micro contracting.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Samadhan</a:t>
            </a: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Camps:</a:t>
            </a:r>
            <a:endParaRPr dirty="0"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Grievance Mechanism: Quarterly single-window grievance redressal in all 98 GPs.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/>
          <p:nvPr/>
        </p:nvSpPr>
        <p:spPr>
          <a:xfrm>
            <a:off x="409903" y="485989"/>
            <a:ext cx="11043600" cy="6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61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28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280"/>
              <a:buFont typeface="Noto Sans Symbols"/>
              <a:buChar char="►"/>
            </a:pPr>
            <a:r>
              <a:rPr lang="en-US"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Quality and Feedback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 of Technology: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GIS-Based Field Monitoring: Implemented via SAMPADA.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E-File and E-Billing: Systems introduced for administrative efficiency.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725" marR="0" lvl="2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Budgetary and Institutional Reviews: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5225" marR="0" lvl="4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ROP Utilization: Health sector achieved 91%, and Education sector 83%, compared to 57% and 62% respectively in previous financial years.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280"/>
              <a:buFont typeface="Noto Sans Symbols"/>
              <a:buChar char="►"/>
            </a:pPr>
            <a:r>
              <a:rPr lang="en-US"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Scheme Saturation and Convergence</a:t>
            </a: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PMAY-G: Completed 120,045 houses in 2022-24, the highest in the state.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JJM: Provided 203,377 FHTC connections with 91% saturation.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PMUY: Reached 250,000 households with a 98.5% saturation rate.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Sampoorn Ghar: 68,639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PMAY houses with all basic amenities i.e. Toilet, Gas, Electricity &amp; water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Char char="►"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937 PMAY masons trained through ASDM using NITI Aayog funds.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1463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50" marR="0" lvl="1" indent="-21463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12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"/>
          <p:cNvSpPr txBox="1">
            <a:spLocks noGrp="1"/>
          </p:cNvSpPr>
          <p:nvPr>
            <p:ph type="title"/>
          </p:nvPr>
        </p:nvSpPr>
        <p:spPr>
          <a:xfrm>
            <a:off x="1322831" y="2240280"/>
            <a:ext cx="3967625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Georgia"/>
              <a:buNone/>
            </a:pPr>
            <a:r>
              <a:rPr lang="en-US" sz="8000"/>
              <a:t>Thank You</a:t>
            </a:r>
            <a:endParaRPr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"/>
          <p:cNvSpPr txBox="1">
            <a:spLocks noGrp="1"/>
          </p:cNvSpPr>
          <p:nvPr>
            <p:ph type="title"/>
          </p:nvPr>
        </p:nvSpPr>
        <p:spPr>
          <a:xfrm>
            <a:off x="1001488" y="459808"/>
            <a:ext cx="5613916" cy="163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None/>
            </a:pPr>
            <a:r>
              <a:rPr lang="en-US" sz="3200"/>
              <a:t>Barpeta: A brief overview</a:t>
            </a:r>
            <a:endParaRPr sz="3200"/>
          </a:p>
        </p:txBody>
      </p:sp>
      <p:sp>
        <p:nvSpPr>
          <p:cNvPr id="260" name="Google Shape;260;p2"/>
          <p:cNvSpPr txBox="1">
            <a:spLocks noGrp="1"/>
          </p:cNvSpPr>
          <p:nvPr>
            <p:ph type="body" idx="1"/>
          </p:nvPr>
        </p:nvSpPr>
        <p:spPr>
          <a:xfrm>
            <a:off x="517071" y="2397537"/>
            <a:ext cx="5454521" cy="40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An Aspirational District situated in Western part of Assam.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Populatio</a:t>
            </a:r>
            <a:r>
              <a:rPr lang="en-US">
                <a:solidFill>
                  <a:schemeClr val="dk1"/>
                </a:solidFill>
              </a:rPr>
              <a:t>n =~16.93 Lacs.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9 development blocks</a:t>
            </a:r>
            <a:endParaRPr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>
                <a:solidFill>
                  <a:schemeClr val="dk1"/>
                </a:solidFill>
              </a:rPr>
              <a:t>Distinct feature - 173 Riverine Islands called Char</a:t>
            </a:r>
            <a:r>
              <a:rPr lang="en-US" b="1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chemeClr val="dk1"/>
                </a:solidFill>
              </a:rPr>
              <a:t>scattered </a:t>
            </a:r>
            <a:r>
              <a:rPr lang="en-US"/>
              <a:t>over mighty Brahmaputra river.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Literacy rate = 51 % , Female literacy rate= 46%</a:t>
            </a:r>
            <a:endParaRPr/>
          </a:p>
        </p:txBody>
      </p:sp>
      <p:pic>
        <p:nvPicPr>
          <p:cNvPr id="261" name="Google Shape;261;p2" descr="Barpeta District 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7700" y="457200"/>
            <a:ext cx="4726305" cy="6157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311c497e1_0_5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500" cy="70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Quantitative Approach to Saturation</a:t>
            </a:r>
            <a:endParaRPr dirty="0"/>
          </a:p>
        </p:txBody>
      </p:sp>
      <p:sp>
        <p:nvSpPr>
          <p:cNvPr id="268" name="Google Shape;268;g2f311c497e1_0_56"/>
          <p:cNvSpPr txBox="1">
            <a:spLocks noGrp="1"/>
          </p:cNvSpPr>
          <p:nvPr>
            <p:ph type="body" idx="1"/>
          </p:nvPr>
        </p:nvSpPr>
        <p:spPr>
          <a:xfrm>
            <a:off x="577800" y="1595497"/>
            <a:ext cx="11036400" cy="5252705"/>
          </a:xfrm>
          <a:prstGeom prst="rect">
            <a:avLst/>
          </a:prstGeom>
        </p:spPr>
        <p:txBody>
          <a:bodyPr spcFirstLastPara="1" wrap="square" lIns="91425" tIns="457200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►"/>
            </a:pPr>
            <a:r>
              <a:rPr lang="en-US" dirty="0"/>
              <a:t>Key Themes in “</a:t>
            </a:r>
            <a:r>
              <a:rPr lang="en-US" dirty="0" err="1"/>
              <a:t>Barpeta</a:t>
            </a:r>
            <a:r>
              <a:rPr lang="en-US" dirty="0"/>
              <a:t>- Scaling new heights”</a:t>
            </a:r>
            <a:endParaRPr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en-US" sz="1800" dirty="0"/>
              <a:t>Scheme Saturation</a:t>
            </a:r>
            <a:endParaRPr sz="1800"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en-US" sz="1800" dirty="0"/>
              <a:t>Convergence</a:t>
            </a:r>
            <a:endParaRPr sz="1800"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en-US" sz="1800" dirty="0"/>
              <a:t>Target planning and Data Monitoring</a:t>
            </a:r>
            <a:endParaRPr sz="1800"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en-US" sz="1800" dirty="0"/>
              <a:t>Spatial Assessment Mapping and Project Development (SAMPADA) </a:t>
            </a:r>
            <a:endParaRPr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en-US" dirty="0"/>
              <a:t>Results</a:t>
            </a:r>
            <a:endParaRPr dirty="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Grants of Rs 16 crores won in last 16 months.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All India leader in 6 KPIs out of 82 KPIs in ADP index.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Figured 4 times in top 10 country wide delta rankings.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Figured 7 times in top 5 sector wise performance (April 2022- Jan 24)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-US" sz="1800" dirty="0">
                <a:solidFill>
                  <a:schemeClr val="dk1"/>
                </a:solidFill>
              </a:rPr>
              <a:t>Increase in overall score by around 25% in one year on aggregate KPI score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318d6a0cf_1_0"/>
          <p:cNvSpPr txBox="1">
            <a:spLocks noGrp="1"/>
          </p:cNvSpPr>
          <p:nvPr>
            <p:ph type="title"/>
          </p:nvPr>
        </p:nvSpPr>
        <p:spPr>
          <a:xfrm>
            <a:off x="1109275" y="813227"/>
            <a:ext cx="88071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Barpeta Experience: a look at composite scores</a:t>
            </a:r>
            <a:endParaRPr/>
          </a:p>
        </p:txBody>
      </p:sp>
      <p:sp>
        <p:nvSpPr>
          <p:cNvPr id="275" name="Google Shape;275;g2f318d6a0cf_1_0"/>
          <p:cNvSpPr txBox="1"/>
          <p:nvPr/>
        </p:nvSpPr>
        <p:spPr>
          <a:xfrm>
            <a:off x="678300" y="2274750"/>
            <a:ext cx="10755600" cy="43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Georgia"/>
              <a:buChar char="●"/>
            </a:pPr>
            <a:r>
              <a:rPr lang="en-US" sz="1800" b="0" i="0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14th rank composite score wise up from 97</a:t>
            </a:r>
            <a:r>
              <a:rPr lang="en-US" sz="1800" b="0" i="0" u="none" strike="noStrike" cap="none" baseline="30000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n-US" sz="1800" b="0" i="0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1800" b="0" i="0" u="none" strike="noStrike" cap="none" dirty="0">
              <a:solidFill>
                <a:srgbClr val="1A1A1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Georgia"/>
              <a:buChar char="●"/>
            </a:pPr>
            <a:r>
              <a:rPr lang="en-US" sz="1800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Increased composite score to </a:t>
            </a:r>
            <a:r>
              <a:rPr lang="en-US" sz="1800" b="0" i="0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60.5 in </a:t>
            </a:r>
            <a:r>
              <a:rPr lang="en-US" sz="1800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Jan’24 </a:t>
            </a:r>
            <a:r>
              <a:rPr lang="en-US" sz="1800" b="0" i="0" u="none" strike="noStrike" cap="none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from </a:t>
            </a:r>
            <a:r>
              <a:rPr lang="en-US" sz="1800" dirty="0">
                <a:solidFill>
                  <a:srgbClr val="1A1A1A"/>
                </a:solidFill>
                <a:latin typeface="Georgia"/>
                <a:ea typeface="Georgia"/>
                <a:cs typeface="Georgia"/>
                <a:sym typeface="Georgia"/>
              </a:rPr>
              <a:t>42 in April’18</a:t>
            </a:r>
            <a:endParaRPr sz="1800" b="0" i="0" u="none" strike="noStrike" cap="none" dirty="0">
              <a:solidFill>
                <a:srgbClr val="1A1A1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A1A1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76" name="Google Shape;276;g2f318d6a0cf_1_0"/>
          <p:cNvGraphicFramePr/>
          <p:nvPr/>
        </p:nvGraphicFramePr>
        <p:xfrm>
          <a:off x="1109275" y="3182300"/>
          <a:ext cx="10157900" cy="3582060"/>
        </p:xfrm>
        <a:graphic>
          <a:graphicData uri="http://schemas.openxmlformats.org/drawingml/2006/table">
            <a:tbl>
              <a:tblPr>
                <a:noFill/>
                <a:tableStyleId>{69456966-2FE2-4420-BFB9-15027053454A}</a:tableStyleId>
              </a:tblPr>
              <a:tblGrid>
                <a:gridCol w="253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Theme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May‘18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June’22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Jan’24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1B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Health and Nutrition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57.6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67.5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75.9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Education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62.9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77.3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80.8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Agriculture &amp; water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12.2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25.8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20.4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Financial Inclusion &amp; Skill development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28.2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22.9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30.2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Basic Infrastructure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45.3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50.3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64.5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"/>
          <p:cNvSpPr txBox="1">
            <a:spLocks noGrp="1"/>
          </p:cNvSpPr>
          <p:nvPr>
            <p:ph type="title"/>
          </p:nvPr>
        </p:nvSpPr>
        <p:spPr>
          <a:xfrm>
            <a:off x="1590382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None/>
            </a:pPr>
            <a:r>
              <a:rPr lang="en-US" sz="3200"/>
              <a:t>Health &amp; Nutrition</a:t>
            </a:r>
            <a:endParaRPr sz="3200"/>
          </a:p>
        </p:txBody>
      </p:sp>
      <p:sp>
        <p:nvSpPr>
          <p:cNvPr id="282" name="Google Shape;282;p5"/>
          <p:cNvSpPr txBox="1">
            <a:spLocks noGrp="1"/>
          </p:cNvSpPr>
          <p:nvPr>
            <p:ph type="body" idx="1"/>
          </p:nvPr>
        </p:nvSpPr>
        <p:spPr>
          <a:xfrm>
            <a:off x="473529" y="2263223"/>
            <a:ext cx="10830966" cy="459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Char char="►"/>
            </a:pPr>
            <a:r>
              <a:rPr lang="en-US" sz="1900" dirty="0">
                <a:solidFill>
                  <a:schemeClr val="dk1"/>
                </a:solidFill>
              </a:rPr>
              <a:t>Sectoral Highlights:</a:t>
            </a:r>
            <a:endParaRPr sz="1900" dirty="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Mission </a:t>
            </a:r>
            <a:r>
              <a:rPr lang="en-US" sz="1800" dirty="0" err="1">
                <a:solidFill>
                  <a:schemeClr val="dk1"/>
                </a:solidFill>
              </a:rPr>
              <a:t>Indradhanush</a:t>
            </a:r>
            <a:r>
              <a:rPr lang="en-US" sz="1800" dirty="0">
                <a:solidFill>
                  <a:schemeClr val="dk1"/>
                </a:solidFill>
              </a:rPr>
              <a:t>: 98.88% saturation.</a:t>
            </a:r>
            <a:endParaRPr sz="1800" dirty="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PMJAY (AB PMJAY):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91.82% </a:t>
            </a:r>
            <a:r>
              <a:rPr lang="en-US" sz="1800" dirty="0">
                <a:solidFill>
                  <a:schemeClr val="dk1"/>
                </a:solidFill>
              </a:rPr>
              <a:t>saturation.</a:t>
            </a:r>
            <a:endParaRPr sz="1800" dirty="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PMMVY: 104.5% saturation.</a:t>
            </a:r>
            <a:endParaRPr sz="18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►"/>
            </a:pPr>
            <a:r>
              <a:rPr lang="en-US" sz="1900" dirty="0">
                <a:solidFill>
                  <a:schemeClr val="dk1"/>
                </a:solidFill>
              </a:rPr>
              <a:t>Initiatives</a:t>
            </a:r>
            <a:endParaRPr sz="1900" dirty="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Pregnancy Tracker, Death and Referral audit (now being institutionalized in the state)</a:t>
            </a:r>
            <a:endParaRPr sz="1800" dirty="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Infrastructural improvement- 19 new delivery points in Char areas.</a:t>
            </a:r>
            <a:endParaRPr dirty="0"/>
          </a:p>
          <a:p>
            <a:pPr marL="1200150" lvl="2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Home Births dropped by 1563 in FY 2023-24.</a:t>
            </a:r>
          </a:p>
          <a:p>
            <a:pPr marL="1200150" lvl="2" indent="-285750"/>
            <a:r>
              <a:rPr lang="en-US" sz="1800" dirty="0">
                <a:solidFill>
                  <a:schemeClr val="dk1"/>
                </a:solidFill>
              </a:rPr>
              <a:t>Reducing home delivery pockets to 4 from 25</a:t>
            </a:r>
          </a:p>
          <a:p>
            <a:pPr marL="742950" lvl="1" indent="-285750"/>
            <a:r>
              <a:rPr lang="en-US" sz="2000" dirty="0">
                <a:solidFill>
                  <a:schemeClr val="dk1"/>
                </a:solidFill>
              </a:rPr>
              <a:t>Linen Code policy</a:t>
            </a:r>
          </a:p>
          <a:p>
            <a:pPr marL="742950" lvl="1" indent="-285750"/>
            <a:r>
              <a:rPr lang="en-US" sz="2000" dirty="0">
                <a:solidFill>
                  <a:schemeClr val="dk1"/>
                </a:solidFill>
              </a:rPr>
              <a:t>Boat referral coupons</a:t>
            </a:r>
          </a:p>
          <a:p>
            <a:pPr marL="742950" lvl="1" indent="-285750"/>
            <a:r>
              <a:rPr lang="en-US" sz="2000" dirty="0" err="1">
                <a:solidFill>
                  <a:schemeClr val="dk1"/>
                </a:solidFill>
              </a:rPr>
              <a:t>RoP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utilisation</a:t>
            </a:r>
            <a:r>
              <a:rPr lang="en-US" sz="2000" dirty="0">
                <a:solidFill>
                  <a:schemeClr val="dk1"/>
                </a:solidFill>
              </a:rPr>
              <a:t> increased to 91% in 2024 from 62% in 2022</a:t>
            </a:r>
          </a:p>
          <a:p>
            <a:pPr marL="742950" lvl="1" indent="-285750"/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"/>
          <p:cNvSpPr txBox="1">
            <a:spLocks noGrp="1"/>
          </p:cNvSpPr>
          <p:nvPr>
            <p:ph type="title"/>
          </p:nvPr>
        </p:nvSpPr>
        <p:spPr>
          <a:xfrm>
            <a:off x="1906069" y="962782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None/>
            </a:pPr>
            <a:r>
              <a:rPr lang="en-US" sz="3200"/>
              <a:t>Education</a:t>
            </a:r>
            <a:endParaRPr sz="3200"/>
          </a:p>
        </p:txBody>
      </p:sp>
      <p:sp>
        <p:nvSpPr>
          <p:cNvPr id="288" name="Google Shape;288;p6"/>
          <p:cNvSpPr txBox="1">
            <a:spLocks noGrp="1"/>
          </p:cNvSpPr>
          <p:nvPr>
            <p:ph type="body" idx="1"/>
          </p:nvPr>
        </p:nvSpPr>
        <p:spPr>
          <a:xfrm>
            <a:off x="542024" y="2304661"/>
            <a:ext cx="11136086" cy="435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dirty="0">
                <a:solidFill>
                  <a:schemeClr val="dk1"/>
                </a:solidFill>
              </a:rPr>
              <a:t>Sectoral Highlights:</a:t>
            </a:r>
            <a:endParaRPr dirty="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PM POSHAN: 100% saturation with 2,08,632 completion using app based monitoring via Shiksha </a:t>
            </a:r>
            <a:r>
              <a:rPr lang="en-US" sz="1800" dirty="0" err="1">
                <a:solidFill>
                  <a:schemeClr val="dk1"/>
                </a:solidFill>
              </a:rPr>
              <a:t>Setu</a:t>
            </a:r>
            <a:r>
              <a:rPr lang="en-US" sz="1800" dirty="0">
                <a:solidFill>
                  <a:schemeClr val="dk1"/>
                </a:solidFill>
              </a:rPr>
              <a:t> portal.</a:t>
            </a:r>
            <a:endParaRPr sz="1800" dirty="0">
              <a:solidFill>
                <a:schemeClr val="dk1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Infrastructure: 100% saturation in Electricity, Drinking water, Toilet and Electrical fittings across all 1892 schools.</a:t>
            </a:r>
            <a:endParaRPr sz="1800" dirty="0">
              <a:solidFill>
                <a:schemeClr val="dk1"/>
              </a:solidFill>
            </a:endParaRPr>
          </a:p>
          <a:p>
            <a:pPr marL="342900" lvl="0" indent="-251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>
                <a:solidFill>
                  <a:schemeClr val="dk1"/>
                </a:solidFill>
              </a:rPr>
              <a:t>Initiatives: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Fund Convergence for KGBV utilizing about Rs. 3cr of FFC grants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SAMPADA - tracks school visits by officials &amp; GIS based field monitoring by the Magistrates.</a:t>
            </a:r>
          </a:p>
          <a:p>
            <a:pPr marL="742950" lvl="1" indent="-285750"/>
            <a:r>
              <a:rPr lang="en-US" sz="1800" dirty="0" err="1">
                <a:solidFill>
                  <a:schemeClr val="dk1"/>
                </a:solidFill>
              </a:rPr>
              <a:t>Vidyanjali</a:t>
            </a:r>
            <a:r>
              <a:rPr lang="en-US" sz="1800" dirty="0">
                <a:solidFill>
                  <a:schemeClr val="dk1"/>
                </a:solidFill>
              </a:rPr>
              <a:t> 2.0- 30 retired teachers giving services</a:t>
            </a:r>
          </a:p>
          <a:p>
            <a:pPr marL="742950" lvl="1" indent="-285750"/>
            <a:r>
              <a:rPr lang="en-US" sz="1800" dirty="0">
                <a:solidFill>
                  <a:schemeClr val="dk1"/>
                </a:solidFill>
              </a:rPr>
              <a:t>Leveraging alumni associations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"/>
          <p:cNvSpPr txBox="1">
            <a:spLocks noGrp="1"/>
          </p:cNvSpPr>
          <p:nvPr>
            <p:ph type="body" idx="1"/>
          </p:nvPr>
        </p:nvSpPr>
        <p:spPr>
          <a:xfrm>
            <a:off x="511679" y="2070444"/>
            <a:ext cx="11136000" cy="4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32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1600" dirty="0">
                <a:solidFill>
                  <a:schemeClr val="dk1"/>
                </a:solidFill>
              </a:rPr>
              <a:t>Sectoral Highlights:</a:t>
            </a:r>
            <a:endParaRPr sz="1600" dirty="0">
              <a:solidFill>
                <a:schemeClr val="dk1"/>
              </a:solidFill>
            </a:endParaRPr>
          </a:p>
          <a:p>
            <a:pPr marL="742950" lvl="1" indent="-3111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>
                <a:solidFill>
                  <a:schemeClr val="dk1"/>
                </a:solidFill>
              </a:rPr>
              <a:t>Har </a:t>
            </a:r>
            <a:r>
              <a:rPr lang="en-US" dirty="0" err="1">
                <a:solidFill>
                  <a:schemeClr val="dk1"/>
                </a:solidFill>
              </a:rPr>
              <a:t>Ghar</a:t>
            </a:r>
            <a:r>
              <a:rPr lang="en-US" dirty="0">
                <a:solidFill>
                  <a:schemeClr val="dk1"/>
                </a:solidFill>
              </a:rPr>
              <a:t> Jal Yojana: Achieved 94.73% saturation </a:t>
            </a:r>
            <a:endParaRPr dirty="0"/>
          </a:p>
          <a:p>
            <a:pPr marL="742950" lvl="1" indent="-3111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>
                <a:solidFill>
                  <a:schemeClr val="dk1"/>
                </a:solidFill>
              </a:rPr>
              <a:t>PMAY-G: Reached 1,20,045 of the 121,871 target (98.5% saturation).</a:t>
            </a:r>
            <a:endParaRPr dirty="0">
              <a:solidFill>
                <a:schemeClr val="dk1"/>
              </a:solidFill>
            </a:endParaRPr>
          </a:p>
          <a:p>
            <a:pPr marL="742950" lvl="1" indent="-3111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>
                <a:solidFill>
                  <a:schemeClr val="dk1"/>
                </a:solidFill>
              </a:rPr>
              <a:t>PMAY-U:  Met 6676  of the 7,412 target ( 90.08% saturation).</a:t>
            </a:r>
            <a:endParaRPr dirty="0">
              <a:solidFill>
                <a:schemeClr val="dk1"/>
              </a:solidFill>
            </a:endParaRPr>
          </a:p>
          <a:p>
            <a:pPr marL="742950" lvl="1" indent="-3111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>
                <a:solidFill>
                  <a:schemeClr val="dk1"/>
                </a:solidFill>
              </a:rPr>
              <a:t>PM Ujjwala: Surpassed the target with 24,700 completions out of 23,000 (107.39% saturation)</a:t>
            </a:r>
            <a:endParaRPr dirty="0">
              <a:solidFill>
                <a:schemeClr val="dk1"/>
              </a:solidFill>
            </a:endParaRPr>
          </a:p>
          <a:p>
            <a:pPr marL="342900" lvl="0" indent="-35814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1600" dirty="0">
                <a:solidFill>
                  <a:schemeClr val="dk1"/>
                </a:solidFill>
              </a:rPr>
              <a:t>Initiatives:</a:t>
            </a:r>
            <a:endParaRPr sz="1600" dirty="0">
              <a:solidFill>
                <a:schemeClr val="dk1"/>
              </a:solidFill>
            </a:endParaRPr>
          </a:p>
          <a:p>
            <a:pPr marL="914400" lvl="1" indent="-330200" algn="just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>
                <a:solidFill>
                  <a:schemeClr val="dk1"/>
                </a:solidFill>
              </a:rPr>
              <a:t>Reaching the last mile- Delivered 31,200 PMAY houses, 13,250 FHTCs, and 12,230 PMJAY cards in Char areas.</a:t>
            </a:r>
            <a:endParaRPr dirty="0">
              <a:solidFill>
                <a:schemeClr val="dk1"/>
              </a:solidFill>
            </a:endParaRPr>
          </a:p>
          <a:p>
            <a:pPr marL="914400" lvl="1" indent="-330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>
                <a:solidFill>
                  <a:schemeClr val="dk1"/>
                </a:solidFill>
              </a:rPr>
              <a:t>ODF+ : 634/634 villages certified ODF+ (constructed CMSC, MCF, CMCF, and soak pits), first in the state.</a:t>
            </a:r>
            <a:r>
              <a:rPr lang="en-US" sz="1600" dirty="0">
                <a:solidFill>
                  <a:schemeClr val="dk1"/>
                </a:solidFill>
              </a:rPr>
              <a:t>.</a:t>
            </a:r>
          </a:p>
          <a:p>
            <a:pPr marL="742950" lvl="1" indent="-31623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>
                <a:solidFill>
                  <a:schemeClr val="dk1"/>
                </a:solidFill>
              </a:rPr>
              <a:t>MGNREGS Convergence: </a:t>
            </a:r>
            <a:endParaRPr lang="en-US" dirty="0"/>
          </a:p>
          <a:p>
            <a:pPr marL="1200150" lvl="2" indent="-31623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1600" dirty="0">
                <a:solidFill>
                  <a:schemeClr val="dk1"/>
                </a:solidFill>
              </a:rPr>
              <a:t>167 AWCs completed, Compound walls constructed in 53 schools; now being replicated in other districts.</a:t>
            </a:r>
            <a:endParaRPr sz="1600" dirty="0"/>
          </a:p>
          <a:p>
            <a:pPr marL="1200150" lvl="2" indent="-31623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1600" dirty="0">
                <a:solidFill>
                  <a:schemeClr val="dk1"/>
                </a:solidFill>
              </a:rPr>
              <a:t>Paver Block Roads: 7.967 km (FY22-23 to FY23-24), Godowns: 31 nos. </a:t>
            </a:r>
            <a:endParaRPr sz="1600" dirty="0"/>
          </a:p>
          <a:p>
            <a:pPr marL="742950" lvl="1" indent="-31623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>
                <a:solidFill>
                  <a:schemeClr val="dk1"/>
                </a:solidFill>
              </a:rPr>
              <a:t>Sampoorn </a:t>
            </a:r>
            <a:r>
              <a:rPr lang="en-US" dirty="0" err="1">
                <a:solidFill>
                  <a:schemeClr val="dk1"/>
                </a:solidFill>
              </a:rPr>
              <a:t>Ghar</a:t>
            </a:r>
            <a:r>
              <a:rPr lang="en-US" dirty="0">
                <a:solidFill>
                  <a:schemeClr val="dk1"/>
                </a:solidFill>
              </a:rPr>
              <a:t>: 68,639 PMAY houses with all basic amenities i.e. Toilet, Gas, Electricity &amp; water</a:t>
            </a:r>
            <a:endParaRPr dirty="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1698964" y="930126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None/>
            </a:pPr>
            <a:r>
              <a:rPr lang="en-US" sz="3200"/>
              <a:t>Basic Infrastructure</a:t>
            </a:r>
            <a:endParaRPr sz="3200"/>
          </a:p>
        </p:txBody>
      </p:sp>
      <p:sp>
        <p:nvSpPr>
          <p:cNvPr id="295" name="Google Shape;295;p7"/>
          <p:cNvSpPr txBox="1"/>
          <p:nvPr/>
        </p:nvSpPr>
        <p:spPr>
          <a:xfrm>
            <a:off x="3902044" y="6484424"/>
            <a:ext cx="390204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*All data from April 2021 to January 2024.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"/>
          <p:cNvSpPr txBox="1">
            <a:spLocks noGrp="1"/>
          </p:cNvSpPr>
          <p:nvPr>
            <p:ph type="title"/>
          </p:nvPr>
        </p:nvSpPr>
        <p:spPr>
          <a:xfrm>
            <a:off x="2034073" y="906799"/>
            <a:ext cx="8563932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None/>
            </a:pPr>
            <a:r>
              <a:rPr lang="en-US" sz="3200"/>
              <a:t>Self Employment &amp; Financial Inclusion	</a:t>
            </a:r>
            <a:endParaRPr sz="3200"/>
          </a:p>
        </p:txBody>
      </p:sp>
      <p:sp>
        <p:nvSpPr>
          <p:cNvPr id="301" name="Google Shape;301;p8"/>
          <p:cNvSpPr txBox="1"/>
          <p:nvPr/>
        </p:nvSpPr>
        <p:spPr>
          <a:xfrm>
            <a:off x="527963" y="1799982"/>
            <a:ext cx="11136000" cy="4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endParaRPr sz="13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549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Sectoral Highlights:</a:t>
            </a:r>
            <a:endParaRPr sz="13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742950" marR="0" lvl="1" indent="-29786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PM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SVANidhi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Enrolled 3,697 street vendors (100.27% of target (Apr’21 – Jan’24)).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786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PM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Vishvakarma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Enrolled 50,000 craftsmen (100% of target), leveraging local jewelry and brass metal industrial guilds.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786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Financial Inclusion: Increase in Beneficiaries per lac population during 2022-23</a:t>
            </a:r>
            <a:endParaRPr sz="13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7350" marR="0" lvl="3" indent="-29786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APY  : 3278 to 4555</a:t>
            </a:r>
            <a:endParaRPr sz="13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7350" marR="0" lvl="3" indent="-29786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PMSBY : 17490 to 25606</a:t>
            </a:r>
            <a:endParaRPr sz="13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657350" marR="0" lvl="3" indent="-29786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PMJJBY : 5590 to 8978</a:t>
            </a:r>
            <a:endParaRPr sz="13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00100" marR="0" lvl="1" indent="-35501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MSME: Disbursed ₹1,220 crore against a target of ₹935 crore (130% of the District Credit Plan target).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499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Initiatives: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5501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Special enrolment camps for FI,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Samadhan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camps for scheme enrollment, door to door survey for beneficiary identification under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SVANidhi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5501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Integrating social security with health and social welfare parameters by targeting MGNREGS workers for APY, JJBY, and JSBY schemes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5501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1300"/>
              <a:buFont typeface="Noto Sans Symbols"/>
              <a:buChar char="►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Prioritizing MGNREGS jobs for HHs with poorer socio-economic indicators.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>
            <a:spLocks noGrp="1"/>
          </p:cNvSpPr>
          <p:nvPr>
            <p:ph type="title"/>
          </p:nvPr>
        </p:nvSpPr>
        <p:spPr>
          <a:xfrm>
            <a:off x="1698964" y="962782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None/>
            </a:pPr>
            <a:r>
              <a:rPr lang="en-US" sz="3200"/>
              <a:t>Agriculture</a:t>
            </a:r>
            <a:endParaRPr sz="3200"/>
          </a:p>
        </p:txBody>
      </p:sp>
      <p:sp>
        <p:nvSpPr>
          <p:cNvPr id="307" name="Google Shape;307;p9"/>
          <p:cNvSpPr txBox="1">
            <a:spLocks noGrp="1"/>
          </p:cNvSpPr>
          <p:nvPr>
            <p:ph type="body" idx="1"/>
          </p:nvPr>
        </p:nvSpPr>
        <p:spPr>
          <a:xfrm>
            <a:off x="489857" y="2307770"/>
            <a:ext cx="11179629" cy="455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342900" lvl="0" indent="-25145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chemeClr val="dk1"/>
              </a:solidFill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dirty="0">
                <a:solidFill>
                  <a:schemeClr val="dk1"/>
                </a:solidFill>
              </a:rPr>
              <a:t>Sectoral Highlights:</a:t>
            </a:r>
            <a:endParaRPr dirty="0">
              <a:solidFill>
                <a:schemeClr val="dk1"/>
              </a:solidFill>
            </a:endParaRPr>
          </a:p>
          <a:p>
            <a:pPr marL="74295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Kisan Credit Card Scheme: Achieved 80,709 completions, with 100% target completion. (Apr’21 – Jan’24).</a:t>
            </a:r>
            <a:endParaRPr sz="1800" dirty="0">
              <a:solidFill>
                <a:schemeClr val="dk1"/>
              </a:solidFill>
            </a:endParaRPr>
          </a:p>
          <a:p>
            <a:pPr marL="74295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Paddy procurement Increased to 9,730 MT in FY24, up from 300 MT over the previous two years.</a:t>
            </a:r>
            <a:endParaRPr dirty="0"/>
          </a:p>
          <a:p>
            <a:pPr marL="74295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PM- KISAN : 95208 beneficiaries(96% of farmers as per Agri Census) ready for payment, highest in the state.</a:t>
            </a:r>
            <a:endParaRPr sz="1800" dirty="0">
              <a:solidFill>
                <a:schemeClr val="dk1"/>
              </a:solidFill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>
                <a:solidFill>
                  <a:schemeClr val="dk1"/>
                </a:solidFill>
              </a:rPr>
              <a:t>Initiatives:</a:t>
            </a:r>
            <a:endParaRPr dirty="0">
              <a:solidFill>
                <a:schemeClr val="dk1"/>
              </a:solidFill>
            </a:endParaRPr>
          </a:p>
          <a:p>
            <a:pPr marL="74295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r>
              <a:rPr lang="en-US" sz="1800" dirty="0">
                <a:solidFill>
                  <a:schemeClr val="dk1"/>
                </a:solidFill>
              </a:rPr>
              <a:t>Contract farming : MoU of potato farmers with ITC for cultivar replacement.</a:t>
            </a:r>
          </a:p>
          <a:p>
            <a:pPr marL="742950" lvl="1" indent="-285750" algn="just">
              <a:buSzPts val="1120"/>
            </a:pPr>
            <a:r>
              <a:rPr lang="en-US" sz="1800" dirty="0">
                <a:solidFill>
                  <a:schemeClr val="dk1"/>
                </a:solidFill>
              </a:rPr>
              <a:t>Jute retting tanks built using MGNREGS.</a:t>
            </a:r>
          </a:p>
          <a:p>
            <a:pPr marL="742950" lvl="1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1011</Words>
  <Application>Microsoft Office PowerPoint</Application>
  <PresentationFormat>Widescreen</PresentationFormat>
  <Paragraphs>130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Noto Sans Symbols</vt:lpstr>
      <vt:lpstr>Ion Boardroom</vt:lpstr>
      <vt:lpstr>Barpeta- Scaling New Heights</vt:lpstr>
      <vt:lpstr>Barpeta: A brief overview</vt:lpstr>
      <vt:lpstr>A Quantitative Approach to Saturation</vt:lpstr>
      <vt:lpstr>Barpeta Experience: a look at composite scores</vt:lpstr>
      <vt:lpstr>Health &amp; Nutrition</vt:lpstr>
      <vt:lpstr>Education</vt:lpstr>
      <vt:lpstr>Basic Infrastructure</vt:lpstr>
      <vt:lpstr>Self Employment &amp; Financial Inclusion </vt:lpstr>
      <vt:lpstr>Agriculture</vt:lpstr>
      <vt:lpstr>Governance Highlights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pihar132@outlook.com</dc:creator>
  <cp:lastModifiedBy>Aayush GARG</cp:lastModifiedBy>
  <cp:revision>7</cp:revision>
  <dcterms:created xsi:type="dcterms:W3CDTF">2023-01-17T11:25:00Z</dcterms:created>
  <dcterms:modified xsi:type="dcterms:W3CDTF">2024-11-20T16:03:11Z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08885172D37A47979186C43FF3209A1F_12</vt:lpwstr>
  </property>
  <property fmtid="{D5CDD505-2E9C-101B-9397-08002B2CF9AE}" pid="3" name="KSOProductBuildVer">
    <vt:lpwstr>1033-12.2.0.16909</vt:lpwstr>
  </property>
</Properties>
</file>