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3"/>
  </p:notesMasterIdLst>
  <p:handoutMasterIdLst>
    <p:handoutMasterId r:id="rId14"/>
  </p:handoutMasterIdLst>
  <p:sldIdLst>
    <p:sldId id="272" r:id="rId2"/>
    <p:sldId id="269" r:id="rId3"/>
    <p:sldId id="260" r:id="rId4"/>
    <p:sldId id="273" r:id="rId5"/>
    <p:sldId id="271" r:id="rId6"/>
    <p:sldId id="274" r:id="rId7"/>
    <p:sldId id="275" r:id="rId8"/>
    <p:sldId id="277" r:id="rId9"/>
    <p:sldId id="278" r:id="rId10"/>
    <p:sldId id="279" r:id="rId11"/>
    <p:sldId id="270" r:id="rId12"/>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34772ED8-CE9F-4B61-8DA6-B097D2F15CB5}" type="datetimeFigureOut">
              <a:rPr lang="en-IN" smtClean="0"/>
              <a:pPr/>
              <a:t>14-11-2019</a:t>
            </a:fld>
            <a:endParaRPr lang="en-IN"/>
          </a:p>
        </p:txBody>
      </p:sp>
      <p:sp>
        <p:nvSpPr>
          <p:cNvPr id="4" name="Footer Placeholder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DB2FC0C3-1A4A-4819-ACC9-DB6BAAEA1FD7}" type="slidenum">
              <a:rPr lang="en-IN" smtClean="0"/>
              <a:pPr/>
              <a:t>‹#›</a:t>
            </a:fld>
            <a:endParaRPr lang="en-IN"/>
          </a:p>
        </p:txBody>
      </p:sp>
    </p:spTree>
    <p:extLst>
      <p:ext uri="{BB962C8B-B14F-4D97-AF65-F5344CB8AC3E}">
        <p14:creationId xmlns:p14="http://schemas.microsoft.com/office/powerpoint/2010/main" val="128838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596" cy="4984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404" y="0"/>
            <a:ext cx="2971003" cy="498472"/>
          </a:xfrm>
          <a:prstGeom prst="rect">
            <a:avLst/>
          </a:prstGeom>
        </p:spPr>
        <p:txBody>
          <a:bodyPr vert="horz" lIns="91440" tIns="45720" rIns="91440" bIns="45720" rtlCol="0"/>
          <a:lstStyle>
            <a:lvl1pPr algn="r">
              <a:defRPr sz="1200"/>
            </a:lvl1pPr>
          </a:lstStyle>
          <a:p>
            <a:fld id="{04D290EE-6E12-41F1-BE9D-118ADDD9221E}" type="datetimeFigureOut">
              <a:rPr lang="en-US" smtClean="0"/>
              <a:pPr/>
              <a:t>11/14/2019</a:t>
            </a:fld>
            <a:endParaRPr lang="en-US"/>
          </a:p>
        </p:txBody>
      </p:sp>
      <p:sp>
        <p:nvSpPr>
          <p:cNvPr id="4" name="Slide Image Placeholder 3"/>
          <p:cNvSpPr>
            <a:spLocks noGrp="1" noRot="1" noChangeAspect="1"/>
          </p:cNvSpPr>
          <p:nvPr>
            <p:ph type="sldImg" idx="2"/>
          </p:nvPr>
        </p:nvSpPr>
        <p:spPr>
          <a:xfrm>
            <a:off x="444500" y="1243013"/>
            <a:ext cx="5970588"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597" y="4786909"/>
            <a:ext cx="5486400" cy="39165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48804"/>
            <a:ext cx="2972596" cy="4984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404" y="9448804"/>
            <a:ext cx="2971003" cy="498471"/>
          </a:xfrm>
          <a:prstGeom prst="rect">
            <a:avLst/>
          </a:prstGeom>
        </p:spPr>
        <p:txBody>
          <a:bodyPr vert="horz" lIns="91440" tIns="45720" rIns="91440" bIns="45720" rtlCol="0" anchor="b"/>
          <a:lstStyle>
            <a:lvl1pPr algn="r">
              <a:defRPr sz="1200"/>
            </a:lvl1pPr>
          </a:lstStyle>
          <a:p>
            <a:fld id="{0E5F3285-3322-48FA-8CCB-13FCFE1FFE7F}" type="slidenum">
              <a:rPr lang="en-US" smtClean="0"/>
              <a:pPr/>
              <a:t>‹#›</a:t>
            </a:fld>
            <a:endParaRPr lang="en-US"/>
          </a:p>
        </p:txBody>
      </p:sp>
    </p:spTree>
    <p:extLst>
      <p:ext uri="{BB962C8B-B14F-4D97-AF65-F5344CB8AC3E}">
        <p14:creationId xmlns:p14="http://schemas.microsoft.com/office/powerpoint/2010/main" val="261332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1:notes"/>
          <p:cNvSpPr txBox="1">
            <a:spLocks noGrp="1"/>
          </p:cNvSpPr>
          <p:nvPr>
            <p:ph type="body" idx="1"/>
          </p:nvPr>
        </p:nvSpPr>
        <p:spPr>
          <a:xfrm>
            <a:off x="688189" y="4329581"/>
            <a:ext cx="5505516" cy="410170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0" name="Google Shape;450;p11:notes"/>
          <p:cNvSpPr>
            <a:spLocks noGrp="1" noRot="1" noChangeAspect="1"/>
          </p:cNvSpPr>
          <p:nvPr>
            <p:ph type="sldImg" idx="2"/>
          </p:nvPr>
        </p:nvSpPr>
        <p:spPr>
          <a:xfrm>
            <a:off x="403225" y="684213"/>
            <a:ext cx="6075363" cy="34178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0047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20:notes"/>
          <p:cNvSpPr>
            <a:spLocks noGrp="1" noRot="1" noChangeAspect="1"/>
          </p:cNvSpPr>
          <p:nvPr>
            <p:ph type="sldImg" idx="2"/>
          </p:nvPr>
        </p:nvSpPr>
        <p:spPr>
          <a:xfrm>
            <a:off x="403225" y="684213"/>
            <a:ext cx="6075363" cy="34178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20:notes"/>
          <p:cNvSpPr txBox="1">
            <a:spLocks noGrp="1"/>
          </p:cNvSpPr>
          <p:nvPr>
            <p:ph type="body" idx="1"/>
          </p:nvPr>
        </p:nvSpPr>
        <p:spPr>
          <a:xfrm>
            <a:off x="688189" y="4329581"/>
            <a:ext cx="5505516" cy="410170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8919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1:notes"/>
          <p:cNvSpPr>
            <a:spLocks noGrp="1" noRot="1" noChangeAspect="1"/>
          </p:cNvSpPr>
          <p:nvPr>
            <p:ph type="sldImg" idx="2"/>
          </p:nvPr>
        </p:nvSpPr>
        <p:spPr>
          <a:xfrm>
            <a:off x="403225" y="684213"/>
            <a:ext cx="6075363" cy="34178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21:notes"/>
          <p:cNvSpPr txBox="1">
            <a:spLocks noGrp="1"/>
          </p:cNvSpPr>
          <p:nvPr>
            <p:ph type="body" idx="1"/>
          </p:nvPr>
        </p:nvSpPr>
        <p:spPr>
          <a:xfrm>
            <a:off x="688189" y="4329581"/>
            <a:ext cx="5505516" cy="410170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63590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22:notes"/>
          <p:cNvSpPr>
            <a:spLocks noGrp="1" noRot="1" noChangeAspect="1"/>
          </p:cNvSpPr>
          <p:nvPr>
            <p:ph type="sldImg" idx="2"/>
          </p:nvPr>
        </p:nvSpPr>
        <p:spPr>
          <a:xfrm>
            <a:off x="403225" y="684213"/>
            <a:ext cx="6075363" cy="34178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22:notes"/>
          <p:cNvSpPr txBox="1">
            <a:spLocks noGrp="1"/>
          </p:cNvSpPr>
          <p:nvPr>
            <p:ph type="body" idx="1"/>
          </p:nvPr>
        </p:nvSpPr>
        <p:spPr>
          <a:xfrm>
            <a:off x="688189" y="4329581"/>
            <a:ext cx="5505516" cy="410170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423827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7CDBF3-29F3-44EB-8678-085372A1BED5}" type="datetimeFigureOut">
              <a:rPr lang="x-none" smtClean="0"/>
              <a:pPr/>
              <a:t>11/14/2019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BB62212-8BF7-4D60-A5B3-47EDB87CA5EE}" type="slidenum">
              <a:rPr lang="x-none" smtClean="0"/>
              <a:pPr/>
              <a:t>‹#›</a:t>
            </a:fld>
            <a:endParaRPr lang="x-none"/>
          </a:p>
        </p:txBody>
      </p:sp>
    </p:spTree>
    <p:extLst>
      <p:ext uri="{BB962C8B-B14F-4D97-AF65-F5344CB8AC3E}">
        <p14:creationId xmlns:p14="http://schemas.microsoft.com/office/powerpoint/2010/main" val="185023208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7CDBF3-29F3-44EB-8678-085372A1BED5}" type="datetimeFigureOut">
              <a:rPr lang="x-none" smtClean="0"/>
              <a:pPr/>
              <a:t>11/14/2019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BB62212-8BF7-4D60-A5B3-47EDB87CA5EE}" type="slidenum">
              <a:rPr lang="x-none" smtClean="0"/>
              <a:pPr/>
              <a:t>‹#›</a:t>
            </a:fld>
            <a:endParaRPr lang="x-none"/>
          </a:p>
        </p:txBody>
      </p:sp>
    </p:spTree>
    <p:extLst>
      <p:ext uri="{BB962C8B-B14F-4D97-AF65-F5344CB8AC3E}">
        <p14:creationId xmlns:p14="http://schemas.microsoft.com/office/powerpoint/2010/main" val="4277121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7CDBF3-29F3-44EB-8678-085372A1BED5}" type="datetimeFigureOut">
              <a:rPr lang="x-none" smtClean="0"/>
              <a:pPr/>
              <a:t>11/14/2019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BB62212-8BF7-4D60-A5B3-47EDB87CA5EE}" type="slidenum">
              <a:rPr lang="x-none" smtClean="0"/>
              <a:pPr/>
              <a:t>‹#›</a:t>
            </a:fld>
            <a:endParaRPr lang="x-none"/>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70171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7CDBF3-29F3-44EB-8678-085372A1BED5}" type="datetimeFigureOut">
              <a:rPr lang="x-none" smtClean="0"/>
              <a:pPr/>
              <a:t>11/14/2019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BB62212-8BF7-4D60-A5B3-47EDB87CA5EE}" type="slidenum">
              <a:rPr lang="x-none" smtClean="0"/>
              <a:pPr/>
              <a:t>‹#›</a:t>
            </a:fld>
            <a:endParaRPr lang="x-none"/>
          </a:p>
        </p:txBody>
      </p:sp>
    </p:spTree>
    <p:extLst>
      <p:ext uri="{BB962C8B-B14F-4D97-AF65-F5344CB8AC3E}">
        <p14:creationId xmlns:p14="http://schemas.microsoft.com/office/powerpoint/2010/main" val="3078509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7CDBF3-29F3-44EB-8678-085372A1BED5}" type="datetimeFigureOut">
              <a:rPr lang="x-none" smtClean="0"/>
              <a:pPr/>
              <a:t>11/14/2019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BB62212-8BF7-4D60-A5B3-47EDB87CA5EE}" type="slidenum">
              <a:rPr lang="x-none" smtClean="0"/>
              <a:pPr/>
              <a:t>‹#›</a:t>
            </a:fld>
            <a:endParaRPr lang="x-none"/>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30405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7CDBF3-29F3-44EB-8678-085372A1BED5}" type="datetimeFigureOut">
              <a:rPr lang="x-none" smtClean="0"/>
              <a:pPr/>
              <a:t>11/14/2019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BB62212-8BF7-4D60-A5B3-47EDB87CA5EE}" type="slidenum">
              <a:rPr lang="x-none" smtClean="0"/>
              <a:pPr/>
              <a:t>‹#›</a:t>
            </a:fld>
            <a:endParaRPr lang="x-none"/>
          </a:p>
        </p:txBody>
      </p:sp>
    </p:spTree>
    <p:extLst>
      <p:ext uri="{BB962C8B-B14F-4D97-AF65-F5344CB8AC3E}">
        <p14:creationId xmlns:p14="http://schemas.microsoft.com/office/powerpoint/2010/main" val="245682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7CDBF3-29F3-44EB-8678-085372A1BED5}" type="datetimeFigureOut">
              <a:rPr lang="x-none" smtClean="0"/>
              <a:pPr/>
              <a:t>11/14/2019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BB62212-8BF7-4D60-A5B3-47EDB87CA5EE}" type="slidenum">
              <a:rPr lang="x-none" smtClean="0"/>
              <a:pPr/>
              <a:t>‹#›</a:t>
            </a:fld>
            <a:endParaRPr lang="x-none"/>
          </a:p>
        </p:txBody>
      </p:sp>
    </p:spTree>
    <p:extLst>
      <p:ext uri="{BB962C8B-B14F-4D97-AF65-F5344CB8AC3E}">
        <p14:creationId xmlns:p14="http://schemas.microsoft.com/office/powerpoint/2010/main" val="1648561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7CDBF3-29F3-44EB-8678-085372A1BED5}" type="datetimeFigureOut">
              <a:rPr lang="x-none" smtClean="0"/>
              <a:pPr/>
              <a:t>11/14/2019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BB62212-8BF7-4D60-A5B3-47EDB87CA5EE}" type="slidenum">
              <a:rPr lang="x-none" smtClean="0"/>
              <a:pPr/>
              <a:t>‹#›</a:t>
            </a:fld>
            <a:endParaRPr lang="x-none"/>
          </a:p>
        </p:txBody>
      </p:sp>
    </p:spTree>
    <p:extLst>
      <p:ext uri="{BB962C8B-B14F-4D97-AF65-F5344CB8AC3E}">
        <p14:creationId xmlns:p14="http://schemas.microsoft.com/office/powerpoint/2010/main" val="36922550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ctrTitle"/>
          </p:nvPr>
        </p:nvSpPr>
        <p:spPr>
          <a:xfrm>
            <a:off x="762000" y="2057401"/>
            <a:ext cx="10668000" cy="2424766"/>
          </a:xfrm>
        </p:spPr>
        <p:txBody>
          <a:bodyPr anchor="b" anchorCtr="0">
            <a:noAutofit/>
          </a:bodyPr>
          <a:lstStyle>
            <a:lvl1pPr>
              <a:defRPr sz="5600">
                <a:solidFill>
                  <a:schemeClr val="tx1"/>
                </a:solidFill>
              </a:defRPr>
            </a:lvl1pPr>
          </a:lstStyle>
          <a:p>
            <a:r>
              <a:rPr lang="x-none"/>
              <a:t>Click to edit Master title style</a:t>
            </a:r>
            <a:endParaRPr/>
          </a:p>
        </p:txBody>
      </p:sp>
      <p:sp>
        <p:nvSpPr>
          <p:cNvPr id="3" name="Subtitle 2"/>
          <p:cNvSpPr>
            <a:spLocks noGrp="1"/>
          </p:cNvSpPr>
          <p:nvPr>
            <p:ph type="subTitle" idx="1"/>
          </p:nvPr>
        </p:nvSpPr>
        <p:spPr>
          <a:xfrm>
            <a:off x="762000" y="4800600"/>
            <a:ext cx="10668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dirty="0"/>
          </a:p>
        </p:txBody>
      </p:sp>
      <p:sp>
        <p:nvSpPr>
          <p:cNvPr id="4" name="Date Placeholder 3"/>
          <p:cNvSpPr>
            <a:spLocks noGrp="1"/>
          </p:cNvSpPr>
          <p:nvPr>
            <p:ph type="dt" sz="half" idx="10"/>
          </p:nvPr>
        </p:nvSpPr>
        <p:spPr/>
        <p:txBody>
          <a:bodyPr/>
          <a:lstStyle/>
          <a:p>
            <a:fld id="{66E3A219-88EF-4C30-A61C-09BD81DEAD6B}" type="datetime1">
              <a:rPr lang="en-US" smtClean="0"/>
              <a:pPr/>
              <a:t>11/14/2019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99989F-4F69-2D43-8278-8239CD8AC731}" type="slidenum">
              <a:rPr lang="en-US" smtClean="0"/>
              <a:pPr/>
              <a:t>‹#›</a:t>
            </a:fld>
            <a:endParaRPr lang="en-US" dirty="0"/>
          </a:p>
        </p:txBody>
      </p:sp>
      <p:pic>
        <p:nvPicPr>
          <p:cNvPr id="9" name="Picture 8" descr="standardRule.png"/>
          <p:cNvPicPr>
            <a:picLocks noChangeAspect="1"/>
          </p:cNvPicPr>
          <p:nvPr/>
        </p:nvPicPr>
        <p:blipFill>
          <a:blip r:embed="rId3" cstate="print"/>
          <a:stretch>
            <a:fillRect/>
          </a:stretch>
        </p:blipFill>
        <p:spPr>
          <a:xfrm>
            <a:off x="3606800" y="4572000"/>
            <a:ext cx="49784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cstate="print"/>
          <a:stretch>
            <a:fillRect/>
          </a:stretch>
        </p:blipFill>
        <p:spPr>
          <a:xfrm rot="21366660">
            <a:off x="6851166" y="599840"/>
            <a:ext cx="2147109" cy="2025115"/>
          </a:xfrm>
          <a:prstGeom prst="rect">
            <a:avLst/>
          </a:prstGeom>
        </p:spPr>
      </p:pic>
      <p:pic>
        <p:nvPicPr>
          <p:cNvPr id="11" name="Picture 10" descr="pictureStamp-Frame.png"/>
          <p:cNvPicPr>
            <a:picLocks noChangeAspect="1"/>
          </p:cNvPicPr>
          <p:nvPr/>
        </p:nvPicPr>
        <p:blipFill>
          <a:blip r:embed="rId4" cstate="print"/>
          <a:stretch>
            <a:fillRect/>
          </a:stretch>
        </p:blipFill>
        <p:spPr>
          <a:xfrm rot="21329776">
            <a:off x="2763696" y="555387"/>
            <a:ext cx="2147109" cy="2025115"/>
          </a:xfrm>
          <a:prstGeom prst="rect">
            <a:avLst/>
          </a:prstGeom>
        </p:spPr>
      </p:pic>
      <p:sp>
        <p:nvSpPr>
          <p:cNvPr id="12" name="Picture Placeholder 2"/>
          <p:cNvSpPr>
            <a:spLocks noGrp="1"/>
          </p:cNvSpPr>
          <p:nvPr>
            <p:ph type="pic" idx="14"/>
          </p:nvPr>
        </p:nvSpPr>
        <p:spPr>
          <a:xfrm rot="21254634">
            <a:off x="3008195" y="735839"/>
            <a:ext cx="1658112"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dirty="0"/>
          </a:p>
        </p:txBody>
      </p:sp>
      <p:sp>
        <p:nvSpPr>
          <p:cNvPr id="13" name="Picture Placeholder 2"/>
          <p:cNvSpPr>
            <a:spLocks noGrp="1"/>
          </p:cNvSpPr>
          <p:nvPr>
            <p:ph type="pic" idx="15"/>
          </p:nvPr>
        </p:nvSpPr>
        <p:spPr>
          <a:xfrm rot="21315648">
            <a:off x="7095664" y="780292"/>
            <a:ext cx="1658112"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dirty="0"/>
          </a:p>
        </p:txBody>
      </p:sp>
      <p:pic>
        <p:nvPicPr>
          <p:cNvPr id="14" name="Picture 13" descr="pictureStamp-Frame.png"/>
          <p:cNvPicPr>
            <a:picLocks noChangeAspect="1"/>
          </p:cNvPicPr>
          <p:nvPr/>
        </p:nvPicPr>
        <p:blipFill>
          <a:blip r:embed="rId4" cstate="print"/>
          <a:stretch>
            <a:fillRect/>
          </a:stretch>
        </p:blipFill>
        <p:spPr>
          <a:xfrm rot="151790">
            <a:off x="4789284" y="936016"/>
            <a:ext cx="2147109" cy="2025115"/>
          </a:xfrm>
          <a:prstGeom prst="rect">
            <a:avLst/>
          </a:prstGeom>
        </p:spPr>
      </p:pic>
      <p:sp>
        <p:nvSpPr>
          <p:cNvPr id="17" name="Picture Placeholder 2"/>
          <p:cNvSpPr>
            <a:spLocks noGrp="1"/>
          </p:cNvSpPr>
          <p:nvPr>
            <p:ph type="pic" idx="17"/>
          </p:nvPr>
        </p:nvSpPr>
        <p:spPr>
          <a:xfrm rot="100778">
            <a:off x="5033783" y="1116468"/>
            <a:ext cx="1658112"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dirty="0"/>
          </a:p>
        </p:txBody>
      </p:sp>
    </p:spTree>
    <p:extLst>
      <p:ext uri="{BB962C8B-B14F-4D97-AF65-F5344CB8AC3E}">
        <p14:creationId xmlns:p14="http://schemas.microsoft.com/office/powerpoint/2010/main" val="231090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7CDBF3-29F3-44EB-8678-085372A1BED5}" type="datetimeFigureOut">
              <a:rPr lang="x-none" smtClean="0"/>
              <a:pPr/>
              <a:t>11/14/2019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BB62212-8BF7-4D60-A5B3-47EDB87CA5EE}" type="slidenum">
              <a:rPr lang="x-none" smtClean="0"/>
              <a:pPr/>
              <a:t>‹#›</a:t>
            </a:fld>
            <a:endParaRPr lang="x-none"/>
          </a:p>
        </p:txBody>
      </p:sp>
    </p:spTree>
    <p:extLst>
      <p:ext uri="{BB962C8B-B14F-4D97-AF65-F5344CB8AC3E}">
        <p14:creationId xmlns:p14="http://schemas.microsoft.com/office/powerpoint/2010/main" val="97686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7CDBF3-29F3-44EB-8678-085372A1BED5}" type="datetimeFigureOut">
              <a:rPr lang="x-none" smtClean="0"/>
              <a:pPr/>
              <a:t>11/14/2019</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FBB62212-8BF7-4D60-A5B3-47EDB87CA5EE}" type="slidenum">
              <a:rPr lang="x-none" smtClean="0"/>
              <a:pPr/>
              <a:t>‹#›</a:t>
            </a:fld>
            <a:endParaRPr lang="x-none"/>
          </a:p>
        </p:txBody>
      </p:sp>
    </p:spTree>
    <p:extLst>
      <p:ext uri="{BB962C8B-B14F-4D97-AF65-F5344CB8AC3E}">
        <p14:creationId xmlns:p14="http://schemas.microsoft.com/office/powerpoint/2010/main" val="191294591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7CDBF3-29F3-44EB-8678-085372A1BED5}" type="datetimeFigureOut">
              <a:rPr lang="x-none" smtClean="0"/>
              <a:pPr/>
              <a:t>11/14/2019</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FBB62212-8BF7-4D60-A5B3-47EDB87CA5EE}" type="slidenum">
              <a:rPr lang="x-none" smtClean="0"/>
              <a:pPr/>
              <a:t>‹#›</a:t>
            </a:fld>
            <a:endParaRPr lang="x-none"/>
          </a:p>
        </p:txBody>
      </p:sp>
    </p:spTree>
    <p:extLst>
      <p:ext uri="{BB962C8B-B14F-4D97-AF65-F5344CB8AC3E}">
        <p14:creationId xmlns:p14="http://schemas.microsoft.com/office/powerpoint/2010/main" val="1404664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7CDBF3-29F3-44EB-8678-085372A1BED5}" type="datetimeFigureOut">
              <a:rPr lang="x-none" smtClean="0"/>
              <a:pPr/>
              <a:t>11/14/2019</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FBB62212-8BF7-4D60-A5B3-47EDB87CA5EE}" type="slidenum">
              <a:rPr lang="x-none" smtClean="0"/>
              <a:pPr/>
              <a:t>‹#›</a:t>
            </a:fld>
            <a:endParaRPr lang="x-none"/>
          </a:p>
        </p:txBody>
      </p:sp>
    </p:spTree>
    <p:extLst>
      <p:ext uri="{BB962C8B-B14F-4D97-AF65-F5344CB8AC3E}">
        <p14:creationId xmlns:p14="http://schemas.microsoft.com/office/powerpoint/2010/main" val="3131670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7CDBF3-29F3-44EB-8678-085372A1BED5}" type="datetimeFigureOut">
              <a:rPr lang="x-none" smtClean="0"/>
              <a:pPr/>
              <a:t>11/14/2019</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FBB62212-8BF7-4D60-A5B3-47EDB87CA5EE}" type="slidenum">
              <a:rPr lang="x-none" smtClean="0"/>
              <a:pPr/>
              <a:t>‹#›</a:t>
            </a:fld>
            <a:endParaRPr lang="x-none"/>
          </a:p>
        </p:txBody>
      </p:sp>
    </p:spTree>
    <p:extLst>
      <p:ext uri="{BB962C8B-B14F-4D97-AF65-F5344CB8AC3E}">
        <p14:creationId xmlns:p14="http://schemas.microsoft.com/office/powerpoint/2010/main" val="357448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CDBF3-29F3-44EB-8678-085372A1BED5}" type="datetimeFigureOut">
              <a:rPr lang="x-none" smtClean="0"/>
              <a:pPr/>
              <a:t>11/14/2019</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FBB62212-8BF7-4D60-A5B3-47EDB87CA5EE}" type="slidenum">
              <a:rPr lang="x-none" smtClean="0"/>
              <a:pPr/>
              <a:t>‹#›</a:t>
            </a:fld>
            <a:endParaRPr lang="x-none"/>
          </a:p>
        </p:txBody>
      </p:sp>
    </p:spTree>
    <p:extLst>
      <p:ext uri="{BB962C8B-B14F-4D97-AF65-F5344CB8AC3E}">
        <p14:creationId xmlns:p14="http://schemas.microsoft.com/office/powerpoint/2010/main" val="33940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7CDBF3-29F3-44EB-8678-085372A1BED5}" type="datetimeFigureOut">
              <a:rPr lang="x-none" smtClean="0"/>
              <a:pPr/>
              <a:t>11/14/2019</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FBB62212-8BF7-4D60-A5B3-47EDB87CA5EE}" type="slidenum">
              <a:rPr lang="x-none" smtClean="0"/>
              <a:pPr/>
              <a:t>‹#›</a:t>
            </a:fld>
            <a:endParaRPr lang="x-none"/>
          </a:p>
        </p:txBody>
      </p:sp>
    </p:spTree>
    <p:extLst>
      <p:ext uri="{BB962C8B-B14F-4D97-AF65-F5344CB8AC3E}">
        <p14:creationId xmlns:p14="http://schemas.microsoft.com/office/powerpoint/2010/main" val="2566713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B7CDBF3-29F3-44EB-8678-085372A1BED5}" type="datetimeFigureOut">
              <a:rPr lang="x-none" smtClean="0"/>
              <a:pPr/>
              <a:t>11/14/2019</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FBB62212-8BF7-4D60-A5B3-47EDB87CA5EE}" type="slidenum">
              <a:rPr lang="x-none" smtClean="0"/>
              <a:pPr/>
              <a:t>‹#›</a:t>
            </a:fld>
            <a:endParaRPr lang="x-none"/>
          </a:p>
        </p:txBody>
      </p:sp>
    </p:spTree>
    <p:extLst>
      <p:ext uri="{BB962C8B-B14F-4D97-AF65-F5344CB8AC3E}">
        <p14:creationId xmlns:p14="http://schemas.microsoft.com/office/powerpoint/2010/main" val="100093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7CDBF3-29F3-44EB-8678-085372A1BED5}" type="datetimeFigureOut">
              <a:rPr lang="x-none" smtClean="0"/>
              <a:pPr/>
              <a:t>11/14/2019</a:t>
            </a:fld>
            <a:endParaRPr lang="x-none"/>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BB62212-8BF7-4D60-A5B3-47EDB87CA5EE}" type="slidenum">
              <a:rPr lang="x-none" smtClean="0"/>
              <a:pPr/>
              <a:t>‹#›</a:t>
            </a:fld>
            <a:endParaRPr lang="x-none"/>
          </a:p>
        </p:txBody>
      </p:sp>
    </p:spTree>
    <p:extLst>
      <p:ext uri="{BB962C8B-B14F-4D97-AF65-F5344CB8AC3E}">
        <p14:creationId xmlns:p14="http://schemas.microsoft.com/office/powerpoint/2010/main" val="732802392"/>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0542" y="5648632"/>
            <a:ext cx="9460374" cy="899652"/>
          </a:xfrm>
        </p:spPr>
        <p:txBody>
          <a:bodyPr/>
          <a:lstStyle/>
          <a:p>
            <a:br>
              <a:rPr lang="en-US" sz="2800" b="1" dirty="0">
                <a:solidFill>
                  <a:srgbClr val="0D0D0D"/>
                </a:solidFill>
              </a:rPr>
            </a:br>
            <a:br>
              <a:rPr lang="en-US" sz="2800" b="1" dirty="0">
                <a:solidFill>
                  <a:srgbClr val="0D0D0D"/>
                </a:solidFill>
              </a:rPr>
            </a:br>
            <a:br>
              <a:rPr lang="en-US" sz="2800" b="1" dirty="0">
                <a:solidFill>
                  <a:srgbClr val="0D0D0D"/>
                </a:solidFill>
              </a:rPr>
            </a:br>
            <a:br>
              <a:rPr lang="en-US" sz="2800" b="1" dirty="0">
                <a:solidFill>
                  <a:srgbClr val="0D0D0D"/>
                </a:solidFill>
              </a:rPr>
            </a:br>
            <a:br>
              <a:rPr lang="en-US" sz="2800" b="1" dirty="0">
                <a:solidFill>
                  <a:srgbClr val="0D0D0D"/>
                </a:solidFill>
              </a:rPr>
            </a:br>
            <a:br>
              <a:rPr lang="en-US" sz="2800" b="1" dirty="0">
                <a:solidFill>
                  <a:srgbClr val="0D0D0D"/>
                </a:solidFill>
              </a:rPr>
            </a:br>
            <a:br>
              <a:rPr lang="en-US" sz="2800" b="1" dirty="0">
                <a:solidFill>
                  <a:srgbClr val="0D0D0D"/>
                </a:solidFill>
              </a:rPr>
            </a:br>
            <a:r>
              <a:rPr lang="en-US" sz="4800" b="1" dirty="0"/>
              <a:t>PUBLIC GRIEVANCES</a:t>
            </a:r>
          </a:p>
        </p:txBody>
      </p:sp>
      <p:pic>
        <p:nvPicPr>
          <p:cNvPr id="5" name="Picture 4"/>
          <p:cNvPicPr/>
          <p:nvPr/>
        </p:nvPicPr>
        <p:blipFill>
          <a:blip r:embed="rId2" cstate="print"/>
          <a:srcRect t="14123" r="1281" b="58087"/>
          <a:stretch>
            <a:fillRect/>
          </a:stretch>
        </p:blipFill>
        <p:spPr bwMode="auto">
          <a:xfrm>
            <a:off x="766916" y="350095"/>
            <a:ext cx="10766323" cy="1451065"/>
          </a:xfrm>
          <a:prstGeom prst="rect">
            <a:avLst/>
          </a:prstGeom>
          <a:noFill/>
          <a:ln w="9525">
            <a:noFill/>
            <a:miter lim="800000"/>
            <a:headEnd/>
            <a:tailEnd/>
          </a:ln>
        </p:spPr>
      </p:pic>
      <p:sp>
        <p:nvSpPr>
          <p:cNvPr id="7" name="TextBox 6"/>
          <p:cNvSpPr txBox="1"/>
          <p:nvPr/>
        </p:nvSpPr>
        <p:spPr>
          <a:xfrm>
            <a:off x="1956571" y="4226701"/>
            <a:ext cx="8236131" cy="553998"/>
          </a:xfrm>
          <a:prstGeom prst="rect">
            <a:avLst/>
          </a:prstGeom>
          <a:noFill/>
        </p:spPr>
        <p:txBody>
          <a:bodyPr wrap="square" rtlCol="0">
            <a:spAutoFit/>
          </a:bodyPr>
          <a:lstStyle/>
          <a:p>
            <a:pPr algn="ctr"/>
            <a:r>
              <a:rPr lang="en-US" sz="1600" i="1" dirty="0"/>
              <a:t>CPGRAMS Dashboard  </a:t>
            </a:r>
            <a:endParaRPr lang="en-IN" sz="1600" i="1" dirty="0"/>
          </a:p>
          <a:p>
            <a:endParaRPr lang="en-US" dirty="0"/>
          </a:p>
        </p:txBody>
      </p:sp>
      <p:sp>
        <p:nvSpPr>
          <p:cNvPr id="2" name="Slide Number Placeholder 1"/>
          <p:cNvSpPr>
            <a:spLocks noGrp="1"/>
          </p:cNvSpPr>
          <p:nvPr>
            <p:ph type="sldNum" sz="quarter" idx="12"/>
          </p:nvPr>
        </p:nvSpPr>
        <p:spPr>
          <a:xfrm>
            <a:off x="9549357" y="6341316"/>
            <a:ext cx="1051560" cy="365125"/>
          </a:xfrm>
        </p:spPr>
        <p:txBody>
          <a:bodyPr/>
          <a:lstStyle/>
          <a:p>
            <a:fld id="{9A99989F-4F69-2D43-8278-8239CD8AC731}" type="slidenum">
              <a:rPr lang="en-US" smtClean="0"/>
              <a:pPr/>
              <a:t>1</a:t>
            </a:fld>
            <a:endParaRPr lang="en-US" dirty="0"/>
          </a:p>
        </p:txBody>
      </p:sp>
      <p:pic>
        <p:nvPicPr>
          <p:cNvPr id="9" name="Picture 8"/>
          <p:cNvPicPr/>
          <p:nvPr/>
        </p:nvPicPr>
        <p:blipFill>
          <a:blip r:embed="rId3"/>
          <a:stretch>
            <a:fillRect/>
          </a:stretch>
        </p:blipFill>
        <p:spPr>
          <a:xfrm>
            <a:off x="766916" y="1757362"/>
            <a:ext cx="10766323" cy="3758535"/>
          </a:xfrm>
          <a:prstGeom prst="rect">
            <a:avLst/>
          </a:prstGeom>
        </p:spPr>
      </p:pic>
    </p:spTree>
    <p:extLst>
      <p:ext uri="{BB962C8B-B14F-4D97-AF65-F5344CB8AC3E}">
        <p14:creationId xmlns:p14="http://schemas.microsoft.com/office/powerpoint/2010/main" val="3058237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22"/>
          <p:cNvSpPr txBox="1">
            <a:spLocks noGrp="1"/>
          </p:cNvSpPr>
          <p:nvPr>
            <p:ph type="ctrTitle"/>
          </p:nvPr>
        </p:nvSpPr>
        <p:spPr>
          <a:xfrm>
            <a:off x="762000" y="355032"/>
            <a:ext cx="10668000" cy="1120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5600"/>
              <a:buNone/>
            </a:pPr>
            <a:r>
              <a:rPr lang="en-IN" sz="4800"/>
              <a:t>Way forward </a:t>
            </a:r>
            <a:endParaRPr sz="4800"/>
          </a:p>
        </p:txBody>
      </p:sp>
      <p:sp>
        <p:nvSpPr>
          <p:cNvPr id="635" name="Google Shape;635;p22"/>
          <p:cNvSpPr txBox="1">
            <a:spLocks noGrp="1"/>
          </p:cNvSpPr>
          <p:nvPr>
            <p:ph type="subTitle" idx="1"/>
          </p:nvPr>
        </p:nvSpPr>
        <p:spPr>
          <a:xfrm>
            <a:off x="1248433" y="4656406"/>
            <a:ext cx="9988800" cy="1547160"/>
          </a:xfrm>
          <a:prstGeom prst="rect">
            <a:avLst/>
          </a:prstGeom>
          <a:solidFill>
            <a:srgbClr val="00FF00"/>
          </a:solidFill>
          <a:ln>
            <a:noFill/>
          </a:ln>
        </p:spPr>
        <p:txBody>
          <a:bodyPr spcFirstLastPara="1" wrap="square" lIns="91425" tIns="45700" rIns="91425" bIns="45700" anchor="t" anchorCtr="0">
            <a:noAutofit/>
          </a:bodyPr>
          <a:lstStyle/>
          <a:p>
            <a:pPr marL="609600" lvl="0" indent="-457200" algn="ctr" rtl="0">
              <a:lnSpc>
                <a:spcPct val="100000"/>
              </a:lnSpc>
              <a:spcBef>
                <a:spcPts val="0"/>
              </a:spcBef>
              <a:spcAft>
                <a:spcPts val="0"/>
              </a:spcAft>
              <a:buSzPts val="2400"/>
              <a:buChar char="➢"/>
            </a:pPr>
            <a:r>
              <a:rPr lang="en-IN" sz="2800" dirty="0">
                <a:solidFill>
                  <a:schemeClr val="bg1"/>
                </a:solidFill>
              </a:rPr>
              <a:t>The reforms have thereafter been implemented in the Departments of Telecommunications and Financial Services</a:t>
            </a:r>
            <a:endParaRPr sz="2000" dirty="0"/>
          </a:p>
          <a:p>
            <a:pPr marL="609600" lvl="0" indent="0" algn="l" rtl="0">
              <a:lnSpc>
                <a:spcPct val="100000"/>
              </a:lnSpc>
              <a:spcBef>
                <a:spcPts val="0"/>
              </a:spcBef>
              <a:spcAft>
                <a:spcPts val="0"/>
              </a:spcAft>
              <a:buSzPts val="2400"/>
              <a:buNone/>
            </a:pPr>
            <a:endParaRPr sz="2000" dirty="0"/>
          </a:p>
          <a:p>
            <a:pPr marL="0" lvl="0" indent="0" algn="l" rtl="0">
              <a:lnSpc>
                <a:spcPct val="100000"/>
              </a:lnSpc>
              <a:spcBef>
                <a:spcPts val="0"/>
              </a:spcBef>
              <a:spcAft>
                <a:spcPts val="0"/>
              </a:spcAft>
              <a:buSzPts val="2400"/>
              <a:buNone/>
            </a:pPr>
            <a:endParaRPr dirty="0"/>
          </a:p>
        </p:txBody>
      </p:sp>
      <p:sp>
        <p:nvSpPr>
          <p:cNvPr id="636" name="Google Shape;636;p22"/>
          <p:cNvSpPr txBox="1"/>
          <p:nvPr/>
        </p:nvSpPr>
        <p:spPr>
          <a:xfrm>
            <a:off x="1280233" y="1726900"/>
            <a:ext cx="9988800" cy="860700"/>
          </a:xfrm>
          <a:prstGeom prst="rect">
            <a:avLst/>
          </a:prstGeom>
          <a:solidFill>
            <a:srgbClr val="FF9900"/>
          </a:solidFill>
          <a:ln>
            <a:noFill/>
          </a:ln>
        </p:spPr>
        <p:txBody>
          <a:bodyPr spcFirstLastPara="1" wrap="square" lIns="121900" tIns="121900" rIns="121900" bIns="121900" anchor="t" anchorCtr="0">
            <a:noAutofit/>
          </a:bodyPr>
          <a:lstStyle/>
          <a:p>
            <a:pPr marL="609600" marR="0" lvl="0" indent="-457200" algn="ctr" rtl="0">
              <a:lnSpc>
                <a:spcPct val="100000"/>
              </a:lnSpc>
              <a:spcBef>
                <a:spcPts val="0"/>
              </a:spcBef>
              <a:spcAft>
                <a:spcPts val="0"/>
              </a:spcAft>
              <a:buClr>
                <a:schemeClr val="dk1"/>
              </a:buClr>
              <a:buSzPts val="2400"/>
              <a:buFont typeface="Noto Sans Symbols"/>
              <a:buChar char="➢"/>
            </a:pPr>
            <a:r>
              <a:rPr lang="en-IN" sz="2800" b="0" i="0" u="none" strike="noStrike" cap="none" dirty="0">
                <a:solidFill>
                  <a:schemeClr val="dk1"/>
                </a:solidFill>
                <a:latin typeface="Lustria"/>
                <a:ea typeface="Lustria"/>
                <a:cs typeface="Lustria"/>
                <a:sym typeface="Lustria"/>
              </a:rPr>
              <a:t>CPGRAMS Reforms has been undertaken in a phased manner.</a:t>
            </a:r>
            <a:endParaRPr sz="2800" b="0" i="0" u="none" strike="noStrike" cap="none" dirty="0">
              <a:solidFill>
                <a:schemeClr val="dk1"/>
              </a:solidFill>
              <a:latin typeface="Lustria"/>
              <a:ea typeface="Lustria"/>
              <a:cs typeface="Lustria"/>
              <a:sym typeface="Lustria"/>
            </a:endParaRPr>
          </a:p>
        </p:txBody>
      </p:sp>
      <p:sp>
        <p:nvSpPr>
          <p:cNvPr id="637" name="Google Shape;637;p22"/>
          <p:cNvSpPr txBox="1"/>
          <p:nvPr/>
        </p:nvSpPr>
        <p:spPr>
          <a:xfrm>
            <a:off x="1343833" y="2984238"/>
            <a:ext cx="9925200" cy="1120800"/>
          </a:xfrm>
          <a:prstGeom prst="rect">
            <a:avLst/>
          </a:prstGeom>
          <a:solidFill>
            <a:srgbClr val="FF0000"/>
          </a:solidFill>
          <a:ln>
            <a:noFill/>
          </a:ln>
        </p:spPr>
        <p:txBody>
          <a:bodyPr spcFirstLastPara="1" wrap="square" lIns="121900" tIns="121900" rIns="121900" bIns="121900" anchor="t" anchorCtr="0">
            <a:noAutofit/>
          </a:bodyPr>
          <a:lstStyle/>
          <a:p>
            <a:pPr marL="609600" marR="0" lvl="0" indent="-457200" algn="ctr" rtl="0">
              <a:lnSpc>
                <a:spcPct val="100000"/>
              </a:lnSpc>
              <a:spcBef>
                <a:spcPts val="0"/>
              </a:spcBef>
              <a:spcAft>
                <a:spcPts val="0"/>
              </a:spcAft>
              <a:buClr>
                <a:schemeClr val="dk1"/>
              </a:buClr>
              <a:buSzPts val="2400"/>
              <a:buFont typeface="Noto Sans Symbols"/>
              <a:buChar char="➢"/>
            </a:pPr>
            <a:r>
              <a:rPr lang="en-IN" sz="2800" b="0" i="0" u="none" strike="noStrike" cap="none" dirty="0">
                <a:latin typeface="Lustria"/>
                <a:ea typeface="Lustria"/>
                <a:cs typeface="Lustria"/>
                <a:sym typeface="Lustria"/>
              </a:rPr>
              <a:t>The Department of Posts is the first Department to implement the proposed reforms in CPGRAMS</a:t>
            </a:r>
            <a:r>
              <a:rPr lang="en-IN" sz="2400" b="0" i="0" u="none" strike="noStrike" cap="none" dirty="0">
                <a:solidFill>
                  <a:schemeClr val="dk1"/>
                </a:solidFill>
                <a:latin typeface="Lustria"/>
                <a:ea typeface="Lustria"/>
                <a:cs typeface="Lustria"/>
                <a:sym typeface="Lustria"/>
              </a:rPr>
              <a:t>.</a:t>
            </a:r>
            <a:endParaRPr sz="2400" b="0" i="0" u="none" strike="noStrike" cap="none" dirty="0">
              <a:solidFill>
                <a:schemeClr val="dk1"/>
              </a:solidFill>
              <a:latin typeface="Lustria"/>
              <a:ea typeface="Lustria"/>
              <a:cs typeface="Lustria"/>
              <a:sym typeface="Lustria"/>
            </a:endParaRPr>
          </a:p>
        </p:txBody>
      </p:sp>
      <p:sp>
        <p:nvSpPr>
          <p:cNvPr id="638" name="Google Shape;638;p22"/>
          <p:cNvSpPr/>
          <p:nvPr/>
        </p:nvSpPr>
        <p:spPr>
          <a:xfrm flipH="1">
            <a:off x="254133" y="0"/>
            <a:ext cx="1825500" cy="7527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IN" sz="2400" b="0" i="0" u="none" strike="noStrike" cap="none">
                <a:solidFill>
                  <a:srgbClr val="000000"/>
                </a:solidFill>
                <a:latin typeface="Arial"/>
                <a:ea typeface="Arial"/>
                <a:cs typeface="Arial"/>
                <a:sym typeface="Arial"/>
              </a:rPr>
              <a:t>CPGRAMS</a:t>
            </a:r>
            <a:endParaRPr sz="2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90697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1181-406E-49CC-9316-7FEBC2EEDBD6}"/>
              </a:ext>
            </a:extLst>
          </p:cNvPr>
          <p:cNvSpPr>
            <a:spLocks noGrp="1"/>
          </p:cNvSpPr>
          <p:nvPr>
            <p:ph type="title"/>
          </p:nvPr>
        </p:nvSpPr>
        <p:spPr>
          <a:xfrm>
            <a:off x="911014" y="1026160"/>
            <a:ext cx="8212666" cy="4358640"/>
          </a:xfrm>
        </p:spPr>
        <p:style>
          <a:lnRef idx="3">
            <a:schemeClr val="lt1"/>
          </a:lnRef>
          <a:fillRef idx="1">
            <a:schemeClr val="accent2"/>
          </a:fillRef>
          <a:effectRef idx="1">
            <a:schemeClr val="accent2"/>
          </a:effectRef>
          <a:fontRef idx="minor">
            <a:schemeClr val="lt1"/>
          </a:fontRef>
        </p:style>
        <p:txBody>
          <a:bodyPr>
            <a:normAutofit/>
          </a:bodyPr>
          <a:lstStyle/>
          <a:p>
            <a:pPr algn="ctr"/>
            <a:br>
              <a:rPr lang="en-US" sz="96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lgerian" panose="04020705040A02060702" pitchFamily="82" charset="0"/>
              </a:rPr>
            </a:br>
            <a:r>
              <a:rPr lang="en-US" sz="96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lgerian" panose="04020705040A02060702" pitchFamily="82" charset="0"/>
              </a:rPr>
              <a:t>Thank you</a:t>
            </a:r>
            <a:endParaRPr lang="x-none" sz="96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lgerian" panose="04020705040A02060702" pitchFamily="82" charset="0"/>
            </a:endParaRPr>
          </a:p>
        </p:txBody>
      </p:sp>
    </p:spTree>
    <p:extLst>
      <p:ext uri="{BB962C8B-B14F-4D97-AF65-F5344CB8AC3E}">
        <p14:creationId xmlns:p14="http://schemas.microsoft.com/office/powerpoint/2010/main" val="365992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E0532-7EFA-4445-AA09-E596712EE549}"/>
              </a:ext>
            </a:extLst>
          </p:cNvPr>
          <p:cNvSpPr>
            <a:spLocks noGrp="1"/>
          </p:cNvSpPr>
          <p:nvPr>
            <p:ph type="title"/>
          </p:nvPr>
        </p:nvSpPr>
        <p:spPr>
          <a:xfrm>
            <a:off x="585894" y="1178560"/>
            <a:ext cx="8596668" cy="1320800"/>
          </a:xfrm>
        </p:spPr>
        <p:txBody>
          <a:bodyPr/>
          <a:lstStyle/>
          <a:p>
            <a:r>
              <a:rPr lang="en-US" b="1" u="sng" dirty="0"/>
              <a:t>Mandate:</a:t>
            </a:r>
            <a:endParaRPr lang="x-none" b="1" u="sng" dirty="0"/>
          </a:p>
        </p:txBody>
      </p:sp>
      <p:sp>
        <p:nvSpPr>
          <p:cNvPr id="3" name="Content Placeholder 2">
            <a:extLst>
              <a:ext uri="{FF2B5EF4-FFF2-40B4-BE49-F238E27FC236}">
                <a16:creationId xmlns:a16="http://schemas.microsoft.com/office/drawing/2014/main" id="{44EB3363-5C9F-4D5D-966B-B4364B3EBF37}"/>
              </a:ext>
            </a:extLst>
          </p:cNvPr>
          <p:cNvSpPr>
            <a:spLocks noGrp="1"/>
          </p:cNvSpPr>
          <p:nvPr>
            <p:ph idx="1"/>
          </p:nvPr>
        </p:nvSpPr>
        <p:spPr>
          <a:xfrm>
            <a:off x="870374" y="2084439"/>
            <a:ext cx="9309946" cy="3788041"/>
          </a:xfrm>
        </p:spPr>
        <p:txBody>
          <a:bodyPr>
            <a:normAutofit fontScale="92500" lnSpcReduction="20000"/>
          </a:bodyPr>
          <a:lstStyle/>
          <a:p>
            <a:pPr marL="0" indent="0" algn="just">
              <a:buNone/>
            </a:pPr>
            <a:r>
              <a:rPr lang="en-US" sz="2600" dirty="0"/>
              <a:t>The Allocation of Business Rules, 1961, allocates DARPG inter alia, the responsibility for policy, coordination and monitoring of issues relating to:</a:t>
            </a:r>
          </a:p>
          <a:p>
            <a:pPr marL="0" indent="0" algn="just">
              <a:buNone/>
            </a:pPr>
            <a:endParaRPr lang="en-US" sz="2400" dirty="0"/>
          </a:p>
          <a:p>
            <a:pPr algn="just">
              <a:buNone/>
            </a:pPr>
            <a:r>
              <a:rPr lang="en-US" sz="2600" dirty="0"/>
              <a:t>(a) Redress of public grievances in general</a:t>
            </a:r>
          </a:p>
          <a:p>
            <a:pPr algn="just">
              <a:buNone/>
            </a:pPr>
            <a:r>
              <a:rPr lang="en-US" sz="2600" dirty="0"/>
              <a:t>(b) Grievances pertaining to central government agencies, in particular.</a:t>
            </a:r>
          </a:p>
          <a:p>
            <a:pPr marL="342900" lvl="1" indent="-342900" algn="just">
              <a:buNone/>
            </a:pPr>
            <a:r>
              <a:rPr lang="en-US" sz="2600" dirty="0">
                <a:latin typeface="Cambria" panose="02040503050406030204" pitchFamily="18" charset="0"/>
                <a:ea typeface="Cambria" panose="02040503050406030204" pitchFamily="18" charset="0"/>
                <a:cs typeface="Arial" panose="020B0604020202020204" pitchFamily="34" charset="0"/>
              </a:rPr>
              <a:t>(c) </a:t>
            </a:r>
            <a:r>
              <a:rPr lang="en-US" sz="2600" dirty="0">
                <a:ea typeface="Cambria" panose="02040503050406030204" pitchFamily="18" charset="0"/>
                <a:cs typeface="Arial" panose="020B0604020202020204" pitchFamily="34" charset="0"/>
              </a:rPr>
              <a:t>Citizen Centric Initiatives which includes Citizens’ Charter.</a:t>
            </a:r>
          </a:p>
          <a:p>
            <a:pPr marL="342900" lvl="1" indent="-342900" algn="just">
              <a:buNone/>
            </a:pPr>
            <a:r>
              <a:rPr lang="en-US" sz="2600" dirty="0">
                <a:ea typeface="Cambria" panose="02040503050406030204" pitchFamily="18" charset="0"/>
              </a:rPr>
              <a:t>(d)Enhancement of Public Service Delivery Capability involving  systemic changes to ensure better service delivery</a:t>
            </a:r>
            <a:r>
              <a:rPr lang="en-US" sz="2600" dirty="0">
                <a:latin typeface="Cambria" panose="02040503050406030204" pitchFamily="18" charset="0"/>
                <a:ea typeface="Cambria" panose="02040503050406030204" pitchFamily="18" charset="0"/>
              </a:rPr>
              <a:t>. </a:t>
            </a:r>
          </a:p>
          <a:p>
            <a:pPr marL="342900" lvl="1" indent="-342900">
              <a:buNone/>
            </a:pPr>
            <a:endParaRPr lang="en-US" sz="2600" dirty="0">
              <a:latin typeface="Cambria" panose="02040503050406030204" pitchFamily="18" charset="0"/>
              <a:ea typeface="Cambria" panose="02040503050406030204" pitchFamily="18" charset="0"/>
              <a:cs typeface="Arial" panose="020B0604020202020204" pitchFamily="34" charset="0"/>
            </a:endParaRPr>
          </a:p>
          <a:p>
            <a:pPr>
              <a:buAutoNum type="alphaLcParenBoth"/>
            </a:pPr>
            <a:endParaRPr lang="en-US" sz="2400" dirty="0"/>
          </a:p>
          <a:p>
            <a:pPr marL="0" indent="0">
              <a:buNone/>
            </a:pPr>
            <a:endParaRPr lang="en-US" sz="2400" dirty="0"/>
          </a:p>
        </p:txBody>
      </p:sp>
    </p:spTree>
    <p:extLst>
      <p:ext uri="{BB962C8B-B14F-4D97-AF65-F5344CB8AC3E}">
        <p14:creationId xmlns:p14="http://schemas.microsoft.com/office/powerpoint/2010/main" val="50534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01220-D6B5-44A8-953D-27FBF6168588}"/>
              </a:ext>
            </a:extLst>
          </p:cNvPr>
          <p:cNvSpPr>
            <a:spLocks noGrp="1"/>
          </p:cNvSpPr>
          <p:nvPr>
            <p:ph type="title"/>
          </p:nvPr>
        </p:nvSpPr>
        <p:spPr>
          <a:xfrm>
            <a:off x="-91441" y="538480"/>
            <a:ext cx="3601497" cy="4635873"/>
          </a:xfrm>
        </p:spPr>
        <p:txBody>
          <a:bodyPr anchor="ctr">
            <a:normAutofit/>
          </a:bodyPr>
          <a:lstStyle/>
          <a:p>
            <a:pPr algn="ctr"/>
            <a:r>
              <a:rPr lang="en-US" sz="4400" u="sng" dirty="0">
                <a:solidFill>
                  <a:schemeClr val="tx1"/>
                </a:solidFill>
                <a:latin typeface="Cambria" panose="02040503050406030204" pitchFamily="18" charset="0"/>
                <a:ea typeface="Cambria" panose="02040503050406030204" pitchFamily="18" charset="0"/>
              </a:rPr>
              <a:t>Redressal of Public Grievances:</a:t>
            </a:r>
            <a:endParaRPr lang="x-none" sz="4400" u="sng" dirty="0">
              <a:solidFill>
                <a:schemeClr val="tx1"/>
              </a:solidFill>
            </a:endParaRPr>
          </a:p>
        </p:txBody>
      </p:sp>
      <p:sp>
        <p:nvSpPr>
          <p:cNvPr id="7" name="Content Placeholder 2">
            <a:extLst>
              <a:ext uri="{FF2B5EF4-FFF2-40B4-BE49-F238E27FC236}">
                <a16:creationId xmlns:a16="http://schemas.microsoft.com/office/drawing/2014/main" id="{81D4AAAB-3A81-49AA-92C6-30BA272CD803}"/>
              </a:ext>
            </a:extLst>
          </p:cNvPr>
          <p:cNvSpPr>
            <a:spLocks noGrp="1"/>
          </p:cNvSpPr>
          <p:nvPr>
            <p:ph idx="1"/>
          </p:nvPr>
        </p:nvSpPr>
        <p:spPr>
          <a:xfrm>
            <a:off x="3367088" y="1090295"/>
            <a:ext cx="7472977" cy="4937125"/>
          </a:xfrm>
        </p:spPr>
        <p:txBody>
          <a:bodyPr>
            <a:normAutofit fontScale="77500" lnSpcReduction="20000"/>
          </a:bodyPr>
          <a:lstStyle/>
          <a:p>
            <a:endParaRPr lang="en-US" sz="900" dirty="0">
              <a:latin typeface="Cambria" panose="02040503050406030204" pitchFamily="18" charset="0"/>
              <a:ea typeface="Cambria" panose="02040503050406030204" pitchFamily="18" charset="0"/>
              <a:cs typeface="Arial" pitchFamily="34" charset="0"/>
            </a:endParaRPr>
          </a:p>
          <a:p>
            <a:r>
              <a:rPr lang="en-US" sz="3400" dirty="0">
                <a:latin typeface="Cambria" panose="02040503050406030204" pitchFamily="18" charset="0"/>
                <a:ea typeface="Cambria" panose="02040503050406030204" pitchFamily="18" charset="0"/>
                <a:cs typeface="Arial" pitchFamily="34" charset="0"/>
              </a:rPr>
              <a:t>An online Central Public Grievance Redressal and Monitoring  system (CPGRAMS) facilitating lodging of grievances from anywhere, anytime 24x7.</a:t>
            </a:r>
          </a:p>
          <a:p>
            <a:endParaRPr lang="en-US" sz="1100" dirty="0">
              <a:latin typeface="Cambria" panose="02040503050406030204" pitchFamily="18" charset="0"/>
              <a:ea typeface="Cambria" panose="02040503050406030204" pitchFamily="18" charset="0"/>
              <a:cs typeface="Arial" pitchFamily="34" charset="0"/>
            </a:endParaRPr>
          </a:p>
          <a:p>
            <a:r>
              <a:rPr lang="en-US" sz="3400" dirty="0">
                <a:latin typeface="Cambria" panose="02040503050406030204" pitchFamily="18" charset="0"/>
                <a:ea typeface="Cambria" panose="02040503050406030204" pitchFamily="18" charset="0"/>
                <a:cs typeface="Arial" pitchFamily="34" charset="0"/>
              </a:rPr>
              <a:t>It interlinks 86 Central Ministries/Departments and all States/UTs.</a:t>
            </a:r>
          </a:p>
          <a:p>
            <a:r>
              <a:rPr lang="en-US" sz="3600" dirty="0">
                <a:latin typeface="Cambria" panose="02040503050406030204" pitchFamily="18" charset="0"/>
                <a:ea typeface="Cambria" panose="02040503050406030204" pitchFamily="18" charset="0"/>
                <a:cs typeface="Arial" pitchFamily="34" charset="0"/>
              </a:rPr>
              <a:t>More than 51,000 Sub-ordinate users have been created on CPGRAMS.</a:t>
            </a:r>
          </a:p>
          <a:p>
            <a:endParaRPr lang="en-US" sz="1100" dirty="0">
              <a:latin typeface="Cambria" panose="02040503050406030204" pitchFamily="18" charset="0"/>
              <a:ea typeface="Cambria" panose="02040503050406030204" pitchFamily="18" charset="0"/>
              <a:cs typeface="Arial" pitchFamily="34" charset="0"/>
            </a:endParaRPr>
          </a:p>
          <a:p>
            <a:r>
              <a:rPr lang="en-US" sz="3400" dirty="0">
                <a:latin typeface="Cambria" panose="02040503050406030204" pitchFamily="18" charset="0"/>
                <a:ea typeface="Cambria" panose="02040503050406030204" pitchFamily="18" charset="0"/>
                <a:cs typeface="Arial" pitchFamily="34" charset="0"/>
              </a:rPr>
              <a:t>The PMO, President </a:t>
            </a:r>
            <a:r>
              <a:rPr lang="en-US" sz="3400" dirty="0" err="1">
                <a:latin typeface="Cambria" panose="02040503050406030204" pitchFamily="18" charset="0"/>
                <a:ea typeface="Cambria" panose="02040503050406030204" pitchFamily="18" charset="0"/>
                <a:cs typeface="Arial" pitchFamily="34" charset="0"/>
              </a:rPr>
              <a:t>Sectt</a:t>
            </a:r>
            <a:r>
              <a:rPr lang="en-US" sz="3400" dirty="0">
                <a:latin typeface="Cambria" panose="02040503050406030204" pitchFamily="18" charset="0"/>
                <a:ea typeface="Cambria" panose="02040503050406030204" pitchFamily="18" charset="0"/>
                <a:cs typeface="Arial" pitchFamily="34" charset="0"/>
              </a:rPr>
              <a:t>., DPG of Cabinet Secretariat, DARPG &amp; the Pensioner’s Portal are integrated through CPGRAMS.</a:t>
            </a:r>
          </a:p>
          <a:p>
            <a:endParaRPr lang="en-US" sz="1100" dirty="0">
              <a:latin typeface="Cambria" panose="02040503050406030204" pitchFamily="18" charset="0"/>
              <a:ea typeface="Cambria" panose="02040503050406030204" pitchFamily="18" charset="0"/>
              <a:cs typeface="Arial" pitchFamily="34" charset="0"/>
            </a:endParaRPr>
          </a:p>
          <a:p>
            <a:pPr marL="0" indent="0">
              <a:buNone/>
            </a:pPr>
            <a:endParaRPr lang="en-US" sz="2800" dirty="0">
              <a:latin typeface="Arial" pitchFamily="34" charset="0"/>
              <a:cs typeface="Arial"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167471456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10668000" cy="757084"/>
          </a:xfrm>
        </p:spPr>
        <p:txBody>
          <a:bodyPr/>
          <a:lstStyle/>
          <a:p>
            <a:r>
              <a:rPr lang="en-IN" sz="3600" dirty="0"/>
              <a:t>CPGRAMS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06739570"/>
              </p:ext>
            </p:extLst>
          </p:nvPr>
        </p:nvGraphicFramePr>
        <p:xfrm>
          <a:off x="762000" y="757084"/>
          <a:ext cx="10741744" cy="3569856"/>
        </p:xfrm>
        <a:graphic>
          <a:graphicData uri="http://schemas.openxmlformats.org/drawingml/2006/table">
            <a:tbl>
              <a:tblPr firstRow="1" bandRow="1">
                <a:tableStyleId>{5C22544A-7EE6-4342-B048-85BDC9FD1C3A}</a:tableStyleId>
              </a:tblPr>
              <a:tblGrid>
                <a:gridCol w="2685436">
                  <a:extLst>
                    <a:ext uri="{9D8B030D-6E8A-4147-A177-3AD203B41FA5}">
                      <a16:colId xmlns:a16="http://schemas.microsoft.com/office/drawing/2014/main" val="20000"/>
                    </a:ext>
                  </a:extLst>
                </a:gridCol>
                <a:gridCol w="2685436">
                  <a:extLst>
                    <a:ext uri="{9D8B030D-6E8A-4147-A177-3AD203B41FA5}">
                      <a16:colId xmlns:a16="http://schemas.microsoft.com/office/drawing/2014/main" val="20001"/>
                    </a:ext>
                  </a:extLst>
                </a:gridCol>
                <a:gridCol w="2685436">
                  <a:extLst>
                    <a:ext uri="{9D8B030D-6E8A-4147-A177-3AD203B41FA5}">
                      <a16:colId xmlns:a16="http://schemas.microsoft.com/office/drawing/2014/main" val="20002"/>
                    </a:ext>
                  </a:extLst>
                </a:gridCol>
                <a:gridCol w="2685436">
                  <a:extLst>
                    <a:ext uri="{9D8B030D-6E8A-4147-A177-3AD203B41FA5}">
                      <a16:colId xmlns:a16="http://schemas.microsoft.com/office/drawing/2014/main" val="20003"/>
                    </a:ext>
                  </a:extLst>
                </a:gridCol>
              </a:tblGrid>
              <a:tr h="413243">
                <a:tc gridSpan="4">
                  <a:txBody>
                    <a:bodyPr/>
                    <a:lstStyle/>
                    <a:p>
                      <a:pPr marL="0" marR="0" algn="ctr">
                        <a:lnSpc>
                          <a:spcPct val="115000"/>
                        </a:lnSpc>
                        <a:spcBef>
                          <a:spcPts val="0"/>
                        </a:spcBef>
                        <a:spcAft>
                          <a:spcPts val="1000"/>
                        </a:spcAft>
                      </a:pPr>
                      <a:r>
                        <a:rPr lang="en-US" sz="1900" dirty="0">
                          <a:latin typeface="Cambria" pitchFamily="18" charset="0"/>
                          <a:ea typeface="Times New Roman"/>
                          <a:cs typeface="Times New Roman"/>
                        </a:rPr>
                        <a:t>Year-wise Details</a:t>
                      </a:r>
                      <a:r>
                        <a:rPr lang="en-US" sz="1900" baseline="0" dirty="0">
                          <a:latin typeface="Cambria" pitchFamily="18" charset="0"/>
                          <a:ea typeface="Times New Roman"/>
                          <a:cs typeface="Times New Roman"/>
                        </a:rPr>
                        <a:t> of Grievances Received in CPGRAMS    </a:t>
                      </a:r>
                      <a:r>
                        <a:rPr lang="en-US" sz="1400" baseline="0" dirty="0">
                          <a:latin typeface="Cambria" pitchFamily="18" charset="0"/>
                          <a:ea typeface="Times New Roman"/>
                          <a:cs typeface="Times New Roman"/>
                        </a:rPr>
                        <a:t>(01.01.2014 to 01.08.2019)</a:t>
                      </a:r>
                      <a:endParaRPr lang="en-US" sz="1400" dirty="0">
                        <a:latin typeface="Cambria" pitchFamily="18" charset="0"/>
                        <a:ea typeface="Times New Roman"/>
                        <a:cs typeface="Times New Roman"/>
                      </a:endParaRPr>
                    </a:p>
                  </a:txBody>
                  <a:tcPr marL="65858" marR="65858" marT="0" marB="0"/>
                </a:tc>
                <a:tc hMerge="1">
                  <a:txBody>
                    <a:bodyPr/>
                    <a:lstStyle/>
                    <a:p>
                      <a:pPr marL="0" marR="0" algn="ctr">
                        <a:lnSpc>
                          <a:spcPct val="115000"/>
                        </a:lnSpc>
                        <a:spcBef>
                          <a:spcPts val="0"/>
                        </a:spcBef>
                        <a:spcAft>
                          <a:spcPts val="1000"/>
                        </a:spcAft>
                      </a:pPr>
                      <a:endParaRPr lang="en-US" sz="1900" dirty="0">
                        <a:latin typeface="Cambria" pitchFamily="18" charset="0"/>
                        <a:ea typeface="Times New Roman"/>
                        <a:cs typeface="Times New Roman"/>
                      </a:endParaRPr>
                    </a:p>
                  </a:txBody>
                  <a:tcPr marL="65858" marR="65858" marT="0" marB="0"/>
                </a:tc>
                <a:tc hMerge="1">
                  <a:txBody>
                    <a:bodyPr/>
                    <a:lstStyle/>
                    <a:p>
                      <a:pPr marL="0" marR="0" algn="ctr">
                        <a:lnSpc>
                          <a:spcPct val="115000"/>
                        </a:lnSpc>
                        <a:spcBef>
                          <a:spcPts val="0"/>
                        </a:spcBef>
                        <a:spcAft>
                          <a:spcPts val="1000"/>
                        </a:spcAft>
                      </a:pPr>
                      <a:endParaRPr lang="en-US" sz="1900" dirty="0">
                        <a:latin typeface="Cambria" pitchFamily="18" charset="0"/>
                        <a:ea typeface="Times New Roman"/>
                        <a:cs typeface="Times New Roman"/>
                      </a:endParaRPr>
                    </a:p>
                  </a:txBody>
                  <a:tcPr marL="65858" marR="65858" marT="0" marB="0"/>
                </a:tc>
                <a:tc hMerge="1">
                  <a:txBody>
                    <a:bodyPr/>
                    <a:lstStyle/>
                    <a:p>
                      <a:pPr marL="0" marR="0" algn="ctr">
                        <a:lnSpc>
                          <a:spcPct val="115000"/>
                        </a:lnSpc>
                        <a:spcBef>
                          <a:spcPts val="0"/>
                        </a:spcBef>
                        <a:spcAft>
                          <a:spcPts val="1000"/>
                        </a:spcAft>
                      </a:pPr>
                      <a:endParaRPr lang="en-US" sz="1900" dirty="0">
                        <a:latin typeface="Cambria" pitchFamily="18" charset="0"/>
                        <a:ea typeface="Times New Roman"/>
                        <a:cs typeface="Times New Roman"/>
                      </a:endParaRPr>
                    </a:p>
                  </a:txBody>
                  <a:tcPr marL="65858" marR="65858" marT="0" marB="0"/>
                </a:tc>
                <a:extLst>
                  <a:ext uri="{0D108BD9-81ED-4DB2-BD59-A6C34878D82A}">
                    <a16:rowId xmlns:a16="http://schemas.microsoft.com/office/drawing/2014/main" val="10000"/>
                  </a:ext>
                </a:extLst>
              </a:tr>
              <a:tr h="413243">
                <a:tc>
                  <a:txBody>
                    <a:bodyPr/>
                    <a:lstStyle/>
                    <a:p>
                      <a:pPr marL="0" marR="0" algn="ctr">
                        <a:lnSpc>
                          <a:spcPct val="115000"/>
                        </a:lnSpc>
                        <a:spcBef>
                          <a:spcPts val="0"/>
                        </a:spcBef>
                        <a:spcAft>
                          <a:spcPts val="1000"/>
                        </a:spcAft>
                      </a:pPr>
                      <a:r>
                        <a:rPr lang="en-US" sz="1900" dirty="0">
                          <a:solidFill>
                            <a:srgbClr val="000000"/>
                          </a:solidFill>
                          <a:latin typeface="Cambria" pitchFamily="18" charset="0"/>
                          <a:ea typeface="Times New Roman"/>
                          <a:cs typeface="Times New Roman"/>
                        </a:rPr>
                        <a:t>Year</a:t>
                      </a:r>
                      <a:endParaRPr lang="en-US" sz="1900" dirty="0">
                        <a:latin typeface="Cambria" pitchFamily="18" charset="0"/>
                        <a:ea typeface="Times New Roman"/>
                        <a:cs typeface="Times New Roman"/>
                      </a:endParaRPr>
                    </a:p>
                  </a:txBody>
                  <a:tcPr marL="65858" marR="65858" marT="0" marB="0"/>
                </a:tc>
                <a:tc>
                  <a:txBody>
                    <a:bodyPr/>
                    <a:lstStyle/>
                    <a:p>
                      <a:pPr marL="0" marR="0" algn="ctr">
                        <a:lnSpc>
                          <a:spcPct val="115000"/>
                        </a:lnSpc>
                        <a:spcBef>
                          <a:spcPts val="0"/>
                        </a:spcBef>
                        <a:spcAft>
                          <a:spcPts val="1000"/>
                        </a:spcAft>
                      </a:pPr>
                      <a:r>
                        <a:rPr lang="en-US" sz="1900" dirty="0">
                          <a:solidFill>
                            <a:srgbClr val="000000"/>
                          </a:solidFill>
                          <a:latin typeface="Cambria" pitchFamily="18" charset="0"/>
                          <a:ea typeface="Times New Roman"/>
                          <a:cs typeface="Times New Roman"/>
                        </a:rPr>
                        <a:t>Received</a:t>
                      </a:r>
                      <a:endParaRPr lang="en-US" sz="1900" dirty="0">
                        <a:latin typeface="Cambria" pitchFamily="18" charset="0"/>
                        <a:ea typeface="Times New Roman"/>
                        <a:cs typeface="Times New Roman"/>
                      </a:endParaRPr>
                    </a:p>
                  </a:txBody>
                  <a:tcPr marL="65858" marR="65858" marT="0" marB="0"/>
                </a:tc>
                <a:tc>
                  <a:txBody>
                    <a:bodyPr/>
                    <a:lstStyle/>
                    <a:p>
                      <a:pPr marL="0" marR="0" algn="ctr">
                        <a:lnSpc>
                          <a:spcPct val="115000"/>
                        </a:lnSpc>
                        <a:spcBef>
                          <a:spcPts val="0"/>
                        </a:spcBef>
                        <a:spcAft>
                          <a:spcPts val="1000"/>
                        </a:spcAft>
                      </a:pPr>
                      <a:r>
                        <a:rPr lang="en-US" sz="1900" dirty="0">
                          <a:solidFill>
                            <a:srgbClr val="000000"/>
                          </a:solidFill>
                          <a:latin typeface="Cambria" pitchFamily="18" charset="0"/>
                          <a:ea typeface="Times New Roman"/>
                          <a:cs typeface="Times New Roman"/>
                        </a:rPr>
                        <a:t>Disposed</a:t>
                      </a:r>
                      <a:endParaRPr lang="en-US" sz="1900" dirty="0">
                        <a:latin typeface="Cambria" pitchFamily="18" charset="0"/>
                        <a:ea typeface="Times New Roman"/>
                        <a:cs typeface="Times New Roman"/>
                      </a:endParaRPr>
                    </a:p>
                  </a:txBody>
                  <a:tcPr marL="65858" marR="65858" marT="0" marB="0"/>
                </a:tc>
                <a:tc>
                  <a:txBody>
                    <a:bodyPr/>
                    <a:lstStyle/>
                    <a:p>
                      <a:pPr marL="0" marR="0" algn="ctr">
                        <a:lnSpc>
                          <a:spcPct val="115000"/>
                        </a:lnSpc>
                        <a:spcBef>
                          <a:spcPts val="0"/>
                        </a:spcBef>
                        <a:spcAft>
                          <a:spcPts val="1000"/>
                        </a:spcAft>
                      </a:pPr>
                      <a:r>
                        <a:rPr lang="en-US" sz="1900" dirty="0">
                          <a:solidFill>
                            <a:srgbClr val="000000"/>
                          </a:solidFill>
                          <a:latin typeface="Cambria" pitchFamily="18" charset="0"/>
                          <a:ea typeface="Times New Roman"/>
                          <a:cs typeface="Times New Roman"/>
                        </a:rPr>
                        <a:t> Disposal %</a:t>
                      </a:r>
                      <a:endParaRPr lang="en-US" sz="1900" dirty="0">
                        <a:latin typeface="Cambria" pitchFamily="18" charset="0"/>
                        <a:ea typeface="Times New Roman"/>
                        <a:cs typeface="Times New Roman"/>
                      </a:endParaRPr>
                    </a:p>
                  </a:txBody>
                  <a:tcPr marL="65858" marR="65858" marT="0" marB="0"/>
                </a:tc>
                <a:extLst>
                  <a:ext uri="{0D108BD9-81ED-4DB2-BD59-A6C34878D82A}">
                    <a16:rowId xmlns:a16="http://schemas.microsoft.com/office/drawing/2014/main" val="10001"/>
                  </a:ext>
                </a:extLst>
              </a:tr>
              <a:tr h="413243">
                <a:tc>
                  <a:txBody>
                    <a:bodyPr/>
                    <a:lstStyle/>
                    <a:p>
                      <a:pPr marL="0" marR="0" algn="ctr">
                        <a:lnSpc>
                          <a:spcPct val="115000"/>
                        </a:lnSpc>
                        <a:spcBef>
                          <a:spcPts val="0"/>
                        </a:spcBef>
                        <a:spcAft>
                          <a:spcPts val="1000"/>
                        </a:spcAft>
                      </a:pPr>
                      <a:r>
                        <a:rPr lang="en-US" sz="1600" dirty="0">
                          <a:latin typeface="Cambria" panose="02040503050406030204" pitchFamily="18" charset="0"/>
                          <a:ea typeface="Cambria" panose="02040503050406030204" pitchFamily="18" charset="0"/>
                          <a:cs typeface="Times New Roman"/>
                        </a:rPr>
                        <a:t>2014</a:t>
                      </a:r>
                    </a:p>
                  </a:txBody>
                  <a:tcPr marL="65858" marR="65858" marT="0" marB="0"/>
                </a:tc>
                <a:tc>
                  <a:txBody>
                    <a:bodyPr/>
                    <a:lstStyle/>
                    <a:p>
                      <a:pPr marL="0" marR="0" algn="ctr">
                        <a:lnSpc>
                          <a:spcPct val="115000"/>
                        </a:lnSpc>
                        <a:spcBef>
                          <a:spcPts val="0"/>
                        </a:spcBef>
                        <a:spcAft>
                          <a:spcPts val="1000"/>
                        </a:spcAft>
                      </a:pPr>
                      <a:r>
                        <a:rPr lang="en-US" sz="1600" dirty="0">
                          <a:latin typeface="Cambria" panose="02040503050406030204" pitchFamily="18" charset="0"/>
                          <a:ea typeface="Cambria" panose="02040503050406030204" pitchFamily="18" charset="0"/>
                          <a:cs typeface="Times New Roman"/>
                        </a:rPr>
                        <a:t>301398</a:t>
                      </a:r>
                    </a:p>
                  </a:txBody>
                  <a:tcPr marL="65858" marR="65858" marT="0" marB="0"/>
                </a:tc>
                <a:tc>
                  <a:txBody>
                    <a:bodyPr/>
                    <a:lstStyle/>
                    <a:p>
                      <a:pPr marL="0" marR="0" algn="ctr">
                        <a:lnSpc>
                          <a:spcPct val="115000"/>
                        </a:lnSpc>
                        <a:spcBef>
                          <a:spcPts val="0"/>
                        </a:spcBef>
                        <a:spcAft>
                          <a:spcPts val="1000"/>
                        </a:spcAft>
                      </a:pPr>
                      <a:r>
                        <a:rPr lang="en-US" sz="1600" dirty="0">
                          <a:latin typeface="Cambria" panose="02040503050406030204" pitchFamily="18" charset="0"/>
                          <a:ea typeface="Cambria" panose="02040503050406030204" pitchFamily="18" charset="0"/>
                          <a:cs typeface="Times New Roman"/>
                        </a:rPr>
                        <a:t>285325</a:t>
                      </a:r>
                    </a:p>
                  </a:txBody>
                  <a:tcPr marL="65858" marR="65858" marT="0" marB="0"/>
                </a:tc>
                <a:tc>
                  <a:txBody>
                    <a:bodyPr/>
                    <a:lstStyle/>
                    <a:p>
                      <a:pPr marL="0" marR="0" algn="ctr">
                        <a:lnSpc>
                          <a:spcPct val="115000"/>
                        </a:lnSpc>
                        <a:spcBef>
                          <a:spcPts val="0"/>
                        </a:spcBef>
                        <a:spcAft>
                          <a:spcPts val="1000"/>
                        </a:spcAft>
                      </a:pPr>
                      <a:r>
                        <a:rPr lang="en-US" sz="1600" dirty="0">
                          <a:latin typeface="Cambria" panose="02040503050406030204" pitchFamily="18" charset="0"/>
                          <a:ea typeface="Cambria" panose="02040503050406030204" pitchFamily="18" charset="0"/>
                          <a:cs typeface="Times New Roman"/>
                        </a:rPr>
                        <a:t>94.67</a:t>
                      </a:r>
                    </a:p>
                  </a:txBody>
                  <a:tcPr marL="65858" marR="65858" marT="0" marB="0"/>
                </a:tc>
                <a:extLst>
                  <a:ext uri="{0D108BD9-81ED-4DB2-BD59-A6C34878D82A}">
                    <a16:rowId xmlns:a16="http://schemas.microsoft.com/office/drawing/2014/main" val="10002"/>
                  </a:ext>
                </a:extLst>
              </a:tr>
              <a:tr h="413243">
                <a:tc>
                  <a:txBody>
                    <a:bodyPr/>
                    <a:lstStyle/>
                    <a:p>
                      <a:pPr marL="0" marR="0" algn="ctr">
                        <a:lnSpc>
                          <a:spcPct val="115000"/>
                        </a:lnSpc>
                        <a:spcBef>
                          <a:spcPts val="0"/>
                        </a:spcBef>
                        <a:spcAft>
                          <a:spcPts val="1000"/>
                        </a:spcAft>
                      </a:pPr>
                      <a:r>
                        <a:rPr lang="en-US" sz="1600" dirty="0">
                          <a:solidFill>
                            <a:srgbClr val="000000"/>
                          </a:solidFill>
                          <a:latin typeface="Cambria" panose="02040503050406030204" pitchFamily="18" charset="0"/>
                          <a:ea typeface="Cambria" panose="02040503050406030204" pitchFamily="18" charset="0"/>
                          <a:cs typeface="Times New Roman"/>
                        </a:rPr>
                        <a:t>2015</a:t>
                      </a:r>
                      <a:endParaRPr lang="en-US" sz="1600" dirty="0">
                        <a:latin typeface="Cambria" panose="02040503050406030204" pitchFamily="18" charset="0"/>
                        <a:ea typeface="Cambria" panose="02040503050406030204" pitchFamily="18" charset="0"/>
                        <a:cs typeface="Times New Roman"/>
                      </a:endParaRPr>
                    </a:p>
                  </a:txBody>
                  <a:tcPr marL="65858" marR="65858" marT="0" marB="0"/>
                </a:tc>
                <a:tc>
                  <a:txBody>
                    <a:bodyPr/>
                    <a:lstStyle/>
                    <a:p>
                      <a:pPr algn="ctr"/>
                      <a:r>
                        <a:rPr lang="en-IN" sz="1600" dirty="0">
                          <a:latin typeface="Cambria" panose="02040503050406030204" pitchFamily="18" charset="0"/>
                          <a:ea typeface="Cambria" panose="02040503050406030204" pitchFamily="18" charset="0"/>
                        </a:rPr>
                        <a:t>1049749</a:t>
                      </a:r>
                    </a:p>
                  </a:txBody>
                  <a:tcPr/>
                </a:tc>
                <a:tc>
                  <a:txBody>
                    <a:bodyPr/>
                    <a:lstStyle/>
                    <a:p>
                      <a:pPr algn="ctr"/>
                      <a:r>
                        <a:rPr lang="en-IN" sz="1600" dirty="0">
                          <a:latin typeface="Cambria" panose="02040503050406030204" pitchFamily="18" charset="0"/>
                          <a:ea typeface="Cambria" panose="02040503050406030204" pitchFamily="18" charset="0"/>
                        </a:rPr>
                        <a:t>797453</a:t>
                      </a:r>
                    </a:p>
                  </a:txBody>
                  <a:tcPr/>
                </a:tc>
                <a:tc>
                  <a:txBody>
                    <a:bodyPr/>
                    <a:lstStyle/>
                    <a:p>
                      <a:pPr algn="ctr"/>
                      <a:r>
                        <a:rPr lang="en-IN" sz="1600" dirty="0">
                          <a:latin typeface="Cambria" panose="02040503050406030204" pitchFamily="18" charset="0"/>
                          <a:ea typeface="Cambria" panose="02040503050406030204" pitchFamily="18" charset="0"/>
                        </a:rPr>
                        <a:t>75.97</a:t>
                      </a:r>
                    </a:p>
                  </a:txBody>
                  <a:tcPr/>
                </a:tc>
                <a:extLst>
                  <a:ext uri="{0D108BD9-81ED-4DB2-BD59-A6C34878D82A}">
                    <a16:rowId xmlns:a16="http://schemas.microsoft.com/office/drawing/2014/main" val="10003"/>
                  </a:ext>
                </a:extLst>
              </a:tr>
              <a:tr h="411802">
                <a:tc>
                  <a:txBody>
                    <a:bodyPr/>
                    <a:lstStyle/>
                    <a:p>
                      <a:pPr marL="0" marR="0" algn="ctr">
                        <a:lnSpc>
                          <a:spcPct val="115000"/>
                        </a:lnSpc>
                        <a:spcBef>
                          <a:spcPts val="0"/>
                        </a:spcBef>
                        <a:spcAft>
                          <a:spcPts val="1000"/>
                        </a:spcAft>
                      </a:pPr>
                      <a:r>
                        <a:rPr lang="en-US" sz="1600" dirty="0">
                          <a:solidFill>
                            <a:srgbClr val="000000"/>
                          </a:solidFill>
                          <a:latin typeface="Cambria" panose="02040503050406030204" pitchFamily="18" charset="0"/>
                          <a:ea typeface="Cambria" panose="02040503050406030204" pitchFamily="18" charset="0"/>
                          <a:cs typeface="Times New Roman"/>
                        </a:rPr>
                        <a:t>2016</a:t>
                      </a:r>
                      <a:endParaRPr lang="en-US" sz="1600" dirty="0">
                        <a:latin typeface="Cambria" panose="02040503050406030204" pitchFamily="18" charset="0"/>
                        <a:ea typeface="Cambria" panose="02040503050406030204" pitchFamily="18" charset="0"/>
                        <a:cs typeface="Times New Roman"/>
                      </a:endParaRPr>
                    </a:p>
                  </a:txBody>
                  <a:tcPr marL="65858" marR="65858" marT="0" marB="0"/>
                </a:tc>
                <a:tc>
                  <a:txBody>
                    <a:bodyPr/>
                    <a:lstStyle/>
                    <a:p>
                      <a:pPr algn="ctr"/>
                      <a:r>
                        <a:rPr lang="en-IN" sz="1600" dirty="0">
                          <a:latin typeface="Cambria" panose="02040503050406030204" pitchFamily="18" charset="0"/>
                          <a:ea typeface="Cambria" panose="02040503050406030204" pitchFamily="18" charset="0"/>
                        </a:rPr>
                        <a:t>1483165</a:t>
                      </a:r>
                    </a:p>
                  </a:txBody>
                  <a:tcPr/>
                </a:tc>
                <a:tc>
                  <a:txBody>
                    <a:bodyPr/>
                    <a:lstStyle/>
                    <a:p>
                      <a:pPr algn="ctr"/>
                      <a:r>
                        <a:rPr lang="en-IN" sz="1600" dirty="0">
                          <a:latin typeface="Cambria" panose="02040503050406030204" pitchFamily="18" charset="0"/>
                          <a:ea typeface="Cambria" panose="02040503050406030204" pitchFamily="18" charset="0"/>
                        </a:rPr>
                        <a:t>1262213</a:t>
                      </a:r>
                    </a:p>
                  </a:txBody>
                  <a:tcPr/>
                </a:tc>
                <a:tc>
                  <a:txBody>
                    <a:bodyPr/>
                    <a:lstStyle/>
                    <a:p>
                      <a:pPr algn="ctr"/>
                      <a:r>
                        <a:rPr lang="en-IN" sz="1600" dirty="0">
                          <a:latin typeface="Cambria" panose="02040503050406030204" pitchFamily="18" charset="0"/>
                          <a:ea typeface="Cambria" panose="02040503050406030204" pitchFamily="18" charset="0"/>
                        </a:rPr>
                        <a:t>85.10</a:t>
                      </a:r>
                    </a:p>
                  </a:txBody>
                  <a:tcPr/>
                </a:tc>
                <a:extLst>
                  <a:ext uri="{0D108BD9-81ED-4DB2-BD59-A6C34878D82A}">
                    <a16:rowId xmlns:a16="http://schemas.microsoft.com/office/drawing/2014/main" val="10004"/>
                  </a:ext>
                </a:extLst>
              </a:tr>
              <a:tr h="413243">
                <a:tc>
                  <a:txBody>
                    <a:bodyPr/>
                    <a:lstStyle/>
                    <a:p>
                      <a:pPr marL="0" marR="0" algn="ctr">
                        <a:lnSpc>
                          <a:spcPct val="115000"/>
                        </a:lnSpc>
                        <a:spcBef>
                          <a:spcPts val="0"/>
                        </a:spcBef>
                        <a:spcAft>
                          <a:spcPts val="1000"/>
                        </a:spcAft>
                      </a:pPr>
                      <a:r>
                        <a:rPr lang="en-US" sz="1600" dirty="0">
                          <a:solidFill>
                            <a:srgbClr val="000000"/>
                          </a:solidFill>
                          <a:latin typeface="Cambria" panose="02040503050406030204" pitchFamily="18" charset="0"/>
                          <a:ea typeface="Cambria" panose="02040503050406030204" pitchFamily="18" charset="0"/>
                          <a:cs typeface="Times New Roman"/>
                        </a:rPr>
                        <a:t>2017</a:t>
                      </a:r>
                    </a:p>
                  </a:txBody>
                  <a:tcPr marL="65858" marR="65858" marT="0" marB="0"/>
                </a:tc>
                <a:tc>
                  <a:txBody>
                    <a:bodyPr/>
                    <a:lstStyle/>
                    <a:p>
                      <a:pPr algn="ctr"/>
                      <a:r>
                        <a:rPr lang="en-IN" sz="1600" dirty="0">
                          <a:latin typeface="Cambria" panose="02040503050406030204" pitchFamily="18" charset="0"/>
                          <a:ea typeface="Cambria" panose="02040503050406030204" pitchFamily="18" charset="0"/>
                        </a:rPr>
                        <a:t>1866124</a:t>
                      </a:r>
                    </a:p>
                  </a:txBody>
                  <a:tcPr/>
                </a:tc>
                <a:tc>
                  <a:txBody>
                    <a:bodyPr/>
                    <a:lstStyle/>
                    <a:p>
                      <a:pPr algn="ctr"/>
                      <a:r>
                        <a:rPr lang="en-IN" sz="1600" dirty="0">
                          <a:latin typeface="Cambria" panose="02040503050406030204" pitchFamily="18" charset="0"/>
                          <a:ea typeface="Cambria" panose="02040503050406030204" pitchFamily="18" charset="0"/>
                        </a:rPr>
                        <a:t>1773020</a:t>
                      </a:r>
                    </a:p>
                  </a:txBody>
                  <a:tcPr/>
                </a:tc>
                <a:tc>
                  <a:txBody>
                    <a:bodyPr/>
                    <a:lstStyle/>
                    <a:p>
                      <a:pPr algn="ctr"/>
                      <a:r>
                        <a:rPr lang="en-IN" sz="1600" dirty="0">
                          <a:latin typeface="Cambria" panose="02040503050406030204" pitchFamily="18" charset="0"/>
                          <a:ea typeface="Cambria" panose="02040503050406030204" pitchFamily="18" charset="0"/>
                        </a:rPr>
                        <a:t>95.01</a:t>
                      </a:r>
                    </a:p>
                  </a:txBody>
                  <a:tcPr/>
                </a:tc>
                <a:extLst>
                  <a:ext uri="{0D108BD9-81ED-4DB2-BD59-A6C34878D82A}">
                    <a16:rowId xmlns:a16="http://schemas.microsoft.com/office/drawing/2014/main" val="10005"/>
                  </a:ext>
                </a:extLst>
              </a:tr>
              <a:tr h="413243">
                <a:tc>
                  <a:txBody>
                    <a:bodyPr/>
                    <a:lstStyle/>
                    <a:p>
                      <a:pPr marL="0" marR="0" algn="ctr">
                        <a:lnSpc>
                          <a:spcPct val="115000"/>
                        </a:lnSpc>
                        <a:spcBef>
                          <a:spcPts val="0"/>
                        </a:spcBef>
                        <a:spcAft>
                          <a:spcPts val="1000"/>
                        </a:spcAft>
                      </a:pPr>
                      <a:r>
                        <a:rPr lang="en-US" sz="1600" dirty="0">
                          <a:solidFill>
                            <a:srgbClr val="000000"/>
                          </a:solidFill>
                          <a:latin typeface="Cambria" panose="02040503050406030204" pitchFamily="18" charset="0"/>
                          <a:ea typeface="Cambria" panose="02040503050406030204" pitchFamily="18" charset="0"/>
                          <a:cs typeface="Times New Roman"/>
                        </a:rPr>
                        <a:t>2018</a:t>
                      </a:r>
                      <a:endParaRPr lang="en-US" sz="1600" dirty="0">
                        <a:latin typeface="Cambria" panose="02040503050406030204" pitchFamily="18" charset="0"/>
                        <a:ea typeface="Cambria" panose="02040503050406030204" pitchFamily="18" charset="0"/>
                        <a:cs typeface="Times New Roman"/>
                      </a:endParaRPr>
                    </a:p>
                  </a:txBody>
                  <a:tcPr marL="65858" marR="65858" marT="0" marB="0"/>
                </a:tc>
                <a:tc>
                  <a:txBody>
                    <a:bodyPr/>
                    <a:lstStyle/>
                    <a:p>
                      <a:pPr algn="ctr"/>
                      <a:r>
                        <a:rPr lang="en-IN" sz="1600" dirty="0">
                          <a:latin typeface="Cambria" panose="02040503050406030204" pitchFamily="18" charset="0"/>
                          <a:ea typeface="Cambria" panose="02040503050406030204" pitchFamily="18" charset="0"/>
                        </a:rPr>
                        <a:t>1577500</a:t>
                      </a:r>
                    </a:p>
                  </a:txBody>
                  <a:tcPr/>
                </a:tc>
                <a:tc>
                  <a:txBody>
                    <a:bodyPr/>
                    <a:lstStyle/>
                    <a:p>
                      <a:pPr algn="ctr"/>
                      <a:r>
                        <a:rPr lang="en-IN" sz="1600" dirty="0">
                          <a:latin typeface="Cambria" panose="02040503050406030204" pitchFamily="18" charset="0"/>
                          <a:ea typeface="Cambria" panose="02040503050406030204" pitchFamily="18" charset="0"/>
                        </a:rPr>
                        <a:t>1498519</a:t>
                      </a:r>
                    </a:p>
                  </a:txBody>
                  <a:tcPr/>
                </a:tc>
                <a:tc>
                  <a:txBody>
                    <a:bodyPr/>
                    <a:lstStyle/>
                    <a:p>
                      <a:pPr algn="ctr"/>
                      <a:r>
                        <a:rPr lang="en-IN" sz="1600" dirty="0">
                          <a:latin typeface="Cambria" panose="02040503050406030204" pitchFamily="18" charset="0"/>
                          <a:ea typeface="Cambria" panose="02040503050406030204" pitchFamily="18" charset="0"/>
                        </a:rPr>
                        <a:t>94.99</a:t>
                      </a:r>
                    </a:p>
                  </a:txBody>
                  <a:tcPr/>
                </a:tc>
                <a:extLst>
                  <a:ext uri="{0D108BD9-81ED-4DB2-BD59-A6C34878D82A}">
                    <a16:rowId xmlns:a16="http://schemas.microsoft.com/office/drawing/2014/main" val="10006"/>
                  </a:ext>
                </a:extLst>
              </a:tr>
              <a:tr h="678596">
                <a:tc>
                  <a:txBody>
                    <a:bodyPr/>
                    <a:lstStyle/>
                    <a:p>
                      <a:pPr marL="0" marR="0" algn="ctr">
                        <a:lnSpc>
                          <a:spcPct val="115000"/>
                        </a:lnSpc>
                        <a:spcBef>
                          <a:spcPts val="0"/>
                        </a:spcBef>
                        <a:spcAft>
                          <a:spcPts val="1000"/>
                        </a:spcAft>
                      </a:pPr>
                      <a:r>
                        <a:rPr lang="en-US" sz="1600" dirty="0">
                          <a:latin typeface="Cambria" panose="02040503050406030204" pitchFamily="18" charset="0"/>
                          <a:ea typeface="Cambria" panose="02040503050406030204" pitchFamily="18" charset="0"/>
                          <a:cs typeface="Times New Roman"/>
                        </a:rPr>
                        <a:t>2019</a:t>
                      </a:r>
                    </a:p>
                    <a:p>
                      <a:pPr marL="0" marR="0" algn="ctr">
                        <a:lnSpc>
                          <a:spcPct val="115000"/>
                        </a:lnSpc>
                        <a:spcBef>
                          <a:spcPts val="0"/>
                        </a:spcBef>
                        <a:spcAft>
                          <a:spcPts val="1000"/>
                        </a:spcAft>
                      </a:pPr>
                      <a:r>
                        <a:rPr lang="en-US" sz="1400" dirty="0">
                          <a:latin typeface="Cambria" panose="02040503050406030204" pitchFamily="18" charset="0"/>
                          <a:ea typeface="Cambria" panose="02040503050406030204" pitchFamily="18" charset="0"/>
                          <a:cs typeface="Times New Roman"/>
                        </a:rPr>
                        <a:t>(01.01.2019 to 31.10.2019)</a:t>
                      </a:r>
                    </a:p>
                  </a:txBody>
                  <a:tcPr marL="65858" marR="65858" marT="0" marB="0"/>
                </a:tc>
                <a:tc>
                  <a:txBody>
                    <a:bodyPr/>
                    <a:lstStyle/>
                    <a:p>
                      <a:pPr algn="ctr"/>
                      <a:r>
                        <a:rPr lang="en-IN" sz="1600" dirty="0">
                          <a:latin typeface="Cambria" panose="02040503050406030204" pitchFamily="18" charset="0"/>
                          <a:ea typeface="Cambria" panose="02040503050406030204" pitchFamily="18" charset="0"/>
                        </a:rPr>
                        <a:t>1581359</a:t>
                      </a:r>
                    </a:p>
                  </a:txBody>
                  <a:tcPr/>
                </a:tc>
                <a:tc>
                  <a:txBody>
                    <a:bodyPr/>
                    <a:lstStyle/>
                    <a:p>
                      <a:pPr algn="ctr"/>
                      <a:r>
                        <a:rPr lang="en-IN" sz="1600" dirty="0">
                          <a:latin typeface="Cambria" panose="02040503050406030204" pitchFamily="18" charset="0"/>
                          <a:ea typeface="Cambria" panose="02040503050406030204" pitchFamily="18" charset="0"/>
                        </a:rPr>
                        <a:t>1368961</a:t>
                      </a:r>
                    </a:p>
                  </a:txBody>
                  <a:tcPr/>
                </a:tc>
                <a:tc>
                  <a:txBody>
                    <a:bodyPr/>
                    <a:lstStyle/>
                    <a:p>
                      <a:pPr algn="ctr"/>
                      <a:r>
                        <a:rPr lang="en-IN" sz="1600" dirty="0">
                          <a:latin typeface="Cambria" panose="02040503050406030204" pitchFamily="18" charset="0"/>
                          <a:ea typeface="Cambria" panose="02040503050406030204" pitchFamily="18" charset="0"/>
                        </a:rPr>
                        <a:t>86.60</a:t>
                      </a:r>
                    </a:p>
                  </a:txBody>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fld id="{9A99989F-4F69-2D43-8278-8239CD8AC731}" type="slidenum">
              <a:rPr lang="en-US" smtClean="0"/>
              <a:pPr/>
              <a:t>4</a:t>
            </a:fld>
            <a:endParaRPr lang="en-US" dirty="0"/>
          </a:p>
        </p:txBody>
      </p:sp>
      <p:sp>
        <p:nvSpPr>
          <p:cNvPr id="7" name="Rectangle 6"/>
          <p:cNvSpPr/>
          <p:nvPr/>
        </p:nvSpPr>
        <p:spPr>
          <a:xfrm>
            <a:off x="639098" y="4404657"/>
            <a:ext cx="11002296" cy="1887696"/>
          </a:xfrm>
          <a:prstGeom prst="rect">
            <a:avLst/>
          </a:prstGeom>
        </p:spPr>
        <p:txBody>
          <a:bodyPr wrap="square">
            <a:spAutoFit/>
          </a:bodyPr>
          <a:lstStyle/>
          <a:p>
            <a:pPr algn="just">
              <a:spcAft>
                <a:spcPts val="1000"/>
              </a:spcAft>
              <a:buFont typeface="Arial" pitchFamily="34" charset="0"/>
              <a:buChar char="•"/>
            </a:pPr>
            <a:r>
              <a:rPr lang="en-US" dirty="0">
                <a:latin typeface="Cambria" pitchFamily="18" charset="0"/>
                <a:ea typeface="Times New Roman"/>
                <a:cs typeface="Times New Roman"/>
              </a:rPr>
              <a:t> </a:t>
            </a:r>
            <a:r>
              <a:rPr lang="en-US" sz="2000" dirty="0">
                <a:latin typeface="Cambria" pitchFamily="18" charset="0"/>
                <a:ea typeface="Times New Roman"/>
                <a:cs typeface="Times New Roman"/>
              </a:rPr>
              <a:t>Six fold increase in 2017 in number of grievances received on CPGRAMS due to integration of PMOPG with CPGRAMS in 2015</a:t>
            </a:r>
          </a:p>
          <a:p>
            <a:pPr algn="just">
              <a:spcAft>
                <a:spcPts val="1000"/>
              </a:spcAft>
              <a:buFont typeface="Arial" pitchFamily="34" charset="0"/>
              <a:buChar char="•"/>
            </a:pPr>
            <a:r>
              <a:rPr lang="en-US" sz="2000" dirty="0">
                <a:latin typeface="Cambria" pitchFamily="18" charset="0"/>
                <a:ea typeface="Times New Roman"/>
                <a:cs typeface="Times New Roman"/>
              </a:rPr>
              <a:t> Rate of Disposal has kept pace with number of Grievances received in the period</a:t>
            </a:r>
          </a:p>
          <a:p>
            <a:pPr algn="just">
              <a:spcAft>
                <a:spcPts val="1000"/>
              </a:spcAft>
              <a:buFont typeface="Arial" pitchFamily="34" charset="0"/>
              <a:buChar char="•"/>
            </a:pPr>
            <a:r>
              <a:rPr lang="en-US" sz="2000" dirty="0">
                <a:latin typeface="Cambria" pitchFamily="18" charset="0"/>
                <a:ea typeface="Times New Roman"/>
                <a:cs typeface="Times New Roman"/>
              </a:rPr>
              <a:t>In 2018 the decline in grievances registered is due to systemic reforms based on an evaluation study by DARPG</a:t>
            </a:r>
          </a:p>
        </p:txBody>
      </p:sp>
    </p:spTree>
    <p:extLst>
      <p:ext uri="{BB962C8B-B14F-4D97-AF65-F5344CB8AC3E}">
        <p14:creationId xmlns:p14="http://schemas.microsoft.com/office/powerpoint/2010/main" val="163505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D0A24-E139-4177-B3A1-4013AF0AB41B}"/>
              </a:ext>
            </a:extLst>
          </p:cNvPr>
          <p:cNvSpPr>
            <a:spLocks noGrp="1"/>
          </p:cNvSpPr>
          <p:nvPr>
            <p:ph type="title"/>
          </p:nvPr>
        </p:nvSpPr>
        <p:spPr>
          <a:xfrm>
            <a:off x="677334" y="609600"/>
            <a:ext cx="8375226" cy="904240"/>
          </a:xfrm>
        </p:spPr>
        <p:txBody>
          <a:bodyPr/>
          <a:lstStyle/>
          <a:p>
            <a:r>
              <a:rPr lang="en-US" u="sng" dirty="0"/>
              <a:t>Challenges/Issues:</a:t>
            </a:r>
            <a:endParaRPr lang="x-none" u="sng" dirty="0"/>
          </a:p>
        </p:txBody>
      </p:sp>
      <p:sp>
        <p:nvSpPr>
          <p:cNvPr id="3" name="Content Placeholder 2">
            <a:extLst>
              <a:ext uri="{FF2B5EF4-FFF2-40B4-BE49-F238E27FC236}">
                <a16:creationId xmlns:a16="http://schemas.microsoft.com/office/drawing/2014/main" id="{807461FF-F4FB-4E4C-9569-4F15DC4D8C7A}"/>
              </a:ext>
            </a:extLst>
          </p:cNvPr>
          <p:cNvSpPr>
            <a:spLocks noGrp="1"/>
          </p:cNvSpPr>
          <p:nvPr>
            <p:ph idx="1"/>
          </p:nvPr>
        </p:nvSpPr>
        <p:spPr>
          <a:xfrm>
            <a:off x="337625" y="1778000"/>
            <a:ext cx="10846189" cy="4470399"/>
          </a:xfrm>
        </p:spPr>
        <p:txBody>
          <a:bodyPr>
            <a:noAutofit/>
          </a:bodyPr>
          <a:lstStyle/>
          <a:p>
            <a:pPr algn="just"/>
            <a:r>
              <a:rPr lang="en-US" sz="2400" dirty="0"/>
              <a:t>The Federal principle of governance provides only for forwarding of grievances to the concerned state governments-review/monitoring not taken up</a:t>
            </a:r>
          </a:p>
          <a:p>
            <a:pPr algn="just"/>
            <a:endParaRPr lang="en-US" sz="2400" dirty="0"/>
          </a:p>
          <a:p>
            <a:pPr algn="just"/>
            <a:r>
              <a:rPr lang="en-US" sz="2400" dirty="0"/>
              <a:t>The standard of the mechanism set up for the redressal is largely driven by the purpose of quick disposal which does not ensure quality disposal.</a:t>
            </a:r>
          </a:p>
          <a:p>
            <a:pPr algn="just"/>
            <a:endParaRPr lang="en-US" sz="2400" dirty="0"/>
          </a:p>
          <a:p>
            <a:pPr algn="just"/>
            <a:r>
              <a:rPr lang="en-US" sz="2400" dirty="0"/>
              <a:t>By and large the authority to which the grievances are lodged, are not the ones who resolve the same but only facilitate the travel of the grievance to the appropriate authority for its redressal.</a:t>
            </a:r>
          </a:p>
        </p:txBody>
      </p:sp>
    </p:spTree>
    <p:extLst>
      <p:ext uri="{BB962C8B-B14F-4D97-AF65-F5344CB8AC3E}">
        <p14:creationId xmlns:p14="http://schemas.microsoft.com/office/powerpoint/2010/main" val="111026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1"/>
          <p:cNvSpPr txBox="1">
            <a:spLocks noGrp="1"/>
          </p:cNvSpPr>
          <p:nvPr>
            <p:ph type="title"/>
          </p:nvPr>
        </p:nvSpPr>
        <p:spPr>
          <a:xfrm>
            <a:off x="762000" y="191730"/>
            <a:ext cx="10668000" cy="1061884"/>
          </a:xfrm>
          <a:prstGeom prst="rect">
            <a:avLst/>
          </a:prstGeom>
          <a:noFill/>
          <a:ln>
            <a:noFill/>
          </a:ln>
        </p:spPr>
        <p:txBody>
          <a:bodyPr spcFirstLastPara="1" wrap="square" lIns="91425" tIns="45700" rIns="91425" bIns="45700" anchor="b" anchorCtr="0">
            <a:noAutofit/>
          </a:bodyPr>
          <a:lstStyle/>
          <a:p>
            <a:pPr marL="0" lvl="0" indent="0" rtl="0">
              <a:lnSpc>
                <a:spcPct val="100000"/>
              </a:lnSpc>
              <a:spcBef>
                <a:spcPts val="0"/>
              </a:spcBef>
              <a:spcAft>
                <a:spcPts val="0"/>
              </a:spcAft>
              <a:buClr>
                <a:schemeClr val="dk1"/>
              </a:buClr>
              <a:buSzPts val="2800"/>
              <a:buFont typeface="Lustria"/>
              <a:buNone/>
            </a:pPr>
            <a:r>
              <a:rPr lang="en-IN" sz="6000" dirty="0"/>
              <a:t>CPGRAMS REFORMS</a:t>
            </a:r>
            <a:endParaRPr sz="6000" dirty="0"/>
          </a:p>
        </p:txBody>
      </p:sp>
      <p:sp>
        <p:nvSpPr>
          <p:cNvPr id="453" name="Google Shape;453;p11"/>
          <p:cNvSpPr/>
          <p:nvPr/>
        </p:nvSpPr>
        <p:spPr>
          <a:xfrm>
            <a:off x="5974011" y="3244334"/>
            <a:ext cx="243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N" sz="1800" b="0" i="0" u="none" strike="noStrike" cap="none">
                <a:solidFill>
                  <a:schemeClr val="dk1"/>
                </a:solidFill>
                <a:latin typeface="Lustria"/>
                <a:ea typeface="Lustria"/>
                <a:cs typeface="Lustria"/>
                <a:sym typeface="Lustria"/>
              </a:rPr>
              <a:t> </a:t>
            </a:r>
            <a:endParaRPr sz="1400" b="0" i="0" u="none" strike="noStrike" cap="none">
              <a:solidFill>
                <a:srgbClr val="000000"/>
              </a:solidFill>
              <a:latin typeface="Arial"/>
              <a:ea typeface="Arial"/>
              <a:cs typeface="Arial"/>
              <a:sym typeface="Arial"/>
            </a:endParaRPr>
          </a:p>
        </p:txBody>
      </p:sp>
      <p:sp>
        <p:nvSpPr>
          <p:cNvPr id="454" name="Google Shape;454;p11"/>
          <p:cNvSpPr/>
          <p:nvPr/>
        </p:nvSpPr>
        <p:spPr>
          <a:xfrm>
            <a:off x="5974011" y="3244334"/>
            <a:ext cx="243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N" sz="1800" b="0" i="0" u="none" strike="noStrike" cap="none">
                <a:solidFill>
                  <a:schemeClr val="dk1"/>
                </a:solidFill>
                <a:latin typeface="Lustria"/>
                <a:ea typeface="Lustria"/>
                <a:cs typeface="Lustria"/>
                <a:sym typeface="Lustria"/>
              </a:rPr>
              <a:t> </a:t>
            </a:r>
            <a:endParaRPr sz="1400" b="0" i="0" u="none" strike="noStrike" cap="none">
              <a:solidFill>
                <a:srgbClr val="000000"/>
              </a:solidFill>
              <a:latin typeface="Arial"/>
              <a:ea typeface="Arial"/>
              <a:cs typeface="Arial"/>
              <a:sym typeface="Arial"/>
            </a:endParaRPr>
          </a:p>
        </p:txBody>
      </p:sp>
      <p:sp>
        <p:nvSpPr>
          <p:cNvPr id="455" name="Google Shape;455;p11"/>
          <p:cNvSpPr/>
          <p:nvPr/>
        </p:nvSpPr>
        <p:spPr>
          <a:xfrm>
            <a:off x="5974011" y="3244334"/>
            <a:ext cx="243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IN" sz="1800" b="0" i="0" u="none" strike="noStrike" cap="none">
                <a:solidFill>
                  <a:schemeClr val="dk1"/>
                </a:solidFill>
                <a:latin typeface="Lustria"/>
                <a:ea typeface="Lustria"/>
                <a:cs typeface="Lustria"/>
                <a:sym typeface="Lustria"/>
              </a:rPr>
              <a:t> </a:t>
            </a:r>
            <a:endParaRPr sz="1400" b="0" i="0" u="none" strike="noStrike" cap="none">
              <a:solidFill>
                <a:srgbClr val="000000"/>
              </a:solidFill>
              <a:latin typeface="Arial"/>
              <a:ea typeface="Arial"/>
              <a:cs typeface="Arial"/>
              <a:sym typeface="Arial"/>
            </a:endParaRPr>
          </a:p>
        </p:txBody>
      </p:sp>
      <p:pic>
        <p:nvPicPr>
          <p:cNvPr id="7" name="Picture 6"/>
          <p:cNvPicPr>
            <a:picLocks noChangeAspect="1"/>
          </p:cNvPicPr>
          <p:nvPr/>
        </p:nvPicPr>
        <p:blipFill>
          <a:blip r:embed="rId3"/>
          <a:stretch>
            <a:fillRect/>
          </a:stretch>
        </p:blipFill>
        <p:spPr>
          <a:xfrm>
            <a:off x="98474" y="1253614"/>
            <a:ext cx="11985674" cy="5604386"/>
          </a:xfrm>
          <a:prstGeom prst="rect">
            <a:avLst/>
          </a:prstGeom>
        </p:spPr>
      </p:pic>
    </p:spTree>
    <p:extLst>
      <p:ext uri="{BB962C8B-B14F-4D97-AF65-F5344CB8AC3E}">
        <p14:creationId xmlns:p14="http://schemas.microsoft.com/office/powerpoint/2010/main" val="41223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F90F19D-8925-499B-9B44-007E939BC647}"/>
              </a:ext>
            </a:extLst>
          </p:cNvPr>
          <p:cNvGrpSpPr/>
          <p:nvPr/>
        </p:nvGrpSpPr>
        <p:grpSpPr>
          <a:xfrm>
            <a:off x="1818195" y="1417638"/>
            <a:ext cx="1360434" cy="1633072"/>
            <a:chOff x="1" y="2560"/>
            <a:chExt cx="1143150" cy="1633072"/>
          </a:xfrm>
        </p:grpSpPr>
        <p:sp>
          <p:nvSpPr>
            <p:cNvPr id="26" name="Arrow: Chevron 25">
              <a:extLst>
                <a:ext uri="{FF2B5EF4-FFF2-40B4-BE49-F238E27FC236}">
                  <a16:creationId xmlns:a16="http://schemas.microsoft.com/office/drawing/2014/main" id="{359E5B5D-4CBA-40EA-95CD-75DD7C3D856B}"/>
                </a:ext>
              </a:extLst>
            </p:cNvPr>
            <p:cNvSpPr/>
            <p:nvPr/>
          </p:nvSpPr>
          <p:spPr>
            <a:xfrm rot="5400000">
              <a:off x="-244960" y="247521"/>
              <a:ext cx="1633072" cy="1143150"/>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Arrow: Chevron 4">
              <a:extLst>
                <a:ext uri="{FF2B5EF4-FFF2-40B4-BE49-F238E27FC236}">
                  <a16:creationId xmlns:a16="http://schemas.microsoft.com/office/drawing/2014/main" id="{1A3917B7-9E26-4B8D-BCE7-02856C6954A5}"/>
                </a:ext>
              </a:extLst>
            </p:cNvPr>
            <p:cNvSpPr txBox="1"/>
            <p:nvPr/>
          </p:nvSpPr>
          <p:spPr>
            <a:xfrm>
              <a:off x="1" y="574135"/>
              <a:ext cx="1143150" cy="489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600" b="1" kern="1200" dirty="0"/>
                <a:t>INCEPTION</a:t>
              </a:r>
            </a:p>
          </p:txBody>
        </p:sp>
      </p:grpSp>
      <p:grpSp>
        <p:nvGrpSpPr>
          <p:cNvPr id="11" name="Group 10">
            <a:extLst>
              <a:ext uri="{FF2B5EF4-FFF2-40B4-BE49-F238E27FC236}">
                <a16:creationId xmlns:a16="http://schemas.microsoft.com/office/drawing/2014/main" id="{8048ABDF-EC7D-4DC2-B4D3-B970BCCF134B}"/>
              </a:ext>
            </a:extLst>
          </p:cNvPr>
          <p:cNvGrpSpPr/>
          <p:nvPr/>
        </p:nvGrpSpPr>
        <p:grpSpPr>
          <a:xfrm>
            <a:off x="3625093" y="1417639"/>
            <a:ext cx="6748712" cy="1061496"/>
            <a:chOff x="1143149" y="2562"/>
            <a:chExt cx="9555329" cy="1061496"/>
          </a:xfrm>
        </p:grpSpPr>
        <p:sp>
          <p:nvSpPr>
            <p:cNvPr id="24" name="Rectangle: Top Corners Rounded 23">
              <a:extLst>
                <a:ext uri="{FF2B5EF4-FFF2-40B4-BE49-F238E27FC236}">
                  <a16:creationId xmlns:a16="http://schemas.microsoft.com/office/drawing/2014/main" id="{E0A59A87-75BB-42A1-9387-AB87D41E9B4B}"/>
                </a:ext>
              </a:extLst>
            </p:cNvPr>
            <p:cNvSpPr/>
            <p:nvPr/>
          </p:nvSpPr>
          <p:spPr>
            <a:xfrm rot="5400000">
              <a:off x="5390066" y="-4244355"/>
              <a:ext cx="1061496" cy="9555329"/>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Top Corners Rounded 6">
              <a:extLst>
                <a:ext uri="{FF2B5EF4-FFF2-40B4-BE49-F238E27FC236}">
                  <a16:creationId xmlns:a16="http://schemas.microsoft.com/office/drawing/2014/main" id="{0B0C1893-8382-4274-B8DB-6FF71DEDB257}"/>
                </a:ext>
              </a:extLst>
            </p:cNvPr>
            <p:cNvSpPr txBox="1"/>
            <p:nvPr/>
          </p:nvSpPr>
          <p:spPr>
            <a:xfrm>
              <a:off x="1143150" y="54379"/>
              <a:ext cx="9503511" cy="957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defTabSz="800100">
                <a:lnSpc>
                  <a:spcPct val="90000"/>
                </a:lnSpc>
                <a:spcBef>
                  <a:spcPct val="0"/>
                </a:spcBef>
                <a:spcAft>
                  <a:spcPct val="15000"/>
                </a:spcAft>
                <a:buChar char="•"/>
              </a:pPr>
              <a:r>
                <a:rPr lang="en-IN" sz="2000" kern="1200" dirty="0"/>
                <a:t>Proposal</a:t>
              </a:r>
              <a:r>
                <a:rPr lang="en-IN" sz="2000" b="1" kern="1200" dirty="0"/>
                <a:t> </a:t>
              </a:r>
              <a:r>
                <a:rPr lang="en-IN" sz="2000" kern="1200" dirty="0"/>
                <a:t>to streamline grievance redressal process by mapping various grievances to field level</a:t>
              </a:r>
              <a:endParaRPr lang="en-US" sz="2000" kern="1200" dirty="0"/>
            </a:p>
          </p:txBody>
        </p:sp>
      </p:grpSp>
      <p:grpSp>
        <p:nvGrpSpPr>
          <p:cNvPr id="12" name="Group 11">
            <a:extLst>
              <a:ext uri="{FF2B5EF4-FFF2-40B4-BE49-F238E27FC236}">
                <a16:creationId xmlns:a16="http://schemas.microsoft.com/office/drawing/2014/main" id="{9F4CD64F-9328-4B8C-86E6-84E212936D1C}"/>
              </a:ext>
            </a:extLst>
          </p:cNvPr>
          <p:cNvGrpSpPr/>
          <p:nvPr/>
        </p:nvGrpSpPr>
        <p:grpSpPr>
          <a:xfrm>
            <a:off x="1818195" y="3070032"/>
            <a:ext cx="1360434" cy="1633072"/>
            <a:chOff x="1" y="1654954"/>
            <a:chExt cx="1143150" cy="1633072"/>
          </a:xfrm>
        </p:grpSpPr>
        <p:sp>
          <p:nvSpPr>
            <p:cNvPr id="22" name="Arrow: Chevron 21">
              <a:extLst>
                <a:ext uri="{FF2B5EF4-FFF2-40B4-BE49-F238E27FC236}">
                  <a16:creationId xmlns:a16="http://schemas.microsoft.com/office/drawing/2014/main" id="{E196506A-0792-4B64-90C9-1F46317417F9}"/>
                </a:ext>
              </a:extLst>
            </p:cNvPr>
            <p:cNvSpPr/>
            <p:nvPr/>
          </p:nvSpPr>
          <p:spPr>
            <a:xfrm rot="5400000">
              <a:off x="-244960" y="1899915"/>
              <a:ext cx="1633072" cy="1143150"/>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Arrow: Chevron 8">
              <a:extLst>
                <a:ext uri="{FF2B5EF4-FFF2-40B4-BE49-F238E27FC236}">
                  <a16:creationId xmlns:a16="http://schemas.microsoft.com/office/drawing/2014/main" id="{E3B5C1A4-B03C-45E6-8940-C990D996EC28}"/>
                </a:ext>
              </a:extLst>
            </p:cNvPr>
            <p:cNvSpPr txBox="1"/>
            <p:nvPr/>
          </p:nvSpPr>
          <p:spPr>
            <a:xfrm>
              <a:off x="1" y="2226529"/>
              <a:ext cx="1143150" cy="489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r>
                <a:rPr lang="en-US" sz="1600" b="1" kern="1200" dirty="0"/>
                <a:t>CONCEPT</a:t>
              </a:r>
            </a:p>
          </p:txBody>
        </p:sp>
      </p:grpSp>
      <p:grpSp>
        <p:nvGrpSpPr>
          <p:cNvPr id="13" name="Group 12">
            <a:extLst>
              <a:ext uri="{FF2B5EF4-FFF2-40B4-BE49-F238E27FC236}">
                <a16:creationId xmlns:a16="http://schemas.microsoft.com/office/drawing/2014/main" id="{E20D6FF8-03C2-4025-92AD-234AB45CD8FC}"/>
              </a:ext>
            </a:extLst>
          </p:cNvPr>
          <p:cNvGrpSpPr/>
          <p:nvPr/>
        </p:nvGrpSpPr>
        <p:grpSpPr>
          <a:xfrm>
            <a:off x="3625094" y="2873545"/>
            <a:ext cx="6748712" cy="1454473"/>
            <a:chOff x="1143150" y="1458467"/>
            <a:chExt cx="9555329" cy="1454473"/>
          </a:xfrm>
        </p:grpSpPr>
        <p:sp>
          <p:nvSpPr>
            <p:cNvPr id="20" name="Rectangle: Top Corners Rounded 19">
              <a:extLst>
                <a:ext uri="{FF2B5EF4-FFF2-40B4-BE49-F238E27FC236}">
                  <a16:creationId xmlns:a16="http://schemas.microsoft.com/office/drawing/2014/main" id="{C6F66343-8C6E-45FA-85CB-C7FD58380E6E}"/>
                </a:ext>
              </a:extLst>
            </p:cNvPr>
            <p:cNvSpPr/>
            <p:nvPr/>
          </p:nvSpPr>
          <p:spPr>
            <a:xfrm rot="5400000">
              <a:off x="5193578" y="-2591961"/>
              <a:ext cx="1454473" cy="9555329"/>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ctangle: Top Corners Rounded 10">
              <a:extLst>
                <a:ext uri="{FF2B5EF4-FFF2-40B4-BE49-F238E27FC236}">
                  <a16:creationId xmlns:a16="http://schemas.microsoft.com/office/drawing/2014/main" id="{BD60E011-58EA-457C-9F93-C9FE4A32258A}"/>
                </a:ext>
              </a:extLst>
            </p:cNvPr>
            <p:cNvSpPr txBox="1"/>
            <p:nvPr/>
          </p:nvSpPr>
          <p:spPr>
            <a:xfrm>
              <a:off x="1379280" y="1529469"/>
              <a:ext cx="9248196" cy="13124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defTabSz="800100">
                <a:lnSpc>
                  <a:spcPct val="90000"/>
                </a:lnSpc>
                <a:spcBef>
                  <a:spcPct val="0"/>
                </a:spcBef>
                <a:spcAft>
                  <a:spcPct val="15000"/>
                </a:spcAft>
                <a:buChar char="•"/>
              </a:pPr>
              <a:endParaRPr lang="en-US" sz="1800" kern="1200" dirty="0"/>
            </a:p>
            <a:p>
              <a:pPr marL="171450" lvl="1" indent="-171450" defTabSz="800100">
                <a:lnSpc>
                  <a:spcPct val="90000"/>
                </a:lnSpc>
                <a:spcBef>
                  <a:spcPct val="0"/>
                </a:spcBef>
                <a:spcAft>
                  <a:spcPct val="15000"/>
                </a:spcAft>
                <a:buChar char="•"/>
              </a:pPr>
              <a:endParaRPr lang="en-US" sz="1800" kern="1200" dirty="0"/>
            </a:p>
            <a:p>
              <a:pPr marL="171450" lvl="1" indent="-171450" defTabSz="800100">
                <a:lnSpc>
                  <a:spcPct val="90000"/>
                </a:lnSpc>
                <a:spcBef>
                  <a:spcPct val="0"/>
                </a:spcBef>
                <a:spcAft>
                  <a:spcPct val="15000"/>
                </a:spcAft>
                <a:buChar char="•"/>
              </a:pPr>
              <a:endParaRPr lang="en-US" sz="1800" kern="1200" dirty="0"/>
            </a:p>
            <a:p>
              <a:pPr marL="171450" lvl="1" indent="-171450" defTabSz="800100">
                <a:lnSpc>
                  <a:spcPct val="90000"/>
                </a:lnSpc>
                <a:spcBef>
                  <a:spcPct val="0"/>
                </a:spcBef>
                <a:spcAft>
                  <a:spcPct val="15000"/>
                </a:spcAft>
                <a:buChar char="•"/>
              </a:pPr>
              <a:r>
                <a:rPr lang="en-US" sz="2000" kern="1200" dirty="0"/>
                <a:t>Improve grievance redress time</a:t>
              </a:r>
            </a:p>
            <a:p>
              <a:pPr marL="171450" lvl="1" indent="-171450" defTabSz="800100">
                <a:lnSpc>
                  <a:spcPct val="90000"/>
                </a:lnSpc>
                <a:spcBef>
                  <a:spcPct val="0"/>
                </a:spcBef>
                <a:spcAft>
                  <a:spcPct val="15000"/>
                </a:spcAft>
                <a:buChar char="•"/>
              </a:pPr>
              <a:r>
                <a:rPr lang="en-US" sz="2000" dirty="0"/>
                <a:t>Lodging of a grievance through drop down menus</a:t>
              </a:r>
              <a:endParaRPr lang="en-US" sz="2000" kern="1200" dirty="0"/>
            </a:p>
            <a:p>
              <a:pPr marL="171450" lvl="1" indent="-171450" defTabSz="800100">
                <a:lnSpc>
                  <a:spcPct val="90000"/>
                </a:lnSpc>
                <a:spcBef>
                  <a:spcPct val="0"/>
                </a:spcBef>
                <a:spcAft>
                  <a:spcPct val="15000"/>
                </a:spcAft>
                <a:buChar char="•"/>
              </a:pPr>
              <a:endParaRPr lang="en-US" sz="1800" kern="1200" dirty="0"/>
            </a:p>
            <a:p>
              <a:pPr marL="171450" lvl="1" indent="-171450" defTabSz="800100">
                <a:lnSpc>
                  <a:spcPct val="90000"/>
                </a:lnSpc>
                <a:spcBef>
                  <a:spcPct val="0"/>
                </a:spcBef>
                <a:spcAft>
                  <a:spcPct val="15000"/>
                </a:spcAft>
                <a:buChar char="•"/>
              </a:pPr>
              <a:endParaRPr lang="en-US" sz="1800" kern="1200" dirty="0"/>
            </a:p>
            <a:p>
              <a:pPr marL="114300" lvl="1" indent="-114300" defTabSz="577850">
                <a:lnSpc>
                  <a:spcPct val="90000"/>
                </a:lnSpc>
                <a:spcBef>
                  <a:spcPct val="0"/>
                </a:spcBef>
                <a:spcAft>
                  <a:spcPct val="15000"/>
                </a:spcAft>
                <a:buChar char="•"/>
              </a:pPr>
              <a:endParaRPr lang="en-US" sz="1300" kern="1200" dirty="0"/>
            </a:p>
          </p:txBody>
        </p:sp>
      </p:grpSp>
      <p:grpSp>
        <p:nvGrpSpPr>
          <p:cNvPr id="14" name="Group 13">
            <a:extLst>
              <a:ext uri="{FF2B5EF4-FFF2-40B4-BE49-F238E27FC236}">
                <a16:creationId xmlns:a16="http://schemas.microsoft.com/office/drawing/2014/main" id="{95AFFA64-F2CF-4B92-B776-47A5233723B7}"/>
              </a:ext>
            </a:extLst>
          </p:cNvPr>
          <p:cNvGrpSpPr/>
          <p:nvPr/>
        </p:nvGrpSpPr>
        <p:grpSpPr>
          <a:xfrm>
            <a:off x="1818195" y="4598217"/>
            <a:ext cx="1360434" cy="1633072"/>
            <a:chOff x="1" y="3302126"/>
            <a:chExt cx="1143150" cy="1633072"/>
          </a:xfrm>
        </p:grpSpPr>
        <p:sp>
          <p:nvSpPr>
            <p:cNvPr id="18" name="Arrow: Chevron 17">
              <a:extLst>
                <a:ext uri="{FF2B5EF4-FFF2-40B4-BE49-F238E27FC236}">
                  <a16:creationId xmlns:a16="http://schemas.microsoft.com/office/drawing/2014/main" id="{89ED976D-DA9C-4492-B225-1C8B38EF90CD}"/>
                </a:ext>
              </a:extLst>
            </p:cNvPr>
            <p:cNvSpPr/>
            <p:nvPr/>
          </p:nvSpPr>
          <p:spPr>
            <a:xfrm rot="5400000">
              <a:off x="-244960" y="3547087"/>
              <a:ext cx="1633072" cy="1143150"/>
            </a:xfrm>
            <a:prstGeom prst="chevron">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Arrow: Chevron 12">
              <a:extLst>
                <a:ext uri="{FF2B5EF4-FFF2-40B4-BE49-F238E27FC236}">
                  <a16:creationId xmlns:a16="http://schemas.microsoft.com/office/drawing/2014/main" id="{8E6A0852-6010-488B-9914-A9DE69B50867}"/>
                </a:ext>
              </a:extLst>
            </p:cNvPr>
            <p:cNvSpPr txBox="1"/>
            <p:nvPr/>
          </p:nvSpPr>
          <p:spPr>
            <a:xfrm>
              <a:off x="1" y="3873701"/>
              <a:ext cx="1143150" cy="489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algn="ctr" defTabSz="711200">
                <a:lnSpc>
                  <a:spcPct val="90000"/>
                </a:lnSpc>
                <a:spcBef>
                  <a:spcPct val="0"/>
                </a:spcBef>
                <a:spcAft>
                  <a:spcPct val="35000"/>
                </a:spcAft>
              </a:pPr>
              <a:endParaRPr lang="en-US" sz="1600" b="1" kern="1200" dirty="0"/>
            </a:p>
            <a:p>
              <a:pPr algn="ctr" defTabSz="711200">
                <a:lnSpc>
                  <a:spcPct val="90000"/>
                </a:lnSpc>
                <a:spcBef>
                  <a:spcPct val="0"/>
                </a:spcBef>
                <a:spcAft>
                  <a:spcPct val="35000"/>
                </a:spcAft>
              </a:pPr>
              <a:r>
                <a:rPr lang="en-US" sz="1600" b="1" kern="1200" dirty="0"/>
                <a:t>PLAN OF ACTION</a:t>
              </a:r>
            </a:p>
          </p:txBody>
        </p:sp>
      </p:grpSp>
      <p:grpSp>
        <p:nvGrpSpPr>
          <p:cNvPr id="15" name="Group 14">
            <a:extLst>
              <a:ext uri="{FF2B5EF4-FFF2-40B4-BE49-F238E27FC236}">
                <a16:creationId xmlns:a16="http://schemas.microsoft.com/office/drawing/2014/main" id="{6C49CDCF-E822-443D-A7D4-897423F49868}"/>
              </a:ext>
            </a:extLst>
          </p:cNvPr>
          <p:cNvGrpSpPr/>
          <p:nvPr/>
        </p:nvGrpSpPr>
        <p:grpSpPr>
          <a:xfrm>
            <a:off x="3625093" y="4525939"/>
            <a:ext cx="6748712" cy="1444028"/>
            <a:chOff x="1143149" y="3110862"/>
            <a:chExt cx="9555329" cy="1444028"/>
          </a:xfrm>
        </p:grpSpPr>
        <p:sp>
          <p:nvSpPr>
            <p:cNvPr id="16" name="Rectangle: Top Corners Rounded 15">
              <a:extLst>
                <a:ext uri="{FF2B5EF4-FFF2-40B4-BE49-F238E27FC236}">
                  <a16:creationId xmlns:a16="http://schemas.microsoft.com/office/drawing/2014/main" id="{0B7F2821-A589-4746-A171-2E1DB93F2640}"/>
                </a:ext>
              </a:extLst>
            </p:cNvPr>
            <p:cNvSpPr/>
            <p:nvPr/>
          </p:nvSpPr>
          <p:spPr>
            <a:xfrm rot="5400000">
              <a:off x="5198800" y="-944789"/>
              <a:ext cx="1444028" cy="9555329"/>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ectangle: Top Corners Rounded 14">
              <a:extLst>
                <a:ext uri="{FF2B5EF4-FFF2-40B4-BE49-F238E27FC236}">
                  <a16:creationId xmlns:a16="http://schemas.microsoft.com/office/drawing/2014/main" id="{E4B43AC3-96C9-43FF-A353-033F68E9CE07}"/>
                </a:ext>
              </a:extLst>
            </p:cNvPr>
            <p:cNvSpPr txBox="1"/>
            <p:nvPr/>
          </p:nvSpPr>
          <p:spPr>
            <a:xfrm>
              <a:off x="1143150" y="3181353"/>
              <a:ext cx="9484837" cy="13030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defTabSz="800100">
                <a:lnSpc>
                  <a:spcPct val="90000"/>
                </a:lnSpc>
                <a:spcBef>
                  <a:spcPct val="0"/>
                </a:spcBef>
                <a:spcAft>
                  <a:spcPct val="15000"/>
                </a:spcAft>
                <a:buChar char="•"/>
              </a:pPr>
              <a:endParaRPr lang="en-US" sz="2000" kern="1200" dirty="0"/>
            </a:p>
            <a:p>
              <a:pPr marL="171450" lvl="1" indent="-171450" defTabSz="800100">
                <a:lnSpc>
                  <a:spcPct val="90000"/>
                </a:lnSpc>
                <a:spcBef>
                  <a:spcPct val="0"/>
                </a:spcBef>
                <a:spcAft>
                  <a:spcPct val="15000"/>
                </a:spcAft>
                <a:buChar char="•"/>
              </a:pPr>
              <a:r>
                <a:rPr lang="en-US" sz="2000" kern="1200" dirty="0"/>
                <a:t>Execute revamping of CPGRAMS in a phased manner with priority on maximum impact</a:t>
              </a:r>
            </a:p>
            <a:p>
              <a:pPr marL="171450" lvl="1" indent="-171450" defTabSz="800100">
                <a:lnSpc>
                  <a:spcPct val="90000"/>
                </a:lnSpc>
                <a:spcBef>
                  <a:spcPct val="0"/>
                </a:spcBef>
                <a:spcAft>
                  <a:spcPct val="15000"/>
                </a:spcAft>
                <a:buChar char="•"/>
              </a:pPr>
              <a:endParaRPr lang="en-US" sz="1800" kern="1200" dirty="0"/>
            </a:p>
          </p:txBody>
        </p:sp>
      </p:grpSp>
      <p:sp>
        <p:nvSpPr>
          <p:cNvPr id="28" name="Title 1">
            <a:extLst>
              <a:ext uri="{FF2B5EF4-FFF2-40B4-BE49-F238E27FC236}">
                <a16:creationId xmlns:a16="http://schemas.microsoft.com/office/drawing/2014/main" id="{129C4808-92CD-467A-90C4-121F979C856D}"/>
              </a:ext>
            </a:extLst>
          </p:cNvPr>
          <p:cNvSpPr>
            <a:spLocks noGrp="1"/>
          </p:cNvSpPr>
          <p:nvPr>
            <p:ph type="title"/>
          </p:nvPr>
        </p:nvSpPr>
        <p:spPr>
          <a:xfrm>
            <a:off x="1504335" y="412954"/>
            <a:ext cx="8832873" cy="806764"/>
          </a:xfrm>
        </p:spPr>
        <p:txBody>
          <a:bodyPr>
            <a:noAutofit/>
          </a:bodyPr>
          <a:lstStyle/>
          <a:p>
            <a:r>
              <a:rPr lang="en-US" sz="4400" b="1" dirty="0">
                <a:solidFill>
                  <a:schemeClr val="tx1"/>
                </a:solidFill>
                <a:latin typeface="Times New Roman" panose="02020603050405020304" pitchFamily="18" charset="0"/>
                <a:cs typeface="Times New Roman" panose="02020603050405020304" pitchFamily="18" charset="0"/>
              </a:rPr>
              <a:t>Proposed CPGRAMS Reforms </a:t>
            </a:r>
            <a:br>
              <a:rPr lang="en-US" sz="4400" b="1" dirty="0">
                <a:solidFill>
                  <a:schemeClr val="tx1"/>
                </a:solidFill>
                <a:latin typeface="Times New Roman" panose="02020603050405020304" pitchFamily="18" charset="0"/>
                <a:cs typeface="Times New Roman" panose="02020603050405020304" pitchFamily="18" charset="0"/>
              </a:rPr>
            </a:br>
            <a:endParaRPr lang="en-US" sz="4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715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grpSp>
        <p:nvGrpSpPr>
          <p:cNvPr id="574" name="Google Shape;574;p20"/>
          <p:cNvGrpSpPr/>
          <p:nvPr/>
        </p:nvGrpSpPr>
        <p:grpSpPr>
          <a:xfrm>
            <a:off x="388369" y="9201"/>
            <a:ext cx="5163202" cy="4657483"/>
            <a:chOff x="2256566" y="677103"/>
            <a:chExt cx="4036590" cy="3941675"/>
          </a:xfrm>
        </p:grpSpPr>
        <p:sp>
          <p:nvSpPr>
            <p:cNvPr id="575" name="Google Shape;575;p20"/>
            <p:cNvSpPr/>
            <p:nvPr/>
          </p:nvSpPr>
          <p:spPr>
            <a:xfrm rot="-6597333">
              <a:off x="4296826" y="3950027"/>
              <a:ext cx="586303" cy="586303"/>
            </a:xfrm>
            <a:prstGeom prst="ellipse">
              <a:avLst/>
            </a:prstGeom>
            <a:solidFill>
              <a:srgbClr val="D686E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20"/>
            <p:cNvSpPr/>
            <p:nvPr/>
          </p:nvSpPr>
          <p:spPr>
            <a:xfrm rot="-6599386">
              <a:off x="2318596" y="1407533"/>
              <a:ext cx="440541" cy="440541"/>
            </a:xfrm>
            <a:prstGeom prst="ellipse">
              <a:avLst/>
            </a:prstGeom>
            <a:solidFill>
              <a:srgbClr val="D686E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20"/>
            <p:cNvSpPr/>
            <p:nvPr/>
          </p:nvSpPr>
          <p:spPr>
            <a:xfrm rot="-6598839">
              <a:off x="2887641" y="2346984"/>
              <a:ext cx="1199287" cy="1199287"/>
            </a:xfrm>
            <a:prstGeom prst="ellipse">
              <a:avLst/>
            </a:prstGeom>
            <a:solidFill>
              <a:srgbClr val="D686E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20"/>
            <p:cNvSpPr/>
            <p:nvPr/>
          </p:nvSpPr>
          <p:spPr>
            <a:xfrm rot="-6598620">
              <a:off x="4374916" y="913763"/>
              <a:ext cx="1681581" cy="1681581"/>
            </a:xfrm>
            <a:prstGeom prst="ellipse">
              <a:avLst/>
            </a:prstGeom>
            <a:solidFill>
              <a:srgbClr val="D686E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20"/>
            <p:cNvSpPr/>
            <p:nvPr/>
          </p:nvSpPr>
          <p:spPr>
            <a:xfrm rot="-6597866">
              <a:off x="2661829" y="2208216"/>
              <a:ext cx="629106" cy="629106"/>
            </a:xfrm>
            <a:prstGeom prst="ellipse">
              <a:avLst/>
            </a:prstGeom>
            <a:solidFill>
              <a:srgbClr val="701C7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20"/>
            <p:cNvSpPr/>
            <p:nvPr/>
          </p:nvSpPr>
          <p:spPr>
            <a:xfrm rot="-6597701">
              <a:off x="3267625" y="1113818"/>
              <a:ext cx="274172" cy="274172"/>
            </a:xfrm>
            <a:prstGeom prst="ellipse">
              <a:avLst/>
            </a:prstGeom>
            <a:solidFill>
              <a:srgbClr val="D686E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1" name="Google Shape;581;p20"/>
          <p:cNvGrpSpPr/>
          <p:nvPr/>
        </p:nvGrpSpPr>
        <p:grpSpPr>
          <a:xfrm>
            <a:off x="6496245" y="2725719"/>
            <a:ext cx="5155282" cy="4224230"/>
            <a:chOff x="4351718" y="1815766"/>
            <a:chExt cx="2535676" cy="2440200"/>
          </a:xfrm>
        </p:grpSpPr>
        <p:sp>
          <p:nvSpPr>
            <p:cNvPr id="582" name="Google Shape;582;p20"/>
            <p:cNvSpPr/>
            <p:nvPr/>
          </p:nvSpPr>
          <p:spPr>
            <a:xfrm>
              <a:off x="4447194" y="1815766"/>
              <a:ext cx="2440200" cy="2440200"/>
            </a:xfrm>
            <a:prstGeom prst="ellipse">
              <a:avLst/>
            </a:prstGeom>
            <a:solidFill>
              <a:srgbClr val="551561"/>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20"/>
            <p:cNvSpPr txBox="1"/>
            <p:nvPr/>
          </p:nvSpPr>
          <p:spPr>
            <a:xfrm>
              <a:off x="4351718" y="2287513"/>
              <a:ext cx="2440200" cy="1496700"/>
            </a:xfrm>
            <a:prstGeom prst="rect">
              <a:avLst/>
            </a:prstGeom>
            <a:noFill/>
            <a:ln>
              <a:noFill/>
            </a:ln>
          </p:spPr>
          <p:txBody>
            <a:bodyPr spcFirstLastPara="1" wrap="square" lIns="121900" tIns="121900" rIns="121900" bIns="121900" anchor="ctr" anchorCtr="0">
              <a:noAutofit/>
            </a:bodyPr>
            <a:lstStyle/>
            <a:p>
              <a:pPr marL="609600" marR="0" lvl="0" indent="0" algn="ctr" rtl="0">
                <a:lnSpc>
                  <a:spcPct val="100000"/>
                </a:lnSpc>
                <a:spcBef>
                  <a:spcPts val="0"/>
                </a:spcBef>
                <a:spcAft>
                  <a:spcPts val="0"/>
                </a:spcAft>
                <a:buClr>
                  <a:srgbClr val="000000"/>
                </a:buClr>
                <a:buSzPts val="2400"/>
                <a:buFont typeface="Arial"/>
                <a:buNone/>
              </a:pPr>
              <a:r>
                <a:rPr lang="en-IN" sz="2400" b="0" i="0" u="none" strike="noStrike" cap="none" dirty="0">
                  <a:solidFill>
                    <a:srgbClr val="FFFFFF"/>
                  </a:solidFill>
                  <a:latin typeface="Lustria"/>
                  <a:ea typeface="Lustria"/>
                  <a:cs typeface="Lustria"/>
                  <a:sym typeface="Lustria"/>
                </a:rPr>
                <a:t>Identification of field offices responsible for resolution of a grievance and also the line offices to whom the grievance would get escalated if not resolved</a:t>
              </a:r>
              <a:endParaRPr sz="2400" b="0" i="0" u="none" strike="noStrike" cap="none" dirty="0">
                <a:solidFill>
                  <a:srgbClr val="FFFFFF"/>
                </a:solidFill>
                <a:latin typeface="Roboto"/>
                <a:ea typeface="Roboto"/>
                <a:cs typeface="Roboto"/>
                <a:sym typeface="Roboto"/>
              </a:endParaRPr>
            </a:p>
          </p:txBody>
        </p:sp>
      </p:grpSp>
      <p:grpSp>
        <p:nvGrpSpPr>
          <p:cNvPr id="584" name="Google Shape;584;p20"/>
          <p:cNvGrpSpPr/>
          <p:nvPr/>
        </p:nvGrpSpPr>
        <p:grpSpPr>
          <a:xfrm>
            <a:off x="-539167" y="2725702"/>
            <a:ext cx="4237575" cy="3160124"/>
            <a:chOff x="3181552" y="1374053"/>
            <a:chExt cx="1786800" cy="1423800"/>
          </a:xfrm>
        </p:grpSpPr>
        <p:sp>
          <p:nvSpPr>
            <p:cNvPr id="585" name="Google Shape;585;p20"/>
            <p:cNvSpPr/>
            <p:nvPr/>
          </p:nvSpPr>
          <p:spPr>
            <a:xfrm>
              <a:off x="3490737" y="1374053"/>
              <a:ext cx="1423800" cy="1423800"/>
            </a:xfrm>
            <a:prstGeom prst="ellipse">
              <a:avLst/>
            </a:prstGeom>
            <a:solidFill>
              <a:srgbClr val="761E86"/>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20"/>
            <p:cNvSpPr txBox="1"/>
            <p:nvPr/>
          </p:nvSpPr>
          <p:spPr>
            <a:xfrm>
              <a:off x="3181552" y="1444781"/>
              <a:ext cx="1786800" cy="1175700"/>
            </a:xfrm>
            <a:prstGeom prst="rect">
              <a:avLst/>
            </a:prstGeom>
            <a:noFill/>
            <a:ln>
              <a:noFill/>
            </a:ln>
          </p:spPr>
          <p:txBody>
            <a:bodyPr spcFirstLastPara="1" wrap="square" lIns="121900" tIns="121900" rIns="121900" bIns="121900" anchor="ctr" anchorCtr="0">
              <a:noAutofit/>
            </a:bodyPr>
            <a:lstStyle/>
            <a:p>
              <a:pPr marL="609600" marR="0" lvl="0" indent="0" algn="ctr" rtl="0">
                <a:lnSpc>
                  <a:spcPct val="100000"/>
                </a:lnSpc>
                <a:spcBef>
                  <a:spcPts val="0"/>
                </a:spcBef>
                <a:spcAft>
                  <a:spcPts val="0"/>
                </a:spcAft>
                <a:buClr>
                  <a:srgbClr val="000000"/>
                </a:buClr>
                <a:buSzPts val="2400"/>
                <a:buFont typeface="Arial"/>
                <a:buNone/>
              </a:pPr>
              <a:r>
                <a:rPr lang="en-IN" sz="2400" b="0" i="0" u="none" strike="noStrike" cap="none" dirty="0">
                  <a:solidFill>
                    <a:srgbClr val="FFFFFF"/>
                  </a:solidFill>
                  <a:latin typeface="Lustria"/>
                  <a:ea typeface="Lustria"/>
                  <a:cs typeface="Lustria"/>
                  <a:sym typeface="Lustria"/>
                </a:rPr>
                <a:t>Mapping of line end offices/officers to the list of grievance types.</a:t>
              </a:r>
              <a:endParaRPr sz="2400" b="0" i="0" u="none" strike="noStrike" cap="none" dirty="0">
                <a:solidFill>
                  <a:srgbClr val="FFFFFF"/>
                </a:solidFill>
                <a:latin typeface="Roboto"/>
                <a:ea typeface="Roboto"/>
                <a:cs typeface="Roboto"/>
                <a:sym typeface="Roboto"/>
              </a:endParaRPr>
            </a:p>
          </p:txBody>
        </p:sp>
      </p:grpSp>
      <p:grpSp>
        <p:nvGrpSpPr>
          <p:cNvPr id="587" name="Google Shape;587;p20"/>
          <p:cNvGrpSpPr/>
          <p:nvPr/>
        </p:nvGrpSpPr>
        <p:grpSpPr>
          <a:xfrm>
            <a:off x="2822460" y="3761798"/>
            <a:ext cx="4372457" cy="3096371"/>
            <a:chOff x="490046" y="3718814"/>
            <a:chExt cx="1623939" cy="1498800"/>
          </a:xfrm>
        </p:grpSpPr>
        <p:sp>
          <p:nvSpPr>
            <p:cNvPr id="588" name="Google Shape;588;p20"/>
            <p:cNvSpPr/>
            <p:nvPr/>
          </p:nvSpPr>
          <p:spPr>
            <a:xfrm>
              <a:off x="615185" y="3718814"/>
              <a:ext cx="1498800" cy="1498800"/>
            </a:xfrm>
            <a:prstGeom prst="ellipse">
              <a:avLst/>
            </a:prstGeom>
            <a:solidFill>
              <a:srgbClr val="701C7F"/>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20"/>
            <p:cNvSpPr txBox="1"/>
            <p:nvPr/>
          </p:nvSpPr>
          <p:spPr>
            <a:xfrm>
              <a:off x="490046" y="3995863"/>
              <a:ext cx="1581000" cy="944700"/>
            </a:xfrm>
            <a:prstGeom prst="rect">
              <a:avLst/>
            </a:prstGeom>
            <a:noFill/>
            <a:ln>
              <a:noFill/>
            </a:ln>
          </p:spPr>
          <p:txBody>
            <a:bodyPr spcFirstLastPara="1" wrap="square" lIns="121900" tIns="121900" rIns="121900" bIns="121900" anchor="ctr" anchorCtr="0">
              <a:noAutofit/>
            </a:bodyPr>
            <a:lstStyle/>
            <a:p>
              <a:pPr marL="609600" marR="0" lvl="0" indent="0" algn="ctr" rtl="0">
                <a:lnSpc>
                  <a:spcPct val="100000"/>
                </a:lnSpc>
                <a:spcBef>
                  <a:spcPts val="0"/>
                </a:spcBef>
                <a:spcAft>
                  <a:spcPts val="0"/>
                </a:spcAft>
                <a:buClr>
                  <a:srgbClr val="000000"/>
                </a:buClr>
                <a:buSzPts val="2400"/>
                <a:buFont typeface="Arial"/>
                <a:buNone/>
              </a:pPr>
              <a:r>
                <a:rPr lang="en-IN" sz="2400" b="0" i="0" u="none" strike="noStrike" cap="none">
                  <a:solidFill>
                    <a:srgbClr val="FFFFFF"/>
                  </a:solidFill>
                  <a:latin typeface="Lustria"/>
                  <a:ea typeface="Lustria"/>
                  <a:cs typeface="Lustria"/>
                  <a:sym typeface="Lustria"/>
                </a:rPr>
                <a:t>Development of a holistic questionnaire for easy and robust registration of grievances</a:t>
              </a:r>
              <a:endParaRPr sz="2400" b="0" i="0" u="none" strike="noStrike" cap="none">
                <a:solidFill>
                  <a:srgbClr val="FFFFFF"/>
                </a:solidFill>
                <a:latin typeface="Lustria"/>
                <a:ea typeface="Lustria"/>
                <a:cs typeface="Lustria"/>
                <a:sym typeface="Lustria"/>
              </a:endParaRPr>
            </a:p>
          </p:txBody>
        </p:sp>
      </p:grpSp>
      <p:grpSp>
        <p:nvGrpSpPr>
          <p:cNvPr id="590" name="Google Shape;590;p20"/>
          <p:cNvGrpSpPr/>
          <p:nvPr/>
        </p:nvGrpSpPr>
        <p:grpSpPr>
          <a:xfrm>
            <a:off x="7639855" y="286137"/>
            <a:ext cx="4011272" cy="3142754"/>
            <a:chOff x="3490737" y="1374053"/>
            <a:chExt cx="1423800" cy="1423800"/>
          </a:xfrm>
        </p:grpSpPr>
        <p:sp>
          <p:nvSpPr>
            <p:cNvPr id="591" name="Google Shape;591;p20"/>
            <p:cNvSpPr/>
            <p:nvPr/>
          </p:nvSpPr>
          <p:spPr>
            <a:xfrm>
              <a:off x="3490737" y="1374053"/>
              <a:ext cx="1423800" cy="1423800"/>
            </a:xfrm>
            <a:prstGeom prst="ellipse">
              <a:avLst/>
            </a:prstGeom>
            <a:solidFill>
              <a:srgbClr val="761E86"/>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20"/>
            <p:cNvSpPr txBox="1"/>
            <p:nvPr/>
          </p:nvSpPr>
          <p:spPr>
            <a:xfrm>
              <a:off x="3539234" y="1589995"/>
              <a:ext cx="1375200" cy="10473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IN" sz="2400" b="0" i="0" u="none" strike="noStrike" cap="none" dirty="0">
                  <a:solidFill>
                    <a:srgbClr val="F3F3F3"/>
                  </a:solidFill>
                  <a:latin typeface="Lustria"/>
                  <a:ea typeface="Lustria"/>
                  <a:cs typeface="Lustria"/>
                  <a:sym typeface="Lustria"/>
                </a:rPr>
                <a:t>Enlisting an exhaustive list of type of grievances in respect of  each Ministry/Department</a:t>
              </a:r>
              <a:endParaRPr sz="2400" b="0" i="0" u="none" strike="noStrike" cap="none" dirty="0">
                <a:solidFill>
                  <a:srgbClr val="F3F3F3"/>
                </a:solidFill>
                <a:latin typeface="Lustria"/>
                <a:ea typeface="Lustria"/>
                <a:cs typeface="Lustria"/>
                <a:sym typeface="Lustria"/>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dirty="0">
                <a:solidFill>
                  <a:srgbClr val="F3F3F3"/>
                </a:solidFill>
                <a:latin typeface="Roboto"/>
                <a:ea typeface="Roboto"/>
                <a:cs typeface="Roboto"/>
                <a:sym typeface="Roboto"/>
              </a:endParaRPr>
            </a:p>
          </p:txBody>
        </p:sp>
      </p:grpSp>
      <p:grpSp>
        <p:nvGrpSpPr>
          <p:cNvPr id="593" name="Google Shape;593;p20"/>
          <p:cNvGrpSpPr/>
          <p:nvPr/>
        </p:nvGrpSpPr>
        <p:grpSpPr>
          <a:xfrm>
            <a:off x="3783146" y="820799"/>
            <a:ext cx="3982145" cy="3331122"/>
            <a:chOff x="3416409" y="1549551"/>
            <a:chExt cx="1463217" cy="1423800"/>
          </a:xfrm>
        </p:grpSpPr>
        <p:sp>
          <p:nvSpPr>
            <p:cNvPr id="594" name="Google Shape;594;p20"/>
            <p:cNvSpPr/>
            <p:nvPr/>
          </p:nvSpPr>
          <p:spPr>
            <a:xfrm>
              <a:off x="3455826" y="1549551"/>
              <a:ext cx="1423800" cy="1423800"/>
            </a:xfrm>
            <a:prstGeom prst="ellipse">
              <a:avLst/>
            </a:prstGeom>
            <a:solidFill>
              <a:srgbClr val="761E86"/>
            </a:solidFill>
            <a:ln>
              <a:noFill/>
            </a:ln>
            <a:effectLst>
              <a:outerShdw blurRad="228600" dist="50800" dir="5400000" algn="tl" rotWithShape="0">
                <a:srgbClr val="000000">
                  <a:alpha val="54509"/>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20"/>
            <p:cNvSpPr txBox="1"/>
            <p:nvPr/>
          </p:nvSpPr>
          <p:spPr>
            <a:xfrm>
              <a:off x="3416409" y="1853133"/>
              <a:ext cx="1389600" cy="944700"/>
            </a:xfrm>
            <a:prstGeom prst="rect">
              <a:avLst/>
            </a:prstGeom>
            <a:noFill/>
            <a:ln>
              <a:noFill/>
            </a:ln>
          </p:spPr>
          <p:txBody>
            <a:bodyPr spcFirstLastPara="1" wrap="square" lIns="121900" tIns="121900" rIns="121900" bIns="121900" anchor="ctr" anchorCtr="0">
              <a:noAutofit/>
            </a:bodyPr>
            <a:lstStyle/>
            <a:p>
              <a:pPr marL="609600" marR="0" lvl="0" indent="0" algn="ctr" rtl="0">
                <a:lnSpc>
                  <a:spcPct val="100000"/>
                </a:lnSpc>
                <a:spcBef>
                  <a:spcPts val="0"/>
                </a:spcBef>
                <a:spcAft>
                  <a:spcPts val="0"/>
                </a:spcAft>
                <a:buClr>
                  <a:srgbClr val="000000"/>
                </a:buClr>
                <a:buSzPts val="2400"/>
                <a:buFont typeface="Arial"/>
                <a:buNone/>
              </a:pPr>
              <a:r>
                <a:rPr lang="en-IN" sz="2400" b="0" i="0" u="none" strike="noStrike" cap="none" dirty="0">
                  <a:solidFill>
                    <a:srgbClr val="FFFFFF"/>
                  </a:solidFill>
                  <a:latin typeface="Lustria"/>
                  <a:ea typeface="Lustria"/>
                  <a:cs typeface="Lustria"/>
                  <a:sym typeface="Lustria"/>
                </a:rPr>
                <a:t>Identification of categories and subcategories into which the   grievances can be placed.</a:t>
              </a:r>
              <a:endParaRPr sz="2400" b="0" i="0" u="none" strike="noStrike" cap="none" dirty="0">
                <a:solidFill>
                  <a:srgbClr val="FFFFFF"/>
                </a:solidFill>
                <a:latin typeface="Roboto"/>
                <a:ea typeface="Roboto"/>
                <a:cs typeface="Roboto"/>
                <a:sym typeface="Roboto"/>
              </a:endParaRPr>
            </a:p>
          </p:txBody>
        </p:sp>
      </p:grpSp>
      <p:sp>
        <p:nvSpPr>
          <p:cNvPr id="596" name="Google Shape;596;p20"/>
          <p:cNvSpPr/>
          <p:nvPr/>
        </p:nvSpPr>
        <p:spPr>
          <a:xfrm rot="-1130148">
            <a:off x="151029" y="720596"/>
            <a:ext cx="5234908" cy="1197642"/>
          </a:xfrm>
          <a:prstGeom prst="flowChartPunchedTape">
            <a:avLst/>
          </a:prstGeom>
          <a:solidFill>
            <a:srgbClr val="00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IN" sz="3200" b="1" i="0" u="none" strike="noStrike" cap="none">
                <a:solidFill>
                  <a:srgbClr val="FFFFFF"/>
                </a:solidFill>
                <a:latin typeface="Times New Roman"/>
                <a:ea typeface="Times New Roman"/>
                <a:cs typeface="Times New Roman"/>
                <a:sym typeface="Times New Roman"/>
              </a:rPr>
              <a:t>METHODOLOGY</a:t>
            </a:r>
            <a:endParaRPr sz="3200" b="1" i="0" u="none" strike="noStrike" cap="none">
              <a:solidFill>
                <a:srgbClr val="FFFFFF"/>
              </a:solidFill>
              <a:latin typeface="Times New Roman"/>
              <a:ea typeface="Times New Roman"/>
              <a:cs typeface="Times New Roman"/>
              <a:sym typeface="Times New Roman"/>
            </a:endParaRPr>
          </a:p>
        </p:txBody>
      </p:sp>
      <p:sp>
        <p:nvSpPr>
          <p:cNvPr id="597" name="Google Shape;597;p20"/>
          <p:cNvSpPr/>
          <p:nvPr/>
        </p:nvSpPr>
        <p:spPr>
          <a:xfrm>
            <a:off x="269867" y="9200"/>
            <a:ext cx="2552400" cy="8115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000000"/>
                </a:solidFill>
                <a:latin typeface="Arial"/>
                <a:ea typeface="Arial"/>
                <a:cs typeface="Arial"/>
                <a:sym typeface="Arial"/>
              </a:rPr>
              <a:t>CPGRAMS</a:t>
            </a:r>
            <a:endParaRPr sz="3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93800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1"/>
          <p:cNvSpPr/>
          <p:nvPr/>
        </p:nvSpPr>
        <p:spPr>
          <a:xfrm>
            <a:off x="4396667" y="1554322"/>
            <a:ext cx="3386700" cy="3386700"/>
          </a:xfrm>
          <a:prstGeom prst="donut">
            <a:avLst>
              <a:gd name="adj" fmla="val 16067"/>
            </a:avLst>
          </a:prstGeom>
          <a:solidFill>
            <a:srgbClr val="000000">
              <a:alpha val="10588"/>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03" name="Google Shape;603;p21"/>
          <p:cNvGrpSpPr/>
          <p:nvPr/>
        </p:nvGrpSpPr>
        <p:grpSpPr>
          <a:xfrm>
            <a:off x="4291489" y="-90327"/>
            <a:ext cx="7663663" cy="1961157"/>
            <a:chOff x="3367824" y="-144704"/>
            <a:chExt cx="5453400" cy="1676776"/>
          </a:xfrm>
        </p:grpSpPr>
        <p:cxnSp>
          <p:nvCxnSpPr>
            <p:cNvPr id="604" name="Google Shape;604;p21"/>
            <p:cNvCxnSpPr/>
            <p:nvPr/>
          </p:nvCxnSpPr>
          <p:spPr>
            <a:xfrm flipH="1">
              <a:off x="5214050" y="1153772"/>
              <a:ext cx="273000" cy="378300"/>
            </a:xfrm>
            <a:prstGeom prst="straightConnector1">
              <a:avLst/>
            </a:prstGeom>
            <a:noFill/>
            <a:ln w="19050" cap="flat" cmpd="sng">
              <a:solidFill>
                <a:srgbClr val="085631"/>
              </a:solidFill>
              <a:prstDash val="solid"/>
              <a:round/>
              <a:headEnd type="oval" w="med" len="med"/>
              <a:tailEnd type="none" w="sm" len="sm"/>
            </a:ln>
          </p:spPr>
        </p:cxnSp>
        <p:sp>
          <p:nvSpPr>
            <p:cNvPr id="605" name="Google Shape;605;p21"/>
            <p:cNvSpPr txBox="1"/>
            <p:nvPr/>
          </p:nvSpPr>
          <p:spPr>
            <a:xfrm>
              <a:off x="3367824" y="-144704"/>
              <a:ext cx="5453400" cy="12069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IN" sz="2400" b="1" i="0" u="none" strike="noStrike" cap="none" dirty="0">
                  <a:latin typeface="Lustria"/>
                  <a:ea typeface="Lustria"/>
                  <a:cs typeface="Lustria"/>
                  <a:sym typeface="Lustria"/>
                </a:rPr>
                <a:t>Automatic Escalation of the grievance to the next higher level in case not resolved by the field office will enable supervision and monitoring by higher levels</a:t>
              </a:r>
              <a:r>
                <a:rPr lang="en-IN" sz="2400" b="1" i="0" u="none" strike="noStrike" cap="none" dirty="0">
                  <a:solidFill>
                    <a:schemeClr val="dk1"/>
                  </a:solidFill>
                  <a:latin typeface="Lustria"/>
                  <a:ea typeface="Lustria"/>
                  <a:cs typeface="Lustria"/>
                  <a:sym typeface="Lustria"/>
                </a:rPr>
                <a:t>.</a:t>
              </a:r>
              <a:endParaRPr sz="2400" b="1" i="0" u="none" strike="noStrike" cap="none" dirty="0">
                <a:solidFill>
                  <a:schemeClr val="dk1"/>
                </a:solidFill>
                <a:latin typeface="Lustria"/>
                <a:ea typeface="Lustria"/>
                <a:cs typeface="Lustria"/>
                <a:sym typeface="Lustria"/>
              </a:endParaRPr>
            </a:p>
          </p:txBody>
        </p:sp>
      </p:grpSp>
      <p:grpSp>
        <p:nvGrpSpPr>
          <p:cNvPr id="606" name="Google Shape;606;p21"/>
          <p:cNvGrpSpPr/>
          <p:nvPr/>
        </p:nvGrpSpPr>
        <p:grpSpPr>
          <a:xfrm>
            <a:off x="648213" y="938451"/>
            <a:ext cx="4188275" cy="1806400"/>
            <a:chOff x="571488" y="747214"/>
            <a:chExt cx="3336473" cy="1161000"/>
          </a:xfrm>
        </p:grpSpPr>
        <p:cxnSp>
          <p:nvCxnSpPr>
            <p:cNvPr id="607" name="Google Shape;607;p21"/>
            <p:cNvCxnSpPr/>
            <p:nvPr/>
          </p:nvCxnSpPr>
          <p:spPr>
            <a:xfrm>
              <a:off x="3634961" y="1153772"/>
              <a:ext cx="273000" cy="378300"/>
            </a:xfrm>
            <a:prstGeom prst="straightConnector1">
              <a:avLst/>
            </a:prstGeom>
            <a:noFill/>
            <a:ln w="19050" cap="flat" cmpd="sng">
              <a:solidFill>
                <a:srgbClr val="65F0AD"/>
              </a:solidFill>
              <a:prstDash val="solid"/>
              <a:round/>
              <a:headEnd type="oval" w="med" len="med"/>
              <a:tailEnd type="none" w="sm" len="sm"/>
            </a:ln>
          </p:spPr>
        </p:cxnSp>
        <p:sp>
          <p:nvSpPr>
            <p:cNvPr id="608" name="Google Shape;608;p21"/>
            <p:cNvSpPr txBox="1"/>
            <p:nvPr/>
          </p:nvSpPr>
          <p:spPr>
            <a:xfrm>
              <a:off x="571488" y="747214"/>
              <a:ext cx="3025800" cy="11610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IN" sz="2400" b="1" i="0" u="none" strike="noStrike" cap="none" dirty="0">
                  <a:latin typeface="Lustria"/>
                  <a:ea typeface="Lustria"/>
                  <a:cs typeface="Lustria"/>
                  <a:sym typeface="Lustria"/>
                </a:rPr>
                <a:t>Citizen friendly/Questionnaire guided registration process</a:t>
              </a:r>
              <a:endParaRPr sz="2400" b="1" i="0" u="none" strike="noStrike" cap="none" dirty="0">
                <a:latin typeface="Roboto"/>
                <a:ea typeface="Roboto"/>
                <a:cs typeface="Roboto"/>
                <a:sym typeface="Roboto"/>
              </a:endParaRPr>
            </a:p>
          </p:txBody>
        </p:sp>
      </p:grpSp>
      <p:grpSp>
        <p:nvGrpSpPr>
          <p:cNvPr id="609" name="Google Shape;609;p21"/>
          <p:cNvGrpSpPr/>
          <p:nvPr/>
        </p:nvGrpSpPr>
        <p:grpSpPr>
          <a:xfrm>
            <a:off x="7783274" y="1967820"/>
            <a:ext cx="4066209" cy="2922178"/>
            <a:chOff x="5625475" y="1853081"/>
            <a:chExt cx="3452669" cy="1891500"/>
          </a:xfrm>
        </p:grpSpPr>
        <p:cxnSp>
          <p:nvCxnSpPr>
            <p:cNvPr id="610" name="Google Shape;610;p21"/>
            <p:cNvCxnSpPr/>
            <p:nvPr/>
          </p:nvCxnSpPr>
          <p:spPr>
            <a:xfrm rot="10800000">
              <a:off x="5625475" y="2771675"/>
              <a:ext cx="442200" cy="153300"/>
            </a:xfrm>
            <a:prstGeom prst="straightConnector1">
              <a:avLst/>
            </a:prstGeom>
            <a:noFill/>
            <a:ln w="19050" cap="flat" cmpd="sng">
              <a:solidFill>
                <a:srgbClr val="0E9453"/>
              </a:solidFill>
              <a:prstDash val="solid"/>
              <a:round/>
              <a:headEnd type="oval" w="med" len="med"/>
              <a:tailEnd type="none" w="sm" len="sm"/>
            </a:ln>
          </p:spPr>
        </p:cxnSp>
        <p:sp>
          <p:nvSpPr>
            <p:cNvPr id="611" name="Google Shape;611;p21"/>
            <p:cNvSpPr txBox="1"/>
            <p:nvPr/>
          </p:nvSpPr>
          <p:spPr>
            <a:xfrm>
              <a:off x="5748144" y="1853081"/>
              <a:ext cx="3330000" cy="1891500"/>
            </a:xfrm>
            <a:prstGeom prst="rect">
              <a:avLst/>
            </a:prstGeom>
            <a:noFill/>
            <a:ln>
              <a:noFill/>
            </a:ln>
          </p:spPr>
          <p:txBody>
            <a:bodyPr spcFirstLastPara="1" wrap="square" lIns="121900" tIns="121900" rIns="121900" bIns="1219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IN" sz="2400" b="1" i="0" u="none" strike="noStrike" cap="none" dirty="0">
                  <a:latin typeface="Lustria"/>
                  <a:ea typeface="Lustria"/>
                  <a:cs typeface="Lustria"/>
                  <a:sym typeface="Lustria"/>
                </a:rPr>
                <a:t>The process re-engineering would enable both identification of gaps between policy and delivery and enable grievance analysis</a:t>
              </a:r>
              <a:endParaRPr sz="1100" b="1" i="0" u="none" strike="noStrike" cap="none" dirty="0">
                <a:latin typeface="Roboto"/>
                <a:ea typeface="Roboto"/>
                <a:cs typeface="Roboto"/>
                <a:sym typeface="Roboto"/>
              </a:endParaRPr>
            </a:p>
          </p:txBody>
        </p:sp>
      </p:grpSp>
      <p:grpSp>
        <p:nvGrpSpPr>
          <p:cNvPr id="612" name="Google Shape;612;p21"/>
          <p:cNvGrpSpPr/>
          <p:nvPr/>
        </p:nvGrpSpPr>
        <p:grpSpPr>
          <a:xfrm>
            <a:off x="318421" y="3181604"/>
            <a:ext cx="4188495" cy="1401165"/>
            <a:chOff x="368225" y="2386263"/>
            <a:chExt cx="3141450" cy="1050900"/>
          </a:xfrm>
        </p:grpSpPr>
        <p:cxnSp>
          <p:nvCxnSpPr>
            <p:cNvPr id="613" name="Google Shape;613;p21"/>
            <p:cNvCxnSpPr/>
            <p:nvPr/>
          </p:nvCxnSpPr>
          <p:spPr>
            <a:xfrm rot="10800000" flipH="1">
              <a:off x="3059375" y="2771675"/>
              <a:ext cx="450300" cy="145200"/>
            </a:xfrm>
            <a:prstGeom prst="straightConnector1">
              <a:avLst/>
            </a:prstGeom>
            <a:noFill/>
            <a:ln w="19050" cap="flat" cmpd="sng">
              <a:solidFill>
                <a:srgbClr val="0E9453"/>
              </a:solidFill>
              <a:prstDash val="solid"/>
              <a:round/>
              <a:headEnd type="oval" w="med" len="med"/>
              <a:tailEnd type="none" w="sm" len="sm"/>
            </a:ln>
          </p:spPr>
        </p:cxnSp>
        <p:sp>
          <p:nvSpPr>
            <p:cNvPr id="614" name="Google Shape;614;p21"/>
            <p:cNvSpPr txBox="1"/>
            <p:nvPr/>
          </p:nvSpPr>
          <p:spPr>
            <a:xfrm>
              <a:off x="368225" y="2386263"/>
              <a:ext cx="2920200" cy="10509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IN" sz="2400" b="1" i="0" u="none" strike="noStrike" cap="none" dirty="0">
                  <a:latin typeface="Lustria"/>
                  <a:ea typeface="Lustria"/>
                  <a:cs typeface="Lustria"/>
                  <a:sym typeface="Lustria"/>
                </a:rPr>
                <a:t>Capturing of grievance precisely through drop-down menus</a:t>
              </a:r>
              <a:r>
                <a:rPr lang="en-IN" sz="2400" b="1" i="0" u="none" strike="noStrike" cap="none" dirty="0">
                  <a:solidFill>
                    <a:schemeClr val="dk1"/>
                  </a:solidFill>
                  <a:latin typeface="Lustria"/>
                  <a:ea typeface="Lustria"/>
                  <a:cs typeface="Lustria"/>
                  <a:sym typeface="Lustria"/>
                </a:rPr>
                <a:t>.</a:t>
              </a:r>
              <a:endParaRPr sz="2400" b="1" i="0" u="none" strike="noStrike" cap="none" dirty="0">
                <a:solidFill>
                  <a:schemeClr val="dk1"/>
                </a:solidFill>
                <a:latin typeface="Lustria"/>
                <a:ea typeface="Lustria"/>
                <a:cs typeface="Lustria"/>
                <a:sym typeface="Lustria"/>
              </a:endParaRPr>
            </a:p>
            <a:p>
              <a:pPr marL="609600" marR="0" lvl="0" indent="0" algn="just" rtl="0">
                <a:lnSpc>
                  <a:spcPct val="100000"/>
                </a:lnSpc>
                <a:spcBef>
                  <a:spcPts val="0"/>
                </a:spcBef>
                <a:spcAft>
                  <a:spcPts val="0"/>
                </a:spcAft>
                <a:buClr>
                  <a:srgbClr val="000000"/>
                </a:buClr>
                <a:buSzPts val="1900"/>
                <a:buFont typeface="Arial"/>
                <a:buNone/>
              </a:pPr>
              <a:endParaRPr sz="1900" b="1" i="0" u="none" strike="noStrike" cap="none" dirty="0">
                <a:solidFill>
                  <a:schemeClr val="dk1"/>
                </a:solidFill>
                <a:latin typeface="Lustria"/>
                <a:ea typeface="Lustria"/>
                <a:cs typeface="Lustria"/>
                <a:sym typeface="Lustria"/>
              </a:endParaRPr>
            </a:p>
            <a:p>
              <a:pPr marL="0" marR="0" lvl="0" indent="0" algn="l" rtl="0">
                <a:lnSpc>
                  <a:spcPct val="115000"/>
                </a:lnSpc>
                <a:spcBef>
                  <a:spcPts val="0"/>
                </a:spcBef>
                <a:spcAft>
                  <a:spcPts val="0"/>
                </a:spcAft>
                <a:buClr>
                  <a:srgbClr val="000000"/>
                </a:buClr>
                <a:buSzPts val="1100"/>
                <a:buFont typeface="Arial"/>
                <a:buNone/>
              </a:pPr>
              <a:endParaRPr sz="1100" b="1" i="0" u="none" strike="noStrike" cap="none" dirty="0">
                <a:solidFill>
                  <a:srgbClr val="000000"/>
                </a:solidFill>
                <a:latin typeface="Roboto"/>
                <a:ea typeface="Roboto"/>
                <a:cs typeface="Roboto"/>
                <a:sym typeface="Roboto"/>
              </a:endParaRPr>
            </a:p>
          </p:txBody>
        </p:sp>
      </p:grpSp>
      <p:grpSp>
        <p:nvGrpSpPr>
          <p:cNvPr id="615" name="Google Shape;615;p21"/>
          <p:cNvGrpSpPr/>
          <p:nvPr/>
        </p:nvGrpSpPr>
        <p:grpSpPr>
          <a:xfrm>
            <a:off x="1142995" y="4721215"/>
            <a:ext cx="10201082" cy="1872087"/>
            <a:chOff x="857249" y="3541000"/>
            <a:chExt cx="9237600" cy="1404100"/>
          </a:xfrm>
        </p:grpSpPr>
        <p:cxnSp>
          <p:nvCxnSpPr>
            <p:cNvPr id="616" name="Google Shape;616;p21"/>
            <p:cNvCxnSpPr/>
            <p:nvPr/>
          </p:nvCxnSpPr>
          <p:spPr>
            <a:xfrm rot="10800000">
              <a:off x="4563402" y="3541000"/>
              <a:ext cx="0" cy="489600"/>
            </a:xfrm>
            <a:prstGeom prst="straightConnector1">
              <a:avLst/>
            </a:prstGeom>
            <a:noFill/>
            <a:ln w="19050" cap="flat" cmpd="sng">
              <a:solidFill>
                <a:srgbClr val="085631"/>
              </a:solidFill>
              <a:prstDash val="solid"/>
              <a:round/>
              <a:headEnd type="oval" w="med" len="med"/>
              <a:tailEnd type="none" w="sm" len="sm"/>
            </a:ln>
          </p:spPr>
        </p:cxnSp>
        <p:sp>
          <p:nvSpPr>
            <p:cNvPr id="617" name="Google Shape;617;p21"/>
            <p:cNvSpPr txBox="1"/>
            <p:nvPr/>
          </p:nvSpPr>
          <p:spPr>
            <a:xfrm>
              <a:off x="857249" y="3755300"/>
              <a:ext cx="9237600" cy="1189800"/>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0"/>
                </a:spcAft>
                <a:buClr>
                  <a:srgbClr val="000000"/>
                </a:buClr>
                <a:buSzPts val="2400"/>
                <a:buFont typeface="Arial"/>
                <a:buNone/>
              </a:pPr>
              <a:endParaRPr lang="en-IN" sz="2400" b="1" i="0" u="none" strike="noStrike" cap="none" dirty="0">
                <a:latin typeface="Lustria"/>
                <a:ea typeface="Lustria"/>
                <a:cs typeface="Lustria"/>
                <a:sym typeface="Lustria"/>
              </a:endParaRPr>
            </a:p>
            <a:p>
              <a:pPr marL="0" marR="0" lvl="0" indent="0" algn="just" rtl="0">
                <a:lnSpc>
                  <a:spcPct val="100000"/>
                </a:lnSpc>
                <a:spcBef>
                  <a:spcPts val="0"/>
                </a:spcBef>
                <a:spcAft>
                  <a:spcPts val="0"/>
                </a:spcAft>
                <a:buClr>
                  <a:srgbClr val="000000"/>
                </a:buClr>
                <a:buSzPts val="2400"/>
                <a:buFont typeface="Arial"/>
                <a:buNone/>
              </a:pPr>
              <a:r>
                <a:rPr lang="en-IN" sz="2400" b="1" i="0" u="none" strike="noStrike" cap="none" dirty="0">
                  <a:latin typeface="Lustria"/>
                  <a:ea typeface="Lustria"/>
                  <a:cs typeface="Lustria"/>
                  <a:sym typeface="Lustria"/>
                </a:rPr>
                <a:t>Reduction in redress time because the grievance is mapped to the concerned redress office</a:t>
              </a:r>
              <a:r>
                <a:rPr lang="en-IN" sz="2400" b="1" i="0" u="none" strike="noStrike" cap="none" dirty="0">
                  <a:solidFill>
                    <a:schemeClr val="dk1"/>
                  </a:solidFill>
                  <a:latin typeface="Lustria"/>
                  <a:ea typeface="Lustria"/>
                  <a:cs typeface="Lustria"/>
                  <a:sym typeface="Lustria"/>
                </a:rPr>
                <a:t>.</a:t>
              </a:r>
              <a:endParaRPr sz="1100" b="1" i="0" u="none" strike="noStrike" cap="none" dirty="0">
                <a:solidFill>
                  <a:srgbClr val="000000"/>
                </a:solidFill>
                <a:latin typeface="Roboto"/>
                <a:ea typeface="Roboto"/>
                <a:cs typeface="Roboto"/>
                <a:sym typeface="Roboto"/>
              </a:endParaRPr>
            </a:p>
          </p:txBody>
        </p:sp>
      </p:grpSp>
      <p:sp>
        <p:nvSpPr>
          <p:cNvPr id="618" name="Google Shape;618;p21"/>
          <p:cNvSpPr/>
          <p:nvPr/>
        </p:nvSpPr>
        <p:spPr>
          <a:xfrm rot="1800095">
            <a:off x="4293117" y="1448572"/>
            <a:ext cx="3587828" cy="3587828"/>
          </a:xfrm>
          <a:prstGeom prst="blockArc">
            <a:avLst>
              <a:gd name="adj1" fmla="val 14414370"/>
              <a:gd name="adj2" fmla="val 18998613"/>
              <a:gd name="adj3" fmla="val 8907"/>
            </a:avLst>
          </a:prstGeom>
          <a:solidFill>
            <a:srgbClr val="085631"/>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21"/>
          <p:cNvSpPr/>
          <p:nvPr/>
        </p:nvSpPr>
        <p:spPr>
          <a:xfrm rot="-9000757" flipH="1">
            <a:off x="4300955" y="1446411"/>
            <a:ext cx="3586968" cy="3586968"/>
          </a:xfrm>
          <a:prstGeom prst="blockArc">
            <a:avLst>
              <a:gd name="adj1" fmla="val 20178804"/>
              <a:gd name="adj2" fmla="val 2623923"/>
              <a:gd name="adj3" fmla="val 8858"/>
            </a:avLst>
          </a:prstGeom>
          <a:solidFill>
            <a:srgbClr val="0E9453"/>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21"/>
          <p:cNvSpPr txBox="1"/>
          <p:nvPr/>
        </p:nvSpPr>
        <p:spPr>
          <a:xfrm>
            <a:off x="4686467" y="2093517"/>
            <a:ext cx="2767200" cy="2139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15000"/>
              </a:lnSpc>
              <a:spcBef>
                <a:spcPts val="0"/>
              </a:spcBef>
              <a:spcAft>
                <a:spcPts val="0"/>
              </a:spcAft>
              <a:buClr>
                <a:srgbClr val="000000"/>
              </a:buClr>
              <a:buSzPts val="1600"/>
              <a:buFont typeface="Arial"/>
              <a:buNone/>
            </a:pPr>
            <a:r>
              <a:rPr lang="en-IN" sz="1600" b="0" i="0" u="none" strike="noStrike" cap="none" dirty="0">
                <a:solidFill>
                  <a:srgbClr val="020202"/>
                </a:solidFill>
                <a:latin typeface="Arial"/>
                <a:ea typeface="Arial"/>
                <a:cs typeface="Arial"/>
                <a:sym typeface="Arial"/>
              </a:rPr>
              <a:t>   </a:t>
            </a:r>
            <a:r>
              <a:rPr lang="en-IN" sz="3200" b="1" i="0" u="none" strike="noStrike" cap="none" dirty="0">
                <a:solidFill>
                  <a:schemeClr val="accent1">
                    <a:lumMod val="60000"/>
                    <a:lumOff val="40000"/>
                  </a:schemeClr>
                </a:solidFill>
                <a:latin typeface="Arial"/>
                <a:ea typeface="Arial"/>
                <a:cs typeface="Arial"/>
                <a:sym typeface="Arial"/>
              </a:rPr>
              <a:t>EMERGING BENEFITS</a:t>
            </a:r>
            <a:r>
              <a:rPr lang="en-IN" sz="3200" b="0" i="0" u="none" strike="noStrike" cap="none" dirty="0">
                <a:solidFill>
                  <a:srgbClr val="020202"/>
                </a:solidFill>
                <a:latin typeface="Arial"/>
                <a:ea typeface="Arial"/>
                <a:cs typeface="Arial"/>
                <a:sym typeface="Arial"/>
              </a:rPr>
              <a:t> </a:t>
            </a:r>
            <a:r>
              <a:rPr lang="en-IN" sz="2400" b="0" i="0" u="none" strike="noStrike" cap="none" dirty="0">
                <a:solidFill>
                  <a:srgbClr val="020202"/>
                </a:solidFill>
                <a:latin typeface="Arial"/>
                <a:ea typeface="Arial"/>
                <a:cs typeface="Arial"/>
                <a:sym typeface="Arial"/>
              </a:rPr>
              <a:t> </a:t>
            </a:r>
            <a:r>
              <a:rPr lang="en-IN" sz="1600" b="0" i="0" u="none" strike="noStrike" cap="none" dirty="0">
                <a:solidFill>
                  <a:srgbClr val="020202"/>
                </a:solidFill>
                <a:latin typeface="Arial"/>
                <a:ea typeface="Arial"/>
                <a:cs typeface="Arial"/>
                <a:sym typeface="Arial"/>
              </a:rPr>
              <a:t>                                                         </a:t>
            </a:r>
            <a:endParaRPr sz="1600" b="0" i="0" u="none" strike="noStrike" cap="none" dirty="0">
              <a:solidFill>
                <a:srgbClr val="020202"/>
              </a:solidFill>
              <a:latin typeface="Arial"/>
              <a:ea typeface="Arial"/>
              <a:cs typeface="Arial"/>
              <a:sym typeface="Arial"/>
            </a:endParaRPr>
          </a:p>
        </p:txBody>
      </p:sp>
      <p:sp>
        <p:nvSpPr>
          <p:cNvPr id="621" name="Google Shape;621;p21"/>
          <p:cNvSpPr/>
          <p:nvPr/>
        </p:nvSpPr>
        <p:spPr>
          <a:xfrm rot="-3782290">
            <a:off x="7425025" y="2477018"/>
            <a:ext cx="484344" cy="484344"/>
          </a:xfrm>
          <a:prstGeom prst="rtTriangle">
            <a:avLst/>
          </a:prstGeom>
          <a:solidFill>
            <a:srgbClr val="0856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21"/>
          <p:cNvSpPr/>
          <p:nvPr/>
        </p:nvSpPr>
        <p:spPr>
          <a:xfrm rot="-1800026" flipH="1">
            <a:off x="4286681" y="1443273"/>
            <a:ext cx="3595753" cy="3595753"/>
          </a:xfrm>
          <a:prstGeom prst="blockArc">
            <a:avLst>
              <a:gd name="adj1" fmla="val 14334136"/>
              <a:gd name="adj2" fmla="val 18854681"/>
              <a:gd name="adj3" fmla="val 8846"/>
            </a:avLst>
          </a:prstGeom>
          <a:solidFill>
            <a:srgbClr val="65F0AD"/>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21"/>
          <p:cNvSpPr/>
          <p:nvPr/>
        </p:nvSpPr>
        <p:spPr>
          <a:xfrm rot="9000757">
            <a:off x="4276576" y="1450178"/>
            <a:ext cx="3586968" cy="3586968"/>
          </a:xfrm>
          <a:prstGeom prst="blockArc">
            <a:avLst>
              <a:gd name="adj1" fmla="val 20184517"/>
              <a:gd name="adj2" fmla="val 3007258"/>
              <a:gd name="adj3" fmla="val 9336"/>
            </a:avLst>
          </a:prstGeom>
          <a:solidFill>
            <a:srgbClr val="0E9453"/>
          </a:solidFill>
          <a:ln w="9525" cap="flat" cmpd="sng">
            <a:solidFill>
              <a:srgbClr val="0E9453"/>
            </a:solidFill>
            <a:prstDash val="solid"/>
            <a:round/>
            <a:headEnd type="none" w="sm" len="sm"/>
            <a:tailEnd type="none" w="sm" len="sm"/>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21"/>
          <p:cNvSpPr/>
          <p:nvPr/>
        </p:nvSpPr>
        <p:spPr>
          <a:xfrm rot="-9000757" flipH="1">
            <a:off x="4276705" y="1452211"/>
            <a:ext cx="3586968" cy="3586968"/>
          </a:xfrm>
          <a:prstGeom prst="blockArc">
            <a:avLst>
              <a:gd name="adj1" fmla="val 15738599"/>
              <a:gd name="adj2" fmla="val 20008131"/>
              <a:gd name="adj3" fmla="val 9063"/>
            </a:avLst>
          </a:prstGeom>
          <a:solidFill>
            <a:srgbClr val="085631"/>
          </a:solidFill>
          <a:ln>
            <a:noFill/>
          </a:ln>
          <a:effectLst>
            <a:outerShdw blurRad="71438" dist="9525" dir="5400000" algn="bl"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21"/>
          <p:cNvSpPr/>
          <p:nvPr/>
        </p:nvSpPr>
        <p:spPr>
          <a:xfrm rot="9240359">
            <a:off x="4284682" y="2476920"/>
            <a:ext cx="484625" cy="484625"/>
          </a:xfrm>
          <a:prstGeom prst="rtTriangle">
            <a:avLst/>
          </a:prstGeom>
          <a:solidFill>
            <a:srgbClr val="0E945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21"/>
          <p:cNvSpPr/>
          <p:nvPr/>
        </p:nvSpPr>
        <p:spPr>
          <a:xfrm rot="476952">
            <a:off x="6826554" y="4318975"/>
            <a:ext cx="483748" cy="483748"/>
          </a:xfrm>
          <a:prstGeom prst="rtTriangle">
            <a:avLst/>
          </a:prstGeom>
          <a:solidFill>
            <a:srgbClr val="0E945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21"/>
          <p:cNvSpPr/>
          <p:nvPr/>
        </p:nvSpPr>
        <p:spPr>
          <a:xfrm rot="4858540">
            <a:off x="4871688" y="4318825"/>
            <a:ext cx="483890" cy="483890"/>
          </a:xfrm>
          <a:prstGeom prst="rtTriangle">
            <a:avLst/>
          </a:prstGeom>
          <a:solidFill>
            <a:srgbClr val="08563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21"/>
          <p:cNvSpPr/>
          <p:nvPr/>
        </p:nvSpPr>
        <p:spPr>
          <a:xfrm rot="-8100000">
            <a:off x="5843691" y="1370028"/>
            <a:ext cx="484085" cy="484085"/>
          </a:xfrm>
          <a:prstGeom prst="rtTriangle">
            <a:avLst/>
          </a:prstGeom>
          <a:solidFill>
            <a:srgbClr val="65F0AD"/>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21"/>
          <p:cNvSpPr/>
          <p:nvPr/>
        </p:nvSpPr>
        <p:spPr>
          <a:xfrm>
            <a:off x="149067" y="0"/>
            <a:ext cx="2553300" cy="795900"/>
          </a:xfrm>
          <a:prstGeom prst="wedgeRect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en-IN" sz="2900" b="0" i="0" u="none" strike="noStrike" cap="none">
                <a:solidFill>
                  <a:srgbClr val="000000"/>
                </a:solidFill>
                <a:latin typeface="Arial"/>
                <a:ea typeface="Arial"/>
                <a:cs typeface="Arial"/>
                <a:sym typeface="Arial"/>
              </a:rPr>
              <a:t>CPGRAMS</a:t>
            </a:r>
            <a:endParaRPr sz="29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8038035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TotalTime>
  <Words>613</Words>
  <Application>Microsoft Office PowerPoint</Application>
  <PresentationFormat>Widescreen</PresentationFormat>
  <Paragraphs>102</Paragraphs>
  <Slides>11</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Algerian</vt:lpstr>
      <vt:lpstr>Arial</vt:lpstr>
      <vt:lpstr>Calibri</vt:lpstr>
      <vt:lpstr>Cambria</vt:lpstr>
      <vt:lpstr>Lustria</vt:lpstr>
      <vt:lpstr>Noto Sans Symbols</vt:lpstr>
      <vt:lpstr>Roboto</vt:lpstr>
      <vt:lpstr>Times New Roman</vt:lpstr>
      <vt:lpstr>Trebuchet MS</vt:lpstr>
      <vt:lpstr>Wingdings 3</vt:lpstr>
      <vt:lpstr>Facet</vt:lpstr>
      <vt:lpstr>       PUBLIC GRIEVANCES</vt:lpstr>
      <vt:lpstr>Mandate:</vt:lpstr>
      <vt:lpstr>Redressal of Public Grievances:</vt:lpstr>
      <vt:lpstr>CPGRAMS</vt:lpstr>
      <vt:lpstr>Challenges/Issues:</vt:lpstr>
      <vt:lpstr>CPGRAMS REFORMS</vt:lpstr>
      <vt:lpstr>Proposed CPGRAMS Reforms  </vt:lpstr>
      <vt:lpstr>PowerPoint Presentation</vt:lpstr>
      <vt:lpstr>PowerPoint Presentation</vt:lpstr>
      <vt:lpstr>Way forward </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PG Division -</dc:title>
  <dc:creator>mathewceline1@gmail.com</dc:creator>
  <cp:lastModifiedBy>anuragsonu</cp:lastModifiedBy>
  <cp:revision>37</cp:revision>
  <cp:lastPrinted>2019-11-04T04:46:18Z</cp:lastPrinted>
  <dcterms:created xsi:type="dcterms:W3CDTF">2019-01-21T18:23:05Z</dcterms:created>
  <dcterms:modified xsi:type="dcterms:W3CDTF">2019-11-14T16:38:28Z</dcterms:modified>
</cp:coreProperties>
</file>