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7" r:id="rId1"/>
  </p:sldMasterIdLst>
  <p:sldIdLst>
    <p:sldId id="256" r:id="rId2"/>
    <p:sldId id="263" r:id="rId3"/>
    <p:sldId id="285" r:id="rId4"/>
    <p:sldId id="261" r:id="rId5"/>
    <p:sldId id="269" r:id="rId6"/>
    <p:sldId id="271" r:id="rId7"/>
    <p:sldId id="281" r:id="rId8"/>
    <p:sldId id="272" r:id="rId9"/>
    <p:sldId id="273" r:id="rId10"/>
    <p:sldId id="280" r:id="rId11"/>
    <p:sldId id="282" r:id="rId12"/>
    <p:sldId id="283" r:id="rId13"/>
    <p:sldId id="284" r:id="rId14"/>
    <p:sldId id="28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5" autoAdjust="0"/>
    <p:restoredTop sz="94787" autoAdjust="0"/>
  </p:normalViewPr>
  <p:slideViewPr>
    <p:cSldViewPr>
      <p:cViewPr>
        <p:scale>
          <a:sx n="106" d="100"/>
          <a:sy n="106" d="100"/>
        </p:scale>
        <p:origin x="-6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EE1EBB-3D4A-46E2-B6FA-14FD7D165450}" type="doc">
      <dgm:prSet loTypeId="urn:microsoft.com/office/officeart/2005/8/layout/cycle2" loCatId="cycle" qsTypeId="urn:microsoft.com/office/officeart/2005/8/quickstyle/simple4" qsCatId="simple" csTypeId="urn:microsoft.com/office/officeart/2005/8/colors/colorful1#1" csCatId="colorful" phldr="1"/>
      <dgm:spPr/>
      <dgm:t>
        <a:bodyPr/>
        <a:lstStyle/>
        <a:p>
          <a:endParaRPr lang="en-IN"/>
        </a:p>
      </dgm:t>
    </dgm:pt>
    <dgm:pt modelId="{9433FBE1-E3B5-42D6-924F-D830C92E3C22}">
      <dgm:prSet phldrT="[Text]" custT="1"/>
      <dgm:spPr/>
      <dgm:t>
        <a:bodyPr/>
        <a:lstStyle/>
        <a:p>
          <a:r>
            <a:rPr lang="en-IN" sz="1400" dirty="0" smtClean="0">
              <a:solidFill>
                <a:schemeClr val="tx1"/>
              </a:solidFill>
            </a:rPr>
            <a:t>Identifying</a:t>
          </a:r>
          <a:r>
            <a:rPr lang="en-IN" sz="1400" baseline="0" dirty="0" smtClean="0">
              <a:solidFill>
                <a:schemeClr val="tx1"/>
              </a:solidFill>
            </a:rPr>
            <a:t>  challenges </a:t>
          </a:r>
          <a:endParaRPr lang="en-IN" sz="1400" dirty="0">
            <a:solidFill>
              <a:schemeClr val="tx1"/>
            </a:solidFill>
          </a:endParaRPr>
        </a:p>
      </dgm:t>
    </dgm:pt>
    <dgm:pt modelId="{F81DDFBB-6B68-40EB-9818-7D5CBC622B16}" type="parTrans" cxnId="{DE4721BC-5E27-4033-8752-7A2B0CE17684}">
      <dgm:prSet/>
      <dgm:spPr/>
      <dgm:t>
        <a:bodyPr/>
        <a:lstStyle/>
        <a:p>
          <a:endParaRPr lang="en-IN"/>
        </a:p>
      </dgm:t>
    </dgm:pt>
    <dgm:pt modelId="{1B714C5E-339E-4E3A-A867-6E4D406E554B}" type="sibTrans" cxnId="{DE4721BC-5E27-4033-8752-7A2B0CE17684}">
      <dgm:prSet/>
      <dgm:spPr/>
      <dgm:t>
        <a:bodyPr/>
        <a:lstStyle/>
        <a:p>
          <a:endParaRPr lang="en-IN"/>
        </a:p>
      </dgm:t>
    </dgm:pt>
    <dgm:pt modelId="{B28635F6-C107-436E-ACB6-9221E7711B43}">
      <dgm:prSet phldrT="[Text]" custT="1"/>
      <dgm:spPr/>
      <dgm:t>
        <a:bodyPr/>
        <a:lstStyle/>
        <a:p>
          <a:r>
            <a:rPr lang="en-IN" sz="1400" dirty="0" smtClean="0">
              <a:solidFill>
                <a:srgbClr val="000000"/>
              </a:solidFill>
            </a:rPr>
            <a:t>Implementation</a:t>
          </a:r>
          <a:r>
            <a:rPr lang="en-IN" sz="900" dirty="0" smtClean="0"/>
            <a:t> </a:t>
          </a:r>
          <a:endParaRPr lang="en-IN" sz="900" dirty="0"/>
        </a:p>
      </dgm:t>
    </dgm:pt>
    <dgm:pt modelId="{7D19C6D8-E50B-444A-9019-2EB2697E5595}" type="parTrans" cxnId="{28CB345F-3C80-4A5B-8E3E-F81E82C245D8}">
      <dgm:prSet/>
      <dgm:spPr/>
      <dgm:t>
        <a:bodyPr/>
        <a:lstStyle/>
        <a:p>
          <a:endParaRPr lang="en-IN"/>
        </a:p>
      </dgm:t>
    </dgm:pt>
    <dgm:pt modelId="{A1F6FEDB-4846-4CDC-9777-753DC8EA0B12}" type="sibTrans" cxnId="{28CB345F-3C80-4A5B-8E3E-F81E82C245D8}">
      <dgm:prSet/>
      <dgm:spPr/>
      <dgm:t>
        <a:bodyPr/>
        <a:lstStyle/>
        <a:p>
          <a:endParaRPr lang="en-IN"/>
        </a:p>
      </dgm:t>
    </dgm:pt>
    <dgm:pt modelId="{7636B724-92C7-4FAC-88F9-5C928FB70C0D}">
      <dgm:prSet phldrT="[Text]"/>
      <dgm:spPr/>
      <dgm:t>
        <a:bodyPr/>
        <a:lstStyle/>
        <a:p>
          <a:r>
            <a:rPr lang="en-IN" dirty="0" smtClean="0">
              <a:solidFill>
                <a:srgbClr val="000000"/>
              </a:solidFill>
            </a:rPr>
            <a:t>Evaluation</a:t>
          </a:r>
          <a:r>
            <a:rPr lang="en-IN" dirty="0" smtClean="0"/>
            <a:t> </a:t>
          </a:r>
          <a:endParaRPr lang="en-IN" dirty="0"/>
        </a:p>
      </dgm:t>
    </dgm:pt>
    <dgm:pt modelId="{41C27D30-DDBB-4984-839D-98DBE72DD9D2}" type="parTrans" cxnId="{36EE4A62-BEFD-4254-8221-DE51658ABC89}">
      <dgm:prSet/>
      <dgm:spPr/>
      <dgm:t>
        <a:bodyPr/>
        <a:lstStyle/>
        <a:p>
          <a:endParaRPr lang="en-IN"/>
        </a:p>
      </dgm:t>
    </dgm:pt>
    <dgm:pt modelId="{C31188CD-C23B-4A46-815C-4F0326EF94BE}" type="sibTrans" cxnId="{36EE4A62-BEFD-4254-8221-DE51658ABC89}">
      <dgm:prSet/>
      <dgm:spPr/>
      <dgm:t>
        <a:bodyPr/>
        <a:lstStyle/>
        <a:p>
          <a:endParaRPr lang="en-IN"/>
        </a:p>
      </dgm:t>
    </dgm:pt>
    <dgm:pt modelId="{4ABFD1CF-5855-4B29-BFDF-FC94D8525D84}">
      <dgm:prSet custT="1"/>
      <dgm:spPr/>
      <dgm:t>
        <a:bodyPr/>
        <a:lstStyle/>
        <a:p>
          <a:r>
            <a:rPr lang="en-US" sz="1400" dirty="0" smtClean="0">
              <a:solidFill>
                <a:srgbClr val="000000"/>
              </a:solidFill>
            </a:rPr>
            <a:t>Defining  </a:t>
          </a:r>
          <a:r>
            <a:rPr lang="en-US" sz="1400" dirty="0" smtClean="0">
              <a:solidFill>
                <a:srgbClr val="000000"/>
              </a:solidFill>
            </a:rPr>
            <a:t>partners </a:t>
          </a:r>
          <a:r>
            <a:rPr lang="en-US" sz="1400" dirty="0" smtClean="0">
              <a:solidFill>
                <a:srgbClr val="000000"/>
              </a:solidFill>
            </a:rPr>
            <a:t>and responsibilities</a:t>
          </a:r>
          <a:endParaRPr lang="en-US" sz="1400" dirty="0">
            <a:solidFill>
              <a:srgbClr val="000000"/>
            </a:solidFill>
          </a:endParaRPr>
        </a:p>
      </dgm:t>
    </dgm:pt>
    <dgm:pt modelId="{E670DC56-5E9D-4DCC-B306-2625B54F7B89}" type="parTrans" cxnId="{7F18B125-68E4-4C67-82A4-D358E4B460D5}">
      <dgm:prSet/>
      <dgm:spPr/>
      <dgm:t>
        <a:bodyPr/>
        <a:lstStyle/>
        <a:p>
          <a:endParaRPr lang="en-US"/>
        </a:p>
      </dgm:t>
    </dgm:pt>
    <dgm:pt modelId="{ADBA553C-7A90-4184-9A6E-241CE8B55202}" type="sibTrans" cxnId="{7F18B125-68E4-4C67-82A4-D358E4B460D5}">
      <dgm:prSet/>
      <dgm:spPr/>
      <dgm:t>
        <a:bodyPr/>
        <a:lstStyle/>
        <a:p>
          <a:endParaRPr lang="en-US"/>
        </a:p>
      </dgm:t>
    </dgm:pt>
    <dgm:pt modelId="{C8217CCB-D299-49D4-9896-5DBF94278D20}">
      <dgm:prSet phldrT="[Text]" custT="1"/>
      <dgm:spPr/>
      <dgm:t>
        <a:bodyPr/>
        <a:lstStyle/>
        <a:p>
          <a:r>
            <a:rPr lang="en-IN" sz="1400" dirty="0" smtClean="0">
              <a:solidFill>
                <a:srgbClr val="000000"/>
              </a:solidFill>
            </a:rPr>
            <a:t>Policy </a:t>
          </a:r>
          <a:r>
            <a:rPr lang="en-IN" sz="1400" dirty="0" smtClean="0">
              <a:solidFill>
                <a:srgbClr val="000000"/>
              </a:solidFill>
            </a:rPr>
            <a:t>options</a:t>
          </a:r>
          <a:endParaRPr lang="en-IN" sz="900" dirty="0"/>
        </a:p>
      </dgm:t>
    </dgm:pt>
    <dgm:pt modelId="{A92A8C2C-AE3B-4A16-BB37-6C45A93E8E87}" type="sibTrans" cxnId="{30C4F684-993C-4A21-9F8B-96CE3D1FF2F6}">
      <dgm:prSet/>
      <dgm:spPr/>
      <dgm:t>
        <a:bodyPr/>
        <a:lstStyle/>
        <a:p>
          <a:endParaRPr lang="en-IN"/>
        </a:p>
      </dgm:t>
    </dgm:pt>
    <dgm:pt modelId="{E9168C21-F9DE-4614-BD4A-8EB0A2A04FF5}" type="parTrans" cxnId="{30C4F684-993C-4A21-9F8B-96CE3D1FF2F6}">
      <dgm:prSet/>
      <dgm:spPr/>
      <dgm:t>
        <a:bodyPr/>
        <a:lstStyle/>
        <a:p>
          <a:endParaRPr lang="en-IN"/>
        </a:p>
      </dgm:t>
    </dgm:pt>
    <dgm:pt modelId="{F9126E37-8E65-4F5A-B9D6-EDF7D4E1FA38}">
      <dgm:prSet phldrT="[Text]" custT="1"/>
      <dgm:spPr/>
      <dgm:t>
        <a:bodyPr/>
        <a:lstStyle/>
        <a:p>
          <a:r>
            <a:rPr lang="en-IN" sz="900" baseline="0" dirty="0" smtClean="0"/>
            <a:t> </a:t>
          </a:r>
          <a:r>
            <a:rPr lang="en-IN" sz="1400" baseline="0" dirty="0" smtClean="0">
              <a:solidFill>
                <a:srgbClr val="000000"/>
              </a:solidFill>
            </a:rPr>
            <a:t>Strategic  thinking </a:t>
          </a:r>
          <a:endParaRPr lang="en-IN" sz="1400" dirty="0">
            <a:solidFill>
              <a:srgbClr val="000000"/>
            </a:solidFill>
          </a:endParaRPr>
        </a:p>
      </dgm:t>
    </dgm:pt>
    <dgm:pt modelId="{FB454F8C-F3A1-4F8F-A94B-21C0DA37F0BD}" type="sibTrans" cxnId="{071F82D3-C439-464A-864E-6C99CA532DFC}">
      <dgm:prSet/>
      <dgm:spPr/>
      <dgm:t>
        <a:bodyPr/>
        <a:lstStyle/>
        <a:p>
          <a:endParaRPr lang="en-IN"/>
        </a:p>
      </dgm:t>
    </dgm:pt>
    <dgm:pt modelId="{EC7DB914-80FB-4443-AEA5-1E4EC8B79B8A}" type="parTrans" cxnId="{071F82D3-C439-464A-864E-6C99CA532DFC}">
      <dgm:prSet/>
      <dgm:spPr/>
      <dgm:t>
        <a:bodyPr/>
        <a:lstStyle/>
        <a:p>
          <a:endParaRPr lang="en-IN"/>
        </a:p>
      </dgm:t>
    </dgm:pt>
    <dgm:pt modelId="{9CBD3DC9-CB03-4626-ABD2-43C1F0C6ACD4}" type="pres">
      <dgm:prSet presAssocID="{3EEE1EBB-3D4A-46E2-B6FA-14FD7D16545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66F6163-7741-4867-BC43-2B958A2194D7}" type="pres">
      <dgm:prSet presAssocID="{9433FBE1-E3B5-42D6-924F-D830C92E3C22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FC6B9D6-2577-4CDB-8314-A3C5E1430194}" type="pres">
      <dgm:prSet presAssocID="{1B714C5E-339E-4E3A-A867-6E4D406E554B}" presName="sibTrans" presStyleLbl="sibTrans2D1" presStyleIdx="0" presStyleCnt="6"/>
      <dgm:spPr/>
      <dgm:t>
        <a:bodyPr/>
        <a:lstStyle/>
        <a:p>
          <a:endParaRPr lang="en-US"/>
        </a:p>
      </dgm:t>
    </dgm:pt>
    <dgm:pt modelId="{DFA5B1CF-D6CE-48CF-83A7-C680CDB0FE90}" type="pres">
      <dgm:prSet presAssocID="{1B714C5E-339E-4E3A-A867-6E4D406E554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05B1C5AD-4613-405D-B705-2BFF25415B1E}" type="pres">
      <dgm:prSet presAssocID="{F9126E37-8E65-4F5A-B9D6-EDF7D4E1FA38}" presName="node" presStyleLbl="node1" presStyleIdx="1" presStyleCnt="6" custRadScaleRad="101083" custRadScaleInc="276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568BA97-E87E-4898-BCC8-674530A97AB0}" type="pres">
      <dgm:prSet presAssocID="{FB454F8C-F3A1-4F8F-A94B-21C0DA37F0BD}" presName="sibTrans" presStyleLbl="sibTrans2D1" presStyleIdx="1" presStyleCnt="6"/>
      <dgm:spPr/>
      <dgm:t>
        <a:bodyPr/>
        <a:lstStyle/>
        <a:p>
          <a:endParaRPr lang="en-US"/>
        </a:p>
      </dgm:t>
    </dgm:pt>
    <dgm:pt modelId="{0D33E22F-EFF7-4027-8101-A8A973CF276E}" type="pres">
      <dgm:prSet presAssocID="{FB454F8C-F3A1-4F8F-A94B-21C0DA37F0BD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6F93487B-9117-4E82-9A1F-3733C3FEDBEB}" type="pres">
      <dgm:prSet presAssocID="{C8217CCB-D299-49D4-9896-5DBF94278D2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EC5187E-A5CF-418B-8D52-486D6F6418C5}" type="pres">
      <dgm:prSet presAssocID="{A92A8C2C-AE3B-4A16-BB37-6C45A93E8E87}" presName="sibTrans" presStyleLbl="sibTrans2D1" presStyleIdx="2" presStyleCnt="6"/>
      <dgm:spPr/>
      <dgm:t>
        <a:bodyPr/>
        <a:lstStyle/>
        <a:p>
          <a:endParaRPr lang="en-US"/>
        </a:p>
      </dgm:t>
    </dgm:pt>
    <dgm:pt modelId="{C29C682B-2CE2-4C4C-B95A-BBD7B729B15C}" type="pres">
      <dgm:prSet presAssocID="{A92A8C2C-AE3B-4A16-BB37-6C45A93E8E87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5E87CEEC-B3AD-4239-8CB3-9B3A00385A6D}" type="pres">
      <dgm:prSet presAssocID="{4ABFD1CF-5855-4B29-BFDF-FC94D8525D8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DF1F6A-2352-47A2-AAE5-3492CB8074D7}" type="pres">
      <dgm:prSet presAssocID="{ADBA553C-7A90-4184-9A6E-241CE8B55202}" presName="sibTrans" presStyleLbl="sibTrans2D1" presStyleIdx="3" presStyleCnt="6"/>
      <dgm:spPr/>
      <dgm:t>
        <a:bodyPr/>
        <a:lstStyle/>
        <a:p>
          <a:endParaRPr lang="en-US"/>
        </a:p>
      </dgm:t>
    </dgm:pt>
    <dgm:pt modelId="{A2473F35-DE86-4479-AF95-CA1EB5A686DE}" type="pres">
      <dgm:prSet presAssocID="{ADBA553C-7A90-4184-9A6E-241CE8B55202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3840E710-D719-42FA-BA88-73BD111D535A}" type="pres">
      <dgm:prSet presAssocID="{B28635F6-C107-436E-ACB6-9221E7711B4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1C55D-00C7-420F-84C8-13DA6CC7DB44}" type="pres">
      <dgm:prSet presAssocID="{A1F6FEDB-4846-4CDC-9777-753DC8EA0B12}" presName="sibTrans" presStyleLbl="sibTrans2D1" presStyleIdx="4" presStyleCnt="6"/>
      <dgm:spPr/>
      <dgm:t>
        <a:bodyPr/>
        <a:lstStyle/>
        <a:p>
          <a:endParaRPr lang="en-US"/>
        </a:p>
      </dgm:t>
    </dgm:pt>
    <dgm:pt modelId="{A2FEA25B-1016-4666-B944-8340EC4D9556}" type="pres">
      <dgm:prSet presAssocID="{A1F6FEDB-4846-4CDC-9777-753DC8EA0B12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72B3159-839D-46DF-8EC4-7B1C43800575}" type="pres">
      <dgm:prSet presAssocID="{7636B724-92C7-4FAC-88F9-5C928FB70C0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DBAA61-D1E5-4707-BEB6-51AB81A9FCF2}" type="pres">
      <dgm:prSet presAssocID="{C31188CD-C23B-4A46-815C-4F0326EF94BE}" presName="sibTrans" presStyleLbl="sibTrans2D1" presStyleIdx="5" presStyleCnt="6"/>
      <dgm:spPr/>
      <dgm:t>
        <a:bodyPr/>
        <a:lstStyle/>
        <a:p>
          <a:endParaRPr lang="en-US"/>
        </a:p>
      </dgm:t>
    </dgm:pt>
    <dgm:pt modelId="{F452748A-38ED-4178-818A-491FC0FECEA4}" type="pres">
      <dgm:prSet presAssocID="{C31188CD-C23B-4A46-815C-4F0326EF94BE}" presName="connectorText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36EE4A62-BEFD-4254-8221-DE51658ABC89}" srcId="{3EEE1EBB-3D4A-46E2-B6FA-14FD7D165450}" destId="{7636B724-92C7-4FAC-88F9-5C928FB70C0D}" srcOrd="5" destOrd="0" parTransId="{41C27D30-DDBB-4984-839D-98DBE72DD9D2}" sibTransId="{C31188CD-C23B-4A46-815C-4F0326EF94BE}"/>
    <dgm:cxn modelId="{1AA3B3E9-B189-4256-BB6C-3E721F24CEC9}" type="presOf" srcId="{A1F6FEDB-4846-4CDC-9777-753DC8EA0B12}" destId="{8AC1C55D-00C7-420F-84C8-13DA6CC7DB44}" srcOrd="0" destOrd="0" presId="urn:microsoft.com/office/officeart/2005/8/layout/cycle2"/>
    <dgm:cxn modelId="{30C4F684-993C-4A21-9F8B-96CE3D1FF2F6}" srcId="{3EEE1EBB-3D4A-46E2-B6FA-14FD7D165450}" destId="{C8217CCB-D299-49D4-9896-5DBF94278D20}" srcOrd="2" destOrd="0" parTransId="{E9168C21-F9DE-4614-BD4A-8EB0A2A04FF5}" sibTransId="{A92A8C2C-AE3B-4A16-BB37-6C45A93E8E87}"/>
    <dgm:cxn modelId="{A49DD35C-0D66-4E47-A0E8-6FFE7AB94612}" type="presOf" srcId="{F9126E37-8E65-4F5A-B9D6-EDF7D4E1FA38}" destId="{05B1C5AD-4613-405D-B705-2BFF25415B1E}" srcOrd="0" destOrd="0" presId="urn:microsoft.com/office/officeart/2005/8/layout/cycle2"/>
    <dgm:cxn modelId="{599E9E1E-11EE-4195-96CA-0B41E7CFA73B}" type="presOf" srcId="{4ABFD1CF-5855-4B29-BFDF-FC94D8525D84}" destId="{5E87CEEC-B3AD-4239-8CB3-9B3A00385A6D}" srcOrd="0" destOrd="0" presId="urn:microsoft.com/office/officeart/2005/8/layout/cycle2"/>
    <dgm:cxn modelId="{8F4B24B5-3F86-4EDA-A631-2C5F697EF6FE}" type="presOf" srcId="{C31188CD-C23B-4A46-815C-4F0326EF94BE}" destId="{F452748A-38ED-4178-818A-491FC0FECEA4}" srcOrd="1" destOrd="0" presId="urn:microsoft.com/office/officeart/2005/8/layout/cycle2"/>
    <dgm:cxn modelId="{437178C8-779E-4F97-A0B3-8999F51B2604}" type="presOf" srcId="{ADBA553C-7A90-4184-9A6E-241CE8B55202}" destId="{87DF1F6A-2352-47A2-AAE5-3492CB8074D7}" srcOrd="0" destOrd="0" presId="urn:microsoft.com/office/officeart/2005/8/layout/cycle2"/>
    <dgm:cxn modelId="{3C2E83E6-8736-48B2-A945-0F0510E49680}" type="presOf" srcId="{FB454F8C-F3A1-4F8F-A94B-21C0DA37F0BD}" destId="{0D33E22F-EFF7-4027-8101-A8A973CF276E}" srcOrd="1" destOrd="0" presId="urn:microsoft.com/office/officeart/2005/8/layout/cycle2"/>
    <dgm:cxn modelId="{A867ABAA-8017-4A7A-B026-7E1FAF2CB754}" type="presOf" srcId="{C31188CD-C23B-4A46-815C-4F0326EF94BE}" destId="{FFDBAA61-D1E5-4707-BEB6-51AB81A9FCF2}" srcOrd="0" destOrd="0" presId="urn:microsoft.com/office/officeart/2005/8/layout/cycle2"/>
    <dgm:cxn modelId="{03538DB1-0172-4349-8977-F75E62B02F91}" type="presOf" srcId="{B28635F6-C107-436E-ACB6-9221E7711B43}" destId="{3840E710-D719-42FA-BA88-73BD111D535A}" srcOrd="0" destOrd="0" presId="urn:microsoft.com/office/officeart/2005/8/layout/cycle2"/>
    <dgm:cxn modelId="{297C05DA-0AE1-4F90-8F0E-5053D9B51FC4}" type="presOf" srcId="{C8217CCB-D299-49D4-9896-5DBF94278D20}" destId="{6F93487B-9117-4E82-9A1F-3733C3FEDBEB}" srcOrd="0" destOrd="0" presId="urn:microsoft.com/office/officeart/2005/8/layout/cycle2"/>
    <dgm:cxn modelId="{B7A30C44-D146-4053-ABF9-5681210AD987}" type="presOf" srcId="{1B714C5E-339E-4E3A-A867-6E4D406E554B}" destId="{DFA5B1CF-D6CE-48CF-83A7-C680CDB0FE90}" srcOrd="1" destOrd="0" presId="urn:microsoft.com/office/officeart/2005/8/layout/cycle2"/>
    <dgm:cxn modelId="{EDC9F5BC-A176-4C9A-9C06-230E66778B91}" type="presOf" srcId="{A92A8C2C-AE3B-4A16-BB37-6C45A93E8E87}" destId="{C29C682B-2CE2-4C4C-B95A-BBD7B729B15C}" srcOrd="1" destOrd="0" presId="urn:microsoft.com/office/officeart/2005/8/layout/cycle2"/>
    <dgm:cxn modelId="{19FA5233-5109-4FFE-BC07-57AB6D5A0FC9}" type="presOf" srcId="{9433FBE1-E3B5-42D6-924F-D830C92E3C22}" destId="{966F6163-7741-4867-BC43-2B958A2194D7}" srcOrd="0" destOrd="0" presId="urn:microsoft.com/office/officeart/2005/8/layout/cycle2"/>
    <dgm:cxn modelId="{0E9CA5C9-8123-472E-BF34-2DF683B613B4}" type="presOf" srcId="{3EEE1EBB-3D4A-46E2-B6FA-14FD7D165450}" destId="{9CBD3DC9-CB03-4626-ABD2-43C1F0C6ACD4}" srcOrd="0" destOrd="0" presId="urn:microsoft.com/office/officeart/2005/8/layout/cycle2"/>
    <dgm:cxn modelId="{23E03497-ACF8-42DF-A014-F2780BF19E68}" type="presOf" srcId="{A92A8C2C-AE3B-4A16-BB37-6C45A93E8E87}" destId="{FEC5187E-A5CF-418B-8D52-486D6F6418C5}" srcOrd="0" destOrd="0" presId="urn:microsoft.com/office/officeart/2005/8/layout/cycle2"/>
    <dgm:cxn modelId="{5D7292E4-50F1-4430-A46E-9B3AF1B966B2}" type="presOf" srcId="{1B714C5E-339E-4E3A-A867-6E4D406E554B}" destId="{6FC6B9D6-2577-4CDB-8314-A3C5E1430194}" srcOrd="0" destOrd="0" presId="urn:microsoft.com/office/officeart/2005/8/layout/cycle2"/>
    <dgm:cxn modelId="{8EB06EA7-0C3C-4CC7-BFBF-89CC8E71716E}" type="presOf" srcId="{A1F6FEDB-4846-4CDC-9777-753DC8EA0B12}" destId="{A2FEA25B-1016-4666-B944-8340EC4D9556}" srcOrd="1" destOrd="0" presId="urn:microsoft.com/office/officeart/2005/8/layout/cycle2"/>
    <dgm:cxn modelId="{EA43422C-795F-49E0-AFAB-D4B714218C64}" type="presOf" srcId="{FB454F8C-F3A1-4F8F-A94B-21C0DA37F0BD}" destId="{0568BA97-E87E-4898-BCC8-674530A97AB0}" srcOrd="0" destOrd="0" presId="urn:microsoft.com/office/officeart/2005/8/layout/cycle2"/>
    <dgm:cxn modelId="{28CB345F-3C80-4A5B-8E3E-F81E82C245D8}" srcId="{3EEE1EBB-3D4A-46E2-B6FA-14FD7D165450}" destId="{B28635F6-C107-436E-ACB6-9221E7711B43}" srcOrd="4" destOrd="0" parTransId="{7D19C6D8-E50B-444A-9019-2EB2697E5595}" sibTransId="{A1F6FEDB-4846-4CDC-9777-753DC8EA0B12}"/>
    <dgm:cxn modelId="{A047A558-2605-42D8-9B73-7A592D946FB0}" type="presOf" srcId="{ADBA553C-7A90-4184-9A6E-241CE8B55202}" destId="{A2473F35-DE86-4479-AF95-CA1EB5A686DE}" srcOrd="1" destOrd="0" presId="urn:microsoft.com/office/officeart/2005/8/layout/cycle2"/>
    <dgm:cxn modelId="{DE4721BC-5E27-4033-8752-7A2B0CE17684}" srcId="{3EEE1EBB-3D4A-46E2-B6FA-14FD7D165450}" destId="{9433FBE1-E3B5-42D6-924F-D830C92E3C22}" srcOrd="0" destOrd="0" parTransId="{F81DDFBB-6B68-40EB-9818-7D5CBC622B16}" sibTransId="{1B714C5E-339E-4E3A-A867-6E4D406E554B}"/>
    <dgm:cxn modelId="{3C113491-CC42-46AF-A4B7-C1F3B7D0C201}" type="presOf" srcId="{7636B724-92C7-4FAC-88F9-5C928FB70C0D}" destId="{072B3159-839D-46DF-8EC4-7B1C43800575}" srcOrd="0" destOrd="0" presId="urn:microsoft.com/office/officeart/2005/8/layout/cycle2"/>
    <dgm:cxn modelId="{071F82D3-C439-464A-864E-6C99CA532DFC}" srcId="{3EEE1EBB-3D4A-46E2-B6FA-14FD7D165450}" destId="{F9126E37-8E65-4F5A-B9D6-EDF7D4E1FA38}" srcOrd="1" destOrd="0" parTransId="{EC7DB914-80FB-4443-AEA5-1E4EC8B79B8A}" sibTransId="{FB454F8C-F3A1-4F8F-A94B-21C0DA37F0BD}"/>
    <dgm:cxn modelId="{7F18B125-68E4-4C67-82A4-D358E4B460D5}" srcId="{3EEE1EBB-3D4A-46E2-B6FA-14FD7D165450}" destId="{4ABFD1CF-5855-4B29-BFDF-FC94D8525D84}" srcOrd="3" destOrd="0" parTransId="{E670DC56-5E9D-4DCC-B306-2625B54F7B89}" sibTransId="{ADBA553C-7A90-4184-9A6E-241CE8B55202}"/>
    <dgm:cxn modelId="{7A1277A2-7634-4F6F-A0DC-0D8BFBFC8487}" type="presParOf" srcId="{9CBD3DC9-CB03-4626-ABD2-43C1F0C6ACD4}" destId="{966F6163-7741-4867-BC43-2B958A2194D7}" srcOrd="0" destOrd="0" presId="urn:microsoft.com/office/officeart/2005/8/layout/cycle2"/>
    <dgm:cxn modelId="{1BBD551A-0737-4A45-88CB-F4A12B4FA82F}" type="presParOf" srcId="{9CBD3DC9-CB03-4626-ABD2-43C1F0C6ACD4}" destId="{6FC6B9D6-2577-4CDB-8314-A3C5E1430194}" srcOrd="1" destOrd="0" presId="urn:microsoft.com/office/officeart/2005/8/layout/cycle2"/>
    <dgm:cxn modelId="{84CF04CF-074F-474E-AE33-AEB711805F07}" type="presParOf" srcId="{6FC6B9D6-2577-4CDB-8314-A3C5E1430194}" destId="{DFA5B1CF-D6CE-48CF-83A7-C680CDB0FE90}" srcOrd="0" destOrd="0" presId="urn:microsoft.com/office/officeart/2005/8/layout/cycle2"/>
    <dgm:cxn modelId="{0F05512D-E480-425C-A559-90A95E99B3B4}" type="presParOf" srcId="{9CBD3DC9-CB03-4626-ABD2-43C1F0C6ACD4}" destId="{05B1C5AD-4613-405D-B705-2BFF25415B1E}" srcOrd="2" destOrd="0" presId="urn:microsoft.com/office/officeart/2005/8/layout/cycle2"/>
    <dgm:cxn modelId="{16930BB3-5EA3-44AA-917A-84BB90BB7AFF}" type="presParOf" srcId="{9CBD3DC9-CB03-4626-ABD2-43C1F0C6ACD4}" destId="{0568BA97-E87E-4898-BCC8-674530A97AB0}" srcOrd="3" destOrd="0" presId="urn:microsoft.com/office/officeart/2005/8/layout/cycle2"/>
    <dgm:cxn modelId="{3ECEB98C-A04C-48B2-99CB-2B84C82E4529}" type="presParOf" srcId="{0568BA97-E87E-4898-BCC8-674530A97AB0}" destId="{0D33E22F-EFF7-4027-8101-A8A973CF276E}" srcOrd="0" destOrd="0" presId="urn:microsoft.com/office/officeart/2005/8/layout/cycle2"/>
    <dgm:cxn modelId="{58A1255D-34BA-4098-8570-DC01A4963055}" type="presParOf" srcId="{9CBD3DC9-CB03-4626-ABD2-43C1F0C6ACD4}" destId="{6F93487B-9117-4E82-9A1F-3733C3FEDBEB}" srcOrd="4" destOrd="0" presId="urn:microsoft.com/office/officeart/2005/8/layout/cycle2"/>
    <dgm:cxn modelId="{7D805BA0-3563-4A08-8D26-565056A24D0A}" type="presParOf" srcId="{9CBD3DC9-CB03-4626-ABD2-43C1F0C6ACD4}" destId="{FEC5187E-A5CF-418B-8D52-486D6F6418C5}" srcOrd="5" destOrd="0" presId="urn:microsoft.com/office/officeart/2005/8/layout/cycle2"/>
    <dgm:cxn modelId="{E5B819FF-1D67-4005-B4BE-F8E72B68EA29}" type="presParOf" srcId="{FEC5187E-A5CF-418B-8D52-486D6F6418C5}" destId="{C29C682B-2CE2-4C4C-B95A-BBD7B729B15C}" srcOrd="0" destOrd="0" presId="urn:microsoft.com/office/officeart/2005/8/layout/cycle2"/>
    <dgm:cxn modelId="{3F641110-FF57-412F-9A65-8852AC5B87FA}" type="presParOf" srcId="{9CBD3DC9-CB03-4626-ABD2-43C1F0C6ACD4}" destId="{5E87CEEC-B3AD-4239-8CB3-9B3A00385A6D}" srcOrd="6" destOrd="0" presId="urn:microsoft.com/office/officeart/2005/8/layout/cycle2"/>
    <dgm:cxn modelId="{A2083DCD-1207-44C3-8F94-2369C7EB1031}" type="presParOf" srcId="{9CBD3DC9-CB03-4626-ABD2-43C1F0C6ACD4}" destId="{87DF1F6A-2352-47A2-AAE5-3492CB8074D7}" srcOrd="7" destOrd="0" presId="urn:microsoft.com/office/officeart/2005/8/layout/cycle2"/>
    <dgm:cxn modelId="{DAD88067-2286-4DF2-804B-3B6831BFE7F5}" type="presParOf" srcId="{87DF1F6A-2352-47A2-AAE5-3492CB8074D7}" destId="{A2473F35-DE86-4479-AF95-CA1EB5A686DE}" srcOrd="0" destOrd="0" presId="urn:microsoft.com/office/officeart/2005/8/layout/cycle2"/>
    <dgm:cxn modelId="{D7E7144E-2D5B-4322-ACC0-B842598942B2}" type="presParOf" srcId="{9CBD3DC9-CB03-4626-ABD2-43C1F0C6ACD4}" destId="{3840E710-D719-42FA-BA88-73BD111D535A}" srcOrd="8" destOrd="0" presId="urn:microsoft.com/office/officeart/2005/8/layout/cycle2"/>
    <dgm:cxn modelId="{AD9D77E1-E7E3-4921-B2AE-B96F9AE334BB}" type="presParOf" srcId="{9CBD3DC9-CB03-4626-ABD2-43C1F0C6ACD4}" destId="{8AC1C55D-00C7-420F-84C8-13DA6CC7DB44}" srcOrd="9" destOrd="0" presId="urn:microsoft.com/office/officeart/2005/8/layout/cycle2"/>
    <dgm:cxn modelId="{E3E5F987-F179-4B2E-8878-F42A725BB8C9}" type="presParOf" srcId="{8AC1C55D-00C7-420F-84C8-13DA6CC7DB44}" destId="{A2FEA25B-1016-4666-B944-8340EC4D9556}" srcOrd="0" destOrd="0" presId="urn:microsoft.com/office/officeart/2005/8/layout/cycle2"/>
    <dgm:cxn modelId="{834363B6-07E5-46E0-BE3A-6212A0CCA73E}" type="presParOf" srcId="{9CBD3DC9-CB03-4626-ABD2-43C1F0C6ACD4}" destId="{072B3159-839D-46DF-8EC4-7B1C43800575}" srcOrd="10" destOrd="0" presId="urn:microsoft.com/office/officeart/2005/8/layout/cycle2"/>
    <dgm:cxn modelId="{7345CA60-EBC0-4570-ACE3-1810E0DEF2ED}" type="presParOf" srcId="{9CBD3DC9-CB03-4626-ABD2-43C1F0C6ACD4}" destId="{FFDBAA61-D1E5-4707-BEB6-51AB81A9FCF2}" srcOrd="11" destOrd="0" presId="urn:microsoft.com/office/officeart/2005/8/layout/cycle2"/>
    <dgm:cxn modelId="{F4B169F5-ECFB-479F-839E-3E2A7E545CA4}" type="presParOf" srcId="{FFDBAA61-D1E5-4707-BEB6-51AB81A9FCF2}" destId="{F452748A-38ED-4178-818A-491FC0FECE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F6163-7741-4867-BC43-2B958A2194D7}">
      <dsp:nvSpPr>
        <dsp:cNvPr id="0" name=""/>
        <dsp:cNvSpPr/>
      </dsp:nvSpPr>
      <dsp:spPr>
        <a:xfrm>
          <a:off x="3516064" y="890"/>
          <a:ext cx="1197471" cy="11974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chemeClr val="tx1"/>
              </a:solidFill>
            </a:rPr>
            <a:t>Identifying</a:t>
          </a:r>
          <a:r>
            <a:rPr lang="en-IN" sz="1400" kern="1200" baseline="0" dirty="0" smtClean="0">
              <a:solidFill>
                <a:schemeClr val="tx1"/>
              </a:solidFill>
            </a:rPr>
            <a:t>  challenges </a:t>
          </a:r>
          <a:endParaRPr lang="en-IN" sz="1400" kern="1200" dirty="0">
            <a:solidFill>
              <a:schemeClr val="tx1"/>
            </a:solidFill>
          </a:endParaRPr>
        </a:p>
      </dsp:txBody>
      <dsp:txXfrm>
        <a:off x="3691430" y="176256"/>
        <a:ext cx="846739" cy="846739"/>
      </dsp:txXfrm>
    </dsp:sp>
    <dsp:sp modelId="{6FC6B9D6-2577-4CDB-8314-A3C5E1430194}">
      <dsp:nvSpPr>
        <dsp:cNvPr id="0" name=""/>
        <dsp:cNvSpPr/>
      </dsp:nvSpPr>
      <dsp:spPr>
        <a:xfrm rot="1793355">
          <a:off x="4732741" y="849556"/>
          <a:ext cx="336915" cy="4041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>
        <a:off x="4739463" y="905201"/>
        <a:ext cx="235841" cy="242488"/>
      </dsp:txXfrm>
    </dsp:sp>
    <dsp:sp modelId="{05B1C5AD-4613-405D-B705-2BFF25415B1E}">
      <dsp:nvSpPr>
        <dsp:cNvPr id="0" name=""/>
        <dsp:cNvSpPr/>
      </dsp:nvSpPr>
      <dsp:spPr>
        <a:xfrm>
          <a:off x="5105396" y="914401"/>
          <a:ext cx="1197471" cy="119747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900" kern="1200" baseline="0" dirty="0" smtClean="0"/>
            <a:t> </a:t>
          </a:r>
          <a:r>
            <a:rPr lang="en-IN" sz="1400" kern="1200" baseline="0" dirty="0" smtClean="0">
              <a:solidFill>
                <a:srgbClr val="000000"/>
              </a:solidFill>
            </a:rPr>
            <a:t>Strategic  thinking </a:t>
          </a:r>
          <a:endParaRPr lang="en-IN" sz="1400" kern="1200" dirty="0">
            <a:solidFill>
              <a:srgbClr val="000000"/>
            </a:solidFill>
          </a:endParaRPr>
        </a:p>
      </dsp:txBody>
      <dsp:txXfrm>
        <a:off x="5280762" y="1089767"/>
        <a:ext cx="846739" cy="846739"/>
      </dsp:txXfrm>
    </dsp:sp>
    <dsp:sp modelId="{0568BA97-E87E-4898-BCC8-674530A97AB0}">
      <dsp:nvSpPr>
        <dsp:cNvPr id="0" name=""/>
        <dsp:cNvSpPr/>
      </dsp:nvSpPr>
      <dsp:spPr>
        <a:xfrm rot="5457505">
          <a:off x="5532904" y="2195960"/>
          <a:ext cx="312847" cy="4041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 rot="10800000">
        <a:off x="5580616" y="2229869"/>
        <a:ext cx="218993" cy="242488"/>
      </dsp:txXfrm>
    </dsp:sp>
    <dsp:sp modelId="{6F93487B-9117-4E82-9A1F-3733C3FEDBEB}">
      <dsp:nvSpPr>
        <dsp:cNvPr id="0" name=""/>
        <dsp:cNvSpPr/>
      </dsp:nvSpPr>
      <dsp:spPr>
        <a:xfrm>
          <a:off x="5075493" y="2701901"/>
          <a:ext cx="1197471" cy="119747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rgbClr val="000000"/>
              </a:solidFill>
            </a:rPr>
            <a:t>Policy </a:t>
          </a:r>
          <a:r>
            <a:rPr lang="en-IN" sz="1400" kern="1200" dirty="0" smtClean="0">
              <a:solidFill>
                <a:srgbClr val="000000"/>
              </a:solidFill>
            </a:rPr>
            <a:t>options</a:t>
          </a:r>
          <a:endParaRPr lang="en-IN" sz="900" kern="1200" dirty="0"/>
        </a:p>
      </dsp:txBody>
      <dsp:txXfrm>
        <a:off x="5250859" y="2877267"/>
        <a:ext cx="846739" cy="846739"/>
      </dsp:txXfrm>
    </dsp:sp>
    <dsp:sp modelId="{FEC5187E-A5CF-418B-8D52-486D6F6418C5}">
      <dsp:nvSpPr>
        <dsp:cNvPr id="0" name=""/>
        <dsp:cNvSpPr/>
      </dsp:nvSpPr>
      <dsp:spPr>
        <a:xfrm rot="9000000">
          <a:off x="4742501" y="3544207"/>
          <a:ext cx="319697" cy="4041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 rot="10800000">
        <a:off x="4831985" y="3601059"/>
        <a:ext cx="223788" cy="242488"/>
      </dsp:txXfrm>
    </dsp:sp>
    <dsp:sp modelId="{5E87CEEC-B3AD-4239-8CB3-9B3A00385A6D}">
      <dsp:nvSpPr>
        <dsp:cNvPr id="0" name=""/>
        <dsp:cNvSpPr/>
      </dsp:nvSpPr>
      <dsp:spPr>
        <a:xfrm>
          <a:off x="3516064" y="3602237"/>
          <a:ext cx="1197471" cy="1197471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rgbClr val="000000"/>
              </a:solidFill>
            </a:rPr>
            <a:t>Defining  </a:t>
          </a:r>
          <a:r>
            <a:rPr lang="en-US" sz="1400" kern="1200" dirty="0" smtClean="0">
              <a:solidFill>
                <a:srgbClr val="000000"/>
              </a:solidFill>
            </a:rPr>
            <a:t>partners </a:t>
          </a:r>
          <a:r>
            <a:rPr lang="en-US" sz="1400" kern="1200" dirty="0" smtClean="0">
              <a:solidFill>
                <a:srgbClr val="000000"/>
              </a:solidFill>
            </a:rPr>
            <a:t>and responsibilities</a:t>
          </a:r>
          <a:endParaRPr lang="en-US" sz="1400" kern="1200" dirty="0">
            <a:solidFill>
              <a:srgbClr val="000000"/>
            </a:solidFill>
          </a:endParaRPr>
        </a:p>
      </dsp:txBody>
      <dsp:txXfrm>
        <a:off x="3691430" y="3777603"/>
        <a:ext cx="846739" cy="846739"/>
      </dsp:txXfrm>
    </dsp:sp>
    <dsp:sp modelId="{87DF1F6A-2352-47A2-AAE5-3492CB8074D7}">
      <dsp:nvSpPr>
        <dsp:cNvPr id="0" name=""/>
        <dsp:cNvSpPr/>
      </dsp:nvSpPr>
      <dsp:spPr>
        <a:xfrm rot="12600000">
          <a:off x="3183072" y="3553255"/>
          <a:ext cx="319697" cy="4041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 rot="10800000">
        <a:off x="3272556" y="3658061"/>
        <a:ext cx="223788" cy="242488"/>
      </dsp:txXfrm>
    </dsp:sp>
    <dsp:sp modelId="{3840E710-D719-42FA-BA88-73BD111D535A}">
      <dsp:nvSpPr>
        <dsp:cNvPr id="0" name=""/>
        <dsp:cNvSpPr/>
      </dsp:nvSpPr>
      <dsp:spPr>
        <a:xfrm>
          <a:off x="1956635" y="2701901"/>
          <a:ext cx="1197471" cy="1197471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rgbClr val="000000"/>
              </a:solidFill>
            </a:rPr>
            <a:t>Implementation</a:t>
          </a:r>
          <a:r>
            <a:rPr lang="en-IN" sz="900" kern="1200" dirty="0" smtClean="0"/>
            <a:t> </a:t>
          </a:r>
          <a:endParaRPr lang="en-IN" sz="900" kern="1200" dirty="0"/>
        </a:p>
      </dsp:txBody>
      <dsp:txXfrm>
        <a:off x="2132001" y="2877267"/>
        <a:ext cx="846739" cy="846739"/>
      </dsp:txXfrm>
    </dsp:sp>
    <dsp:sp modelId="{8AC1C55D-00C7-420F-84C8-13DA6CC7DB44}">
      <dsp:nvSpPr>
        <dsp:cNvPr id="0" name=""/>
        <dsp:cNvSpPr/>
      </dsp:nvSpPr>
      <dsp:spPr>
        <a:xfrm rot="16200000">
          <a:off x="2395522" y="2207274"/>
          <a:ext cx="319697" cy="4041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>
        <a:off x="2443477" y="2336058"/>
        <a:ext cx="223788" cy="242488"/>
      </dsp:txXfrm>
    </dsp:sp>
    <dsp:sp modelId="{072B3159-839D-46DF-8EC4-7B1C43800575}">
      <dsp:nvSpPr>
        <dsp:cNvPr id="0" name=""/>
        <dsp:cNvSpPr/>
      </dsp:nvSpPr>
      <dsp:spPr>
        <a:xfrm>
          <a:off x="1956635" y="901227"/>
          <a:ext cx="1197471" cy="119747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kern="1200" dirty="0" smtClean="0">
              <a:solidFill>
                <a:srgbClr val="000000"/>
              </a:solidFill>
            </a:rPr>
            <a:t>Evaluation</a:t>
          </a:r>
          <a:r>
            <a:rPr lang="en-IN" sz="1400" kern="1200" dirty="0" smtClean="0"/>
            <a:t> </a:t>
          </a:r>
          <a:endParaRPr lang="en-IN" sz="1400" kern="1200" dirty="0"/>
        </a:p>
      </dsp:txBody>
      <dsp:txXfrm>
        <a:off x="2132001" y="1076593"/>
        <a:ext cx="846739" cy="846739"/>
      </dsp:txXfrm>
    </dsp:sp>
    <dsp:sp modelId="{FFDBAA61-D1E5-4707-BEB6-51AB81A9FCF2}">
      <dsp:nvSpPr>
        <dsp:cNvPr id="0" name=""/>
        <dsp:cNvSpPr/>
      </dsp:nvSpPr>
      <dsp:spPr>
        <a:xfrm rot="19800000">
          <a:off x="3167401" y="852245"/>
          <a:ext cx="319697" cy="404146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1200" kern="1200"/>
        </a:p>
      </dsp:txBody>
      <dsp:txXfrm>
        <a:off x="3173826" y="957051"/>
        <a:ext cx="223788" cy="2424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14/11/19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PUBLIC POLICY AND </a:t>
            </a:r>
            <a:r>
              <a:rPr lang="en-IN" dirty="0" smtClean="0"/>
              <a:t>GOVERNANCE</a:t>
            </a:r>
            <a:br>
              <a:rPr lang="en-IN" dirty="0" smtClean="0"/>
            </a:br>
            <a:r>
              <a:rPr lang="en-IN" dirty="0" smtClean="0"/>
              <a:t> Role of Administrative </a:t>
            </a:r>
            <a:r>
              <a:rPr lang="en-IN" dirty="0" smtClean="0"/>
              <a:t> Reforms 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Regional Conference on Replication of Good Governance Practices in UTs’ of J&amp;K and </a:t>
            </a:r>
            <a:r>
              <a:rPr lang="en-US" dirty="0" err="1" smtClean="0"/>
              <a:t>Ladakh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15-16 Nov 2019 </a:t>
            </a:r>
            <a:endParaRPr lang="en-IN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Surveys and measurements need to be carried out in a mission </a:t>
            </a:r>
            <a:r>
              <a:rPr lang="en-US" dirty="0" smtClean="0"/>
              <a:t>mode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U</a:t>
            </a:r>
            <a:r>
              <a:rPr lang="en-US" dirty="0" smtClean="0"/>
              <a:t>tilizing </a:t>
            </a:r>
            <a:r>
              <a:rPr lang="en-US" dirty="0"/>
              <a:t>modern technology to arrive at a correct picture of land holdings and land parcels and rectification of outdated maps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r>
              <a:rPr lang="en-US" dirty="0"/>
              <a:t>U</a:t>
            </a:r>
            <a:r>
              <a:rPr lang="en-US" dirty="0" smtClean="0"/>
              <a:t>pdating </a:t>
            </a:r>
            <a:r>
              <a:rPr lang="en-US" dirty="0"/>
              <a:t>land records – </a:t>
            </a:r>
            <a:r>
              <a:rPr lang="en-US" dirty="0" smtClean="0"/>
              <a:t>and </a:t>
            </a:r>
            <a:r>
              <a:rPr lang="en-US" dirty="0" smtClean="0"/>
              <a:t> </a:t>
            </a:r>
            <a:r>
              <a:rPr lang="en-US" dirty="0"/>
              <a:t>ensures that all future transactions in titles are immediately reflected in the land </a:t>
            </a:r>
            <a:r>
              <a:rPr lang="en-US" dirty="0" smtClean="0"/>
              <a:t>records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State and </a:t>
            </a:r>
            <a:r>
              <a:rPr lang="en-IN" dirty="0" smtClean="0"/>
              <a:t>District </a:t>
            </a:r>
            <a:r>
              <a:rPr lang="en-IN" dirty="0" smtClean="0"/>
              <a:t>administration</a:t>
            </a:r>
            <a:br>
              <a:rPr lang="en-IN" dirty="0" smtClean="0"/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378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most  critical factor to  bring paradigm shift in governance </a:t>
            </a:r>
          </a:p>
          <a:p>
            <a:r>
              <a:rPr lang="en-IN" dirty="0"/>
              <a:t> Data driven policy making</a:t>
            </a:r>
          </a:p>
          <a:p>
            <a:r>
              <a:rPr lang="en-IN" dirty="0"/>
              <a:t>  Enables direct communication  with end users</a:t>
            </a:r>
          </a:p>
          <a:p>
            <a:r>
              <a:rPr lang="en-IN" dirty="0"/>
              <a:t>Faster means to resolve grievances</a:t>
            </a:r>
          </a:p>
          <a:p>
            <a:r>
              <a:rPr lang="en-IN" dirty="0"/>
              <a:t>Transparent and accountable administration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Technology in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61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Dig locker:  A citizen can  download his personal  authentic documents any time from  anywhere at his  convenience</a:t>
            </a:r>
          </a:p>
          <a:p>
            <a:pPr>
              <a:buFont typeface="Arial"/>
              <a:buChar char="•"/>
            </a:pPr>
            <a:r>
              <a:rPr lang="en-US" dirty="0" smtClean="0"/>
              <a:t> Apply online for services as birth certificate , passport  </a:t>
            </a:r>
            <a:r>
              <a:rPr lang="en-US" dirty="0" err="1" smtClean="0"/>
              <a:t>etc</a:t>
            </a: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Make payments online for government services</a:t>
            </a:r>
          </a:p>
          <a:p>
            <a:pPr>
              <a:buFont typeface="Arial"/>
              <a:buChar char="•"/>
            </a:pPr>
            <a:r>
              <a:rPr lang="en-US" dirty="0" smtClean="0"/>
              <a:t>Smart Secretariat- E office </a:t>
            </a:r>
          </a:p>
          <a:p>
            <a:pPr>
              <a:buFont typeface="Arial"/>
              <a:buChar char="•"/>
            </a:pPr>
            <a:r>
              <a:rPr lang="en-IN" b="1" dirty="0"/>
              <a:t>Smart Cities-  </a:t>
            </a:r>
            <a:r>
              <a:rPr lang="en-IN" dirty="0" smtClean="0"/>
              <a:t> </a:t>
            </a:r>
            <a:r>
              <a:rPr lang="en-IN" dirty="0"/>
              <a:t>Integrating </a:t>
            </a:r>
            <a:r>
              <a:rPr lang="en-IN" dirty="0" smtClean="0"/>
              <a:t>information</a:t>
            </a:r>
            <a:r>
              <a:rPr lang="en-IN" dirty="0"/>
              <a:t> </a:t>
            </a:r>
            <a:r>
              <a:rPr lang="en-IN" dirty="0" smtClean="0"/>
              <a:t>ICT </a:t>
            </a:r>
            <a:r>
              <a:rPr lang="en-IN" dirty="0"/>
              <a:t>to optimize the efficiency of city operations and </a:t>
            </a:r>
            <a:r>
              <a:rPr lang="en-IN" dirty="0" smtClean="0"/>
              <a:t>services to make cities citized friendly.</a:t>
            </a:r>
            <a:endParaRPr lang="en-IN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-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38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  shall be at the center of policy making</a:t>
            </a:r>
          </a:p>
          <a:p>
            <a:r>
              <a:rPr lang="en-US" dirty="0" smtClean="0"/>
              <a:t>System of feedback from public and continuous assessment of policies based on public  the feedback  </a:t>
            </a:r>
          </a:p>
          <a:p>
            <a:r>
              <a:rPr lang="en-US" dirty="0" smtClean="0"/>
              <a:t>Appropriate platform where  citizens can interact with the government </a:t>
            </a:r>
          </a:p>
          <a:p>
            <a:r>
              <a:rPr lang="en-US" dirty="0"/>
              <a:t>G</a:t>
            </a:r>
            <a:r>
              <a:rPr lang="en-US" dirty="0" smtClean="0"/>
              <a:t>rievances   </a:t>
            </a:r>
            <a:r>
              <a:rPr lang="en-US" dirty="0" err="1" smtClean="0"/>
              <a:t>redressal</a:t>
            </a:r>
            <a:r>
              <a:rPr lang="en-US" dirty="0" smtClean="0"/>
              <a:t> systems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Citizen Centric Responsive Governance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4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7313613" cy="405606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/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/>
              <a:t>THANK YOU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96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5020041"/>
              </p:ext>
            </p:extLst>
          </p:nvPr>
        </p:nvGraphicFramePr>
        <p:xfrm>
          <a:off x="457200" y="1219201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IN" dirty="0" smtClean="0"/>
              <a:t>Public Policy – A </a:t>
            </a:r>
            <a:r>
              <a:rPr lang="en-IN" dirty="0" smtClean="0"/>
              <a:t>Complex </a:t>
            </a:r>
            <a:r>
              <a:rPr lang="en-IN" dirty="0" smtClean="0"/>
              <a:t>process 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228600" y="6286500"/>
            <a:ext cx="7924800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Dynamic process –constantly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reshaped, modified, changed as per demand </a:t>
            </a:r>
            <a:endParaRPr lang="en-IN" sz="1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Technological changes</a:t>
            </a:r>
          </a:p>
          <a:p>
            <a:r>
              <a:rPr lang="en-IN" dirty="0" smtClean="0"/>
              <a:t>Social and economic </a:t>
            </a:r>
            <a:r>
              <a:rPr lang="en-IN" dirty="0" smtClean="0"/>
              <a:t>factors</a:t>
            </a:r>
            <a:endParaRPr lang="en-IN" dirty="0" smtClean="0"/>
          </a:p>
          <a:p>
            <a:r>
              <a:rPr lang="en-IN" dirty="0" smtClean="0"/>
              <a:t>Environmental  factors</a:t>
            </a:r>
          </a:p>
          <a:p>
            <a:r>
              <a:rPr lang="en-IN" dirty="0" smtClean="0"/>
              <a:t>Demographic Changes</a:t>
            </a:r>
          </a:p>
          <a:p>
            <a:r>
              <a:rPr lang="en-IN" dirty="0" smtClean="0"/>
              <a:t>Public opinion and pressure groups</a:t>
            </a:r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dirty="0"/>
              <a:t> Factors  </a:t>
            </a:r>
            <a:r>
              <a:rPr lang="en-IN" dirty="0"/>
              <a:t>influencing  Public P</a:t>
            </a:r>
            <a:r>
              <a:rPr lang="en-IN" dirty="0"/>
              <a:t>olicies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649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Accountability</a:t>
            </a:r>
          </a:p>
          <a:p>
            <a:r>
              <a:rPr lang="en-IN" dirty="0" smtClean="0"/>
              <a:t>Rule of Law</a:t>
            </a:r>
          </a:p>
          <a:p>
            <a:r>
              <a:rPr lang="en-IN" dirty="0" smtClean="0"/>
              <a:t>Transparency</a:t>
            </a:r>
          </a:p>
          <a:p>
            <a:r>
              <a:rPr lang="en-IN" dirty="0" smtClean="0"/>
              <a:t>Responsiveness</a:t>
            </a:r>
          </a:p>
          <a:p>
            <a:r>
              <a:rPr lang="en-IN" dirty="0" smtClean="0"/>
              <a:t>Equity and Inclusiveness</a:t>
            </a:r>
          </a:p>
          <a:p>
            <a:r>
              <a:rPr lang="en-IN" dirty="0" smtClean="0"/>
              <a:t>Effectiveness and Efficiency</a:t>
            </a:r>
          </a:p>
          <a:p>
            <a:r>
              <a:rPr lang="en-IN" dirty="0" smtClean="0"/>
              <a:t>Growth &amp; Sustainability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</a:t>
            </a:r>
            <a:r>
              <a:rPr lang="en-IN" sz="3600" b="1" dirty="0" smtClean="0"/>
              <a:t>Goal of </a:t>
            </a:r>
            <a:r>
              <a:rPr lang="en-IN" sz="3600" b="1" dirty="0" smtClean="0"/>
              <a:t>Public </a:t>
            </a:r>
            <a:r>
              <a:rPr lang="en-IN" sz="3600" b="1" dirty="0"/>
              <a:t>P</a:t>
            </a:r>
            <a:r>
              <a:rPr lang="en-IN" sz="3600" b="1" dirty="0" smtClean="0"/>
              <a:t>olicy</a:t>
            </a:r>
            <a:r>
              <a:rPr lang="en-IN" sz="3600" b="1" dirty="0" smtClean="0"/>
              <a:t>- Good governance </a:t>
            </a:r>
            <a:endParaRPr lang="en-IN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ARC suggested  the following  key  </a:t>
            </a:r>
            <a:r>
              <a:rPr lang="en-US" dirty="0"/>
              <a:t>measures to achieve a proactive, responsive, accountable, </a:t>
            </a:r>
            <a:r>
              <a:rPr lang="en-US" dirty="0" smtClean="0"/>
              <a:t>and </a:t>
            </a:r>
            <a:r>
              <a:rPr lang="en-US" dirty="0"/>
              <a:t>efficient administration </a:t>
            </a:r>
            <a:r>
              <a:rPr lang="en-US" dirty="0" smtClean="0"/>
              <a:t>: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Refurbishing </a:t>
            </a:r>
            <a:r>
              <a:rPr lang="en-US" dirty="0"/>
              <a:t>of Personnel </a:t>
            </a:r>
            <a:r>
              <a:rPr lang="en-US" dirty="0" smtClean="0"/>
              <a:t>Administration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Strengthening </a:t>
            </a:r>
            <a:r>
              <a:rPr lang="en-US" dirty="0"/>
              <a:t>of Financial Management </a:t>
            </a:r>
            <a:r>
              <a:rPr lang="en-US" dirty="0" smtClean="0"/>
              <a:t>Systems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Ethics </a:t>
            </a:r>
            <a:r>
              <a:rPr lang="en-US" dirty="0"/>
              <a:t>in governance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Effective </a:t>
            </a:r>
            <a:r>
              <a:rPr lang="en-US" dirty="0"/>
              <a:t>administration at the State level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Effective </a:t>
            </a:r>
            <a:r>
              <a:rPr lang="en-US" dirty="0"/>
              <a:t>District Administration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Local </a:t>
            </a:r>
            <a:r>
              <a:rPr lang="en-US" dirty="0"/>
              <a:t>Self-Government/</a:t>
            </a:r>
            <a:r>
              <a:rPr lang="en-US" dirty="0" err="1"/>
              <a:t>Panchayati</a:t>
            </a:r>
            <a:r>
              <a:rPr lang="en-US" dirty="0"/>
              <a:t> Raj Institutions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Social Capital, Trust and Participative public service delivery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Citizen-centric </a:t>
            </a:r>
            <a:r>
              <a:rPr lang="en-US" dirty="0"/>
              <a:t>administration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Promoting </a:t>
            </a:r>
            <a:r>
              <a:rPr lang="en-US" dirty="0"/>
              <a:t>e-governance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Administrative reforms- Critical for Good Governance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0765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Civil service should be fully accountable to the </a:t>
            </a:r>
            <a:r>
              <a:rPr lang="en-US" dirty="0" smtClean="0"/>
              <a:t>community, </a:t>
            </a:r>
            <a:r>
              <a:rPr lang="en-US" dirty="0"/>
              <a:t>reflect the hopes and aspirations of the citizens </a:t>
            </a:r>
            <a:r>
              <a:rPr lang="en-US" dirty="0" smtClean="0"/>
              <a:t>be </a:t>
            </a:r>
            <a:r>
              <a:rPr lang="en-US" dirty="0"/>
              <a:t>responsive to democratic ethos</a:t>
            </a:r>
            <a:endParaRPr lang="en-IN" dirty="0"/>
          </a:p>
          <a:p>
            <a:r>
              <a:rPr lang="en-IN" dirty="0" smtClean="0"/>
              <a:t> Robust recruitment  system aligned to the new requirements of  </a:t>
            </a:r>
            <a:r>
              <a:rPr lang="en-IN" dirty="0" smtClean="0"/>
              <a:t>governance</a:t>
            </a:r>
          </a:p>
          <a:p>
            <a:pPr>
              <a:buFont typeface="Wingdings" charset="2"/>
              <a:buChar char="v"/>
            </a:pPr>
            <a:r>
              <a:rPr lang="en-IN" dirty="0" smtClean="0"/>
              <a:t>Career progression and good service conditions</a:t>
            </a:r>
          </a:p>
          <a:p>
            <a:r>
              <a:rPr lang="en-IN" dirty="0" smtClean="0"/>
              <a:t>Training  to the personnel at at all levels of Adminisration</a:t>
            </a:r>
            <a:endParaRPr lang="en-IN" dirty="0" smtClean="0"/>
          </a:p>
          <a:p>
            <a:r>
              <a:rPr lang="en-IN" dirty="0" smtClean="0"/>
              <a:t>Lateral entry of experts in senior positions wherever required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Refurbishing personnel administration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75294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Procedures , process/regulations that could breed corruption shall be eliminated</a:t>
            </a:r>
          </a:p>
          <a:p>
            <a:r>
              <a:rPr lang="en-IN" dirty="0" smtClean="0"/>
              <a:t>Time-bound  conclusion of  enquiries and convictions in corruption cases</a:t>
            </a:r>
          </a:p>
          <a:p>
            <a:r>
              <a:rPr lang="en-IN" dirty="0" smtClean="0"/>
              <a:t>Those who vested with powers shall be made accountable</a:t>
            </a:r>
          </a:p>
          <a:p>
            <a:r>
              <a:rPr lang="en-IN" dirty="0" smtClean="0"/>
              <a:t>Unbiased and powerful Institutional  mechanism – CVC, CBI, </a:t>
            </a:r>
            <a:r>
              <a:rPr lang="en-IN" dirty="0" err="1" smtClean="0"/>
              <a:t>Lokpal</a:t>
            </a:r>
            <a:r>
              <a:rPr lang="en-IN" dirty="0" smtClean="0"/>
              <a:t>, </a:t>
            </a:r>
            <a:r>
              <a:rPr lang="en-IN" dirty="0" err="1" smtClean="0"/>
              <a:t>Lokayukta</a:t>
            </a:r>
            <a:r>
              <a:rPr lang="en-IN" dirty="0" smtClean="0"/>
              <a:t> </a:t>
            </a:r>
            <a:r>
              <a:rPr lang="en-IN" dirty="0" err="1" smtClean="0"/>
              <a:t>etc</a:t>
            </a:r>
            <a:endParaRPr lang="en-IN" dirty="0" smtClean="0"/>
          </a:p>
          <a:p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Ethics in governance – Building trust and confidence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84651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</a:t>
            </a:r>
            <a:r>
              <a:rPr lang="en-US" dirty="0" smtClean="0"/>
              <a:t>eforms </a:t>
            </a:r>
            <a:r>
              <a:rPr lang="en-US" dirty="0"/>
              <a:t>in the financial management system are an integral part of the reforms in </a:t>
            </a:r>
            <a:r>
              <a:rPr lang="en-US" dirty="0" smtClean="0"/>
              <a:t>governance</a:t>
            </a:r>
          </a:p>
          <a:p>
            <a:endParaRPr lang="en-US" dirty="0" smtClean="0"/>
          </a:p>
          <a:p>
            <a:r>
              <a:rPr lang="en-US" dirty="0" smtClean="0"/>
              <a:t> Financial </a:t>
            </a:r>
            <a:r>
              <a:rPr lang="en-US" dirty="0"/>
              <a:t>management system </a:t>
            </a:r>
            <a:r>
              <a:rPr lang="en-US" dirty="0" smtClean="0"/>
              <a:t> </a:t>
            </a:r>
            <a:r>
              <a:rPr lang="en-US" dirty="0"/>
              <a:t>encompasses resource mobilization, prioritization of governmental efforts, resource allocation, formulation of detailed </a:t>
            </a:r>
            <a:r>
              <a:rPr lang="en-US" dirty="0" smtClean="0"/>
              <a:t>plans</a:t>
            </a:r>
            <a:r>
              <a:rPr lang="en-US" dirty="0"/>
              <a:t> </a:t>
            </a:r>
            <a:r>
              <a:rPr lang="en-US" dirty="0" smtClean="0"/>
              <a:t>etc.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Strengthening </a:t>
            </a:r>
            <a:r>
              <a:rPr lang="en-IN" dirty="0" smtClean="0"/>
              <a:t>Financial </a:t>
            </a:r>
            <a:r>
              <a:rPr lang="en-IN" dirty="0"/>
              <a:t>M</a:t>
            </a:r>
            <a:r>
              <a:rPr lang="en-IN" dirty="0" smtClean="0"/>
              <a:t>anagement </a:t>
            </a:r>
            <a:r>
              <a:rPr lang="en-IN" dirty="0"/>
              <a:t>S</a:t>
            </a:r>
            <a:r>
              <a:rPr lang="en-IN" dirty="0" smtClean="0"/>
              <a:t>ystem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3284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Budget estimates shall be </a:t>
            </a:r>
            <a:r>
              <a:rPr lang="en-US" dirty="0" smtClean="0"/>
              <a:t> </a:t>
            </a:r>
            <a:r>
              <a:rPr lang="en-US" dirty="0"/>
              <a:t>realistic. </a:t>
            </a:r>
            <a:endParaRPr lang="en-US" dirty="0" smtClean="0"/>
          </a:p>
          <a:p>
            <a:r>
              <a:rPr lang="en-US" dirty="0"/>
              <a:t>Internal capacity for making realistic estimates needs to be developed</a:t>
            </a:r>
            <a:r>
              <a:rPr lang="en-US" dirty="0" smtClean="0"/>
              <a:t>.</a:t>
            </a:r>
            <a:endParaRPr lang="en-IN" dirty="0"/>
          </a:p>
          <a:p>
            <a:pPr>
              <a:buFont typeface="Wingdings" charset="2"/>
              <a:buChar char="§"/>
            </a:pPr>
            <a:r>
              <a:rPr lang="en-US" dirty="0" smtClean="0"/>
              <a:t>Timely release of funds</a:t>
            </a:r>
          </a:p>
          <a:p>
            <a:r>
              <a:rPr lang="en-US" dirty="0" smtClean="0"/>
              <a:t>At </a:t>
            </a:r>
            <a:r>
              <a:rPr lang="en-US" dirty="0"/>
              <a:t>the end of each year the reasons for the gap between the ‘estimates’ and ‘actuals’ must be ascertained and efforts made to minimize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Electronic system of fund flow  to give real time data on expenditure</a:t>
            </a:r>
            <a:endParaRPr lang="en-US" dirty="0" smtClean="0"/>
          </a:p>
          <a:p>
            <a:r>
              <a:rPr lang="en-US" dirty="0" smtClean="0"/>
              <a:t> Robust audit mechanism  by Internal and CAG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/>
              <a:t>Strengthening </a:t>
            </a:r>
            <a:r>
              <a:rPr lang="en-IN" dirty="0" smtClean="0"/>
              <a:t>Financial Management System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0257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1450</TotalTime>
  <Words>594</Words>
  <Application>Microsoft Macintosh PowerPoint</Application>
  <PresentationFormat>On-screen Show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Waveform</vt:lpstr>
      <vt:lpstr>PUBLIC POLICY AND GOVERNANCE  Role of Administrative  Reforms  </vt:lpstr>
      <vt:lpstr>Public Policy – A Complex process </vt:lpstr>
      <vt:lpstr> Factors  influencing  Public Policies </vt:lpstr>
      <vt:lpstr> Goal of Public Policy- Good governance </vt:lpstr>
      <vt:lpstr>Administrative reforms- Critical for Good Governance</vt:lpstr>
      <vt:lpstr>Refurbishing personnel administration</vt:lpstr>
      <vt:lpstr>Ethics in governance – Building trust and confidence</vt:lpstr>
      <vt:lpstr>Strengthening Financial Management System</vt:lpstr>
      <vt:lpstr>Strengthening Financial Management System</vt:lpstr>
      <vt:lpstr>State and District administration </vt:lpstr>
      <vt:lpstr>Use of Technology in Governance</vt:lpstr>
      <vt:lpstr>e- Governance</vt:lpstr>
      <vt:lpstr>Citizen Centric Responsive Governance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POLICY AND GOVERNANCE</dc:title>
  <dc:creator>Lenovo</dc:creator>
  <cp:lastModifiedBy>Jaya Dubey</cp:lastModifiedBy>
  <cp:revision>65</cp:revision>
  <dcterms:created xsi:type="dcterms:W3CDTF">2006-08-16T00:00:00Z</dcterms:created>
  <dcterms:modified xsi:type="dcterms:W3CDTF">2019-11-15T02:56:12Z</dcterms:modified>
</cp:coreProperties>
</file>