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9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9E562-A50B-44F6-94FB-310B59322D34}">
          <p14:sldIdLst>
            <p14:sldId id="256"/>
            <p14:sldId id="257"/>
            <p14:sldId id="258"/>
            <p14:sldId id="272"/>
            <p14:sldId id="260"/>
            <p14:sldId id="269"/>
            <p14:sldId id="270"/>
          </p14:sldIdLst>
        </p14:section>
        <p14:section name="Untitled Section" id="{F537256D-48A7-456B-A108-8CF32851C995}">
          <p14:sldIdLst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006A4-3772-42CF-B6B3-D8D26506BF76}" v="11" dt="2024-11-20T12:45:13.250"/>
    <p1510:client id="{FD2AA99A-46F6-4FE3-ACCA-46EE08CEF520}" v="21" dt="2024-11-20T11:54:27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C8C7-5DFC-FEBF-BBD3-67035FD3E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113" y="1447801"/>
            <a:ext cx="6943499" cy="1208314"/>
          </a:xfrm>
        </p:spPr>
        <p:txBody>
          <a:bodyPr/>
          <a:lstStyle/>
          <a:p>
            <a:r>
              <a:rPr lang="en-IN" dirty="0"/>
              <a:t>Bikaner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5C321-12FA-17D9-B65A-D0D19E29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764971"/>
            <a:ext cx="10373016" cy="2873829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Category: </a:t>
            </a:r>
            <a:r>
              <a:rPr lang="en-IN" sz="2400" b="1" cap="none" dirty="0"/>
              <a:t>Saturation approach in holistic development of districts</a:t>
            </a:r>
            <a:endParaRPr lang="en-IN" sz="2400" b="1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r"/>
            <a:r>
              <a:rPr lang="en-IN" dirty="0"/>
              <a:t>Presented by: District collector, Bikaner, </a:t>
            </a:r>
          </a:p>
          <a:p>
            <a:pPr algn="r"/>
            <a:r>
              <a:rPr lang="en-IN" dirty="0"/>
              <a:t>Rajasthan</a:t>
            </a:r>
          </a:p>
        </p:txBody>
      </p:sp>
    </p:spTree>
    <p:extLst>
      <p:ext uri="{BB962C8B-B14F-4D97-AF65-F5344CB8AC3E}">
        <p14:creationId xmlns:p14="http://schemas.microsoft.com/office/powerpoint/2010/main" val="9593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3A82-C5DB-57D1-0391-673A3E49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5596"/>
          </a:xfrm>
        </p:spPr>
        <p:txBody>
          <a:bodyPr/>
          <a:lstStyle/>
          <a:p>
            <a:r>
              <a:rPr lang="en-IN" dirty="0"/>
              <a:t>Bikaner District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4484-A24D-8726-9428-249386FA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06945" cy="3858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Location:</a:t>
            </a:r>
            <a:r>
              <a:rPr lang="en-IN" dirty="0"/>
              <a:t> Thar Desert, Western Rajasthan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Area:</a:t>
            </a:r>
            <a:r>
              <a:rPr lang="en-IN" dirty="0"/>
              <a:t> 30,248 </a:t>
            </a:r>
            <a:r>
              <a:rPr lang="en-IN" dirty="0" err="1"/>
              <a:t>Sq</a:t>
            </a:r>
            <a:r>
              <a:rPr lang="en-IN" dirty="0"/>
              <a:t> Kms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Sex Ratio:</a:t>
            </a:r>
            <a:r>
              <a:rPr lang="en-IN" dirty="0"/>
              <a:t> 905 females per 1000 males (2011 census)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Female Literacy Rate:</a:t>
            </a:r>
            <a:r>
              <a:rPr lang="en-IN" dirty="0"/>
              <a:t> 52.12% (lower than the National </a:t>
            </a:r>
            <a:r>
              <a:rPr lang="en-IN" dirty="0" err="1"/>
              <a:t>Avg</a:t>
            </a:r>
            <a:r>
              <a:rPr lang="en-IN" dirty="0"/>
              <a:t> of 65.46%)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Focus on </a:t>
            </a:r>
            <a:r>
              <a:rPr lang="en-IN" b="1" dirty="0"/>
              <a:t>women-focused schemes</a:t>
            </a:r>
            <a:r>
              <a:rPr lang="en-IN" dirty="0"/>
              <a:t> due to demographic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2011 census : 66.1 % rural population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589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9CB-4930-4BEB-98E8-732A302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Practices &amp; Innovations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D942BC-DE8F-F513-EB7B-6B20EF9753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3880" y="1610006"/>
            <a:ext cx="623846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Transparency &amp; Anti-Corruption: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Periodic inspections, employee performance monitoring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Beneficiary feedback and random data cross-checks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Grievance Redressal &amp; Feedback Mechanism: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Sampark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portal, 181 helpline,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Jansunwai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Priority on star-marked grievances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5663F5-3D02-2D92-BBE5-25DF5E516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89469" y="1152983"/>
            <a:ext cx="2907192" cy="3113994"/>
          </a:xfrm>
        </p:spPr>
      </p:pic>
    </p:spTree>
    <p:extLst>
      <p:ext uri="{BB962C8B-B14F-4D97-AF65-F5344CB8AC3E}">
        <p14:creationId xmlns:p14="http://schemas.microsoft.com/office/powerpoint/2010/main" val="129800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ABC-2F01-23F1-CC0F-361BD8E8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N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Key Practices &amp; Innovations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576F-BBEA-9813-5032-FBB661148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055" y="1620664"/>
            <a:ext cx="7256916" cy="41957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Effective Administration:</a:t>
            </a:r>
            <a:endParaRPr kumimoji="0" lang="en-US" alt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Scheduled review meetings, ranking system for officials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Zero-tolerance policy for inefficiency and corruption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Human Resources and Capacity building: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trainings for officials and community workers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Performance reviews to pinpoint improvement areas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Community Engagement </a:t>
            </a: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Camps,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Gramsabhas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social audits for engagement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Awareness programs: street plays, school rallies, media outreach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539DE5-9320-E341-C1E9-C3665AC3E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35142" y="1217397"/>
            <a:ext cx="3055712" cy="204470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EAF0A-4978-EBE2-8E32-F5522025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71" y="3429000"/>
            <a:ext cx="3154977" cy="22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66A0-CC5D-6D26-D0CF-EBF526EB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6078" cy="1400530"/>
          </a:xfrm>
        </p:spPr>
        <p:txBody>
          <a:bodyPr/>
          <a:lstStyle/>
          <a:p>
            <a:r>
              <a:rPr lang="en-IN" sz="3600" b="1" i="1" dirty="0"/>
              <a:t>Convergence of Schemes: 2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B837-CD44-7FD4-75EF-9DB79EB4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63" y="142249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Integrated Planning: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Inter-departmental meetings to avoid duplication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integration for better beneficiary targeting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Saturation through Convergence: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Dovetailing of various aspects of different schemes for saturation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Complimentary use of fund sources  (LAD funds, CSR, DMFT etc )</a:t>
            </a:r>
          </a:p>
        </p:txBody>
      </p:sp>
    </p:spTree>
    <p:extLst>
      <p:ext uri="{BB962C8B-B14F-4D97-AF65-F5344CB8AC3E}">
        <p14:creationId xmlns:p14="http://schemas.microsoft.com/office/powerpoint/2010/main" val="14126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6761-48F9-D23A-B5C7-22A13D7C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Saturation approach to schemes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4CC680-D759-0432-B901-DAC0DB716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58100"/>
              </p:ext>
            </p:extLst>
          </p:nvPr>
        </p:nvGraphicFramePr>
        <p:xfrm>
          <a:off x="1230087" y="1737296"/>
          <a:ext cx="9963376" cy="391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529">
                  <a:extLst>
                    <a:ext uri="{9D8B030D-6E8A-4147-A177-3AD203B41FA5}">
                      <a16:colId xmlns:a16="http://schemas.microsoft.com/office/drawing/2014/main" val="390715433"/>
                    </a:ext>
                  </a:extLst>
                </a:gridCol>
                <a:gridCol w="1586397">
                  <a:extLst>
                    <a:ext uri="{9D8B030D-6E8A-4147-A177-3AD203B41FA5}">
                      <a16:colId xmlns:a16="http://schemas.microsoft.com/office/drawing/2014/main" val="1893881441"/>
                    </a:ext>
                  </a:extLst>
                </a:gridCol>
                <a:gridCol w="1820225">
                  <a:extLst>
                    <a:ext uri="{9D8B030D-6E8A-4147-A177-3AD203B41FA5}">
                      <a16:colId xmlns:a16="http://schemas.microsoft.com/office/drawing/2014/main" val="3201688598"/>
                    </a:ext>
                  </a:extLst>
                </a:gridCol>
                <a:gridCol w="1820225">
                  <a:extLst>
                    <a:ext uri="{9D8B030D-6E8A-4147-A177-3AD203B41FA5}">
                      <a16:colId xmlns:a16="http://schemas.microsoft.com/office/drawing/2014/main" val="2495237448"/>
                    </a:ext>
                  </a:extLst>
                </a:gridCol>
              </a:tblGrid>
              <a:tr h="809961">
                <a:tc>
                  <a:txBody>
                    <a:bodyPr/>
                    <a:lstStyle/>
                    <a:p>
                      <a:r>
                        <a:rPr lang="en-IN" dirty="0"/>
                        <a:t>Name of the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Achievement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Percentage of Saturation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5854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r>
                        <a:rPr lang="en-IN" dirty="0"/>
                        <a:t>PM </a:t>
                      </a:r>
                      <a:r>
                        <a:rPr lang="en-IN" dirty="0" err="1"/>
                        <a:t>ujjwala</a:t>
                      </a:r>
                      <a:r>
                        <a:rPr lang="en-IN" dirty="0"/>
                        <a:t> Yojana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30753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03532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r>
                        <a:rPr lang="en-IN" dirty="0"/>
                        <a:t>PM </a:t>
                      </a:r>
                      <a:r>
                        <a:rPr lang="en-IN" dirty="0" err="1"/>
                        <a:t>Matru</a:t>
                      </a:r>
                      <a:r>
                        <a:rPr lang="en-IN" dirty="0"/>
                        <a:t> Vandana Yojana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29,790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27,633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92.75 %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78260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r>
                        <a:rPr lang="en-IN" dirty="0"/>
                        <a:t>PM </a:t>
                      </a:r>
                      <a:r>
                        <a:rPr lang="en-IN" dirty="0" err="1"/>
                        <a:t>Awas</a:t>
                      </a:r>
                      <a:r>
                        <a:rPr lang="en-IN" dirty="0"/>
                        <a:t> Yojana (Gramin)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15,668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96.57 %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1969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r>
                        <a:rPr lang="en-IN" dirty="0"/>
                        <a:t>PM Vishwakarma Yojana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43921"/>
                  </a:ext>
                </a:extLst>
              </a:tr>
              <a:tr h="621543">
                <a:tc>
                  <a:txBody>
                    <a:bodyPr/>
                    <a:lstStyle/>
                    <a:p>
                      <a:r>
                        <a:rPr lang="en-IN" dirty="0"/>
                        <a:t>Kisan Credit Card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48,003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94.87 %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8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44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188E-ADF2-9BD6-0A66-3812354F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9826" cy="1400530"/>
          </a:xfrm>
        </p:spPr>
        <p:txBody>
          <a:bodyPr/>
          <a:lstStyle/>
          <a:p>
            <a:r>
              <a:rPr lang="en-IN" sz="3200" b="1" dirty="0"/>
              <a:t>Illustrations of Saturation through convergence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D54B-AC50-152B-E845-ADA00140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89" y="1480242"/>
            <a:ext cx="9336505" cy="4195481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Saturation of Benefits to Persons with disabilities (</a:t>
            </a:r>
            <a:r>
              <a:rPr lang="en-IN" b="1" dirty="0" err="1"/>
              <a:t>PwDs</a:t>
            </a:r>
            <a:r>
              <a:rPr lang="en-IN" b="1" dirty="0"/>
              <a:t>) under MGNERGA: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Extensive survey of </a:t>
            </a:r>
            <a:r>
              <a:rPr lang="en-IN" dirty="0" err="1"/>
              <a:t>PwD</a:t>
            </a:r>
            <a:r>
              <a:rPr lang="en-IN" dirty="0"/>
              <a:t> Job-card holders under NREGA with eligibility for “ Apna Khet -Apna </a:t>
            </a:r>
            <a:r>
              <a:rPr lang="en-IN" dirty="0" err="1"/>
              <a:t>Kaam</a:t>
            </a:r>
            <a:r>
              <a:rPr lang="en-IN" dirty="0"/>
              <a:t> “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Sanctioned works: 1197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School infrastructure: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&gt;250 School boundary walls : Dovetailing of NREGA with other schemes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Given the extreme heat conditions of Bikaner, multi-purpose Tin Sheds are constructed in all school playgrounds for students, leveraging multiple sources like MLALAD, DMFT, CSR, NREGA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55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8A5E-F122-3EC6-89C5-10FA1F21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96" y="1173713"/>
            <a:ext cx="9404723" cy="1400530"/>
          </a:xfrm>
        </p:spPr>
        <p:txBody>
          <a:bodyPr/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Illustrations of Saturation through convergence 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CDEC6E-0601-963E-90D9-7BE7C4B5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9551" y="1152983"/>
            <a:ext cx="4396338" cy="4571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B7C01-8E3F-D809-27AD-7DE10E4D3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283" y="2290991"/>
            <a:ext cx="6320746" cy="4580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/>
              <a:t>Anganwadi centres:</a:t>
            </a:r>
          </a:p>
          <a:p>
            <a:pPr marL="0" indent="0">
              <a:buNone/>
            </a:pPr>
            <a:endParaRPr lang="en-IN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All Anganwadi centres in Bikaner are provided with Smart TVs and Digital education content under </a:t>
            </a:r>
            <a:r>
              <a:rPr lang="en-IN" b="1" i="1" dirty="0"/>
              <a:t>Mission </a:t>
            </a:r>
            <a:r>
              <a:rPr lang="en-IN" b="1" i="1" dirty="0" err="1"/>
              <a:t>Nirman</a:t>
            </a:r>
            <a:r>
              <a:rPr lang="en-IN" b="1" i="1" dirty="0"/>
              <a:t> </a:t>
            </a:r>
            <a:r>
              <a:rPr lang="en-IN" dirty="0"/>
              <a:t>(Bikaner District initiative) leveraging CSR funds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2BD832-6D07-A52E-97CE-1BE426574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22029" y="4082143"/>
            <a:ext cx="4396339" cy="57626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F363C2-B6A0-A099-23B7-6D4A2488F2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96122" y="2553513"/>
            <a:ext cx="4127165" cy="2649858"/>
          </a:xfrm>
        </p:spPr>
      </p:pic>
    </p:spTree>
    <p:extLst>
      <p:ext uri="{BB962C8B-B14F-4D97-AF65-F5344CB8AC3E}">
        <p14:creationId xmlns:p14="http://schemas.microsoft.com/office/powerpoint/2010/main" val="346463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3AA8-F95A-2919-1DCA-1625FA18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6D28-4D47-9CB3-331B-7779D2BD1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dirty="0"/>
              <a:t> </a:t>
            </a:r>
            <a:r>
              <a:rPr lang="en-IN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3062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411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Bikaner District</vt:lpstr>
      <vt:lpstr>Bikaner District Overview</vt:lpstr>
      <vt:lpstr>Key Practices &amp; Innovations</vt:lpstr>
      <vt:lpstr>Key Practices &amp; Innovations</vt:lpstr>
      <vt:lpstr>Convergence of Schemes: 2 approaches</vt:lpstr>
      <vt:lpstr>Saturation approach to schemes</vt:lpstr>
      <vt:lpstr>Illustrations of Saturation through convergence </vt:lpstr>
      <vt:lpstr>Illustrations of Saturation through convergence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sai krishna</dc:creator>
  <cp:lastModifiedBy>sai krishna</cp:lastModifiedBy>
  <cp:revision>5</cp:revision>
  <dcterms:created xsi:type="dcterms:W3CDTF">2024-11-20T03:42:01Z</dcterms:created>
  <dcterms:modified xsi:type="dcterms:W3CDTF">2024-11-21T13:26:25Z</dcterms:modified>
</cp:coreProperties>
</file>