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31"/>
  </p:notesMasterIdLst>
  <p:handoutMasterIdLst>
    <p:handoutMasterId r:id="rId32"/>
  </p:handoutMasterIdLst>
  <p:sldIdLst>
    <p:sldId id="256" r:id="rId2"/>
    <p:sldId id="272" r:id="rId3"/>
    <p:sldId id="273" r:id="rId4"/>
    <p:sldId id="270" r:id="rId5"/>
    <p:sldId id="278" r:id="rId6"/>
    <p:sldId id="309" r:id="rId7"/>
    <p:sldId id="297" r:id="rId8"/>
    <p:sldId id="298" r:id="rId9"/>
    <p:sldId id="274" r:id="rId10"/>
    <p:sldId id="304" r:id="rId11"/>
    <p:sldId id="257" r:id="rId12"/>
    <p:sldId id="259" r:id="rId13"/>
    <p:sldId id="266" r:id="rId14"/>
    <p:sldId id="286" r:id="rId15"/>
    <p:sldId id="310" r:id="rId16"/>
    <p:sldId id="261" r:id="rId17"/>
    <p:sldId id="262" r:id="rId18"/>
    <p:sldId id="268" r:id="rId19"/>
    <p:sldId id="282" r:id="rId20"/>
    <p:sldId id="283" r:id="rId21"/>
    <p:sldId id="284" r:id="rId22"/>
    <p:sldId id="311" r:id="rId23"/>
    <p:sldId id="312" r:id="rId24"/>
    <p:sldId id="305" r:id="rId25"/>
    <p:sldId id="306" r:id="rId26"/>
    <p:sldId id="280" r:id="rId27"/>
    <p:sldId id="279" r:id="rId28"/>
    <p:sldId id="281" r:id="rId29"/>
    <p:sldId id="277" r:id="rId30"/>
  </p:sldIdLst>
  <p:sldSz cx="12192000" cy="6858000"/>
  <p:notesSz cx="7013575" cy="9299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B1C"/>
    <a:srgbClr val="194C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721"/>
    <p:restoredTop sz="96405"/>
  </p:normalViewPr>
  <p:slideViewPr>
    <p:cSldViewPr snapToGrid="0" snapToObjects="1">
      <p:cViewPr varScale="1">
        <p:scale>
          <a:sx n="73" d="100"/>
          <a:sy n="73" d="100"/>
        </p:scale>
        <p:origin x="-43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ownloads\eMitra%20Trasaction%2001.4.2019%20to%2031.06.202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enovo\Desktop\sampark%20ppt\Disposal%20Report%20Apr%202021%20to%2031%20Oct%2020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enovo\Desktop\sampark%20ppt\PF4%20overall%20Performance%20Dept%20wise%201%20Apr%202020%20to%2031%20Mar%2020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enovo\Desktop\sampark%20ppt\Escalation%20From%20Apr%202020%20to%20Oct%2020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Lenovo\Desktop\sampark%20ppt\Escalation%20From%20Apr%202020%20to%20Oct%20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Downloads\eMitra%20Trasaction%2001.4.2019%20to%2031.06.20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novo\Downloads\Service%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sampark%20ppt\Source%20Wise%20monthly%20repor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Desktop\sampark%20ppt\Source%20Wise%20monthly%20repor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novo\Desktop\sampark%20ppt\Originating_Authority_Report_1-Apr-2020%20To%20Date%2031-Mar-20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sampark%20ppt\PF4_Overall_Performance_Report_19-Nov-2021_12-40-2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enovo\Desktop\sampark%20ppt\PF4_Overall_Performance_Report_19-Nov-2021_12-40-24.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Users\Rahul\Downloads\DP2_Average_Disposal_Time_Report_26-Aug-2020_07-44-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barChart>
        <c:barDir val="col"/>
        <c:grouping val="clustered"/>
        <c:ser>
          <c:idx val="0"/>
          <c:order val="0"/>
          <c:tx>
            <c:v>Active Emitra (Monthly Average)</c:v>
          </c:tx>
          <c:dLbls>
            <c:txPr>
              <a:bodyPr/>
              <a:lstStyle/>
              <a:p>
                <a:pPr>
                  <a:defRPr sz="1400" baseline="0">
                    <a:solidFill>
                      <a:srgbClr val="FFFF00"/>
                    </a:solidFill>
                  </a:defRPr>
                </a:pPr>
                <a:endParaRPr lang="en-US"/>
              </a:p>
            </c:txPr>
            <c:dLblPos val="inEnd"/>
            <c:showVal val="1"/>
          </c:dLbls>
          <c:cat>
            <c:strRef>
              <c:f>Sheet2!$A$2:$A$5</c:f>
              <c:strCache>
                <c:ptCount val="4"/>
                <c:pt idx="0">
                  <c:v>2018-19</c:v>
                </c:pt>
                <c:pt idx="1">
                  <c:v>2019-20</c:v>
                </c:pt>
                <c:pt idx="2">
                  <c:v>2020-21</c:v>
                </c:pt>
                <c:pt idx="3">
                  <c:v>2021-22 (upto 10/21)</c:v>
                </c:pt>
              </c:strCache>
            </c:strRef>
          </c:cat>
          <c:val>
            <c:numRef>
              <c:f>Sheet2!$C$2:$C$5</c:f>
              <c:numCache>
                <c:formatCode>0</c:formatCode>
                <c:ptCount val="4"/>
                <c:pt idx="0">
                  <c:v>539</c:v>
                </c:pt>
                <c:pt idx="1">
                  <c:v>687.3333333333336</c:v>
                </c:pt>
                <c:pt idx="2">
                  <c:v>889.91666666666663</c:v>
                </c:pt>
                <c:pt idx="3">
                  <c:v>949.4285714285719</c:v>
                </c:pt>
              </c:numCache>
            </c:numRef>
          </c:val>
        </c:ser>
        <c:axId val="86412672"/>
        <c:axId val="88278144"/>
      </c:barChart>
      <c:catAx>
        <c:axId val="86412672"/>
        <c:scaling>
          <c:orientation val="minMax"/>
        </c:scaling>
        <c:axPos val="b"/>
        <c:tickLblPos val="nextTo"/>
        <c:txPr>
          <a:bodyPr/>
          <a:lstStyle/>
          <a:p>
            <a:pPr>
              <a:defRPr sz="1400" baseline="0">
                <a:solidFill>
                  <a:schemeClr val="accent6">
                    <a:lumMod val="50000"/>
                  </a:schemeClr>
                </a:solidFill>
              </a:defRPr>
            </a:pPr>
            <a:endParaRPr lang="en-US"/>
          </a:p>
        </c:txPr>
        <c:crossAx val="88278144"/>
        <c:crosses val="autoZero"/>
        <c:auto val="1"/>
        <c:lblAlgn val="ctr"/>
        <c:lblOffset val="100"/>
      </c:catAx>
      <c:valAx>
        <c:axId val="88278144"/>
        <c:scaling>
          <c:orientation val="minMax"/>
        </c:scaling>
        <c:axPos val="l"/>
        <c:majorGridlines/>
        <c:numFmt formatCode="0" sourceLinked="1"/>
        <c:tickLblPos val="nextTo"/>
        <c:crossAx val="86412672"/>
        <c:crosses val="autoZero"/>
        <c:crossBetween val="between"/>
      </c:val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6.9236379480184893E-2"/>
          <c:y val="1.6023121346436882E-3"/>
          <c:w val="0.61349183797183415"/>
          <c:h val="0.99839768786535565"/>
        </c:manualLayout>
      </c:layout>
      <c:doughnutChart>
        <c:varyColors val="1"/>
        <c:ser>
          <c:idx val="0"/>
          <c:order val="0"/>
          <c:dLbls>
            <c:dLbl>
              <c:idx val="2"/>
              <c:layout>
                <c:manualLayout>
                  <c:x val="-8.7641671808527791E-2"/>
                  <c:y val="-9.6153870420419563E-2"/>
                </c:manualLayout>
              </c:layout>
              <c:showVal val="1"/>
              <c:showPercent val="1"/>
            </c:dLbl>
            <c:spPr>
              <a:solidFill>
                <a:srgbClr val="66B1CE">
                  <a:lumMod val="50000"/>
                </a:srgbClr>
              </a:solidFill>
            </c:spPr>
            <c:txPr>
              <a:bodyPr/>
              <a:lstStyle/>
              <a:p>
                <a:pPr>
                  <a:defRPr sz="1400" baseline="0">
                    <a:solidFill>
                      <a:srgbClr val="FFFF00"/>
                    </a:solidFill>
                  </a:defRPr>
                </a:pPr>
                <a:endParaRPr lang="en-US"/>
              </a:p>
            </c:txPr>
            <c:showVal val="1"/>
            <c:showPercent val="1"/>
            <c:showLeaderLines val="1"/>
          </c:dLbls>
          <c:cat>
            <c:strRef>
              <c:f>Grievance_Details!$Y$8:$AB$8</c:f>
              <c:strCache>
                <c:ptCount val="4"/>
                <c:pt idx="0">
                  <c:v>L1</c:v>
                </c:pt>
                <c:pt idx="1">
                  <c:v>L2</c:v>
                </c:pt>
                <c:pt idx="2">
                  <c:v>L3</c:v>
                </c:pt>
                <c:pt idx="3">
                  <c:v>L4</c:v>
                </c:pt>
              </c:strCache>
            </c:strRef>
          </c:cat>
          <c:val>
            <c:numRef>
              <c:f>Grievance_Details!$Y$121:$AB$121</c:f>
              <c:numCache>
                <c:formatCode>General</c:formatCode>
                <c:ptCount val="4"/>
                <c:pt idx="0">
                  <c:v>15386</c:v>
                </c:pt>
                <c:pt idx="1">
                  <c:v>10506</c:v>
                </c:pt>
                <c:pt idx="2">
                  <c:v>2965</c:v>
                </c:pt>
                <c:pt idx="3">
                  <c:v>148</c:v>
                </c:pt>
              </c:numCache>
            </c:numRef>
          </c:val>
        </c:ser>
        <c:firstSliceAng val="0"/>
        <c:holeSize val="50"/>
      </c:doughnutChart>
    </c:plotArea>
    <c:legend>
      <c:legendPos val="r"/>
      <c:layout>
        <c:manualLayout>
          <c:xMode val="edge"/>
          <c:yMode val="edge"/>
          <c:x val="0.81554777059721351"/>
          <c:y val="0.18603149253772822"/>
          <c:w val="0.10196595005358375"/>
          <c:h val="0.62152650452415314"/>
        </c:manualLayout>
      </c:layout>
      <c:txPr>
        <a:bodyPr/>
        <a:lstStyle/>
        <a:p>
          <a:pPr rtl="0">
            <a:defRPr sz="1600" baseline="0"/>
          </a:pPr>
          <a:endParaRPr lang="en-US"/>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4.6431431986494735E-2"/>
          <c:y val="3.3191389192942788E-2"/>
          <c:w val="0.91058765541631237"/>
          <c:h val="0.79740169250144266"/>
        </c:manualLayout>
      </c:layout>
      <c:barChart>
        <c:barDir val="col"/>
        <c:grouping val="clustered"/>
        <c:ser>
          <c:idx val="0"/>
          <c:order val="0"/>
          <c:tx>
            <c:v>Disposal Time (Days) 2020-21</c:v>
          </c:tx>
          <c:dLbls>
            <c:txPr>
              <a:bodyPr/>
              <a:lstStyle/>
              <a:p>
                <a:pPr>
                  <a:defRPr sz="1200" baseline="0">
                    <a:solidFill>
                      <a:schemeClr val="accent1">
                        <a:lumMod val="25000"/>
                        <a:lumOff val="75000"/>
                      </a:schemeClr>
                    </a:solidFill>
                  </a:defRPr>
                </a:pPr>
                <a:endParaRPr lang="en-US"/>
              </a:p>
            </c:txPr>
            <c:dLblPos val="ctr"/>
            <c:showVal val="1"/>
          </c:dLbls>
          <c:cat>
            <c:strRef>
              <c:f>Grievance_Details!$S$9:$S$18</c:f>
              <c:strCache>
                <c:ptCount val="10"/>
                <c:pt idx="0">
                  <c:v>Jodhpur Vidhyut Vitran Nigam Limited (JDVVNL)</c:v>
                </c:pt>
                <c:pt idx="1">
                  <c:v>Panchayati Raj</c:v>
                </c:pt>
                <c:pt idx="2">
                  <c:v>Public Health Engineering</c:v>
                </c:pt>
                <c:pt idx="3">
                  <c:v>Cooperative</c:v>
                </c:pt>
                <c:pt idx="4">
                  <c:v>Revenue</c:v>
                </c:pt>
                <c:pt idx="5">
                  <c:v>Local Self Government (Municipal Bodies)</c:v>
                </c:pt>
                <c:pt idx="6">
                  <c:v>Mgnrega</c:v>
                </c:pt>
                <c:pt idx="7">
                  <c:v>Police</c:v>
                </c:pt>
                <c:pt idx="8">
                  <c:v>COVID-19 PANDEMIC</c:v>
                </c:pt>
                <c:pt idx="9">
                  <c:v>Social Justice  Empowerment</c:v>
                </c:pt>
              </c:strCache>
            </c:strRef>
          </c:cat>
          <c:val>
            <c:numRef>
              <c:f>Grievance_Details!$G$9:$G$18</c:f>
              <c:numCache>
                <c:formatCode>General</c:formatCode>
                <c:ptCount val="10"/>
                <c:pt idx="0">
                  <c:v>12</c:v>
                </c:pt>
                <c:pt idx="1">
                  <c:v>24</c:v>
                </c:pt>
                <c:pt idx="2">
                  <c:v>16</c:v>
                </c:pt>
                <c:pt idx="3">
                  <c:v>17</c:v>
                </c:pt>
                <c:pt idx="4">
                  <c:v>30</c:v>
                </c:pt>
                <c:pt idx="5">
                  <c:v>21</c:v>
                </c:pt>
                <c:pt idx="6">
                  <c:v>17</c:v>
                </c:pt>
                <c:pt idx="7">
                  <c:v>20</c:v>
                </c:pt>
                <c:pt idx="8">
                  <c:v>7</c:v>
                </c:pt>
                <c:pt idx="9">
                  <c:v>24</c:v>
                </c:pt>
              </c:numCache>
            </c:numRef>
          </c:val>
        </c:ser>
        <c:ser>
          <c:idx val="1"/>
          <c:order val="1"/>
          <c:tx>
            <c:v>Disposal Time (Days) 2021-22</c:v>
          </c:tx>
          <c:dLbls>
            <c:txPr>
              <a:bodyPr/>
              <a:lstStyle/>
              <a:p>
                <a:pPr>
                  <a:defRPr sz="1200" baseline="0">
                    <a:solidFill>
                      <a:srgbClr val="FFFF00"/>
                    </a:solidFill>
                  </a:defRPr>
                </a:pPr>
                <a:endParaRPr lang="en-US"/>
              </a:p>
            </c:txPr>
            <c:dLblPos val="ctr"/>
            <c:showVal val="1"/>
          </c:dLbls>
          <c:cat>
            <c:strRef>
              <c:f>Grievance_Details!$S$9:$S$18</c:f>
              <c:strCache>
                <c:ptCount val="10"/>
                <c:pt idx="0">
                  <c:v>Jodhpur Vidhyut Vitran Nigam Limited (JDVVNL)</c:v>
                </c:pt>
                <c:pt idx="1">
                  <c:v>Panchayati Raj</c:v>
                </c:pt>
                <c:pt idx="2">
                  <c:v>Public Health Engineering</c:v>
                </c:pt>
                <c:pt idx="3">
                  <c:v>Cooperative</c:v>
                </c:pt>
                <c:pt idx="4">
                  <c:v>Revenue</c:v>
                </c:pt>
                <c:pt idx="5">
                  <c:v>Local Self Government (Municipal Bodies)</c:v>
                </c:pt>
                <c:pt idx="6">
                  <c:v>Mgnrega</c:v>
                </c:pt>
                <c:pt idx="7">
                  <c:v>Police</c:v>
                </c:pt>
                <c:pt idx="8">
                  <c:v>COVID-19 PANDEMIC</c:v>
                </c:pt>
                <c:pt idx="9">
                  <c:v>Social Justice  Empowerment</c:v>
                </c:pt>
              </c:strCache>
            </c:strRef>
          </c:cat>
          <c:val>
            <c:numRef>
              <c:f>Grievance_Details!$T$9:$T$18</c:f>
              <c:numCache>
                <c:formatCode>General</c:formatCode>
                <c:ptCount val="10"/>
                <c:pt idx="0">
                  <c:v>10</c:v>
                </c:pt>
                <c:pt idx="1">
                  <c:v>23</c:v>
                </c:pt>
                <c:pt idx="2">
                  <c:v>16</c:v>
                </c:pt>
                <c:pt idx="3">
                  <c:v>17</c:v>
                </c:pt>
                <c:pt idx="4">
                  <c:v>32</c:v>
                </c:pt>
                <c:pt idx="5">
                  <c:v>16</c:v>
                </c:pt>
                <c:pt idx="6">
                  <c:v>13</c:v>
                </c:pt>
                <c:pt idx="7">
                  <c:v>17</c:v>
                </c:pt>
                <c:pt idx="8">
                  <c:v>8</c:v>
                </c:pt>
                <c:pt idx="9">
                  <c:v>16</c:v>
                </c:pt>
              </c:numCache>
            </c:numRef>
          </c:val>
        </c:ser>
        <c:axId val="89399680"/>
        <c:axId val="89401216"/>
      </c:barChart>
      <c:catAx>
        <c:axId val="89399680"/>
        <c:scaling>
          <c:orientation val="minMax"/>
        </c:scaling>
        <c:axPos val="b"/>
        <c:tickLblPos val="nextTo"/>
        <c:txPr>
          <a:bodyPr rot="0"/>
          <a:lstStyle/>
          <a:p>
            <a:pPr>
              <a:defRPr/>
            </a:pPr>
            <a:endParaRPr lang="en-US"/>
          </a:p>
        </c:txPr>
        <c:crossAx val="89401216"/>
        <c:crosses val="autoZero"/>
        <c:auto val="1"/>
        <c:lblAlgn val="ctr"/>
        <c:lblOffset val="100"/>
      </c:catAx>
      <c:valAx>
        <c:axId val="89401216"/>
        <c:scaling>
          <c:orientation val="minMax"/>
        </c:scaling>
        <c:axPos val="l"/>
        <c:majorGridlines/>
        <c:numFmt formatCode="General" sourceLinked="1"/>
        <c:tickLblPos val="nextTo"/>
        <c:crossAx val="89399680"/>
        <c:crosses val="autoZero"/>
        <c:crossBetween val="between"/>
      </c:valAx>
    </c:plotArea>
    <c:legend>
      <c:legendPos val="r"/>
      <c:layout>
        <c:manualLayout>
          <c:xMode val="edge"/>
          <c:yMode val="edge"/>
          <c:x val="0.50126058186388656"/>
          <c:y val="8.1217000341325049E-2"/>
          <c:w val="0.19286700273576921"/>
          <c:h val="0.10811906359238715"/>
        </c:manualLayout>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manualLayout>
          <c:layoutTarget val="inner"/>
          <c:xMode val="edge"/>
          <c:yMode val="edge"/>
          <c:x val="4.8926513051847934E-2"/>
          <c:y val="0.14583146089369128"/>
          <c:w val="0.90945446252208162"/>
          <c:h val="0.68195489211491345"/>
        </c:manualLayout>
      </c:layout>
      <c:barChart>
        <c:barDir val="col"/>
        <c:grouping val="clustered"/>
        <c:ser>
          <c:idx val="0"/>
          <c:order val="0"/>
          <c:tx>
            <c:v>Escalated cases (Time based) L2 in %</c:v>
          </c:tx>
          <c:dLbls>
            <c:txPr>
              <a:bodyPr/>
              <a:lstStyle/>
              <a:p>
                <a:pPr>
                  <a:defRPr sz="1200" baseline="0">
                    <a:solidFill>
                      <a:srgbClr val="FFFF00"/>
                    </a:solidFill>
                  </a:defRPr>
                </a:pPr>
                <a:endParaRPr lang="en-US"/>
              </a:p>
            </c:txPr>
            <c:dLblPos val="inBase"/>
            <c:showVal val="1"/>
          </c:dLbls>
          <c:cat>
            <c:strRef>
              <c:f>Grievance_Details!$B$9:$B$27</c:f>
              <c:strCache>
                <c:ptCount val="19"/>
                <c:pt idx="0">
                  <c:v>Apr-2020</c:v>
                </c:pt>
                <c:pt idx="1">
                  <c:v>May-2020</c:v>
                </c:pt>
                <c:pt idx="2">
                  <c:v>Jun-2020</c:v>
                </c:pt>
                <c:pt idx="3">
                  <c:v>Jul-2020</c:v>
                </c:pt>
                <c:pt idx="4">
                  <c:v>Aug-2020</c:v>
                </c:pt>
                <c:pt idx="5">
                  <c:v>Sep-2020</c:v>
                </c:pt>
                <c:pt idx="6">
                  <c:v>Oct-2020</c:v>
                </c:pt>
                <c:pt idx="7">
                  <c:v>Nov-2020</c:v>
                </c:pt>
                <c:pt idx="8">
                  <c:v>Dec-2020</c:v>
                </c:pt>
                <c:pt idx="9">
                  <c:v>Jan-2021</c:v>
                </c:pt>
                <c:pt idx="10">
                  <c:v>Feb-2021</c:v>
                </c:pt>
                <c:pt idx="11">
                  <c:v>Mar-2021</c:v>
                </c:pt>
                <c:pt idx="12">
                  <c:v>Apr-2021</c:v>
                </c:pt>
                <c:pt idx="13">
                  <c:v>May-2021</c:v>
                </c:pt>
                <c:pt idx="14">
                  <c:v>Jun-2021</c:v>
                </c:pt>
                <c:pt idx="15">
                  <c:v>Jul-2021</c:v>
                </c:pt>
                <c:pt idx="16">
                  <c:v>Aug-2021</c:v>
                </c:pt>
                <c:pt idx="17">
                  <c:v>Sep-2021</c:v>
                </c:pt>
                <c:pt idx="18">
                  <c:v>Oct-2021</c:v>
                </c:pt>
              </c:strCache>
            </c:strRef>
          </c:cat>
          <c:val>
            <c:numRef>
              <c:f>Grievance_Details!$F$9:$F$27</c:f>
              <c:numCache>
                <c:formatCode>0</c:formatCode>
                <c:ptCount val="19"/>
                <c:pt idx="0">
                  <c:v>17.813765182186234</c:v>
                </c:pt>
                <c:pt idx="1">
                  <c:v>22.018348623853214</c:v>
                </c:pt>
                <c:pt idx="2">
                  <c:v>19.905956112852696</c:v>
                </c:pt>
                <c:pt idx="3">
                  <c:v>13.501805054151625</c:v>
                </c:pt>
                <c:pt idx="4">
                  <c:v>17.739403453689167</c:v>
                </c:pt>
                <c:pt idx="5">
                  <c:v>11.270491803278698</c:v>
                </c:pt>
                <c:pt idx="6">
                  <c:v>12.884333821376282</c:v>
                </c:pt>
                <c:pt idx="7">
                  <c:v>14.869109947643999</c:v>
                </c:pt>
                <c:pt idx="8">
                  <c:v>11.70411985018727</c:v>
                </c:pt>
                <c:pt idx="9">
                  <c:v>7.6377952755905465</c:v>
                </c:pt>
                <c:pt idx="10">
                  <c:v>9.2356687898089174</c:v>
                </c:pt>
                <c:pt idx="11">
                  <c:v>13.343002175489486</c:v>
                </c:pt>
                <c:pt idx="12">
                  <c:v>15.201586252478522</c:v>
                </c:pt>
                <c:pt idx="13">
                  <c:v>17.03747072599533</c:v>
                </c:pt>
                <c:pt idx="14">
                  <c:v>11.31549609810482</c:v>
                </c:pt>
                <c:pt idx="15">
                  <c:v>9.2033646709549686</c:v>
                </c:pt>
                <c:pt idx="16">
                  <c:v>9.5342465753424666</c:v>
                </c:pt>
                <c:pt idx="17">
                  <c:v>11.643835616438356</c:v>
                </c:pt>
                <c:pt idx="18">
                  <c:v>13.765822784810116</c:v>
                </c:pt>
              </c:numCache>
            </c:numRef>
          </c:val>
        </c:ser>
        <c:axId val="89023616"/>
        <c:axId val="89025152"/>
      </c:barChart>
      <c:catAx>
        <c:axId val="89023616"/>
        <c:scaling>
          <c:orientation val="minMax"/>
        </c:scaling>
        <c:axPos val="b"/>
        <c:tickLblPos val="nextTo"/>
        <c:txPr>
          <a:bodyPr rot="-5400000" vert="horz"/>
          <a:lstStyle/>
          <a:p>
            <a:pPr>
              <a:defRPr baseline="0">
                <a:solidFill>
                  <a:srgbClr val="002060"/>
                </a:solidFill>
              </a:defRPr>
            </a:pPr>
            <a:endParaRPr lang="en-US"/>
          </a:p>
        </c:txPr>
        <c:crossAx val="89025152"/>
        <c:crosses val="autoZero"/>
        <c:auto val="1"/>
        <c:lblAlgn val="ctr"/>
        <c:lblOffset val="100"/>
      </c:catAx>
      <c:valAx>
        <c:axId val="89025152"/>
        <c:scaling>
          <c:orientation val="minMax"/>
        </c:scaling>
        <c:axPos val="l"/>
        <c:majorGridlines/>
        <c:numFmt formatCode="0" sourceLinked="1"/>
        <c:tickLblPos val="nextTo"/>
        <c:crossAx val="89023616"/>
        <c:crosses val="autoZero"/>
        <c:crossBetween val="between"/>
      </c:valAx>
    </c:plotArea>
    <c:legend>
      <c:legendPos val="r"/>
      <c:layout>
        <c:manualLayout>
          <c:xMode val="edge"/>
          <c:yMode val="edge"/>
          <c:x val="0.38065419947506607"/>
          <c:y val="0.18705818022747206"/>
          <c:w val="0.24553415790997371"/>
          <c:h val="5.1739368560402656E-2"/>
        </c:manualLayout>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manualLayout>
          <c:layoutTarget val="inner"/>
          <c:xMode val="edge"/>
          <c:yMode val="edge"/>
          <c:x val="3.877749601677441E-2"/>
          <c:y val="2.1361841964876366E-2"/>
          <c:w val="0.95197209956278162"/>
          <c:h val="0.77564837931843922"/>
        </c:manualLayout>
      </c:layout>
      <c:barChart>
        <c:barDir val="col"/>
        <c:grouping val="clustered"/>
        <c:ser>
          <c:idx val="0"/>
          <c:order val="0"/>
          <c:tx>
            <c:v>Escalated cases (Time based) L3 in %</c:v>
          </c:tx>
          <c:dLbls>
            <c:txPr>
              <a:bodyPr/>
              <a:lstStyle/>
              <a:p>
                <a:pPr>
                  <a:defRPr sz="1200" baseline="0">
                    <a:solidFill>
                      <a:srgbClr val="FFFF00"/>
                    </a:solidFill>
                  </a:defRPr>
                </a:pPr>
                <a:endParaRPr lang="en-US"/>
              </a:p>
            </c:txPr>
            <c:dLblPos val="inBase"/>
            <c:showVal val="1"/>
          </c:dLbls>
          <c:cat>
            <c:strRef>
              <c:f>Grievance_Details!$B$9:$B$27</c:f>
              <c:strCache>
                <c:ptCount val="19"/>
                <c:pt idx="0">
                  <c:v>Apr-2020</c:v>
                </c:pt>
                <c:pt idx="1">
                  <c:v>May-2020</c:v>
                </c:pt>
                <c:pt idx="2">
                  <c:v>Jun-2020</c:v>
                </c:pt>
                <c:pt idx="3">
                  <c:v>Jul-2020</c:v>
                </c:pt>
                <c:pt idx="4">
                  <c:v>Aug-2020</c:v>
                </c:pt>
                <c:pt idx="5">
                  <c:v>Sep-2020</c:v>
                </c:pt>
                <c:pt idx="6">
                  <c:v>Oct-2020</c:v>
                </c:pt>
                <c:pt idx="7">
                  <c:v>Nov-2020</c:v>
                </c:pt>
                <c:pt idx="8">
                  <c:v>Dec-2020</c:v>
                </c:pt>
                <c:pt idx="9">
                  <c:v>Jan-2021</c:v>
                </c:pt>
                <c:pt idx="10">
                  <c:v>Feb-2021</c:v>
                </c:pt>
                <c:pt idx="11">
                  <c:v>Mar-2021</c:v>
                </c:pt>
                <c:pt idx="12">
                  <c:v>Apr-2021</c:v>
                </c:pt>
                <c:pt idx="13">
                  <c:v>May-2021</c:v>
                </c:pt>
                <c:pt idx="14">
                  <c:v>Jun-2021</c:v>
                </c:pt>
                <c:pt idx="15">
                  <c:v>Jul-2021</c:v>
                </c:pt>
                <c:pt idx="16">
                  <c:v>Aug-2021</c:v>
                </c:pt>
                <c:pt idx="17">
                  <c:v>Sep-2021</c:v>
                </c:pt>
                <c:pt idx="18">
                  <c:v>Oct-2021</c:v>
                </c:pt>
              </c:strCache>
            </c:strRef>
          </c:cat>
          <c:val>
            <c:numRef>
              <c:f>Grievance_Details!$H$9:$H$27</c:f>
              <c:numCache>
                <c:formatCode>0</c:formatCode>
                <c:ptCount val="19"/>
                <c:pt idx="0">
                  <c:v>15.820895522388071</c:v>
                </c:pt>
                <c:pt idx="1">
                  <c:v>17.58409785932718</c:v>
                </c:pt>
                <c:pt idx="2">
                  <c:v>11.475409836065596</c:v>
                </c:pt>
                <c:pt idx="3">
                  <c:v>7.9710144927536337</c:v>
                </c:pt>
                <c:pt idx="4">
                  <c:v>11.568123393316185</c:v>
                </c:pt>
                <c:pt idx="5">
                  <c:v>5.6179775280898765</c:v>
                </c:pt>
                <c:pt idx="6">
                  <c:v>8.3870967741935498</c:v>
                </c:pt>
                <c:pt idx="7">
                  <c:v>9.5127610208816709</c:v>
                </c:pt>
                <c:pt idx="8">
                  <c:v>5.1886792452830193</c:v>
                </c:pt>
                <c:pt idx="9">
                  <c:v>5.5652173913043494</c:v>
                </c:pt>
                <c:pt idx="10">
                  <c:v>5.1452282157676397</c:v>
                </c:pt>
                <c:pt idx="11">
                  <c:v>6.6513761467889863</c:v>
                </c:pt>
                <c:pt idx="12">
                  <c:v>16.51851851851853</c:v>
                </c:pt>
                <c:pt idx="13">
                  <c:v>9.4540612516644504</c:v>
                </c:pt>
                <c:pt idx="14">
                  <c:v>7.6551724137931032</c:v>
                </c:pt>
                <c:pt idx="15">
                  <c:v>6.2388591800356563</c:v>
                </c:pt>
                <c:pt idx="16">
                  <c:v>6.7035245335176228</c:v>
                </c:pt>
                <c:pt idx="17">
                  <c:v>9.3872962338392565</c:v>
                </c:pt>
                <c:pt idx="18">
                  <c:v>10.846745976207149</c:v>
                </c:pt>
              </c:numCache>
            </c:numRef>
          </c:val>
        </c:ser>
        <c:axId val="89037824"/>
        <c:axId val="89056000"/>
      </c:barChart>
      <c:catAx>
        <c:axId val="89037824"/>
        <c:scaling>
          <c:orientation val="minMax"/>
        </c:scaling>
        <c:axPos val="b"/>
        <c:tickLblPos val="nextTo"/>
        <c:txPr>
          <a:bodyPr rot="-5400000" vert="horz"/>
          <a:lstStyle/>
          <a:p>
            <a:pPr>
              <a:defRPr baseline="0">
                <a:solidFill>
                  <a:srgbClr val="002060"/>
                </a:solidFill>
              </a:defRPr>
            </a:pPr>
            <a:endParaRPr lang="en-US"/>
          </a:p>
        </c:txPr>
        <c:crossAx val="89056000"/>
        <c:crosses val="autoZero"/>
        <c:auto val="1"/>
        <c:lblAlgn val="ctr"/>
        <c:lblOffset val="100"/>
      </c:catAx>
      <c:valAx>
        <c:axId val="89056000"/>
        <c:scaling>
          <c:orientation val="minMax"/>
        </c:scaling>
        <c:axPos val="l"/>
        <c:majorGridlines/>
        <c:numFmt formatCode="0" sourceLinked="1"/>
        <c:tickLblPos val="nextTo"/>
        <c:crossAx val="89037824"/>
        <c:crosses val="autoZero"/>
        <c:crossBetween val="between"/>
      </c:valAx>
    </c:plotArea>
    <c:legend>
      <c:legendPos val="r"/>
      <c:layout>
        <c:manualLayout>
          <c:xMode val="edge"/>
          <c:yMode val="edge"/>
          <c:x val="0.35287642169728867"/>
          <c:y val="0.1546507728200642"/>
          <c:w val="0.2142885641135984"/>
          <c:h val="8.7342039562127771E-2"/>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barChart>
        <c:barDir val="col"/>
        <c:grouping val="clustered"/>
        <c:ser>
          <c:idx val="0"/>
          <c:order val="0"/>
          <c:tx>
            <c:strRef>
              <c:f>Sheet2!$D$1</c:f>
              <c:strCache>
                <c:ptCount val="1"/>
                <c:pt idx="0">
                  <c:v>Total Transactions</c:v>
                </c:pt>
              </c:strCache>
            </c:strRef>
          </c:tx>
          <c:dLbls>
            <c:txPr>
              <a:bodyPr/>
              <a:lstStyle/>
              <a:p>
                <a:pPr>
                  <a:defRPr sz="1400" baseline="0">
                    <a:solidFill>
                      <a:srgbClr val="FFFF00"/>
                    </a:solidFill>
                  </a:defRPr>
                </a:pPr>
                <a:endParaRPr lang="en-US"/>
              </a:p>
            </c:txPr>
            <c:dLblPos val="inEnd"/>
            <c:showVal val="1"/>
          </c:dLbls>
          <c:cat>
            <c:strRef>
              <c:f>Sheet2!$A$2:$A$5</c:f>
              <c:strCache>
                <c:ptCount val="4"/>
                <c:pt idx="0">
                  <c:v>2018-19</c:v>
                </c:pt>
                <c:pt idx="1">
                  <c:v>2019-20</c:v>
                </c:pt>
                <c:pt idx="2">
                  <c:v>2020-21</c:v>
                </c:pt>
                <c:pt idx="3">
                  <c:v>2021-22 (upto 10/21)</c:v>
                </c:pt>
              </c:strCache>
            </c:strRef>
          </c:cat>
          <c:val>
            <c:numRef>
              <c:f>Sheet2!$D$2:$D$5</c:f>
              <c:numCache>
                <c:formatCode>General</c:formatCode>
                <c:ptCount val="4"/>
                <c:pt idx="0">
                  <c:v>957367</c:v>
                </c:pt>
                <c:pt idx="1">
                  <c:v>849901</c:v>
                </c:pt>
                <c:pt idx="2">
                  <c:v>1103624</c:v>
                </c:pt>
                <c:pt idx="3">
                  <c:v>541067</c:v>
                </c:pt>
              </c:numCache>
            </c:numRef>
          </c:val>
        </c:ser>
        <c:axId val="88307200"/>
        <c:axId val="88308736"/>
      </c:barChart>
      <c:catAx>
        <c:axId val="88307200"/>
        <c:scaling>
          <c:orientation val="minMax"/>
        </c:scaling>
        <c:axPos val="b"/>
        <c:tickLblPos val="nextTo"/>
        <c:txPr>
          <a:bodyPr/>
          <a:lstStyle/>
          <a:p>
            <a:pPr>
              <a:defRPr sz="1400" baseline="0">
                <a:solidFill>
                  <a:srgbClr val="002060"/>
                </a:solidFill>
              </a:defRPr>
            </a:pPr>
            <a:endParaRPr lang="en-US"/>
          </a:p>
        </c:txPr>
        <c:crossAx val="88308736"/>
        <c:crosses val="autoZero"/>
        <c:auto val="1"/>
        <c:lblAlgn val="ctr"/>
        <c:lblOffset val="100"/>
      </c:catAx>
      <c:valAx>
        <c:axId val="88308736"/>
        <c:scaling>
          <c:orientation val="minMax"/>
        </c:scaling>
        <c:axPos val="l"/>
        <c:majorGridlines/>
        <c:numFmt formatCode="General" sourceLinked="1"/>
        <c:tickLblPos val="nextTo"/>
        <c:crossAx val="88307200"/>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IN"/>
  <c:chart>
    <c:plotArea>
      <c:layout>
        <c:manualLayout>
          <c:layoutTarget val="inner"/>
          <c:xMode val="edge"/>
          <c:yMode val="edge"/>
          <c:x val="8.9799696090620301E-2"/>
          <c:y val="4.6405515924929454E-2"/>
          <c:w val="0.89243804392871939"/>
          <c:h val="0.74857189873209462"/>
        </c:manualLayout>
      </c:layout>
      <c:barChart>
        <c:barDir val="col"/>
        <c:grouping val="clustered"/>
        <c:ser>
          <c:idx val="0"/>
          <c:order val="0"/>
          <c:tx>
            <c:v>Application Received</c:v>
          </c:tx>
          <c:dLbls>
            <c:txPr>
              <a:bodyPr/>
              <a:lstStyle/>
              <a:p>
                <a:pPr>
                  <a:defRPr baseline="0">
                    <a:solidFill>
                      <a:schemeClr val="accent1">
                        <a:lumMod val="25000"/>
                        <a:lumOff val="75000"/>
                      </a:schemeClr>
                    </a:solidFill>
                  </a:defRPr>
                </a:pPr>
                <a:endParaRPr lang="en-US"/>
              </a:p>
            </c:txPr>
            <c:dLblPos val="inEnd"/>
            <c:showVal val="1"/>
          </c:dLbls>
          <c:cat>
            <c:strRef>
              <c:f>Sheet1!$B$2:$B$5</c:f>
              <c:strCache>
                <c:ptCount val="4"/>
                <c:pt idx="0">
                  <c:v>Social Justice and Empower</c:v>
                </c:pt>
                <c:pt idx="1">
                  <c:v>Food and Civil Supply</c:v>
                </c:pt>
                <c:pt idx="2">
                  <c:v>Revenue</c:v>
                </c:pt>
                <c:pt idx="3">
                  <c:v>Other Departments</c:v>
                </c:pt>
              </c:strCache>
            </c:strRef>
          </c:cat>
          <c:val>
            <c:numRef>
              <c:f>Sheet1!$C$2:$C$5</c:f>
              <c:numCache>
                <c:formatCode>#,##0;\-#,##0</c:formatCode>
                <c:ptCount val="4"/>
                <c:pt idx="0">
                  <c:v>346154</c:v>
                </c:pt>
                <c:pt idx="1">
                  <c:v>294451</c:v>
                </c:pt>
                <c:pt idx="2">
                  <c:v>256557</c:v>
                </c:pt>
                <c:pt idx="3">
                  <c:v>90043</c:v>
                </c:pt>
              </c:numCache>
            </c:numRef>
          </c:val>
        </c:ser>
        <c:ser>
          <c:idx val="1"/>
          <c:order val="1"/>
          <c:tx>
            <c:v>Application Approved</c:v>
          </c:tx>
          <c:dLbls>
            <c:txPr>
              <a:bodyPr/>
              <a:lstStyle/>
              <a:p>
                <a:pPr>
                  <a:defRPr>
                    <a:solidFill>
                      <a:srgbClr val="FFFF00"/>
                    </a:solidFill>
                  </a:defRPr>
                </a:pPr>
                <a:endParaRPr lang="en-US"/>
              </a:p>
            </c:txPr>
            <c:dLblPos val="inEnd"/>
            <c:showVal val="1"/>
          </c:dLbls>
          <c:cat>
            <c:strRef>
              <c:f>Sheet1!$B$2:$B$5</c:f>
              <c:strCache>
                <c:ptCount val="4"/>
                <c:pt idx="0">
                  <c:v>Social Justice and Empower</c:v>
                </c:pt>
                <c:pt idx="1">
                  <c:v>Food and Civil Supply</c:v>
                </c:pt>
                <c:pt idx="2">
                  <c:v>Revenue</c:v>
                </c:pt>
                <c:pt idx="3">
                  <c:v>Other Departments</c:v>
                </c:pt>
              </c:strCache>
            </c:strRef>
          </c:cat>
          <c:val>
            <c:numRef>
              <c:f>Sheet1!$D$2:$D$5</c:f>
              <c:numCache>
                <c:formatCode>#,##0;\-#,##0</c:formatCode>
                <c:ptCount val="4"/>
                <c:pt idx="0">
                  <c:v>322946</c:v>
                </c:pt>
                <c:pt idx="1">
                  <c:v>286822</c:v>
                </c:pt>
                <c:pt idx="2">
                  <c:v>245240</c:v>
                </c:pt>
                <c:pt idx="3">
                  <c:v>67015</c:v>
                </c:pt>
              </c:numCache>
            </c:numRef>
          </c:val>
        </c:ser>
        <c:axId val="88412928"/>
        <c:axId val="88414464"/>
      </c:barChart>
      <c:catAx>
        <c:axId val="88412928"/>
        <c:scaling>
          <c:orientation val="minMax"/>
        </c:scaling>
        <c:axPos val="b"/>
        <c:tickLblPos val="nextTo"/>
        <c:txPr>
          <a:bodyPr rot="0"/>
          <a:lstStyle/>
          <a:p>
            <a:pPr>
              <a:defRPr sz="1400" baseline="0"/>
            </a:pPr>
            <a:endParaRPr lang="en-US"/>
          </a:p>
        </c:txPr>
        <c:crossAx val="88414464"/>
        <c:crosses val="autoZero"/>
        <c:auto val="1"/>
        <c:lblAlgn val="ctr"/>
        <c:lblOffset val="100"/>
      </c:catAx>
      <c:valAx>
        <c:axId val="88414464"/>
        <c:scaling>
          <c:orientation val="minMax"/>
        </c:scaling>
        <c:axPos val="l"/>
        <c:majorGridlines/>
        <c:numFmt formatCode="#,##0;\-#,##0" sourceLinked="1"/>
        <c:tickLblPos val="nextTo"/>
        <c:crossAx val="88412928"/>
        <c:crosses val="autoZero"/>
        <c:crossBetween val="between"/>
      </c:valAx>
    </c:plotArea>
    <c:legend>
      <c:legendPos val="r"/>
      <c:layout>
        <c:manualLayout>
          <c:xMode val="edge"/>
          <c:yMode val="edge"/>
          <c:x val="0.70343667791827624"/>
          <c:y val="7.3652141979338712E-2"/>
          <c:w val="0.18442892664732718"/>
          <c:h val="0.14058634729424554"/>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6.6612935017974426E-2"/>
          <c:y val="0.10725674272388548"/>
          <c:w val="0.49292646574655208"/>
          <c:h val="0.86807077300747604"/>
        </c:manualLayout>
      </c:layout>
      <c:doughnutChart>
        <c:varyColors val="1"/>
        <c:firstSliceAng val="0"/>
        <c:holeSize val="50"/>
      </c:doughnutChart>
    </c:plotArea>
    <c:legend>
      <c:legendPos val="r"/>
      <c:layout>
        <c:manualLayout>
          <c:xMode val="edge"/>
          <c:yMode val="edge"/>
          <c:x val="0.67688847117618356"/>
          <c:y val="0.27910145491072874"/>
          <c:w val="0.19936444578485471"/>
          <c:h val="0.60630310100126206"/>
        </c:manualLayout>
      </c:layout>
      <c:txPr>
        <a:bodyPr/>
        <a:lstStyle/>
        <a:p>
          <a:pPr rtl="0">
            <a:defRPr sz="1200" baseline="0">
              <a:solidFill>
                <a:schemeClr val="accent1">
                  <a:lumMod val="75000"/>
                </a:schemeClr>
              </a:solidFill>
            </a:defRPr>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IN" dirty="0"/>
              <a:t>SOURCE WISE RECIEPT OF </a:t>
            </a:r>
            <a:r>
              <a:rPr lang="en-IN" dirty="0" smtClean="0"/>
              <a:t>GRIEVANCES</a:t>
            </a:r>
          </a:p>
          <a:p>
            <a:pPr>
              <a:defRPr/>
            </a:pPr>
            <a:r>
              <a:rPr lang="en-IN" dirty="0" smtClean="0"/>
              <a:t>(Apr’20 to Oct.21)</a:t>
            </a:r>
            <a:endParaRPr lang="en-IN" dirty="0"/>
          </a:p>
        </c:rich>
      </c:tx>
      <c:layout>
        <c:manualLayout>
          <c:xMode val="edge"/>
          <c:yMode val="edge"/>
          <c:x val="0.48003043842184934"/>
          <c:y val="4.4279557650705674E-2"/>
        </c:manualLayout>
      </c:layout>
    </c:title>
    <c:plotArea>
      <c:layout>
        <c:manualLayout>
          <c:layoutTarget val="inner"/>
          <c:xMode val="edge"/>
          <c:yMode val="edge"/>
          <c:x val="3.8117215015690743E-2"/>
          <c:y val="2.7099321720854757E-2"/>
          <c:w val="0.46219782869395393"/>
          <c:h val="0.97290067827914606"/>
        </c:manualLayout>
      </c:layout>
      <c:pieChart>
        <c:varyColors val="1"/>
        <c:ser>
          <c:idx val="0"/>
          <c:order val="0"/>
          <c:tx>
            <c:v>SOURCE WISE RECIEPT OF GRIEVANCES</c:v>
          </c:tx>
          <c:dLbls>
            <c:dLbl>
              <c:idx val="1"/>
              <c:layout>
                <c:manualLayout>
                  <c:x val="6.7972699198850184E-2"/>
                  <c:y val="5.2565994554892893E-2"/>
                </c:manualLayout>
              </c:layout>
              <c:showVal val="1"/>
              <c:showPercent val="1"/>
            </c:dLbl>
            <c:txPr>
              <a:bodyPr/>
              <a:lstStyle/>
              <a:p>
                <a:pPr>
                  <a:defRPr sz="1300" baseline="0">
                    <a:solidFill>
                      <a:srgbClr val="FFFF00"/>
                    </a:solidFill>
                  </a:defRPr>
                </a:pPr>
                <a:endParaRPr lang="en-US"/>
              </a:p>
            </c:txPr>
            <c:showVal val="1"/>
            <c:showPercent val="1"/>
            <c:showLeaderLines val="1"/>
          </c:dLbls>
          <c:cat>
            <c:strRef>
              <c:f>'Source_Wise_Summary__18-Nov-202'!$B$3:$E$3</c:f>
              <c:strCache>
                <c:ptCount val="4"/>
                <c:pt idx="0">
                  <c:v>181 CCC</c:v>
                </c:pt>
                <c:pt idx="1">
                  <c:v>Mobile App</c:v>
                </c:pt>
                <c:pt idx="2">
                  <c:v>Web Portal</c:v>
                </c:pt>
                <c:pt idx="3">
                  <c:v>PG Portal</c:v>
                </c:pt>
              </c:strCache>
            </c:strRef>
          </c:cat>
          <c:val>
            <c:numRef>
              <c:f>'Source_Wise_Summary__18-Nov-202'!$B$28:$E$28</c:f>
              <c:numCache>
                <c:formatCode>General</c:formatCode>
                <c:ptCount val="4"/>
                <c:pt idx="0">
                  <c:v>24674</c:v>
                </c:pt>
                <c:pt idx="1">
                  <c:v>112</c:v>
                </c:pt>
                <c:pt idx="2">
                  <c:v>3837</c:v>
                </c:pt>
                <c:pt idx="3">
                  <c:v>1350</c:v>
                </c:pt>
              </c:numCache>
            </c:numRef>
          </c:val>
        </c:ser>
        <c:firstSliceAng val="0"/>
      </c:pieChart>
    </c:plotArea>
    <c:legend>
      <c:legendPos val="r"/>
      <c:layout>
        <c:manualLayout>
          <c:xMode val="edge"/>
          <c:yMode val="edge"/>
          <c:x val="0.73296015736451625"/>
          <c:y val="0.22540595986575276"/>
          <c:w val="0.21013712398592871"/>
          <c:h val="0.58424284629461454"/>
        </c:manualLayout>
      </c:layout>
      <c:txPr>
        <a:bodyPr/>
        <a:lstStyle/>
        <a:p>
          <a:pPr rtl="0">
            <a:defRPr sz="1400" baseline="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layout>
        <c:manualLayout>
          <c:xMode val="edge"/>
          <c:yMode val="edge"/>
          <c:x val="0.50391155342101923"/>
          <c:y val="3.4306900436827693E-2"/>
        </c:manualLayout>
      </c:layout>
    </c:title>
    <c:plotArea>
      <c:layout>
        <c:manualLayout>
          <c:layoutTarget val="inner"/>
          <c:xMode val="edge"/>
          <c:yMode val="edge"/>
          <c:x val="0.11908996877536111"/>
          <c:y val="2.48522428361272E-3"/>
          <c:w val="0.41947878198392907"/>
          <c:h val="0.99181339207226826"/>
        </c:manualLayout>
      </c:layout>
      <c:pieChart>
        <c:varyColors val="1"/>
        <c:ser>
          <c:idx val="0"/>
          <c:order val="0"/>
          <c:tx>
            <c:strRef>
              <c:f>Grievance_Details!$A$28</c:f>
              <c:strCache>
                <c:ptCount val="1"/>
                <c:pt idx="0">
                  <c:v>Originating Authority Report  Apr ‘20 to Oct '21 </c:v>
                </c:pt>
              </c:strCache>
            </c:strRef>
          </c:tx>
          <c:dLbls>
            <c:txPr>
              <a:bodyPr/>
              <a:lstStyle/>
              <a:p>
                <a:pPr>
                  <a:defRPr sz="1400" baseline="0">
                    <a:solidFill>
                      <a:srgbClr val="FFFF00"/>
                    </a:solidFill>
                  </a:defRPr>
                </a:pPr>
                <a:endParaRPr lang="en-US"/>
              </a:p>
            </c:txPr>
            <c:dLblPos val="ctr"/>
            <c:showVal val="1"/>
            <c:showLeaderLines val="1"/>
          </c:dLbls>
          <c:cat>
            <c:strRef>
              <c:f>Grievance_Details!$C$30:$C$35</c:f>
              <c:strCache>
                <c:ptCount val="6"/>
                <c:pt idx="0">
                  <c:v>Chief Minister Office</c:v>
                </c:pt>
                <c:pt idx="1">
                  <c:v>Governor House</c:v>
                </c:pt>
                <c:pt idx="2">
                  <c:v>Prime Minister Office</c:v>
                </c:pt>
                <c:pt idx="3">
                  <c:v>President Office</c:v>
                </c:pt>
                <c:pt idx="4">
                  <c:v>Chief Minister Office (Email)</c:v>
                </c:pt>
                <c:pt idx="5">
                  <c:v>Write To CM (Email-Grievance)</c:v>
                </c:pt>
              </c:strCache>
            </c:strRef>
          </c:cat>
          <c:val>
            <c:numRef>
              <c:f>Grievance_Details!$D$30:$D$35</c:f>
              <c:numCache>
                <c:formatCode>General</c:formatCode>
                <c:ptCount val="6"/>
                <c:pt idx="0">
                  <c:v>81</c:v>
                </c:pt>
                <c:pt idx="1">
                  <c:v>81</c:v>
                </c:pt>
                <c:pt idx="2">
                  <c:v>11</c:v>
                </c:pt>
                <c:pt idx="3">
                  <c:v>39</c:v>
                </c:pt>
                <c:pt idx="4">
                  <c:v>40</c:v>
                </c:pt>
                <c:pt idx="5">
                  <c:v>258</c:v>
                </c:pt>
              </c:numCache>
            </c:numRef>
          </c:val>
        </c:ser>
        <c:firstSliceAng val="0"/>
      </c:pieChart>
    </c:plotArea>
    <c:legend>
      <c:legendPos val="r"/>
      <c:layout>
        <c:manualLayout>
          <c:xMode val="edge"/>
          <c:yMode val="edge"/>
          <c:x val="0.66998997218371215"/>
          <c:y val="0.20085991696025768"/>
          <c:w val="0.31672099127144143"/>
          <c:h val="0.73511811023622042"/>
        </c:manualLayout>
      </c:layout>
      <c:txPr>
        <a:bodyPr/>
        <a:lstStyle/>
        <a:p>
          <a:pPr>
            <a:defRPr sz="1300" baseline="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hart>
    <c:title>
      <c:layout>
        <c:manualLayout>
          <c:xMode val="edge"/>
          <c:yMode val="edge"/>
          <c:x val="0.21790263755374159"/>
          <c:y val="0"/>
        </c:manualLayout>
      </c:layout>
    </c:title>
    <c:plotArea>
      <c:layout>
        <c:manualLayout>
          <c:layoutTarget val="inner"/>
          <c:xMode val="edge"/>
          <c:yMode val="edge"/>
          <c:x val="7.3772523066518533E-2"/>
          <c:y val="5.4549292352299682E-2"/>
          <c:w val="0.55824066470218825"/>
          <c:h val="0.94545070764770034"/>
        </c:manualLayout>
      </c:layout>
      <c:pieChart>
        <c:varyColors val="1"/>
        <c:ser>
          <c:idx val="0"/>
          <c:order val="0"/>
          <c:tx>
            <c:v>Departmentwise Grievance Registration (Apr 20 to Oct. 21)</c:v>
          </c:tx>
          <c:dLbls>
            <c:txPr>
              <a:bodyPr/>
              <a:lstStyle/>
              <a:p>
                <a:pPr>
                  <a:defRPr sz="1400" baseline="0">
                    <a:solidFill>
                      <a:srgbClr val="FFFF00"/>
                    </a:solidFill>
                  </a:defRPr>
                </a:pPr>
                <a:endParaRPr lang="en-US"/>
              </a:p>
            </c:txPr>
            <c:dLblPos val="ctr"/>
            <c:showPercent val="1"/>
            <c:showLeaderLines val="1"/>
          </c:dLbls>
          <c:cat>
            <c:strRef>
              <c:f>'[PF4_Overall_Performance_Report_19-Nov-2021_12-40-24.xlsx]Grievance_Details'!$B$9:$B$19</c:f>
              <c:strCache>
                <c:ptCount val="11"/>
                <c:pt idx="0">
                  <c:v>Jodhpur Vidhyut Vitran Nigam Limited (JDVVNL)</c:v>
                </c:pt>
                <c:pt idx="1">
                  <c:v>Public Health Engineering</c:v>
                </c:pt>
                <c:pt idx="2">
                  <c:v>Panchayati Raj</c:v>
                </c:pt>
                <c:pt idx="3">
                  <c:v>Local Self Government (Municipal Bodies)</c:v>
                </c:pt>
                <c:pt idx="4">
                  <c:v>Revenue</c:v>
                </c:pt>
                <c:pt idx="5">
                  <c:v>Cooperative</c:v>
                </c:pt>
                <c:pt idx="6">
                  <c:v>Mgnrega</c:v>
                </c:pt>
                <c:pt idx="7">
                  <c:v>Police</c:v>
                </c:pt>
                <c:pt idx="8">
                  <c:v>COVID-19 PANDEMIC</c:v>
                </c:pt>
                <c:pt idx="9">
                  <c:v>Social Justice  Empowerment</c:v>
                </c:pt>
                <c:pt idx="10">
                  <c:v>Other Deptt.</c:v>
                </c:pt>
              </c:strCache>
            </c:strRef>
          </c:cat>
          <c:val>
            <c:numRef>
              <c:f>'[PF4_Overall_Performance_Report_19-Nov-2021_12-40-24.xlsx]Grievance_Details'!$C$9:$C$19</c:f>
              <c:numCache>
                <c:formatCode>General</c:formatCode>
                <c:ptCount val="11"/>
                <c:pt idx="0">
                  <c:v>5956</c:v>
                </c:pt>
                <c:pt idx="1">
                  <c:v>3898</c:v>
                </c:pt>
                <c:pt idx="2">
                  <c:v>3653</c:v>
                </c:pt>
                <c:pt idx="3">
                  <c:v>2358</c:v>
                </c:pt>
                <c:pt idx="4">
                  <c:v>1849</c:v>
                </c:pt>
                <c:pt idx="5">
                  <c:v>1677</c:v>
                </c:pt>
                <c:pt idx="6">
                  <c:v>1047</c:v>
                </c:pt>
                <c:pt idx="7">
                  <c:v>994</c:v>
                </c:pt>
                <c:pt idx="8">
                  <c:v>743</c:v>
                </c:pt>
                <c:pt idx="9">
                  <c:v>711</c:v>
                </c:pt>
                <c:pt idx="10">
                  <c:v>7087</c:v>
                </c:pt>
              </c:numCache>
            </c:numRef>
          </c:val>
        </c:ser>
        <c:firstSliceAng val="0"/>
      </c:pieChart>
    </c:plotArea>
    <c:legend>
      <c:legendPos val="r"/>
      <c:layout>
        <c:manualLayout>
          <c:xMode val="edge"/>
          <c:yMode val="edge"/>
          <c:x val="0.68718479783585329"/>
          <c:y val="9.2643624868282398E-2"/>
          <c:w val="0.31128145983285893"/>
          <c:h val="0.892936940445344"/>
        </c:manualLayout>
      </c:layout>
      <c:txPr>
        <a:bodyPr/>
        <a:lstStyle/>
        <a:p>
          <a:pPr rtl="0">
            <a:defRPr sz="1200" baseline="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hart>
    <c:plotArea>
      <c:layout/>
      <c:barChart>
        <c:barDir val="col"/>
        <c:grouping val="stacked"/>
        <c:ser>
          <c:idx val="0"/>
          <c:order val="0"/>
          <c:tx>
            <c:v>Disposed Grievances</c:v>
          </c:tx>
          <c:dLbls>
            <c:txPr>
              <a:bodyPr/>
              <a:lstStyle/>
              <a:p>
                <a:pPr>
                  <a:defRPr baseline="0">
                    <a:solidFill>
                      <a:srgbClr val="FFFF00"/>
                    </a:solidFill>
                  </a:defRPr>
                </a:pPr>
                <a:endParaRPr lang="en-US"/>
              </a:p>
            </c:txPr>
            <c:dLblPos val="inBase"/>
            <c:showVal val="1"/>
          </c:dLbls>
          <c:cat>
            <c:strRef>
              <c:f>Grievance_Details!$B$9:$B$18</c:f>
              <c:strCache>
                <c:ptCount val="10"/>
                <c:pt idx="0">
                  <c:v>Jodhpur Vidhyut Vitran Nigam Limited (JDVVNL)</c:v>
                </c:pt>
                <c:pt idx="1">
                  <c:v>Public Health Engineering</c:v>
                </c:pt>
                <c:pt idx="2">
                  <c:v>Panchayati Raj</c:v>
                </c:pt>
                <c:pt idx="3">
                  <c:v>Local Self Government (Municipal Bodies)</c:v>
                </c:pt>
                <c:pt idx="4">
                  <c:v>Revenue</c:v>
                </c:pt>
                <c:pt idx="5">
                  <c:v>Cooperative</c:v>
                </c:pt>
                <c:pt idx="6">
                  <c:v>Mgnrega</c:v>
                </c:pt>
                <c:pt idx="7">
                  <c:v>Police</c:v>
                </c:pt>
                <c:pt idx="8">
                  <c:v>COVID-19 PANDEMIC</c:v>
                </c:pt>
                <c:pt idx="9">
                  <c:v>Social Justice  Empowerment</c:v>
                </c:pt>
              </c:strCache>
            </c:strRef>
          </c:cat>
          <c:val>
            <c:numRef>
              <c:f>Grievance_Details!$F$9:$F$18</c:f>
              <c:numCache>
                <c:formatCode>General</c:formatCode>
                <c:ptCount val="10"/>
                <c:pt idx="0">
                  <c:v>5868</c:v>
                </c:pt>
                <c:pt idx="1">
                  <c:v>3869</c:v>
                </c:pt>
                <c:pt idx="2">
                  <c:v>3581</c:v>
                </c:pt>
                <c:pt idx="3">
                  <c:v>2244</c:v>
                </c:pt>
                <c:pt idx="4">
                  <c:v>1761</c:v>
                </c:pt>
                <c:pt idx="5">
                  <c:v>1664</c:v>
                </c:pt>
                <c:pt idx="6">
                  <c:v>1045</c:v>
                </c:pt>
                <c:pt idx="7">
                  <c:v>990</c:v>
                </c:pt>
                <c:pt idx="8">
                  <c:v>743</c:v>
                </c:pt>
                <c:pt idx="9">
                  <c:v>703</c:v>
                </c:pt>
              </c:numCache>
            </c:numRef>
          </c:val>
        </c:ser>
        <c:ser>
          <c:idx val="1"/>
          <c:order val="1"/>
          <c:tx>
            <c:v>Pending Grievances</c:v>
          </c:tx>
          <c:dLbls>
            <c:dLblPos val="inBase"/>
            <c:showVal val="1"/>
          </c:dLbls>
          <c:cat>
            <c:strRef>
              <c:f>Grievance_Details!$B$9:$B$18</c:f>
              <c:strCache>
                <c:ptCount val="10"/>
                <c:pt idx="0">
                  <c:v>Jodhpur Vidhyut Vitran Nigam Limited (JDVVNL)</c:v>
                </c:pt>
                <c:pt idx="1">
                  <c:v>Public Health Engineering</c:v>
                </c:pt>
                <c:pt idx="2">
                  <c:v>Panchayati Raj</c:v>
                </c:pt>
                <c:pt idx="3">
                  <c:v>Local Self Government (Municipal Bodies)</c:v>
                </c:pt>
                <c:pt idx="4">
                  <c:v>Revenue</c:v>
                </c:pt>
                <c:pt idx="5">
                  <c:v>Cooperative</c:v>
                </c:pt>
                <c:pt idx="6">
                  <c:v>Mgnrega</c:v>
                </c:pt>
                <c:pt idx="7">
                  <c:v>Police</c:v>
                </c:pt>
                <c:pt idx="8">
                  <c:v>COVID-19 PANDEMIC</c:v>
                </c:pt>
                <c:pt idx="9">
                  <c:v>Social Justice  Empowerment</c:v>
                </c:pt>
              </c:strCache>
            </c:strRef>
          </c:cat>
          <c:val>
            <c:numRef>
              <c:f>Grievance_Details!$D$9:$D$18</c:f>
              <c:numCache>
                <c:formatCode>General</c:formatCode>
                <c:ptCount val="10"/>
                <c:pt idx="0">
                  <c:v>88</c:v>
                </c:pt>
                <c:pt idx="1">
                  <c:v>29</c:v>
                </c:pt>
                <c:pt idx="2">
                  <c:v>70</c:v>
                </c:pt>
                <c:pt idx="3">
                  <c:v>114</c:v>
                </c:pt>
                <c:pt idx="4">
                  <c:v>87</c:v>
                </c:pt>
                <c:pt idx="5">
                  <c:v>13</c:v>
                </c:pt>
                <c:pt idx="6">
                  <c:v>2</c:v>
                </c:pt>
                <c:pt idx="7">
                  <c:v>4</c:v>
                </c:pt>
                <c:pt idx="8">
                  <c:v>0</c:v>
                </c:pt>
                <c:pt idx="9">
                  <c:v>8</c:v>
                </c:pt>
              </c:numCache>
            </c:numRef>
          </c:val>
        </c:ser>
        <c:gapWidth val="100"/>
        <c:overlap val="100"/>
        <c:axId val="89223168"/>
        <c:axId val="89224704"/>
      </c:barChart>
      <c:catAx>
        <c:axId val="89223168"/>
        <c:scaling>
          <c:orientation val="minMax"/>
        </c:scaling>
        <c:axPos val="b"/>
        <c:tickLblPos val="nextTo"/>
        <c:txPr>
          <a:bodyPr rot="0"/>
          <a:lstStyle/>
          <a:p>
            <a:pPr>
              <a:defRPr/>
            </a:pPr>
            <a:endParaRPr lang="en-US"/>
          </a:p>
        </c:txPr>
        <c:crossAx val="89224704"/>
        <c:crosses val="autoZero"/>
        <c:auto val="1"/>
        <c:lblAlgn val="ctr"/>
        <c:lblOffset val="100"/>
      </c:catAx>
      <c:valAx>
        <c:axId val="89224704"/>
        <c:scaling>
          <c:orientation val="minMax"/>
        </c:scaling>
        <c:axPos val="l"/>
        <c:majorGridlines/>
        <c:numFmt formatCode="General" sourceLinked="1"/>
        <c:tickLblPos val="nextTo"/>
        <c:crossAx val="89223168"/>
        <c:crosses val="autoZero"/>
        <c:crossBetween val="between"/>
      </c:valAx>
    </c:plotArea>
    <c:legend>
      <c:legendPos val="r"/>
      <c:layout>
        <c:manualLayout>
          <c:xMode val="edge"/>
          <c:yMode val="edge"/>
          <c:x val="0.40964088442831403"/>
          <c:y val="0.16922108644416831"/>
          <c:w val="0.1167223122498685"/>
          <c:h val="9.7598701052317313E-2"/>
        </c:manualLayout>
      </c:layout>
      <c:txPr>
        <a:bodyPr/>
        <a:lstStyle/>
        <a:p>
          <a:pPr rtl="0">
            <a:defRPr/>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doughnutChart>
        <c:varyColors val="1"/>
        <c:dLbls>
          <c:showVal val="1"/>
        </c:dLbls>
        <c:firstSliceAng val="0"/>
        <c:holeSize val="55"/>
      </c:doughnutChart>
      <c:spPr>
        <a:noFill/>
        <a:ln>
          <a:noFill/>
        </a:ln>
        <a:effectLst/>
      </c:spPr>
    </c:plotArea>
    <c:legend>
      <c:legendPos val="r"/>
      <c:layout>
        <c:manualLayout>
          <c:xMode val="edge"/>
          <c:yMode val="edge"/>
          <c:x val="0.7172551869125694"/>
          <c:y val="0.28520682141450032"/>
          <c:w val="0.16736448064785694"/>
          <c:h val="0.29625454712897731"/>
        </c:manualLayout>
      </c:layout>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chemeClr val="bg1"/>
    </a:solidFill>
    <a:ln w="9525" cap="flat" cmpd="sng" algn="ctr">
      <a:solidFill>
        <a:schemeClr val="bg1"/>
      </a:solidFill>
      <a:round/>
    </a:ln>
    <a:effectLst/>
  </c:spPr>
  <c:txPr>
    <a:bodyPr/>
    <a:lstStyle/>
    <a:p>
      <a:pPr>
        <a:defRPr/>
      </a:pPr>
      <a:endParaRPr lang="en-US"/>
    </a:p>
  </c:txPr>
  <c:externalData r:id="rId1"/>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BF777-F316-4DA4-8410-19632E64B59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N"/>
        </a:p>
      </dgm:t>
    </dgm:pt>
    <dgm:pt modelId="{9F59B783-388A-4C41-88BC-E717389D1B25}">
      <dgm:prSet/>
      <dgm:spPr/>
      <dgm:t>
        <a:bodyPr/>
        <a:lstStyle/>
        <a:p>
          <a:pPr rtl="0"/>
          <a:r>
            <a:rPr lang="en-US" dirty="0">
              <a:solidFill>
                <a:srgbClr val="FFFF00"/>
              </a:solidFill>
            </a:rPr>
            <a:t>Not Properly Registered:</a:t>
          </a:r>
        </a:p>
        <a:p>
          <a:pPr rtl="0"/>
          <a:r>
            <a:rPr lang="en-US" dirty="0"/>
            <a:t>No mandatory forum for registration &amp; Paper-based process is cumbersome</a:t>
          </a:r>
          <a:endParaRPr lang="en-IN" dirty="0"/>
        </a:p>
      </dgm:t>
    </dgm:pt>
    <dgm:pt modelId="{B6982EF1-3C97-4461-9FA1-7FBED75BE05E}" type="parTrans" cxnId="{3695E0AC-4791-4FE9-9F34-48088816D618}">
      <dgm:prSet/>
      <dgm:spPr/>
      <dgm:t>
        <a:bodyPr/>
        <a:lstStyle/>
        <a:p>
          <a:endParaRPr lang="en-IN"/>
        </a:p>
      </dgm:t>
    </dgm:pt>
    <dgm:pt modelId="{9B738283-CC75-4745-9247-CE319B550F24}" type="sibTrans" cxnId="{3695E0AC-4791-4FE9-9F34-48088816D618}">
      <dgm:prSet/>
      <dgm:spPr/>
      <dgm:t>
        <a:bodyPr/>
        <a:lstStyle/>
        <a:p>
          <a:endParaRPr lang="en-IN"/>
        </a:p>
      </dgm:t>
    </dgm:pt>
    <dgm:pt modelId="{FAC57133-F552-48F5-A01B-EA99218514EF}">
      <dgm:prSet/>
      <dgm:spPr>
        <a:solidFill>
          <a:schemeClr val="accent3">
            <a:lumMod val="75000"/>
          </a:schemeClr>
        </a:solidFill>
      </dgm:spPr>
      <dgm:t>
        <a:bodyPr/>
        <a:lstStyle/>
        <a:p>
          <a:pPr rtl="0"/>
          <a:r>
            <a:rPr lang="en-US" dirty="0">
              <a:solidFill>
                <a:srgbClr val="FFFF00"/>
              </a:solidFill>
            </a:rPr>
            <a:t>Not Properly Monitored</a:t>
          </a:r>
          <a:r>
            <a:rPr lang="en-US" dirty="0"/>
            <a:t>: </a:t>
          </a:r>
        </a:p>
        <a:p>
          <a:pPr rtl="0"/>
          <a:r>
            <a:rPr lang="en-US" dirty="0"/>
            <a:t>No mandatory forum for </a:t>
          </a:r>
          <a:r>
            <a:rPr lang="en-US" dirty="0" err="1"/>
            <a:t>redressal</a:t>
          </a:r>
          <a:endParaRPr lang="en-US" dirty="0"/>
        </a:p>
      </dgm:t>
    </dgm:pt>
    <dgm:pt modelId="{58F939F5-01EB-4BE6-A668-DAA9B2F09E7B}" type="parTrans" cxnId="{84294779-4D84-40CB-B860-0CABB033B529}">
      <dgm:prSet/>
      <dgm:spPr/>
      <dgm:t>
        <a:bodyPr/>
        <a:lstStyle/>
        <a:p>
          <a:endParaRPr lang="en-IN"/>
        </a:p>
      </dgm:t>
    </dgm:pt>
    <dgm:pt modelId="{979176EF-6660-49A6-B72B-CD11AFBD51C3}" type="sibTrans" cxnId="{84294779-4D84-40CB-B860-0CABB033B529}">
      <dgm:prSet/>
      <dgm:spPr/>
      <dgm:t>
        <a:bodyPr/>
        <a:lstStyle/>
        <a:p>
          <a:endParaRPr lang="en-IN"/>
        </a:p>
      </dgm:t>
    </dgm:pt>
    <dgm:pt modelId="{6BC30F00-1590-4F64-A343-BFD78A36E991}">
      <dgm:prSet/>
      <dgm:spPr>
        <a:solidFill>
          <a:schemeClr val="accent1">
            <a:lumMod val="50000"/>
          </a:schemeClr>
        </a:solidFill>
      </dgm:spPr>
      <dgm:t>
        <a:bodyPr/>
        <a:lstStyle/>
        <a:p>
          <a:pPr rtl="0"/>
          <a:r>
            <a:rPr lang="en-US" dirty="0">
              <a:solidFill>
                <a:srgbClr val="FFFF00"/>
              </a:solidFill>
            </a:rPr>
            <a:t>Not Properly Redressed</a:t>
          </a:r>
          <a:r>
            <a:rPr lang="en-US" dirty="0"/>
            <a:t>: </a:t>
          </a:r>
        </a:p>
        <a:p>
          <a:pPr rtl="0"/>
          <a:r>
            <a:rPr lang="en-US" dirty="0"/>
            <a:t>People may move from one office to another</a:t>
          </a:r>
        </a:p>
        <a:p>
          <a:pPr rtl="0"/>
          <a:r>
            <a:rPr lang="en-US" dirty="0"/>
            <a:t>With no solution</a:t>
          </a:r>
        </a:p>
        <a:p>
          <a:pPr rtl="0"/>
          <a:endParaRPr lang="en-IN" dirty="0"/>
        </a:p>
      </dgm:t>
    </dgm:pt>
    <dgm:pt modelId="{EDFEB4B3-C6F0-4752-AB91-73A09DB09096}" type="parTrans" cxnId="{782C64C3-F58E-43FA-829C-20A7C379801E}">
      <dgm:prSet/>
      <dgm:spPr/>
      <dgm:t>
        <a:bodyPr/>
        <a:lstStyle/>
        <a:p>
          <a:endParaRPr lang="en-IN"/>
        </a:p>
      </dgm:t>
    </dgm:pt>
    <dgm:pt modelId="{F050D85B-0E65-48F4-B4E2-77F2838D0B77}" type="sibTrans" cxnId="{782C64C3-F58E-43FA-829C-20A7C379801E}">
      <dgm:prSet/>
      <dgm:spPr/>
      <dgm:t>
        <a:bodyPr/>
        <a:lstStyle/>
        <a:p>
          <a:endParaRPr lang="en-IN"/>
        </a:p>
      </dgm:t>
    </dgm:pt>
    <dgm:pt modelId="{BBA0E646-064D-41C4-AA35-20013224A3FF}">
      <dgm:prSet/>
      <dgm:spPr>
        <a:solidFill>
          <a:schemeClr val="bg2">
            <a:lumMod val="25000"/>
          </a:schemeClr>
        </a:solidFill>
      </dgm:spPr>
      <dgm:t>
        <a:bodyPr/>
        <a:lstStyle/>
        <a:p>
          <a:pPr rtl="0"/>
          <a:r>
            <a:rPr lang="en-US" dirty="0">
              <a:solidFill>
                <a:srgbClr val="FFFF00"/>
              </a:solidFill>
            </a:rPr>
            <a:t>Not transparent</a:t>
          </a:r>
          <a:r>
            <a:rPr lang="en-US" dirty="0"/>
            <a:t>: Officials had no fear of being exposed</a:t>
          </a:r>
          <a:endParaRPr lang="en-IN" dirty="0"/>
        </a:p>
      </dgm:t>
    </dgm:pt>
    <dgm:pt modelId="{096A828C-3992-46C8-AEF9-F386143D9AB9}" type="parTrans" cxnId="{B2747CCB-199E-4B1C-BD3C-090CC691F132}">
      <dgm:prSet/>
      <dgm:spPr/>
      <dgm:t>
        <a:bodyPr/>
        <a:lstStyle/>
        <a:p>
          <a:endParaRPr lang="en-IN"/>
        </a:p>
      </dgm:t>
    </dgm:pt>
    <dgm:pt modelId="{9D58E193-3D66-46CE-9332-64513CBD3B5C}" type="sibTrans" cxnId="{B2747CCB-199E-4B1C-BD3C-090CC691F132}">
      <dgm:prSet/>
      <dgm:spPr/>
      <dgm:t>
        <a:bodyPr/>
        <a:lstStyle/>
        <a:p>
          <a:endParaRPr lang="en-IN"/>
        </a:p>
      </dgm:t>
    </dgm:pt>
    <dgm:pt modelId="{E56518F9-5948-4EDD-93A8-F64446522F62}" type="pres">
      <dgm:prSet presAssocID="{962BF777-F316-4DA4-8410-19632E64B59D}" presName="diagram" presStyleCnt="0">
        <dgm:presLayoutVars>
          <dgm:dir/>
          <dgm:resizeHandles val="exact"/>
        </dgm:presLayoutVars>
      </dgm:prSet>
      <dgm:spPr/>
      <dgm:t>
        <a:bodyPr/>
        <a:lstStyle/>
        <a:p>
          <a:endParaRPr lang="en-US"/>
        </a:p>
      </dgm:t>
    </dgm:pt>
    <dgm:pt modelId="{CDC13D32-61C7-4E88-B734-1BAC0A172E19}" type="pres">
      <dgm:prSet presAssocID="{9F59B783-388A-4C41-88BC-E717389D1B25}" presName="node" presStyleLbl="node1" presStyleIdx="0" presStyleCnt="4">
        <dgm:presLayoutVars>
          <dgm:bulletEnabled val="1"/>
        </dgm:presLayoutVars>
      </dgm:prSet>
      <dgm:spPr/>
      <dgm:t>
        <a:bodyPr/>
        <a:lstStyle/>
        <a:p>
          <a:endParaRPr lang="en-US"/>
        </a:p>
      </dgm:t>
    </dgm:pt>
    <dgm:pt modelId="{87DF8DA5-F4F4-423B-8E3D-E568197FBFF2}" type="pres">
      <dgm:prSet presAssocID="{9B738283-CC75-4745-9247-CE319B550F24}" presName="sibTrans" presStyleCnt="0"/>
      <dgm:spPr/>
    </dgm:pt>
    <dgm:pt modelId="{DAE32EA5-4135-4024-B4C8-C11BB682FD12}" type="pres">
      <dgm:prSet presAssocID="{FAC57133-F552-48F5-A01B-EA99218514EF}" presName="node" presStyleLbl="node1" presStyleIdx="1" presStyleCnt="4">
        <dgm:presLayoutVars>
          <dgm:bulletEnabled val="1"/>
        </dgm:presLayoutVars>
      </dgm:prSet>
      <dgm:spPr/>
      <dgm:t>
        <a:bodyPr/>
        <a:lstStyle/>
        <a:p>
          <a:endParaRPr lang="en-US"/>
        </a:p>
      </dgm:t>
    </dgm:pt>
    <dgm:pt modelId="{3B227CBA-BA79-4CC6-BA1B-952D2DA0A5F3}" type="pres">
      <dgm:prSet presAssocID="{979176EF-6660-49A6-B72B-CD11AFBD51C3}" presName="sibTrans" presStyleCnt="0"/>
      <dgm:spPr/>
    </dgm:pt>
    <dgm:pt modelId="{94D75884-14B6-45A8-8F16-9EC3F9D6F9B9}" type="pres">
      <dgm:prSet presAssocID="{6BC30F00-1590-4F64-A343-BFD78A36E991}" presName="node" presStyleLbl="node1" presStyleIdx="2" presStyleCnt="4">
        <dgm:presLayoutVars>
          <dgm:bulletEnabled val="1"/>
        </dgm:presLayoutVars>
      </dgm:prSet>
      <dgm:spPr/>
      <dgm:t>
        <a:bodyPr/>
        <a:lstStyle/>
        <a:p>
          <a:endParaRPr lang="en-US"/>
        </a:p>
      </dgm:t>
    </dgm:pt>
    <dgm:pt modelId="{2475EE4E-1CD0-49DE-B46E-6C7BEA97AFAD}" type="pres">
      <dgm:prSet presAssocID="{F050D85B-0E65-48F4-B4E2-77F2838D0B77}" presName="sibTrans" presStyleCnt="0"/>
      <dgm:spPr/>
    </dgm:pt>
    <dgm:pt modelId="{118D4106-AF72-421C-A782-EFD4A1408D11}" type="pres">
      <dgm:prSet presAssocID="{BBA0E646-064D-41C4-AA35-20013224A3FF}" presName="node" presStyleLbl="node1" presStyleIdx="3" presStyleCnt="4">
        <dgm:presLayoutVars>
          <dgm:bulletEnabled val="1"/>
        </dgm:presLayoutVars>
      </dgm:prSet>
      <dgm:spPr/>
      <dgm:t>
        <a:bodyPr/>
        <a:lstStyle/>
        <a:p>
          <a:endParaRPr lang="en-US"/>
        </a:p>
      </dgm:t>
    </dgm:pt>
  </dgm:ptLst>
  <dgm:cxnLst>
    <dgm:cxn modelId="{B2747CCB-199E-4B1C-BD3C-090CC691F132}" srcId="{962BF777-F316-4DA4-8410-19632E64B59D}" destId="{BBA0E646-064D-41C4-AA35-20013224A3FF}" srcOrd="3" destOrd="0" parTransId="{096A828C-3992-46C8-AEF9-F386143D9AB9}" sibTransId="{9D58E193-3D66-46CE-9332-64513CBD3B5C}"/>
    <dgm:cxn modelId="{3695E0AC-4791-4FE9-9F34-48088816D618}" srcId="{962BF777-F316-4DA4-8410-19632E64B59D}" destId="{9F59B783-388A-4C41-88BC-E717389D1B25}" srcOrd="0" destOrd="0" parTransId="{B6982EF1-3C97-4461-9FA1-7FBED75BE05E}" sibTransId="{9B738283-CC75-4745-9247-CE319B550F24}"/>
    <dgm:cxn modelId="{C41C3D7E-C4FF-4D2F-9F07-A6C5B7F23E91}" type="presOf" srcId="{FAC57133-F552-48F5-A01B-EA99218514EF}" destId="{DAE32EA5-4135-4024-B4C8-C11BB682FD12}" srcOrd="0" destOrd="0" presId="urn:microsoft.com/office/officeart/2005/8/layout/default#1"/>
    <dgm:cxn modelId="{84294779-4D84-40CB-B860-0CABB033B529}" srcId="{962BF777-F316-4DA4-8410-19632E64B59D}" destId="{FAC57133-F552-48F5-A01B-EA99218514EF}" srcOrd="1" destOrd="0" parTransId="{58F939F5-01EB-4BE6-A668-DAA9B2F09E7B}" sibTransId="{979176EF-6660-49A6-B72B-CD11AFBD51C3}"/>
    <dgm:cxn modelId="{82AF7C36-F9E6-4D83-8DC7-B3DB46023CEB}" type="presOf" srcId="{BBA0E646-064D-41C4-AA35-20013224A3FF}" destId="{118D4106-AF72-421C-A782-EFD4A1408D11}" srcOrd="0" destOrd="0" presId="urn:microsoft.com/office/officeart/2005/8/layout/default#1"/>
    <dgm:cxn modelId="{782C64C3-F58E-43FA-829C-20A7C379801E}" srcId="{962BF777-F316-4DA4-8410-19632E64B59D}" destId="{6BC30F00-1590-4F64-A343-BFD78A36E991}" srcOrd="2" destOrd="0" parTransId="{EDFEB4B3-C6F0-4752-AB91-73A09DB09096}" sibTransId="{F050D85B-0E65-48F4-B4E2-77F2838D0B77}"/>
    <dgm:cxn modelId="{D34BA1C5-5D14-47DF-B78C-490F9984BF2A}" type="presOf" srcId="{9F59B783-388A-4C41-88BC-E717389D1B25}" destId="{CDC13D32-61C7-4E88-B734-1BAC0A172E19}" srcOrd="0" destOrd="0" presId="urn:microsoft.com/office/officeart/2005/8/layout/default#1"/>
    <dgm:cxn modelId="{B546E9F0-71C9-4BCD-8F1F-086F646D911A}" type="presOf" srcId="{962BF777-F316-4DA4-8410-19632E64B59D}" destId="{E56518F9-5948-4EDD-93A8-F64446522F62}" srcOrd="0" destOrd="0" presId="urn:microsoft.com/office/officeart/2005/8/layout/default#1"/>
    <dgm:cxn modelId="{4C401AD1-6444-4701-BE46-F9883DFC8A66}" type="presOf" srcId="{6BC30F00-1590-4F64-A343-BFD78A36E991}" destId="{94D75884-14B6-45A8-8F16-9EC3F9D6F9B9}" srcOrd="0" destOrd="0" presId="urn:microsoft.com/office/officeart/2005/8/layout/default#1"/>
    <dgm:cxn modelId="{8056FCEE-C927-4FD3-8A6A-A6859B00D034}" type="presParOf" srcId="{E56518F9-5948-4EDD-93A8-F64446522F62}" destId="{CDC13D32-61C7-4E88-B734-1BAC0A172E19}" srcOrd="0" destOrd="0" presId="urn:microsoft.com/office/officeart/2005/8/layout/default#1"/>
    <dgm:cxn modelId="{319309DC-BBCF-40DF-BBB5-DC6B0605CCD0}" type="presParOf" srcId="{E56518F9-5948-4EDD-93A8-F64446522F62}" destId="{87DF8DA5-F4F4-423B-8E3D-E568197FBFF2}" srcOrd="1" destOrd="0" presId="urn:microsoft.com/office/officeart/2005/8/layout/default#1"/>
    <dgm:cxn modelId="{6A28101B-A505-4E7F-8E41-3991CF22844F}" type="presParOf" srcId="{E56518F9-5948-4EDD-93A8-F64446522F62}" destId="{DAE32EA5-4135-4024-B4C8-C11BB682FD12}" srcOrd="2" destOrd="0" presId="urn:microsoft.com/office/officeart/2005/8/layout/default#1"/>
    <dgm:cxn modelId="{D54DAC0F-7FC6-4578-9A69-4B6011AB9C72}" type="presParOf" srcId="{E56518F9-5948-4EDD-93A8-F64446522F62}" destId="{3B227CBA-BA79-4CC6-BA1B-952D2DA0A5F3}" srcOrd="3" destOrd="0" presId="urn:microsoft.com/office/officeart/2005/8/layout/default#1"/>
    <dgm:cxn modelId="{6B39A7B5-EFC2-4E9D-81C0-E0EAE1677DAC}" type="presParOf" srcId="{E56518F9-5948-4EDD-93A8-F64446522F62}" destId="{94D75884-14B6-45A8-8F16-9EC3F9D6F9B9}" srcOrd="4" destOrd="0" presId="urn:microsoft.com/office/officeart/2005/8/layout/default#1"/>
    <dgm:cxn modelId="{FF7AB7E5-AAA5-4E77-AACD-F814E7F09B9A}" type="presParOf" srcId="{E56518F9-5948-4EDD-93A8-F64446522F62}" destId="{2475EE4E-1CD0-49DE-B46E-6C7BEA97AFAD}" srcOrd="5" destOrd="0" presId="urn:microsoft.com/office/officeart/2005/8/layout/default#1"/>
    <dgm:cxn modelId="{980F2C1D-5F07-4D98-95A2-24BF8F882238}" type="presParOf" srcId="{E56518F9-5948-4EDD-93A8-F64446522F62}" destId="{118D4106-AF72-421C-A782-EFD4A1408D11}" srcOrd="6"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0009D-07AD-41CD-8634-3A1BC20A82C3}" type="doc">
      <dgm:prSet loTypeId="urn:microsoft.com/office/officeart/2005/8/layout/matrix1" loCatId="matrix" qsTypeId="urn:microsoft.com/office/officeart/2005/8/quickstyle/simple4" qsCatId="simple" csTypeId="urn:microsoft.com/office/officeart/2005/8/colors/accent3_4" csCatId="accent3" phldr="1"/>
      <dgm:spPr/>
      <dgm:t>
        <a:bodyPr/>
        <a:lstStyle/>
        <a:p>
          <a:endParaRPr lang="en-IN"/>
        </a:p>
      </dgm:t>
    </dgm:pt>
    <dgm:pt modelId="{057F5E2D-ED1F-46DE-84D8-C68909FB953A}">
      <dgm:prSet phldrT="[Text]"/>
      <dgm:spPr/>
      <dgm:t>
        <a:bodyPr/>
        <a:lstStyle/>
        <a:p>
          <a:r>
            <a:rPr lang="en-US" dirty="0"/>
            <a:t>4</a:t>
          </a:r>
        </a:p>
        <a:p>
          <a:r>
            <a:rPr lang="en-US" dirty="0"/>
            <a:t>Ways</a:t>
          </a:r>
          <a:endParaRPr lang="en-IN" dirty="0"/>
        </a:p>
      </dgm:t>
    </dgm:pt>
    <dgm:pt modelId="{7C910F8A-57F2-42D9-A534-C9F857BA7B3E}" type="parTrans" cxnId="{441F0E64-EF2C-4706-BA0C-C4F8BD6DD612}">
      <dgm:prSet/>
      <dgm:spPr/>
      <dgm:t>
        <a:bodyPr/>
        <a:lstStyle/>
        <a:p>
          <a:endParaRPr lang="en-IN"/>
        </a:p>
      </dgm:t>
    </dgm:pt>
    <dgm:pt modelId="{E97860AE-60C2-4A8C-9072-1D6D16D6BA1A}" type="sibTrans" cxnId="{441F0E64-EF2C-4706-BA0C-C4F8BD6DD612}">
      <dgm:prSet/>
      <dgm:spPr/>
      <dgm:t>
        <a:bodyPr/>
        <a:lstStyle/>
        <a:p>
          <a:endParaRPr lang="en-IN"/>
        </a:p>
      </dgm:t>
    </dgm:pt>
    <dgm:pt modelId="{DD5573FF-9ECB-4557-9C89-D8E971F85029}">
      <dgm:prSet phldrT="[Text]"/>
      <dgm:spPr/>
      <dgm:t>
        <a:bodyPr/>
        <a:lstStyle/>
        <a:p>
          <a:r>
            <a:rPr lang="en-US" dirty="0">
              <a:latin typeface="Monotype Corsiva" pitchFamily="66" charset="0"/>
            </a:rPr>
            <a:t>Formal Entry of on Portal</a:t>
          </a:r>
          <a:endParaRPr lang="en-IN" dirty="0">
            <a:latin typeface="Monotype Corsiva" pitchFamily="66" charset="0"/>
          </a:endParaRPr>
        </a:p>
      </dgm:t>
    </dgm:pt>
    <dgm:pt modelId="{64E3E0DF-1004-46C3-97C0-DAC79B1EA333}" type="parTrans" cxnId="{5725EA55-EC2F-4F25-9AF2-D28F19B838D6}">
      <dgm:prSet/>
      <dgm:spPr/>
      <dgm:t>
        <a:bodyPr/>
        <a:lstStyle/>
        <a:p>
          <a:endParaRPr lang="en-IN"/>
        </a:p>
      </dgm:t>
    </dgm:pt>
    <dgm:pt modelId="{FE931F63-524C-475C-A2A0-3C1B4C250CB4}" type="sibTrans" cxnId="{5725EA55-EC2F-4F25-9AF2-D28F19B838D6}">
      <dgm:prSet/>
      <dgm:spPr/>
      <dgm:t>
        <a:bodyPr/>
        <a:lstStyle/>
        <a:p>
          <a:endParaRPr lang="en-IN"/>
        </a:p>
      </dgm:t>
    </dgm:pt>
    <dgm:pt modelId="{8D119537-1F87-4F18-BE3B-5547CEAE8643}">
      <dgm:prSet phldrT="[Text]"/>
      <dgm:spPr/>
      <dgm:t>
        <a:bodyPr/>
        <a:lstStyle/>
        <a:p>
          <a:r>
            <a:rPr lang="en-US" dirty="0">
              <a:latin typeface="Monotype Corsiva" pitchFamily="66" charset="0"/>
            </a:rPr>
            <a:t>Formal Hearing in Public Meetings</a:t>
          </a:r>
          <a:endParaRPr lang="en-IN" dirty="0">
            <a:latin typeface="Monotype Corsiva" pitchFamily="66" charset="0"/>
          </a:endParaRPr>
        </a:p>
      </dgm:t>
    </dgm:pt>
    <dgm:pt modelId="{2EF9ECD4-0146-43D1-A905-8BA58CFAA0D6}" type="parTrans" cxnId="{A490F051-CFB3-4888-8939-AE5BA6CBDFFB}">
      <dgm:prSet/>
      <dgm:spPr/>
      <dgm:t>
        <a:bodyPr/>
        <a:lstStyle/>
        <a:p>
          <a:endParaRPr lang="en-IN"/>
        </a:p>
      </dgm:t>
    </dgm:pt>
    <dgm:pt modelId="{AB0E227D-86FC-4E8C-95F8-1C35A3A4BD6E}" type="sibTrans" cxnId="{A490F051-CFB3-4888-8939-AE5BA6CBDFFB}">
      <dgm:prSet/>
      <dgm:spPr/>
      <dgm:t>
        <a:bodyPr/>
        <a:lstStyle/>
        <a:p>
          <a:endParaRPr lang="en-IN"/>
        </a:p>
      </dgm:t>
    </dgm:pt>
    <dgm:pt modelId="{53A66848-C574-43AC-854A-0B50F7C20E37}">
      <dgm:prSet phldrT="[Text]"/>
      <dgm:spPr/>
      <dgm:t>
        <a:bodyPr/>
        <a:lstStyle/>
        <a:p>
          <a:r>
            <a:rPr lang="en-US">
              <a:latin typeface="Monotype Corsiva" pitchFamily="66" charset="0"/>
            </a:rPr>
            <a:t>Formal Disposal with due Report</a:t>
          </a:r>
          <a:endParaRPr lang="en-IN" dirty="0">
            <a:latin typeface="Monotype Corsiva" pitchFamily="66" charset="0"/>
          </a:endParaRPr>
        </a:p>
      </dgm:t>
    </dgm:pt>
    <dgm:pt modelId="{A45CAB1C-A90A-4DE6-9662-C7133F42B397}" type="parTrans" cxnId="{CBD8DA68-A396-44AF-9ED1-98CACB327FB4}">
      <dgm:prSet/>
      <dgm:spPr/>
      <dgm:t>
        <a:bodyPr/>
        <a:lstStyle/>
        <a:p>
          <a:endParaRPr lang="en-IN"/>
        </a:p>
      </dgm:t>
    </dgm:pt>
    <dgm:pt modelId="{11C926F2-BEBE-4AD3-9262-CAB10025D57E}" type="sibTrans" cxnId="{CBD8DA68-A396-44AF-9ED1-98CACB327FB4}">
      <dgm:prSet/>
      <dgm:spPr/>
      <dgm:t>
        <a:bodyPr/>
        <a:lstStyle/>
        <a:p>
          <a:endParaRPr lang="en-IN"/>
        </a:p>
      </dgm:t>
    </dgm:pt>
    <dgm:pt modelId="{7201646C-5B89-469A-BC3B-613C2A289581}">
      <dgm:prSet phldrT="[Text]"/>
      <dgm:spPr/>
      <dgm:t>
        <a:bodyPr/>
        <a:lstStyle/>
        <a:p>
          <a:r>
            <a:rPr lang="en-US">
              <a:latin typeface="Monotype Corsiva" pitchFamily="66" charset="0"/>
            </a:rPr>
            <a:t>Formal Monitoring by Cross Verification</a:t>
          </a:r>
          <a:endParaRPr lang="en-IN" dirty="0">
            <a:latin typeface="Monotype Corsiva" pitchFamily="66" charset="0"/>
          </a:endParaRPr>
        </a:p>
      </dgm:t>
    </dgm:pt>
    <dgm:pt modelId="{E21E9221-1D72-4341-A271-4F5CEADFA74B}" type="parTrans" cxnId="{36AA7D22-9266-4C02-9510-ADADB4D6BF8D}">
      <dgm:prSet/>
      <dgm:spPr/>
      <dgm:t>
        <a:bodyPr/>
        <a:lstStyle/>
        <a:p>
          <a:endParaRPr lang="en-IN"/>
        </a:p>
      </dgm:t>
    </dgm:pt>
    <dgm:pt modelId="{5E933F89-D580-4350-903C-E133F4F917B9}" type="sibTrans" cxnId="{36AA7D22-9266-4C02-9510-ADADB4D6BF8D}">
      <dgm:prSet/>
      <dgm:spPr/>
      <dgm:t>
        <a:bodyPr/>
        <a:lstStyle/>
        <a:p>
          <a:endParaRPr lang="en-IN"/>
        </a:p>
      </dgm:t>
    </dgm:pt>
    <dgm:pt modelId="{CC4FE508-6387-4846-B288-4289D51764C2}" type="pres">
      <dgm:prSet presAssocID="{9E70009D-07AD-41CD-8634-3A1BC20A82C3}" presName="diagram" presStyleCnt="0">
        <dgm:presLayoutVars>
          <dgm:chMax val="1"/>
          <dgm:dir/>
          <dgm:animLvl val="ctr"/>
          <dgm:resizeHandles val="exact"/>
        </dgm:presLayoutVars>
      </dgm:prSet>
      <dgm:spPr/>
      <dgm:t>
        <a:bodyPr/>
        <a:lstStyle/>
        <a:p>
          <a:endParaRPr lang="en-US"/>
        </a:p>
      </dgm:t>
    </dgm:pt>
    <dgm:pt modelId="{45BF6850-B4F7-45DB-84BC-484B4AC87461}" type="pres">
      <dgm:prSet presAssocID="{9E70009D-07AD-41CD-8634-3A1BC20A82C3}" presName="matrix" presStyleCnt="0"/>
      <dgm:spPr/>
    </dgm:pt>
    <dgm:pt modelId="{0D727DD1-5A04-4609-B20C-ED1BAAED5E52}" type="pres">
      <dgm:prSet presAssocID="{9E70009D-07AD-41CD-8634-3A1BC20A82C3}" presName="tile1" presStyleLbl="node1" presStyleIdx="0" presStyleCnt="4"/>
      <dgm:spPr/>
      <dgm:t>
        <a:bodyPr/>
        <a:lstStyle/>
        <a:p>
          <a:endParaRPr lang="en-US"/>
        </a:p>
      </dgm:t>
    </dgm:pt>
    <dgm:pt modelId="{AB66EB30-5EFA-4891-9887-C6B2460BB8F7}" type="pres">
      <dgm:prSet presAssocID="{9E70009D-07AD-41CD-8634-3A1BC20A82C3}" presName="tile1text" presStyleLbl="node1" presStyleIdx="0" presStyleCnt="4">
        <dgm:presLayoutVars>
          <dgm:chMax val="0"/>
          <dgm:chPref val="0"/>
          <dgm:bulletEnabled val="1"/>
        </dgm:presLayoutVars>
      </dgm:prSet>
      <dgm:spPr/>
      <dgm:t>
        <a:bodyPr/>
        <a:lstStyle/>
        <a:p>
          <a:endParaRPr lang="en-US"/>
        </a:p>
      </dgm:t>
    </dgm:pt>
    <dgm:pt modelId="{4341A90C-E3EA-4E3D-B900-14D8A191D023}" type="pres">
      <dgm:prSet presAssocID="{9E70009D-07AD-41CD-8634-3A1BC20A82C3}" presName="tile2" presStyleLbl="node1" presStyleIdx="1" presStyleCnt="4"/>
      <dgm:spPr/>
      <dgm:t>
        <a:bodyPr/>
        <a:lstStyle/>
        <a:p>
          <a:endParaRPr lang="en-US"/>
        </a:p>
      </dgm:t>
    </dgm:pt>
    <dgm:pt modelId="{01DD459D-2312-4D78-B25B-684656A27ADA}" type="pres">
      <dgm:prSet presAssocID="{9E70009D-07AD-41CD-8634-3A1BC20A82C3}" presName="tile2text" presStyleLbl="node1" presStyleIdx="1" presStyleCnt="4">
        <dgm:presLayoutVars>
          <dgm:chMax val="0"/>
          <dgm:chPref val="0"/>
          <dgm:bulletEnabled val="1"/>
        </dgm:presLayoutVars>
      </dgm:prSet>
      <dgm:spPr/>
      <dgm:t>
        <a:bodyPr/>
        <a:lstStyle/>
        <a:p>
          <a:endParaRPr lang="en-US"/>
        </a:p>
      </dgm:t>
    </dgm:pt>
    <dgm:pt modelId="{3ABFD016-D975-4431-B85F-D7B79722B1AA}" type="pres">
      <dgm:prSet presAssocID="{9E70009D-07AD-41CD-8634-3A1BC20A82C3}" presName="tile3" presStyleLbl="node1" presStyleIdx="2" presStyleCnt="4" custLinFactNeighborX="-5896" custLinFactNeighborY="-146"/>
      <dgm:spPr/>
      <dgm:t>
        <a:bodyPr/>
        <a:lstStyle/>
        <a:p>
          <a:endParaRPr lang="en-US"/>
        </a:p>
      </dgm:t>
    </dgm:pt>
    <dgm:pt modelId="{38DE2DB0-E58C-4AB0-A84B-C079433EB2EF}" type="pres">
      <dgm:prSet presAssocID="{9E70009D-07AD-41CD-8634-3A1BC20A82C3}" presName="tile3text" presStyleLbl="node1" presStyleIdx="2" presStyleCnt="4">
        <dgm:presLayoutVars>
          <dgm:chMax val="0"/>
          <dgm:chPref val="0"/>
          <dgm:bulletEnabled val="1"/>
        </dgm:presLayoutVars>
      </dgm:prSet>
      <dgm:spPr/>
      <dgm:t>
        <a:bodyPr/>
        <a:lstStyle/>
        <a:p>
          <a:endParaRPr lang="en-US"/>
        </a:p>
      </dgm:t>
    </dgm:pt>
    <dgm:pt modelId="{A4416792-596E-461A-B711-D7163512915C}" type="pres">
      <dgm:prSet presAssocID="{9E70009D-07AD-41CD-8634-3A1BC20A82C3}" presName="tile4" presStyleLbl="node1" presStyleIdx="3" presStyleCnt="4"/>
      <dgm:spPr/>
      <dgm:t>
        <a:bodyPr/>
        <a:lstStyle/>
        <a:p>
          <a:endParaRPr lang="en-US"/>
        </a:p>
      </dgm:t>
    </dgm:pt>
    <dgm:pt modelId="{2C559D44-358B-4646-8C9C-91DE54B9E39B}" type="pres">
      <dgm:prSet presAssocID="{9E70009D-07AD-41CD-8634-3A1BC20A82C3}" presName="tile4text" presStyleLbl="node1" presStyleIdx="3" presStyleCnt="4">
        <dgm:presLayoutVars>
          <dgm:chMax val="0"/>
          <dgm:chPref val="0"/>
          <dgm:bulletEnabled val="1"/>
        </dgm:presLayoutVars>
      </dgm:prSet>
      <dgm:spPr/>
      <dgm:t>
        <a:bodyPr/>
        <a:lstStyle/>
        <a:p>
          <a:endParaRPr lang="en-US"/>
        </a:p>
      </dgm:t>
    </dgm:pt>
    <dgm:pt modelId="{F3FE8816-B1C9-480F-A909-CF1DBD0D52C9}" type="pres">
      <dgm:prSet presAssocID="{9E70009D-07AD-41CD-8634-3A1BC20A82C3}" presName="centerTile" presStyleLbl="fgShp" presStyleIdx="0" presStyleCnt="1">
        <dgm:presLayoutVars>
          <dgm:chMax val="0"/>
          <dgm:chPref val="0"/>
        </dgm:presLayoutVars>
      </dgm:prSet>
      <dgm:spPr/>
      <dgm:t>
        <a:bodyPr/>
        <a:lstStyle/>
        <a:p>
          <a:endParaRPr lang="en-US"/>
        </a:p>
      </dgm:t>
    </dgm:pt>
  </dgm:ptLst>
  <dgm:cxnLst>
    <dgm:cxn modelId="{811C94A8-68E1-4C3B-A79C-DB36ED1DDB4E}" type="presOf" srcId="{DD5573FF-9ECB-4557-9C89-D8E971F85029}" destId="{0D727DD1-5A04-4609-B20C-ED1BAAED5E52}" srcOrd="0" destOrd="0" presId="urn:microsoft.com/office/officeart/2005/8/layout/matrix1"/>
    <dgm:cxn modelId="{D88736B1-6824-4098-8E15-3F93398BEAB9}" type="presOf" srcId="{53A66848-C574-43AC-854A-0B50F7C20E37}" destId="{38DE2DB0-E58C-4AB0-A84B-C079433EB2EF}" srcOrd="1" destOrd="0" presId="urn:microsoft.com/office/officeart/2005/8/layout/matrix1"/>
    <dgm:cxn modelId="{441F0E64-EF2C-4706-BA0C-C4F8BD6DD612}" srcId="{9E70009D-07AD-41CD-8634-3A1BC20A82C3}" destId="{057F5E2D-ED1F-46DE-84D8-C68909FB953A}" srcOrd="0" destOrd="0" parTransId="{7C910F8A-57F2-42D9-A534-C9F857BA7B3E}" sibTransId="{E97860AE-60C2-4A8C-9072-1D6D16D6BA1A}"/>
    <dgm:cxn modelId="{586618E6-BC5F-4ECD-B43E-D89197C28A11}" type="presOf" srcId="{DD5573FF-9ECB-4557-9C89-D8E971F85029}" destId="{AB66EB30-5EFA-4891-9887-C6B2460BB8F7}" srcOrd="1" destOrd="0" presId="urn:microsoft.com/office/officeart/2005/8/layout/matrix1"/>
    <dgm:cxn modelId="{10DA790F-BF6D-4874-B8B4-23B944E42FBB}" type="presOf" srcId="{8D119537-1F87-4F18-BE3B-5547CEAE8643}" destId="{01DD459D-2312-4D78-B25B-684656A27ADA}" srcOrd="1" destOrd="0" presId="urn:microsoft.com/office/officeart/2005/8/layout/matrix1"/>
    <dgm:cxn modelId="{DCAB80B2-A63A-4E0A-A437-4E26440DFA2A}" type="presOf" srcId="{53A66848-C574-43AC-854A-0B50F7C20E37}" destId="{3ABFD016-D975-4431-B85F-D7B79722B1AA}" srcOrd="0" destOrd="0" presId="urn:microsoft.com/office/officeart/2005/8/layout/matrix1"/>
    <dgm:cxn modelId="{6D8682ED-86BE-4D85-9AF7-B6AB984F5D5E}" type="presOf" srcId="{057F5E2D-ED1F-46DE-84D8-C68909FB953A}" destId="{F3FE8816-B1C9-480F-A909-CF1DBD0D52C9}" srcOrd="0" destOrd="0" presId="urn:microsoft.com/office/officeart/2005/8/layout/matrix1"/>
    <dgm:cxn modelId="{A490F051-CFB3-4888-8939-AE5BA6CBDFFB}" srcId="{057F5E2D-ED1F-46DE-84D8-C68909FB953A}" destId="{8D119537-1F87-4F18-BE3B-5547CEAE8643}" srcOrd="1" destOrd="0" parTransId="{2EF9ECD4-0146-43D1-A905-8BA58CFAA0D6}" sibTransId="{AB0E227D-86FC-4E8C-95F8-1C35A3A4BD6E}"/>
    <dgm:cxn modelId="{36AA7D22-9266-4C02-9510-ADADB4D6BF8D}" srcId="{057F5E2D-ED1F-46DE-84D8-C68909FB953A}" destId="{7201646C-5B89-469A-BC3B-613C2A289581}" srcOrd="3" destOrd="0" parTransId="{E21E9221-1D72-4341-A271-4F5CEADFA74B}" sibTransId="{5E933F89-D580-4350-903C-E133F4F917B9}"/>
    <dgm:cxn modelId="{CBD8DA68-A396-44AF-9ED1-98CACB327FB4}" srcId="{057F5E2D-ED1F-46DE-84D8-C68909FB953A}" destId="{53A66848-C574-43AC-854A-0B50F7C20E37}" srcOrd="2" destOrd="0" parTransId="{A45CAB1C-A90A-4DE6-9662-C7133F42B397}" sibTransId="{11C926F2-BEBE-4AD3-9262-CAB10025D57E}"/>
    <dgm:cxn modelId="{5725EA55-EC2F-4F25-9AF2-D28F19B838D6}" srcId="{057F5E2D-ED1F-46DE-84D8-C68909FB953A}" destId="{DD5573FF-9ECB-4557-9C89-D8E971F85029}" srcOrd="0" destOrd="0" parTransId="{64E3E0DF-1004-46C3-97C0-DAC79B1EA333}" sibTransId="{FE931F63-524C-475C-A2A0-3C1B4C250CB4}"/>
    <dgm:cxn modelId="{F714898F-FC7D-42C6-8974-08E306B509C7}" type="presOf" srcId="{9E70009D-07AD-41CD-8634-3A1BC20A82C3}" destId="{CC4FE508-6387-4846-B288-4289D51764C2}" srcOrd="0" destOrd="0" presId="urn:microsoft.com/office/officeart/2005/8/layout/matrix1"/>
    <dgm:cxn modelId="{16969333-4EA9-4849-8316-D1FAAC8BD54E}" type="presOf" srcId="{8D119537-1F87-4F18-BE3B-5547CEAE8643}" destId="{4341A90C-E3EA-4E3D-B900-14D8A191D023}" srcOrd="0" destOrd="0" presId="urn:microsoft.com/office/officeart/2005/8/layout/matrix1"/>
    <dgm:cxn modelId="{49CE4A17-D79F-4295-A2FD-0B8D7292DBDB}" type="presOf" srcId="{7201646C-5B89-469A-BC3B-613C2A289581}" destId="{A4416792-596E-461A-B711-D7163512915C}" srcOrd="0" destOrd="0" presId="urn:microsoft.com/office/officeart/2005/8/layout/matrix1"/>
    <dgm:cxn modelId="{6529BEC5-F845-467F-944B-D0930AB74931}" type="presOf" srcId="{7201646C-5B89-469A-BC3B-613C2A289581}" destId="{2C559D44-358B-4646-8C9C-91DE54B9E39B}" srcOrd="1" destOrd="0" presId="urn:microsoft.com/office/officeart/2005/8/layout/matrix1"/>
    <dgm:cxn modelId="{27F4C814-4FE3-4C0B-BCD3-2E6C75865579}" type="presParOf" srcId="{CC4FE508-6387-4846-B288-4289D51764C2}" destId="{45BF6850-B4F7-45DB-84BC-484B4AC87461}" srcOrd="0" destOrd="0" presId="urn:microsoft.com/office/officeart/2005/8/layout/matrix1"/>
    <dgm:cxn modelId="{9B11499B-FB8F-449B-997D-DE68CC0D2330}" type="presParOf" srcId="{45BF6850-B4F7-45DB-84BC-484B4AC87461}" destId="{0D727DD1-5A04-4609-B20C-ED1BAAED5E52}" srcOrd="0" destOrd="0" presId="urn:microsoft.com/office/officeart/2005/8/layout/matrix1"/>
    <dgm:cxn modelId="{2A6A15DB-E916-43B9-9BBC-26BF338836DE}" type="presParOf" srcId="{45BF6850-B4F7-45DB-84BC-484B4AC87461}" destId="{AB66EB30-5EFA-4891-9887-C6B2460BB8F7}" srcOrd="1" destOrd="0" presId="urn:microsoft.com/office/officeart/2005/8/layout/matrix1"/>
    <dgm:cxn modelId="{D66B27E2-BF43-4AB3-BC49-4D1A85833724}" type="presParOf" srcId="{45BF6850-B4F7-45DB-84BC-484B4AC87461}" destId="{4341A90C-E3EA-4E3D-B900-14D8A191D023}" srcOrd="2" destOrd="0" presId="urn:microsoft.com/office/officeart/2005/8/layout/matrix1"/>
    <dgm:cxn modelId="{C4D70811-64FE-4FE8-A0AE-5F9C00BB7013}" type="presParOf" srcId="{45BF6850-B4F7-45DB-84BC-484B4AC87461}" destId="{01DD459D-2312-4D78-B25B-684656A27ADA}" srcOrd="3" destOrd="0" presId="urn:microsoft.com/office/officeart/2005/8/layout/matrix1"/>
    <dgm:cxn modelId="{C79B6670-734C-4CA9-998F-F2BDA10F80E5}" type="presParOf" srcId="{45BF6850-B4F7-45DB-84BC-484B4AC87461}" destId="{3ABFD016-D975-4431-B85F-D7B79722B1AA}" srcOrd="4" destOrd="0" presId="urn:microsoft.com/office/officeart/2005/8/layout/matrix1"/>
    <dgm:cxn modelId="{D2FCEAB1-FE79-4246-BA2C-FACFF6AC9C1B}" type="presParOf" srcId="{45BF6850-B4F7-45DB-84BC-484B4AC87461}" destId="{38DE2DB0-E58C-4AB0-A84B-C079433EB2EF}" srcOrd="5" destOrd="0" presId="urn:microsoft.com/office/officeart/2005/8/layout/matrix1"/>
    <dgm:cxn modelId="{28DEEA5E-F846-4473-8F7E-9B55C7C8EDF8}" type="presParOf" srcId="{45BF6850-B4F7-45DB-84BC-484B4AC87461}" destId="{A4416792-596E-461A-B711-D7163512915C}" srcOrd="6" destOrd="0" presId="urn:microsoft.com/office/officeart/2005/8/layout/matrix1"/>
    <dgm:cxn modelId="{D16A0342-199E-4DF8-90E6-DF5582D7473B}" type="presParOf" srcId="{45BF6850-B4F7-45DB-84BC-484B4AC87461}" destId="{2C559D44-358B-4646-8C9C-91DE54B9E39B}" srcOrd="7" destOrd="0" presId="urn:microsoft.com/office/officeart/2005/8/layout/matrix1"/>
    <dgm:cxn modelId="{0358FD67-5398-440D-B796-40AC5F62D283}" type="presParOf" srcId="{CC4FE508-6387-4846-B288-4289D51764C2}" destId="{F3FE8816-B1C9-480F-A909-CF1DBD0D52C9}"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C13D32-61C7-4E88-B734-1BAC0A172E19}">
      <dsp:nvSpPr>
        <dsp:cNvPr id="0" name=""/>
        <dsp:cNvSpPr/>
      </dsp:nvSpPr>
      <dsp:spPr>
        <a:xfrm>
          <a:off x="800872" y="908"/>
          <a:ext cx="2645694" cy="158741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solidFill>
                <a:srgbClr val="FFFF00"/>
              </a:solidFill>
            </a:rPr>
            <a:t>Not Properly Registered:</a:t>
          </a:r>
        </a:p>
        <a:p>
          <a:pPr lvl="0" algn="ctr" defTabSz="755650" rtl="0">
            <a:lnSpc>
              <a:spcPct val="90000"/>
            </a:lnSpc>
            <a:spcBef>
              <a:spcPct val="0"/>
            </a:spcBef>
            <a:spcAft>
              <a:spcPct val="35000"/>
            </a:spcAft>
          </a:pPr>
          <a:r>
            <a:rPr lang="en-US" sz="1700" kern="1200" dirty="0"/>
            <a:t>No mandatory forum for registration &amp; Paper-based process is cumbersome</a:t>
          </a:r>
          <a:endParaRPr lang="en-IN" sz="1700" kern="1200" dirty="0"/>
        </a:p>
      </dsp:txBody>
      <dsp:txXfrm>
        <a:off x="800872" y="908"/>
        <a:ext cx="2645694" cy="1587416"/>
      </dsp:txXfrm>
    </dsp:sp>
    <dsp:sp modelId="{DAE32EA5-4135-4024-B4C8-C11BB682FD12}">
      <dsp:nvSpPr>
        <dsp:cNvPr id="0" name=""/>
        <dsp:cNvSpPr/>
      </dsp:nvSpPr>
      <dsp:spPr>
        <a:xfrm>
          <a:off x="3711136" y="908"/>
          <a:ext cx="2645694" cy="1587416"/>
        </a:xfrm>
        <a:prstGeom prst="rect">
          <a:avLst/>
        </a:prstGeom>
        <a:solidFill>
          <a:schemeClr val="accent3">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solidFill>
                <a:srgbClr val="FFFF00"/>
              </a:solidFill>
            </a:rPr>
            <a:t>Not Properly Monitored</a:t>
          </a:r>
          <a:r>
            <a:rPr lang="en-US" sz="1700" kern="1200" dirty="0"/>
            <a:t>: </a:t>
          </a:r>
        </a:p>
        <a:p>
          <a:pPr lvl="0" algn="ctr" defTabSz="755650" rtl="0">
            <a:lnSpc>
              <a:spcPct val="90000"/>
            </a:lnSpc>
            <a:spcBef>
              <a:spcPct val="0"/>
            </a:spcBef>
            <a:spcAft>
              <a:spcPct val="35000"/>
            </a:spcAft>
          </a:pPr>
          <a:r>
            <a:rPr lang="en-US" sz="1700" kern="1200" dirty="0"/>
            <a:t>No mandatory forum for </a:t>
          </a:r>
          <a:r>
            <a:rPr lang="en-US" sz="1700" kern="1200" dirty="0" err="1"/>
            <a:t>redressal</a:t>
          </a:r>
          <a:endParaRPr lang="en-US" sz="1700" kern="1200" dirty="0"/>
        </a:p>
      </dsp:txBody>
      <dsp:txXfrm>
        <a:off x="3711136" y="908"/>
        <a:ext cx="2645694" cy="1587416"/>
      </dsp:txXfrm>
    </dsp:sp>
    <dsp:sp modelId="{94D75884-14B6-45A8-8F16-9EC3F9D6F9B9}">
      <dsp:nvSpPr>
        <dsp:cNvPr id="0" name=""/>
        <dsp:cNvSpPr/>
      </dsp:nvSpPr>
      <dsp:spPr>
        <a:xfrm>
          <a:off x="800872" y="1852894"/>
          <a:ext cx="2645694" cy="1587416"/>
        </a:xfrm>
        <a:prstGeom prst="rect">
          <a:avLst/>
        </a:prstGeom>
        <a:solidFill>
          <a:schemeClr val="accent1">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solidFill>
                <a:srgbClr val="FFFF00"/>
              </a:solidFill>
            </a:rPr>
            <a:t>Not Properly Redressed</a:t>
          </a:r>
          <a:r>
            <a:rPr lang="en-US" sz="1700" kern="1200" dirty="0"/>
            <a:t>: </a:t>
          </a:r>
        </a:p>
        <a:p>
          <a:pPr lvl="0" algn="ctr" defTabSz="755650" rtl="0">
            <a:lnSpc>
              <a:spcPct val="90000"/>
            </a:lnSpc>
            <a:spcBef>
              <a:spcPct val="0"/>
            </a:spcBef>
            <a:spcAft>
              <a:spcPct val="35000"/>
            </a:spcAft>
          </a:pPr>
          <a:r>
            <a:rPr lang="en-US" sz="1700" kern="1200" dirty="0"/>
            <a:t>People may move from one office to another</a:t>
          </a:r>
        </a:p>
        <a:p>
          <a:pPr lvl="0" algn="ctr" defTabSz="755650" rtl="0">
            <a:lnSpc>
              <a:spcPct val="90000"/>
            </a:lnSpc>
            <a:spcBef>
              <a:spcPct val="0"/>
            </a:spcBef>
            <a:spcAft>
              <a:spcPct val="35000"/>
            </a:spcAft>
          </a:pPr>
          <a:r>
            <a:rPr lang="en-US" sz="1700" kern="1200" dirty="0"/>
            <a:t>With no solution</a:t>
          </a:r>
        </a:p>
        <a:p>
          <a:pPr lvl="0" algn="ctr" defTabSz="755650" rtl="0">
            <a:lnSpc>
              <a:spcPct val="90000"/>
            </a:lnSpc>
            <a:spcBef>
              <a:spcPct val="0"/>
            </a:spcBef>
            <a:spcAft>
              <a:spcPct val="35000"/>
            </a:spcAft>
          </a:pPr>
          <a:endParaRPr lang="en-IN" sz="1700" kern="1200" dirty="0"/>
        </a:p>
      </dsp:txBody>
      <dsp:txXfrm>
        <a:off x="800872" y="1852894"/>
        <a:ext cx="2645694" cy="1587416"/>
      </dsp:txXfrm>
    </dsp:sp>
    <dsp:sp modelId="{118D4106-AF72-421C-A782-EFD4A1408D11}">
      <dsp:nvSpPr>
        <dsp:cNvPr id="0" name=""/>
        <dsp:cNvSpPr/>
      </dsp:nvSpPr>
      <dsp:spPr>
        <a:xfrm>
          <a:off x="3711136" y="1852894"/>
          <a:ext cx="2645694" cy="1587416"/>
        </a:xfrm>
        <a:prstGeom prst="rect">
          <a:avLst/>
        </a:prstGeom>
        <a:solidFill>
          <a:schemeClr val="bg2">
            <a:lumMod val="2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solidFill>
                <a:srgbClr val="FFFF00"/>
              </a:solidFill>
            </a:rPr>
            <a:t>Not transparent</a:t>
          </a:r>
          <a:r>
            <a:rPr lang="en-US" sz="1700" kern="1200" dirty="0"/>
            <a:t>: Officials had no fear of being exposed</a:t>
          </a:r>
          <a:endParaRPr lang="en-IN" sz="1700" kern="1200" dirty="0"/>
        </a:p>
      </dsp:txBody>
      <dsp:txXfrm>
        <a:off x="3711136" y="1852894"/>
        <a:ext cx="2645694" cy="15874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727DD1-5A04-4609-B20C-ED1BAAED5E52}">
      <dsp:nvSpPr>
        <dsp:cNvPr id="0" name=""/>
        <dsp:cNvSpPr/>
      </dsp:nvSpPr>
      <dsp:spPr>
        <a:xfrm rot="16200000">
          <a:off x="161800" y="-161800"/>
          <a:ext cx="2267199" cy="2590800"/>
        </a:xfrm>
        <a:prstGeom prst="round1Rect">
          <a:avLst/>
        </a:prstGeom>
        <a:gradFill rotWithShape="0">
          <a:gsLst>
            <a:gs pos="0">
              <a:schemeClr val="accent3">
                <a:shade val="50000"/>
                <a:hueOff val="0"/>
                <a:satOff val="0"/>
                <a:lumOff val="0"/>
                <a:alphaOff val="0"/>
                <a:tint val="98000"/>
                <a:lumMod val="110000"/>
              </a:schemeClr>
            </a:gs>
            <a:gs pos="84000">
              <a:schemeClr val="accent3">
                <a:shade val="5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latin typeface="Monotype Corsiva" pitchFamily="66" charset="0"/>
            </a:rPr>
            <a:t>Formal Entry of on Portal</a:t>
          </a:r>
          <a:endParaRPr lang="en-IN" sz="2600" kern="1200" dirty="0">
            <a:latin typeface="Monotype Corsiva" pitchFamily="66" charset="0"/>
          </a:endParaRPr>
        </a:p>
      </dsp:txBody>
      <dsp:txXfrm rot="16200000">
        <a:off x="445200" y="-445200"/>
        <a:ext cx="1700400" cy="2590800"/>
      </dsp:txXfrm>
    </dsp:sp>
    <dsp:sp modelId="{4341A90C-E3EA-4E3D-B900-14D8A191D023}">
      <dsp:nvSpPr>
        <dsp:cNvPr id="0" name=""/>
        <dsp:cNvSpPr/>
      </dsp:nvSpPr>
      <dsp:spPr>
        <a:xfrm>
          <a:off x="2590800" y="0"/>
          <a:ext cx="2590800" cy="2267199"/>
        </a:xfrm>
        <a:prstGeom prst="round1Rect">
          <a:avLst/>
        </a:prstGeom>
        <a:gradFill rotWithShape="0">
          <a:gsLst>
            <a:gs pos="0">
              <a:schemeClr val="accent3">
                <a:shade val="50000"/>
                <a:hueOff val="164946"/>
                <a:satOff val="-13416"/>
                <a:lumOff val="23071"/>
                <a:alphaOff val="0"/>
                <a:tint val="98000"/>
                <a:lumMod val="110000"/>
              </a:schemeClr>
            </a:gs>
            <a:gs pos="84000">
              <a:schemeClr val="accent3">
                <a:shade val="50000"/>
                <a:hueOff val="164946"/>
                <a:satOff val="-13416"/>
                <a:lumOff val="2307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latin typeface="Monotype Corsiva" pitchFamily="66" charset="0"/>
            </a:rPr>
            <a:t>Formal Hearing in Public Meetings</a:t>
          </a:r>
          <a:endParaRPr lang="en-IN" sz="2600" kern="1200" dirty="0">
            <a:latin typeface="Monotype Corsiva" pitchFamily="66" charset="0"/>
          </a:endParaRPr>
        </a:p>
      </dsp:txBody>
      <dsp:txXfrm>
        <a:off x="2590800" y="0"/>
        <a:ext cx="2590800" cy="1700400"/>
      </dsp:txXfrm>
    </dsp:sp>
    <dsp:sp modelId="{3ABFD016-D975-4431-B85F-D7B79722B1AA}">
      <dsp:nvSpPr>
        <dsp:cNvPr id="0" name=""/>
        <dsp:cNvSpPr/>
      </dsp:nvSpPr>
      <dsp:spPr>
        <a:xfrm rot="10800000">
          <a:off x="0" y="2263889"/>
          <a:ext cx="2590800" cy="2267199"/>
        </a:xfrm>
        <a:prstGeom prst="round1Rect">
          <a:avLst/>
        </a:prstGeom>
        <a:gradFill rotWithShape="0">
          <a:gsLst>
            <a:gs pos="0">
              <a:schemeClr val="accent3">
                <a:shade val="50000"/>
                <a:hueOff val="329892"/>
                <a:satOff val="-26831"/>
                <a:lumOff val="46142"/>
                <a:alphaOff val="0"/>
                <a:tint val="98000"/>
                <a:lumMod val="110000"/>
              </a:schemeClr>
            </a:gs>
            <a:gs pos="84000">
              <a:schemeClr val="accent3">
                <a:shade val="50000"/>
                <a:hueOff val="329892"/>
                <a:satOff val="-26831"/>
                <a:lumOff val="4614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a:latin typeface="Monotype Corsiva" pitchFamily="66" charset="0"/>
            </a:rPr>
            <a:t>Formal Disposal with due Report</a:t>
          </a:r>
          <a:endParaRPr lang="en-IN" sz="2600" kern="1200" dirty="0">
            <a:latin typeface="Monotype Corsiva" pitchFamily="66" charset="0"/>
          </a:endParaRPr>
        </a:p>
      </dsp:txBody>
      <dsp:txXfrm rot="10800000">
        <a:off x="0" y="2830689"/>
        <a:ext cx="2590800" cy="1700400"/>
      </dsp:txXfrm>
    </dsp:sp>
    <dsp:sp modelId="{A4416792-596E-461A-B711-D7163512915C}">
      <dsp:nvSpPr>
        <dsp:cNvPr id="0" name=""/>
        <dsp:cNvSpPr/>
      </dsp:nvSpPr>
      <dsp:spPr>
        <a:xfrm rot="5400000">
          <a:off x="2752599" y="2105399"/>
          <a:ext cx="2267199" cy="2590800"/>
        </a:xfrm>
        <a:prstGeom prst="round1Rect">
          <a:avLst/>
        </a:prstGeom>
        <a:gradFill rotWithShape="0">
          <a:gsLst>
            <a:gs pos="0">
              <a:schemeClr val="accent3">
                <a:shade val="50000"/>
                <a:hueOff val="164946"/>
                <a:satOff val="-13416"/>
                <a:lumOff val="23071"/>
                <a:alphaOff val="0"/>
                <a:tint val="98000"/>
                <a:lumMod val="110000"/>
              </a:schemeClr>
            </a:gs>
            <a:gs pos="84000">
              <a:schemeClr val="accent3">
                <a:shade val="50000"/>
                <a:hueOff val="164946"/>
                <a:satOff val="-13416"/>
                <a:lumOff val="2307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a:latin typeface="Monotype Corsiva" pitchFamily="66" charset="0"/>
            </a:rPr>
            <a:t>Formal Monitoring by Cross Verification</a:t>
          </a:r>
          <a:endParaRPr lang="en-IN" sz="2600" kern="1200" dirty="0">
            <a:latin typeface="Monotype Corsiva" pitchFamily="66" charset="0"/>
          </a:endParaRPr>
        </a:p>
      </dsp:txBody>
      <dsp:txXfrm rot="5400000">
        <a:off x="3036000" y="2388799"/>
        <a:ext cx="1700400" cy="2590800"/>
      </dsp:txXfrm>
    </dsp:sp>
    <dsp:sp modelId="{F3FE8816-B1C9-480F-A909-CF1DBD0D52C9}">
      <dsp:nvSpPr>
        <dsp:cNvPr id="0" name=""/>
        <dsp:cNvSpPr/>
      </dsp:nvSpPr>
      <dsp:spPr>
        <a:xfrm>
          <a:off x="1813559" y="1700400"/>
          <a:ext cx="1554480" cy="1133599"/>
        </a:xfrm>
        <a:prstGeom prst="roundRect">
          <a:avLst/>
        </a:prstGeom>
        <a:gradFill rotWithShape="0">
          <a:gsLst>
            <a:gs pos="0">
              <a:schemeClr val="accent3">
                <a:tint val="55000"/>
                <a:hueOff val="0"/>
                <a:satOff val="0"/>
                <a:lumOff val="0"/>
                <a:alphaOff val="0"/>
                <a:tint val="98000"/>
                <a:lumMod val="110000"/>
              </a:schemeClr>
            </a:gs>
            <a:gs pos="84000">
              <a:schemeClr val="accent3">
                <a:tint val="55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4</a:t>
          </a:r>
        </a:p>
        <a:p>
          <a:pPr lvl="0" algn="ctr" defTabSz="1155700">
            <a:lnSpc>
              <a:spcPct val="90000"/>
            </a:lnSpc>
            <a:spcBef>
              <a:spcPct val="0"/>
            </a:spcBef>
            <a:spcAft>
              <a:spcPct val="35000"/>
            </a:spcAft>
          </a:pPr>
          <a:r>
            <a:rPr lang="en-US" sz="2600" kern="1200" dirty="0"/>
            <a:t>Ways</a:t>
          </a:r>
          <a:endParaRPr lang="en-IN" sz="2600" kern="1200" dirty="0"/>
        </a:p>
      </dsp:txBody>
      <dsp:txXfrm>
        <a:off x="1813559" y="1700400"/>
        <a:ext cx="1554480" cy="11335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6" cy="464979"/>
          </a:xfrm>
          <a:prstGeom prst="rect">
            <a:avLst/>
          </a:prstGeom>
        </p:spPr>
        <p:txBody>
          <a:bodyPr vert="horz" lIns="93214" tIns="46607" rIns="93214" bIns="46607" rtlCol="0"/>
          <a:lstStyle>
            <a:lvl1pPr algn="l">
              <a:defRPr sz="1200"/>
            </a:lvl1pPr>
          </a:lstStyle>
          <a:p>
            <a:endParaRPr lang="en-US"/>
          </a:p>
        </p:txBody>
      </p:sp>
      <p:sp>
        <p:nvSpPr>
          <p:cNvPr id="3" name="Date Placeholder 2"/>
          <p:cNvSpPr>
            <a:spLocks noGrp="1"/>
          </p:cNvSpPr>
          <p:nvPr>
            <p:ph type="dt" sz="quarter" idx="1"/>
          </p:nvPr>
        </p:nvSpPr>
        <p:spPr>
          <a:xfrm>
            <a:off x="3972736" y="0"/>
            <a:ext cx="3039216" cy="464979"/>
          </a:xfrm>
          <a:prstGeom prst="rect">
            <a:avLst/>
          </a:prstGeom>
        </p:spPr>
        <p:txBody>
          <a:bodyPr vert="horz" lIns="93214" tIns="46607" rIns="93214" bIns="46607" rtlCol="0"/>
          <a:lstStyle>
            <a:lvl1pPr algn="r">
              <a:defRPr sz="1200"/>
            </a:lvl1pPr>
          </a:lstStyle>
          <a:p>
            <a:fld id="{590CEC04-0327-4A5E-A548-A41CEF2B5EBB}" type="datetimeFigureOut">
              <a:rPr lang="en-US" smtClean="0"/>
              <a:pPr/>
              <a:t>11/25/2021</a:t>
            </a:fld>
            <a:endParaRPr lang="en-US"/>
          </a:p>
        </p:txBody>
      </p:sp>
      <p:sp>
        <p:nvSpPr>
          <p:cNvPr id="4" name="Footer Placeholder 3"/>
          <p:cNvSpPr>
            <a:spLocks noGrp="1"/>
          </p:cNvSpPr>
          <p:nvPr>
            <p:ph type="ftr" sz="quarter" idx="2"/>
          </p:nvPr>
        </p:nvSpPr>
        <p:spPr>
          <a:xfrm>
            <a:off x="0" y="8832982"/>
            <a:ext cx="3039216" cy="464979"/>
          </a:xfrm>
          <a:prstGeom prst="rect">
            <a:avLst/>
          </a:prstGeom>
        </p:spPr>
        <p:txBody>
          <a:bodyPr vert="horz" lIns="93214" tIns="46607" rIns="93214" bIns="46607" rtlCol="0" anchor="b"/>
          <a:lstStyle>
            <a:lvl1pPr algn="l">
              <a:defRPr sz="1200"/>
            </a:lvl1pPr>
          </a:lstStyle>
          <a:p>
            <a:endParaRPr lang="en-US"/>
          </a:p>
        </p:txBody>
      </p:sp>
      <p:sp>
        <p:nvSpPr>
          <p:cNvPr id="5" name="Slide Number Placeholder 4"/>
          <p:cNvSpPr>
            <a:spLocks noGrp="1"/>
          </p:cNvSpPr>
          <p:nvPr>
            <p:ph type="sldNum" sz="quarter" idx="3"/>
          </p:nvPr>
        </p:nvSpPr>
        <p:spPr>
          <a:xfrm>
            <a:off x="3972736" y="8832982"/>
            <a:ext cx="3039216" cy="464979"/>
          </a:xfrm>
          <a:prstGeom prst="rect">
            <a:avLst/>
          </a:prstGeom>
        </p:spPr>
        <p:txBody>
          <a:bodyPr vert="horz" lIns="93214" tIns="46607" rIns="93214" bIns="46607" rtlCol="0" anchor="b"/>
          <a:lstStyle>
            <a:lvl1pPr algn="r">
              <a:defRPr sz="1200"/>
            </a:lvl1pPr>
          </a:lstStyle>
          <a:p>
            <a:fld id="{D61F382A-F889-4DCC-9994-0F457706410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6" cy="466594"/>
          </a:xfrm>
          <a:prstGeom prst="rect">
            <a:avLst/>
          </a:prstGeom>
        </p:spPr>
        <p:txBody>
          <a:bodyPr vert="horz" lIns="93214" tIns="46607" rIns="93214" bIns="46607" rtlCol="0"/>
          <a:lstStyle>
            <a:lvl1pPr algn="l">
              <a:defRPr sz="1200"/>
            </a:lvl1pPr>
          </a:lstStyle>
          <a:p>
            <a:endParaRPr lang="en-US"/>
          </a:p>
        </p:txBody>
      </p:sp>
      <p:sp>
        <p:nvSpPr>
          <p:cNvPr id="3" name="Date Placeholder 2"/>
          <p:cNvSpPr>
            <a:spLocks noGrp="1"/>
          </p:cNvSpPr>
          <p:nvPr>
            <p:ph type="dt" idx="1"/>
          </p:nvPr>
        </p:nvSpPr>
        <p:spPr>
          <a:xfrm>
            <a:off x="3972736" y="0"/>
            <a:ext cx="3039216" cy="466594"/>
          </a:xfrm>
          <a:prstGeom prst="rect">
            <a:avLst/>
          </a:prstGeom>
        </p:spPr>
        <p:txBody>
          <a:bodyPr vert="horz" lIns="93214" tIns="46607" rIns="93214" bIns="46607" rtlCol="0"/>
          <a:lstStyle>
            <a:lvl1pPr algn="r">
              <a:defRPr sz="1200"/>
            </a:lvl1pPr>
          </a:lstStyle>
          <a:p>
            <a:fld id="{57990E12-4BA8-214C-9011-A88A68F371FC}" type="datetimeFigureOut">
              <a:rPr lang="en-US" smtClean="0"/>
              <a:pPr/>
              <a:t>11/25/2021</a:t>
            </a:fld>
            <a:endParaRPr lang="en-US"/>
          </a:p>
        </p:txBody>
      </p:sp>
      <p:sp>
        <p:nvSpPr>
          <p:cNvPr id="4" name="Slide Image Placeholder 3"/>
          <p:cNvSpPr>
            <a:spLocks noGrp="1" noRot="1" noChangeAspect="1"/>
          </p:cNvSpPr>
          <p:nvPr>
            <p:ph type="sldImg" idx="2"/>
          </p:nvPr>
        </p:nvSpPr>
        <p:spPr>
          <a:xfrm>
            <a:off x="717550" y="1162050"/>
            <a:ext cx="5578475" cy="3138488"/>
          </a:xfrm>
          <a:prstGeom prst="rect">
            <a:avLst/>
          </a:prstGeom>
          <a:noFill/>
          <a:ln w="12700">
            <a:solidFill>
              <a:prstClr val="black"/>
            </a:solidFill>
          </a:ln>
        </p:spPr>
        <p:txBody>
          <a:bodyPr vert="horz" lIns="93214" tIns="46607" rIns="93214" bIns="46607" rtlCol="0" anchor="ctr"/>
          <a:lstStyle/>
          <a:p>
            <a:endParaRPr lang="en-US"/>
          </a:p>
        </p:txBody>
      </p:sp>
      <p:sp>
        <p:nvSpPr>
          <p:cNvPr id="5" name="Notes Placeholder 4"/>
          <p:cNvSpPr>
            <a:spLocks noGrp="1"/>
          </p:cNvSpPr>
          <p:nvPr>
            <p:ph type="body" sz="quarter" idx="3"/>
          </p:nvPr>
        </p:nvSpPr>
        <p:spPr>
          <a:xfrm>
            <a:off x="701358" y="4475420"/>
            <a:ext cx="5610860" cy="3661708"/>
          </a:xfrm>
          <a:prstGeom prst="rect">
            <a:avLst/>
          </a:prstGeom>
        </p:spPr>
        <p:txBody>
          <a:bodyPr vert="horz" lIns="93214" tIns="46607" rIns="93214" bIns="4660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32983"/>
            <a:ext cx="3039216" cy="466593"/>
          </a:xfrm>
          <a:prstGeom prst="rect">
            <a:avLst/>
          </a:prstGeom>
        </p:spPr>
        <p:txBody>
          <a:bodyPr vert="horz" lIns="93214" tIns="46607" rIns="93214" bIns="46607" rtlCol="0" anchor="b"/>
          <a:lstStyle>
            <a:lvl1pPr algn="l">
              <a:defRPr sz="1200"/>
            </a:lvl1pPr>
          </a:lstStyle>
          <a:p>
            <a:endParaRPr lang="en-US"/>
          </a:p>
        </p:txBody>
      </p:sp>
      <p:sp>
        <p:nvSpPr>
          <p:cNvPr id="7" name="Slide Number Placeholder 6"/>
          <p:cNvSpPr>
            <a:spLocks noGrp="1"/>
          </p:cNvSpPr>
          <p:nvPr>
            <p:ph type="sldNum" sz="quarter" idx="5"/>
          </p:nvPr>
        </p:nvSpPr>
        <p:spPr>
          <a:xfrm>
            <a:off x="3972736" y="8832983"/>
            <a:ext cx="3039216" cy="466593"/>
          </a:xfrm>
          <a:prstGeom prst="rect">
            <a:avLst/>
          </a:prstGeom>
        </p:spPr>
        <p:txBody>
          <a:bodyPr vert="horz" lIns="93214" tIns="46607" rIns="93214" bIns="46607" rtlCol="0" anchor="b"/>
          <a:lstStyle>
            <a:lvl1pPr algn="r">
              <a:defRPr sz="1200"/>
            </a:lvl1pPr>
          </a:lstStyle>
          <a:p>
            <a:fld id="{91114D68-95A3-224A-9743-9FEE7C2DCF11}" type="slidenum">
              <a:rPr lang="en-US" smtClean="0"/>
              <a:pPr/>
              <a:t>‹#›</a:t>
            </a:fld>
            <a:endParaRPr lang="en-US"/>
          </a:p>
        </p:txBody>
      </p:sp>
    </p:spTree>
    <p:extLst>
      <p:ext uri="{BB962C8B-B14F-4D97-AF65-F5344CB8AC3E}">
        <p14:creationId xmlns="" xmlns:p14="http://schemas.microsoft.com/office/powerpoint/2010/main" val="400707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52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8973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107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97799C9-84D9-46D2-A11E-BCF8A720529D}" type="slidenum">
              <a:rPr lang="en-US" smtClean="0"/>
              <a:pPr/>
              <a:t>‹#›</a:t>
            </a:fld>
            <a:endParaRPr lang="en-US" dirty="0"/>
          </a:p>
        </p:txBody>
      </p:sp>
    </p:spTree>
    <p:extLst>
      <p:ext uri="{BB962C8B-B14F-4D97-AF65-F5344CB8AC3E}">
        <p14:creationId xmlns="" xmlns:p14="http://schemas.microsoft.com/office/powerpoint/2010/main" val="25864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3232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 xmlns:p14="http://schemas.microsoft.com/office/powerpoint/2010/main" val="87040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319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5548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26705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GB"/>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37310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1940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11/25/2021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20276171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in/url?sa=i&amp;rct=j&amp;q=&amp;esrc=s&amp;frm=1&amp;source=images&amp;cd=&amp;cad=rja&amp;uact=8&amp;ved=0ahUKEwjI4KeUm7jKAhWHPhQKHclAAIIQjRwIBw&amp;url=http://www.walic-wa.org/governance/&amp;bvm=bv.112064104,d.bGQ&amp;psig=AFQjCNGRM60-MH7dhvHaQZmqQdC98n5DXA&amp;ust=1453373160314720" TargetMode="External"/><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hyperlink" Target="https://www.google.co.in/url?sa=i&amp;rct=j&amp;q=&amp;esrc=s&amp;frm=1&amp;source=images&amp;cd=&amp;cad=rja&amp;uact=8&amp;ved=0ahUKEwiPgfKlz7rKAhVNCI4KHbzkByoQjRwIBw&amp;url=https://austindeafclub.org/product/senior-citizen-member/&amp;psig=AFQjCNEBJ59xqD5PD9C8benAwDlp79Q-5w&amp;ust=1453455888923146" TargetMode="External"/><Relationship Id="rId1" Type="http://schemas.openxmlformats.org/officeDocument/2006/relationships/slideLayout" Target="../slideLayouts/slideLayout4.xml"/><Relationship Id="rId6" Type="http://schemas.openxmlformats.org/officeDocument/2006/relationships/hyperlink" Target="http://www.google.co.in/url?sa=i&amp;rct=j&amp;q=&amp;esrc=s&amp;frm=1&amp;source=images&amp;cd=&amp;cad=rja&amp;uact=8&amp;ved=0ahUKEwjo-t2nzrrKAhVQSI4KHdn-AWEQjRwIBw&amp;url=http://techsupport.foreverwarm.com/test-is-your-website-mobile-friendly&amp;psig=AFQjCNGjyMHFLQeO_VboeuD1kH0p6jI5rw&amp;ust=1453455628625338" TargetMode="External"/><Relationship Id="rId11" Type="http://schemas.openxmlformats.org/officeDocument/2006/relationships/image" Target="../media/image26.jpeg"/><Relationship Id="rId5" Type="http://schemas.openxmlformats.org/officeDocument/2006/relationships/image" Target="../media/image22.png"/><Relationship Id="rId10" Type="http://schemas.openxmlformats.org/officeDocument/2006/relationships/image" Target="../media/image25.jpeg"/><Relationship Id="rId4" Type="http://schemas.openxmlformats.org/officeDocument/2006/relationships/hyperlink" Target="http://www.google.co.in/url?sa=i&amp;rct=j&amp;q=&amp;esrc=s&amp;frm=1&amp;source=images&amp;cd=&amp;cad=rja&amp;uact=8&amp;ved=0ahUKEwiX07HRmrjKAhUDXRQKHRhUB8QQjRwIBw&amp;url=http://www.pnglogo.com/computer-pc-png-00618/&amp;psig=AFQjCNF5AmAAupxWrkF4ajpxVAwc27ARLw&amp;ust=1453373015460025" TargetMode="Externa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hyperlink" Target="https://www.google.co.in/url?sa=i&amp;rct=j&amp;q=&amp;esrc=s&amp;frm=1&amp;source=images&amp;cd=&amp;cad=rja&amp;uact=8&amp;ved=0ahUKEwiPgfKlz7rKAhVNCI4KHbzkByoQjRwIBw&amp;url=https://austindeafclub.org/product/senior-citizen-member/&amp;psig=AFQjCNEBJ59xqD5PD9C8benAwDlp79Q-5w&amp;ust=1453455888923146"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6257A5-73DC-4543-97FE-671512661B9E}"/>
              </a:ext>
            </a:extLst>
          </p:cNvPr>
          <p:cNvSpPr>
            <a:spLocks noGrp="1"/>
          </p:cNvSpPr>
          <p:nvPr>
            <p:ph type="ctrTitle"/>
          </p:nvPr>
        </p:nvSpPr>
        <p:spPr>
          <a:xfrm>
            <a:off x="591204" y="3295798"/>
            <a:ext cx="10993549" cy="1475013"/>
          </a:xfrm>
        </p:spPr>
        <p:txBody>
          <a:bodyPr anchor="ctr"/>
          <a:lstStyle/>
          <a:p>
            <a:pPr algn="ctr"/>
            <a:r>
              <a:rPr lang="en-US" dirty="0">
                <a:solidFill>
                  <a:schemeClr val="bg1"/>
                </a:solidFill>
              </a:rPr>
              <a:t>improving service delivery and redressal of public grievance in </a:t>
            </a:r>
            <a:r>
              <a:rPr lang="en-US" dirty="0" err="1">
                <a:solidFill>
                  <a:schemeClr val="bg1"/>
                </a:solidFill>
              </a:rPr>
              <a:t>sirohi</a:t>
            </a:r>
            <a:r>
              <a:rPr lang="en-US" dirty="0">
                <a:solidFill>
                  <a:schemeClr val="bg1"/>
                </a:solidFill>
              </a:rPr>
              <a:t> district </a:t>
            </a:r>
          </a:p>
        </p:txBody>
      </p:sp>
      <p:sp>
        <p:nvSpPr>
          <p:cNvPr id="3" name="Subtitle 2">
            <a:extLst>
              <a:ext uri="{FF2B5EF4-FFF2-40B4-BE49-F238E27FC236}">
                <a16:creationId xmlns="" xmlns:a16="http://schemas.microsoft.com/office/drawing/2014/main" id="{3729DD45-D195-BF4B-804F-61068AAEDA35}"/>
              </a:ext>
            </a:extLst>
          </p:cNvPr>
          <p:cNvSpPr>
            <a:spLocks noGrp="1"/>
          </p:cNvSpPr>
          <p:nvPr>
            <p:ph type="subTitle" idx="1"/>
          </p:nvPr>
        </p:nvSpPr>
        <p:spPr>
          <a:xfrm>
            <a:off x="591207" y="5930067"/>
            <a:ext cx="10993546" cy="590321"/>
          </a:xfrm>
        </p:spPr>
        <p:txBody>
          <a:bodyPr/>
          <a:lstStyle/>
          <a:p>
            <a:pPr algn="ctr"/>
            <a:r>
              <a:rPr lang="en-US" dirty="0">
                <a:solidFill>
                  <a:schemeClr val="bg1"/>
                </a:solidFill>
              </a:rPr>
              <a:t>Presentation by : district collector &amp; district magistrate, </a:t>
            </a:r>
            <a:r>
              <a:rPr lang="en-US" dirty="0" err="1">
                <a:solidFill>
                  <a:schemeClr val="bg1"/>
                </a:solidFill>
              </a:rPr>
              <a:t>sirohi</a:t>
            </a:r>
            <a:r>
              <a:rPr lang="en-US" dirty="0">
                <a:solidFill>
                  <a:schemeClr val="bg1"/>
                </a:solidFill>
              </a:rPr>
              <a:t> (</a:t>
            </a:r>
            <a:r>
              <a:rPr lang="en-US" dirty="0" err="1">
                <a:solidFill>
                  <a:schemeClr val="bg1"/>
                </a:solidFill>
              </a:rPr>
              <a:t>rajasthan</a:t>
            </a:r>
            <a:r>
              <a:rPr lang="en-US" dirty="0">
                <a:solidFill>
                  <a:schemeClr val="bg1"/>
                </a:solidFill>
              </a:rPr>
              <a:t>)</a:t>
            </a:r>
          </a:p>
        </p:txBody>
      </p:sp>
      <p:pic>
        <p:nvPicPr>
          <p:cNvPr id="5" name="Content Placeholder 5">
            <a:extLst>
              <a:ext uri="{FF2B5EF4-FFF2-40B4-BE49-F238E27FC236}">
                <a16:creationId xmlns="" xmlns:a16="http://schemas.microsoft.com/office/drawing/2014/main" id="{135BB9FC-D517-6549-8286-39B1267611B8}"/>
              </a:ext>
            </a:extLst>
          </p:cNvPr>
          <p:cNvPicPr>
            <a:picLocks noChangeAspect="1"/>
          </p:cNvPicPr>
          <p:nvPr/>
        </p:nvPicPr>
        <p:blipFill>
          <a:blip r:embed="rId2">
            <a:extLst>
              <a:ext uri="{BEBA8EAE-BF5A-486C-A8C5-ECC9F3942E4B}">
                <a14:imgProps xmlns="" xmlns:a14="http://schemas.microsoft.com/office/drawing/2010/main">
                  <a14:imgLayer r:embed="rId3">
                    <a14:imgEffect>
                      <a14:backgroundRemoval t="4297" b="96484" l="6445" r="96875"/>
                    </a14:imgEffect>
                  </a14:imgLayer>
                </a14:imgProps>
              </a:ext>
            </a:extLst>
          </a:blip>
          <a:stretch>
            <a:fillRect/>
          </a:stretch>
        </p:blipFill>
        <p:spPr>
          <a:xfrm>
            <a:off x="1045027" y="587052"/>
            <a:ext cx="2423605" cy="2423605"/>
          </a:xfrm>
          <a:prstGeom prst="rect">
            <a:avLst/>
          </a:prstGeom>
        </p:spPr>
      </p:pic>
      <p:pic>
        <p:nvPicPr>
          <p:cNvPr id="7" name="Picture 6">
            <a:extLst>
              <a:ext uri="{FF2B5EF4-FFF2-40B4-BE49-F238E27FC236}">
                <a16:creationId xmlns="" xmlns:a16="http://schemas.microsoft.com/office/drawing/2014/main" id="{FA5D0F1A-A694-9B42-9905-5FD5374BBF6E}"/>
              </a:ext>
            </a:extLst>
          </p:cNvPr>
          <p:cNvPicPr>
            <a:picLocks noChangeAspect="1"/>
          </p:cNvPicPr>
          <p:nvPr/>
        </p:nvPicPr>
        <p:blipFill>
          <a:blip r:embed="rId4"/>
          <a:stretch>
            <a:fillRect/>
          </a:stretch>
        </p:blipFill>
        <p:spPr>
          <a:xfrm>
            <a:off x="8723370" y="692907"/>
            <a:ext cx="2303236" cy="2303236"/>
          </a:xfrm>
          <a:prstGeom prst="rect">
            <a:avLst/>
          </a:prstGeom>
        </p:spPr>
      </p:pic>
      <p:pic>
        <p:nvPicPr>
          <p:cNvPr id="11" name="Picture 10">
            <a:extLst>
              <a:ext uri="{FF2B5EF4-FFF2-40B4-BE49-F238E27FC236}">
                <a16:creationId xmlns="" xmlns:a16="http://schemas.microsoft.com/office/drawing/2014/main" id="{D3B1EF7F-06AD-F24D-8113-6A6DB3FECFC6}"/>
              </a:ext>
            </a:extLst>
          </p:cNvPr>
          <p:cNvPicPr>
            <a:picLocks noChangeAspect="1"/>
          </p:cNvPicPr>
          <p:nvPr/>
        </p:nvPicPr>
        <p:blipFill>
          <a:blip r:embed="rId5">
            <a:extLst>
              <a:ext uri="{BEBA8EAE-BF5A-486C-A8C5-ECC9F3942E4B}">
                <a14:imgProps xmlns="" xmlns:a14="http://schemas.microsoft.com/office/drawing/2010/main">
                  <a14:imgLayer r:embed="rId6">
                    <a14:imgEffect>
                      <a14:backgroundRemoval t="10000" b="90000" l="10000" r="90000"/>
                    </a14:imgEffect>
                  </a14:imgLayer>
                </a14:imgProps>
              </a:ext>
            </a:extLst>
          </a:blip>
          <a:stretch>
            <a:fillRect/>
          </a:stretch>
        </p:blipFill>
        <p:spPr>
          <a:xfrm>
            <a:off x="3372387" y="337612"/>
            <a:ext cx="5230710" cy="3487139"/>
          </a:xfrm>
          <a:prstGeom prst="rect">
            <a:avLst/>
          </a:prstGeom>
        </p:spPr>
      </p:pic>
    </p:spTree>
    <p:extLst>
      <p:ext uri="{BB962C8B-B14F-4D97-AF65-F5344CB8AC3E}">
        <p14:creationId xmlns="" xmlns:p14="http://schemas.microsoft.com/office/powerpoint/2010/main" val="259505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45091"/>
            <a:ext cx="11029616" cy="515266"/>
          </a:xfrm>
        </p:spPr>
        <p:txBody>
          <a:bodyPr>
            <a:normAutofit fontScale="90000"/>
          </a:bodyPr>
          <a:lstStyle/>
          <a:p>
            <a:pPr algn="ctr"/>
            <a:r>
              <a:rPr lang="en-IN" dirty="0" smtClean="0"/>
              <a:t>Services under </a:t>
            </a:r>
            <a:r>
              <a:rPr lang="en-IN" dirty="0" err="1" smtClean="0"/>
              <a:t>rgdps</a:t>
            </a:r>
            <a:r>
              <a:rPr lang="en-IN" dirty="0" smtClean="0"/>
              <a:t> through </a:t>
            </a:r>
            <a:r>
              <a:rPr lang="en-IN" dirty="0" err="1" smtClean="0"/>
              <a:t>emitra</a:t>
            </a:r>
            <a:endParaRPr lang="en-IN" dirty="0"/>
          </a:p>
        </p:txBody>
      </p:sp>
      <p:graphicFrame>
        <p:nvGraphicFramePr>
          <p:cNvPr id="5" name="Chart 4"/>
          <p:cNvGraphicFramePr/>
          <p:nvPr/>
        </p:nvGraphicFramePr>
        <p:xfrm>
          <a:off x="848497" y="2367593"/>
          <a:ext cx="10762312" cy="33329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128584" y="5700585"/>
            <a:ext cx="10758616" cy="646331"/>
          </a:xfrm>
          <a:prstGeom prst="rect">
            <a:avLst/>
          </a:prstGeom>
          <a:noFill/>
          <a:ln>
            <a:solidFill>
              <a:schemeClr val="accent1"/>
            </a:solidFill>
          </a:ln>
        </p:spPr>
        <p:txBody>
          <a:bodyPr wrap="square" rtlCol="0">
            <a:spAutoFit/>
          </a:bodyPr>
          <a:lstStyle/>
          <a:p>
            <a:r>
              <a:rPr lang="en-IN" dirty="0" smtClean="0"/>
              <a:t>Other Departments </a:t>
            </a:r>
            <a:r>
              <a:rPr lang="en-IN" dirty="0" smtClean="0"/>
              <a:t>Include Economics </a:t>
            </a:r>
            <a:r>
              <a:rPr lang="en-IN" dirty="0" smtClean="0"/>
              <a:t>&amp; Stats, Industries, Labour, Medical &amp; Health,  DISCOM, Police, Cooperative, UDH, Energy, Transport, PHED, LSG etc .) </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6F9299-080B-1746-A6D5-687E556F1F1E}"/>
              </a:ext>
            </a:extLst>
          </p:cNvPr>
          <p:cNvSpPr>
            <a:spLocks noGrp="1"/>
          </p:cNvSpPr>
          <p:nvPr>
            <p:ph type="title"/>
          </p:nvPr>
        </p:nvSpPr>
        <p:spPr>
          <a:xfrm>
            <a:off x="581192" y="422517"/>
            <a:ext cx="11029616" cy="1013800"/>
          </a:xfrm>
        </p:spPr>
        <p:txBody>
          <a:bodyPr>
            <a:normAutofit/>
          </a:bodyPr>
          <a:lstStyle/>
          <a:p>
            <a:pPr algn="ctr"/>
            <a:r>
              <a:rPr lang="en-US" dirty="0"/>
              <a:t>EFFECTIVE Public Grievance READRESSAL </a:t>
            </a:r>
            <a:r>
              <a:rPr lang="en-US" dirty="0" err="1"/>
              <a:t>SystemS</a:t>
            </a:r>
            <a:endParaRPr lang="en-US" dirty="0"/>
          </a:p>
        </p:txBody>
      </p:sp>
      <p:graphicFrame>
        <p:nvGraphicFramePr>
          <p:cNvPr id="5" name="Content Placeholder 3">
            <a:extLst>
              <a:ext uri="{FF2B5EF4-FFF2-40B4-BE49-F238E27FC236}">
                <a16:creationId xmlns="" xmlns:a16="http://schemas.microsoft.com/office/drawing/2014/main" id="{80CCCB14-A435-C54D-9435-241D9754C2D4}"/>
              </a:ext>
            </a:extLst>
          </p:cNvPr>
          <p:cNvGraphicFramePr>
            <a:graphicFrameLocks/>
          </p:cNvGraphicFramePr>
          <p:nvPr>
            <p:extLst>
              <p:ext uri="{D42A27DB-BD31-4B8C-83A1-F6EECF244321}">
                <p14:modId xmlns="" xmlns:p14="http://schemas.microsoft.com/office/powerpoint/2010/main" val="3637341080"/>
              </p:ext>
            </p:extLst>
          </p:nvPr>
        </p:nvGraphicFramePr>
        <p:xfrm>
          <a:off x="-221123" y="2994264"/>
          <a:ext cx="7157704" cy="344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Placeholder 6">
            <a:extLst>
              <a:ext uri="{FF2B5EF4-FFF2-40B4-BE49-F238E27FC236}">
                <a16:creationId xmlns="" xmlns:a16="http://schemas.microsoft.com/office/drawing/2014/main" id="{4550C326-AC90-4B42-8917-461FF845F437}"/>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00114" y="2851464"/>
            <a:ext cx="3726821" cy="3726821"/>
          </a:xfrm>
          <a:prstGeom prst="rect">
            <a:avLst/>
          </a:prstGeo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a:extLst>
              <a:ext uri="{FF2B5EF4-FFF2-40B4-BE49-F238E27FC236}">
                <a16:creationId xmlns="" xmlns:a16="http://schemas.microsoft.com/office/drawing/2014/main" id="{F7D77F33-2AF1-5845-A8BD-4E21789758CF}"/>
              </a:ext>
            </a:extLst>
          </p:cNvPr>
          <p:cNvSpPr txBox="1"/>
          <p:nvPr/>
        </p:nvSpPr>
        <p:spPr>
          <a:xfrm>
            <a:off x="586885" y="2102479"/>
            <a:ext cx="5355953" cy="369332"/>
          </a:xfrm>
          <a:prstGeom prst="rect">
            <a:avLst/>
          </a:prstGeom>
          <a:noFill/>
        </p:spPr>
        <p:txBody>
          <a:bodyPr wrap="none" rtlCol="0">
            <a:spAutoFit/>
          </a:bodyPr>
          <a:lstStyle/>
          <a:p>
            <a:r>
              <a:rPr lang="en-US" b="1" dirty="0"/>
              <a:t>ISSUES IN GRIEVANCE ADRESSAL SYSTEMS </a:t>
            </a:r>
          </a:p>
        </p:txBody>
      </p:sp>
      <p:sp>
        <p:nvSpPr>
          <p:cNvPr id="16" name="TextBox 15">
            <a:extLst>
              <a:ext uri="{FF2B5EF4-FFF2-40B4-BE49-F238E27FC236}">
                <a16:creationId xmlns="" xmlns:a16="http://schemas.microsoft.com/office/drawing/2014/main" id="{34713EBA-B064-664E-87A9-50542413AABC}"/>
              </a:ext>
            </a:extLst>
          </p:cNvPr>
          <p:cNvSpPr txBox="1"/>
          <p:nvPr/>
        </p:nvSpPr>
        <p:spPr>
          <a:xfrm>
            <a:off x="7721934" y="1845958"/>
            <a:ext cx="3883179" cy="923330"/>
          </a:xfrm>
          <a:prstGeom prst="rect">
            <a:avLst/>
          </a:prstGeom>
          <a:noFill/>
        </p:spPr>
        <p:txBody>
          <a:bodyPr wrap="none" rtlCol="0">
            <a:spAutoFit/>
          </a:bodyPr>
          <a:lstStyle/>
          <a:p>
            <a:pPr algn="ctr"/>
            <a:r>
              <a:rPr lang="en-US" b="1" dirty="0"/>
              <a:t>RAJASTHAN SAMPARK PORTAL</a:t>
            </a:r>
          </a:p>
          <a:p>
            <a:pPr algn="ctr"/>
            <a:r>
              <a:rPr lang="en-IN" dirty="0"/>
              <a:t>A Centralized web portal for </a:t>
            </a:r>
          </a:p>
          <a:p>
            <a:pPr algn="ctr"/>
            <a:r>
              <a:rPr lang="en-IN" dirty="0"/>
              <a:t>Grievance Redressal System</a:t>
            </a:r>
            <a:endParaRPr lang="en-US" b="1" dirty="0"/>
          </a:p>
        </p:txBody>
      </p:sp>
      <p:sp>
        <p:nvSpPr>
          <p:cNvPr id="18" name="Right Arrow 17">
            <a:extLst>
              <a:ext uri="{FF2B5EF4-FFF2-40B4-BE49-F238E27FC236}">
                <a16:creationId xmlns="" xmlns:a16="http://schemas.microsoft.com/office/drawing/2014/main" id="{EA51DC2F-1806-4549-9692-6CA597D38128}"/>
              </a:ext>
            </a:extLst>
          </p:cNvPr>
          <p:cNvSpPr/>
          <p:nvPr/>
        </p:nvSpPr>
        <p:spPr>
          <a:xfrm>
            <a:off x="6415087" y="4413383"/>
            <a:ext cx="1042988" cy="728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 xmlns:a16="http://schemas.microsoft.com/office/drawing/2014/main" id="{A04685A9-61EC-0F4D-B208-C60D8187EF46}"/>
              </a:ext>
            </a:extLst>
          </p:cNvPr>
          <p:cNvCxnSpPr>
            <a:cxnSpLocks/>
          </p:cNvCxnSpPr>
          <p:nvPr/>
        </p:nvCxnSpPr>
        <p:spPr>
          <a:xfrm flipH="1">
            <a:off x="581193" y="4705812"/>
            <a:ext cx="551480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A7793155-A04F-F141-B67C-777A3427BC68}"/>
              </a:ext>
            </a:extLst>
          </p:cNvPr>
          <p:cNvCxnSpPr>
            <a:cxnSpLocks/>
          </p:cNvCxnSpPr>
          <p:nvPr/>
        </p:nvCxnSpPr>
        <p:spPr>
          <a:xfrm>
            <a:off x="3338597" y="3079917"/>
            <a:ext cx="19132" cy="32975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619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vertical)">
                                      <p:cBhvr>
                                        <p:cTn id="13" dur="500"/>
                                        <p:tgtEl>
                                          <p:spTgt spid="18"/>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vertical)">
                                      <p:cBhvr>
                                        <p:cTn id="16" dur="500"/>
                                        <p:tgtEl>
                                          <p:spTgt spid="16"/>
                                        </p:tgtEl>
                                      </p:cBhvr>
                                    </p:animEffect>
                                  </p:childTnLst>
                                </p:cTn>
                              </p:par>
                              <p:par>
                                <p:cTn id="17" presetID="14" presetClass="entr" presetSubtype="5"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P spid="16"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8F96E0-79A2-F448-B518-F4300DD5EB2D}"/>
              </a:ext>
            </a:extLst>
          </p:cNvPr>
          <p:cNvSpPr>
            <a:spLocks noGrp="1"/>
          </p:cNvSpPr>
          <p:nvPr>
            <p:ph type="title"/>
          </p:nvPr>
        </p:nvSpPr>
        <p:spPr>
          <a:xfrm>
            <a:off x="581193" y="731294"/>
            <a:ext cx="11029616" cy="988332"/>
          </a:xfrm>
        </p:spPr>
        <p:txBody>
          <a:bodyPr anchor="ctr"/>
          <a:lstStyle/>
          <a:p>
            <a:pPr algn="ctr"/>
            <a:r>
              <a:rPr lang="en-US" dirty="0"/>
              <a:t>METHODOLOGY OF RAJASTHAN SAMPARK PORTAL</a:t>
            </a:r>
          </a:p>
        </p:txBody>
      </p:sp>
      <p:sp>
        <p:nvSpPr>
          <p:cNvPr id="4" name="Content Placeholder 3">
            <a:extLst>
              <a:ext uri="{FF2B5EF4-FFF2-40B4-BE49-F238E27FC236}">
                <a16:creationId xmlns="" xmlns:a16="http://schemas.microsoft.com/office/drawing/2014/main" id="{EFC3A2A6-DF28-D645-B64D-C92D741E79E2}"/>
              </a:ext>
            </a:extLst>
          </p:cNvPr>
          <p:cNvSpPr>
            <a:spLocks noGrp="1"/>
          </p:cNvSpPr>
          <p:nvPr>
            <p:ph sz="half" idx="2"/>
          </p:nvPr>
        </p:nvSpPr>
        <p:spPr>
          <a:xfrm>
            <a:off x="6188417" y="1875099"/>
            <a:ext cx="5422392" cy="4982901"/>
          </a:xfrm>
          <a:ln>
            <a:solidFill>
              <a:schemeClr val="bg1"/>
            </a:solidFill>
          </a:ln>
        </p:spPr>
        <p:txBody>
          <a:bodyPr>
            <a:normAutofit/>
          </a:bodyPr>
          <a:lstStyle/>
          <a:p>
            <a:pPr algn="just">
              <a:spcBef>
                <a:spcPct val="0"/>
              </a:spcBef>
            </a:pPr>
            <a:r>
              <a:rPr lang="en-US" sz="2000" b="1" dirty="0">
                <a:latin typeface="Bookman Old Style" pitchFamily="18" charset="0"/>
              </a:rPr>
              <a:t>Formal Entry</a:t>
            </a:r>
          </a:p>
          <a:p>
            <a:pPr marL="292100" lvl="1" indent="0" algn="just">
              <a:buNone/>
            </a:pPr>
            <a:r>
              <a:rPr lang="en-US" b="1" dirty="0">
                <a:solidFill>
                  <a:schemeClr val="accent2">
                    <a:lumMod val="75000"/>
                  </a:schemeClr>
                </a:solidFill>
                <a:latin typeface="Bookman Old Style" pitchFamily="18" charset="0"/>
              </a:rPr>
              <a:t>Alternative and Transparent Mode for Citizen.</a:t>
            </a:r>
          </a:p>
          <a:p>
            <a:pPr marL="292100" lvl="1" indent="0" algn="just">
              <a:buNone/>
            </a:pPr>
            <a:r>
              <a:rPr lang="en-US" b="1" dirty="0">
                <a:solidFill>
                  <a:schemeClr val="accent2">
                    <a:lumMod val="75000"/>
                  </a:schemeClr>
                </a:solidFill>
                <a:latin typeface="Bookman Old Style" pitchFamily="18" charset="0"/>
              </a:rPr>
              <a:t>Acknowledgement to complainant</a:t>
            </a:r>
          </a:p>
          <a:p>
            <a:pPr algn="just">
              <a:spcBef>
                <a:spcPct val="0"/>
              </a:spcBef>
            </a:pPr>
            <a:r>
              <a:rPr lang="en-US" sz="2000" b="1" dirty="0">
                <a:latin typeface="Bookman Old Style" pitchFamily="18" charset="0"/>
              </a:rPr>
              <a:t>Formal Hearing</a:t>
            </a:r>
          </a:p>
          <a:p>
            <a:pPr marL="292100" lvl="1" indent="0" algn="just">
              <a:buNone/>
            </a:pPr>
            <a:r>
              <a:rPr lang="en-US" b="1" dirty="0">
                <a:solidFill>
                  <a:schemeClr val="accent2">
                    <a:lumMod val="75000"/>
                  </a:schemeClr>
                </a:solidFill>
                <a:latin typeface="Bookman Old Style" pitchFamily="18" charset="0"/>
              </a:rPr>
              <a:t>3 Tier Public Hearing System</a:t>
            </a:r>
          </a:p>
          <a:p>
            <a:pPr marL="292100" lvl="1" indent="0" algn="just">
              <a:buNone/>
            </a:pPr>
            <a:r>
              <a:rPr lang="en-US" b="1" dirty="0">
                <a:solidFill>
                  <a:schemeClr val="accent2">
                    <a:lumMod val="75000"/>
                  </a:schemeClr>
                </a:solidFill>
                <a:latin typeface="Bookman Old Style" pitchFamily="18" charset="0"/>
              </a:rPr>
              <a:t>Augmented with Tours/Inspections</a:t>
            </a:r>
          </a:p>
          <a:p>
            <a:pPr algn="just">
              <a:spcBef>
                <a:spcPct val="0"/>
              </a:spcBef>
            </a:pPr>
            <a:r>
              <a:rPr lang="en-US" sz="2000" b="1" dirty="0">
                <a:latin typeface="Bookman Old Style" pitchFamily="18" charset="0"/>
              </a:rPr>
              <a:t>Formal Disposal</a:t>
            </a:r>
          </a:p>
          <a:p>
            <a:pPr marL="292100" lvl="1" indent="0" algn="just">
              <a:buNone/>
            </a:pPr>
            <a:r>
              <a:rPr lang="en-US" b="1" dirty="0">
                <a:solidFill>
                  <a:schemeClr val="accent2">
                    <a:lumMod val="75000"/>
                  </a:schemeClr>
                </a:solidFill>
                <a:latin typeface="Bookman Old Style" pitchFamily="18" charset="0"/>
              </a:rPr>
              <a:t>A grievance will be considered addressed, only when Resolved properly or Rejected, since not permissible in policy/rules or</a:t>
            </a:r>
          </a:p>
          <a:p>
            <a:pPr algn="just">
              <a:spcBef>
                <a:spcPct val="0"/>
              </a:spcBef>
            </a:pPr>
            <a:r>
              <a:rPr lang="en-US" sz="2000" b="1" dirty="0">
                <a:latin typeface="Bookman Old Style" pitchFamily="18" charset="0"/>
              </a:rPr>
              <a:t>Formal Monitoring</a:t>
            </a:r>
          </a:p>
          <a:p>
            <a:pPr marL="292100" lvl="1" indent="0" algn="just">
              <a:buNone/>
            </a:pPr>
            <a:r>
              <a:rPr lang="en-US" b="1" dirty="0">
                <a:solidFill>
                  <a:schemeClr val="accent2">
                    <a:lumMod val="75000"/>
                  </a:schemeClr>
                </a:solidFill>
                <a:latin typeface="Bookman Old Style" pitchFamily="18" charset="0"/>
              </a:rPr>
              <a:t>Verification &amp; Cross Verification</a:t>
            </a:r>
          </a:p>
          <a:p>
            <a:pPr marL="292100" lvl="1" indent="0" algn="just">
              <a:buNone/>
            </a:pPr>
            <a:r>
              <a:rPr lang="en-US" b="1" dirty="0">
                <a:solidFill>
                  <a:schemeClr val="accent2">
                    <a:lumMod val="75000"/>
                  </a:schemeClr>
                </a:solidFill>
                <a:latin typeface="Bookman Old Style" pitchFamily="18" charset="0"/>
              </a:rPr>
              <a:t>Review  during Meetings &amp; Visits</a:t>
            </a:r>
          </a:p>
        </p:txBody>
      </p:sp>
      <p:graphicFrame>
        <p:nvGraphicFramePr>
          <p:cNvPr id="6" name="Picture Placeholder 4">
            <a:extLst>
              <a:ext uri="{FF2B5EF4-FFF2-40B4-BE49-F238E27FC236}">
                <a16:creationId xmlns="" xmlns:a16="http://schemas.microsoft.com/office/drawing/2014/main" id="{6EE3C7C4-73C0-8447-9F4A-81AED4180CA8}"/>
              </a:ext>
            </a:extLst>
          </p:cNvPr>
          <p:cNvGraphicFramePr>
            <a:graphicFrameLocks/>
          </p:cNvGraphicFramePr>
          <p:nvPr>
            <p:extLst>
              <p:ext uri="{D42A27DB-BD31-4B8C-83A1-F6EECF244321}">
                <p14:modId xmlns="" xmlns:p14="http://schemas.microsoft.com/office/powerpoint/2010/main" val="417848796"/>
              </p:ext>
            </p:extLst>
          </p:nvPr>
        </p:nvGraphicFramePr>
        <p:xfrm>
          <a:off x="581191" y="2028446"/>
          <a:ext cx="5181600" cy="453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846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5EB0D-1C52-B24E-8220-D9276DC47942}"/>
              </a:ext>
            </a:extLst>
          </p:cNvPr>
          <p:cNvSpPr>
            <a:spLocks noGrp="1"/>
          </p:cNvSpPr>
          <p:nvPr>
            <p:ph type="title"/>
          </p:nvPr>
        </p:nvSpPr>
        <p:spPr>
          <a:xfrm>
            <a:off x="581192" y="706098"/>
            <a:ext cx="11029616" cy="988332"/>
          </a:xfrm>
        </p:spPr>
        <p:txBody>
          <a:bodyPr anchor="ctr"/>
          <a:lstStyle/>
          <a:p>
            <a:pPr algn="ctr"/>
            <a:r>
              <a:rPr lang="en-US" dirty="0"/>
              <a:t>SAMPARK SAMADHAN : GRIEVANCE READRESSAL PROCESS</a:t>
            </a:r>
          </a:p>
        </p:txBody>
      </p:sp>
      <p:pic>
        <p:nvPicPr>
          <p:cNvPr id="6" name="Picture 4" descr="https://encrypted-tbn0.gstatic.com/images?q=tbn:ANd9GcTHVi1hCgSj-UXmxEisGVqiVI7rgrONDGWYyF5GccAeMKwWt17tTQ">
            <a:hlinkClick r:id="rId2"/>
            <a:extLst>
              <a:ext uri="{FF2B5EF4-FFF2-40B4-BE49-F238E27FC236}">
                <a16:creationId xmlns="" xmlns:a16="http://schemas.microsoft.com/office/drawing/2014/main" id="{C527BEC0-29AF-A54C-866F-522F38A686FA}"/>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84972" y="2015065"/>
            <a:ext cx="728361" cy="7283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8" name="Picture 43" descr="http://www.pnglogo.com/wp-content/uploads/2015/09/Computer-Pc-PNG-00618.png">
            <a:hlinkClick r:id="rId4"/>
            <a:extLst>
              <a:ext uri="{FF2B5EF4-FFF2-40B4-BE49-F238E27FC236}">
                <a16:creationId xmlns="" xmlns:a16="http://schemas.microsoft.com/office/drawing/2014/main" id="{1E82A076-5D42-CF45-BF75-6CFBE42202D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22260" y="2748196"/>
            <a:ext cx="851022" cy="910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http://techsupport.foreverwarm.com/wp-content/uploads/2015/04/mobile-icon.png">
            <a:hlinkClick r:id="rId6"/>
            <a:extLst>
              <a:ext uri="{FF2B5EF4-FFF2-40B4-BE49-F238E27FC236}">
                <a16:creationId xmlns="" xmlns:a16="http://schemas.microsoft.com/office/drawing/2014/main" id="{2432685C-388F-AF4B-B666-92E140311E24}"/>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211474" y="3012563"/>
            <a:ext cx="548675" cy="50290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5" descr="http://www.walic-wa.org/wp-content/uploads/2014/10/Government-building-icon.png">
            <a:hlinkClick r:id="rId8"/>
            <a:extLst>
              <a:ext uri="{FF2B5EF4-FFF2-40B4-BE49-F238E27FC236}">
                <a16:creationId xmlns="" xmlns:a16="http://schemas.microsoft.com/office/drawing/2014/main" id="{273AF25F-3096-2F46-959C-4DD6D9EC8054}"/>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539680" y="2947867"/>
            <a:ext cx="548675" cy="52474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5" descr="http://egovreach.in/social/sites/default/files/img6.jpg?1329130563">
            <a:extLst>
              <a:ext uri="{FF2B5EF4-FFF2-40B4-BE49-F238E27FC236}">
                <a16:creationId xmlns="" xmlns:a16="http://schemas.microsoft.com/office/drawing/2014/main" id="{FCFCE153-F610-5A4B-956A-E633FC6B70C1}"/>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630833" y="2971583"/>
            <a:ext cx="521778" cy="524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32">
            <a:extLst>
              <a:ext uri="{FF2B5EF4-FFF2-40B4-BE49-F238E27FC236}">
                <a16:creationId xmlns="" xmlns:a16="http://schemas.microsoft.com/office/drawing/2014/main" id="{C180294D-EA6C-4544-B11B-597D726D96DD}"/>
              </a:ext>
            </a:extLst>
          </p:cNvPr>
          <p:cNvSpPr txBox="1">
            <a:spLocks noChangeArrowheads="1"/>
          </p:cNvSpPr>
          <p:nvPr/>
        </p:nvSpPr>
        <p:spPr bwMode="auto">
          <a:xfrm>
            <a:off x="4173503" y="3518804"/>
            <a:ext cx="13467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At Govt. Office</a:t>
            </a:r>
          </a:p>
        </p:txBody>
      </p:sp>
      <p:sp>
        <p:nvSpPr>
          <p:cNvPr id="14" name="TextBox 32">
            <a:extLst>
              <a:ext uri="{FF2B5EF4-FFF2-40B4-BE49-F238E27FC236}">
                <a16:creationId xmlns="" xmlns:a16="http://schemas.microsoft.com/office/drawing/2014/main" id="{EB2EA0A5-CA06-8C48-BA38-FC7C1BA9C6A3}"/>
              </a:ext>
            </a:extLst>
          </p:cNvPr>
          <p:cNvSpPr txBox="1">
            <a:spLocks noChangeArrowheads="1"/>
          </p:cNvSpPr>
          <p:nvPr/>
        </p:nvSpPr>
        <p:spPr bwMode="auto">
          <a:xfrm>
            <a:off x="2837838" y="3488839"/>
            <a:ext cx="91242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By Portal</a:t>
            </a:r>
          </a:p>
        </p:txBody>
      </p:sp>
      <p:sp>
        <p:nvSpPr>
          <p:cNvPr id="15" name="TextBox 32">
            <a:extLst>
              <a:ext uri="{FF2B5EF4-FFF2-40B4-BE49-F238E27FC236}">
                <a16:creationId xmlns="" xmlns:a16="http://schemas.microsoft.com/office/drawing/2014/main" id="{56D2E2B8-0778-0346-BD65-50A3C069BF9E}"/>
              </a:ext>
            </a:extLst>
          </p:cNvPr>
          <p:cNvSpPr txBox="1">
            <a:spLocks noChangeArrowheads="1"/>
          </p:cNvSpPr>
          <p:nvPr/>
        </p:nvSpPr>
        <p:spPr bwMode="auto">
          <a:xfrm>
            <a:off x="5820532" y="3504517"/>
            <a:ext cx="133055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By Mobile App</a:t>
            </a:r>
          </a:p>
        </p:txBody>
      </p:sp>
      <p:sp>
        <p:nvSpPr>
          <p:cNvPr id="16" name="TextBox 32">
            <a:extLst>
              <a:ext uri="{FF2B5EF4-FFF2-40B4-BE49-F238E27FC236}">
                <a16:creationId xmlns="" xmlns:a16="http://schemas.microsoft.com/office/drawing/2014/main" id="{546A3C93-DF45-B742-B56D-1739280088B6}"/>
              </a:ext>
            </a:extLst>
          </p:cNvPr>
          <p:cNvSpPr txBox="1">
            <a:spLocks noChangeArrowheads="1"/>
          </p:cNvSpPr>
          <p:nvPr/>
        </p:nvSpPr>
        <p:spPr bwMode="auto">
          <a:xfrm>
            <a:off x="7244771" y="3504517"/>
            <a:ext cx="14828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By ‘181’ helpline</a:t>
            </a:r>
          </a:p>
        </p:txBody>
      </p:sp>
      <p:sp>
        <p:nvSpPr>
          <p:cNvPr id="18" name="TextBox 6">
            <a:extLst>
              <a:ext uri="{FF2B5EF4-FFF2-40B4-BE49-F238E27FC236}">
                <a16:creationId xmlns="" xmlns:a16="http://schemas.microsoft.com/office/drawing/2014/main" id="{F2D3E756-AC0E-E549-B849-54B18085B6E0}"/>
              </a:ext>
            </a:extLst>
          </p:cNvPr>
          <p:cNvSpPr txBox="1">
            <a:spLocks noChangeArrowheads="1"/>
          </p:cNvSpPr>
          <p:nvPr/>
        </p:nvSpPr>
        <p:spPr bwMode="auto">
          <a:xfrm>
            <a:off x="581193" y="2163740"/>
            <a:ext cx="1143031" cy="369332"/>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b="1" dirty="0">
                <a:latin typeface="Arial" pitchFamily="34" charset="0"/>
                <a:cs typeface="Arial" pitchFamily="34" charset="0"/>
              </a:rPr>
              <a:t>Citizens</a:t>
            </a:r>
          </a:p>
        </p:txBody>
      </p:sp>
      <p:sp>
        <p:nvSpPr>
          <p:cNvPr id="24" name="TextBox 31">
            <a:extLst>
              <a:ext uri="{FF2B5EF4-FFF2-40B4-BE49-F238E27FC236}">
                <a16:creationId xmlns="" xmlns:a16="http://schemas.microsoft.com/office/drawing/2014/main" id="{775B7616-4B47-344F-B2EB-50CD12FEA7B9}"/>
              </a:ext>
            </a:extLst>
          </p:cNvPr>
          <p:cNvSpPr txBox="1">
            <a:spLocks noChangeArrowheads="1"/>
          </p:cNvSpPr>
          <p:nvPr/>
        </p:nvSpPr>
        <p:spPr bwMode="auto">
          <a:xfrm>
            <a:off x="581192" y="3084128"/>
            <a:ext cx="1143031" cy="369332"/>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b="1" dirty="0">
                <a:latin typeface="Arial" pitchFamily="34" charset="0"/>
                <a:cs typeface="Arial" pitchFamily="34" charset="0"/>
              </a:rPr>
              <a:t>Interface</a:t>
            </a:r>
          </a:p>
        </p:txBody>
      </p:sp>
      <p:sp>
        <p:nvSpPr>
          <p:cNvPr id="26" name="Rounded Rectangle 25">
            <a:extLst>
              <a:ext uri="{FF2B5EF4-FFF2-40B4-BE49-F238E27FC236}">
                <a16:creationId xmlns="" xmlns:a16="http://schemas.microsoft.com/office/drawing/2014/main" id="{2EE7EF4F-6967-A848-8783-5F98E3575B48}"/>
              </a:ext>
            </a:extLst>
          </p:cNvPr>
          <p:cNvSpPr/>
          <p:nvPr/>
        </p:nvSpPr>
        <p:spPr>
          <a:xfrm>
            <a:off x="2950434" y="4036437"/>
            <a:ext cx="5397439" cy="33788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Registration on </a:t>
            </a:r>
            <a:r>
              <a:rPr lang="en-US" sz="1400" b="1" dirty="0" err="1">
                <a:solidFill>
                  <a:srgbClr val="FFFF00"/>
                </a:solidFill>
              </a:rPr>
              <a:t>Sampark</a:t>
            </a:r>
            <a:r>
              <a:rPr lang="en-US" sz="1400" b="1" dirty="0">
                <a:solidFill>
                  <a:srgbClr val="FFFF00"/>
                </a:solidFill>
              </a:rPr>
              <a:t> Portal</a:t>
            </a:r>
            <a:endParaRPr lang="en-US" sz="1400" dirty="0"/>
          </a:p>
        </p:txBody>
      </p:sp>
      <p:sp>
        <p:nvSpPr>
          <p:cNvPr id="28" name="Rounded Rectangle 27">
            <a:extLst>
              <a:ext uri="{FF2B5EF4-FFF2-40B4-BE49-F238E27FC236}">
                <a16:creationId xmlns="" xmlns:a16="http://schemas.microsoft.com/office/drawing/2014/main" id="{74ED19D5-273B-E846-A926-D4C48B450F43}"/>
              </a:ext>
            </a:extLst>
          </p:cNvPr>
          <p:cNvSpPr/>
          <p:nvPr/>
        </p:nvSpPr>
        <p:spPr>
          <a:xfrm>
            <a:off x="2945666" y="4617461"/>
            <a:ext cx="5397439" cy="29502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Sent to Concerned Department </a:t>
            </a:r>
            <a:r>
              <a:rPr lang="en-US" sz="1400" b="1" dirty="0">
                <a:solidFill>
                  <a:srgbClr val="FFFF00"/>
                </a:solidFill>
              </a:rPr>
              <a:t>(L-1 level block officer)</a:t>
            </a:r>
            <a:endParaRPr lang="en-US" sz="1400" dirty="0"/>
          </a:p>
        </p:txBody>
      </p:sp>
      <p:cxnSp>
        <p:nvCxnSpPr>
          <p:cNvPr id="29" name="Straight Connector 28">
            <a:extLst>
              <a:ext uri="{FF2B5EF4-FFF2-40B4-BE49-F238E27FC236}">
                <a16:creationId xmlns="" xmlns:a16="http://schemas.microsoft.com/office/drawing/2014/main" id="{3E98DCC9-BC93-F049-A02C-AB6B300EA25E}"/>
              </a:ext>
            </a:extLst>
          </p:cNvPr>
          <p:cNvCxnSpPr>
            <a:cxnSpLocks/>
          </p:cNvCxnSpPr>
          <p:nvPr/>
        </p:nvCxnSpPr>
        <p:spPr>
          <a:xfrm flipH="1">
            <a:off x="2923567" y="2906041"/>
            <a:ext cx="539572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 xmlns:a16="http://schemas.microsoft.com/office/drawing/2014/main" id="{578429BC-2995-6149-B8D1-CFED02132B8B}"/>
              </a:ext>
            </a:extLst>
          </p:cNvPr>
          <p:cNvSpPr/>
          <p:nvPr/>
        </p:nvSpPr>
        <p:spPr>
          <a:xfrm>
            <a:off x="2940901" y="5212779"/>
            <a:ext cx="5397439" cy="31549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Unresolved </a:t>
            </a:r>
            <a:r>
              <a:rPr lang="en-US" sz="1400" dirty="0" err="1"/>
              <a:t>upto</a:t>
            </a:r>
            <a:r>
              <a:rPr lang="en-US" sz="1400" dirty="0"/>
              <a:t> 30 days,</a:t>
            </a:r>
            <a:r>
              <a:rPr lang="en-US" sz="1400" b="1" dirty="0">
                <a:solidFill>
                  <a:srgbClr val="FFFF00"/>
                </a:solidFill>
              </a:rPr>
              <a:t> sent to L-2 District Level Officer</a:t>
            </a:r>
            <a:endParaRPr lang="en-US" sz="1400" dirty="0"/>
          </a:p>
        </p:txBody>
      </p:sp>
      <p:sp>
        <p:nvSpPr>
          <p:cNvPr id="33" name="Rounded Rectangle 32">
            <a:extLst>
              <a:ext uri="{FF2B5EF4-FFF2-40B4-BE49-F238E27FC236}">
                <a16:creationId xmlns="" xmlns:a16="http://schemas.microsoft.com/office/drawing/2014/main" id="{8794A34C-10D1-6444-927F-5F9512E0047F}"/>
              </a:ext>
            </a:extLst>
          </p:cNvPr>
          <p:cNvSpPr/>
          <p:nvPr/>
        </p:nvSpPr>
        <p:spPr>
          <a:xfrm>
            <a:off x="2921849" y="5793809"/>
            <a:ext cx="5397439" cy="33788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Unresolved </a:t>
            </a:r>
            <a:r>
              <a:rPr lang="en-US" sz="1400" dirty="0" err="1"/>
              <a:t>upto</a:t>
            </a:r>
            <a:r>
              <a:rPr lang="en-US" sz="1400" dirty="0"/>
              <a:t> 15 days,</a:t>
            </a:r>
            <a:r>
              <a:rPr lang="en-US" sz="1400" b="1" dirty="0">
                <a:solidFill>
                  <a:srgbClr val="FFFF00"/>
                </a:solidFill>
              </a:rPr>
              <a:t> sent to L-3 </a:t>
            </a:r>
            <a:r>
              <a:rPr lang="en-US" sz="1400" b="1" dirty="0" err="1">
                <a:solidFill>
                  <a:srgbClr val="FFFF00"/>
                </a:solidFill>
              </a:rPr>
              <a:t>Dist</a:t>
            </a:r>
            <a:r>
              <a:rPr lang="en-US" sz="1400" b="1" dirty="0">
                <a:solidFill>
                  <a:srgbClr val="FFFF00"/>
                </a:solidFill>
              </a:rPr>
              <a:t>/ </a:t>
            </a:r>
            <a:r>
              <a:rPr lang="en-US" sz="1400" b="1" dirty="0" err="1">
                <a:solidFill>
                  <a:srgbClr val="FFFF00"/>
                </a:solidFill>
              </a:rPr>
              <a:t>Divn</a:t>
            </a:r>
            <a:r>
              <a:rPr lang="en-US" sz="1400" b="1" dirty="0">
                <a:solidFill>
                  <a:srgbClr val="FFFF00"/>
                </a:solidFill>
              </a:rPr>
              <a:t>. Level Officer</a:t>
            </a:r>
            <a:endParaRPr lang="en-US" sz="1400" dirty="0"/>
          </a:p>
        </p:txBody>
      </p:sp>
      <p:sp>
        <p:nvSpPr>
          <p:cNvPr id="35" name="Rounded Rectangle 34">
            <a:extLst>
              <a:ext uri="{FF2B5EF4-FFF2-40B4-BE49-F238E27FC236}">
                <a16:creationId xmlns="" xmlns:a16="http://schemas.microsoft.com/office/drawing/2014/main" id="{1FB44BFE-D635-414F-B4CE-783E489EDB50}"/>
              </a:ext>
            </a:extLst>
          </p:cNvPr>
          <p:cNvSpPr/>
          <p:nvPr/>
        </p:nvSpPr>
        <p:spPr>
          <a:xfrm>
            <a:off x="2931371" y="6360553"/>
            <a:ext cx="5397439" cy="33788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Unresolved sent to State Level,</a:t>
            </a:r>
            <a:r>
              <a:rPr lang="en-US" sz="1400" b="1" dirty="0">
                <a:solidFill>
                  <a:srgbClr val="FFFF00"/>
                </a:solidFill>
              </a:rPr>
              <a:t> L-4 Secretary/ Pr. Secy. / CMO</a:t>
            </a:r>
            <a:endParaRPr lang="en-US" sz="1400" dirty="0"/>
          </a:p>
        </p:txBody>
      </p:sp>
      <p:cxnSp>
        <p:nvCxnSpPr>
          <p:cNvPr id="37" name="Straight Arrow Connector 36">
            <a:extLst>
              <a:ext uri="{FF2B5EF4-FFF2-40B4-BE49-F238E27FC236}">
                <a16:creationId xmlns="" xmlns:a16="http://schemas.microsoft.com/office/drawing/2014/main" id="{63C7B71E-DC70-D24E-A14A-02B0A9286010}"/>
              </a:ext>
            </a:extLst>
          </p:cNvPr>
          <p:cNvCxnSpPr>
            <a:cxnSpLocks/>
          </p:cNvCxnSpPr>
          <p:nvPr/>
        </p:nvCxnSpPr>
        <p:spPr>
          <a:xfrm>
            <a:off x="5512532" y="4410771"/>
            <a:ext cx="4" cy="2066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829B9EB8-D51E-E845-BB23-FD251CA5ED4E}"/>
              </a:ext>
            </a:extLst>
          </p:cNvPr>
          <p:cNvCxnSpPr>
            <a:cxnSpLocks/>
          </p:cNvCxnSpPr>
          <p:nvPr/>
        </p:nvCxnSpPr>
        <p:spPr>
          <a:xfrm>
            <a:off x="5512532" y="4922261"/>
            <a:ext cx="9523" cy="2762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2D8C0038-51C1-DE4B-B3DD-2E247C34EA3E}"/>
              </a:ext>
            </a:extLst>
          </p:cNvPr>
          <p:cNvCxnSpPr/>
          <p:nvPr/>
        </p:nvCxnSpPr>
        <p:spPr>
          <a:xfrm>
            <a:off x="5512532" y="5503040"/>
            <a:ext cx="0" cy="3002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2FD82C1E-20A1-F64A-9C3A-179557CC64A1}"/>
              </a:ext>
            </a:extLst>
          </p:cNvPr>
          <p:cNvCxnSpPr/>
          <p:nvPr/>
        </p:nvCxnSpPr>
        <p:spPr>
          <a:xfrm>
            <a:off x="5512532" y="6074548"/>
            <a:ext cx="0" cy="3002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 xmlns:a16="http://schemas.microsoft.com/office/drawing/2014/main" id="{5334CA66-38FF-D547-BA18-1D69AD7A0024}"/>
              </a:ext>
            </a:extLst>
          </p:cNvPr>
          <p:cNvCxnSpPr>
            <a:cxnSpLocks/>
          </p:cNvCxnSpPr>
          <p:nvPr/>
        </p:nvCxnSpPr>
        <p:spPr>
          <a:xfrm>
            <a:off x="3371566" y="3826581"/>
            <a:ext cx="2148716" cy="2241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DC2F0F7A-56D2-024C-B62A-3B1B89D5454F}"/>
              </a:ext>
            </a:extLst>
          </p:cNvPr>
          <p:cNvCxnSpPr>
            <a:cxnSpLocks/>
          </p:cNvCxnSpPr>
          <p:nvPr/>
        </p:nvCxnSpPr>
        <p:spPr>
          <a:xfrm>
            <a:off x="2950434" y="3826581"/>
            <a:ext cx="5397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 xmlns:a16="http://schemas.microsoft.com/office/drawing/2014/main" id="{CCE93BF9-C179-B546-89DF-C85014C86F83}"/>
              </a:ext>
            </a:extLst>
          </p:cNvPr>
          <p:cNvCxnSpPr>
            <a:cxnSpLocks/>
          </p:cNvCxnSpPr>
          <p:nvPr/>
        </p:nvCxnSpPr>
        <p:spPr>
          <a:xfrm flipV="1">
            <a:off x="10329862" y="4374320"/>
            <a:ext cx="0" cy="2127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 xmlns:a16="http://schemas.microsoft.com/office/drawing/2014/main" id="{95913EF7-6403-A946-9DC6-D6DFC9313A05}"/>
              </a:ext>
            </a:extLst>
          </p:cNvPr>
          <p:cNvCxnSpPr/>
          <p:nvPr/>
        </p:nvCxnSpPr>
        <p:spPr>
          <a:xfrm flipV="1">
            <a:off x="8347873" y="4755665"/>
            <a:ext cx="19962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 xmlns:a16="http://schemas.microsoft.com/office/drawing/2014/main" id="{276DB5E0-0CD5-8B4F-A720-44609351A475}"/>
              </a:ext>
            </a:extLst>
          </p:cNvPr>
          <p:cNvCxnSpPr/>
          <p:nvPr/>
        </p:nvCxnSpPr>
        <p:spPr>
          <a:xfrm flipV="1">
            <a:off x="8347873" y="5372158"/>
            <a:ext cx="19962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 xmlns:a16="http://schemas.microsoft.com/office/drawing/2014/main" id="{D70875FE-237C-8A4B-8BA5-76EE70875468}"/>
              </a:ext>
            </a:extLst>
          </p:cNvPr>
          <p:cNvCxnSpPr/>
          <p:nvPr/>
        </p:nvCxnSpPr>
        <p:spPr>
          <a:xfrm flipV="1">
            <a:off x="8319288" y="5936789"/>
            <a:ext cx="19962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 xmlns:a16="http://schemas.microsoft.com/office/drawing/2014/main" id="{025A9999-BD77-E24E-8890-3DB8AF220242}"/>
              </a:ext>
            </a:extLst>
          </p:cNvPr>
          <p:cNvCxnSpPr>
            <a:cxnSpLocks/>
          </p:cNvCxnSpPr>
          <p:nvPr/>
        </p:nvCxnSpPr>
        <p:spPr>
          <a:xfrm flipV="1">
            <a:off x="8347873" y="6501420"/>
            <a:ext cx="19962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Rounded Rectangle 101">
            <a:extLst>
              <a:ext uri="{FF2B5EF4-FFF2-40B4-BE49-F238E27FC236}">
                <a16:creationId xmlns="" xmlns:a16="http://schemas.microsoft.com/office/drawing/2014/main" id="{553BC49B-E790-0540-993E-F493B549A2D2}"/>
              </a:ext>
            </a:extLst>
          </p:cNvPr>
          <p:cNvSpPr/>
          <p:nvPr/>
        </p:nvSpPr>
        <p:spPr>
          <a:xfrm>
            <a:off x="9544049" y="3661682"/>
            <a:ext cx="1683451" cy="69944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181 Call Centre Verification of grievance redressal </a:t>
            </a:r>
          </a:p>
        </p:txBody>
      </p:sp>
      <p:sp>
        <p:nvSpPr>
          <p:cNvPr id="104" name="Rounded Rectangle 103">
            <a:extLst>
              <a:ext uri="{FF2B5EF4-FFF2-40B4-BE49-F238E27FC236}">
                <a16:creationId xmlns="" xmlns:a16="http://schemas.microsoft.com/office/drawing/2014/main" id="{4215C111-A898-F548-B51B-517E5A1BCADF}"/>
              </a:ext>
            </a:extLst>
          </p:cNvPr>
          <p:cNvSpPr/>
          <p:nvPr/>
        </p:nvSpPr>
        <p:spPr>
          <a:xfrm>
            <a:off x="9517727" y="3058865"/>
            <a:ext cx="1683451" cy="35336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Satisfied </a:t>
            </a:r>
          </a:p>
        </p:txBody>
      </p:sp>
      <p:cxnSp>
        <p:nvCxnSpPr>
          <p:cNvPr id="106" name="Straight Arrow Connector 105">
            <a:extLst>
              <a:ext uri="{FF2B5EF4-FFF2-40B4-BE49-F238E27FC236}">
                <a16:creationId xmlns="" xmlns:a16="http://schemas.microsoft.com/office/drawing/2014/main" id="{B9E542DE-F95E-4542-AB72-D69285AAF4DF}"/>
              </a:ext>
            </a:extLst>
          </p:cNvPr>
          <p:cNvCxnSpPr>
            <a:cxnSpLocks/>
          </p:cNvCxnSpPr>
          <p:nvPr/>
        </p:nvCxnSpPr>
        <p:spPr>
          <a:xfrm flipV="1">
            <a:off x="10314335" y="3429000"/>
            <a:ext cx="0" cy="23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 xmlns:a16="http://schemas.microsoft.com/office/drawing/2014/main" id="{0CEEF891-DBD5-D847-AE29-1D06986B7EA3}"/>
              </a:ext>
            </a:extLst>
          </p:cNvPr>
          <p:cNvCxnSpPr>
            <a:cxnSpLocks/>
            <a:stCxn id="104" idx="3"/>
          </p:cNvCxnSpPr>
          <p:nvPr/>
        </p:nvCxnSpPr>
        <p:spPr>
          <a:xfrm flipH="1">
            <a:off x="5526896" y="3235548"/>
            <a:ext cx="5674282" cy="1849295"/>
          </a:xfrm>
          <a:prstGeom prst="bentConnector3">
            <a:avLst>
              <a:gd name="adj1" fmla="val -4029"/>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 xmlns:a16="http://schemas.microsoft.com/office/drawing/2014/main" id="{6011ABEE-5012-CC41-9BCF-FE2D229A9F3F}"/>
              </a:ext>
            </a:extLst>
          </p:cNvPr>
          <p:cNvSpPr txBox="1"/>
          <p:nvPr/>
        </p:nvSpPr>
        <p:spPr>
          <a:xfrm>
            <a:off x="11405023" y="3515471"/>
            <a:ext cx="663964" cy="369332"/>
          </a:xfrm>
          <a:prstGeom prst="rect">
            <a:avLst/>
          </a:prstGeom>
          <a:noFill/>
        </p:spPr>
        <p:txBody>
          <a:bodyPr wrap="none" rtlCol="0">
            <a:spAutoFit/>
          </a:bodyPr>
          <a:lstStyle/>
          <a:p>
            <a:r>
              <a:rPr lang="en-US" dirty="0"/>
              <a:t>If No</a:t>
            </a:r>
          </a:p>
        </p:txBody>
      </p:sp>
      <p:sp>
        <p:nvSpPr>
          <p:cNvPr id="121" name="TextBox 120">
            <a:extLst>
              <a:ext uri="{FF2B5EF4-FFF2-40B4-BE49-F238E27FC236}">
                <a16:creationId xmlns="" xmlns:a16="http://schemas.microsoft.com/office/drawing/2014/main" id="{1144C4E4-ED31-BC47-B74E-138A2BC5ACFD}"/>
              </a:ext>
            </a:extLst>
          </p:cNvPr>
          <p:cNvSpPr txBox="1"/>
          <p:nvPr/>
        </p:nvSpPr>
        <p:spPr>
          <a:xfrm>
            <a:off x="10379762" y="2661132"/>
            <a:ext cx="723468" cy="369332"/>
          </a:xfrm>
          <a:prstGeom prst="rect">
            <a:avLst/>
          </a:prstGeom>
          <a:noFill/>
        </p:spPr>
        <p:txBody>
          <a:bodyPr wrap="none" rtlCol="0">
            <a:spAutoFit/>
          </a:bodyPr>
          <a:lstStyle/>
          <a:p>
            <a:r>
              <a:rPr lang="en-US" dirty="0"/>
              <a:t>If yes </a:t>
            </a:r>
          </a:p>
        </p:txBody>
      </p:sp>
      <p:pic>
        <p:nvPicPr>
          <p:cNvPr id="123" name="Picture 122">
            <a:extLst>
              <a:ext uri="{FF2B5EF4-FFF2-40B4-BE49-F238E27FC236}">
                <a16:creationId xmlns="" xmlns:a16="http://schemas.microsoft.com/office/drawing/2014/main" id="{BFD6C398-5A51-9348-880B-7A8D53CA4F1C}"/>
              </a:ext>
            </a:extLst>
          </p:cNvPr>
          <p:cNvPicPr>
            <a:picLocks noChangeAspect="1"/>
          </p:cNvPicPr>
          <p:nvPr/>
        </p:nvPicPr>
        <p:blipFill>
          <a:blip r:embed="rId11"/>
          <a:stretch>
            <a:fillRect/>
          </a:stretch>
        </p:blipFill>
        <p:spPr>
          <a:xfrm>
            <a:off x="9933809" y="1884044"/>
            <a:ext cx="887506" cy="887506"/>
          </a:xfrm>
          <a:prstGeom prst="rect">
            <a:avLst/>
          </a:prstGeom>
        </p:spPr>
      </p:pic>
      <p:sp>
        <p:nvSpPr>
          <p:cNvPr id="126" name="Rounded Rectangle 125">
            <a:extLst>
              <a:ext uri="{FF2B5EF4-FFF2-40B4-BE49-F238E27FC236}">
                <a16:creationId xmlns="" xmlns:a16="http://schemas.microsoft.com/office/drawing/2014/main" id="{84890742-931A-A644-8837-F1017B63E407}"/>
              </a:ext>
            </a:extLst>
          </p:cNvPr>
          <p:cNvSpPr/>
          <p:nvPr/>
        </p:nvSpPr>
        <p:spPr>
          <a:xfrm>
            <a:off x="172248" y="4184030"/>
            <a:ext cx="2039456" cy="2317390"/>
          </a:xfrm>
          <a:prstGeom prst="roundRect">
            <a:avLst/>
          </a:prstGeom>
          <a:solidFill>
            <a:srgbClr val="1B6B1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t>Monitoring at district level through : </a:t>
            </a:r>
          </a:p>
          <a:p>
            <a:pPr marL="285750" indent="-285750">
              <a:buFont typeface="Arial" panose="020B0604020202020204" pitchFamily="34" charset="0"/>
              <a:buChar char="•"/>
              <a:defRPr/>
            </a:pPr>
            <a:r>
              <a:rPr lang="en-US" sz="1400" dirty="0"/>
              <a:t>Monday Meetings</a:t>
            </a:r>
          </a:p>
          <a:p>
            <a:pPr>
              <a:defRPr/>
            </a:pPr>
            <a:endParaRPr lang="en-US" sz="1400" dirty="0"/>
          </a:p>
          <a:p>
            <a:pPr marL="285750" indent="-285750">
              <a:buFont typeface="Arial" panose="020B0604020202020204" pitchFamily="34" charset="0"/>
              <a:buChar char="•"/>
              <a:defRPr/>
            </a:pPr>
            <a:r>
              <a:rPr lang="en-US" sz="1400" dirty="0"/>
              <a:t>Vigilance Meetings</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Video Conferencing </a:t>
            </a:r>
          </a:p>
          <a:p>
            <a:pPr marL="285750" indent="-285750">
              <a:buFont typeface="Arial" panose="020B0604020202020204" pitchFamily="34" charset="0"/>
              <a:buChar char="•"/>
              <a:defRPr/>
            </a:pPr>
            <a:endParaRPr lang="en-US" sz="1400" dirty="0"/>
          </a:p>
          <a:p>
            <a:pPr marL="285750" indent="-285750">
              <a:buFont typeface="Arial" panose="020B0604020202020204" pitchFamily="34" charset="0"/>
              <a:buChar char="•"/>
              <a:defRPr/>
            </a:pPr>
            <a:r>
              <a:rPr lang="en-US" sz="1400" dirty="0"/>
              <a:t>Jan-</a:t>
            </a:r>
            <a:r>
              <a:rPr lang="en-US" sz="1400" dirty="0" err="1"/>
              <a:t>Sunwaai</a:t>
            </a:r>
            <a:endParaRPr lang="en-US" sz="1400" dirty="0"/>
          </a:p>
        </p:txBody>
      </p:sp>
      <p:cxnSp>
        <p:nvCxnSpPr>
          <p:cNvPr id="132" name="Straight Arrow Connector 131">
            <a:extLst>
              <a:ext uri="{FF2B5EF4-FFF2-40B4-BE49-F238E27FC236}">
                <a16:creationId xmlns="" xmlns:a16="http://schemas.microsoft.com/office/drawing/2014/main" id="{56D49176-481F-2146-B3B6-84E9A00E813C}"/>
              </a:ext>
            </a:extLst>
          </p:cNvPr>
          <p:cNvCxnSpPr>
            <a:endCxn id="28" idx="1"/>
          </p:cNvCxnSpPr>
          <p:nvPr/>
        </p:nvCxnSpPr>
        <p:spPr>
          <a:xfrm>
            <a:off x="2211704" y="4755665"/>
            <a:ext cx="733962" cy="9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 xmlns:a16="http://schemas.microsoft.com/office/drawing/2014/main" id="{B8C17E25-3F7F-5749-9D48-80545AB7E57E}"/>
              </a:ext>
            </a:extLst>
          </p:cNvPr>
          <p:cNvCxnSpPr/>
          <p:nvPr/>
        </p:nvCxnSpPr>
        <p:spPr>
          <a:xfrm>
            <a:off x="2197406" y="5336609"/>
            <a:ext cx="733962" cy="9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 xmlns:a16="http://schemas.microsoft.com/office/drawing/2014/main" id="{B9E9E5D8-8CB8-EA46-AB9E-45FD7BD96405}"/>
              </a:ext>
            </a:extLst>
          </p:cNvPr>
          <p:cNvCxnSpPr/>
          <p:nvPr/>
        </p:nvCxnSpPr>
        <p:spPr>
          <a:xfrm>
            <a:off x="2206939" y="5965462"/>
            <a:ext cx="733962" cy="9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 xmlns:a16="http://schemas.microsoft.com/office/drawing/2014/main" id="{7503045B-5A30-9A4B-AFE2-19A69F64A7B0}"/>
              </a:ext>
            </a:extLst>
          </p:cNvPr>
          <p:cNvSpPr txBox="1"/>
          <p:nvPr/>
        </p:nvSpPr>
        <p:spPr>
          <a:xfrm>
            <a:off x="8848324" y="4514116"/>
            <a:ext cx="841512" cy="307777"/>
          </a:xfrm>
          <a:prstGeom prst="rect">
            <a:avLst/>
          </a:prstGeom>
          <a:noFill/>
        </p:spPr>
        <p:txBody>
          <a:bodyPr wrap="none" rtlCol="0">
            <a:spAutoFit/>
          </a:bodyPr>
          <a:lstStyle/>
          <a:p>
            <a:r>
              <a:rPr lang="en-US" sz="1400" dirty="0"/>
              <a:t>Resolved</a:t>
            </a:r>
          </a:p>
        </p:txBody>
      </p:sp>
      <p:sp>
        <p:nvSpPr>
          <p:cNvPr id="137" name="TextBox 136">
            <a:extLst>
              <a:ext uri="{FF2B5EF4-FFF2-40B4-BE49-F238E27FC236}">
                <a16:creationId xmlns="" xmlns:a16="http://schemas.microsoft.com/office/drawing/2014/main" id="{972E340C-EFCD-014B-A449-41C6ED937CE4}"/>
              </a:ext>
            </a:extLst>
          </p:cNvPr>
          <p:cNvSpPr txBox="1"/>
          <p:nvPr/>
        </p:nvSpPr>
        <p:spPr>
          <a:xfrm>
            <a:off x="8848324" y="5334294"/>
            <a:ext cx="841512" cy="307777"/>
          </a:xfrm>
          <a:prstGeom prst="rect">
            <a:avLst/>
          </a:prstGeom>
          <a:noFill/>
        </p:spPr>
        <p:txBody>
          <a:bodyPr wrap="none" rtlCol="0">
            <a:spAutoFit/>
          </a:bodyPr>
          <a:lstStyle/>
          <a:p>
            <a:r>
              <a:rPr lang="en-US" sz="1400" dirty="0"/>
              <a:t>Resolved</a:t>
            </a:r>
          </a:p>
        </p:txBody>
      </p:sp>
      <p:sp>
        <p:nvSpPr>
          <p:cNvPr id="138" name="TextBox 137">
            <a:extLst>
              <a:ext uri="{FF2B5EF4-FFF2-40B4-BE49-F238E27FC236}">
                <a16:creationId xmlns="" xmlns:a16="http://schemas.microsoft.com/office/drawing/2014/main" id="{77661C11-6DDD-784F-B8D9-63A6C803A252}"/>
              </a:ext>
            </a:extLst>
          </p:cNvPr>
          <p:cNvSpPr txBox="1"/>
          <p:nvPr/>
        </p:nvSpPr>
        <p:spPr>
          <a:xfrm>
            <a:off x="8848324" y="5898924"/>
            <a:ext cx="841512" cy="307777"/>
          </a:xfrm>
          <a:prstGeom prst="rect">
            <a:avLst/>
          </a:prstGeom>
          <a:noFill/>
        </p:spPr>
        <p:txBody>
          <a:bodyPr wrap="none" rtlCol="0">
            <a:spAutoFit/>
          </a:bodyPr>
          <a:lstStyle/>
          <a:p>
            <a:r>
              <a:rPr lang="en-US" sz="1400" dirty="0"/>
              <a:t>Resolved</a:t>
            </a:r>
          </a:p>
        </p:txBody>
      </p:sp>
      <p:sp>
        <p:nvSpPr>
          <p:cNvPr id="139" name="TextBox 138">
            <a:extLst>
              <a:ext uri="{FF2B5EF4-FFF2-40B4-BE49-F238E27FC236}">
                <a16:creationId xmlns="" xmlns:a16="http://schemas.microsoft.com/office/drawing/2014/main" id="{782C0B31-7D19-8144-8370-2C6A50FAA597}"/>
              </a:ext>
            </a:extLst>
          </p:cNvPr>
          <p:cNvSpPr txBox="1"/>
          <p:nvPr/>
        </p:nvSpPr>
        <p:spPr>
          <a:xfrm>
            <a:off x="8857131" y="6467422"/>
            <a:ext cx="841512" cy="307777"/>
          </a:xfrm>
          <a:prstGeom prst="rect">
            <a:avLst/>
          </a:prstGeom>
          <a:noFill/>
        </p:spPr>
        <p:txBody>
          <a:bodyPr wrap="none" rtlCol="0">
            <a:spAutoFit/>
          </a:bodyPr>
          <a:lstStyle/>
          <a:p>
            <a:r>
              <a:rPr lang="en-US" sz="1400" dirty="0"/>
              <a:t>Resolved</a:t>
            </a:r>
          </a:p>
        </p:txBody>
      </p:sp>
      <p:cxnSp>
        <p:nvCxnSpPr>
          <p:cNvPr id="48" name="Straight Arrow Connector 47">
            <a:extLst>
              <a:ext uri="{FF2B5EF4-FFF2-40B4-BE49-F238E27FC236}">
                <a16:creationId xmlns="" xmlns:a16="http://schemas.microsoft.com/office/drawing/2014/main" id="{AFCD13D7-3EB2-EA40-8B0F-8ED8BAD7D4A3}"/>
              </a:ext>
            </a:extLst>
          </p:cNvPr>
          <p:cNvCxnSpPr>
            <a:cxnSpLocks/>
          </p:cNvCxnSpPr>
          <p:nvPr/>
        </p:nvCxnSpPr>
        <p:spPr>
          <a:xfrm flipV="1">
            <a:off x="10344150" y="2779881"/>
            <a:ext cx="0" cy="23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819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animBg="1"/>
      <p:bldP spid="24" grpId="0" animBg="1"/>
      <p:bldP spid="26" grpId="0" animBg="1"/>
      <p:bldP spid="28" grpId="0" animBg="1"/>
      <p:bldP spid="31" grpId="0" animBg="1"/>
      <p:bldP spid="33" grpId="0" animBg="1"/>
      <p:bldP spid="35" grpId="0" animBg="1"/>
      <p:bldP spid="102" grpId="0" animBg="1"/>
      <p:bldP spid="104" grpId="0" animBg="1"/>
      <p:bldP spid="116" grpId="0"/>
      <p:bldP spid="121" grpId="0"/>
      <p:bldP spid="126" grpId="0" animBg="1"/>
      <p:bldP spid="136" grpId="0"/>
      <p:bldP spid="137" grpId="0"/>
      <p:bldP spid="138" grpId="0"/>
      <p:bldP spid="1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20377"/>
            <a:ext cx="11029616" cy="531741"/>
          </a:xfrm>
        </p:spPr>
        <p:txBody>
          <a:bodyPr/>
          <a:lstStyle/>
          <a:p>
            <a:pPr algn="ctr"/>
            <a:r>
              <a:rPr lang="en-IN" dirty="0" smtClean="0"/>
              <a:t>GRIEVANCES RECEIVED BY DIFFERENT SOURCES</a:t>
            </a:r>
            <a:endParaRPr lang="en-IN" dirty="0"/>
          </a:p>
        </p:txBody>
      </p:sp>
      <p:graphicFrame>
        <p:nvGraphicFramePr>
          <p:cNvPr id="5" name="Chart 4"/>
          <p:cNvGraphicFramePr/>
          <p:nvPr/>
        </p:nvGraphicFramePr>
        <p:xfrm>
          <a:off x="1977081" y="1885949"/>
          <a:ext cx="8386119" cy="4761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1494970" y="2057399"/>
          <a:ext cx="9597081" cy="43022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20377"/>
            <a:ext cx="11029616" cy="531741"/>
          </a:xfrm>
        </p:spPr>
        <p:txBody>
          <a:bodyPr/>
          <a:lstStyle/>
          <a:p>
            <a:pPr algn="ctr"/>
            <a:r>
              <a:rPr lang="en-US" dirty="0" smtClean="0"/>
              <a:t>Originating Authority Report</a:t>
            </a:r>
            <a:endParaRPr lang="en-IN" dirty="0"/>
          </a:p>
        </p:txBody>
      </p:sp>
      <p:graphicFrame>
        <p:nvGraphicFramePr>
          <p:cNvPr id="4" name="Chart 3"/>
          <p:cNvGraphicFramePr/>
          <p:nvPr/>
        </p:nvGraphicFramePr>
        <p:xfrm>
          <a:off x="741405" y="2057399"/>
          <a:ext cx="10503244" cy="44422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1CAA49-301E-3A4D-93DE-60C1F7039EB0}"/>
              </a:ext>
            </a:extLst>
          </p:cNvPr>
          <p:cNvSpPr>
            <a:spLocks noGrp="1"/>
          </p:cNvSpPr>
          <p:nvPr>
            <p:ph type="title"/>
          </p:nvPr>
        </p:nvSpPr>
        <p:spPr>
          <a:xfrm>
            <a:off x="581192" y="707796"/>
            <a:ext cx="11029616" cy="988332"/>
          </a:xfrm>
        </p:spPr>
        <p:txBody>
          <a:bodyPr anchor="ctr"/>
          <a:lstStyle/>
          <a:p>
            <a:pPr algn="ctr"/>
            <a:r>
              <a:rPr lang="en-US" dirty="0"/>
              <a:t>Department wise Grievance &amp; Demands Registered  </a:t>
            </a:r>
          </a:p>
        </p:txBody>
      </p:sp>
      <p:sp>
        <p:nvSpPr>
          <p:cNvPr id="8" name="TextBox 7">
            <a:extLst>
              <a:ext uri="{FF2B5EF4-FFF2-40B4-BE49-F238E27FC236}">
                <a16:creationId xmlns="" xmlns:a16="http://schemas.microsoft.com/office/drawing/2014/main" id="{4EEE81C8-939B-F048-85EC-F3817D7806E7}"/>
              </a:ext>
            </a:extLst>
          </p:cNvPr>
          <p:cNvSpPr txBox="1"/>
          <p:nvPr/>
        </p:nvSpPr>
        <p:spPr>
          <a:xfrm>
            <a:off x="8280400" y="2407000"/>
            <a:ext cx="3468294" cy="3970318"/>
          </a:xfrm>
          <a:prstGeom prst="rect">
            <a:avLst/>
          </a:prstGeom>
          <a:solidFill>
            <a:schemeClr val="accent3">
              <a:lumMod val="60000"/>
              <a:lumOff val="40000"/>
            </a:schemeClr>
          </a:solidFill>
        </p:spPr>
        <p:txBody>
          <a:bodyPr wrap="square" rtlCol="0">
            <a:spAutoFit/>
          </a:bodyP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29973 grievances and demands were registered on the portal From Apr.’20 to Oct.’21, </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More than 50% grievances registered were from the rural areas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grievances </a:t>
            </a:r>
            <a:r>
              <a:rPr lang="en-US" dirty="0" smtClean="0">
                <a:solidFill>
                  <a:schemeClr val="bg1"/>
                </a:solidFill>
              </a:rPr>
              <a:t>varies from </a:t>
            </a:r>
            <a:r>
              <a:rPr lang="en-US" dirty="0">
                <a:solidFill>
                  <a:schemeClr val="bg1"/>
                </a:solidFill>
              </a:rPr>
              <a:t>personal nature to public nature to service related matters of government employees </a:t>
            </a:r>
          </a:p>
          <a:p>
            <a:endParaRPr lang="en-US" dirty="0">
              <a:solidFill>
                <a:schemeClr val="bg1"/>
              </a:solidFill>
            </a:endParaRPr>
          </a:p>
        </p:txBody>
      </p:sp>
      <p:graphicFrame>
        <p:nvGraphicFramePr>
          <p:cNvPr id="5" name="Chart 4"/>
          <p:cNvGraphicFramePr/>
          <p:nvPr/>
        </p:nvGraphicFramePr>
        <p:xfrm>
          <a:off x="0" y="1968844"/>
          <a:ext cx="8280400" cy="4889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048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481D80-A252-8D42-8CDD-131FA5DB6BCC}"/>
              </a:ext>
            </a:extLst>
          </p:cNvPr>
          <p:cNvSpPr>
            <a:spLocks noGrp="1"/>
          </p:cNvSpPr>
          <p:nvPr>
            <p:ph type="title"/>
          </p:nvPr>
        </p:nvSpPr>
        <p:spPr>
          <a:xfrm>
            <a:off x="581192" y="749255"/>
            <a:ext cx="11029616" cy="988332"/>
          </a:xfrm>
        </p:spPr>
        <p:txBody>
          <a:bodyPr anchor="ctr"/>
          <a:lstStyle/>
          <a:p>
            <a:pPr algn="ctr"/>
            <a:r>
              <a:rPr lang="en-US" dirty="0"/>
              <a:t>DEPARTMENT  WISE : disposal &amp; pendency </a:t>
            </a:r>
          </a:p>
        </p:txBody>
      </p:sp>
      <p:sp>
        <p:nvSpPr>
          <p:cNvPr id="10" name="Rectangle 9">
            <a:extLst>
              <a:ext uri="{FF2B5EF4-FFF2-40B4-BE49-F238E27FC236}">
                <a16:creationId xmlns="" xmlns:a16="http://schemas.microsoft.com/office/drawing/2014/main" id="{504E8F5A-88E0-6447-9529-FADF0F14D67B}"/>
              </a:ext>
            </a:extLst>
          </p:cNvPr>
          <p:cNvSpPr/>
          <p:nvPr/>
        </p:nvSpPr>
        <p:spPr>
          <a:xfrm>
            <a:off x="7067673" y="2998573"/>
            <a:ext cx="4543135" cy="923330"/>
          </a:xfrm>
          <a:prstGeom prst="rect">
            <a:avLst/>
          </a:prstGeom>
          <a:solidFill>
            <a:schemeClr val="accent3">
              <a:lumMod val="60000"/>
              <a:lumOff val="40000"/>
            </a:schemeClr>
          </a:solidFill>
        </p:spPr>
        <p:txBody>
          <a:bodyPr wrap="square" rtlCol="0">
            <a:spAutoFit/>
          </a:bodyPr>
          <a:lstStyle/>
          <a:p>
            <a:r>
              <a:rPr lang="en-US" dirty="0" smtClean="0">
                <a:solidFill>
                  <a:schemeClr val="bg1"/>
                </a:solidFill>
              </a:rPr>
              <a:t>29288 </a:t>
            </a:r>
            <a:r>
              <a:rPr lang="en-US" dirty="0">
                <a:solidFill>
                  <a:schemeClr val="bg1"/>
                </a:solidFill>
              </a:rPr>
              <a:t>(</a:t>
            </a:r>
            <a:r>
              <a:rPr lang="en-US" b="1" dirty="0" smtClean="0">
                <a:solidFill>
                  <a:schemeClr val="bg1"/>
                </a:solidFill>
              </a:rPr>
              <a:t>97.71 </a:t>
            </a:r>
            <a:r>
              <a:rPr lang="en-US" b="1" dirty="0">
                <a:solidFill>
                  <a:schemeClr val="bg1"/>
                </a:solidFill>
              </a:rPr>
              <a:t>%</a:t>
            </a:r>
            <a:r>
              <a:rPr lang="en-US" dirty="0">
                <a:solidFill>
                  <a:schemeClr val="bg1"/>
                </a:solidFill>
              </a:rPr>
              <a:t>) out of </a:t>
            </a:r>
            <a:r>
              <a:rPr lang="en-US" dirty="0" smtClean="0">
                <a:solidFill>
                  <a:schemeClr val="bg1"/>
                </a:solidFill>
              </a:rPr>
              <a:t>29973 </a:t>
            </a:r>
            <a:r>
              <a:rPr lang="en-US" dirty="0">
                <a:solidFill>
                  <a:schemeClr val="bg1"/>
                </a:solidFill>
              </a:rPr>
              <a:t>grievances </a:t>
            </a:r>
          </a:p>
          <a:p>
            <a:r>
              <a:rPr lang="en-US" dirty="0">
                <a:solidFill>
                  <a:schemeClr val="bg1"/>
                </a:solidFill>
              </a:rPr>
              <a:t>registered on the portal were disposed  with a </a:t>
            </a:r>
            <a:r>
              <a:rPr lang="en-US" b="1" dirty="0" smtClean="0">
                <a:solidFill>
                  <a:schemeClr val="bg1"/>
                </a:solidFill>
              </a:rPr>
              <a:t>77%</a:t>
            </a:r>
            <a:r>
              <a:rPr lang="en-US" dirty="0" smtClean="0">
                <a:solidFill>
                  <a:schemeClr val="bg1"/>
                </a:solidFill>
              </a:rPr>
              <a:t> </a:t>
            </a:r>
            <a:r>
              <a:rPr lang="en-US" dirty="0">
                <a:solidFill>
                  <a:schemeClr val="bg1"/>
                </a:solidFill>
              </a:rPr>
              <a:t>satisfaction </a:t>
            </a:r>
            <a:r>
              <a:rPr lang="en-US" dirty="0" smtClean="0">
                <a:solidFill>
                  <a:schemeClr val="bg1"/>
                </a:solidFill>
              </a:rPr>
              <a:t>rate (Apr ‘20 to Oct.21)</a:t>
            </a:r>
            <a:endParaRPr lang="en-US" dirty="0">
              <a:solidFill>
                <a:schemeClr val="bg1"/>
              </a:solidFill>
            </a:endParaRPr>
          </a:p>
        </p:txBody>
      </p:sp>
      <p:graphicFrame>
        <p:nvGraphicFramePr>
          <p:cNvPr id="7" name="Chart 6"/>
          <p:cNvGraphicFramePr/>
          <p:nvPr/>
        </p:nvGraphicFramePr>
        <p:xfrm>
          <a:off x="741405" y="2009436"/>
          <a:ext cx="10869403" cy="4548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4836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547191-569B-FE42-8C99-51C75F5EF749}"/>
              </a:ext>
            </a:extLst>
          </p:cNvPr>
          <p:cNvSpPr>
            <a:spLocks noGrp="1"/>
          </p:cNvSpPr>
          <p:nvPr>
            <p:ph type="title"/>
          </p:nvPr>
        </p:nvSpPr>
        <p:spPr>
          <a:xfrm>
            <a:off x="581192" y="705847"/>
            <a:ext cx="11029616" cy="988332"/>
          </a:xfrm>
        </p:spPr>
        <p:txBody>
          <a:bodyPr anchor="ctr"/>
          <a:lstStyle/>
          <a:p>
            <a:pPr algn="ctr"/>
            <a:r>
              <a:rPr lang="en-US" dirty="0"/>
              <a:t>CASES DISPOSED LEVEL WISE </a:t>
            </a:r>
          </a:p>
        </p:txBody>
      </p:sp>
      <p:graphicFrame>
        <p:nvGraphicFramePr>
          <p:cNvPr id="6" name="Chart 5">
            <a:extLst>
              <a:ext uri="{FF2B5EF4-FFF2-40B4-BE49-F238E27FC236}">
                <a16:creationId xmlns="" xmlns:a16="http://schemas.microsoft.com/office/drawing/2014/main" id="{46746754-DAB6-4349-8981-C6A19872C61F}"/>
              </a:ext>
            </a:extLst>
          </p:cNvPr>
          <p:cNvGraphicFramePr>
            <a:graphicFrameLocks/>
          </p:cNvGraphicFramePr>
          <p:nvPr>
            <p:extLst>
              <p:ext uri="{D42A27DB-BD31-4B8C-83A1-F6EECF244321}">
                <p14:modId xmlns="" xmlns:p14="http://schemas.microsoft.com/office/powerpoint/2010/main" val="799348176"/>
              </p:ext>
            </p:extLst>
          </p:nvPr>
        </p:nvGraphicFramePr>
        <p:xfrm>
          <a:off x="-3423" y="2398573"/>
          <a:ext cx="8251826" cy="44594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C56BD858-168D-B643-A5DD-31A1FBF200E3}"/>
              </a:ext>
            </a:extLst>
          </p:cNvPr>
          <p:cNvSpPr txBox="1"/>
          <p:nvPr/>
        </p:nvSpPr>
        <p:spPr>
          <a:xfrm>
            <a:off x="914400" y="2070100"/>
            <a:ext cx="6416180" cy="461665"/>
          </a:xfrm>
          <a:prstGeom prst="rect">
            <a:avLst/>
          </a:prstGeom>
          <a:solidFill>
            <a:schemeClr val="accent2">
              <a:lumMod val="75000"/>
            </a:schemeClr>
          </a:solidFill>
        </p:spPr>
        <p:txBody>
          <a:bodyPr wrap="none" rtlCol="0">
            <a:spAutoFit/>
          </a:bodyPr>
          <a:lstStyle/>
          <a:p>
            <a:r>
              <a:rPr lang="en-US" sz="2400" dirty="0">
                <a:solidFill>
                  <a:schemeClr val="bg1"/>
                </a:solidFill>
              </a:rPr>
              <a:t>99% of the cases are disposed at L1,L2 &amp; L3 levels</a:t>
            </a:r>
          </a:p>
        </p:txBody>
      </p:sp>
      <p:sp>
        <p:nvSpPr>
          <p:cNvPr id="8" name="TextBox 7">
            <a:extLst>
              <a:ext uri="{FF2B5EF4-FFF2-40B4-BE49-F238E27FC236}">
                <a16:creationId xmlns="" xmlns:a16="http://schemas.microsoft.com/office/drawing/2014/main" id="{A73D7C49-446A-7444-B591-E953F26FE2C1}"/>
              </a:ext>
            </a:extLst>
          </p:cNvPr>
          <p:cNvSpPr txBox="1"/>
          <p:nvPr/>
        </p:nvSpPr>
        <p:spPr>
          <a:xfrm>
            <a:off x="7997371" y="2531765"/>
            <a:ext cx="3613437" cy="3970318"/>
          </a:xfrm>
          <a:prstGeom prst="rect">
            <a:avLst/>
          </a:prstGeom>
          <a:solidFill>
            <a:schemeClr val="accent3">
              <a:lumMod val="60000"/>
              <a:lumOff val="40000"/>
            </a:schemeClr>
          </a:solidFill>
        </p:spPr>
        <p:txBody>
          <a:bodyPr wrap="square" rtlCol="0">
            <a:spAutoFit/>
          </a:bodyP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Level 1 : Block Level / Concerned Department Level Officers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Level 2 : District Level Officers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Level 3 : District Level/ Concerned Division Level Officers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Level 4 : State Level Officers/ Offices viz. Secretary, Principal Secretary, CMO </a:t>
            </a:r>
          </a:p>
          <a:p>
            <a:endParaRPr lang="en-US" dirty="0"/>
          </a:p>
        </p:txBody>
      </p:sp>
      <p:graphicFrame>
        <p:nvGraphicFramePr>
          <p:cNvPr id="12" name="Chart 11"/>
          <p:cNvGraphicFramePr/>
          <p:nvPr/>
        </p:nvGraphicFramePr>
        <p:xfrm>
          <a:off x="607051" y="2660822"/>
          <a:ext cx="7390320" cy="3962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7580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7410E-4C90-294C-B850-0800882FA848}"/>
              </a:ext>
            </a:extLst>
          </p:cNvPr>
          <p:cNvSpPr>
            <a:spLocks noGrp="1"/>
          </p:cNvSpPr>
          <p:nvPr>
            <p:ph type="title"/>
          </p:nvPr>
        </p:nvSpPr>
        <p:spPr/>
        <p:txBody>
          <a:bodyPr anchor="ctr"/>
          <a:lstStyle/>
          <a:p>
            <a:pPr algn="ctr"/>
            <a:r>
              <a:rPr lang="en-US" dirty="0"/>
              <a:t>Progress In Current Fiscal Year </a:t>
            </a:r>
          </a:p>
        </p:txBody>
      </p:sp>
      <p:sp>
        <p:nvSpPr>
          <p:cNvPr id="5" name="Rounded Rectangle 4">
            <a:extLst>
              <a:ext uri="{FF2B5EF4-FFF2-40B4-BE49-F238E27FC236}">
                <a16:creationId xmlns="" xmlns:a16="http://schemas.microsoft.com/office/drawing/2014/main" id="{F2F6077D-C501-D747-993D-A50924FA1A94}"/>
              </a:ext>
            </a:extLst>
          </p:cNvPr>
          <p:cNvSpPr/>
          <p:nvPr/>
        </p:nvSpPr>
        <p:spPr>
          <a:xfrm>
            <a:off x="626349" y="1990072"/>
            <a:ext cx="10914123" cy="67410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Between </a:t>
            </a:r>
            <a:r>
              <a:rPr lang="en-US" dirty="0" smtClean="0"/>
              <a:t>01-Apr-2021 </a:t>
            </a:r>
            <a:r>
              <a:rPr lang="en-US" dirty="0"/>
              <a:t>to </a:t>
            </a:r>
            <a:r>
              <a:rPr lang="en-US" dirty="0" smtClean="0"/>
              <a:t>31-Oct-2021,  14415 </a:t>
            </a:r>
            <a:r>
              <a:rPr lang="en-US" dirty="0"/>
              <a:t>complaints were received with </a:t>
            </a:r>
            <a:r>
              <a:rPr lang="en-US" dirty="0" smtClean="0"/>
              <a:t>95.45% </a:t>
            </a:r>
            <a:r>
              <a:rPr lang="en-US" dirty="0"/>
              <a:t>of them disposed within  </a:t>
            </a:r>
            <a:r>
              <a:rPr lang="en-US" b="1" dirty="0">
                <a:solidFill>
                  <a:schemeClr val="tx1"/>
                </a:solidFill>
              </a:rPr>
              <a:t>average disposal time of </a:t>
            </a:r>
            <a:r>
              <a:rPr lang="en-US" b="1" dirty="0" smtClean="0">
                <a:solidFill>
                  <a:schemeClr val="tx1"/>
                </a:solidFill>
              </a:rPr>
              <a:t>17 </a:t>
            </a:r>
            <a:r>
              <a:rPr lang="en-US" b="1" dirty="0">
                <a:solidFill>
                  <a:schemeClr val="tx1"/>
                </a:solidFill>
              </a:rPr>
              <a:t>days</a:t>
            </a:r>
            <a:r>
              <a:rPr lang="en-US" dirty="0">
                <a:solidFill>
                  <a:schemeClr val="tx1"/>
                </a:solidFill>
              </a:rPr>
              <a:t> </a:t>
            </a:r>
            <a:r>
              <a:rPr lang="en-US" dirty="0"/>
              <a:t>with </a:t>
            </a:r>
            <a:r>
              <a:rPr lang="en-US" b="1" dirty="0" smtClean="0">
                <a:solidFill>
                  <a:schemeClr val="tx1"/>
                </a:solidFill>
              </a:rPr>
              <a:t>80% </a:t>
            </a:r>
            <a:r>
              <a:rPr lang="en-US" b="1" dirty="0">
                <a:solidFill>
                  <a:schemeClr val="tx1"/>
                </a:solidFill>
              </a:rPr>
              <a:t>satisfaction rate</a:t>
            </a:r>
            <a:endParaRPr lang="en-US" dirty="0"/>
          </a:p>
        </p:txBody>
      </p:sp>
      <p:cxnSp>
        <p:nvCxnSpPr>
          <p:cNvPr id="7" name="Straight Connector 6">
            <a:extLst>
              <a:ext uri="{FF2B5EF4-FFF2-40B4-BE49-F238E27FC236}">
                <a16:creationId xmlns="" xmlns:a16="http://schemas.microsoft.com/office/drawing/2014/main" id="{74B58C39-3161-DD4B-B048-CC2332473B95}"/>
              </a:ext>
            </a:extLst>
          </p:cNvPr>
          <p:cNvCxnSpPr>
            <a:cxnSpLocks/>
          </p:cNvCxnSpPr>
          <p:nvPr/>
        </p:nvCxnSpPr>
        <p:spPr>
          <a:xfrm>
            <a:off x="955589" y="4062031"/>
            <a:ext cx="8965313" cy="0"/>
          </a:xfrm>
          <a:prstGeom prst="line">
            <a:avLst/>
          </a:prstGeom>
          <a:ln w="25400">
            <a:prstDash val="das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 xmlns:a16="http://schemas.microsoft.com/office/drawing/2014/main" id="{81F888B1-FF47-E54D-BC03-4D4624B650C1}"/>
              </a:ext>
            </a:extLst>
          </p:cNvPr>
          <p:cNvCxnSpPr>
            <a:cxnSpLocks/>
          </p:cNvCxnSpPr>
          <p:nvPr/>
        </p:nvCxnSpPr>
        <p:spPr>
          <a:xfrm>
            <a:off x="955589" y="4539049"/>
            <a:ext cx="8965313" cy="0"/>
          </a:xfrm>
          <a:prstGeom prst="line">
            <a:avLst/>
          </a:prstGeom>
          <a:ln w="25400">
            <a:solidFill>
              <a:schemeClr val="accent3">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 xmlns:a16="http://schemas.microsoft.com/office/drawing/2014/main" id="{B4123C86-A1EC-6E46-B460-8766B02B4B18}"/>
              </a:ext>
            </a:extLst>
          </p:cNvPr>
          <p:cNvSpPr txBox="1"/>
          <p:nvPr/>
        </p:nvSpPr>
        <p:spPr>
          <a:xfrm>
            <a:off x="10299351" y="3200257"/>
            <a:ext cx="1500656" cy="600164"/>
          </a:xfrm>
          <a:prstGeom prst="rect">
            <a:avLst/>
          </a:prstGeom>
          <a:solidFill>
            <a:srgbClr val="FFFF00"/>
          </a:solidFill>
          <a:effectLst>
            <a:innerShdw blurRad="63500" dist="50800" dir="13500000">
              <a:srgbClr val="FFFF00">
                <a:alpha val="50000"/>
              </a:srgbClr>
            </a:innerShdw>
          </a:effectLst>
        </p:spPr>
        <p:txBody>
          <a:bodyPr wrap="square" rtlCol="0">
            <a:spAutoFit/>
          </a:bodyPr>
          <a:lstStyle/>
          <a:p>
            <a:pPr algn="ctr"/>
            <a:r>
              <a:rPr lang="en-US" sz="1100" dirty="0"/>
              <a:t>Previous Average Disposal </a:t>
            </a:r>
            <a:r>
              <a:rPr lang="en-US" sz="1100" dirty="0" smtClean="0"/>
              <a:t>Time of District 22 </a:t>
            </a:r>
            <a:r>
              <a:rPr lang="en-US" sz="1100" dirty="0"/>
              <a:t>days</a:t>
            </a:r>
          </a:p>
        </p:txBody>
      </p:sp>
      <p:cxnSp>
        <p:nvCxnSpPr>
          <p:cNvPr id="11" name="Straight Arrow Connector 10">
            <a:extLst>
              <a:ext uri="{FF2B5EF4-FFF2-40B4-BE49-F238E27FC236}">
                <a16:creationId xmlns="" xmlns:a16="http://schemas.microsoft.com/office/drawing/2014/main" id="{CF568E93-45F4-6942-A988-9798F9147B48}"/>
              </a:ext>
            </a:extLst>
          </p:cNvPr>
          <p:cNvCxnSpPr/>
          <p:nvPr/>
        </p:nvCxnSpPr>
        <p:spPr>
          <a:xfrm flipH="1">
            <a:off x="9920902" y="3800421"/>
            <a:ext cx="378449" cy="261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00CBE0CC-98EA-2145-96A9-9B2A932669EF}"/>
              </a:ext>
            </a:extLst>
          </p:cNvPr>
          <p:cNvSpPr txBox="1"/>
          <p:nvPr/>
        </p:nvSpPr>
        <p:spPr>
          <a:xfrm>
            <a:off x="10299351" y="5355135"/>
            <a:ext cx="1500656" cy="600164"/>
          </a:xfrm>
          <a:prstGeom prst="rect">
            <a:avLst/>
          </a:prstGeom>
          <a:solidFill>
            <a:srgbClr val="FFFF00"/>
          </a:solidFill>
          <a:effectLst>
            <a:innerShdw blurRad="63500" dist="50800" dir="13500000">
              <a:srgbClr val="FFFF00">
                <a:alpha val="50000"/>
              </a:srgbClr>
            </a:innerShdw>
          </a:effectLst>
        </p:spPr>
        <p:txBody>
          <a:bodyPr wrap="square" rtlCol="0">
            <a:spAutoFit/>
          </a:bodyPr>
          <a:lstStyle/>
          <a:p>
            <a:pPr algn="ctr"/>
            <a:r>
              <a:rPr lang="en-US" sz="1100" dirty="0"/>
              <a:t>Present Average Disposal </a:t>
            </a:r>
            <a:r>
              <a:rPr lang="en-US" sz="1100" dirty="0" smtClean="0"/>
              <a:t>Time of District 17 </a:t>
            </a:r>
            <a:r>
              <a:rPr lang="en-US" sz="1100" dirty="0"/>
              <a:t>days</a:t>
            </a:r>
          </a:p>
        </p:txBody>
      </p:sp>
      <p:cxnSp>
        <p:nvCxnSpPr>
          <p:cNvPr id="13" name="Straight Arrow Connector 12">
            <a:extLst>
              <a:ext uri="{FF2B5EF4-FFF2-40B4-BE49-F238E27FC236}">
                <a16:creationId xmlns="" xmlns:a16="http://schemas.microsoft.com/office/drawing/2014/main" id="{5F655F91-14EC-0D4C-92E1-9C4DA1A5F664}"/>
              </a:ext>
            </a:extLst>
          </p:cNvPr>
          <p:cNvCxnSpPr>
            <a:cxnSpLocks/>
          </p:cNvCxnSpPr>
          <p:nvPr/>
        </p:nvCxnSpPr>
        <p:spPr>
          <a:xfrm flipH="1" flipV="1">
            <a:off x="9931705" y="4539049"/>
            <a:ext cx="367646" cy="708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nvGraphicFramePr>
        <p:xfrm>
          <a:off x="488864" y="2609850"/>
          <a:ext cx="9001125" cy="4248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04996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9"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1"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
            <a:extLst>
              <a:ext uri="{FF2B5EF4-FFF2-40B4-BE49-F238E27FC236}">
                <a16:creationId xmlns="" xmlns:a16="http://schemas.microsoft.com/office/drawing/2014/main" id="{FB8552F8-CC1F-DB4E-AF3F-95AC825CD494}"/>
              </a:ext>
            </a:extLst>
          </p:cNvPr>
          <p:cNvSpPr>
            <a:spLocks noGrp="1"/>
          </p:cNvSpPr>
          <p:nvPr>
            <p:ph type="title"/>
          </p:nvPr>
        </p:nvSpPr>
        <p:spPr bwMode="auto">
          <a:xfrm>
            <a:off x="627757" y="704997"/>
            <a:ext cx="11029616" cy="988332"/>
          </a:xfrm>
          <a:custGeom>
            <a:avLst/>
            <a:gdLst>
              <a:gd name="T0" fmla="*/ 1139 w 1435"/>
              <a:gd name="T1" fmla="*/ 1301 h 1301"/>
              <a:gd name="T2" fmla="*/ 1435 w 1435"/>
              <a:gd name="T3" fmla="*/ 719 h 1301"/>
              <a:gd name="T4" fmla="*/ 717 w 1435"/>
              <a:gd name="T5" fmla="*/ 0 h 1301"/>
              <a:gd name="T6" fmla="*/ 0 w 1435"/>
              <a:gd name="T7" fmla="*/ 719 h 1301"/>
              <a:gd name="T8" fmla="*/ 295 w 1435"/>
              <a:gd name="T9" fmla="*/ 1301 h 1301"/>
            </a:gdLst>
            <a:ahLst/>
            <a:cxnLst>
              <a:cxn ang="0">
                <a:pos x="T0" y="T1"/>
              </a:cxn>
              <a:cxn ang="0">
                <a:pos x="T2" y="T3"/>
              </a:cxn>
              <a:cxn ang="0">
                <a:pos x="T4" y="T5"/>
              </a:cxn>
              <a:cxn ang="0">
                <a:pos x="T6" y="T7"/>
              </a:cxn>
              <a:cxn ang="0">
                <a:pos x="T8" y="T9"/>
              </a:cxn>
            </a:cxnLst>
            <a:rect l="0" t="0" r="r" b="b"/>
            <a:pathLst>
              <a:path w="1435" h="1301">
                <a:moveTo>
                  <a:pt x="1139" y="1301"/>
                </a:moveTo>
                <a:cubicBezTo>
                  <a:pt x="1318" y="1170"/>
                  <a:pt x="1435" y="958"/>
                  <a:pt x="1435" y="719"/>
                </a:cubicBezTo>
                <a:cubicBezTo>
                  <a:pt x="1435" y="322"/>
                  <a:pt x="1114" y="0"/>
                  <a:pt x="717" y="0"/>
                </a:cubicBezTo>
                <a:cubicBezTo>
                  <a:pt x="321" y="0"/>
                  <a:pt x="0" y="322"/>
                  <a:pt x="0" y="719"/>
                </a:cubicBezTo>
                <a:cubicBezTo>
                  <a:pt x="0" y="958"/>
                  <a:pt x="116" y="1170"/>
                  <a:pt x="295" y="1301"/>
                </a:cubicBezTo>
              </a:path>
            </a:pathLst>
          </a:custGeom>
          <a:noFill/>
          <a:ln w="28575" cap="flat">
            <a:no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3297" tIns="46649" rIns="93297" bIns="46649" numCol="1" anchor="t" anchorCtr="0" compatLnSpc="1">
            <a:prstTxWarp prst="textNoShape">
              <a:avLst/>
            </a:prstTxWarp>
          </a:bodyPr>
          <a:lstStyle/>
          <a:p>
            <a:pPr algn="ctr"/>
            <a:r>
              <a:rPr lang="en-IN" dirty="0"/>
              <a:t>Earlier for a citizen seeking BENEFITS OF any scheme / service, the government system was very complicated</a:t>
            </a:r>
            <a:endParaRPr lang="en-US" dirty="0"/>
          </a:p>
        </p:txBody>
      </p:sp>
      <p:sp>
        <p:nvSpPr>
          <p:cNvPr id="21" name="Rectangle: Rounded Corners 140">
            <a:extLst>
              <a:ext uri="{FF2B5EF4-FFF2-40B4-BE49-F238E27FC236}">
                <a16:creationId xmlns="" xmlns:a16="http://schemas.microsoft.com/office/drawing/2014/main" id="{267A8AC3-C997-FF41-83C1-BA68A34224AD}"/>
              </a:ext>
            </a:extLst>
          </p:cNvPr>
          <p:cNvSpPr/>
          <p:nvPr/>
        </p:nvSpPr>
        <p:spPr bwMode="auto">
          <a:xfrm>
            <a:off x="5610244" y="5852072"/>
            <a:ext cx="1212786" cy="264000"/>
          </a:xfrm>
          <a:prstGeom prst="roundRect">
            <a:avLst/>
          </a:prstGeom>
          <a:gradFill flip="none" rotWithShape="1">
            <a:gsLst>
              <a:gs pos="0">
                <a:srgbClr val="808080"/>
              </a:gs>
              <a:gs pos="100000">
                <a:srgbClr val="FFFFFF">
                  <a:alpha val="0"/>
                </a:srgbClr>
              </a:gs>
            </a:gsLst>
            <a:path path="rect">
              <a:fillToRect l="50000" t="50000" r="50000" b="50000"/>
            </a:path>
            <a:tileRect/>
          </a:gradFill>
          <a:ln w="19050" cap="flat" cmpd="sng" algn="ctr">
            <a:noFill/>
            <a:prstDash val="solid"/>
            <a:round/>
            <a:headEnd type="none" w="med" len="med"/>
            <a:tailEnd type="none" w="med" len="med"/>
          </a:ln>
          <a:effectLst/>
        </p:spPr>
        <p:txBody>
          <a:bodyPr vert="horz" wrap="square" lIns="71987" tIns="71987" rIns="71987" bIns="71987" numCol="1" rtlCol="0" anchor="ctr" anchorCtr="0" compatLnSpc="1">
            <a:prstTxWarp prst="textNoShape">
              <a:avLst/>
            </a:prstTxWarp>
            <a:noAutofit/>
          </a:bodyPr>
          <a:lstStyle/>
          <a:p>
            <a:pPr defTabSz="914342" fontAlgn="base">
              <a:spcBef>
                <a:spcPct val="0"/>
              </a:spcBef>
              <a:spcAft>
                <a:spcPct val="0"/>
              </a:spcAft>
            </a:pPr>
            <a:endParaRPr lang="en-US" sz="1600" b="1" dirty="0">
              <a:solidFill>
                <a:srgbClr val="FFFFFF"/>
              </a:solidFill>
              <a:latin typeface="Calibri" pitchFamily="34" charset="0"/>
              <a:cs typeface="Calibri" pitchFamily="34" charset="0"/>
            </a:endParaRPr>
          </a:p>
        </p:txBody>
      </p:sp>
      <p:sp>
        <p:nvSpPr>
          <p:cNvPr id="22" name="Oval 21">
            <a:extLst>
              <a:ext uri="{FF2B5EF4-FFF2-40B4-BE49-F238E27FC236}">
                <a16:creationId xmlns="" xmlns:a16="http://schemas.microsoft.com/office/drawing/2014/main" id="{1A0D719F-0D5F-4D4B-A294-CCD4432E2863}"/>
              </a:ext>
            </a:extLst>
          </p:cNvPr>
          <p:cNvSpPr/>
          <p:nvPr/>
        </p:nvSpPr>
        <p:spPr>
          <a:xfrm>
            <a:off x="5351343" y="4298159"/>
            <a:ext cx="1690639" cy="169063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3" name="Arc 22">
            <a:extLst>
              <a:ext uri="{FF2B5EF4-FFF2-40B4-BE49-F238E27FC236}">
                <a16:creationId xmlns="" xmlns:a16="http://schemas.microsoft.com/office/drawing/2014/main" id="{432B2623-8F25-3F47-8349-8DFA41284511}"/>
              </a:ext>
            </a:extLst>
          </p:cNvPr>
          <p:cNvSpPr>
            <a:spLocks/>
          </p:cNvSpPr>
          <p:nvPr/>
        </p:nvSpPr>
        <p:spPr>
          <a:xfrm>
            <a:off x="4392359" y="3392017"/>
            <a:ext cx="3583017" cy="3583010"/>
          </a:xfrm>
          <a:prstGeom prst="arc">
            <a:avLst>
              <a:gd name="adj1" fmla="val 7466311"/>
              <a:gd name="adj2" fmla="val 17491991"/>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Calibri" panose="020F0502020204030204" pitchFamily="34" charset="0"/>
            </a:endParaRPr>
          </a:p>
        </p:txBody>
      </p:sp>
      <p:sp>
        <p:nvSpPr>
          <p:cNvPr id="24" name="Arc 23">
            <a:extLst>
              <a:ext uri="{FF2B5EF4-FFF2-40B4-BE49-F238E27FC236}">
                <a16:creationId xmlns="" xmlns:a16="http://schemas.microsoft.com/office/drawing/2014/main" id="{55615C97-01E2-B141-87A1-ED888A646A8B}"/>
              </a:ext>
            </a:extLst>
          </p:cNvPr>
          <p:cNvSpPr>
            <a:spLocks/>
          </p:cNvSpPr>
          <p:nvPr/>
        </p:nvSpPr>
        <p:spPr>
          <a:xfrm>
            <a:off x="4392359" y="3392017"/>
            <a:ext cx="3583017" cy="3583010"/>
          </a:xfrm>
          <a:prstGeom prst="arc">
            <a:avLst>
              <a:gd name="adj1" fmla="val 18793317"/>
              <a:gd name="adj2" fmla="val 699803"/>
            </a:avLst>
          </a:prstGeom>
          <a:ln>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Calibri" panose="020F0502020204030204" pitchFamily="34" charset="0"/>
            </a:endParaRPr>
          </a:p>
        </p:txBody>
      </p:sp>
      <p:pic>
        <p:nvPicPr>
          <p:cNvPr id="25" name="Picture 24">
            <a:extLst>
              <a:ext uri="{FF2B5EF4-FFF2-40B4-BE49-F238E27FC236}">
                <a16:creationId xmlns="" xmlns:a16="http://schemas.microsoft.com/office/drawing/2014/main" id="{F10E90D5-25A2-5D4B-9334-560CA96ECB8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56244" y="4300539"/>
            <a:ext cx="1690643" cy="1690643"/>
          </a:xfrm>
          <a:prstGeom prst="rect">
            <a:avLst/>
          </a:prstGeom>
        </p:spPr>
      </p:pic>
      <p:sp>
        <p:nvSpPr>
          <p:cNvPr id="26" name="Freeform 12">
            <a:extLst>
              <a:ext uri="{FF2B5EF4-FFF2-40B4-BE49-F238E27FC236}">
                <a16:creationId xmlns="" xmlns:a16="http://schemas.microsoft.com/office/drawing/2014/main" id="{E7E895EF-29A8-0E48-A755-27A1FCF6C4B6}"/>
              </a:ext>
            </a:extLst>
          </p:cNvPr>
          <p:cNvSpPr>
            <a:spLocks/>
          </p:cNvSpPr>
          <p:nvPr/>
        </p:nvSpPr>
        <p:spPr bwMode="auto">
          <a:xfrm>
            <a:off x="4150816" y="3142958"/>
            <a:ext cx="4066102" cy="3688866"/>
          </a:xfrm>
          <a:custGeom>
            <a:avLst/>
            <a:gdLst>
              <a:gd name="T0" fmla="*/ 1139 w 1435"/>
              <a:gd name="T1" fmla="*/ 1301 h 1301"/>
              <a:gd name="T2" fmla="*/ 1435 w 1435"/>
              <a:gd name="T3" fmla="*/ 719 h 1301"/>
              <a:gd name="T4" fmla="*/ 717 w 1435"/>
              <a:gd name="T5" fmla="*/ 0 h 1301"/>
              <a:gd name="T6" fmla="*/ 0 w 1435"/>
              <a:gd name="T7" fmla="*/ 719 h 1301"/>
              <a:gd name="T8" fmla="*/ 295 w 1435"/>
              <a:gd name="T9" fmla="*/ 1301 h 1301"/>
            </a:gdLst>
            <a:ahLst/>
            <a:cxnLst>
              <a:cxn ang="0">
                <a:pos x="T0" y="T1"/>
              </a:cxn>
              <a:cxn ang="0">
                <a:pos x="T2" y="T3"/>
              </a:cxn>
              <a:cxn ang="0">
                <a:pos x="T4" y="T5"/>
              </a:cxn>
              <a:cxn ang="0">
                <a:pos x="T6" y="T7"/>
              </a:cxn>
              <a:cxn ang="0">
                <a:pos x="T8" y="T9"/>
              </a:cxn>
            </a:cxnLst>
            <a:rect l="0" t="0" r="r" b="b"/>
            <a:pathLst>
              <a:path w="1435" h="1301">
                <a:moveTo>
                  <a:pt x="1139" y="1301"/>
                </a:moveTo>
                <a:cubicBezTo>
                  <a:pt x="1318" y="1170"/>
                  <a:pt x="1435" y="958"/>
                  <a:pt x="1435" y="719"/>
                </a:cubicBezTo>
                <a:cubicBezTo>
                  <a:pt x="1435" y="322"/>
                  <a:pt x="1114" y="0"/>
                  <a:pt x="717" y="0"/>
                </a:cubicBezTo>
                <a:cubicBezTo>
                  <a:pt x="321" y="0"/>
                  <a:pt x="0" y="322"/>
                  <a:pt x="0" y="719"/>
                </a:cubicBezTo>
                <a:cubicBezTo>
                  <a:pt x="0" y="958"/>
                  <a:pt x="116" y="1170"/>
                  <a:pt x="295" y="1301"/>
                </a:cubicBezTo>
              </a:path>
            </a:pathLst>
          </a:custGeom>
          <a:noFill/>
          <a:ln w="28575" cap="flat">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3297" tIns="46649" rIns="93297" bIns="46649" numCol="1" anchor="t" anchorCtr="0" compatLnSpc="1">
            <a:prstTxWarp prst="textNoShape">
              <a:avLst/>
            </a:prstTxWarp>
          </a:bodyPr>
          <a:lstStyle/>
          <a:p>
            <a:endParaRPr lang="en-US" dirty="0">
              <a:latin typeface="Calibri" panose="020F0502020204030204" pitchFamily="34" charset="0"/>
            </a:endParaRPr>
          </a:p>
        </p:txBody>
      </p:sp>
      <p:sp>
        <p:nvSpPr>
          <p:cNvPr id="27" name="Oval 26">
            <a:extLst>
              <a:ext uri="{FF2B5EF4-FFF2-40B4-BE49-F238E27FC236}">
                <a16:creationId xmlns="" xmlns:a16="http://schemas.microsoft.com/office/drawing/2014/main" id="{B8856BB4-2469-EA44-9A62-1ED551CD8D38}"/>
              </a:ext>
            </a:extLst>
          </p:cNvPr>
          <p:cNvSpPr>
            <a:spLocks/>
          </p:cNvSpPr>
          <p:nvPr/>
        </p:nvSpPr>
        <p:spPr>
          <a:xfrm>
            <a:off x="7473586" y="3796698"/>
            <a:ext cx="899041" cy="899040"/>
          </a:xfrm>
          <a:prstGeom prst="ellipse">
            <a:avLst/>
          </a:prstGeom>
          <a:solidFill>
            <a:schemeClr val="accent4">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8" name="Oval 27">
            <a:extLst>
              <a:ext uri="{FF2B5EF4-FFF2-40B4-BE49-F238E27FC236}">
                <a16:creationId xmlns="" xmlns:a16="http://schemas.microsoft.com/office/drawing/2014/main" id="{6D897FDE-E5DA-2A42-ABD3-D38BAF4FF381}"/>
              </a:ext>
            </a:extLst>
          </p:cNvPr>
          <p:cNvSpPr/>
          <p:nvPr/>
        </p:nvSpPr>
        <p:spPr>
          <a:xfrm>
            <a:off x="5728091" y="2737364"/>
            <a:ext cx="899041" cy="899040"/>
          </a:xfrm>
          <a:prstGeom prst="ellipse">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9" name="Oval 28">
            <a:extLst>
              <a:ext uri="{FF2B5EF4-FFF2-40B4-BE49-F238E27FC236}">
                <a16:creationId xmlns="" xmlns:a16="http://schemas.microsoft.com/office/drawing/2014/main" id="{8D03DF87-2C47-BE44-9FCB-41F24046CC7F}"/>
              </a:ext>
            </a:extLst>
          </p:cNvPr>
          <p:cNvSpPr/>
          <p:nvPr/>
        </p:nvSpPr>
        <p:spPr>
          <a:xfrm>
            <a:off x="3964858" y="3796698"/>
            <a:ext cx="899041" cy="899040"/>
          </a:xfrm>
          <a:prstGeom prst="ellipse">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0" name="Oval 29">
            <a:extLst>
              <a:ext uri="{FF2B5EF4-FFF2-40B4-BE49-F238E27FC236}">
                <a16:creationId xmlns="" xmlns:a16="http://schemas.microsoft.com/office/drawing/2014/main" id="{95C6BA2E-AD91-0349-A9BE-A8BD25811507}"/>
              </a:ext>
            </a:extLst>
          </p:cNvPr>
          <p:cNvSpPr/>
          <p:nvPr/>
        </p:nvSpPr>
        <p:spPr>
          <a:xfrm>
            <a:off x="7473586" y="5608716"/>
            <a:ext cx="899041" cy="899040"/>
          </a:xfrm>
          <a:prstGeom prst="ellipse">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1" name="Oval 30">
            <a:extLst>
              <a:ext uri="{FF2B5EF4-FFF2-40B4-BE49-F238E27FC236}">
                <a16:creationId xmlns="" xmlns:a16="http://schemas.microsoft.com/office/drawing/2014/main" id="{E55F72F1-51C7-B44A-8348-3F28E3EC7BEC}"/>
              </a:ext>
            </a:extLst>
          </p:cNvPr>
          <p:cNvSpPr/>
          <p:nvPr/>
        </p:nvSpPr>
        <p:spPr>
          <a:xfrm>
            <a:off x="3964858" y="5608716"/>
            <a:ext cx="899041" cy="899040"/>
          </a:xfrm>
          <a:prstGeom prst="ellipse">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pic>
        <p:nvPicPr>
          <p:cNvPr id="32" name="Picture 31">
            <a:extLst>
              <a:ext uri="{FF2B5EF4-FFF2-40B4-BE49-F238E27FC236}">
                <a16:creationId xmlns="" xmlns:a16="http://schemas.microsoft.com/office/drawing/2014/main" id="{97DB3DF6-A0C1-104A-9BEF-3D2CB10AE97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31379" y="3957465"/>
            <a:ext cx="564416" cy="564417"/>
          </a:xfrm>
          <a:prstGeom prst="rect">
            <a:avLst/>
          </a:prstGeom>
        </p:spPr>
      </p:pic>
      <p:pic>
        <p:nvPicPr>
          <p:cNvPr id="33" name="Picture 32">
            <a:extLst>
              <a:ext uri="{FF2B5EF4-FFF2-40B4-BE49-F238E27FC236}">
                <a16:creationId xmlns="" xmlns:a16="http://schemas.microsoft.com/office/drawing/2014/main" id="{A60C9269-5F3A-174A-A233-55DEDB393D4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97128" y="2906400"/>
            <a:ext cx="560968" cy="560968"/>
          </a:xfrm>
          <a:prstGeom prst="rect">
            <a:avLst/>
          </a:prstGeom>
        </p:spPr>
      </p:pic>
      <p:pic>
        <p:nvPicPr>
          <p:cNvPr id="34" name="Picture 33">
            <a:extLst>
              <a:ext uri="{FF2B5EF4-FFF2-40B4-BE49-F238E27FC236}">
                <a16:creationId xmlns="" xmlns:a16="http://schemas.microsoft.com/office/drawing/2014/main" id="{3A5C34D4-9B3A-1349-9C9E-AD3EF63E059D}"/>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30765" y="5774622"/>
            <a:ext cx="567229" cy="567229"/>
          </a:xfrm>
          <a:prstGeom prst="rect">
            <a:avLst/>
          </a:prstGeom>
        </p:spPr>
      </p:pic>
      <p:pic>
        <p:nvPicPr>
          <p:cNvPr id="35" name="Picture 34">
            <a:extLst>
              <a:ext uri="{FF2B5EF4-FFF2-40B4-BE49-F238E27FC236}">
                <a16:creationId xmlns="" xmlns:a16="http://schemas.microsoft.com/office/drawing/2014/main" id="{F42668C4-5A80-8D4C-88CD-50ED35832CC0}"/>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t="16599" b="16599"/>
          <a:stretch/>
        </p:blipFill>
        <p:spPr>
          <a:xfrm>
            <a:off x="7544344" y="5805218"/>
            <a:ext cx="757524" cy="506036"/>
          </a:xfrm>
          <a:prstGeom prst="rect">
            <a:avLst/>
          </a:prstGeom>
        </p:spPr>
      </p:pic>
      <p:pic>
        <p:nvPicPr>
          <p:cNvPr id="36" name="Picture 35">
            <a:extLst>
              <a:ext uri="{FF2B5EF4-FFF2-40B4-BE49-F238E27FC236}">
                <a16:creationId xmlns="" xmlns:a16="http://schemas.microsoft.com/office/drawing/2014/main" id="{C6C18F1E-B257-8B44-BED3-5EF5BD54479F}"/>
              </a:ext>
            </a:extLst>
          </p:cNvPr>
          <p:cNvPicPr>
            <a:picLocks/>
          </p:cNvPicPr>
          <p:nvPr/>
        </p:nvPicPr>
        <p:blipFill>
          <a:blip r:embed="rId7" cstate="print">
            <a:extLst>
              <a:ext uri="{28A0092B-C50C-407E-A947-70E740481C1C}">
                <a14:useLocalDpi xmlns="" xmlns:a14="http://schemas.microsoft.com/office/drawing/2010/main" val="0"/>
              </a:ext>
            </a:extLst>
          </a:blip>
          <a:stretch>
            <a:fillRect/>
          </a:stretch>
        </p:blipFill>
        <p:spPr>
          <a:xfrm>
            <a:off x="7478492" y="3796698"/>
            <a:ext cx="894136" cy="899039"/>
          </a:xfrm>
          <a:prstGeom prst="rect">
            <a:avLst/>
          </a:prstGeom>
        </p:spPr>
      </p:pic>
      <p:sp>
        <p:nvSpPr>
          <p:cNvPr id="37" name="TextBox 36">
            <a:extLst>
              <a:ext uri="{FF2B5EF4-FFF2-40B4-BE49-F238E27FC236}">
                <a16:creationId xmlns="" xmlns:a16="http://schemas.microsoft.com/office/drawing/2014/main" id="{E9A44EB1-685C-CA4D-ACD5-A14D825F39FB}"/>
              </a:ext>
            </a:extLst>
          </p:cNvPr>
          <p:cNvSpPr txBox="1">
            <a:spLocks/>
          </p:cNvSpPr>
          <p:nvPr/>
        </p:nvSpPr>
        <p:spPr>
          <a:xfrm>
            <a:off x="4413732" y="1881839"/>
            <a:ext cx="3457677" cy="246221"/>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GB" sz="1600" dirty="0">
                <a:solidFill>
                  <a:schemeClr val="tx2"/>
                </a:solidFill>
                <a:latin typeface="+mj-lt"/>
              </a:rPr>
              <a:t>Where can I get a scheme/service? </a:t>
            </a:r>
          </a:p>
        </p:txBody>
      </p:sp>
      <p:sp>
        <p:nvSpPr>
          <p:cNvPr id="38" name="TextBox 37">
            <a:extLst>
              <a:ext uri="{FF2B5EF4-FFF2-40B4-BE49-F238E27FC236}">
                <a16:creationId xmlns="" xmlns:a16="http://schemas.microsoft.com/office/drawing/2014/main" id="{E1666B61-A792-554C-9AB6-609828AB3290}"/>
              </a:ext>
            </a:extLst>
          </p:cNvPr>
          <p:cNvSpPr txBox="1">
            <a:spLocks/>
          </p:cNvSpPr>
          <p:nvPr/>
        </p:nvSpPr>
        <p:spPr>
          <a:xfrm>
            <a:off x="4499258" y="2171922"/>
            <a:ext cx="3286614" cy="492443"/>
          </a:xfrm>
          <a:prstGeom prst="rect">
            <a:avLst/>
          </a:prstGeom>
          <a:noFill/>
        </p:spPr>
        <p:txBody>
          <a:bodyPr wrap="square" lIns="0" tIns="0" rIns="0" bIns="0" rtlCol="0">
            <a:spAutoFit/>
          </a:bodyPr>
          <a:lstStyle/>
          <a:p>
            <a:pPr algn="ctr"/>
            <a:r>
              <a:rPr lang="en-US" sz="1600" dirty="0">
                <a:latin typeface="+mj-lt"/>
                <a:cs typeface="Calibri" panose="020F0502020204030204" pitchFamily="34" charset="0"/>
              </a:rPr>
              <a:t>Different services are available at different touchpoints</a:t>
            </a:r>
          </a:p>
        </p:txBody>
      </p:sp>
      <p:sp>
        <p:nvSpPr>
          <p:cNvPr id="39" name="TextBox 38">
            <a:extLst>
              <a:ext uri="{FF2B5EF4-FFF2-40B4-BE49-F238E27FC236}">
                <a16:creationId xmlns="" xmlns:a16="http://schemas.microsoft.com/office/drawing/2014/main" id="{AFB8C7FD-9FD2-3849-8131-E49D4677469E}"/>
              </a:ext>
            </a:extLst>
          </p:cNvPr>
          <p:cNvSpPr txBox="1">
            <a:spLocks/>
          </p:cNvSpPr>
          <p:nvPr/>
        </p:nvSpPr>
        <p:spPr>
          <a:xfrm>
            <a:off x="8556649" y="3571997"/>
            <a:ext cx="1861087" cy="492443"/>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GB" sz="1600" dirty="0">
                <a:solidFill>
                  <a:schemeClr val="tx2"/>
                </a:solidFill>
                <a:latin typeface="+mj-lt"/>
              </a:rPr>
              <a:t>How to fill this form?</a:t>
            </a:r>
          </a:p>
        </p:txBody>
      </p:sp>
      <p:sp>
        <p:nvSpPr>
          <p:cNvPr id="40" name="TextBox 39">
            <a:extLst>
              <a:ext uri="{FF2B5EF4-FFF2-40B4-BE49-F238E27FC236}">
                <a16:creationId xmlns="" xmlns:a16="http://schemas.microsoft.com/office/drawing/2014/main" id="{A09B5434-C738-D945-82D8-32F0FEF3FE51}"/>
              </a:ext>
            </a:extLst>
          </p:cNvPr>
          <p:cNvSpPr txBox="1">
            <a:spLocks/>
          </p:cNvSpPr>
          <p:nvPr/>
        </p:nvSpPr>
        <p:spPr>
          <a:xfrm>
            <a:off x="8556649" y="4100078"/>
            <a:ext cx="1861087" cy="753668"/>
          </a:xfrm>
          <a:prstGeom prst="rect">
            <a:avLst/>
          </a:prstGeom>
          <a:noFill/>
        </p:spPr>
        <p:txBody>
          <a:bodyPr wrap="square" lIns="0" tIns="0" rIns="0" bIns="0" rtlCol="0">
            <a:spAutoFit/>
          </a:bodyPr>
          <a:lstStyle>
            <a:defPPr>
              <a:defRPr lang="en-US"/>
            </a:defPPr>
            <a:lvl1pPr>
              <a:defRPr sz="1400">
                <a:latin typeface="+mj-lt"/>
              </a:defRPr>
            </a:lvl1pPr>
          </a:lstStyle>
          <a:p>
            <a:r>
              <a:rPr lang="en-US" sz="1600" dirty="0"/>
              <a:t>Complex and non‑standardized application forms</a:t>
            </a:r>
          </a:p>
        </p:txBody>
      </p:sp>
      <p:sp>
        <p:nvSpPr>
          <p:cNvPr id="41" name="TextBox 40">
            <a:extLst>
              <a:ext uri="{FF2B5EF4-FFF2-40B4-BE49-F238E27FC236}">
                <a16:creationId xmlns="" xmlns:a16="http://schemas.microsoft.com/office/drawing/2014/main" id="{815F024B-E0B0-B847-9FED-C39C18CF5657}"/>
              </a:ext>
            </a:extLst>
          </p:cNvPr>
          <p:cNvSpPr txBox="1">
            <a:spLocks/>
          </p:cNvSpPr>
          <p:nvPr/>
        </p:nvSpPr>
        <p:spPr>
          <a:xfrm>
            <a:off x="8556648" y="5379642"/>
            <a:ext cx="2025097" cy="492443"/>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GB" sz="1600" dirty="0">
                <a:solidFill>
                  <a:schemeClr val="tx2"/>
                </a:solidFill>
                <a:latin typeface="+mj-lt"/>
              </a:rPr>
              <a:t>What is the status of my application?</a:t>
            </a:r>
          </a:p>
        </p:txBody>
      </p:sp>
      <p:sp>
        <p:nvSpPr>
          <p:cNvPr id="42" name="TextBox 41">
            <a:extLst>
              <a:ext uri="{FF2B5EF4-FFF2-40B4-BE49-F238E27FC236}">
                <a16:creationId xmlns="" xmlns:a16="http://schemas.microsoft.com/office/drawing/2014/main" id="{AA793F41-3D78-1641-A1CC-6309DFB8A2E9}"/>
              </a:ext>
            </a:extLst>
          </p:cNvPr>
          <p:cNvSpPr txBox="1">
            <a:spLocks/>
          </p:cNvSpPr>
          <p:nvPr/>
        </p:nvSpPr>
        <p:spPr>
          <a:xfrm>
            <a:off x="8556648" y="5968319"/>
            <a:ext cx="2025097" cy="753668"/>
          </a:xfrm>
          <a:prstGeom prst="rect">
            <a:avLst/>
          </a:prstGeom>
          <a:noFill/>
        </p:spPr>
        <p:txBody>
          <a:bodyPr wrap="square" lIns="0" tIns="0" rIns="0" bIns="0" rtlCol="0">
            <a:spAutoFit/>
          </a:bodyPr>
          <a:lstStyle>
            <a:defPPr>
              <a:defRPr lang="en-US"/>
            </a:defPPr>
            <a:lvl1pPr>
              <a:defRPr sz="1400">
                <a:latin typeface="+mj-lt"/>
              </a:defRPr>
            </a:lvl1pPr>
          </a:lstStyle>
          <a:p>
            <a:r>
              <a:rPr lang="en-US" sz="1600" dirty="0">
                <a:cs typeface="Calibri" panose="020F0502020204030204" pitchFamily="34" charset="0"/>
              </a:rPr>
              <a:t>No mechanism to track the status of the services</a:t>
            </a:r>
          </a:p>
        </p:txBody>
      </p:sp>
      <p:sp>
        <p:nvSpPr>
          <p:cNvPr id="43" name="TextBox 42">
            <a:extLst>
              <a:ext uri="{FF2B5EF4-FFF2-40B4-BE49-F238E27FC236}">
                <a16:creationId xmlns="" xmlns:a16="http://schemas.microsoft.com/office/drawing/2014/main" id="{1F7A22DE-DEBE-9B45-AA5D-8350F93B46A7}"/>
              </a:ext>
            </a:extLst>
          </p:cNvPr>
          <p:cNvSpPr txBox="1">
            <a:spLocks/>
          </p:cNvSpPr>
          <p:nvPr/>
        </p:nvSpPr>
        <p:spPr>
          <a:xfrm>
            <a:off x="1909627" y="3571997"/>
            <a:ext cx="1861087" cy="492443"/>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GB" sz="1600" dirty="0">
                <a:solidFill>
                  <a:schemeClr val="tx2"/>
                </a:solidFill>
                <a:latin typeface="+mj-lt"/>
              </a:rPr>
              <a:t>Whom should I contact?</a:t>
            </a:r>
          </a:p>
        </p:txBody>
      </p:sp>
      <p:sp>
        <p:nvSpPr>
          <p:cNvPr id="44" name="TextBox 43">
            <a:extLst>
              <a:ext uri="{FF2B5EF4-FFF2-40B4-BE49-F238E27FC236}">
                <a16:creationId xmlns="" xmlns:a16="http://schemas.microsoft.com/office/drawing/2014/main" id="{60A62811-3BCC-E643-A5B5-1379248C3553}"/>
              </a:ext>
            </a:extLst>
          </p:cNvPr>
          <p:cNvSpPr txBox="1">
            <a:spLocks/>
          </p:cNvSpPr>
          <p:nvPr/>
        </p:nvSpPr>
        <p:spPr>
          <a:xfrm>
            <a:off x="1909627" y="4100078"/>
            <a:ext cx="1861087" cy="738664"/>
          </a:xfrm>
          <a:prstGeom prst="rect">
            <a:avLst/>
          </a:prstGeom>
          <a:noFill/>
        </p:spPr>
        <p:txBody>
          <a:bodyPr wrap="square" lIns="0" tIns="0" rIns="0" bIns="0" rtlCol="0">
            <a:spAutoFit/>
          </a:bodyPr>
          <a:lstStyle>
            <a:defPPr>
              <a:defRPr lang="en-US"/>
            </a:defPPr>
            <a:lvl1pPr>
              <a:defRPr sz="1400">
                <a:latin typeface="+mj-lt"/>
              </a:defRPr>
            </a:lvl1pPr>
          </a:lstStyle>
          <a:p>
            <a:pPr algn="r"/>
            <a:r>
              <a:rPr lang="en-US" sz="1600" dirty="0"/>
              <a:t>No dedicated helpline for queries related to Service Delivery</a:t>
            </a:r>
          </a:p>
        </p:txBody>
      </p:sp>
      <p:sp>
        <p:nvSpPr>
          <p:cNvPr id="45" name="TextBox 44">
            <a:extLst>
              <a:ext uri="{FF2B5EF4-FFF2-40B4-BE49-F238E27FC236}">
                <a16:creationId xmlns="" xmlns:a16="http://schemas.microsoft.com/office/drawing/2014/main" id="{2E4A8C2B-30EE-E540-8CCC-5748B01770A9}"/>
              </a:ext>
            </a:extLst>
          </p:cNvPr>
          <p:cNvSpPr txBox="1">
            <a:spLocks/>
          </p:cNvSpPr>
          <p:nvPr/>
        </p:nvSpPr>
        <p:spPr>
          <a:xfrm>
            <a:off x="1705544" y="5394159"/>
            <a:ext cx="2065175" cy="492443"/>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GB" sz="1600" dirty="0">
                <a:solidFill>
                  <a:schemeClr val="tx2"/>
                </a:solidFill>
                <a:latin typeface="+mj-lt"/>
              </a:rPr>
              <a:t>Why is there a delay in service delivery?</a:t>
            </a:r>
          </a:p>
        </p:txBody>
      </p:sp>
      <p:sp>
        <p:nvSpPr>
          <p:cNvPr id="46" name="TextBox 45">
            <a:extLst>
              <a:ext uri="{FF2B5EF4-FFF2-40B4-BE49-F238E27FC236}">
                <a16:creationId xmlns="" xmlns:a16="http://schemas.microsoft.com/office/drawing/2014/main" id="{BE67680A-6EC4-034E-8E23-F706CD92F11A}"/>
              </a:ext>
            </a:extLst>
          </p:cNvPr>
          <p:cNvSpPr txBox="1">
            <a:spLocks/>
          </p:cNvSpPr>
          <p:nvPr/>
        </p:nvSpPr>
        <p:spPr>
          <a:xfrm>
            <a:off x="1705544" y="5968320"/>
            <a:ext cx="2065175" cy="738664"/>
          </a:xfrm>
          <a:prstGeom prst="rect">
            <a:avLst/>
          </a:prstGeom>
          <a:noFill/>
        </p:spPr>
        <p:txBody>
          <a:bodyPr wrap="square" lIns="0" tIns="0" rIns="0" bIns="0" rtlCol="0">
            <a:spAutoFit/>
          </a:bodyPr>
          <a:lstStyle>
            <a:defPPr>
              <a:defRPr lang="en-US"/>
            </a:defPPr>
            <a:lvl1pPr>
              <a:defRPr sz="1400">
                <a:latin typeface="+mj-lt"/>
              </a:defRPr>
            </a:lvl1pPr>
          </a:lstStyle>
          <a:p>
            <a:pPr algn="r"/>
            <a:r>
              <a:rPr lang="en-US" sz="1600" dirty="0"/>
              <a:t>Timelines are not adhered to in Service Delivery</a:t>
            </a:r>
          </a:p>
        </p:txBody>
      </p:sp>
    </p:spTree>
    <p:extLst>
      <p:ext uri="{BB962C8B-B14F-4D97-AF65-F5344CB8AC3E}">
        <p14:creationId xmlns="" xmlns:p14="http://schemas.microsoft.com/office/powerpoint/2010/main" val="25325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1000"/>
                                        <p:tgtEl>
                                          <p:spTgt spid="35"/>
                                        </p:tgtEl>
                                      </p:cBhvr>
                                    </p:animEffect>
                                    <p:anim calcmode="lin" valueType="num">
                                      <p:cBhvr>
                                        <p:cTn id="79" dur="1000" fill="hold"/>
                                        <p:tgtEl>
                                          <p:spTgt spid="35"/>
                                        </p:tgtEl>
                                        <p:attrNameLst>
                                          <p:attrName>ppt_x</p:attrName>
                                        </p:attrNameLst>
                                      </p:cBhvr>
                                      <p:tavLst>
                                        <p:tav tm="0">
                                          <p:val>
                                            <p:strVal val="#ppt_x"/>
                                          </p:val>
                                        </p:tav>
                                        <p:tav tm="100000">
                                          <p:val>
                                            <p:strVal val="#ppt_x"/>
                                          </p:val>
                                        </p:tav>
                                      </p:tavLst>
                                    </p:anim>
                                    <p:anim calcmode="lin" valueType="num">
                                      <p:cBhvr>
                                        <p:cTn id="80" dur="1000" fill="hold"/>
                                        <p:tgtEl>
                                          <p:spTgt spid="3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7" grpId="0"/>
      <p:bldP spid="38" grpId="0"/>
      <p:bldP spid="39" grpId="0"/>
      <p:bldP spid="40" grpId="0"/>
      <p:bldP spid="41" grpId="0"/>
      <p:bldP spid="42" grpId="0"/>
      <p:bldP spid="4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753153"/>
          </a:xfrm>
        </p:spPr>
        <p:txBody>
          <a:bodyPr/>
          <a:lstStyle/>
          <a:p>
            <a:pPr algn="ctr"/>
            <a:r>
              <a:rPr lang="en-US" dirty="0" smtClean="0"/>
              <a:t>ESCALATION GRIEVANCES  (L1&gt;l2) %</a:t>
            </a:r>
            <a:endParaRPr lang="en-IN" dirty="0"/>
          </a:p>
        </p:txBody>
      </p:sp>
      <p:graphicFrame>
        <p:nvGraphicFramePr>
          <p:cNvPr id="6" name="Chart 5"/>
          <p:cNvGraphicFramePr/>
          <p:nvPr/>
        </p:nvGraphicFramePr>
        <p:xfrm>
          <a:off x="42610" y="2088859"/>
          <a:ext cx="11568199" cy="40837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753153"/>
          </a:xfrm>
        </p:spPr>
        <p:txBody>
          <a:bodyPr/>
          <a:lstStyle/>
          <a:p>
            <a:pPr algn="ctr"/>
            <a:r>
              <a:rPr lang="en-US" dirty="0" smtClean="0"/>
              <a:t>ESCALATION GRIEVANCES  (L2&gt;l3) %</a:t>
            </a:r>
            <a:endParaRPr lang="en-IN" dirty="0"/>
          </a:p>
        </p:txBody>
      </p:sp>
      <p:graphicFrame>
        <p:nvGraphicFramePr>
          <p:cNvPr id="4" name="Chart 3"/>
          <p:cNvGraphicFramePr/>
          <p:nvPr/>
        </p:nvGraphicFramePr>
        <p:xfrm>
          <a:off x="131420" y="2018270"/>
          <a:ext cx="11479390" cy="4686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Initiatives taken to improve the quantitative and qualitative disposal of grievances</a:t>
            </a:r>
            <a:endParaRPr lang="en-IN" dirty="0">
              <a:solidFill>
                <a:srgbClr val="FFFF00"/>
              </a:solidFill>
            </a:endParaRPr>
          </a:p>
        </p:txBody>
      </p:sp>
      <p:sp>
        <p:nvSpPr>
          <p:cNvPr id="5" name="Content Placeholder 9">
            <a:extLst>
              <a:ext uri="{FF2B5EF4-FFF2-40B4-BE49-F238E27FC236}">
                <a16:creationId xmlns="" xmlns:a16="http://schemas.microsoft.com/office/drawing/2014/main" id="{44290E95-CCFF-1D46-B996-9BEC2361ECA5}"/>
              </a:ext>
            </a:extLst>
          </p:cNvPr>
          <p:cNvSpPr>
            <a:spLocks noGrp="1"/>
          </p:cNvSpPr>
          <p:nvPr>
            <p:ph idx="1"/>
          </p:nvPr>
        </p:nvSpPr>
        <p:spPr>
          <a:xfrm>
            <a:off x="533399" y="1985319"/>
            <a:ext cx="10974859" cy="4423719"/>
          </a:xfrm>
        </p:spPr>
        <p:txBody>
          <a:bodyPr>
            <a:normAutofit fontScale="62500" lnSpcReduction="20000"/>
          </a:bodyPr>
          <a:lstStyle/>
          <a:p>
            <a:pPr algn="just" fontAlgn="base">
              <a:lnSpc>
                <a:spcPct val="160000"/>
              </a:lnSpc>
              <a:spcBef>
                <a:spcPct val="0"/>
              </a:spcBef>
              <a:spcAft>
                <a:spcPct val="0"/>
              </a:spcAft>
            </a:pPr>
            <a:r>
              <a:rPr lang="en-US" sz="3400" dirty="0" smtClean="0">
                <a:latin typeface="Arial" pitchFamily="34" charset="0"/>
                <a:ea typeface="Calibri" pitchFamily="34" charset="0"/>
                <a:cs typeface="Arial" pitchFamily="34" charset="0"/>
              </a:rPr>
              <a:t>Regular monthly Review Meetings were held at </a:t>
            </a:r>
            <a:r>
              <a:rPr lang="en-US" sz="3400" dirty="0" err="1" smtClean="0">
                <a:latin typeface="Arial" pitchFamily="34" charset="0"/>
                <a:ea typeface="Calibri" pitchFamily="34" charset="0"/>
                <a:cs typeface="Arial" pitchFamily="34" charset="0"/>
              </a:rPr>
              <a:t>DHQ</a:t>
            </a:r>
            <a:r>
              <a:rPr lang="en-US" sz="3400" dirty="0" smtClean="0">
                <a:latin typeface="Arial" pitchFamily="34" charset="0"/>
                <a:ea typeface="Calibri" pitchFamily="34" charset="0"/>
                <a:cs typeface="Arial" pitchFamily="34" charset="0"/>
              </a:rPr>
              <a:t> through VC. </a:t>
            </a:r>
            <a:r>
              <a:rPr lang="en-US" sz="3400" dirty="0" err="1" smtClean="0">
                <a:latin typeface="Arial" pitchFamily="34" charset="0"/>
                <a:ea typeface="Calibri" pitchFamily="34" charset="0"/>
                <a:cs typeface="Arial" pitchFamily="34" charset="0"/>
              </a:rPr>
              <a:t>SDOs</a:t>
            </a:r>
            <a:r>
              <a:rPr lang="en-US" sz="3400" dirty="0" smtClean="0">
                <a:latin typeface="Arial" pitchFamily="34" charset="0"/>
                <a:ea typeface="Calibri" pitchFamily="34" charset="0"/>
                <a:cs typeface="Arial" pitchFamily="34" charset="0"/>
              </a:rPr>
              <a:t> were directed &amp; motivated to hold block level officers review meeting regularly.</a:t>
            </a:r>
          </a:p>
          <a:p>
            <a:pPr algn="just" fontAlgn="base">
              <a:lnSpc>
                <a:spcPct val="160000"/>
              </a:lnSpc>
              <a:spcBef>
                <a:spcPct val="0"/>
              </a:spcBef>
              <a:spcAft>
                <a:spcPct val="0"/>
              </a:spcAft>
            </a:pPr>
            <a:r>
              <a:rPr lang="en-US" sz="3400" dirty="0" smtClean="0">
                <a:latin typeface="Arial" pitchFamily="34" charset="0"/>
                <a:ea typeface="Calibri" pitchFamily="34" charset="0"/>
                <a:cs typeface="Arial" pitchFamily="34" charset="0"/>
              </a:rPr>
              <a:t>For timely disposal, daily monitoring through </a:t>
            </a:r>
            <a:r>
              <a:rPr lang="en-US" sz="3400" dirty="0" err="1" smtClean="0">
                <a:latin typeface="Arial" pitchFamily="34" charset="0"/>
                <a:ea typeface="Calibri" pitchFamily="34" charset="0"/>
                <a:cs typeface="Arial" pitchFamily="34" charset="0"/>
              </a:rPr>
              <a:t>whats</a:t>
            </a:r>
            <a:r>
              <a:rPr lang="en-US" sz="3400" dirty="0" smtClean="0">
                <a:latin typeface="Arial" pitchFamily="34" charset="0"/>
                <a:ea typeface="Calibri" pitchFamily="34" charset="0"/>
                <a:cs typeface="Arial" pitchFamily="34" charset="0"/>
              </a:rPr>
              <a:t> app group was done, which helped in reducing escalation.</a:t>
            </a:r>
          </a:p>
          <a:p>
            <a:pPr algn="just" fontAlgn="base">
              <a:lnSpc>
                <a:spcPct val="160000"/>
              </a:lnSpc>
              <a:spcBef>
                <a:spcPct val="0"/>
              </a:spcBef>
              <a:spcAft>
                <a:spcPct val="0"/>
              </a:spcAft>
            </a:pPr>
            <a:r>
              <a:rPr lang="en-US" sz="3400" dirty="0" smtClean="0">
                <a:latin typeface="Arial" pitchFamily="34" charset="0"/>
                <a:ea typeface="Calibri" pitchFamily="34" charset="0"/>
                <a:cs typeface="Arial" pitchFamily="34" charset="0"/>
              </a:rPr>
              <a:t>Regular coordination with other departments at state level to reduce pendency.</a:t>
            </a:r>
          </a:p>
          <a:p>
            <a:pPr algn="just" fontAlgn="base">
              <a:lnSpc>
                <a:spcPct val="160000"/>
              </a:lnSpc>
              <a:spcBef>
                <a:spcPct val="0"/>
              </a:spcBef>
              <a:spcAft>
                <a:spcPct val="0"/>
              </a:spcAft>
            </a:pPr>
            <a:r>
              <a:rPr lang="en-US" sz="3400" dirty="0" smtClean="0">
                <a:latin typeface="Arial" pitchFamily="34" charset="0"/>
                <a:ea typeface="Calibri" pitchFamily="34" charset="0"/>
                <a:cs typeface="Arial" pitchFamily="34" charset="0"/>
              </a:rPr>
              <a:t>Regular physical verification of randomly selected relief provided and rejected cases, for quality disposals.</a:t>
            </a:r>
          </a:p>
          <a:p>
            <a:pPr lvl="0" algn="just" fontAlgn="base">
              <a:lnSpc>
                <a:spcPct val="160000"/>
              </a:lnSpc>
              <a:spcBef>
                <a:spcPct val="0"/>
              </a:spcBef>
              <a:spcAft>
                <a:spcPct val="0"/>
              </a:spcAft>
              <a:buNone/>
            </a:pPr>
            <a:endParaRPr lang="en-US" dirty="0" smtClean="0">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9">
            <a:extLst>
              <a:ext uri="{FF2B5EF4-FFF2-40B4-BE49-F238E27FC236}">
                <a16:creationId xmlns="" xmlns:a16="http://schemas.microsoft.com/office/drawing/2014/main" id="{44290E95-CCFF-1D46-B996-9BEC2361ECA5}"/>
              </a:ext>
            </a:extLst>
          </p:cNvPr>
          <p:cNvSpPr>
            <a:spLocks noGrp="1"/>
          </p:cNvSpPr>
          <p:nvPr>
            <p:ph idx="1"/>
          </p:nvPr>
        </p:nvSpPr>
        <p:spPr>
          <a:xfrm>
            <a:off x="815546" y="2339546"/>
            <a:ext cx="10305535" cy="3064476"/>
          </a:xfrm>
        </p:spPr>
        <p:txBody>
          <a:bodyPr>
            <a:noAutofit/>
          </a:bodyPr>
          <a:lstStyle/>
          <a:p>
            <a:pPr algn="just" fontAlgn="base">
              <a:lnSpc>
                <a:spcPct val="150000"/>
              </a:lnSpc>
              <a:spcBef>
                <a:spcPct val="0"/>
              </a:spcBef>
              <a:spcAft>
                <a:spcPct val="0"/>
              </a:spcAft>
            </a:pPr>
            <a:r>
              <a:rPr lang="en-US" sz="2400" dirty="0" smtClean="0">
                <a:latin typeface="Arial" pitchFamily="34" charset="0"/>
                <a:ea typeface="Calibri" pitchFamily="34" charset="0"/>
                <a:cs typeface="Arial" pitchFamily="34" charset="0"/>
              </a:rPr>
              <a:t>Disciplinary actions against non-performing officials and officials who reported </a:t>
            </a:r>
            <a:r>
              <a:rPr lang="en-US" sz="2400" dirty="0" err="1" smtClean="0">
                <a:latin typeface="Arial" pitchFamily="34" charset="0"/>
                <a:ea typeface="Calibri" pitchFamily="34" charset="0"/>
                <a:cs typeface="Arial" pitchFamily="34" charset="0"/>
              </a:rPr>
              <a:t>falsly</a:t>
            </a:r>
            <a:r>
              <a:rPr lang="en-US" sz="2400" dirty="0" smtClean="0">
                <a:latin typeface="Arial" pitchFamily="34" charset="0"/>
                <a:ea typeface="Calibri" pitchFamily="34" charset="0"/>
                <a:cs typeface="Arial" pitchFamily="34" charset="0"/>
              </a:rPr>
              <a:t>.</a:t>
            </a:r>
          </a:p>
          <a:p>
            <a:pPr algn="just" fontAlgn="base">
              <a:lnSpc>
                <a:spcPct val="150000"/>
              </a:lnSpc>
              <a:spcBef>
                <a:spcPct val="0"/>
              </a:spcBef>
              <a:spcAft>
                <a:spcPct val="0"/>
              </a:spcAft>
              <a:buNone/>
            </a:pPr>
            <a:endParaRPr lang="en-US" sz="2400" dirty="0" smtClean="0">
              <a:latin typeface="Arial" pitchFamily="34" charset="0"/>
              <a:ea typeface="Calibri" pitchFamily="34" charset="0"/>
              <a:cs typeface="Arial" pitchFamily="34" charset="0"/>
            </a:endParaRPr>
          </a:p>
          <a:p>
            <a:pPr algn="just" fontAlgn="base">
              <a:lnSpc>
                <a:spcPct val="150000"/>
              </a:lnSpc>
              <a:spcBef>
                <a:spcPct val="0"/>
              </a:spcBef>
              <a:spcAft>
                <a:spcPct val="0"/>
              </a:spcAft>
            </a:pPr>
            <a:r>
              <a:rPr lang="en-US" sz="2400" dirty="0">
                <a:latin typeface="Arial" pitchFamily="34" charset="0"/>
                <a:ea typeface="Calibri" pitchFamily="34" charset="0"/>
                <a:cs typeface="Arial" pitchFamily="34" charset="0"/>
              </a:rPr>
              <a:t>S</a:t>
            </a:r>
            <a:r>
              <a:rPr lang="en-US" sz="2400" dirty="0" smtClean="0">
                <a:latin typeface="Arial" pitchFamily="34" charset="0"/>
                <a:ea typeface="Calibri" pitchFamily="34" charset="0"/>
                <a:cs typeface="Arial" pitchFamily="34" charset="0"/>
              </a:rPr>
              <a:t>ome false rejected non satisfied or relief given non satisfied cases taken in vigilance committee for further investigation.</a:t>
            </a:r>
          </a:p>
        </p:txBody>
      </p:sp>
      <p:sp>
        <p:nvSpPr>
          <p:cNvPr id="7" name="Title 1"/>
          <p:cNvSpPr>
            <a:spLocks noGrp="1"/>
          </p:cNvSpPr>
          <p:nvPr>
            <p:ph type="title"/>
          </p:nvPr>
        </p:nvSpPr>
        <p:spPr/>
        <p:txBody>
          <a:bodyPr/>
          <a:lstStyle/>
          <a:p>
            <a:pPr algn="ctr"/>
            <a:r>
              <a:rPr lang="en-US" dirty="0" smtClean="0">
                <a:solidFill>
                  <a:srgbClr val="FFFF00"/>
                </a:solidFill>
              </a:rPr>
              <a:t>Initiatives taken to improve the quantitative and qualitative disposal of grievances</a:t>
            </a:r>
            <a:endParaRPr lang="en-IN"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69805"/>
            <a:ext cx="11029616" cy="498790"/>
          </a:xfrm>
        </p:spPr>
        <p:txBody>
          <a:bodyPr>
            <a:normAutofit fontScale="90000"/>
          </a:bodyPr>
          <a:lstStyle/>
          <a:p>
            <a:pPr algn="ctr"/>
            <a:r>
              <a:rPr lang="en-US" dirty="0" smtClean="0">
                <a:solidFill>
                  <a:srgbClr val="FFFF00"/>
                </a:solidFill>
              </a:rPr>
              <a:t>Grievances </a:t>
            </a:r>
            <a:r>
              <a:rPr lang="en-US" dirty="0" err="1" smtClean="0">
                <a:solidFill>
                  <a:srgbClr val="FFFF00"/>
                </a:solidFill>
              </a:rPr>
              <a:t>redressal</a:t>
            </a:r>
            <a:r>
              <a:rPr lang="en-US" dirty="0" smtClean="0">
                <a:solidFill>
                  <a:srgbClr val="FFFF00"/>
                </a:solidFill>
              </a:rPr>
              <a:t> progression of </a:t>
            </a:r>
            <a:r>
              <a:rPr lang="en-US" dirty="0" err="1" smtClean="0">
                <a:solidFill>
                  <a:srgbClr val="FFFF00"/>
                </a:solidFill>
              </a:rPr>
              <a:t>Sirohi</a:t>
            </a:r>
            <a:r>
              <a:rPr lang="en-US" dirty="0" smtClean="0">
                <a:solidFill>
                  <a:srgbClr val="FFFF00"/>
                </a:solidFill>
              </a:rPr>
              <a:t> over the years</a:t>
            </a:r>
            <a:endParaRPr lang="en-IN" dirty="0">
              <a:solidFill>
                <a:srgbClr val="FFFF00"/>
              </a:solidFill>
            </a:endParaRPr>
          </a:p>
        </p:txBody>
      </p:sp>
      <p:graphicFrame>
        <p:nvGraphicFramePr>
          <p:cNvPr id="5" name="Table 4"/>
          <p:cNvGraphicFramePr>
            <a:graphicFrameLocks noGrp="1"/>
          </p:cNvGraphicFramePr>
          <p:nvPr/>
        </p:nvGraphicFramePr>
        <p:xfrm>
          <a:off x="2640227" y="2718486"/>
          <a:ext cx="7619999" cy="2726676"/>
        </p:xfrm>
        <a:graphic>
          <a:graphicData uri="http://schemas.openxmlformats.org/drawingml/2006/table">
            <a:tbl>
              <a:tblPr/>
              <a:tblGrid>
                <a:gridCol w="2436147"/>
                <a:gridCol w="2765678"/>
                <a:gridCol w="1209087"/>
                <a:gridCol w="1209087"/>
              </a:tblGrid>
              <a:tr h="914400">
                <a:tc>
                  <a:txBody>
                    <a:bodyPr/>
                    <a:lstStyle/>
                    <a:p>
                      <a:pPr algn="ctr" fontAlgn="ctr"/>
                      <a:r>
                        <a:rPr lang="en-US" sz="2400" b="0" i="0" u="none" strike="noStrike" baseline="0" dirty="0">
                          <a:solidFill>
                            <a:srgbClr val="002060"/>
                          </a:solidFill>
                          <a:latin typeface="Calibri"/>
                        </a:rPr>
                        <a:t>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400" b="0" i="0" u="none" strike="noStrike" baseline="0" dirty="0">
                          <a:solidFill>
                            <a:srgbClr val="002060"/>
                          </a:solidFill>
                          <a:latin typeface="Calibri"/>
                        </a:rPr>
                        <a:t>Grievance registered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400" b="0" i="0" u="none" strike="noStrike" baseline="0" dirty="0">
                          <a:solidFill>
                            <a:srgbClr val="002060"/>
                          </a:solidFill>
                          <a:latin typeface="Calibri"/>
                        </a:rPr>
                        <a:t>Disposed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400" b="0" i="0" u="none" strike="noStrike" baseline="0" dirty="0">
                          <a:solidFill>
                            <a:srgbClr val="00206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604092">
                <a:tc>
                  <a:txBody>
                    <a:bodyPr/>
                    <a:lstStyle/>
                    <a:p>
                      <a:pPr algn="ctr" fontAlgn="ctr"/>
                      <a:r>
                        <a:rPr lang="en-US" sz="2400" b="0" i="0" u="none" strike="noStrike" baseline="0">
                          <a:solidFill>
                            <a:srgbClr val="002060"/>
                          </a:solidFill>
                          <a:latin typeface="Calibri"/>
                        </a:rPr>
                        <a:t>2019-20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a:solidFill>
                            <a:srgbClr val="C00000"/>
                          </a:solidFill>
                          <a:latin typeface="Calibri"/>
                        </a:rPr>
                        <a:t>13055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smtClean="0">
                          <a:solidFill>
                            <a:srgbClr val="C00000"/>
                          </a:solidFill>
                          <a:latin typeface="Calibri"/>
                        </a:rPr>
                        <a:t>13054</a:t>
                      </a:r>
                      <a:endParaRPr lang="en-US" sz="24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smtClean="0">
                          <a:solidFill>
                            <a:srgbClr val="C00000"/>
                          </a:solidFill>
                          <a:latin typeface="Calibri"/>
                        </a:rPr>
                        <a:t>99.99</a:t>
                      </a:r>
                      <a:endParaRPr lang="en-US" sz="24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092">
                <a:tc>
                  <a:txBody>
                    <a:bodyPr/>
                    <a:lstStyle/>
                    <a:p>
                      <a:pPr algn="ctr" fontAlgn="ctr"/>
                      <a:r>
                        <a:rPr lang="en-US" sz="2400" b="0" i="0" u="none" strike="noStrike" baseline="0">
                          <a:solidFill>
                            <a:srgbClr val="002060"/>
                          </a:solidFill>
                          <a:latin typeface="Calibri"/>
                        </a:rPr>
                        <a:t>2020-21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smtClean="0">
                          <a:solidFill>
                            <a:srgbClr val="C00000"/>
                          </a:solidFill>
                          <a:latin typeface="Calibri"/>
                        </a:rPr>
                        <a:t>15558</a:t>
                      </a:r>
                      <a:endParaRPr lang="en-US" sz="24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smtClean="0">
                          <a:solidFill>
                            <a:srgbClr val="C00000"/>
                          </a:solidFill>
                          <a:latin typeface="Calibri"/>
                        </a:rPr>
                        <a:t>15539</a:t>
                      </a:r>
                      <a:endParaRPr lang="en-US" sz="24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smtClean="0">
                          <a:solidFill>
                            <a:srgbClr val="C00000"/>
                          </a:solidFill>
                          <a:latin typeface="Calibri"/>
                        </a:rPr>
                        <a:t>99.87</a:t>
                      </a:r>
                      <a:endParaRPr lang="en-US" sz="24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092">
                <a:tc>
                  <a:txBody>
                    <a:bodyPr/>
                    <a:lstStyle/>
                    <a:p>
                      <a:pPr algn="ctr" fontAlgn="ctr"/>
                      <a:r>
                        <a:rPr lang="en-US" sz="2400" b="0" i="0" u="none" strike="noStrike" baseline="0" dirty="0">
                          <a:solidFill>
                            <a:srgbClr val="002060"/>
                          </a:solidFill>
                          <a:latin typeface="Calibri"/>
                        </a:rPr>
                        <a:t>2021-22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kern="1200" baseline="0" dirty="0" smtClean="0">
                          <a:solidFill>
                            <a:srgbClr val="C00000"/>
                          </a:solidFill>
                          <a:latin typeface="Calibri"/>
                          <a:ea typeface="+mn-ea"/>
                          <a:cs typeface="+mn-cs"/>
                        </a:rPr>
                        <a:t>14415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smtClean="0">
                          <a:solidFill>
                            <a:srgbClr val="C00000"/>
                          </a:solidFill>
                          <a:latin typeface="Calibri"/>
                        </a:rPr>
                        <a:t>13760</a:t>
                      </a:r>
                      <a:endParaRPr lang="en-US" sz="24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baseline="0" dirty="0" smtClean="0">
                          <a:solidFill>
                            <a:srgbClr val="C00000"/>
                          </a:solidFill>
                          <a:latin typeface="Calibri"/>
                        </a:rPr>
                        <a:t>95.45</a:t>
                      </a:r>
                      <a:endParaRPr lang="en-US" sz="24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08020"/>
            <a:ext cx="11029616" cy="539979"/>
          </a:xfrm>
        </p:spPr>
        <p:txBody>
          <a:bodyPr/>
          <a:lstStyle/>
          <a:p>
            <a:pPr algn="ctr"/>
            <a:r>
              <a:rPr lang="en-US" dirty="0" smtClean="0">
                <a:solidFill>
                  <a:srgbClr val="FFFF00"/>
                </a:solidFill>
              </a:rPr>
              <a:t>Disposal of Grievances</a:t>
            </a:r>
            <a:endParaRPr lang="en-IN" dirty="0">
              <a:solidFill>
                <a:srgbClr val="FFFF00"/>
              </a:solidFill>
            </a:endParaRPr>
          </a:p>
        </p:txBody>
      </p:sp>
      <p:graphicFrame>
        <p:nvGraphicFramePr>
          <p:cNvPr id="5" name="Table 4"/>
          <p:cNvGraphicFramePr>
            <a:graphicFrameLocks noGrp="1"/>
          </p:cNvGraphicFramePr>
          <p:nvPr/>
        </p:nvGraphicFramePr>
        <p:xfrm>
          <a:off x="2127421" y="2080727"/>
          <a:ext cx="7467601" cy="3810000"/>
        </p:xfrm>
        <a:graphic>
          <a:graphicData uri="http://schemas.openxmlformats.org/drawingml/2006/table">
            <a:tbl>
              <a:tblPr/>
              <a:tblGrid>
                <a:gridCol w="3073021"/>
                <a:gridCol w="1448937"/>
                <a:gridCol w="1417093"/>
                <a:gridCol w="1528550"/>
              </a:tblGrid>
              <a:tr h="762000">
                <a:tc>
                  <a:txBody>
                    <a:bodyPr/>
                    <a:lstStyle/>
                    <a:p>
                      <a:pPr algn="l" fontAlgn="ctr"/>
                      <a:r>
                        <a:rPr lang="en-US" sz="20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a:solidFill>
                            <a:srgbClr val="002060"/>
                          </a:solidFill>
                          <a:latin typeface="Calibri"/>
                        </a:rPr>
                        <a:t>2019-20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000" b="0" i="0" u="none" strike="noStrike" baseline="0" dirty="0">
                          <a:solidFill>
                            <a:srgbClr val="002060"/>
                          </a:solidFill>
                          <a:latin typeface="Calibri"/>
                        </a:rPr>
                        <a:t>2020-21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2000" b="0" i="0" u="none" strike="noStrike" baseline="0" dirty="0">
                          <a:solidFill>
                            <a:srgbClr val="002060"/>
                          </a:solidFill>
                          <a:latin typeface="Calibri"/>
                        </a:rPr>
                        <a:t>2021-22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762000">
                <a:tc>
                  <a:txBody>
                    <a:bodyPr/>
                    <a:lstStyle/>
                    <a:p>
                      <a:pPr algn="l" fontAlgn="ctr"/>
                      <a:r>
                        <a:rPr lang="en-US" sz="2000" b="0" i="0" u="none" strike="noStrike" baseline="0" dirty="0">
                          <a:solidFill>
                            <a:srgbClr val="002060"/>
                          </a:solidFill>
                          <a:latin typeface="Calibri"/>
                        </a:rPr>
                        <a:t>Relief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43.44</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45.09</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47.67</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000">
                <a:tc>
                  <a:txBody>
                    <a:bodyPr/>
                    <a:lstStyle/>
                    <a:p>
                      <a:pPr algn="l" fontAlgn="ctr"/>
                      <a:r>
                        <a:rPr lang="en-US" sz="2000" b="0" i="0" u="none" strike="noStrike" baseline="0" dirty="0">
                          <a:solidFill>
                            <a:srgbClr val="002060"/>
                          </a:solidFill>
                          <a:latin typeface="Calibri"/>
                        </a:rPr>
                        <a:t>Relief Satisfaction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65.3</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74.23</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80.15</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000">
                <a:tc>
                  <a:txBody>
                    <a:bodyPr/>
                    <a:lstStyle/>
                    <a:p>
                      <a:pPr algn="l" fontAlgn="ctr"/>
                      <a:r>
                        <a:rPr lang="en-US" sz="2000" b="0" i="0" u="none" strike="noStrike" baseline="0" dirty="0">
                          <a:solidFill>
                            <a:srgbClr val="002060"/>
                          </a:solidFill>
                          <a:latin typeface="Calibri"/>
                        </a:rPr>
                        <a:t>Reject Satisfaction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42.3</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57.49</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55.61</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000">
                <a:tc>
                  <a:txBody>
                    <a:bodyPr/>
                    <a:lstStyle/>
                    <a:p>
                      <a:pPr algn="l" fontAlgn="ctr"/>
                      <a:r>
                        <a:rPr lang="en-US" sz="2000" b="0" i="0" u="none" strike="noStrike" baseline="0" dirty="0">
                          <a:solidFill>
                            <a:srgbClr val="002060"/>
                          </a:solidFill>
                          <a:latin typeface="Calibri"/>
                        </a:rPr>
                        <a:t>Disposal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38</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a:solidFill>
                            <a:srgbClr val="C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baseline="0" dirty="0" smtClean="0">
                          <a:solidFill>
                            <a:srgbClr val="C00000"/>
                          </a:solidFill>
                          <a:latin typeface="Calibri"/>
                        </a:rPr>
                        <a:t>17</a:t>
                      </a:r>
                      <a:endParaRPr lang="en-US" sz="2000" b="0" i="0" u="none" strike="noStrike" baseline="0" dirty="0">
                        <a:solidFill>
                          <a:srgbClr val="C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0B62F-5CDC-0C40-94CD-EB524275E452}"/>
              </a:ext>
            </a:extLst>
          </p:cNvPr>
          <p:cNvSpPr>
            <a:spLocks noGrp="1"/>
          </p:cNvSpPr>
          <p:nvPr>
            <p:ph type="title"/>
          </p:nvPr>
        </p:nvSpPr>
        <p:spPr/>
        <p:txBody>
          <a:bodyPr anchor="ctr"/>
          <a:lstStyle/>
          <a:p>
            <a:pPr algn="ctr"/>
            <a:r>
              <a:rPr lang="en-US" dirty="0"/>
              <a:t>SUCCESS STORIES of how the </a:t>
            </a:r>
            <a:r>
              <a:rPr lang="en-US" dirty="0" err="1"/>
              <a:t>sampark</a:t>
            </a:r>
            <a:r>
              <a:rPr lang="en-US" dirty="0"/>
              <a:t> aided in redressal of public grievances </a:t>
            </a:r>
          </a:p>
        </p:txBody>
      </p:sp>
      <p:sp>
        <p:nvSpPr>
          <p:cNvPr id="3" name="Content Placeholder 2">
            <a:extLst>
              <a:ext uri="{FF2B5EF4-FFF2-40B4-BE49-F238E27FC236}">
                <a16:creationId xmlns="" xmlns:a16="http://schemas.microsoft.com/office/drawing/2014/main" id="{CEFD48ED-C0B6-BA43-9528-C1013AE28156}"/>
              </a:ext>
            </a:extLst>
          </p:cNvPr>
          <p:cNvSpPr>
            <a:spLocks noGrp="1"/>
          </p:cNvSpPr>
          <p:nvPr>
            <p:ph sz="half" idx="1"/>
          </p:nvPr>
        </p:nvSpPr>
        <p:spPr>
          <a:xfrm>
            <a:off x="581192" y="2228003"/>
            <a:ext cx="10885093" cy="4085711"/>
          </a:xfrm>
        </p:spPr>
        <p:txBody>
          <a:bodyPr/>
          <a:lstStyle/>
          <a:p>
            <a:endParaRPr lang="en-US" dirty="0"/>
          </a:p>
          <a:p>
            <a:endParaRPr lang="en-US" dirty="0"/>
          </a:p>
          <a:p>
            <a:endParaRPr lang="en-US" dirty="0"/>
          </a:p>
          <a:p>
            <a:endParaRPr lang="en-US" dirty="0"/>
          </a:p>
        </p:txBody>
      </p:sp>
      <p:sp>
        <p:nvSpPr>
          <p:cNvPr id="7" name="Rounded Rectangle 6">
            <a:extLst>
              <a:ext uri="{FF2B5EF4-FFF2-40B4-BE49-F238E27FC236}">
                <a16:creationId xmlns="" xmlns:a16="http://schemas.microsoft.com/office/drawing/2014/main" id="{89ED84D0-8AAA-7E4A-BCBD-B1EA5062ECAC}"/>
              </a:ext>
            </a:extLst>
          </p:cNvPr>
          <p:cNvSpPr/>
          <p:nvPr/>
        </p:nvSpPr>
        <p:spPr>
          <a:xfrm>
            <a:off x="581192" y="1944918"/>
            <a:ext cx="10914123" cy="213359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accent2">
                    <a:lumMod val="50000"/>
                  </a:schemeClr>
                </a:solidFill>
              </a:rPr>
              <a:t>CASE 1 :  PERSONAL CAUSE – Financial Aid to Silicosis Patient</a:t>
            </a:r>
          </a:p>
          <a:p>
            <a:pPr marL="285750" indent="-285750">
              <a:buFont typeface="Arial" panose="020B0604020202020204" pitchFamily="34" charset="0"/>
              <a:buChar char="•"/>
            </a:pPr>
            <a:r>
              <a:rPr lang="en-US" dirty="0">
                <a:solidFill>
                  <a:schemeClr val="accent2">
                    <a:lumMod val="50000"/>
                  </a:schemeClr>
                </a:solidFill>
              </a:rPr>
              <a:t>Mr. Prakash Garg (Mob. No. 6350057783) resident of </a:t>
            </a:r>
            <a:r>
              <a:rPr lang="en-US" dirty="0" err="1">
                <a:solidFill>
                  <a:schemeClr val="accent2">
                    <a:lumMod val="50000"/>
                  </a:schemeClr>
                </a:solidFill>
              </a:rPr>
              <a:t>Kacholi</a:t>
            </a:r>
            <a:r>
              <a:rPr lang="en-US" dirty="0">
                <a:solidFill>
                  <a:schemeClr val="accent2">
                    <a:lumMod val="50000"/>
                  </a:schemeClr>
                </a:solidFill>
              </a:rPr>
              <a:t>, </a:t>
            </a:r>
            <a:r>
              <a:rPr lang="en-US" dirty="0" err="1">
                <a:solidFill>
                  <a:schemeClr val="accent2">
                    <a:lumMod val="50000"/>
                  </a:schemeClr>
                </a:solidFill>
              </a:rPr>
              <a:t>Pindwara</a:t>
            </a:r>
            <a:r>
              <a:rPr lang="en-US" dirty="0">
                <a:solidFill>
                  <a:schemeClr val="accent2">
                    <a:lumMod val="50000"/>
                  </a:schemeClr>
                </a:solidFill>
              </a:rPr>
              <a:t> registered a demand an financial aid to silicosis patient by the state government on January 13, 2020.</a:t>
            </a:r>
          </a:p>
          <a:p>
            <a:pPr marL="285750" indent="-285750">
              <a:buFont typeface="Arial" panose="020B0604020202020204" pitchFamily="34" charset="0"/>
              <a:buChar char="•"/>
            </a:pPr>
            <a:endParaRPr lang="en-US" dirty="0">
              <a:solidFill>
                <a:schemeClr val="accent2">
                  <a:lumMod val="50000"/>
                </a:schemeClr>
              </a:solidFill>
            </a:endParaRPr>
          </a:p>
          <a:p>
            <a:pPr marL="285750" indent="-285750">
              <a:buFont typeface="Arial" panose="020B0604020202020204" pitchFamily="34" charset="0"/>
              <a:buChar char="•"/>
            </a:pPr>
            <a:r>
              <a:rPr lang="en-US" dirty="0">
                <a:solidFill>
                  <a:schemeClr val="accent2">
                    <a:lumMod val="50000"/>
                  </a:schemeClr>
                </a:solidFill>
              </a:rPr>
              <a:t>The concerned L1 of the </a:t>
            </a:r>
            <a:r>
              <a:rPr lang="en-US" dirty="0" err="1">
                <a:solidFill>
                  <a:schemeClr val="accent2">
                    <a:lumMod val="50000"/>
                  </a:schemeClr>
                </a:solidFill>
              </a:rPr>
              <a:t>labour</a:t>
            </a:r>
            <a:r>
              <a:rPr lang="en-US" dirty="0">
                <a:solidFill>
                  <a:schemeClr val="accent2">
                    <a:lumMod val="50000"/>
                  </a:schemeClr>
                </a:solidFill>
              </a:rPr>
              <a:t> department with due process granted aid of Rs. 2 Lakh on January 15,2020. The matter was disposed </a:t>
            </a:r>
            <a:r>
              <a:rPr lang="en-US" b="1" dirty="0">
                <a:solidFill>
                  <a:schemeClr val="accent2">
                    <a:lumMod val="50000"/>
                  </a:schemeClr>
                </a:solidFill>
              </a:rPr>
              <a:t>in 2 days </a:t>
            </a:r>
            <a:r>
              <a:rPr lang="en-US" dirty="0">
                <a:solidFill>
                  <a:schemeClr val="accent2">
                    <a:lumMod val="50000"/>
                  </a:schemeClr>
                </a:solidFill>
              </a:rPr>
              <a:t>with full satisfaction of the complainant</a:t>
            </a:r>
          </a:p>
          <a:p>
            <a:endParaRPr lang="en-US" b="1" u="sng" dirty="0">
              <a:solidFill>
                <a:schemeClr val="accent2">
                  <a:lumMod val="50000"/>
                </a:schemeClr>
              </a:solidFill>
            </a:endParaRPr>
          </a:p>
        </p:txBody>
      </p:sp>
      <p:sp>
        <p:nvSpPr>
          <p:cNvPr id="9" name="Rounded Rectangle 8">
            <a:extLst>
              <a:ext uri="{FF2B5EF4-FFF2-40B4-BE49-F238E27FC236}">
                <a16:creationId xmlns="" xmlns:a16="http://schemas.microsoft.com/office/drawing/2014/main" id="{175E55B2-FE5C-1D4E-87FB-8E4B698F2EBF}"/>
              </a:ext>
            </a:extLst>
          </p:cNvPr>
          <p:cNvSpPr/>
          <p:nvPr/>
        </p:nvSpPr>
        <p:spPr>
          <a:xfrm>
            <a:off x="581192" y="4418472"/>
            <a:ext cx="10914123" cy="223457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accent2">
                    <a:lumMod val="50000"/>
                  </a:schemeClr>
                </a:solidFill>
              </a:rPr>
              <a:t>CASE 2 : Retirement Benefits of Government Employee</a:t>
            </a:r>
          </a:p>
          <a:p>
            <a:pPr marL="285750" indent="-285750">
              <a:buFont typeface="Arial" panose="020B0604020202020204" pitchFamily="34" charset="0"/>
              <a:buChar char="•"/>
            </a:pPr>
            <a:r>
              <a:rPr lang="en-US" dirty="0">
                <a:solidFill>
                  <a:schemeClr val="accent2">
                    <a:lumMod val="50000"/>
                  </a:schemeClr>
                </a:solidFill>
              </a:rPr>
              <a:t>Sh. Afzal </a:t>
            </a:r>
            <a:r>
              <a:rPr lang="en-US" dirty="0" err="1">
                <a:solidFill>
                  <a:schemeClr val="accent2">
                    <a:lumMod val="50000"/>
                  </a:schemeClr>
                </a:solidFill>
              </a:rPr>
              <a:t>Mohd</a:t>
            </a:r>
            <a:r>
              <a:rPr lang="en-US" dirty="0">
                <a:solidFill>
                  <a:schemeClr val="accent2">
                    <a:lumMod val="50000"/>
                  </a:schemeClr>
                </a:solidFill>
              </a:rPr>
              <a:t>. retired from State Road Transport Corporation in 2016 didn’t received his retirement benefits</a:t>
            </a:r>
          </a:p>
          <a:p>
            <a:pPr marL="285750" indent="-285750">
              <a:buFont typeface="Arial" panose="020B0604020202020204" pitchFamily="34" charset="0"/>
              <a:buChar char="•"/>
            </a:pPr>
            <a:endParaRPr lang="en-US" dirty="0">
              <a:solidFill>
                <a:schemeClr val="accent2">
                  <a:lumMod val="50000"/>
                </a:schemeClr>
              </a:solidFill>
            </a:endParaRPr>
          </a:p>
          <a:p>
            <a:pPr marL="285750" indent="-285750">
              <a:buFont typeface="Arial" panose="020B0604020202020204" pitchFamily="34" charset="0"/>
              <a:buChar char="•"/>
            </a:pPr>
            <a:r>
              <a:rPr lang="en-US" dirty="0">
                <a:solidFill>
                  <a:schemeClr val="accent2">
                    <a:lumMod val="50000"/>
                  </a:schemeClr>
                </a:solidFill>
              </a:rPr>
              <a:t>Post Afzal </a:t>
            </a:r>
            <a:r>
              <a:rPr lang="en-US" dirty="0" err="1">
                <a:solidFill>
                  <a:schemeClr val="accent2">
                    <a:lumMod val="50000"/>
                  </a:schemeClr>
                </a:solidFill>
              </a:rPr>
              <a:t>Mohd</a:t>
            </a:r>
            <a:r>
              <a:rPr lang="en-US" dirty="0">
                <a:solidFill>
                  <a:schemeClr val="accent2">
                    <a:lumMod val="50000"/>
                  </a:schemeClr>
                </a:solidFill>
              </a:rPr>
              <a:t>.’s death his wife Smt. Zarina </a:t>
            </a:r>
            <a:r>
              <a:rPr lang="en-US" dirty="0" err="1">
                <a:solidFill>
                  <a:schemeClr val="accent2">
                    <a:lumMod val="50000"/>
                  </a:schemeClr>
                </a:solidFill>
              </a:rPr>
              <a:t>Biwi</a:t>
            </a:r>
            <a:r>
              <a:rPr lang="en-US" dirty="0">
                <a:solidFill>
                  <a:schemeClr val="accent2">
                    <a:lumMod val="50000"/>
                  </a:schemeClr>
                </a:solidFill>
              </a:rPr>
              <a:t> registered the case in vigilance committee on October 24,2018. The department paid the retirement benefits of Rs. 871939 on December 31,2018.  The long pending matter was disposed in </a:t>
            </a:r>
            <a:r>
              <a:rPr lang="en-US" b="1" dirty="0">
                <a:solidFill>
                  <a:schemeClr val="accent2">
                    <a:lumMod val="50000"/>
                  </a:schemeClr>
                </a:solidFill>
              </a:rPr>
              <a:t>66 days</a:t>
            </a:r>
            <a:r>
              <a:rPr lang="en-US" dirty="0">
                <a:solidFill>
                  <a:schemeClr val="accent2">
                    <a:lumMod val="50000"/>
                  </a:schemeClr>
                </a:solidFill>
              </a:rPr>
              <a:t>.</a:t>
            </a:r>
          </a:p>
        </p:txBody>
      </p:sp>
      <p:cxnSp>
        <p:nvCxnSpPr>
          <p:cNvPr id="10" name="Straight Connector 9">
            <a:extLst>
              <a:ext uri="{FF2B5EF4-FFF2-40B4-BE49-F238E27FC236}">
                <a16:creationId xmlns="" xmlns:a16="http://schemas.microsoft.com/office/drawing/2014/main" id="{AA1C2649-4211-6E49-A661-D4881B8BECE5}"/>
              </a:ext>
            </a:extLst>
          </p:cNvPr>
          <p:cNvCxnSpPr>
            <a:cxnSpLocks/>
          </p:cNvCxnSpPr>
          <p:nvPr/>
        </p:nvCxnSpPr>
        <p:spPr>
          <a:xfrm flipH="1">
            <a:off x="696687" y="4256345"/>
            <a:ext cx="1074057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478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0B62F-5CDC-0C40-94CD-EB524275E452}"/>
              </a:ext>
            </a:extLst>
          </p:cNvPr>
          <p:cNvSpPr>
            <a:spLocks noGrp="1"/>
          </p:cNvSpPr>
          <p:nvPr>
            <p:ph type="title"/>
          </p:nvPr>
        </p:nvSpPr>
        <p:spPr/>
        <p:txBody>
          <a:bodyPr anchor="ctr"/>
          <a:lstStyle/>
          <a:p>
            <a:pPr algn="ctr"/>
            <a:r>
              <a:rPr lang="en-US" dirty="0"/>
              <a:t>SUCCESS STORIES of how the </a:t>
            </a:r>
            <a:r>
              <a:rPr lang="en-US" dirty="0" err="1"/>
              <a:t>sampark</a:t>
            </a:r>
            <a:r>
              <a:rPr lang="en-US" dirty="0"/>
              <a:t> aided in redressal of public grievances </a:t>
            </a:r>
          </a:p>
        </p:txBody>
      </p:sp>
      <p:sp>
        <p:nvSpPr>
          <p:cNvPr id="3" name="Content Placeholder 2">
            <a:extLst>
              <a:ext uri="{FF2B5EF4-FFF2-40B4-BE49-F238E27FC236}">
                <a16:creationId xmlns="" xmlns:a16="http://schemas.microsoft.com/office/drawing/2014/main" id="{CEFD48ED-C0B6-BA43-9528-C1013AE28156}"/>
              </a:ext>
            </a:extLst>
          </p:cNvPr>
          <p:cNvSpPr>
            <a:spLocks noGrp="1"/>
          </p:cNvSpPr>
          <p:nvPr>
            <p:ph sz="half" idx="1"/>
          </p:nvPr>
        </p:nvSpPr>
        <p:spPr>
          <a:xfrm>
            <a:off x="581192" y="2228003"/>
            <a:ext cx="10885093" cy="4085711"/>
          </a:xfrm>
        </p:spPr>
        <p:txBody>
          <a:bodyPr/>
          <a:lstStyle/>
          <a:p>
            <a:endParaRPr lang="en-US" dirty="0"/>
          </a:p>
          <a:p>
            <a:endParaRPr lang="en-US" dirty="0"/>
          </a:p>
          <a:p>
            <a:endParaRPr lang="en-US" dirty="0"/>
          </a:p>
          <a:p>
            <a:endParaRPr lang="en-US" dirty="0"/>
          </a:p>
        </p:txBody>
      </p:sp>
      <p:sp>
        <p:nvSpPr>
          <p:cNvPr id="7" name="Rounded Rectangle 6">
            <a:extLst>
              <a:ext uri="{FF2B5EF4-FFF2-40B4-BE49-F238E27FC236}">
                <a16:creationId xmlns="" xmlns:a16="http://schemas.microsoft.com/office/drawing/2014/main" id="{89ED84D0-8AAA-7E4A-BCBD-B1EA5062ECAC}"/>
              </a:ext>
            </a:extLst>
          </p:cNvPr>
          <p:cNvSpPr/>
          <p:nvPr/>
        </p:nvSpPr>
        <p:spPr>
          <a:xfrm>
            <a:off x="581192" y="1944918"/>
            <a:ext cx="10914123" cy="213359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accent2">
                    <a:lumMod val="50000"/>
                  </a:schemeClr>
                </a:solidFill>
              </a:rPr>
              <a:t>CASE 3 :  PUBLIC CAUSE – Encroachment on the Public Road </a:t>
            </a:r>
          </a:p>
          <a:p>
            <a:pPr marL="285750" indent="-285750">
              <a:buFont typeface="Arial" panose="020B0604020202020204" pitchFamily="34" charset="0"/>
              <a:buChar char="•"/>
            </a:pPr>
            <a:r>
              <a:rPr lang="en-IN" dirty="0">
                <a:solidFill>
                  <a:schemeClr val="accent2">
                    <a:lumMod val="50000"/>
                  </a:schemeClr>
                </a:solidFill>
              </a:rPr>
              <a:t>Mr. </a:t>
            </a:r>
            <a:r>
              <a:rPr lang="en-IN" dirty="0" err="1">
                <a:solidFill>
                  <a:schemeClr val="accent2">
                    <a:lumMod val="50000"/>
                  </a:schemeClr>
                </a:solidFill>
              </a:rPr>
              <a:t>Mufat</a:t>
            </a:r>
            <a:r>
              <a:rPr lang="en-IN" dirty="0">
                <a:solidFill>
                  <a:schemeClr val="accent2">
                    <a:lumMod val="50000"/>
                  </a:schemeClr>
                </a:solidFill>
              </a:rPr>
              <a:t> </a:t>
            </a:r>
            <a:r>
              <a:rPr lang="en-IN" dirty="0" err="1">
                <a:solidFill>
                  <a:schemeClr val="accent2">
                    <a:lumMod val="50000"/>
                  </a:schemeClr>
                </a:solidFill>
              </a:rPr>
              <a:t>lal</a:t>
            </a:r>
            <a:r>
              <a:rPr lang="en-IN" dirty="0">
                <a:solidFill>
                  <a:schemeClr val="accent2">
                    <a:lumMod val="50000"/>
                  </a:schemeClr>
                </a:solidFill>
              </a:rPr>
              <a:t> (Mob. 9610712626) registered a grievance on </a:t>
            </a:r>
            <a:r>
              <a:rPr lang="en-IN" dirty="0" err="1">
                <a:solidFill>
                  <a:schemeClr val="accent2">
                    <a:lumMod val="50000"/>
                  </a:schemeClr>
                </a:solidFill>
              </a:rPr>
              <a:t>sampark</a:t>
            </a:r>
            <a:r>
              <a:rPr lang="en-IN" dirty="0">
                <a:solidFill>
                  <a:schemeClr val="accent2">
                    <a:lumMod val="50000"/>
                  </a:schemeClr>
                </a:solidFill>
              </a:rPr>
              <a:t> portal on 27-July-2018 through 181 Call </a:t>
            </a:r>
            <a:r>
              <a:rPr lang="en-IN" dirty="0" err="1">
                <a:solidFill>
                  <a:schemeClr val="accent2">
                    <a:lumMod val="50000"/>
                  </a:schemeClr>
                </a:solidFill>
              </a:rPr>
              <a:t>Center</a:t>
            </a:r>
            <a:r>
              <a:rPr lang="en-IN" dirty="0">
                <a:solidFill>
                  <a:schemeClr val="accent2">
                    <a:lumMod val="50000"/>
                  </a:schemeClr>
                </a:solidFill>
              </a:rPr>
              <a:t> helpline of an encroachment on road/way causing obstacle movement to common person by that way.  </a:t>
            </a:r>
          </a:p>
          <a:p>
            <a:pPr marL="285750" indent="-285750">
              <a:buFont typeface="Arial" panose="020B0604020202020204" pitchFamily="34" charset="0"/>
              <a:buChar char="•"/>
            </a:pPr>
            <a:endParaRPr lang="en-IN" dirty="0">
              <a:solidFill>
                <a:schemeClr val="accent2">
                  <a:lumMod val="50000"/>
                </a:schemeClr>
              </a:solidFill>
            </a:endParaRPr>
          </a:p>
          <a:p>
            <a:pPr marL="285750" indent="-285750">
              <a:buFont typeface="Arial" panose="020B0604020202020204" pitchFamily="34" charset="0"/>
              <a:buChar char="•"/>
            </a:pPr>
            <a:r>
              <a:rPr lang="en-IN" dirty="0">
                <a:solidFill>
                  <a:schemeClr val="accent2">
                    <a:lumMod val="50000"/>
                  </a:schemeClr>
                </a:solidFill>
              </a:rPr>
              <a:t>On 24-August-2018, with due process the encroachments was removed and complainant was found to be satisfied. The matter was </a:t>
            </a:r>
            <a:r>
              <a:rPr lang="en-IN" b="1" dirty="0">
                <a:solidFill>
                  <a:schemeClr val="accent2">
                    <a:lumMod val="50000"/>
                  </a:schemeClr>
                </a:solidFill>
              </a:rPr>
              <a:t>disposed in 28 days</a:t>
            </a:r>
            <a:r>
              <a:rPr lang="en-IN" dirty="0">
                <a:solidFill>
                  <a:schemeClr val="accent2">
                    <a:lumMod val="50000"/>
                  </a:schemeClr>
                </a:solidFill>
              </a:rPr>
              <a:t>.  </a:t>
            </a:r>
            <a:endParaRPr lang="en-US" dirty="0">
              <a:solidFill>
                <a:schemeClr val="accent2">
                  <a:lumMod val="50000"/>
                </a:schemeClr>
              </a:solidFill>
            </a:endParaRPr>
          </a:p>
        </p:txBody>
      </p:sp>
      <p:sp>
        <p:nvSpPr>
          <p:cNvPr id="9" name="Rounded Rectangle 8">
            <a:extLst>
              <a:ext uri="{FF2B5EF4-FFF2-40B4-BE49-F238E27FC236}">
                <a16:creationId xmlns="" xmlns:a16="http://schemas.microsoft.com/office/drawing/2014/main" id="{175E55B2-FE5C-1D4E-87FB-8E4B698F2EBF}"/>
              </a:ext>
            </a:extLst>
          </p:cNvPr>
          <p:cNvSpPr/>
          <p:nvPr/>
        </p:nvSpPr>
        <p:spPr>
          <a:xfrm>
            <a:off x="581192" y="4407042"/>
            <a:ext cx="10914123" cy="223519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accent2">
                    <a:lumMod val="50000"/>
                  </a:schemeClr>
                </a:solidFill>
              </a:rPr>
              <a:t>CASE 4 :  PERSONAL CAUSE – Seema Gyan of Farmers Land</a:t>
            </a:r>
          </a:p>
          <a:p>
            <a:pPr marL="285750" indent="-285750">
              <a:buFont typeface="Arial" panose="020B0604020202020204" pitchFamily="34" charset="0"/>
              <a:buChar char="•"/>
            </a:pPr>
            <a:r>
              <a:rPr lang="en-IN" dirty="0">
                <a:solidFill>
                  <a:schemeClr val="accent2">
                    <a:lumMod val="50000"/>
                  </a:schemeClr>
                </a:solidFill>
              </a:rPr>
              <a:t>Mr. Laxman Lal (Mob. No. 9571224496) registered a grievance  that he has applied for </a:t>
            </a:r>
            <a:r>
              <a:rPr lang="en-IN" dirty="0" err="1">
                <a:solidFill>
                  <a:schemeClr val="accent2">
                    <a:lumMod val="50000"/>
                  </a:schemeClr>
                </a:solidFill>
              </a:rPr>
              <a:t>seema</a:t>
            </a:r>
            <a:r>
              <a:rPr lang="en-IN" dirty="0">
                <a:solidFill>
                  <a:schemeClr val="accent2">
                    <a:lumMod val="50000"/>
                  </a:schemeClr>
                </a:solidFill>
              </a:rPr>
              <a:t> </a:t>
            </a:r>
            <a:r>
              <a:rPr lang="en-IN" dirty="0" err="1">
                <a:solidFill>
                  <a:schemeClr val="accent2">
                    <a:lumMod val="50000"/>
                  </a:schemeClr>
                </a:solidFill>
              </a:rPr>
              <a:t>gyan</a:t>
            </a:r>
            <a:r>
              <a:rPr lang="en-IN" dirty="0">
                <a:solidFill>
                  <a:schemeClr val="accent2">
                    <a:lumMod val="50000"/>
                  </a:schemeClr>
                </a:solidFill>
              </a:rPr>
              <a:t> in </a:t>
            </a:r>
            <a:r>
              <a:rPr lang="en-IN" dirty="0" err="1">
                <a:solidFill>
                  <a:schemeClr val="accent2">
                    <a:lumMod val="50000"/>
                  </a:schemeClr>
                </a:solidFill>
              </a:rPr>
              <a:t>Thesildar</a:t>
            </a:r>
            <a:r>
              <a:rPr lang="en-IN" dirty="0">
                <a:solidFill>
                  <a:schemeClr val="accent2">
                    <a:lumMod val="50000"/>
                  </a:schemeClr>
                </a:solidFill>
              </a:rPr>
              <a:t> Office (L1) on 5</a:t>
            </a:r>
            <a:r>
              <a:rPr lang="en-IN" baseline="30000" dirty="0">
                <a:solidFill>
                  <a:schemeClr val="accent2">
                    <a:lumMod val="50000"/>
                  </a:schemeClr>
                </a:solidFill>
              </a:rPr>
              <a:t>th</a:t>
            </a:r>
            <a:r>
              <a:rPr lang="en-IN" dirty="0">
                <a:solidFill>
                  <a:schemeClr val="accent2">
                    <a:lumMod val="50000"/>
                  </a:schemeClr>
                </a:solidFill>
              </a:rPr>
              <a:t> May 2019.  However, no action was taken. </a:t>
            </a:r>
          </a:p>
          <a:p>
            <a:pPr marL="285750" indent="-285750">
              <a:buFont typeface="Arial" panose="020B0604020202020204" pitchFamily="34" charset="0"/>
              <a:buChar char="•"/>
            </a:pPr>
            <a:endParaRPr lang="en-IN" dirty="0">
              <a:solidFill>
                <a:schemeClr val="accent2">
                  <a:lumMod val="50000"/>
                </a:schemeClr>
              </a:solidFill>
            </a:endParaRPr>
          </a:p>
          <a:p>
            <a:pPr marL="285750" indent="-285750">
              <a:buFont typeface="Arial" panose="020B0604020202020204" pitchFamily="34" charset="0"/>
              <a:buChar char="•"/>
            </a:pPr>
            <a:r>
              <a:rPr lang="en-IN" dirty="0">
                <a:solidFill>
                  <a:schemeClr val="accent2">
                    <a:lumMod val="50000"/>
                  </a:schemeClr>
                </a:solidFill>
              </a:rPr>
              <a:t>Due to no action, the matter was raised from L1 to L2 on 5</a:t>
            </a:r>
            <a:r>
              <a:rPr lang="en-IN" baseline="30000" dirty="0">
                <a:solidFill>
                  <a:schemeClr val="accent2">
                    <a:lumMod val="50000"/>
                  </a:schemeClr>
                </a:solidFill>
              </a:rPr>
              <a:t>th</a:t>
            </a:r>
            <a:r>
              <a:rPr lang="en-IN" dirty="0">
                <a:solidFill>
                  <a:schemeClr val="accent2">
                    <a:lumMod val="50000"/>
                  </a:schemeClr>
                </a:solidFill>
              </a:rPr>
              <a:t> June which upon monitoring was disposed/ resolved on 8</a:t>
            </a:r>
            <a:r>
              <a:rPr lang="en-IN" baseline="30000" dirty="0">
                <a:solidFill>
                  <a:schemeClr val="accent2">
                    <a:lumMod val="50000"/>
                  </a:schemeClr>
                </a:solidFill>
              </a:rPr>
              <a:t>th</a:t>
            </a:r>
            <a:r>
              <a:rPr lang="en-IN" dirty="0">
                <a:solidFill>
                  <a:schemeClr val="accent2">
                    <a:lumMod val="50000"/>
                  </a:schemeClr>
                </a:solidFill>
              </a:rPr>
              <a:t> June with the satisfaction of complainant. The matter was </a:t>
            </a:r>
            <a:r>
              <a:rPr lang="en-IN" b="1" dirty="0">
                <a:solidFill>
                  <a:schemeClr val="accent2">
                    <a:lumMod val="50000"/>
                  </a:schemeClr>
                </a:solidFill>
              </a:rPr>
              <a:t>disposed in 3 days at L2 level</a:t>
            </a:r>
            <a:r>
              <a:rPr lang="en-IN" dirty="0">
                <a:solidFill>
                  <a:schemeClr val="accent2">
                    <a:lumMod val="50000"/>
                  </a:schemeClr>
                </a:solidFill>
              </a:rPr>
              <a:t>.  </a:t>
            </a:r>
            <a:endParaRPr lang="en-US" b="1" u="sng" dirty="0">
              <a:solidFill>
                <a:schemeClr val="accent2">
                  <a:lumMod val="50000"/>
                </a:schemeClr>
              </a:solidFill>
            </a:endParaRPr>
          </a:p>
        </p:txBody>
      </p:sp>
      <p:cxnSp>
        <p:nvCxnSpPr>
          <p:cNvPr id="10" name="Straight Connector 9">
            <a:extLst>
              <a:ext uri="{FF2B5EF4-FFF2-40B4-BE49-F238E27FC236}">
                <a16:creationId xmlns="" xmlns:a16="http://schemas.microsoft.com/office/drawing/2014/main" id="{AA1C2649-4211-6E49-A661-D4881B8BECE5}"/>
              </a:ext>
            </a:extLst>
          </p:cNvPr>
          <p:cNvCxnSpPr>
            <a:cxnSpLocks/>
          </p:cNvCxnSpPr>
          <p:nvPr/>
        </p:nvCxnSpPr>
        <p:spPr>
          <a:xfrm flipH="1">
            <a:off x="696687" y="4256345"/>
            <a:ext cx="1074057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191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0B62F-5CDC-0C40-94CD-EB524275E452}"/>
              </a:ext>
            </a:extLst>
          </p:cNvPr>
          <p:cNvSpPr>
            <a:spLocks noGrp="1"/>
          </p:cNvSpPr>
          <p:nvPr>
            <p:ph type="title"/>
          </p:nvPr>
        </p:nvSpPr>
        <p:spPr/>
        <p:txBody>
          <a:bodyPr anchor="ctr"/>
          <a:lstStyle/>
          <a:p>
            <a:pPr algn="ctr"/>
            <a:r>
              <a:rPr lang="en-US" dirty="0"/>
              <a:t>SUCCESS STORIES of how the </a:t>
            </a:r>
            <a:r>
              <a:rPr lang="en-US" dirty="0" err="1"/>
              <a:t>sampark</a:t>
            </a:r>
            <a:r>
              <a:rPr lang="en-US" dirty="0"/>
              <a:t> aided in redressal of public grievances </a:t>
            </a:r>
          </a:p>
        </p:txBody>
      </p:sp>
      <p:sp>
        <p:nvSpPr>
          <p:cNvPr id="3" name="Content Placeholder 2">
            <a:extLst>
              <a:ext uri="{FF2B5EF4-FFF2-40B4-BE49-F238E27FC236}">
                <a16:creationId xmlns="" xmlns:a16="http://schemas.microsoft.com/office/drawing/2014/main" id="{CEFD48ED-C0B6-BA43-9528-C1013AE28156}"/>
              </a:ext>
            </a:extLst>
          </p:cNvPr>
          <p:cNvSpPr>
            <a:spLocks noGrp="1"/>
          </p:cNvSpPr>
          <p:nvPr>
            <p:ph sz="half" idx="1"/>
          </p:nvPr>
        </p:nvSpPr>
        <p:spPr>
          <a:xfrm>
            <a:off x="581192" y="2228003"/>
            <a:ext cx="10885093" cy="4085711"/>
          </a:xfrm>
        </p:spPr>
        <p:txBody>
          <a:bodyPr/>
          <a:lstStyle/>
          <a:p>
            <a:endParaRPr lang="en-US" dirty="0"/>
          </a:p>
          <a:p>
            <a:endParaRPr lang="en-US" dirty="0"/>
          </a:p>
          <a:p>
            <a:endParaRPr lang="en-US" dirty="0"/>
          </a:p>
          <a:p>
            <a:endParaRPr lang="en-US" dirty="0"/>
          </a:p>
        </p:txBody>
      </p:sp>
      <p:sp>
        <p:nvSpPr>
          <p:cNvPr id="7" name="Rounded Rectangle 6">
            <a:extLst>
              <a:ext uri="{FF2B5EF4-FFF2-40B4-BE49-F238E27FC236}">
                <a16:creationId xmlns="" xmlns:a16="http://schemas.microsoft.com/office/drawing/2014/main" id="{89ED84D0-8AAA-7E4A-BCBD-B1EA5062ECAC}"/>
              </a:ext>
            </a:extLst>
          </p:cNvPr>
          <p:cNvSpPr/>
          <p:nvPr/>
        </p:nvSpPr>
        <p:spPr>
          <a:xfrm>
            <a:off x="581192" y="1944918"/>
            <a:ext cx="10914123" cy="213359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u="sng" dirty="0"/>
          </a:p>
          <a:p>
            <a:r>
              <a:rPr lang="en-US" b="1" u="sng" dirty="0">
                <a:solidFill>
                  <a:schemeClr val="accent2">
                    <a:lumMod val="50000"/>
                  </a:schemeClr>
                </a:solidFill>
              </a:rPr>
              <a:t>CASE 5 : Service Related Matter of Government Employees</a:t>
            </a:r>
          </a:p>
          <a:p>
            <a:pPr marL="285750" indent="-285750">
              <a:buFont typeface="Arial" panose="020B0604020202020204" pitchFamily="34" charset="0"/>
              <a:buChar char="•"/>
            </a:pPr>
            <a:r>
              <a:rPr lang="en-US" dirty="0">
                <a:solidFill>
                  <a:schemeClr val="accent2">
                    <a:lumMod val="50000"/>
                  </a:schemeClr>
                </a:solidFill>
              </a:rPr>
              <a:t>Sh. Mohan Lal (Mob. No. 9460715625) registered a grievance in Vigilance Committee regarding non-transfer of death claims of his son under NPS &amp; State Insurance Schemes</a:t>
            </a:r>
          </a:p>
          <a:p>
            <a:pPr marL="285750" indent="-285750">
              <a:buFont typeface="Arial" panose="020B0604020202020204" pitchFamily="34" charset="0"/>
              <a:buChar char="•"/>
            </a:pPr>
            <a:endParaRPr lang="en-US" dirty="0">
              <a:solidFill>
                <a:schemeClr val="accent2">
                  <a:lumMod val="50000"/>
                </a:schemeClr>
              </a:solidFill>
            </a:endParaRPr>
          </a:p>
          <a:p>
            <a:pPr marL="285750" indent="-285750">
              <a:buFont typeface="Arial" panose="020B0604020202020204" pitchFamily="34" charset="0"/>
              <a:buChar char="•"/>
            </a:pPr>
            <a:r>
              <a:rPr lang="en-US" dirty="0">
                <a:solidFill>
                  <a:schemeClr val="accent2">
                    <a:lumMod val="50000"/>
                  </a:schemeClr>
                </a:solidFill>
              </a:rPr>
              <a:t>After personal hearings in Vigilance Committee Meetings, later on the department generated bill of claim Rs. 8,37,726  and deposited in account of nominee. The long pending matter was disposed with great ease to the complainant.</a:t>
            </a:r>
            <a:endParaRPr lang="en-US" b="1" u="sng" dirty="0">
              <a:solidFill>
                <a:schemeClr val="accent2">
                  <a:lumMod val="50000"/>
                </a:schemeClr>
              </a:solidFill>
            </a:endParaRPr>
          </a:p>
          <a:p>
            <a:endParaRPr lang="en-US" b="1" u="sng" dirty="0"/>
          </a:p>
        </p:txBody>
      </p:sp>
      <p:cxnSp>
        <p:nvCxnSpPr>
          <p:cNvPr id="10" name="Straight Connector 9">
            <a:extLst>
              <a:ext uri="{FF2B5EF4-FFF2-40B4-BE49-F238E27FC236}">
                <a16:creationId xmlns="" xmlns:a16="http://schemas.microsoft.com/office/drawing/2014/main" id="{AA1C2649-4211-6E49-A661-D4881B8BECE5}"/>
              </a:ext>
            </a:extLst>
          </p:cNvPr>
          <p:cNvCxnSpPr>
            <a:cxnSpLocks/>
          </p:cNvCxnSpPr>
          <p:nvPr/>
        </p:nvCxnSpPr>
        <p:spPr>
          <a:xfrm flipH="1">
            <a:off x="696687" y="4256345"/>
            <a:ext cx="1074057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xmlns="" id="{89ED84D0-8AAA-7E4A-BCBD-B1EA5062ECAC}"/>
              </a:ext>
            </a:extLst>
          </p:cNvPr>
          <p:cNvSpPr/>
          <p:nvPr/>
        </p:nvSpPr>
        <p:spPr>
          <a:xfrm>
            <a:off x="581192" y="4376057"/>
            <a:ext cx="10914123" cy="213359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u="sng" dirty="0"/>
          </a:p>
          <a:p>
            <a:r>
              <a:rPr lang="en-US" b="1" u="sng" dirty="0">
                <a:solidFill>
                  <a:schemeClr val="accent2">
                    <a:lumMod val="50000"/>
                  </a:schemeClr>
                </a:solidFill>
              </a:rPr>
              <a:t>CASE </a:t>
            </a:r>
            <a:r>
              <a:rPr lang="en-US" b="1" u="sng" dirty="0" smtClean="0">
                <a:solidFill>
                  <a:schemeClr val="accent2">
                    <a:lumMod val="50000"/>
                  </a:schemeClr>
                </a:solidFill>
              </a:rPr>
              <a:t>6 </a:t>
            </a:r>
            <a:r>
              <a:rPr lang="en-US" b="1" u="sng" dirty="0" smtClean="0">
                <a:solidFill>
                  <a:schemeClr val="accent2">
                    <a:lumMod val="50000"/>
                  </a:schemeClr>
                </a:solidFill>
              </a:rPr>
              <a:t>: </a:t>
            </a:r>
            <a:r>
              <a:rPr lang="en-US" b="1" u="sng" dirty="0" smtClean="0">
                <a:solidFill>
                  <a:schemeClr val="accent2">
                    <a:lumMod val="50000"/>
                  </a:schemeClr>
                </a:solidFill>
              </a:rPr>
              <a:t>PERSONAL CAUSE – Widow Pension</a:t>
            </a:r>
            <a:endParaRPr lang="en-US" b="1" u="sng" dirty="0">
              <a:solidFill>
                <a:schemeClr val="accent2">
                  <a:lumMod val="50000"/>
                </a:schemeClr>
              </a:solidFill>
            </a:endParaRPr>
          </a:p>
          <a:p>
            <a:pPr marL="285750" indent="-285750">
              <a:buFont typeface="Arial" panose="020B0604020202020204" pitchFamily="34" charset="0"/>
              <a:buChar char="•"/>
            </a:pPr>
            <a:r>
              <a:rPr lang="en-US" dirty="0" smtClean="0">
                <a:solidFill>
                  <a:schemeClr val="accent2">
                    <a:lumMod val="50000"/>
                  </a:schemeClr>
                </a:solidFill>
              </a:rPr>
              <a:t>Smt. </a:t>
            </a:r>
            <a:r>
              <a:rPr lang="en-US" dirty="0" err="1" smtClean="0">
                <a:solidFill>
                  <a:schemeClr val="accent2">
                    <a:lumMod val="50000"/>
                  </a:schemeClr>
                </a:solidFill>
              </a:rPr>
              <a:t>Jatu</a:t>
            </a:r>
            <a:r>
              <a:rPr lang="en-US" dirty="0" smtClean="0">
                <a:solidFill>
                  <a:schemeClr val="accent2">
                    <a:lumMod val="50000"/>
                  </a:schemeClr>
                </a:solidFill>
              </a:rPr>
              <a:t> Devi  </a:t>
            </a:r>
            <a:r>
              <a:rPr lang="en-US" dirty="0">
                <a:solidFill>
                  <a:schemeClr val="accent2">
                    <a:lumMod val="50000"/>
                  </a:schemeClr>
                </a:solidFill>
              </a:rPr>
              <a:t>registered a grievance </a:t>
            </a:r>
            <a:r>
              <a:rPr lang="en-US" dirty="0" smtClean="0">
                <a:solidFill>
                  <a:schemeClr val="accent2">
                    <a:lumMod val="50000"/>
                  </a:schemeClr>
                </a:solidFill>
              </a:rPr>
              <a:t>on 181 </a:t>
            </a:r>
            <a:r>
              <a:rPr lang="en-US" dirty="0">
                <a:solidFill>
                  <a:schemeClr val="accent2">
                    <a:lumMod val="50000"/>
                  </a:schemeClr>
                </a:solidFill>
              </a:rPr>
              <a:t>regarding </a:t>
            </a:r>
            <a:r>
              <a:rPr lang="en-US" dirty="0" smtClean="0">
                <a:solidFill>
                  <a:schemeClr val="accent2">
                    <a:lumMod val="50000"/>
                  </a:schemeClr>
                </a:solidFill>
              </a:rPr>
              <a:t> after her husband  Sh. </a:t>
            </a:r>
            <a:r>
              <a:rPr lang="en-US" dirty="0" err="1" smtClean="0">
                <a:solidFill>
                  <a:schemeClr val="accent2">
                    <a:lumMod val="50000"/>
                  </a:schemeClr>
                </a:solidFill>
              </a:rPr>
              <a:t>Khimaram</a:t>
            </a:r>
            <a:r>
              <a:rPr lang="en-US" dirty="0" smtClean="0">
                <a:solidFill>
                  <a:schemeClr val="accent2">
                    <a:lumMod val="50000"/>
                  </a:schemeClr>
                </a:solidFill>
              </a:rPr>
              <a:t> death she applied for widow pension but due to gender error in </a:t>
            </a:r>
            <a:r>
              <a:rPr lang="en-US" dirty="0" err="1" smtClean="0">
                <a:solidFill>
                  <a:schemeClr val="accent2">
                    <a:lumMod val="50000"/>
                  </a:schemeClr>
                </a:solidFill>
              </a:rPr>
              <a:t>aadhaar</a:t>
            </a:r>
            <a:r>
              <a:rPr lang="en-US" dirty="0" smtClean="0">
                <a:solidFill>
                  <a:schemeClr val="accent2">
                    <a:lumMod val="50000"/>
                  </a:schemeClr>
                </a:solidFill>
              </a:rPr>
              <a:t> card her  application got rejected.</a:t>
            </a:r>
            <a:endParaRPr lang="en-US" dirty="0">
              <a:solidFill>
                <a:schemeClr val="accent2">
                  <a:lumMod val="50000"/>
                </a:schemeClr>
              </a:solidFill>
            </a:endParaRPr>
          </a:p>
          <a:p>
            <a:pPr marL="285750" indent="-285750">
              <a:buFont typeface="Arial" panose="020B0604020202020204" pitchFamily="34" charset="0"/>
              <a:buChar char="•"/>
            </a:pPr>
            <a:endParaRPr lang="en-US" dirty="0">
              <a:solidFill>
                <a:schemeClr val="accent2">
                  <a:lumMod val="50000"/>
                </a:schemeClr>
              </a:solidFill>
            </a:endParaRPr>
          </a:p>
          <a:p>
            <a:pPr marL="285750" indent="-285750">
              <a:buFont typeface="Arial" panose="020B0604020202020204" pitchFamily="34" charset="0"/>
              <a:buChar char="•"/>
            </a:pPr>
            <a:r>
              <a:rPr lang="en-US" dirty="0" smtClean="0">
                <a:solidFill>
                  <a:schemeClr val="accent2">
                    <a:lumMod val="50000"/>
                  </a:schemeClr>
                </a:solidFill>
              </a:rPr>
              <a:t>Due to time to time monitoring  and efforts her </a:t>
            </a:r>
            <a:r>
              <a:rPr lang="en-US" dirty="0" err="1" smtClean="0">
                <a:solidFill>
                  <a:schemeClr val="accent2">
                    <a:lumMod val="50000"/>
                  </a:schemeClr>
                </a:solidFill>
              </a:rPr>
              <a:t>aadhaar</a:t>
            </a:r>
            <a:r>
              <a:rPr lang="en-US" dirty="0" smtClean="0">
                <a:solidFill>
                  <a:schemeClr val="accent2">
                    <a:lumMod val="50000"/>
                  </a:schemeClr>
                </a:solidFill>
              </a:rPr>
              <a:t> card  got updated and then her application of widow pension got approved on 16 </a:t>
            </a:r>
            <a:r>
              <a:rPr lang="en-US" dirty="0" err="1" smtClean="0">
                <a:solidFill>
                  <a:schemeClr val="accent2">
                    <a:lumMod val="50000"/>
                  </a:schemeClr>
                </a:solidFill>
              </a:rPr>
              <a:t>january</a:t>
            </a:r>
            <a:r>
              <a:rPr lang="en-US" dirty="0" smtClean="0">
                <a:solidFill>
                  <a:schemeClr val="accent2">
                    <a:lumMod val="50000"/>
                  </a:schemeClr>
                </a:solidFill>
              </a:rPr>
              <a:t> 2021 (PPO Num. RJ-A-11933971)</a:t>
            </a:r>
            <a:endParaRPr lang="en-US" b="1" u="sng" dirty="0">
              <a:solidFill>
                <a:schemeClr val="accent2">
                  <a:lumMod val="50000"/>
                </a:schemeClr>
              </a:solidFill>
            </a:endParaRPr>
          </a:p>
          <a:p>
            <a:endParaRPr lang="en-US" b="1" u="sng" dirty="0">
              <a:solidFill>
                <a:schemeClr val="accent2">
                  <a:lumMod val="50000"/>
                </a:schemeClr>
              </a:solidFill>
            </a:endParaRPr>
          </a:p>
        </p:txBody>
      </p:sp>
    </p:spTree>
    <p:extLst>
      <p:ext uri="{BB962C8B-B14F-4D97-AF65-F5344CB8AC3E}">
        <p14:creationId xmlns="" xmlns:p14="http://schemas.microsoft.com/office/powerpoint/2010/main" val="29015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864ABCD-C3CB-7948-9696-2BFD3B029B5D}"/>
              </a:ext>
            </a:extLst>
          </p:cNvPr>
          <p:cNvSpPr>
            <a:spLocks noGrp="1"/>
          </p:cNvSpPr>
          <p:nvPr>
            <p:ph type="title"/>
          </p:nvPr>
        </p:nvSpPr>
        <p:spPr>
          <a:xfrm>
            <a:off x="8549535" y="4553396"/>
            <a:ext cx="11029615" cy="1497507"/>
          </a:xfrm>
        </p:spPr>
        <p:txBody>
          <a:bodyPr>
            <a:normAutofit/>
          </a:bodyPr>
          <a:lstStyle/>
          <a:p>
            <a:r>
              <a:rPr lang="en-US" sz="4000" dirty="0">
                <a:solidFill>
                  <a:schemeClr val="bg1"/>
                </a:solidFill>
              </a:rPr>
              <a:t>THANK YOU </a:t>
            </a:r>
          </a:p>
        </p:txBody>
      </p:sp>
      <p:pic>
        <p:nvPicPr>
          <p:cNvPr id="8" name="Picture 7">
            <a:extLst>
              <a:ext uri="{FF2B5EF4-FFF2-40B4-BE49-F238E27FC236}">
                <a16:creationId xmlns="" xmlns:a16="http://schemas.microsoft.com/office/drawing/2014/main" id="{39316CAF-2021-1949-BCCC-1AEA738B83DC}"/>
              </a:ext>
            </a:extLst>
          </p:cNvPr>
          <p:cNvPicPr>
            <a:picLocks noChangeAspect="1"/>
          </p:cNvPicPr>
          <p:nvPr/>
        </p:nvPicPr>
        <p:blipFill>
          <a:blip r:embed="rId2"/>
          <a:stretch>
            <a:fillRect/>
          </a:stretch>
        </p:blipFill>
        <p:spPr>
          <a:xfrm>
            <a:off x="9129484" y="3326045"/>
            <a:ext cx="1745343" cy="1745343"/>
          </a:xfrm>
          <a:prstGeom prst="rect">
            <a:avLst/>
          </a:prstGeom>
        </p:spPr>
      </p:pic>
      <p:pic>
        <p:nvPicPr>
          <p:cNvPr id="9" name="Picture 8">
            <a:extLst>
              <a:ext uri="{FF2B5EF4-FFF2-40B4-BE49-F238E27FC236}">
                <a16:creationId xmlns="" xmlns:a16="http://schemas.microsoft.com/office/drawing/2014/main" id="{5B7D428B-B4D1-574A-9F00-4D9EB646D863}"/>
              </a:ext>
            </a:extLst>
          </p:cNvPr>
          <p:cNvPicPr>
            <a:picLocks noChangeAspect="1"/>
          </p:cNvPicPr>
          <p:nvPr/>
        </p:nvPicPr>
        <p:blipFill>
          <a:blip r:embed="rId3"/>
          <a:stretch>
            <a:fillRect/>
          </a:stretch>
        </p:blipFill>
        <p:spPr>
          <a:xfrm>
            <a:off x="8723370" y="1125764"/>
            <a:ext cx="2303236" cy="2303236"/>
          </a:xfrm>
          <a:prstGeom prst="rect">
            <a:avLst/>
          </a:prstGeom>
        </p:spPr>
      </p:pic>
      <p:sp>
        <p:nvSpPr>
          <p:cNvPr id="10" name="TextBox 9">
            <a:extLst>
              <a:ext uri="{FF2B5EF4-FFF2-40B4-BE49-F238E27FC236}">
                <a16:creationId xmlns="" xmlns:a16="http://schemas.microsoft.com/office/drawing/2014/main" id="{D16DA990-38BF-CC4C-832D-C94D2B200FE5}"/>
              </a:ext>
            </a:extLst>
          </p:cNvPr>
          <p:cNvSpPr txBox="1"/>
          <p:nvPr/>
        </p:nvSpPr>
        <p:spPr>
          <a:xfrm>
            <a:off x="8674230" y="756432"/>
            <a:ext cx="2546659" cy="369332"/>
          </a:xfrm>
          <a:prstGeom prst="rect">
            <a:avLst/>
          </a:prstGeom>
          <a:solidFill>
            <a:schemeClr val="accent3">
              <a:lumMod val="60000"/>
              <a:lumOff val="40000"/>
            </a:schemeClr>
          </a:solidFill>
        </p:spPr>
        <p:txBody>
          <a:bodyPr wrap="none" rtlCol="0">
            <a:spAutoFit/>
          </a:bodyPr>
          <a:lstStyle/>
          <a:p>
            <a:r>
              <a:rPr lang="en-US" dirty="0">
                <a:solidFill>
                  <a:schemeClr val="bg1"/>
                </a:solidFill>
              </a:rPr>
              <a:t>SAMPARK RAJASTHAN </a:t>
            </a:r>
          </a:p>
        </p:txBody>
      </p:sp>
      <p:pic>
        <p:nvPicPr>
          <p:cNvPr id="11" name="Content Placeholder 5">
            <a:extLst>
              <a:ext uri="{FF2B5EF4-FFF2-40B4-BE49-F238E27FC236}">
                <a16:creationId xmlns="" xmlns:a16="http://schemas.microsoft.com/office/drawing/2014/main" id="{11EC8047-0B17-C546-B621-740A5EDBC15A}"/>
              </a:ext>
            </a:extLst>
          </p:cNvPr>
          <p:cNvPicPr>
            <a:picLocks noChangeAspect="1"/>
          </p:cNvPicPr>
          <p:nvPr/>
        </p:nvPicPr>
        <p:blipFill>
          <a:blip r:embed="rId4">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921970" y="1081722"/>
            <a:ext cx="2303236" cy="2303236"/>
          </a:xfrm>
          <a:prstGeom prst="rect">
            <a:avLst/>
          </a:prstGeom>
        </p:spPr>
      </p:pic>
      <p:sp>
        <p:nvSpPr>
          <p:cNvPr id="12" name="TextBox 11">
            <a:extLst>
              <a:ext uri="{FF2B5EF4-FFF2-40B4-BE49-F238E27FC236}">
                <a16:creationId xmlns="" xmlns:a16="http://schemas.microsoft.com/office/drawing/2014/main" id="{C6A4D000-EACA-8B4A-8185-5C54A8283617}"/>
              </a:ext>
            </a:extLst>
          </p:cNvPr>
          <p:cNvSpPr txBox="1"/>
          <p:nvPr/>
        </p:nvSpPr>
        <p:spPr>
          <a:xfrm>
            <a:off x="971111" y="762468"/>
            <a:ext cx="2325112" cy="369332"/>
          </a:xfrm>
          <a:prstGeom prst="rect">
            <a:avLst/>
          </a:prstGeom>
          <a:solidFill>
            <a:schemeClr val="accent3">
              <a:lumMod val="60000"/>
              <a:lumOff val="40000"/>
            </a:schemeClr>
          </a:solidFill>
        </p:spPr>
        <p:txBody>
          <a:bodyPr wrap="square" rtlCol="0">
            <a:spAutoFit/>
          </a:bodyPr>
          <a:lstStyle/>
          <a:p>
            <a:r>
              <a:rPr lang="en-US" dirty="0">
                <a:solidFill>
                  <a:schemeClr val="bg1"/>
                </a:solidFill>
              </a:rPr>
              <a:t>E-Mitra RAJASTHAN </a:t>
            </a:r>
          </a:p>
        </p:txBody>
      </p:sp>
      <p:pic>
        <p:nvPicPr>
          <p:cNvPr id="14" name="Picture 13">
            <a:extLst>
              <a:ext uri="{FF2B5EF4-FFF2-40B4-BE49-F238E27FC236}">
                <a16:creationId xmlns="" xmlns:a16="http://schemas.microsoft.com/office/drawing/2014/main" id="{1957ED27-9E9B-AE4C-B54C-1D36335C6B9E}"/>
              </a:ext>
            </a:extLst>
          </p:cNvPr>
          <p:cNvPicPr>
            <a:picLocks noChangeAspect="1"/>
          </p:cNvPicPr>
          <p:nvPr/>
        </p:nvPicPr>
        <p:blipFill>
          <a:blip r:embed="rId6"/>
          <a:stretch>
            <a:fillRect/>
          </a:stretch>
        </p:blipFill>
        <p:spPr>
          <a:xfrm>
            <a:off x="1165394" y="3292468"/>
            <a:ext cx="1849665" cy="1849665"/>
          </a:xfrm>
          <a:prstGeom prst="rect">
            <a:avLst/>
          </a:prstGeom>
        </p:spPr>
      </p:pic>
      <p:pic>
        <p:nvPicPr>
          <p:cNvPr id="16" name="Picture 15">
            <a:extLst>
              <a:ext uri="{FF2B5EF4-FFF2-40B4-BE49-F238E27FC236}">
                <a16:creationId xmlns="" xmlns:a16="http://schemas.microsoft.com/office/drawing/2014/main" id="{F1A80AD0-EE73-0A41-938C-66D242F8ACA6}"/>
              </a:ext>
            </a:extLst>
          </p:cNvPr>
          <p:cNvPicPr>
            <a:picLocks noChangeAspect="1"/>
          </p:cNvPicPr>
          <p:nvPr/>
        </p:nvPicPr>
        <p:blipFill>
          <a:blip r:embed="rId7"/>
          <a:stretch>
            <a:fillRect/>
          </a:stretch>
        </p:blipFill>
        <p:spPr>
          <a:xfrm>
            <a:off x="3808754" y="1748971"/>
            <a:ext cx="4694494" cy="2303236"/>
          </a:xfrm>
          <a:prstGeom prst="rect">
            <a:avLst/>
          </a:prstGeom>
        </p:spPr>
      </p:pic>
    </p:spTree>
    <p:extLst>
      <p:ext uri="{BB962C8B-B14F-4D97-AF65-F5344CB8AC3E}">
        <p14:creationId xmlns="" xmlns:p14="http://schemas.microsoft.com/office/powerpoint/2010/main" val="4562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157853-3067-3941-AD44-D4903B6C3C4F}"/>
              </a:ext>
            </a:extLst>
          </p:cNvPr>
          <p:cNvSpPr>
            <a:spLocks noGrp="1"/>
          </p:cNvSpPr>
          <p:nvPr>
            <p:ph type="title"/>
          </p:nvPr>
        </p:nvSpPr>
        <p:spPr/>
        <p:txBody>
          <a:bodyPr anchor="ctr"/>
          <a:lstStyle/>
          <a:p>
            <a:pPr algn="ctr"/>
            <a:r>
              <a:rPr lang="en-US" dirty="0"/>
              <a:t>And so was the situation for the government officials</a:t>
            </a:r>
          </a:p>
        </p:txBody>
      </p:sp>
      <p:sp>
        <p:nvSpPr>
          <p:cNvPr id="5" name="Rectangle: Rounded Corners 140">
            <a:extLst>
              <a:ext uri="{FF2B5EF4-FFF2-40B4-BE49-F238E27FC236}">
                <a16:creationId xmlns="" xmlns:a16="http://schemas.microsoft.com/office/drawing/2014/main" id="{42D8B20F-679A-2B42-A4D2-D232B1636C76}"/>
              </a:ext>
            </a:extLst>
          </p:cNvPr>
          <p:cNvSpPr/>
          <p:nvPr/>
        </p:nvSpPr>
        <p:spPr bwMode="auto">
          <a:xfrm>
            <a:off x="5538799" y="5723493"/>
            <a:ext cx="1212786" cy="264000"/>
          </a:xfrm>
          <a:prstGeom prst="roundRect">
            <a:avLst/>
          </a:prstGeom>
          <a:gradFill flip="none" rotWithShape="1">
            <a:gsLst>
              <a:gs pos="0">
                <a:srgbClr val="808080"/>
              </a:gs>
              <a:gs pos="100000">
                <a:srgbClr val="FFFFFF">
                  <a:alpha val="0"/>
                </a:srgbClr>
              </a:gs>
            </a:gsLst>
            <a:path path="rect">
              <a:fillToRect l="50000" t="50000" r="50000" b="50000"/>
            </a:path>
            <a:tileRect/>
          </a:gradFill>
          <a:ln w="19050" cap="flat" cmpd="sng" algn="ctr">
            <a:noFill/>
            <a:prstDash val="solid"/>
            <a:round/>
            <a:headEnd type="none" w="med" len="med"/>
            <a:tailEnd type="none" w="med" len="med"/>
          </a:ln>
          <a:effectLst/>
        </p:spPr>
        <p:txBody>
          <a:bodyPr vert="horz" wrap="square" lIns="71987" tIns="71987" rIns="71987" bIns="71987" numCol="1" rtlCol="0" anchor="ctr" anchorCtr="0" compatLnSpc="1">
            <a:prstTxWarp prst="textNoShape">
              <a:avLst/>
            </a:prstTxWarp>
            <a:noAutofit/>
          </a:bodyPr>
          <a:lstStyle/>
          <a:p>
            <a:pPr defTabSz="914342" fontAlgn="base">
              <a:spcBef>
                <a:spcPct val="0"/>
              </a:spcBef>
              <a:spcAft>
                <a:spcPct val="0"/>
              </a:spcAft>
            </a:pPr>
            <a:endParaRPr lang="en-US" sz="1600" b="1" dirty="0">
              <a:solidFill>
                <a:srgbClr val="FFFFFF"/>
              </a:solidFill>
              <a:latin typeface="Calibri" pitchFamily="34" charset="0"/>
              <a:cs typeface="Calibri" pitchFamily="34" charset="0"/>
            </a:endParaRPr>
          </a:p>
        </p:txBody>
      </p:sp>
      <p:sp>
        <p:nvSpPr>
          <p:cNvPr id="6" name="TextBox 5">
            <a:extLst>
              <a:ext uri="{FF2B5EF4-FFF2-40B4-BE49-F238E27FC236}">
                <a16:creationId xmlns="" xmlns:a16="http://schemas.microsoft.com/office/drawing/2014/main" id="{9C51BE53-684D-7F4C-A0C9-4FEFBC257DA6}"/>
              </a:ext>
            </a:extLst>
          </p:cNvPr>
          <p:cNvSpPr txBox="1">
            <a:spLocks/>
          </p:cNvSpPr>
          <p:nvPr/>
        </p:nvSpPr>
        <p:spPr>
          <a:xfrm>
            <a:off x="3422851" y="1886665"/>
            <a:ext cx="5272276" cy="246221"/>
          </a:xfrm>
          <a:prstGeom prst="rect">
            <a:avLst/>
          </a:prstGeom>
        </p:spPr>
        <p:txBody>
          <a:bodyPr vert="horz" wrap="non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GB" sz="1600" dirty="0">
                <a:solidFill>
                  <a:schemeClr val="tx2"/>
                </a:solidFill>
                <a:latin typeface="+mj-lt"/>
              </a:rPr>
              <a:t>How do I manage applications from multiple sources?</a:t>
            </a:r>
          </a:p>
        </p:txBody>
      </p:sp>
      <p:sp>
        <p:nvSpPr>
          <p:cNvPr id="7" name="TextBox 6">
            <a:extLst>
              <a:ext uri="{FF2B5EF4-FFF2-40B4-BE49-F238E27FC236}">
                <a16:creationId xmlns="" xmlns:a16="http://schemas.microsoft.com/office/drawing/2014/main" id="{EA78B08F-06FB-154A-A46D-0222F96288DB}"/>
              </a:ext>
            </a:extLst>
          </p:cNvPr>
          <p:cNvSpPr txBox="1">
            <a:spLocks/>
          </p:cNvSpPr>
          <p:nvPr/>
        </p:nvSpPr>
        <p:spPr>
          <a:xfrm>
            <a:off x="4415682" y="2140938"/>
            <a:ext cx="3286614" cy="492443"/>
          </a:xfrm>
          <a:prstGeom prst="rect">
            <a:avLst/>
          </a:prstGeom>
          <a:noFill/>
        </p:spPr>
        <p:txBody>
          <a:bodyPr wrap="square" lIns="0" tIns="0" rIns="0" bIns="0" rtlCol="0">
            <a:spAutoFit/>
          </a:bodyPr>
          <a:lstStyle/>
          <a:p>
            <a:pPr algn="ctr"/>
            <a:r>
              <a:rPr lang="en-US" sz="1600" dirty="0">
                <a:latin typeface="+mj-lt"/>
              </a:rPr>
              <a:t>Application received in different format from different touchpoints</a:t>
            </a:r>
          </a:p>
        </p:txBody>
      </p:sp>
      <p:sp>
        <p:nvSpPr>
          <p:cNvPr id="8" name="TextBox 7">
            <a:extLst>
              <a:ext uri="{FF2B5EF4-FFF2-40B4-BE49-F238E27FC236}">
                <a16:creationId xmlns="" xmlns:a16="http://schemas.microsoft.com/office/drawing/2014/main" id="{1160E215-4B9F-7544-9D40-C55568F0C28B}"/>
              </a:ext>
            </a:extLst>
          </p:cNvPr>
          <p:cNvSpPr txBox="1">
            <a:spLocks/>
          </p:cNvSpPr>
          <p:nvPr/>
        </p:nvSpPr>
        <p:spPr>
          <a:xfrm>
            <a:off x="8473060" y="3197197"/>
            <a:ext cx="1861087" cy="738664"/>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GB" sz="1600" dirty="0">
                <a:solidFill>
                  <a:schemeClr val="tx2"/>
                </a:solidFill>
                <a:latin typeface="+mj-lt"/>
              </a:rPr>
              <a:t>How can I avoid unnecessary public interaction?</a:t>
            </a:r>
          </a:p>
        </p:txBody>
      </p:sp>
      <p:sp>
        <p:nvSpPr>
          <p:cNvPr id="9" name="TextBox 8">
            <a:extLst>
              <a:ext uri="{FF2B5EF4-FFF2-40B4-BE49-F238E27FC236}">
                <a16:creationId xmlns="" xmlns:a16="http://schemas.microsoft.com/office/drawing/2014/main" id="{46A342F3-A765-C34C-8D71-8E2F66D13E36}"/>
              </a:ext>
            </a:extLst>
          </p:cNvPr>
          <p:cNvSpPr txBox="1">
            <a:spLocks/>
          </p:cNvSpPr>
          <p:nvPr/>
        </p:nvSpPr>
        <p:spPr>
          <a:xfrm>
            <a:off x="8473059" y="3971499"/>
            <a:ext cx="2025097" cy="984885"/>
          </a:xfrm>
          <a:prstGeom prst="rect">
            <a:avLst/>
          </a:prstGeom>
          <a:noFill/>
        </p:spPr>
        <p:txBody>
          <a:bodyPr wrap="square" lIns="0" tIns="0" rIns="0" bIns="0" rtlCol="0">
            <a:spAutoFit/>
          </a:bodyPr>
          <a:lstStyle>
            <a:defPPr>
              <a:defRPr lang="en-US"/>
            </a:defPPr>
            <a:lvl1pPr>
              <a:defRPr sz="1400">
                <a:latin typeface="+mj-lt"/>
              </a:defRPr>
            </a:lvl1pPr>
          </a:lstStyle>
          <a:p>
            <a:r>
              <a:rPr lang="en-US" sz="1600" dirty="0"/>
              <a:t>Most of the time is spent in dealing with public in district offices</a:t>
            </a:r>
          </a:p>
        </p:txBody>
      </p:sp>
      <p:sp>
        <p:nvSpPr>
          <p:cNvPr id="10" name="TextBox 9">
            <a:extLst>
              <a:ext uri="{FF2B5EF4-FFF2-40B4-BE49-F238E27FC236}">
                <a16:creationId xmlns="" xmlns:a16="http://schemas.microsoft.com/office/drawing/2014/main" id="{A90B6AFA-26DF-8041-B020-7C3C1D777DFC}"/>
              </a:ext>
            </a:extLst>
          </p:cNvPr>
          <p:cNvSpPr txBox="1">
            <a:spLocks/>
          </p:cNvSpPr>
          <p:nvPr/>
        </p:nvSpPr>
        <p:spPr>
          <a:xfrm>
            <a:off x="8473059" y="5199839"/>
            <a:ext cx="2025097" cy="738664"/>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GB" sz="1600" dirty="0">
                <a:solidFill>
                  <a:schemeClr val="tx2"/>
                </a:solidFill>
                <a:latin typeface="+mj-lt"/>
              </a:rPr>
              <a:t>What is the status of applications in my department?</a:t>
            </a:r>
          </a:p>
        </p:txBody>
      </p:sp>
      <p:sp>
        <p:nvSpPr>
          <p:cNvPr id="11" name="TextBox 10">
            <a:extLst>
              <a:ext uri="{FF2B5EF4-FFF2-40B4-BE49-F238E27FC236}">
                <a16:creationId xmlns="" xmlns:a16="http://schemas.microsoft.com/office/drawing/2014/main" id="{31401867-BA49-374E-97AF-8799BAB25BA4}"/>
              </a:ext>
            </a:extLst>
          </p:cNvPr>
          <p:cNvSpPr txBox="1">
            <a:spLocks/>
          </p:cNvSpPr>
          <p:nvPr/>
        </p:nvSpPr>
        <p:spPr>
          <a:xfrm>
            <a:off x="8473059" y="5976665"/>
            <a:ext cx="2025097" cy="753668"/>
          </a:xfrm>
          <a:prstGeom prst="rect">
            <a:avLst/>
          </a:prstGeom>
          <a:noFill/>
        </p:spPr>
        <p:txBody>
          <a:bodyPr wrap="square" lIns="0" tIns="0" rIns="0" bIns="0" rtlCol="0">
            <a:spAutoFit/>
          </a:bodyPr>
          <a:lstStyle>
            <a:defPPr>
              <a:defRPr lang="en-US"/>
            </a:defPPr>
            <a:lvl1pPr>
              <a:defRPr sz="1400">
                <a:latin typeface="+mj-lt"/>
              </a:defRPr>
            </a:lvl1pPr>
          </a:lstStyle>
          <a:p>
            <a:r>
              <a:rPr lang="en-US" sz="1600" dirty="0"/>
              <a:t>Lack of consolidated data or visibility on the process bottle-necks</a:t>
            </a:r>
          </a:p>
        </p:txBody>
      </p:sp>
      <p:sp>
        <p:nvSpPr>
          <p:cNvPr id="12" name="TextBox 11">
            <a:extLst>
              <a:ext uri="{FF2B5EF4-FFF2-40B4-BE49-F238E27FC236}">
                <a16:creationId xmlns="" xmlns:a16="http://schemas.microsoft.com/office/drawing/2014/main" id="{558672A3-FE4C-9C42-ACA3-B832D20030FF}"/>
              </a:ext>
            </a:extLst>
          </p:cNvPr>
          <p:cNvSpPr txBox="1">
            <a:spLocks/>
          </p:cNvSpPr>
          <p:nvPr/>
        </p:nvSpPr>
        <p:spPr>
          <a:xfrm>
            <a:off x="1728800" y="3197199"/>
            <a:ext cx="1958326" cy="738664"/>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GB" sz="1600" dirty="0">
                <a:solidFill>
                  <a:schemeClr val="tx2"/>
                </a:solidFill>
                <a:latin typeface="+mj-lt"/>
              </a:rPr>
              <a:t>What is the citizen feedback for our schemes/services?</a:t>
            </a:r>
          </a:p>
        </p:txBody>
      </p:sp>
      <p:sp>
        <p:nvSpPr>
          <p:cNvPr id="13" name="TextBox 12">
            <a:extLst>
              <a:ext uri="{FF2B5EF4-FFF2-40B4-BE49-F238E27FC236}">
                <a16:creationId xmlns="" xmlns:a16="http://schemas.microsoft.com/office/drawing/2014/main" id="{5555305F-62DC-2F46-86B8-85F82A7C3CB3}"/>
              </a:ext>
            </a:extLst>
          </p:cNvPr>
          <p:cNvSpPr txBox="1">
            <a:spLocks/>
          </p:cNvSpPr>
          <p:nvPr/>
        </p:nvSpPr>
        <p:spPr>
          <a:xfrm>
            <a:off x="1621955" y="3971499"/>
            <a:ext cx="2065175" cy="753668"/>
          </a:xfrm>
          <a:prstGeom prst="rect">
            <a:avLst/>
          </a:prstGeom>
          <a:noFill/>
        </p:spPr>
        <p:txBody>
          <a:bodyPr wrap="square" lIns="0" tIns="0" rIns="0" bIns="0" rtlCol="0">
            <a:spAutoFit/>
          </a:bodyPr>
          <a:lstStyle>
            <a:defPPr>
              <a:defRPr lang="en-US"/>
            </a:defPPr>
            <a:lvl1pPr>
              <a:defRPr sz="1400">
                <a:latin typeface="+mj-lt"/>
              </a:defRPr>
            </a:lvl1pPr>
          </a:lstStyle>
          <a:p>
            <a:pPr algn="r"/>
            <a:r>
              <a:rPr lang="en-US" sz="1600" dirty="0"/>
              <a:t>No mechanism to get feedback from citizens on delivery of services</a:t>
            </a:r>
          </a:p>
        </p:txBody>
      </p:sp>
      <p:sp>
        <p:nvSpPr>
          <p:cNvPr id="14" name="TextBox 13">
            <a:extLst>
              <a:ext uri="{FF2B5EF4-FFF2-40B4-BE49-F238E27FC236}">
                <a16:creationId xmlns="" xmlns:a16="http://schemas.microsoft.com/office/drawing/2014/main" id="{C642FFBC-3527-7F49-8781-21936F8EB912}"/>
              </a:ext>
            </a:extLst>
          </p:cNvPr>
          <p:cNvSpPr txBox="1">
            <a:spLocks/>
          </p:cNvSpPr>
          <p:nvPr/>
        </p:nvSpPr>
        <p:spPr>
          <a:xfrm>
            <a:off x="1500469" y="5224701"/>
            <a:ext cx="2186657" cy="738664"/>
          </a:xfrm>
          <a:prstGeom prst="rect">
            <a:avLst/>
          </a:prstGeom>
        </p:spPr>
        <p:txBody>
          <a:bodyPr vert="horz" wrap="square" lIns="0" tIns="0" rIns="0" bIns="0" rtlCol="0" anchor="b">
            <a:spAutoFit/>
          </a:bodyPr>
          <a:lstStyle>
            <a:defPPr>
              <a:defRPr lang="en-US"/>
            </a:defPPr>
            <a:lvl1pPr marL="0" lvl="0" indent="0" algn="ctr" defTabSz="895350" eaLnBrk="1" latinLnBrk="0" hangingPunct="1">
              <a:buClr>
                <a:schemeClr val="tx2"/>
              </a:buClr>
              <a:buSzPct val="100000"/>
              <a:defRPr sz="2000" b="1" baseline="0">
                <a:solidFill>
                  <a:schemeClr val="tx1">
                    <a:lumMod val="75000"/>
                    <a:lumOff val="25000"/>
                  </a:schemeClr>
                </a:solidFill>
                <a:latin typeface="Calibri" panose="020F0502020204030204" pitchFamily="34" charset="0"/>
                <a:cs typeface="Calibri" panose="020F0502020204030204" pitchFamily="34"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r"/>
            <a:r>
              <a:rPr lang="en-GB" sz="1600" dirty="0">
                <a:solidFill>
                  <a:schemeClr val="tx2"/>
                </a:solidFill>
                <a:latin typeface="+mj-lt"/>
              </a:rPr>
              <a:t>How many applications are we clearing within Act?</a:t>
            </a:r>
          </a:p>
        </p:txBody>
      </p:sp>
      <p:sp>
        <p:nvSpPr>
          <p:cNvPr id="15" name="TextBox 14">
            <a:extLst>
              <a:ext uri="{FF2B5EF4-FFF2-40B4-BE49-F238E27FC236}">
                <a16:creationId xmlns="" xmlns:a16="http://schemas.microsoft.com/office/drawing/2014/main" id="{594155F3-D50E-6F4F-B3E7-2EC0F843D1B1}"/>
              </a:ext>
            </a:extLst>
          </p:cNvPr>
          <p:cNvSpPr txBox="1">
            <a:spLocks/>
          </p:cNvSpPr>
          <p:nvPr/>
        </p:nvSpPr>
        <p:spPr>
          <a:xfrm>
            <a:off x="1596555" y="6002343"/>
            <a:ext cx="2065175" cy="753668"/>
          </a:xfrm>
          <a:prstGeom prst="rect">
            <a:avLst/>
          </a:prstGeom>
          <a:noFill/>
        </p:spPr>
        <p:txBody>
          <a:bodyPr wrap="square" lIns="0" tIns="0" rIns="0" bIns="0" rtlCol="0">
            <a:spAutoFit/>
          </a:bodyPr>
          <a:lstStyle>
            <a:defPPr>
              <a:defRPr lang="en-US"/>
            </a:defPPr>
            <a:lvl1pPr>
              <a:defRPr sz="1400">
                <a:latin typeface="+mj-lt"/>
              </a:defRPr>
            </a:lvl1pPr>
          </a:lstStyle>
          <a:p>
            <a:pPr algn="r"/>
            <a:r>
              <a:rPr lang="en-US" sz="1600" dirty="0"/>
              <a:t>No clarity on compliance of  Act by the department</a:t>
            </a:r>
          </a:p>
        </p:txBody>
      </p:sp>
      <p:sp>
        <p:nvSpPr>
          <p:cNvPr id="16" name="Oval 15">
            <a:extLst>
              <a:ext uri="{FF2B5EF4-FFF2-40B4-BE49-F238E27FC236}">
                <a16:creationId xmlns="" xmlns:a16="http://schemas.microsoft.com/office/drawing/2014/main" id="{8972FDA6-D029-EF48-AF0D-0554E8B269EF}"/>
              </a:ext>
            </a:extLst>
          </p:cNvPr>
          <p:cNvSpPr/>
          <p:nvPr/>
        </p:nvSpPr>
        <p:spPr>
          <a:xfrm>
            <a:off x="5279898" y="4169580"/>
            <a:ext cx="1690639" cy="169063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17" name="Arc 16">
            <a:extLst>
              <a:ext uri="{FF2B5EF4-FFF2-40B4-BE49-F238E27FC236}">
                <a16:creationId xmlns="" xmlns:a16="http://schemas.microsoft.com/office/drawing/2014/main" id="{FEB0FDEF-5188-B64A-A4CB-B682A28E60B7}"/>
              </a:ext>
            </a:extLst>
          </p:cNvPr>
          <p:cNvSpPr>
            <a:spLocks/>
          </p:cNvSpPr>
          <p:nvPr/>
        </p:nvSpPr>
        <p:spPr>
          <a:xfrm>
            <a:off x="4320914" y="3263438"/>
            <a:ext cx="3583017" cy="3583010"/>
          </a:xfrm>
          <a:prstGeom prst="arc">
            <a:avLst>
              <a:gd name="adj1" fmla="val 7466311"/>
              <a:gd name="adj2" fmla="val 17491991"/>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Calibri" panose="020F0502020204030204" pitchFamily="34" charset="0"/>
            </a:endParaRPr>
          </a:p>
        </p:txBody>
      </p:sp>
      <p:sp>
        <p:nvSpPr>
          <p:cNvPr id="18" name="Arc 17">
            <a:extLst>
              <a:ext uri="{FF2B5EF4-FFF2-40B4-BE49-F238E27FC236}">
                <a16:creationId xmlns="" xmlns:a16="http://schemas.microsoft.com/office/drawing/2014/main" id="{55E07281-3215-8B41-BCCB-30A712BADF70}"/>
              </a:ext>
            </a:extLst>
          </p:cNvPr>
          <p:cNvSpPr>
            <a:spLocks/>
          </p:cNvSpPr>
          <p:nvPr/>
        </p:nvSpPr>
        <p:spPr>
          <a:xfrm>
            <a:off x="4320914" y="3263438"/>
            <a:ext cx="3583017" cy="3583010"/>
          </a:xfrm>
          <a:prstGeom prst="arc">
            <a:avLst>
              <a:gd name="adj1" fmla="val 18793317"/>
              <a:gd name="adj2" fmla="val 699803"/>
            </a:avLst>
          </a:prstGeom>
          <a:ln>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Calibri" panose="020F0502020204030204" pitchFamily="34" charset="0"/>
            </a:endParaRPr>
          </a:p>
        </p:txBody>
      </p:sp>
      <p:sp>
        <p:nvSpPr>
          <p:cNvPr id="19" name="Freeform 12">
            <a:extLst>
              <a:ext uri="{FF2B5EF4-FFF2-40B4-BE49-F238E27FC236}">
                <a16:creationId xmlns="" xmlns:a16="http://schemas.microsoft.com/office/drawing/2014/main" id="{B287860A-8CA6-A74C-83D9-300B43936183}"/>
              </a:ext>
            </a:extLst>
          </p:cNvPr>
          <p:cNvSpPr>
            <a:spLocks/>
          </p:cNvSpPr>
          <p:nvPr/>
        </p:nvSpPr>
        <p:spPr bwMode="auto">
          <a:xfrm>
            <a:off x="4079371" y="3014379"/>
            <a:ext cx="4066102" cy="3688866"/>
          </a:xfrm>
          <a:custGeom>
            <a:avLst/>
            <a:gdLst>
              <a:gd name="T0" fmla="*/ 1139 w 1435"/>
              <a:gd name="T1" fmla="*/ 1301 h 1301"/>
              <a:gd name="T2" fmla="*/ 1435 w 1435"/>
              <a:gd name="T3" fmla="*/ 719 h 1301"/>
              <a:gd name="T4" fmla="*/ 717 w 1435"/>
              <a:gd name="T5" fmla="*/ 0 h 1301"/>
              <a:gd name="T6" fmla="*/ 0 w 1435"/>
              <a:gd name="T7" fmla="*/ 719 h 1301"/>
              <a:gd name="T8" fmla="*/ 295 w 1435"/>
              <a:gd name="T9" fmla="*/ 1301 h 1301"/>
            </a:gdLst>
            <a:ahLst/>
            <a:cxnLst>
              <a:cxn ang="0">
                <a:pos x="T0" y="T1"/>
              </a:cxn>
              <a:cxn ang="0">
                <a:pos x="T2" y="T3"/>
              </a:cxn>
              <a:cxn ang="0">
                <a:pos x="T4" y="T5"/>
              </a:cxn>
              <a:cxn ang="0">
                <a:pos x="T6" y="T7"/>
              </a:cxn>
              <a:cxn ang="0">
                <a:pos x="T8" y="T9"/>
              </a:cxn>
            </a:cxnLst>
            <a:rect l="0" t="0" r="r" b="b"/>
            <a:pathLst>
              <a:path w="1435" h="1301">
                <a:moveTo>
                  <a:pt x="1139" y="1301"/>
                </a:moveTo>
                <a:cubicBezTo>
                  <a:pt x="1318" y="1170"/>
                  <a:pt x="1435" y="958"/>
                  <a:pt x="1435" y="719"/>
                </a:cubicBezTo>
                <a:cubicBezTo>
                  <a:pt x="1435" y="322"/>
                  <a:pt x="1114" y="0"/>
                  <a:pt x="717" y="0"/>
                </a:cubicBezTo>
                <a:cubicBezTo>
                  <a:pt x="321" y="0"/>
                  <a:pt x="0" y="322"/>
                  <a:pt x="0" y="719"/>
                </a:cubicBezTo>
                <a:cubicBezTo>
                  <a:pt x="0" y="958"/>
                  <a:pt x="116" y="1170"/>
                  <a:pt x="295" y="1301"/>
                </a:cubicBezTo>
              </a:path>
            </a:pathLst>
          </a:custGeom>
          <a:noFill/>
          <a:ln w="28575" cap="flat">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3297" tIns="46649" rIns="93297" bIns="46649" numCol="1" anchor="t" anchorCtr="0" compatLnSpc="1">
            <a:prstTxWarp prst="textNoShape">
              <a:avLst/>
            </a:prstTxWarp>
          </a:bodyPr>
          <a:lstStyle/>
          <a:p>
            <a:endParaRPr lang="en-US" dirty="0">
              <a:latin typeface="Calibri" panose="020F0502020204030204" pitchFamily="34" charset="0"/>
            </a:endParaRPr>
          </a:p>
        </p:txBody>
      </p:sp>
      <p:sp>
        <p:nvSpPr>
          <p:cNvPr id="20" name="Oval 19">
            <a:extLst>
              <a:ext uri="{FF2B5EF4-FFF2-40B4-BE49-F238E27FC236}">
                <a16:creationId xmlns="" xmlns:a16="http://schemas.microsoft.com/office/drawing/2014/main" id="{B50C7AC4-5687-FE45-8ED0-6908D076B608}"/>
              </a:ext>
            </a:extLst>
          </p:cNvPr>
          <p:cNvSpPr>
            <a:spLocks/>
          </p:cNvSpPr>
          <p:nvPr/>
        </p:nvSpPr>
        <p:spPr>
          <a:xfrm>
            <a:off x="7402141" y="3668119"/>
            <a:ext cx="899041" cy="899040"/>
          </a:xfrm>
          <a:prstGeom prst="ellipse">
            <a:avLst/>
          </a:prstGeom>
          <a:solidFill>
            <a:schemeClr val="accent4">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1" name="Oval 20">
            <a:extLst>
              <a:ext uri="{FF2B5EF4-FFF2-40B4-BE49-F238E27FC236}">
                <a16:creationId xmlns="" xmlns:a16="http://schemas.microsoft.com/office/drawing/2014/main" id="{E240A254-B3DF-AB4B-A98B-46F88739C3FF}"/>
              </a:ext>
            </a:extLst>
          </p:cNvPr>
          <p:cNvSpPr/>
          <p:nvPr/>
        </p:nvSpPr>
        <p:spPr>
          <a:xfrm>
            <a:off x="5656646" y="2608785"/>
            <a:ext cx="899041" cy="899040"/>
          </a:xfrm>
          <a:prstGeom prst="ellipse">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2" name="Oval 21">
            <a:extLst>
              <a:ext uri="{FF2B5EF4-FFF2-40B4-BE49-F238E27FC236}">
                <a16:creationId xmlns="" xmlns:a16="http://schemas.microsoft.com/office/drawing/2014/main" id="{B6436631-DA7E-1A46-83F2-C4003D22A643}"/>
              </a:ext>
            </a:extLst>
          </p:cNvPr>
          <p:cNvSpPr/>
          <p:nvPr/>
        </p:nvSpPr>
        <p:spPr>
          <a:xfrm>
            <a:off x="3893413" y="3668119"/>
            <a:ext cx="899041" cy="899040"/>
          </a:xfrm>
          <a:prstGeom prst="ellipse">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3" name="Oval 22">
            <a:extLst>
              <a:ext uri="{FF2B5EF4-FFF2-40B4-BE49-F238E27FC236}">
                <a16:creationId xmlns="" xmlns:a16="http://schemas.microsoft.com/office/drawing/2014/main" id="{465C6092-CDED-9146-BFFD-1F154177A432}"/>
              </a:ext>
            </a:extLst>
          </p:cNvPr>
          <p:cNvSpPr/>
          <p:nvPr/>
        </p:nvSpPr>
        <p:spPr>
          <a:xfrm>
            <a:off x="7402141" y="5480137"/>
            <a:ext cx="899041" cy="899040"/>
          </a:xfrm>
          <a:prstGeom prst="ellipse">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4" name="Oval 23">
            <a:extLst>
              <a:ext uri="{FF2B5EF4-FFF2-40B4-BE49-F238E27FC236}">
                <a16:creationId xmlns="" xmlns:a16="http://schemas.microsoft.com/office/drawing/2014/main" id="{675FD975-0C75-994E-9235-2C9027272ED1}"/>
              </a:ext>
            </a:extLst>
          </p:cNvPr>
          <p:cNvSpPr/>
          <p:nvPr/>
        </p:nvSpPr>
        <p:spPr>
          <a:xfrm>
            <a:off x="3893413" y="5480137"/>
            <a:ext cx="899041" cy="899040"/>
          </a:xfrm>
          <a:prstGeom prst="ellipse">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pic>
        <p:nvPicPr>
          <p:cNvPr id="25" name="Picture 24">
            <a:extLst>
              <a:ext uri="{FF2B5EF4-FFF2-40B4-BE49-F238E27FC236}">
                <a16:creationId xmlns="" xmlns:a16="http://schemas.microsoft.com/office/drawing/2014/main" id="{DA78F232-5544-204D-9094-A064196221F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05432" y="4186248"/>
            <a:ext cx="1676530" cy="1674375"/>
          </a:xfrm>
          <a:prstGeom prst="rect">
            <a:avLst/>
          </a:prstGeom>
        </p:spPr>
      </p:pic>
      <p:pic>
        <p:nvPicPr>
          <p:cNvPr id="26" name="Picture 25">
            <a:extLst>
              <a:ext uri="{FF2B5EF4-FFF2-40B4-BE49-F238E27FC236}">
                <a16:creationId xmlns="" xmlns:a16="http://schemas.microsoft.com/office/drawing/2014/main" id="{9EF6D2F6-A6BF-CA4F-8F04-2DCED7AA82B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77364" y="2735112"/>
            <a:ext cx="646386" cy="646386"/>
          </a:xfrm>
          <a:prstGeom prst="rect">
            <a:avLst/>
          </a:prstGeom>
        </p:spPr>
      </p:pic>
      <p:pic>
        <p:nvPicPr>
          <p:cNvPr id="27" name="Picture 26">
            <a:extLst>
              <a:ext uri="{FF2B5EF4-FFF2-40B4-BE49-F238E27FC236}">
                <a16:creationId xmlns="" xmlns:a16="http://schemas.microsoft.com/office/drawing/2014/main" id="{09987AF5-EBF7-A54B-9E06-B6202D7A419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69176" y="3836794"/>
            <a:ext cx="561699" cy="561699"/>
          </a:xfrm>
          <a:prstGeom prst="rect">
            <a:avLst/>
          </a:prstGeom>
        </p:spPr>
      </p:pic>
      <p:pic>
        <p:nvPicPr>
          <p:cNvPr id="28" name="Picture 27">
            <a:extLst>
              <a:ext uri="{FF2B5EF4-FFF2-40B4-BE49-F238E27FC236}">
                <a16:creationId xmlns="" xmlns:a16="http://schemas.microsoft.com/office/drawing/2014/main" id="{066D2923-0213-FF4E-9F52-68EDEBF0584D}"/>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01694" y="5594033"/>
            <a:ext cx="671259" cy="671255"/>
          </a:xfrm>
          <a:prstGeom prst="rect">
            <a:avLst/>
          </a:prstGeom>
        </p:spPr>
      </p:pic>
      <p:pic>
        <p:nvPicPr>
          <p:cNvPr id="29" name="Picture 28">
            <a:extLst>
              <a:ext uri="{FF2B5EF4-FFF2-40B4-BE49-F238E27FC236}">
                <a16:creationId xmlns="" xmlns:a16="http://schemas.microsoft.com/office/drawing/2014/main" id="{CCE969EF-A47C-3246-9FAB-35AE6A11E440}"/>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572655" y="3831549"/>
            <a:ext cx="572188" cy="572188"/>
          </a:xfrm>
          <a:prstGeom prst="rect">
            <a:avLst/>
          </a:prstGeom>
        </p:spPr>
      </p:pic>
      <p:pic>
        <p:nvPicPr>
          <p:cNvPr id="30" name="Picture 29">
            <a:extLst>
              <a:ext uri="{FF2B5EF4-FFF2-40B4-BE49-F238E27FC236}">
                <a16:creationId xmlns="" xmlns:a16="http://schemas.microsoft.com/office/drawing/2014/main" id="{1E1CC63D-7420-8C43-9DDB-E5D7351BED71}"/>
              </a:ext>
            </a:extLst>
          </p:cNvPr>
          <p:cNvPicPr>
            <a:picLocks/>
          </p:cNvPicPr>
          <p:nvPr/>
        </p:nvPicPr>
        <p:blipFill>
          <a:blip r:embed="rId7" cstate="print">
            <a:extLst>
              <a:ext uri="{28A0092B-C50C-407E-A947-70E740481C1C}">
                <a14:useLocalDpi xmlns="" xmlns:a14="http://schemas.microsoft.com/office/drawing/2010/main" val="0"/>
              </a:ext>
            </a:extLst>
          </a:blip>
          <a:stretch>
            <a:fillRect/>
          </a:stretch>
        </p:blipFill>
        <p:spPr>
          <a:xfrm>
            <a:off x="7390716" y="5490401"/>
            <a:ext cx="899042" cy="899040"/>
          </a:xfrm>
          <a:prstGeom prst="rect">
            <a:avLst/>
          </a:prstGeom>
        </p:spPr>
      </p:pic>
    </p:spTree>
    <p:extLst>
      <p:ext uri="{BB962C8B-B14F-4D97-AF65-F5344CB8AC3E}">
        <p14:creationId xmlns="" xmlns:p14="http://schemas.microsoft.com/office/powerpoint/2010/main" val="40001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1000"/>
                                        <p:tgtEl>
                                          <p:spTgt spid="10"/>
                                        </p:tgtEl>
                                      </p:cBhvr>
                                    </p:animEffect>
                                    <p:anim calcmode="lin" valueType="num">
                                      <p:cBhvr>
                                        <p:cTn id="84" dur="1000" fill="hold"/>
                                        <p:tgtEl>
                                          <p:spTgt spid="10"/>
                                        </p:tgtEl>
                                        <p:attrNameLst>
                                          <p:attrName>ppt_x</p:attrName>
                                        </p:attrNameLst>
                                      </p:cBhvr>
                                      <p:tavLst>
                                        <p:tav tm="0">
                                          <p:val>
                                            <p:strVal val="#ppt_x"/>
                                          </p:val>
                                        </p:tav>
                                        <p:tav tm="100000">
                                          <p:val>
                                            <p:strVal val="#ppt_x"/>
                                          </p:val>
                                        </p:tav>
                                      </p:tavLst>
                                    </p:anim>
                                    <p:anim calcmode="lin" valueType="num">
                                      <p:cBhvr>
                                        <p:cTn id="85" dur="1000" fill="hold"/>
                                        <p:tgtEl>
                                          <p:spTgt spid="1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anim calcmode="lin" valueType="num">
                                      <p:cBhvr>
                                        <p:cTn id="89" dur="1000" fill="hold"/>
                                        <p:tgtEl>
                                          <p:spTgt spid="11"/>
                                        </p:tgtEl>
                                        <p:attrNameLst>
                                          <p:attrName>ppt_x</p:attrName>
                                        </p:attrNameLst>
                                      </p:cBhvr>
                                      <p:tavLst>
                                        <p:tav tm="0">
                                          <p:val>
                                            <p:strVal val="#ppt_x"/>
                                          </p:val>
                                        </p:tav>
                                        <p:tav tm="100000">
                                          <p:val>
                                            <p:strVal val="#ppt_x"/>
                                          </p:val>
                                        </p:tav>
                                      </p:tavLst>
                                    </p:anim>
                                    <p:anim calcmode="lin" valueType="num">
                                      <p:cBhvr>
                                        <p:cTn id="9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1000"/>
                                        <p:tgtEl>
                                          <p:spTgt spid="24"/>
                                        </p:tgtEl>
                                      </p:cBhvr>
                                    </p:animEffect>
                                    <p:anim calcmode="lin" valueType="num">
                                      <p:cBhvr>
                                        <p:cTn id="101" dur="1000" fill="hold"/>
                                        <p:tgtEl>
                                          <p:spTgt spid="24"/>
                                        </p:tgtEl>
                                        <p:attrNameLst>
                                          <p:attrName>ppt_x</p:attrName>
                                        </p:attrNameLst>
                                      </p:cBhvr>
                                      <p:tavLst>
                                        <p:tav tm="0">
                                          <p:val>
                                            <p:strVal val="#ppt_x"/>
                                          </p:val>
                                        </p:tav>
                                        <p:tav tm="100000">
                                          <p:val>
                                            <p:strVal val="#ppt_x"/>
                                          </p:val>
                                        </p:tav>
                                      </p:tavLst>
                                    </p:anim>
                                    <p:anim calcmode="lin" valueType="num">
                                      <p:cBhvr>
                                        <p:cTn id="102" dur="1000" fill="hold"/>
                                        <p:tgtEl>
                                          <p:spTgt spid="2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1000"/>
                                        <p:tgtEl>
                                          <p:spTgt spid="14"/>
                                        </p:tgtEl>
                                      </p:cBhvr>
                                    </p:animEffect>
                                    <p:anim calcmode="lin" valueType="num">
                                      <p:cBhvr>
                                        <p:cTn id="106" dur="1000" fill="hold"/>
                                        <p:tgtEl>
                                          <p:spTgt spid="14"/>
                                        </p:tgtEl>
                                        <p:attrNameLst>
                                          <p:attrName>ppt_x</p:attrName>
                                        </p:attrNameLst>
                                      </p:cBhvr>
                                      <p:tavLst>
                                        <p:tav tm="0">
                                          <p:val>
                                            <p:strVal val="#ppt_x"/>
                                          </p:val>
                                        </p:tav>
                                        <p:tav tm="100000">
                                          <p:val>
                                            <p:strVal val="#ppt_x"/>
                                          </p:val>
                                        </p:tav>
                                      </p:tavLst>
                                    </p:anim>
                                    <p:anim calcmode="lin" valueType="num">
                                      <p:cBhvr>
                                        <p:cTn id="107" dur="1000" fill="hold"/>
                                        <p:tgtEl>
                                          <p:spTgt spid="1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1000"/>
                                        <p:tgtEl>
                                          <p:spTgt spid="15"/>
                                        </p:tgtEl>
                                      </p:cBhvr>
                                    </p:animEffect>
                                    <p:anim calcmode="lin" valueType="num">
                                      <p:cBhvr>
                                        <p:cTn id="111" dur="1000" fill="hold"/>
                                        <p:tgtEl>
                                          <p:spTgt spid="15"/>
                                        </p:tgtEl>
                                        <p:attrNameLst>
                                          <p:attrName>ppt_x</p:attrName>
                                        </p:attrNameLst>
                                      </p:cBhvr>
                                      <p:tavLst>
                                        <p:tav tm="0">
                                          <p:val>
                                            <p:strVal val="#ppt_x"/>
                                          </p:val>
                                        </p:tav>
                                        <p:tav tm="100000">
                                          <p:val>
                                            <p:strVal val="#ppt_x"/>
                                          </p:val>
                                        </p:tav>
                                      </p:tavLst>
                                    </p:anim>
                                    <p:anim calcmode="lin" valueType="num">
                                      <p:cBhvr>
                                        <p:cTn id="1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6ADD2-7023-084C-A9A5-F7F414485608}"/>
              </a:ext>
            </a:extLst>
          </p:cNvPr>
          <p:cNvSpPr>
            <a:spLocks noGrp="1"/>
          </p:cNvSpPr>
          <p:nvPr>
            <p:ph type="title"/>
          </p:nvPr>
        </p:nvSpPr>
        <p:spPr>
          <a:xfrm>
            <a:off x="608294" y="740679"/>
            <a:ext cx="11029616" cy="988332"/>
          </a:xfrm>
        </p:spPr>
        <p:txBody>
          <a:bodyPr anchor="ctr">
            <a:normAutofit/>
          </a:bodyPr>
          <a:lstStyle/>
          <a:p>
            <a:pPr algn="ctr"/>
            <a:r>
              <a:rPr lang="en-US" b="1" dirty="0"/>
              <a:t>E-MITRA</a:t>
            </a:r>
            <a:r>
              <a:rPr lang="en-US" dirty="0"/>
              <a:t> : </a:t>
            </a:r>
            <a:r>
              <a:rPr lang="en-US" cap="none" dirty="0">
                <a:cs typeface="Apple Chancery" panose="03020702040506060504" pitchFamily="66" charset="-79"/>
              </a:rPr>
              <a:t>Effective Governance, Better Citizen Services </a:t>
            </a:r>
          </a:p>
        </p:txBody>
      </p:sp>
      <p:pic>
        <p:nvPicPr>
          <p:cNvPr id="6" name="Content Placeholder 5">
            <a:extLst>
              <a:ext uri="{FF2B5EF4-FFF2-40B4-BE49-F238E27FC236}">
                <a16:creationId xmlns="" xmlns:a16="http://schemas.microsoft.com/office/drawing/2014/main" id="{6AF375A8-F4A0-724C-9DB1-5D290DDC08F8}"/>
              </a:ext>
            </a:extLst>
          </p:cNvPr>
          <p:cNvPicPr>
            <a:picLocks noGrp="1" noChangeAspect="1"/>
          </p:cNvPicPr>
          <p:nvPr>
            <p:ph sz="half" idx="1"/>
          </p:nvPr>
        </p:nvPicPr>
        <p:blipFill>
          <a:blip r:embed="rId2">
            <a:extLst>
              <a:ext uri="{BEBA8EAE-BF5A-486C-A8C5-ECC9F3942E4B}">
                <a14:imgProps xmlns="" xmlns:a14="http://schemas.microsoft.com/office/drawing/2010/main">
                  <a14:imgLayer r:embed="rId3">
                    <a14:imgEffect>
                      <a14:backgroundRemoval t="10000" b="90000" l="10000" r="90000"/>
                    </a14:imgEffect>
                  </a14:imgLayer>
                </a14:imgProps>
              </a:ext>
            </a:extLst>
          </a:blip>
          <a:stretch>
            <a:fillRect/>
          </a:stretch>
        </p:blipFill>
        <p:spPr>
          <a:xfrm>
            <a:off x="275370" y="2124530"/>
            <a:ext cx="4642003" cy="4642003"/>
          </a:xfrm>
        </p:spPr>
      </p:pic>
      <p:grpSp>
        <p:nvGrpSpPr>
          <p:cNvPr id="10" name="Group 9">
            <a:extLst>
              <a:ext uri="{FF2B5EF4-FFF2-40B4-BE49-F238E27FC236}">
                <a16:creationId xmlns="" xmlns:a16="http://schemas.microsoft.com/office/drawing/2014/main" id="{A359044E-9893-B64B-8A93-175201548733}"/>
              </a:ext>
            </a:extLst>
          </p:cNvPr>
          <p:cNvGrpSpPr/>
          <p:nvPr/>
        </p:nvGrpSpPr>
        <p:grpSpPr>
          <a:xfrm>
            <a:off x="5725975" y="4316319"/>
            <a:ext cx="5866840" cy="2251954"/>
            <a:chOff x="624661" y="2852192"/>
            <a:chExt cx="7840423" cy="2573643"/>
          </a:xfrm>
        </p:grpSpPr>
        <p:sp>
          <p:nvSpPr>
            <p:cNvPr id="39" name="Rectangle 10">
              <a:extLst>
                <a:ext uri="{FF2B5EF4-FFF2-40B4-BE49-F238E27FC236}">
                  <a16:creationId xmlns="" xmlns:a16="http://schemas.microsoft.com/office/drawing/2014/main" id="{EB0E8216-D6F9-4E46-8059-71447F1AD266}"/>
                </a:ext>
              </a:extLst>
            </p:cNvPr>
            <p:cNvSpPr txBox="1"/>
            <p:nvPr/>
          </p:nvSpPr>
          <p:spPr>
            <a:xfrm>
              <a:off x="2163496" y="2969734"/>
              <a:ext cx="5797597" cy="696489"/>
            </a:xfrm>
            <a:prstGeom prst="roundRect">
              <a:avLst/>
            </a:prstGeom>
            <a:solidFill>
              <a:schemeClr val="accent3"/>
            </a:solidFill>
            <a:ln w="9525">
              <a:noFill/>
              <a:miter lim="800000"/>
              <a:headEnd/>
              <a:tailEnd/>
            </a:ln>
            <a:effectLst>
              <a:outerShdw blurRad="50800" dist="38100" dir="2700000" algn="tl" rotWithShape="0">
                <a:prstClr val="black">
                  <a:alpha val="40000"/>
                </a:prstClr>
              </a:outerShdw>
            </a:effectLst>
          </p:spPr>
          <p:txBody>
            <a:bodyPr vert="horz" wrap="none" lIns="72000" tIns="72000" rIns="72000" bIns="72000" numCol="1" anchor="ctr" anchorCtr="0" compatLnSpc="1">
              <a:prstTxWarp prst="textNoShape">
                <a:avLst/>
              </a:prstTxWarp>
              <a:no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sz="3600" b="0" dirty="0" smtClean="0">
                  <a:solidFill>
                    <a:schemeClr val="bg1"/>
                  </a:solidFill>
                  <a:effectLst>
                    <a:outerShdw blurRad="38100" dist="38100" dir="2700000" algn="tl">
                      <a:srgbClr val="000000">
                        <a:alpha val="43137"/>
                      </a:srgbClr>
                    </a:outerShdw>
                  </a:effectLst>
                  <a:latin typeface="Impact" pitchFamily="34" charset="0"/>
                </a:rPr>
                <a:t>464 </a:t>
              </a:r>
              <a:r>
                <a:rPr lang="en-US" sz="3600" b="0" dirty="0">
                  <a:solidFill>
                    <a:schemeClr val="bg1"/>
                  </a:solidFill>
                  <a:effectLst>
                    <a:outerShdw blurRad="38100" dist="38100" dir="2700000" algn="tl">
                      <a:srgbClr val="000000">
                        <a:alpha val="43137"/>
                      </a:srgbClr>
                    </a:outerShdw>
                  </a:effectLst>
                  <a:latin typeface="Impact" pitchFamily="34" charset="0"/>
                </a:rPr>
                <a:t>G2C services</a:t>
              </a:r>
              <a:endParaRPr lang="en-US" sz="3600" dirty="0">
                <a:solidFill>
                  <a:schemeClr val="bg1"/>
                </a:solidFill>
                <a:effectLst>
                  <a:outerShdw blurRad="38100" dist="38100" dir="2700000" algn="tl">
                    <a:srgbClr val="000000">
                      <a:alpha val="43137"/>
                    </a:srgbClr>
                  </a:outerShdw>
                </a:effectLst>
                <a:latin typeface="Impact" pitchFamily="34" charset="0"/>
              </a:endParaRPr>
            </a:p>
          </p:txBody>
        </p:sp>
        <p:grpSp>
          <p:nvGrpSpPr>
            <p:cNvPr id="13" name="Group 12">
              <a:extLst>
                <a:ext uri="{FF2B5EF4-FFF2-40B4-BE49-F238E27FC236}">
                  <a16:creationId xmlns="" xmlns:a16="http://schemas.microsoft.com/office/drawing/2014/main" id="{1DD32108-C226-5E46-ABB7-691127BEC748}"/>
                </a:ext>
              </a:extLst>
            </p:cNvPr>
            <p:cNvGrpSpPr/>
            <p:nvPr/>
          </p:nvGrpSpPr>
          <p:grpSpPr>
            <a:xfrm>
              <a:off x="624661" y="2852192"/>
              <a:ext cx="999084" cy="1036586"/>
              <a:chOff x="474497" y="3026383"/>
              <a:chExt cx="663306" cy="688204"/>
            </a:xfrm>
          </p:grpSpPr>
          <p:sp>
            <p:nvSpPr>
              <p:cNvPr id="30" name="AutoShape 2">
                <a:extLst>
                  <a:ext uri="{FF2B5EF4-FFF2-40B4-BE49-F238E27FC236}">
                    <a16:creationId xmlns="" xmlns:a16="http://schemas.microsoft.com/office/drawing/2014/main" id="{EEFAA3A1-91CC-9B45-A2A5-492DEFB11C6C}"/>
                  </a:ext>
                </a:extLst>
              </p:cNvPr>
              <p:cNvSpPr>
                <a:spLocks/>
              </p:cNvSpPr>
              <p:nvPr/>
            </p:nvSpPr>
            <p:spPr bwMode="auto">
              <a:xfrm>
                <a:off x="474497" y="3026383"/>
                <a:ext cx="663306" cy="68820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accent3">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endParaRPr lang="en-US" sz="1400"/>
              </a:p>
            </p:txBody>
          </p:sp>
          <p:grpSp>
            <p:nvGrpSpPr>
              <p:cNvPr id="31" name="Group 30">
                <a:extLst>
                  <a:ext uri="{FF2B5EF4-FFF2-40B4-BE49-F238E27FC236}">
                    <a16:creationId xmlns="" xmlns:a16="http://schemas.microsoft.com/office/drawing/2014/main" id="{FFB6DCF1-D46A-7B49-8892-158436C83445}"/>
                  </a:ext>
                </a:extLst>
              </p:cNvPr>
              <p:cNvGrpSpPr/>
              <p:nvPr/>
            </p:nvGrpSpPr>
            <p:grpSpPr>
              <a:xfrm>
                <a:off x="578024" y="3179794"/>
                <a:ext cx="456252" cy="381383"/>
                <a:chOff x="-1908175" y="2665412"/>
                <a:chExt cx="1131888" cy="946151"/>
              </a:xfrm>
              <a:solidFill>
                <a:schemeClr val="bg1"/>
              </a:solidFill>
            </p:grpSpPr>
            <p:sp>
              <p:nvSpPr>
                <p:cNvPr id="32" name="Freeform 24">
                  <a:extLst>
                    <a:ext uri="{FF2B5EF4-FFF2-40B4-BE49-F238E27FC236}">
                      <a16:creationId xmlns="" xmlns:a16="http://schemas.microsoft.com/office/drawing/2014/main" id="{D293539E-6DEB-8744-8F0C-A7F554BB429C}"/>
                    </a:ext>
                  </a:extLst>
                </p:cNvPr>
                <p:cNvSpPr>
                  <a:spLocks/>
                </p:cNvSpPr>
                <p:nvPr/>
              </p:nvSpPr>
              <p:spPr bwMode="auto">
                <a:xfrm>
                  <a:off x="-1908175" y="2665412"/>
                  <a:ext cx="1131888" cy="688975"/>
                </a:xfrm>
                <a:custGeom>
                  <a:avLst/>
                  <a:gdLst>
                    <a:gd name="T0" fmla="*/ 583 w 583"/>
                    <a:gd name="T1" fmla="*/ 355 h 355"/>
                    <a:gd name="T2" fmla="*/ 512 w 583"/>
                    <a:gd name="T3" fmla="*/ 355 h 355"/>
                    <a:gd name="T4" fmla="*/ 497 w 583"/>
                    <a:gd name="T5" fmla="*/ 345 h 355"/>
                    <a:gd name="T6" fmla="*/ 454 w 583"/>
                    <a:gd name="T7" fmla="*/ 298 h 355"/>
                    <a:gd name="T8" fmla="*/ 468 w 583"/>
                    <a:gd name="T9" fmla="*/ 277 h 355"/>
                    <a:gd name="T10" fmla="*/ 478 w 583"/>
                    <a:gd name="T11" fmla="*/ 274 h 355"/>
                    <a:gd name="T12" fmla="*/ 524 w 583"/>
                    <a:gd name="T13" fmla="*/ 274 h 355"/>
                    <a:gd name="T14" fmla="*/ 524 w 583"/>
                    <a:gd name="T15" fmla="*/ 59 h 355"/>
                    <a:gd name="T16" fmla="*/ 59 w 583"/>
                    <a:gd name="T17" fmla="*/ 59 h 355"/>
                    <a:gd name="T18" fmla="*/ 59 w 583"/>
                    <a:gd name="T19" fmla="*/ 274 h 355"/>
                    <a:gd name="T20" fmla="*/ 101 w 583"/>
                    <a:gd name="T21" fmla="*/ 274 h 355"/>
                    <a:gd name="T22" fmla="*/ 120 w 583"/>
                    <a:gd name="T23" fmla="*/ 284 h 355"/>
                    <a:gd name="T24" fmla="*/ 129 w 583"/>
                    <a:gd name="T25" fmla="*/ 297 h 355"/>
                    <a:gd name="T26" fmla="*/ 84 w 583"/>
                    <a:gd name="T27" fmla="*/ 350 h 355"/>
                    <a:gd name="T28" fmla="*/ 77 w 583"/>
                    <a:gd name="T29" fmla="*/ 355 h 355"/>
                    <a:gd name="T30" fmla="*/ 0 w 583"/>
                    <a:gd name="T31" fmla="*/ 355 h 355"/>
                    <a:gd name="T32" fmla="*/ 0 w 583"/>
                    <a:gd name="T33" fmla="*/ 341 h 355"/>
                    <a:gd name="T34" fmla="*/ 0 w 583"/>
                    <a:gd name="T35" fmla="*/ 21 h 355"/>
                    <a:gd name="T36" fmla="*/ 21 w 583"/>
                    <a:gd name="T37" fmla="*/ 0 h 355"/>
                    <a:gd name="T38" fmla="*/ 562 w 583"/>
                    <a:gd name="T39" fmla="*/ 0 h 355"/>
                    <a:gd name="T40" fmla="*/ 583 w 583"/>
                    <a:gd name="T41" fmla="*/ 9 h 355"/>
                    <a:gd name="T42" fmla="*/ 583 w 583"/>
                    <a:gd name="T4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3" h="355">
                      <a:moveTo>
                        <a:pt x="583" y="355"/>
                      </a:moveTo>
                      <a:cubicBezTo>
                        <a:pt x="559" y="355"/>
                        <a:pt x="536" y="355"/>
                        <a:pt x="512" y="355"/>
                      </a:cubicBezTo>
                      <a:cubicBezTo>
                        <a:pt x="504" y="355"/>
                        <a:pt x="500" y="353"/>
                        <a:pt x="497" y="345"/>
                      </a:cubicBezTo>
                      <a:cubicBezTo>
                        <a:pt x="490" y="323"/>
                        <a:pt x="474" y="308"/>
                        <a:pt x="454" y="298"/>
                      </a:cubicBezTo>
                      <a:cubicBezTo>
                        <a:pt x="459" y="290"/>
                        <a:pt x="463" y="283"/>
                        <a:pt x="468" y="277"/>
                      </a:cubicBezTo>
                      <a:cubicBezTo>
                        <a:pt x="470" y="275"/>
                        <a:pt x="474" y="274"/>
                        <a:pt x="478" y="274"/>
                      </a:cubicBezTo>
                      <a:cubicBezTo>
                        <a:pt x="493" y="274"/>
                        <a:pt x="508" y="274"/>
                        <a:pt x="524" y="274"/>
                      </a:cubicBezTo>
                      <a:cubicBezTo>
                        <a:pt x="524" y="202"/>
                        <a:pt x="524" y="131"/>
                        <a:pt x="524" y="59"/>
                      </a:cubicBezTo>
                      <a:cubicBezTo>
                        <a:pt x="369" y="59"/>
                        <a:pt x="215" y="59"/>
                        <a:pt x="59" y="59"/>
                      </a:cubicBezTo>
                      <a:cubicBezTo>
                        <a:pt x="59" y="130"/>
                        <a:pt x="59" y="201"/>
                        <a:pt x="59" y="274"/>
                      </a:cubicBezTo>
                      <a:cubicBezTo>
                        <a:pt x="74" y="274"/>
                        <a:pt x="88" y="274"/>
                        <a:pt x="101" y="274"/>
                      </a:cubicBezTo>
                      <a:cubicBezTo>
                        <a:pt x="111" y="273"/>
                        <a:pt x="116" y="276"/>
                        <a:pt x="120" y="284"/>
                      </a:cubicBezTo>
                      <a:cubicBezTo>
                        <a:pt x="122" y="289"/>
                        <a:pt x="126" y="292"/>
                        <a:pt x="129" y="297"/>
                      </a:cubicBezTo>
                      <a:cubicBezTo>
                        <a:pt x="107" y="309"/>
                        <a:pt x="92" y="326"/>
                        <a:pt x="84" y="350"/>
                      </a:cubicBezTo>
                      <a:cubicBezTo>
                        <a:pt x="83" y="352"/>
                        <a:pt x="79" y="354"/>
                        <a:pt x="77" y="355"/>
                      </a:cubicBezTo>
                      <a:cubicBezTo>
                        <a:pt x="52" y="355"/>
                        <a:pt x="26" y="355"/>
                        <a:pt x="0" y="355"/>
                      </a:cubicBezTo>
                      <a:cubicBezTo>
                        <a:pt x="0" y="350"/>
                        <a:pt x="0" y="345"/>
                        <a:pt x="0" y="341"/>
                      </a:cubicBezTo>
                      <a:cubicBezTo>
                        <a:pt x="0" y="235"/>
                        <a:pt x="0" y="128"/>
                        <a:pt x="0" y="21"/>
                      </a:cubicBezTo>
                      <a:cubicBezTo>
                        <a:pt x="0" y="4"/>
                        <a:pt x="4" y="0"/>
                        <a:pt x="21" y="0"/>
                      </a:cubicBezTo>
                      <a:cubicBezTo>
                        <a:pt x="201" y="0"/>
                        <a:pt x="381" y="0"/>
                        <a:pt x="562" y="0"/>
                      </a:cubicBezTo>
                      <a:cubicBezTo>
                        <a:pt x="571" y="0"/>
                        <a:pt x="578" y="2"/>
                        <a:pt x="583" y="9"/>
                      </a:cubicBezTo>
                      <a:cubicBezTo>
                        <a:pt x="583" y="124"/>
                        <a:pt x="583" y="240"/>
                        <a:pt x="583" y="3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sz="1300"/>
                </a:p>
              </p:txBody>
            </p:sp>
            <p:sp>
              <p:nvSpPr>
                <p:cNvPr id="33" name="Freeform 25">
                  <a:extLst>
                    <a:ext uri="{FF2B5EF4-FFF2-40B4-BE49-F238E27FC236}">
                      <a16:creationId xmlns="" xmlns:a16="http://schemas.microsoft.com/office/drawing/2014/main" id="{A35E17C1-1DD7-0742-94F4-C40B46E422BE}"/>
                    </a:ext>
                  </a:extLst>
                </p:cNvPr>
                <p:cNvSpPr>
                  <a:spLocks/>
                </p:cNvSpPr>
                <p:nvPr/>
              </p:nvSpPr>
              <p:spPr bwMode="auto">
                <a:xfrm>
                  <a:off x="-1503363" y="3387725"/>
                  <a:ext cx="315913" cy="223838"/>
                </a:xfrm>
                <a:custGeom>
                  <a:avLst/>
                  <a:gdLst>
                    <a:gd name="T0" fmla="*/ 163 w 163"/>
                    <a:gd name="T1" fmla="*/ 115 h 115"/>
                    <a:gd name="T2" fmla="*/ 4 w 163"/>
                    <a:gd name="T3" fmla="*/ 115 h 115"/>
                    <a:gd name="T4" fmla="*/ 8 w 163"/>
                    <a:gd name="T5" fmla="*/ 41 h 115"/>
                    <a:gd name="T6" fmla="*/ 64 w 163"/>
                    <a:gd name="T7" fmla="*/ 1 h 115"/>
                    <a:gd name="T8" fmla="*/ 104 w 163"/>
                    <a:gd name="T9" fmla="*/ 1 h 115"/>
                    <a:gd name="T10" fmla="*/ 163 w 163"/>
                    <a:gd name="T11" fmla="*/ 60 h 115"/>
                    <a:gd name="T12" fmla="*/ 163 w 163"/>
                    <a:gd name="T13" fmla="*/ 115 h 115"/>
                  </a:gdLst>
                  <a:ahLst/>
                  <a:cxnLst>
                    <a:cxn ang="0">
                      <a:pos x="T0" y="T1"/>
                    </a:cxn>
                    <a:cxn ang="0">
                      <a:pos x="T2" y="T3"/>
                    </a:cxn>
                    <a:cxn ang="0">
                      <a:pos x="T4" y="T5"/>
                    </a:cxn>
                    <a:cxn ang="0">
                      <a:pos x="T6" y="T7"/>
                    </a:cxn>
                    <a:cxn ang="0">
                      <a:pos x="T8" y="T9"/>
                    </a:cxn>
                    <a:cxn ang="0">
                      <a:pos x="T10" y="T11"/>
                    </a:cxn>
                    <a:cxn ang="0">
                      <a:pos x="T12" y="T13"/>
                    </a:cxn>
                  </a:cxnLst>
                  <a:rect l="0" t="0" r="r" b="b"/>
                  <a:pathLst>
                    <a:path w="163" h="115">
                      <a:moveTo>
                        <a:pt x="163" y="115"/>
                      </a:moveTo>
                      <a:cubicBezTo>
                        <a:pt x="110" y="115"/>
                        <a:pt x="58" y="115"/>
                        <a:pt x="4" y="115"/>
                      </a:cubicBezTo>
                      <a:cubicBezTo>
                        <a:pt x="5" y="90"/>
                        <a:pt x="0" y="65"/>
                        <a:pt x="8" y="41"/>
                      </a:cubicBezTo>
                      <a:cubicBezTo>
                        <a:pt x="16" y="17"/>
                        <a:pt x="38" y="2"/>
                        <a:pt x="64" y="1"/>
                      </a:cubicBezTo>
                      <a:cubicBezTo>
                        <a:pt x="77" y="0"/>
                        <a:pt x="90" y="0"/>
                        <a:pt x="104" y="1"/>
                      </a:cubicBezTo>
                      <a:cubicBezTo>
                        <a:pt x="137" y="2"/>
                        <a:pt x="161" y="27"/>
                        <a:pt x="163" y="60"/>
                      </a:cubicBezTo>
                      <a:cubicBezTo>
                        <a:pt x="163" y="78"/>
                        <a:pt x="163" y="96"/>
                        <a:pt x="163" y="1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sz="1300"/>
                </a:p>
              </p:txBody>
            </p:sp>
            <p:sp>
              <p:nvSpPr>
                <p:cNvPr id="34" name="Freeform 26">
                  <a:extLst>
                    <a:ext uri="{FF2B5EF4-FFF2-40B4-BE49-F238E27FC236}">
                      <a16:creationId xmlns="" xmlns:a16="http://schemas.microsoft.com/office/drawing/2014/main" id="{52FB6C95-71E2-4D4C-82C3-52623003B98D}"/>
                    </a:ext>
                  </a:extLst>
                </p:cNvPr>
                <p:cNvSpPr>
                  <a:spLocks/>
                </p:cNvSpPr>
                <p:nvPr/>
              </p:nvSpPr>
              <p:spPr bwMode="auto">
                <a:xfrm>
                  <a:off x="-1708150" y="3271838"/>
                  <a:ext cx="258763" cy="225425"/>
                </a:xfrm>
                <a:custGeom>
                  <a:avLst/>
                  <a:gdLst>
                    <a:gd name="T0" fmla="*/ 85 w 133"/>
                    <a:gd name="T1" fmla="*/ 116 h 116"/>
                    <a:gd name="T2" fmla="*/ 0 w 133"/>
                    <a:gd name="T3" fmla="*/ 116 h 116"/>
                    <a:gd name="T4" fmla="*/ 5 w 133"/>
                    <a:gd name="T5" fmla="*/ 44 h 116"/>
                    <a:gd name="T6" fmla="*/ 56 w 133"/>
                    <a:gd name="T7" fmla="*/ 2 h 116"/>
                    <a:gd name="T8" fmla="*/ 105 w 133"/>
                    <a:gd name="T9" fmla="*/ 2 h 116"/>
                    <a:gd name="T10" fmla="*/ 116 w 133"/>
                    <a:gd name="T11" fmla="*/ 11 h 116"/>
                    <a:gd name="T12" fmla="*/ 133 w 133"/>
                    <a:gd name="T13" fmla="*/ 46 h 116"/>
                    <a:gd name="T14" fmla="*/ 85 w 133"/>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16">
                      <a:moveTo>
                        <a:pt x="85" y="116"/>
                      </a:moveTo>
                      <a:cubicBezTo>
                        <a:pt x="58" y="116"/>
                        <a:pt x="30" y="116"/>
                        <a:pt x="0" y="116"/>
                      </a:cubicBezTo>
                      <a:cubicBezTo>
                        <a:pt x="1" y="91"/>
                        <a:pt x="0" y="67"/>
                        <a:pt x="5" y="44"/>
                      </a:cubicBezTo>
                      <a:cubicBezTo>
                        <a:pt x="10" y="19"/>
                        <a:pt x="30" y="4"/>
                        <a:pt x="56" y="2"/>
                      </a:cubicBezTo>
                      <a:cubicBezTo>
                        <a:pt x="72" y="0"/>
                        <a:pt x="88" y="1"/>
                        <a:pt x="105" y="2"/>
                      </a:cubicBezTo>
                      <a:cubicBezTo>
                        <a:pt x="111" y="2"/>
                        <a:pt x="114" y="4"/>
                        <a:pt x="116" y="11"/>
                      </a:cubicBezTo>
                      <a:cubicBezTo>
                        <a:pt x="120" y="22"/>
                        <a:pt x="127" y="33"/>
                        <a:pt x="133" y="46"/>
                      </a:cubicBezTo>
                      <a:cubicBezTo>
                        <a:pt x="106" y="60"/>
                        <a:pt x="89" y="83"/>
                        <a:pt x="85" y="1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sz="1300"/>
                </a:p>
              </p:txBody>
            </p:sp>
            <p:sp>
              <p:nvSpPr>
                <p:cNvPr id="35" name="Freeform 27">
                  <a:extLst>
                    <a:ext uri="{FF2B5EF4-FFF2-40B4-BE49-F238E27FC236}">
                      <a16:creationId xmlns="" xmlns:a16="http://schemas.microsoft.com/office/drawing/2014/main" id="{BD9E06B7-4BF4-9749-84EA-DD07A6AD6018}"/>
                    </a:ext>
                  </a:extLst>
                </p:cNvPr>
                <p:cNvSpPr>
                  <a:spLocks/>
                </p:cNvSpPr>
                <p:nvPr/>
              </p:nvSpPr>
              <p:spPr bwMode="auto">
                <a:xfrm>
                  <a:off x="-1231900" y="3273425"/>
                  <a:ext cx="255588" cy="223838"/>
                </a:xfrm>
                <a:custGeom>
                  <a:avLst/>
                  <a:gdLst>
                    <a:gd name="T0" fmla="*/ 130 w 132"/>
                    <a:gd name="T1" fmla="*/ 115 h 115"/>
                    <a:gd name="T2" fmla="*/ 47 w 132"/>
                    <a:gd name="T3" fmla="*/ 115 h 115"/>
                    <a:gd name="T4" fmla="*/ 0 w 132"/>
                    <a:gd name="T5" fmla="*/ 45 h 115"/>
                    <a:gd name="T6" fmla="*/ 17 w 132"/>
                    <a:gd name="T7" fmla="*/ 7 h 115"/>
                    <a:gd name="T8" fmla="*/ 25 w 132"/>
                    <a:gd name="T9" fmla="*/ 1 h 115"/>
                    <a:gd name="T10" fmla="*/ 81 w 132"/>
                    <a:gd name="T11" fmla="*/ 2 h 115"/>
                    <a:gd name="T12" fmla="*/ 129 w 132"/>
                    <a:gd name="T13" fmla="*/ 49 h 115"/>
                    <a:gd name="T14" fmla="*/ 130 w 132"/>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15">
                      <a:moveTo>
                        <a:pt x="130" y="115"/>
                      </a:moveTo>
                      <a:cubicBezTo>
                        <a:pt x="102" y="115"/>
                        <a:pt x="75" y="115"/>
                        <a:pt x="47" y="115"/>
                      </a:cubicBezTo>
                      <a:cubicBezTo>
                        <a:pt x="42" y="83"/>
                        <a:pt x="27" y="59"/>
                        <a:pt x="0" y="45"/>
                      </a:cubicBezTo>
                      <a:cubicBezTo>
                        <a:pt x="6" y="32"/>
                        <a:pt x="11" y="19"/>
                        <a:pt x="17" y="7"/>
                      </a:cubicBezTo>
                      <a:cubicBezTo>
                        <a:pt x="18" y="4"/>
                        <a:pt x="22" y="1"/>
                        <a:pt x="25" y="1"/>
                      </a:cubicBezTo>
                      <a:cubicBezTo>
                        <a:pt x="44" y="1"/>
                        <a:pt x="63" y="0"/>
                        <a:pt x="81" y="2"/>
                      </a:cubicBezTo>
                      <a:cubicBezTo>
                        <a:pt x="105" y="4"/>
                        <a:pt x="127" y="25"/>
                        <a:pt x="129" y="49"/>
                      </a:cubicBezTo>
                      <a:cubicBezTo>
                        <a:pt x="132" y="71"/>
                        <a:pt x="130" y="92"/>
                        <a:pt x="130" y="1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sz="1300"/>
                </a:p>
              </p:txBody>
            </p:sp>
            <p:sp>
              <p:nvSpPr>
                <p:cNvPr id="36" name="Freeform 28">
                  <a:extLst>
                    <a:ext uri="{FF2B5EF4-FFF2-40B4-BE49-F238E27FC236}">
                      <a16:creationId xmlns="" xmlns:a16="http://schemas.microsoft.com/office/drawing/2014/main" id="{E8CE9C8A-9691-CF44-94BB-4C089353FD3B}"/>
                    </a:ext>
                  </a:extLst>
                </p:cNvPr>
                <p:cNvSpPr>
                  <a:spLocks/>
                </p:cNvSpPr>
                <p:nvPr/>
              </p:nvSpPr>
              <p:spPr bwMode="auto">
                <a:xfrm>
                  <a:off x="-1651000" y="3041650"/>
                  <a:ext cx="196850" cy="198438"/>
                </a:xfrm>
                <a:custGeom>
                  <a:avLst/>
                  <a:gdLst>
                    <a:gd name="T0" fmla="*/ 102 w 102"/>
                    <a:gd name="T1" fmla="*/ 51 h 102"/>
                    <a:gd name="T2" fmla="*/ 51 w 102"/>
                    <a:gd name="T3" fmla="*/ 102 h 102"/>
                    <a:gd name="T4" fmla="*/ 0 w 102"/>
                    <a:gd name="T5" fmla="*/ 51 h 102"/>
                    <a:gd name="T6" fmla="*/ 51 w 102"/>
                    <a:gd name="T7" fmla="*/ 0 h 102"/>
                    <a:gd name="T8" fmla="*/ 102 w 102"/>
                    <a:gd name="T9" fmla="*/ 51 h 102"/>
                  </a:gdLst>
                  <a:ahLst/>
                  <a:cxnLst>
                    <a:cxn ang="0">
                      <a:pos x="T0" y="T1"/>
                    </a:cxn>
                    <a:cxn ang="0">
                      <a:pos x="T2" y="T3"/>
                    </a:cxn>
                    <a:cxn ang="0">
                      <a:pos x="T4" y="T5"/>
                    </a:cxn>
                    <a:cxn ang="0">
                      <a:pos x="T6" y="T7"/>
                    </a:cxn>
                    <a:cxn ang="0">
                      <a:pos x="T8" y="T9"/>
                    </a:cxn>
                  </a:cxnLst>
                  <a:rect l="0" t="0" r="r" b="b"/>
                  <a:pathLst>
                    <a:path w="102" h="102">
                      <a:moveTo>
                        <a:pt x="102" y="51"/>
                      </a:moveTo>
                      <a:cubicBezTo>
                        <a:pt x="102" y="80"/>
                        <a:pt x="80" y="102"/>
                        <a:pt x="51" y="102"/>
                      </a:cubicBezTo>
                      <a:cubicBezTo>
                        <a:pt x="23" y="102"/>
                        <a:pt x="0" y="79"/>
                        <a:pt x="0" y="51"/>
                      </a:cubicBezTo>
                      <a:cubicBezTo>
                        <a:pt x="0" y="23"/>
                        <a:pt x="23" y="0"/>
                        <a:pt x="51" y="0"/>
                      </a:cubicBezTo>
                      <a:cubicBezTo>
                        <a:pt x="80" y="0"/>
                        <a:pt x="102" y="22"/>
                        <a:pt x="102" y="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sz="1300"/>
                </a:p>
              </p:txBody>
            </p:sp>
            <p:sp>
              <p:nvSpPr>
                <p:cNvPr id="37" name="Freeform 29">
                  <a:extLst>
                    <a:ext uri="{FF2B5EF4-FFF2-40B4-BE49-F238E27FC236}">
                      <a16:creationId xmlns="" xmlns:a16="http://schemas.microsoft.com/office/drawing/2014/main" id="{C77DD910-A5F9-1A4B-8E80-DEE23019DA07}"/>
                    </a:ext>
                  </a:extLst>
                </p:cNvPr>
                <p:cNvSpPr>
                  <a:spLocks/>
                </p:cNvSpPr>
                <p:nvPr/>
              </p:nvSpPr>
              <p:spPr bwMode="auto">
                <a:xfrm>
                  <a:off x="-1230313" y="3041650"/>
                  <a:ext cx="198438" cy="198438"/>
                </a:xfrm>
                <a:custGeom>
                  <a:avLst/>
                  <a:gdLst>
                    <a:gd name="T0" fmla="*/ 0 w 102"/>
                    <a:gd name="T1" fmla="*/ 52 h 102"/>
                    <a:gd name="T2" fmla="*/ 50 w 102"/>
                    <a:gd name="T3" fmla="*/ 0 h 102"/>
                    <a:gd name="T4" fmla="*/ 102 w 102"/>
                    <a:gd name="T5" fmla="*/ 51 h 102"/>
                    <a:gd name="T6" fmla="*/ 51 w 102"/>
                    <a:gd name="T7" fmla="*/ 102 h 102"/>
                    <a:gd name="T8" fmla="*/ 0 w 102"/>
                    <a:gd name="T9" fmla="*/ 52 h 102"/>
                  </a:gdLst>
                  <a:ahLst/>
                  <a:cxnLst>
                    <a:cxn ang="0">
                      <a:pos x="T0" y="T1"/>
                    </a:cxn>
                    <a:cxn ang="0">
                      <a:pos x="T2" y="T3"/>
                    </a:cxn>
                    <a:cxn ang="0">
                      <a:pos x="T4" y="T5"/>
                    </a:cxn>
                    <a:cxn ang="0">
                      <a:pos x="T6" y="T7"/>
                    </a:cxn>
                    <a:cxn ang="0">
                      <a:pos x="T8" y="T9"/>
                    </a:cxn>
                  </a:cxnLst>
                  <a:rect l="0" t="0" r="r" b="b"/>
                  <a:pathLst>
                    <a:path w="102" h="102">
                      <a:moveTo>
                        <a:pt x="0" y="52"/>
                      </a:moveTo>
                      <a:cubicBezTo>
                        <a:pt x="0" y="22"/>
                        <a:pt x="22" y="0"/>
                        <a:pt x="50" y="0"/>
                      </a:cubicBezTo>
                      <a:cubicBezTo>
                        <a:pt x="79" y="0"/>
                        <a:pt x="102" y="23"/>
                        <a:pt x="102" y="51"/>
                      </a:cubicBezTo>
                      <a:cubicBezTo>
                        <a:pt x="102" y="79"/>
                        <a:pt x="79" y="102"/>
                        <a:pt x="51" y="102"/>
                      </a:cubicBezTo>
                      <a:cubicBezTo>
                        <a:pt x="22" y="102"/>
                        <a:pt x="0" y="80"/>
                        <a:pt x="0"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sz="1300"/>
                </a:p>
              </p:txBody>
            </p:sp>
            <p:sp>
              <p:nvSpPr>
                <p:cNvPr id="38" name="Freeform 30">
                  <a:extLst>
                    <a:ext uri="{FF2B5EF4-FFF2-40B4-BE49-F238E27FC236}">
                      <a16:creationId xmlns="" xmlns:a16="http://schemas.microsoft.com/office/drawing/2014/main" id="{ABEEFC6C-CD26-D64C-83C3-6088D20B0B32}"/>
                    </a:ext>
                  </a:extLst>
                </p:cNvPr>
                <p:cNvSpPr>
                  <a:spLocks/>
                </p:cNvSpPr>
                <p:nvPr/>
              </p:nvSpPr>
              <p:spPr bwMode="auto">
                <a:xfrm>
                  <a:off x="-1441450" y="3157538"/>
                  <a:ext cx="200025" cy="200025"/>
                </a:xfrm>
                <a:custGeom>
                  <a:avLst/>
                  <a:gdLst>
                    <a:gd name="T0" fmla="*/ 52 w 103"/>
                    <a:gd name="T1" fmla="*/ 102 h 103"/>
                    <a:gd name="T2" fmla="*/ 0 w 103"/>
                    <a:gd name="T3" fmla="*/ 51 h 103"/>
                    <a:gd name="T4" fmla="*/ 51 w 103"/>
                    <a:gd name="T5" fmla="*/ 0 h 103"/>
                    <a:gd name="T6" fmla="*/ 102 w 103"/>
                    <a:gd name="T7" fmla="*/ 52 h 103"/>
                    <a:gd name="T8" fmla="*/ 52 w 103"/>
                    <a:gd name="T9" fmla="*/ 102 h 103"/>
                  </a:gdLst>
                  <a:ahLst/>
                  <a:cxnLst>
                    <a:cxn ang="0">
                      <a:pos x="T0" y="T1"/>
                    </a:cxn>
                    <a:cxn ang="0">
                      <a:pos x="T2" y="T3"/>
                    </a:cxn>
                    <a:cxn ang="0">
                      <a:pos x="T4" y="T5"/>
                    </a:cxn>
                    <a:cxn ang="0">
                      <a:pos x="T6" y="T7"/>
                    </a:cxn>
                    <a:cxn ang="0">
                      <a:pos x="T8" y="T9"/>
                    </a:cxn>
                  </a:cxnLst>
                  <a:rect l="0" t="0" r="r" b="b"/>
                  <a:pathLst>
                    <a:path w="103" h="103">
                      <a:moveTo>
                        <a:pt x="52" y="102"/>
                      </a:moveTo>
                      <a:cubicBezTo>
                        <a:pt x="23" y="103"/>
                        <a:pt x="0" y="80"/>
                        <a:pt x="0" y="51"/>
                      </a:cubicBezTo>
                      <a:cubicBezTo>
                        <a:pt x="1" y="23"/>
                        <a:pt x="23" y="0"/>
                        <a:pt x="51" y="0"/>
                      </a:cubicBezTo>
                      <a:cubicBezTo>
                        <a:pt x="80" y="0"/>
                        <a:pt x="103" y="23"/>
                        <a:pt x="102" y="52"/>
                      </a:cubicBezTo>
                      <a:cubicBezTo>
                        <a:pt x="102" y="80"/>
                        <a:pt x="80" y="102"/>
                        <a:pt x="52" y="1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sz="1300"/>
                </a:p>
              </p:txBody>
            </p:sp>
          </p:grpSp>
        </p:grpSp>
        <p:grpSp>
          <p:nvGrpSpPr>
            <p:cNvPr id="16" name="Group 15">
              <a:extLst>
                <a:ext uri="{FF2B5EF4-FFF2-40B4-BE49-F238E27FC236}">
                  <a16:creationId xmlns="" xmlns:a16="http://schemas.microsoft.com/office/drawing/2014/main" id="{444AF2A8-3A0B-D645-8707-0FD499C614D9}"/>
                </a:ext>
              </a:extLst>
            </p:cNvPr>
            <p:cNvGrpSpPr/>
            <p:nvPr/>
          </p:nvGrpSpPr>
          <p:grpSpPr>
            <a:xfrm>
              <a:off x="628749" y="4370885"/>
              <a:ext cx="974768" cy="1054950"/>
              <a:chOff x="474499" y="4548158"/>
              <a:chExt cx="647162" cy="700396"/>
            </a:xfrm>
          </p:grpSpPr>
          <p:sp>
            <p:nvSpPr>
              <p:cNvPr id="23" name="AutoShape 2">
                <a:extLst>
                  <a:ext uri="{FF2B5EF4-FFF2-40B4-BE49-F238E27FC236}">
                    <a16:creationId xmlns="" xmlns:a16="http://schemas.microsoft.com/office/drawing/2014/main" id="{64F8C5B3-7173-0B47-9A90-498E6D2B401F}"/>
                  </a:ext>
                </a:extLst>
              </p:cNvPr>
              <p:cNvSpPr>
                <a:spLocks/>
              </p:cNvSpPr>
              <p:nvPr/>
            </p:nvSpPr>
            <p:spPr bwMode="auto">
              <a:xfrm>
                <a:off x="474499" y="4548158"/>
                <a:ext cx="647162" cy="700396"/>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accent3">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endParaRPr lang="en-US" sz="1400"/>
              </a:p>
            </p:txBody>
          </p:sp>
          <p:grpSp>
            <p:nvGrpSpPr>
              <p:cNvPr id="24" name="Group 23">
                <a:extLst>
                  <a:ext uri="{FF2B5EF4-FFF2-40B4-BE49-F238E27FC236}">
                    <a16:creationId xmlns="" xmlns:a16="http://schemas.microsoft.com/office/drawing/2014/main" id="{D4395835-0BC2-1C47-9A47-CC85C75150BA}"/>
                  </a:ext>
                </a:extLst>
              </p:cNvPr>
              <p:cNvGrpSpPr/>
              <p:nvPr/>
            </p:nvGrpSpPr>
            <p:grpSpPr>
              <a:xfrm>
                <a:off x="576986" y="4719334"/>
                <a:ext cx="442191" cy="332628"/>
                <a:chOff x="531813" y="3346450"/>
                <a:chExt cx="890587" cy="669930"/>
              </a:xfrm>
              <a:solidFill>
                <a:schemeClr val="bg1"/>
              </a:solidFill>
            </p:grpSpPr>
            <p:sp>
              <p:nvSpPr>
                <p:cNvPr id="25" name="Freeform 7">
                  <a:extLst>
                    <a:ext uri="{FF2B5EF4-FFF2-40B4-BE49-F238E27FC236}">
                      <a16:creationId xmlns="" xmlns:a16="http://schemas.microsoft.com/office/drawing/2014/main" id="{D9139745-386A-F045-A933-6DA57863DA57}"/>
                    </a:ext>
                  </a:extLst>
                </p:cNvPr>
                <p:cNvSpPr>
                  <a:spLocks noEditPoints="1"/>
                </p:cNvSpPr>
                <p:nvPr/>
              </p:nvSpPr>
              <p:spPr bwMode="auto">
                <a:xfrm>
                  <a:off x="676276" y="3429020"/>
                  <a:ext cx="746124" cy="536578"/>
                </a:xfrm>
                <a:custGeom>
                  <a:avLst/>
                  <a:gdLst>
                    <a:gd name="T0" fmla="*/ 154 w 384"/>
                    <a:gd name="T1" fmla="*/ 91 h 275"/>
                    <a:gd name="T2" fmla="*/ 205 w 384"/>
                    <a:gd name="T3" fmla="*/ 122 h 275"/>
                    <a:gd name="T4" fmla="*/ 337 w 384"/>
                    <a:gd name="T5" fmla="*/ 202 h 275"/>
                    <a:gd name="T6" fmla="*/ 347 w 384"/>
                    <a:gd name="T7" fmla="*/ 205 h 275"/>
                    <a:gd name="T8" fmla="*/ 381 w 384"/>
                    <a:gd name="T9" fmla="*/ 233 h 275"/>
                    <a:gd name="T10" fmla="*/ 367 w 384"/>
                    <a:gd name="T11" fmla="*/ 266 h 275"/>
                    <a:gd name="T12" fmla="*/ 336 w 384"/>
                    <a:gd name="T13" fmla="*/ 269 h 275"/>
                    <a:gd name="T14" fmla="*/ 316 w 384"/>
                    <a:gd name="T15" fmla="*/ 252 h 275"/>
                    <a:gd name="T16" fmla="*/ 309 w 384"/>
                    <a:gd name="T17" fmla="*/ 247 h 275"/>
                    <a:gd name="T18" fmla="*/ 142 w 384"/>
                    <a:gd name="T19" fmla="*/ 145 h 275"/>
                    <a:gd name="T20" fmla="*/ 127 w 384"/>
                    <a:gd name="T21" fmla="*/ 134 h 275"/>
                    <a:gd name="T22" fmla="*/ 122 w 384"/>
                    <a:gd name="T23" fmla="*/ 142 h 275"/>
                    <a:gd name="T24" fmla="*/ 77 w 384"/>
                    <a:gd name="T25" fmla="*/ 152 h 275"/>
                    <a:gd name="T26" fmla="*/ 20 w 384"/>
                    <a:gd name="T27" fmla="*/ 116 h 275"/>
                    <a:gd name="T28" fmla="*/ 9 w 384"/>
                    <a:gd name="T29" fmla="*/ 72 h 275"/>
                    <a:gd name="T30" fmla="*/ 42 w 384"/>
                    <a:gd name="T31" fmla="*/ 20 h 275"/>
                    <a:gd name="T32" fmla="*/ 85 w 384"/>
                    <a:gd name="T33" fmla="*/ 9 h 275"/>
                    <a:gd name="T34" fmla="*/ 144 w 384"/>
                    <a:gd name="T35" fmla="*/ 46 h 275"/>
                    <a:gd name="T36" fmla="*/ 154 w 384"/>
                    <a:gd name="T37" fmla="*/ 91 h 275"/>
                    <a:gd name="T38" fmla="*/ 19 w 384"/>
                    <a:gd name="T39" fmla="*/ 88 h 275"/>
                    <a:gd name="T40" fmla="*/ 25 w 384"/>
                    <a:gd name="T41" fmla="*/ 94 h 275"/>
                    <a:gd name="T42" fmla="*/ 34 w 384"/>
                    <a:gd name="T43" fmla="*/ 91 h 275"/>
                    <a:gd name="T44" fmla="*/ 72 w 384"/>
                    <a:gd name="T45" fmla="*/ 30 h 275"/>
                    <a:gd name="T46" fmla="*/ 68 w 384"/>
                    <a:gd name="T47" fmla="*/ 20 h 275"/>
                    <a:gd name="T48" fmla="*/ 58 w 384"/>
                    <a:gd name="T49" fmla="*/ 24 h 275"/>
                    <a:gd name="T50" fmla="*/ 22 w 384"/>
                    <a:gd name="T51" fmla="*/ 82 h 275"/>
                    <a:gd name="T52" fmla="*/ 19 w 384"/>
                    <a:gd name="T53" fmla="*/ 8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275">
                      <a:moveTo>
                        <a:pt x="154" y="91"/>
                      </a:moveTo>
                      <a:cubicBezTo>
                        <a:pt x="171" y="101"/>
                        <a:pt x="188" y="111"/>
                        <a:pt x="205" y="122"/>
                      </a:cubicBezTo>
                      <a:cubicBezTo>
                        <a:pt x="249" y="149"/>
                        <a:pt x="293" y="175"/>
                        <a:pt x="337" y="202"/>
                      </a:cubicBezTo>
                      <a:cubicBezTo>
                        <a:pt x="340" y="204"/>
                        <a:pt x="344" y="205"/>
                        <a:pt x="347" y="205"/>
                      </a:cubicBezTo>
                      <a:cubicBezTo>
                        <a:pt x="363" y="206"/>
                        <a:pt x="378" y="219"/>
                        <a:pt x="381" y="233"/>
                      </a:cubicBezTo>
                      <a:cubicBezTo>
                        <a:pt x="384" y="247"/>
                        <a:pt x="377" y="258"/>
                        <a:pt x="367" y="266"/>
                      </a:cubicBezTo>
                      <a:cubicBezTo>
                        <a:pt x="358" y="274"/>
                        <a:pt x="346" y="275"/>
                        <a:pt x="336" y="269"/>
                      </a:cubicBezTo>
                      <a:cubicBezTo>
                        <a:pt x="328" y="264"/>
                        <a:pt x="322" y="257"/>
                        <a:pt x="316" y="252"/>
                      </a:cubicBezTo>
                      <a:cubicBezTo>
                        <a:pt x="314" y="250"/>
                        <a:pt x="312" y="249"/>
                        <a:pt x="309" y="247"/>
                      </a:cubicBezTo>
                      <a:cubicBezTo>
                        <a:pt x="254" y="213"/>
                        <a:pt x="198" y="179"/>
                        <a:pt x="142" y="145"/>
                      </a:cubicBezTo>
                      <a:cubicBezTo>
                        <a:pt x="137" y="142"/>
                        <a:pt x="132" y="138"/>
                        <a:pt x="127" y="134"/>
                      </a:cubicBezTo>
                      <a:cubicBezTo>
                        <a:pt x="125" y="136"/>
                        <a:pt x="124" y="139"/>
                        <a:pt x="122" y="142"/>
                      </a:cubicBezTo>
                      <a:cubicBezTo>
                        <a:pt x="111" y="157"/>
                        <a:pt x="93" y="161"/>
                        <a:pt x="77" y="152"/>
                      </a:cubicBezTo>
                      <a:cubicBezTo>
                        <a:pt x="58" y="140"/>
                        <a:pt x="39" y="128"/>
                        <a:pt x="20" y="116"/>
                      </a:cubicBezTo>
                      <a:cubicBezTo>
                        <a:pt x="5" y="106"/>
                        <a:pt x="0" y="88"/>
                        <a:pt x="9" y="72"/>
                      </a:cubicBezTo>
                      <a:cubicBezTo>
                        <a:pt x="20" y="54"/>
                        <a:pt x="31" y="37"/>
                        <a:pt x="42" y="20"/>
                      </a:cubicBezTo>
                      <a:cubicBezTo>
                        <a:pt x="52" y="5"/>
                        <a:pt x="70" y="0"/>
                        <a:pt x="85" y="9"/>
                      </a:cubicBezTo>
                      <a:cubicBezTo>
                        <a:pt x="105" y="21"/>
                        <a:pt x="125" y="34"/>
                        <a:pt x="144" y="46"/>
                      </a:cubicBezTo>
                      <a:cubicBezTo>
                        <a:pt x="159" y="56"/>
                        <a:pt x="162" y="73"/>
                        <a:pt x="154" y="91"/>
                      </a:cubicBezTo>
                      <a:close/>
                      <a:moveTo>
                        <a:pt x="19" y="88"/>
                      </a:moveTo>
                      <a:cubicBezTo>
                        <a:pt x="21" y="90"/>
                        <a:pt x="22" y="94"/>
                        <a:pt x="25" y="94"/>
                      </a:cubicBezTo>
                      <a:cubicBezTo>
                        <a:pt x="27" y="95"/>
                        <a:pt x="32" y="94"/>
                        <a:pt x="34" y="91"/>
                      </a:cubicBezTo>
                      <a:cubicBezTo>
                        <a:pt x="47" y="71"/>
                        <a:pt x="60" y="51"/>
                        <a:pt x="72" y="30"/>
                      </a:cubicBezTo>
                      <a:cubicBezTo>
                        <a:pt x="75" y="26"/>
                        <a:pt x="73" y="22"/>
                        <a:pt x="68" y="20"/>
                      </a:cubicBezTo>
                      <a:cubicBezTo>
                        <a:pt x="63" y="17"/>
                        <a:pt x="60" y="20"/>
                        <a:pt x="58" y="24"/>
                      </a:cubicBezTo>
                      <a:cubicBezTo>
                        <a:pt x="46" y="43"/>
                        <a:pt x="34" y="63"/>
                        <a:pt x="22" y="82"/>
                      </a:cubicBezTo>
                      <a:cubicBezTo>
                        <a:pt x="21" y="83"/>
                        <a:pt x="20" y="85"/>
                        <a:pt x="19"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a:p>
              </p:txBody>
            </p:sp>
            <p:sp>
              <p:nvSpPr>
                <p:cNvPr id="26" name="Freeform 8">
                  <a:extLst>
                    <a:ext uri="{FF2B5EF4-FFF2-40B4-BE49-F238E27FC236}">
                      <a16:creationId xmlns="" xmlns:a16="http://schemas.microsoft.com/office/drawing/2014/main" id="{D1144B5A-0AF7-824D-85F6-148A120D7F5A}"/>
                    </a:ext>
                  </a:extLst>
                </p:cNvPr>
                <p:cNvSpPr>
                  <a:spLocks/>
                </p:cNvSpPr>
                <p:nvPr/>
              </p:nvSpPr>
              <p:spPr bwMode="auto">
                <a:xfrm>
                  <a:off x="611187" y="3903658"/>
                  <a:ext cx="354012" cy="112712"/>
                </a:xfrm>
                <a:custGeom>
                  <a:avLst/>
                  <a:gdLst>
                    <a:gd name="T0" fmla="*/ 181 w 182"/>
                    <a:gd name="T1" fmla="*/ 58 h 58"/>
                    <a:gd name="T2" fmla="*/ 171 w 182"/>
                    <a:gd name="T3" fmla="*/ 58 h 58"/>
                    <a:gd name="T4" fmla="*/ 24 w 182"/>
                    <a:gd name="T5" fmla="*/ 58 h 58"/>
                    <a:gd name="T6" fmla="*/ 14 w 182"/>
                    <a:gd name="T7" fmla="*/ 51 h 58"/>
                    <a:gd name="T8" fmla="*/ 1 w 182"/>
                    <a:gd name="T9" fmla="*/ 8 h 58"/>
                    <a:gd name="T10" fmla="*/ 0 w 182"/>
                    <a:gd name="T11" fmla="*/ 2 h 58"/>
                    <a:gd name="T12" fmla="*/ 5 w 182"/>
                    <a:gd name="T13" fmla="*/ 1 h 58"/>
                    <a:gd name="T14" fmla="*/ 146 w 182"/>
                    <a:gd name="T15" fmla="*/ 1 h 58"/>
                    <a:gd name="T16" fmla="*/ 180 w 182"/>
                    <a:gd name="T17" fmla="*/ 30 h 58"/>
                    <a:gd name="T18" fmla="*/ 181 w 182"/>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8">
                      <a:moveTo>
                        <a:pt x="181" y="58"/>
                      </a:moveTo>
                      <a:cubicBezTo>
                        <a:pt x="177" y="58"/>
                        <a:pt x="174" y="58"/>
                        <a:pt x="171" y="58"/>
                      </a:cubicBezTo>
                      <a:cubicBezTo>
                        <a:pt x="122" y="58"/>
                        <a:pt x="73" y="58"/>
                        <a:pt x="24" y="58"/>
                      </a:cubicBezTo>
                      <a:cubicBezTo>
                        <a:pt x="18" y="58"/>
                        <a:pt x="16" y="56"/>
                        <a:pt x="14" y="51"/>
                      </a:cubicBezTo>
                      <a:cubicBezTo>
                        <a:pt x="11" y="37"/>
                        <a:pt x="6" y="22"/>
                        <a:pt x="1" y="8"/>
                      </a:cubicBezTo>
                      <a:cubicBezTo>
                        <a:pt x="1" y="6"/>
                        <a:pt x="0" y="4"/>
                        <a:pt x="0" y="2"/>
                      </a:cubicBezTo>
                      <a:cubicBezTo>
                        <a:pt x="2" y="1"/>
                        <a:pt x="3" y="1"/>
                        <a:pt x="5" y="1"/>
                      </a:cubicBezTo>
                      <a:cubicBezTo>
                        <a:pt x="52" y="1"/>
                        <a:pt x="99" y="0"/>
                        <a:pt x="146" y="1"/>
                      </a:cubicBezTo>
                      <a:cubicBezTo>
                        <a:pt x="165" y="1"/>
                        <a:pt x="179" y="12"/>
                        <a:pt x="180" y="30"/>
                      </a:cubicBezTo>
                      <a:cubicBezTo>
                        <a:pt x="182" y="39"/>
                        <a:pt x="181" y="48"/>
                        <a:pt x="181" y="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a:p>
              </p:txBody>
            </p:sp>
            <p:sp>
              <p:nvSpPr>
                <p:cNvPr id="27" name="Freeform 9">
                  <a:extLst>
                    <a:ext uri="{FF2B5EF4-FFF2-40B4-BE49-F238E27FC236}">
                      <a16:creationId xmlns="" xmlns:a16="http://schemas.microsoft.com/office/drawing/2014/main" id="{A41E78F5-2E1E-B14B-8B5B-05B681DFC2DA}"/>
                    </a:ext>
                  </a:extLst>
                </p:cNvPr>
                <p:cNvSpPr>
                  <a:spLocks/>
                </p:cNvSpPr>
                <p:nvPr/>
              </p:nvSpPr>
              <p:spPr bwMode="auto">
                <a:xfrm>
                  <a:off x="811213" y="3346450"/>
                  <a:ext cx="225425" cy="174625"/>
                </a:xfrm>
                <a:custGeom>
                  <a:avLst/>
                  <a:gdLst>
                    <a:gd name="T0" fmla="*/ 116 w 116"/>
                    <a:gd name="T1" fmla="*/ 68 h 89"/>
                    <a:gd name="T2" fmla="*/ 107 w 116"/>
                    <a:gd name="T3" fmla="*/ 86 h 89"/>
                    <a:gd name="T4" fmla="*/ 92 w 116"/>
                    <a:gd name="T5" fmla="*/ 85 h 89"/>
                    <a:gd name="T6" fmla="*/ 9 w 116"/>
                    <a:gd name="T7" fmla="*/ 30 h 89"/>
                    <a:gd name="T8" fmla="*/ 5 w 116"/>
                    <a:gd name="T9" fmla="*/ 10 h 89"/>
                    <a:gd name="T10" fmla="*/ 25 w 116"/>
                    <a:gd name="T11" fmla="*/ 5 h 89"/>
                    <a:gd name="T12" fmla="*/ 109 w 116"/>
                    <a:gd name="T13" fmla="*/ 60 h 89"/>
                    <a:gd name="T14" fmla="*/ 116 w 116"/>
                    <a:gd name="T15" fmla="*/ 68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89">
                      <a:moveTo>
                        <a:pt x="116" y="68"/>
                      </a:moveTo>
                      <a:cubicBezTo>
                        <a:pt x="116" y="77"/>
                        <a:pt x="112" y="83"/>
                        <a:pt x="107" y="86"/>
                      </a:cubicBezTo>
                      <a:cubicBezTo>
                        <a:pt x="101" y="89"/>
                        <a:pt x="97" y="88"/>
                        <a:pt x="92" y="85"/>
                      </a:cubicBezTo>
                      <a:cubicBezTo>
                        <a:pt x="64" y="67"/>
                        <a:pt x="36" y="49"/>
                        <a:pt x="9" y="30"/>
                      </a:cubicBezTo>
                      <a:cubicBezTo>
                        <a:pt x="1" y="26"/>
                        <a:pt x="0" y="19"/>
                        <a:pt x="5" y="10"/>
                      </a:cubicBezTo>
                      <a:cubicBezTo>
                        <a:pt x="10" y="2"/>
                        <a:pt x="18" y="0"/>
                        <a:pt x="25" y="5"/>
                      </a:cubicBezTo>
                      <a:cubicBezTo>
                        <a:pt x="53" y="23"/>
                        <a:pt x="81" y="42"/>
                        <a:pt x="109" y="60"/>
                      </a:cubicBezTo>
                      <a:cubicBezTo>
                        <a:pt x="112" y="62"/>
                        <a:pt x="115" y="67"/>
                        <a:pt x="116" y="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a:p>
              </p:txBody>
            </p:sp>
            <p:sp>
              <p:nvSpPr>
                <p:cNvPr id="28" name="Freeform 10">
                  <a:extLst>
                    <a:ext uri="{FF2B5EF4-FFF2-40B4-BE49-F238E27FC236}">
                      <a16:creationId xmlns="" xmlns:a16="http://schemas.microsoft.com/office/drawing/2014/main" id="{66649F13-5EB9-2C49-9487-BB87BB7082B3}"/>
                    </a:ext>
                  </a:extLst>
                </p:cNvPr>
                <p:cNvSpPr>
                  <a:spLocks/>
                </p:cNvSpPr>
                <p:nvPr/>
              </p:nvSpPr>
              <p:spPr bwMode="auto">
                <a:xfrm>
                  <a:off x="636588" y="3654425"/>
                  <a:ext cx="231775" cy="174625"/>
                </a:xfrm>
                <a:custGeom>
                  <a:avLst/>
                  <a:gdLst>
                    <a:gd name="T0" fmla="*/ 0 w 119"/>
                    <a:gd name="T1" fmla="*/ 22 h 90"/>
                    <a:gd name="T2" fmla="*/ 26 w 119"/>
                    <a:gd name="T3" fmla="*/ 8 h 90"/>
                    <a:gd name="T4" fmla="*/ 110 w 119"/>
                    <a:gd name="T5" fmla="*/ 59 h 90"/>
                    <a:gd name="T6" fmla="*/ 115 w 119"/>
                    <a:gd name="T7" fmla="*/ 79 h 90"/>
                    <a:gd name="T8" fmla="*/ 94 w 119"/>
                    <a:gd name="T9" fmla="*/ 85 h 90"/>
                    <a:gd name="T10" fmla="*/ 9 w 119"/>
                    <a:gd name="T11" fmla="*/ 33 h 90"/>
                    <a:gd name="T12" fmla="*/ 0 w 11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119" h="90">
                      <a:moveTo>
                        <a:pt x="0" y="22"/>
                      </a:moveTo>
                      <a:cubicBezTo>
                        <a:pt x="2" y="11"/>
                        <a:pt x="13" y="0"/>
                        <a:pt x="26" y="8"/>
                      </a:cubicBezTo>
                      <a:cubicBezTo>
                        <a:pt x="53" y="26"/>
                        <a:pt x="82" y="42"/>
                        <a:pt x="110" y="59"/>
                      </a:cubicBezTo>
                      <a:cubicBezTo>
                        <a:pt x="118" y="64"/>
                        <a:pt x="119" y="71"/>
                        <a:pt x="115" y="79"/>
                      </a:cubicBezTo>
                      <a:cubicBezTo>
                        <a:pt x="110" y="88"/>
                        <a:pt x="102" y="90"/>
                        <a:pt x="94" y="85"/>
                      </a:cubicBezTo>
                      <a:cubicBezTo>
                        <a:pt x="66" y="68"/>
                        <a:pt x="37" y="51"/>
                        <a:pt x="9" y="33"/>
                      </a:cubicBezTo>
                      <a:cubicBezTo>
                        <a:pt x="5" y="31"/>
                        <a:pt x="3" y="26"/>
                        <a:pt x="0"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a:p>
              </p:txBody>
            </p:sp>
            <p:sp>
              <p:nvSpPr>
                <p:cNvPr id="29" name="Freeform 11">
                  <a:extLst>
                    <a:ext uri="{FF2B5EF4-FFF2-40B4-BE49-F238E27FC236}">
                      <a16:creationId xmlns="" xmlns:a16="http://schemas.microsoft.com/office/drawing/2014/main" id="{21698C6F-C4B9-774C-A7E6-9BF3FDE0F408}"/>
                    </a:ext>
                  </a:extLst>
                </p:cNvPr>
                <p:cNvSpPr>
                  <a:spLocks/>
                </p:cNvSpPr>
                <p:nvPr/>
              </p:nvSpPr>
              <p:spPr bwMode="auto">
                <a:xfrm>
                  <a:off x="531813" y="3905255"/>
                  <a:ext cx="101601" cy="111125"/>
                </a:xfrm>
                <a:custGeom>
                  <a:avLst/>
                  <a:gdLst>
                    <a:gd name="T0" fmla="*/ 0 w 52"/>
                    <a:gd name="T1" fmla="*/ 57 h 57"/>
                    <a:gd name="T2" fmla="*/ 1 w 52"/>
                    <a:gd name="T3" fmla="*/ 29 h 57"/>
                    <a:gd name="T4" fmla="*/ 30 w 52"/>
                    <a:gd name="T5" fmla="*/ 1 h 57"/>
                    <a:gd name="T6" fmla="*/ 35 w 52"/>
                    <a:gd name="T7" fmla="*/ 4 h 57"/>
                    <a:gd name="T8" fmla="*/ 52 w 52"/>
                    <a:gd name="T9" fmla="*/ 57 h 57"/>
                    <a:gd name="T10" fmla="*/ 0 w 52"/>
                    <a:gd name="T11" fmla="*/ 57 h 57"/>
                  </a:gdLst>
                  <a:ahLst/>
                  <a:cxnLst>
                    <a:cxn ang="0">
                      <a:pos x="T0" y="T1"/>
                    </a:cxn>
                    <a:cxn ang="0">
                      <a:pos x="T2" y="T3"/>
                    </a:cxn>
                    <a:cxn ang="0">
                      <a:pos x="T4" y="T5"/>
                    </a:cxn>
                    <a:cxn ang="0">
                      <a:pos x="T6" y="T7"/>
                    </a:cxn>
                    <a:cxn ang="0">
                      <a:pos x="T8" y="T9"/>
                    </a:cxn>
                    <a:cxn ang="0">
                      <a:pos x="T10" y="T11"/>
                    </a:cxn>
                  </a:cxnLst>
                  <a:rect l="0" t="0" r="r" b="b"/>
                  <a:pathLst>
                    <a:path w="52" h="57">
                      <a:moveTo>
                        <a:pt x="0" y="57"/>
                      </a:moveTo>
                      <a:cubicBezTo>
                        <a:pt x="0" y="47"/>
                        <a:pt x="0" y="38"/>
                        <a:pt x="1" y="29"/>
                      </a:cubicBezTo>
                      <a:cubicBezTo>
                        <a:pt x="2" y="14"/>
                        <a:pt x="15" y="1"/>
                        <a:pt x="30" y="1"/>
                      </a:cubicBezTo>
                      <a:cubicBezTo>
                        <a:pt x="32" y="0"/>
                        <a:pt x="35" y="2"/>
                        <a:pt x="35" y="4"/>
                      </a:cubicBezTo>
                      <a:cubicBezTo>
                        <a:pt x="41" y="21"/>
                        <a:pt x="47" y="39"/>
                        <a:pt x="52" y="57"/>
                      </a:cubicBezTo>
                      <a:cubicBezTo>
                        <a:pt x="35" y="57"/>
                        <a:pt x="18" y="57"/>
                        <a:pt x="0" y="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p>
                  <a:endParaRPr lang="en-US"/>
                </a:p>
              </p:txBody>
            </p:sp>
          </p:grpSp>
        </p:grpSp>
        <p:sp>
          <p:nvSpPr>
            <p:cNvPr id="20" name="Rectangle 10">
              <a:extLst>
                <a:ext uri="{FF2B5EF4-FFF2-40B4-BE49-F238E27FC236}">
                  <a16:creationId xmlns="" xmlns:a16="http://schemas.microsoft.com/office/drawing/2014/main" id="{57496B4E-8219-0646-A936-9088956E11BE}"/>
                </a:ext>
              </a:extLst>
            </p:cNvPr>
            <p:cNvSpPr txBox="1"/>
            <p:nvPr/>
          </p:nvSpPr>
          <p:spPr>
            <a:xfrm>
              <a:off x="7290082" y="4442699"/>
              <a:ext cx="1175002" cy="246221"/>
            </a:xfrm>
            <a:prstGeom prst="rect">
              <a:avLst/>
            </a:prstGeom>
            <a:noFill/>
            <a:ln w="9525">
              <a:noFill/>
              <a:miter lim="800000"/>
              <a:headEnd/>
              <a:tailEnd/>
            </a:ln>
          </p:spPr>
          <p:txBody>
            <a:bodyPr vert="horz" wrap="none" lIns="0" tIns="0" rIns="0" bIns="0" numCol="1" anchor="ctr" anchorCtr="0" compatLnSpc="1">
              <a:prstTxWarp prst="textNoShape">
                <a:avLst/>
              </a:prstTxWarp>
              <a:sp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r>
                <a:rPr lang="en-US" b="0" dirty="0">
                  <a:solidFill>
                    <a:schemeClr val="bg1"/>
                  </a:solidFill>
                  <a:latin typeface="+mj-lt"/>
                </a:rPr>
                <a:t>Departments</a:t>
              </a:r>
            </a:p>
          </p:txBody>
        </p:sp>
      </p:grpSp>
      <p:sp>
        <p:nvSpPr>
          <p:cNvPr id="41" name="Rectangle 10">
            <a:extLst>
              <a:ext uri="{FF2B5EF4-FFF2-40B4-BE49-F238E27FC236}">
                <a16:creationId xmlns="" xmlns:a16="http://schemas.microsoft.com/office/drawing/2014/main" id="{94F9B70A-0D67-304A-8D8C-8E48D3155483}"/>
              </a:ext>
            </a:extLst>
          </p:cNvPr>
          <p:cNvSpPr txBox="1"/>
          <p:nvPr/>
        </p:nvSpPr>
        <p:spPr>
          <a:xfrm>
            <a:off x="6935897" y="5180802"/>
            <a:ext cx="4279791" cy="609433"/>
          </a:xfrm>
          <a:prstGeom prst="roundRect">
            <a:avLst/>
          </a:prstGeom>
          <a:solidFill>
            <a:schemeClr val="accent3"/>
          </a:solidFill>
          <a:ln w="9525">
            <a:noFill/>
            <a:miter lim="800000"/>
            <a:headEnd/>
            <a:tailEnd/>
          </a:ln>
          <a:effectLst>
            <a:outerShdw blurRad="50800" dist="38100" dir="2700000" algn="tl" rotWithShape="0">
              <a:prstClr val="black">
                <a:alpha val="40000"/>
              </a:prstClr>
            </a:outerShdw>
          </a:effectLst>
        </p:spPr>
        <p:txBody>
          <a:bodyPr vert="horz" wrap="none" lIns="72000" tIns="72000" rIns="72000" bIns="72000" numCol="1" anchor="ctr" anchorCtr="0" compatLnSpc="1">
            <a:prstTxWarp prst="textNoShape">
              <a:avLst/>
            </a:prstTxWarp>
            <a:no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sz="3600" b="0" dirty="0" smtClean="0">
                <a:solidFill>
                  <a:schemeClr val="bg1"/>
                </a:solidFill>
                <a:effectLst>
                  <a:outerShdw blurRad="38100" dist="38100" dir="2700000" algn="tl">
                    <a:srgbClr val="000000">
                      <a:alpha val="43137"/>
                    </a:srgbClr>
                  </a:outerShdw>
                </a:effectLst>
                <a:latin typeface="Impact" pitchFamily="34" charset="0"/>
              </a:rPr>
              <a:t>45 </a:t>
            </a:r>
            <a:r>
              <a:rPr lang="en-US" sz="3600" b="0" dirty="0">
                <a:solidFill>
                  <a:schemeClr val="bg1"/>
                </a:solidFill>
                <a:effectLst>
                  <a:outerShdw blurRad="38100" dist="38100" dir="2700000" algn="tl">
                    <a:srgbClr val="000000">
                      <a:alpha val="43137"/>
                    </a:srgbClr>
                  </a:outerShdw>
                </a:effectLst>
                <a:latin typeface="Impact" pitchFamily="34" charset="0"/>
              </a:rPr>
              <a:t>B2C services</a:t>
            </a:r>
            <a:endParaRPr lang="en-US" sz="3600" dirty="0">
              <a:solidFill>
                <a:schemeClr val="bg1"/>
              </a:solidFill>
              <a:effectLst>
                <a:outerShdw blurRad="38100" dist="38100" dir="2700000" algn="tl">
                  <a:srgbClr val="000000">
                    <a:alpha val="43137"/>
                  </a:srgbClr>
                </a:outerShdw>
              </a:effectLst>
              <a:latin typeface="Impact" pitchFamily="34" charset="0"/>
            </a:endParaRPr>
          </a:p>
        </p:txBody>
      </p:sp>
      <p:sp>
        <p:nvSpPr>
          <p:cNvPr id="42" name="Rectangle 10">
            <a:extLst>
              <a:ext uri="{FF2B5EF4-FFF2-40B4-BE49-F238E27FC236}">
                <a16:creationId xmlns="" xmlns:a16="http://schemas.microsoft.com/office/drawing/2014/main" id="{5D57E5F0-EE54-C048-8091-7160005DF18E}"/>
              </a:ext>
            </a:extLst>
          </p:cNvPr>
          <p:cNvSpPr txBox="1"/>
          <p:nvPr/>
        </p:nvSpPr>
        <p:spPr>
          <a:xfrm>
            <a:off x="4985747" y="2131621"/>
            <a:ext cx="6717478" cy="871537"/>
          </a:xfrm>
          <a:prstGeom prst="roundRect">
            <a:avLst/>
          </a:prstGeom>
          <a:solidFill>
            <a:schemeClr val="accent3"/>
          </a:solidFill>
          <a:ln w="9525">
            <a:noFill/>
            <a:miter lim="800000"/>
            <a:headEnd/>
            <a:tailEnd/>
          </a:ln>
          <a:effectLst>
            <a:outerShdw blurRad="50800" dist="38100" dir="2700000" sx="1000" sy="1000" algn="tl" rotWithShape="0">
              <a:prstClr val="black"/>
            </a:outerShdw>
          </a:effectLst>
        </p:spPr>
        <p:txBody>
          <a:bodyPr vert="horz" wrap="none" lIns="72000" tIns="72000" rIns="72000" bIns="72000" numCol="1" anchor="ctr" anchorCtr="0" compatLnSpc="1">
            <a:prstTxWarp prst="textNoShape">
              <a:avLst/>
            </a:prstTxWarp>
            <a:no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just"/>
            <a:r>
              <a:rPr lang="en-US" sz="2400" b="0" dirty="0">
                <a:solidFill>
                  <a:schemeClr val="bg1"/>
                </a:solidFill>
                <a:latin typeface="+mn-lt"/>
              </a:rPr>
              <a:t>E- Mitra, an integrated online-platform was launched </a:t>
            </a:r>
          </a:p>
          <a:p>
            <a:pPr algn="just"/>
            <a:r>
              <a:rPr lang="en-US" sz="2400" b="0" dirty="0">
                <a:solidFill>
                  <a:schemeClr val="bg1"/>
                </a:solidFill>
                <a:latin typeface="+mn-lt"/>
              </a:rPr>
              <a:t>to facilitate G2C &amp; B2C services to the citizens</a:t>
            </a:r>
          </a:p>
        </p:txBody>
      </p:sp>
      <p:sp>
        <p:nvSpPr>
          <p:cNvPr id="47" name="Rectangle 10">
            <a:extLst>
              <a:ext uri="{FF2B5EF4-FFF2-40B4-BE49-F238E27FC236}">
                <a16:creationId xmlns="" xmlns:a16="http://schemas.microsoft.com/office/drawing/2014/main" id="{93477C7E-A9E7-0143-8F70-20E9D4725719}"/>
              </a:ext>
            </a:extLst>
          </p:cNvPr>
          <p:cNvSpPr txBox="1"/>
          <p:nvPr/>
        </p:nvSpPr>
        <p:spPr>
          <a:xfrm>
            <a:off x="4985747" y="3189978"/>
            <a:ext cx="6717478" cy="871537"/>
          </a:xfrm>
          <a:prstGeom prst="roundRect">
            <a:avLst/>
          </a:prstGeom>
          <a:solidFill>
            <a:schemeClr val="accent3"/>
          </a:solidFill>
          <a:ln w="9525">
            <a:noFill/>
            <a:miter lim="800000"/>
            <a:headEnd/>
            <a:tailEnd/>
          </a:ln>
          <a:effectLst>
            <a:outerShdw blurRad="50800" dist="38100" dir="2700000" sx="1000" sy="1000" algn="tl" rotWithShape="0">
              <a:prstClr val="black"/>
            </a:outerShdw>
          </a:effectLst>
        </p:spPr>
        <p:txBody>
          <a:bodyPr vert="horz" wrap="none" lIns="72000" tIns="72000" rIns="72000" bIns="72000" numCol="1" anchor="ctr" anchorCtr="0" compatLnSpc="1">
            <a:prstTxWarp prst="textNoShape">
              <a:avLst/>
            </a:prstTxWarp>
            <a:no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just"/>
            <a:r>
              <a:rPr lang="en-US" sz="2400" b="0" dirty="0">
                <a:solidFill>
                  <a:schemeClr val="bg1"/>
                </a:solidFill>
                <a:latin typeface="+mn-lt"/>
              </a:rPr>
              <a:t>Network of </a:t>
            </a:r>
            <a:r>
              <a:rPr lang="en-US" sz="2400" b="0" dirty="0" smtClean="0">
                <a:solidFill>
                  <a:schemeClr val="bg1"/>
                </a:solidFill>
                <a:latin typeface="+mn-lt"/>
              </a:rPr>
              <a:t>1047 </a:t>
            </a:r>
            <a:r>
              <a:rPr lang="en-US" sz="2400" b="0" dirty="0">
                <a:solidFill>
                  <a:schemeClr val="bg1"/>
                </a:solidFill>
                <a:latin typeface="+mn-lt"/>
              </a:rPr>
              <a:t>active e-</a:t>
            </a:r>
            <a:r>
              <a:rPr lang="en-US" sz="2400" b="0" dirty="0" err="1">
                <a:solidFill>
                  <a:schemeClr val="bg1"/>
                </a:solidFill>
                <a:latin typeface="+mn-lt"/>
              </a:rPr>
              <a:t>mitras</a:t>
            </a:r>
            <a:r>
              <a:rPr lang="en-US" sz="2400" b="0" dirty="0">
                <a:solidFill>
                  <a:schemeClr val="bg1"/>
                </a:solidFill>
                <a:latin typeface="+mn-lt"/>
              </a:rPr>
              <a:t> from district head </a:t>
            </a:r>
          </a:p>
          <a:p>
            <a:pPr algn="just"/>
            <a:r>
              <a:rPr lang="en-US" sz="2400" b="0" dirty="0">
                <a:solidFill>
                  <a:schemeClr val="bg1"/>
                </a:solidFill>
                <a:latin typeface="+mn-lt"/>
              </a:rPr>
              <a:t>quarter to Gram Panchayat level </a:t>
            </a:r>
            <a:r>
              <a:rPr lang="en-US" sz="2400" b="0" dirty="0" smtClean="0">
                <a:solidFill>
                  <a:schemeClr val="bg1"/>
                </a:solidFill>
                <a:latin typeface="+mn-lt"/>
              </a:rPr>
              <a:t>have </a:t>
            </a:r>
            <a:r>
              <a:rPr lang="en-US" sz="2400" b="0" dirty="0">
                <a:solidFill>
                  <a:schemeClr val="bg1"/>
                </a:solidFill>
                <a:latin typeface="+mn-lt"/>
              </a:rPr>
              <a:t>been established</a:t>
            </a:r>
          </a:p>
        </p:txBody>
      </p:sp>
      <p:sp>
        <p:nvSpPr>
          <p:cNvPr id="40" name="Rectangle 10">
            <a:extLst>
              <a:ext uri="{FF2B5EF4-FFF2-40B4-BE49-F238E27FC236}">
                <a16:creationId xmlns="" xmlns:a16="http://schemas.microsoft.com/office/drawing/2014/main" id="{94F9B70A-0D67-304A-8D8C-8E48D3155483}"/>
              </a:ext>
            </a:extLst>
          </p:cNvPr>
          <p:cNvSpPr txBox="1"/>
          <p:nvPr/>
        </p:nvSpPr>
        <p:spPr>
          <a:xfrm>
            <a:off x="6935897" y="5931744"/>
            <a:ext cx="4279791" cy="609433"/>
          </a:xfrm>
          <a:prstGeom prst="roundRect">
            <a:avLst/>
          </a:prstGeom>
          <a:solidFill>
            <a:schemeClr val="accent3"/>
          </a:solidFill>
          <a:ln w="9525">
            <a:noFill/>
            <a:miter lim="800000"/>
            <a:headEnd/>
            <a:tailEnd/>
          </a:ln>
          <a:effectLst>
            <a:outerShdw blurRad="50800" dist="38100" dir="2700000" algn="tl" rotWithShape="0">
              <a:prstClr val="black">
                <a:alpha val="40000"/>
              </a:prstClr>
            </a:outerShdw>
          </a:effectLst>
        </p:spPr>
        <p:txBody>
          <a:bodyPr vert="horz" wrap="none" lIns="72000" tIns="72000" rIns="72000" bIns="72000" numCol="1" anchor="ctr" anchorCtr="0" compatLnSpc="1">
            <a:prstTxWarp prst="textNoShape">
              <a:avLst/>
            </a:prstTxWarp>
            <a:no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ctr"/>
            <a:r>
              <a:rPr lang="en-US" sz="3600" b="0" dirty="0" smtClean="0">
                <a:solidFill>
                  <a:schemeClr val="bg1"/>
                </a:solidFill>
                <a:effectLst>
                  <a:outerShdw blurRad="38100" dist="38100" dir="2700000" algn="tl">
                    <a:srgbClr val="000000">
                      <a:alpha val="43137"/>
                    </a:srgbClr>
                  </a:outerShdw>
                </a:effectLst>
                <a:latin typeface="Impact" pitchFamily="34" charset="0"/>
              </a:rPr>
              <a:t>151 RGPDS</a:t>
            </a:r>
            <a:r>
              <a:rPr lang="en-US" sz="3600" b="0" dirty="0" smtClean="0">
                <a:solidFill>
                  <a:schemeClr val="bg1"/>
                </a:solidFill>
                <a:effectLst>
                  <a:outerShdw blurRad="38100" dist="38100" dir="2700000" algn="tl">
                    <a:srgbClr val="000000">
                      <a:alpha val="43137"/>
                    </a:srgbClr>
                  </a:outerShdw>
                </a:effectLst>
                <a:latin typeface="Impact" pitchFamily="34" charset="0"/>
              </a:rPr>
              <a:t> </a:t>
            </a:r>
            <a:r>
              <a:rPr lang="en-US" sz="3600" b="0" dirty="0">
                <a:solidFill>
                  <a:schemeClr val="bg1"/>
                </a:solidFill>
                <a:effectLst>
                  <a:outerShdw blurRad="38100" dist="38100" dir="2700000" algn="tl">
                    <a:srgbClr val="000000">
                      <a:alpha val="43137"/>
                    </a:srgbClr>
                  </a:outerShdw>
                </a:effectLst>
                <a:latin typeface="Impact" pitchFamily="34" charset="0"/>
              </a:rPr>
              <a:t>services</a:t>
            </a:r>
            <a:endParaRPr lang="en-US" sz="3600" dirty="0">
              <a:solidFill>
                <a:schemeClr val="bg1"/>
              </a:solidFill>
              <a:effectLst>
                <a:outerShdw blurRad="38100" dist="38100" dir="2700000" algn="tl">
                  <a:srgbClr val="000000">
                    <a:alpha val="43137"/>
                  </a:srgbClr>
                </a:outerShdw>
              </a:effectLst>
              <a:latin typeface="Impact" pitchFamily="34" charset="0"/>
            </a:endParaRPr>
          </a:p>
        </p:txBody>
      </p:sp>
    </p:spTree>
    <p:extLst>
      <p:ext uri="{BB962C8B-B14F-4D97-AF65-F5344CB8AC3E}">
        <p14:creationId xmlns="" xmlns:p14="http://schemas.microsoft.com/office/powerpoint/2010/main" val="8400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7"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DF54B-DF79-5C4C-B366-9CED1DB90790}"/>
              </a:ext>
            </a:extLst>
          </p:cNvPr>
          <p:cNvSpPr>
            <a:spLocks noGrp="1"/>
          </p:cNvSpPr>
          <p:nvPr>
            <p:ph type="title"/>
          </p:nvPr>
        </p:nvSpPr>
        <p:spPr>
          <a:xfrm>
            <a:off x="581192" y="515345"/>
            <a:ext cx="11029616" cy="988332"/>
          </a:xfrm>
        </p:spPr>
        <p:txBody>
          <a:bodyPr/>
          <a:lstStyle/>
          <a:p>
            <a:pPr algn="ctr"/>
            <a:r>
              <a:rPr lang="en-US" dirty="0"/>
              <a:t>E-Mitra : WORKING PROCESS </a:t>
            </a:r>
          </a:p>
        </p:txBody>
      </p:sp>
      <p:pic>
        <p:nvPicPr>
          <p:cNvPr id="5" name="Picture 4" descr="https://encrypted-tbn0.gstatic.com/images?q=tbn:ANd9GcTHVi1hCgSj-UXmxEisGVqiVI7rgrONDGWYyF5GccAeMKwWt17tTQ">
            <a:hlinkClick r:id="rId2"/>
            <a:extLst>
              <a:ext uri="{FF2B5EF4-FFF2-40B4-BE49-F238E27FC236}">
                <a16:creationId xmlns="" xmlns:a16="http://schemas.microsoft.com/office/drawing/2014/main" id="{62D7DBC9-1B6D-0D45-9EDF-6B527F8BFEC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03232" y="2055648"/>
            <a:ext cx="728361" cy="7283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6" name="Content Placeholder 5">
            <a:extLst>
              <a:ext uri="{FF2B5EF4-FFF2-40B4-BE49-F238E27FC236}">
                <a16:creationId xmlns="" xmlns:a16="http://schemas.microsoft.com/office/drawing/2014/main" id="{1CDAEA9E-3187-0E47-B844-7079F0598EE1}"/>
              </a:ext>
            </a:extLst>
          </p:cNvPr>
          <p:cNvPicPr>
            <a:picLocks noGrp="1" noChangeAspect="1"/>
          </p:cNvPicPr>
          <p:nvPr>
            <p:ph sz="half" idx="1"/>
          </p:nvPr>
        </p:nvPicPr>
        <p:blipFill>
          <a:blip r:embed="rId4">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5265572" y="3184359"/>
            <a:ext cx="1277965" cy="1277965"/>
          </a:xfrm>
        </p:spPr>
      </p:pic>
      <p:pic>
        <p:nvPicPr>
          <p:cNvPr id="8" name="Graphic 7" descr="Office worker">
            <a:extLst>
              <a:ext uri="{FF2B5EF4-FFF2-40B4-BE49-F238E27FC236}">
                <a16:creationId xmlns="" xmlns:a16="http://schemas.microsoft.com/office/drawing/2014/main" id="{0EF9FA15-2D5B-0E42-8896-B825E168FA1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388617" y="4850278"/>
            <a:ext cx="914400" cy="861435"/>
          </a:xfrm>
          <a:prstGeom prst="rect">
            <a:avLst/>
          </a:prstGeom>
        </p:spPr>
      </p:pic>
      <p:pic>
        <p:nvPicPr>
          <p:cNvPr id="12" name="Graphic 11" descr="City">
            <a:extLst>
              <a:ext uri="{FF2B5EF4-FFF2-40B4-BE49-F238E27FC236}">
                <a16:creationId xmlns="" xmlns:a16="http://schemas.microsoft.com/office/drawing/2014/main" id="{FF1A7728-D476-3544-A90C-7304EB43AFC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388617" y="5956895"/>
            <a:ext cx="914400" cy="914400"/>
          </a:xfrm>
          <a:prstGeom prst="rect">
            <a:avLst/>
          </a:prstGeom>
        </p:spPr>
      </p:pic>
      <p:cxnSp>
        <p:nvCxnSpPr>
          <p:cNvPr id="14" name="Straight Arrow Connector 13">
            <a:extLst>
              <a:ext uri="{FF2B5EF4-FFF2-40B4-BE49-F238E27FC236}">
                <a16:creationId xmlns="" xmlns:a16="http://schemas.microsoft.com/office/drawing/2014/main" id="{AF542B57-8BE4-5447-B4E5-F9632E2028D7}"/>
              </a:ext>
            </a:extLst>
          </p:cNvPr>
          <p:cNvCxnSpPr>
            <a:cxnSpLocks/>
          </p:cNvCxnSpPr>
          <p:nvPr/>
        </p:nvCxnSpPr>
        <p:spPr>
          <a:xfrm>
            <a:off x="5845817" y="2941474"/>
            <a:ext cx="0" cy="271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E1DBB946-FF18-784F-B99F-01CD62C54392}"/>
              </a:ext>
            </a:extLst>
          </p:cNvPr>
          <p:cNvCxnSpPr>
            <a:cxnSpLocks/>
          </p:cNvCxnSpPr>
          <p:nvPr/>
        </p:nvCxnSpPr>
        <p:spPr>
          <a:xfrm flipV="1">
            <a:off x="6024560" y="2912898"/>
            <a:ext cx="0" cy="271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EDC7C3ED-179C-C74B-AE63-43978290CA4A}"/>
              </a:ext>
            </a:extLst>
          </p:cNvPr>
          <p:cNvCxnSpPr>
            <a:cxnSpLocks/>
          </p:cNvCxnSpPr>
          <p:nvPr/>
        </p:nvCxnSpPr>
        <p:spPr>
          <a:xfrm flipH="1">
            <a:off x="5845817" y="4462324"/>
            <a:ext cx="11755" cy="39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58F946B1-6A49-E34C-8305-0F7784E922C0}"/>
              </a:ext>
            </a:extLst>
          </p:cNvPr>
          <p:cNvCxnSpPr>
            <a:cxnSpLocks/>
          </p:cNvCxnSpPr>
          <p:nvPr/>
        </p:nvCxnSpPr>
        <p:spPr>
          <a:xfrm>
            <a:off x="5845817" y="5654561"/>
            <a:ext cx="0" cy="406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 xmlns:a16="http://schemas.microsoft.com/office/drawing/2014/main" id="{0DDC3765-83EA-C047-9E2D-B1654325FCA5}"/>
              </a:ext>
            </a:extLst>
          </p:cNvPr>
          <p:cNvCxnSpPr>
            <a:cxnSpLocks/>
            <a:stCxn id="6" idx="3"/>
            <a:endCxn id="8" idx="3"/>
          </p:cNvCxnSpPr>
          <p:nvPr/>
        </p:nvCxnSpPr>
        <p:spPr>
          <a:xfrm flipH="1">
            <a:off x="6303017" y="3823342"/>
            <a:ext cx="240520" cy="1457654"/>
          </a:xfrm>
          <a:prstGeom prst="bentConnector3">
            <a:avLst>
              <a:gd name="adj1" fmla="val -570264"/>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34" name="Elbow Connector 33">
            <a:extLst>
              <a:ext uri="{FF2B5EF4-FFF2-40B4-BE49-F238E27FC236}">
                <a16:creationId xmlns="" xmlns:a16="http://schemas.microsoft.com/office/drawing/2014/main" id="{81710DCC-AA24-C547-8696-774CB6C3FA78}"/>
              </a:ext>
            </a:extLst>
          </p:cNvPr>
          <p:cNvCxnSpPr>
            <a:cxnSpLocks/>
            <a:endCxn id="12" idx="3"/>
          </p:cNvCxnSpPr>
          <p:nvPr/>
        </p:nvCxnSpPr>
        <p:spPr>
          <a:xfrm rot="10800000" flipV="1">
            <a:off x="6303018" y="5154439"/>
            <a:ext cx="1612259" cy="1259656"/>
          </a:xfrm>
          <a:prstGeom prst="bentConnector3">
            <a:avLst>
              <a:gd name="adj1" fmla="val -512"/>
            </a:avLst>
          </a:prstGeom>
          <a:ln w="34925">
            <a:tailEnd type="triangle"/>
          </a:ln>
        </p:spPr>
        <p:style>
          <a:lnRef idx="1">
            <a:schemeClr val="accent2"/>
          </a:lnRef>
          <a:fillRef idx="0">
            <a:schemeClr val="accent2"/>
          </a:fillRef>
          <a:effectRef idx="0">
            <a:schemeClr val="accent2"/>
          </a:effectRef>
          <a:fontRef idx="minor">
            <a:schemeClr val="tx1"/>
          </a:fontRef>
        </p:style>
      </p:cxnSp>
      <p:cxnSp>
        <p:nvCxnSpPr>
          <p:cNvPr id="39" name="Elbow Connector 38">
            <a:extLst>
              <a:ext uri="{FF2B5EF4-FFF2-40B4-BE49-F238E27FC236}">
                <a16:creationId xmlns="" xmlns:a16="http://schemas.microsoft.com/office/drawing/2014/main" id="{D029E1CA-59AD-A940-A676-D23C2892FB4D}"/>
              </a:ext>
            </a:extLst>
          </p:cNvPr>
          <p:cNvCxnSpPr>
            <a:cxnSpLocks/>
          </p:cNvCxnSpPr>
          <p:nvPr/>
        </p:nvCxnSpPr>
        <p:spPr>
          <a:xfrm rot="10800000">
            <a:off x="5221469" y="3751902"/>
            <a:ext cx="123045" cy="2590753"/>
          </a:xfrm>
          <a:prstGeom prst="bentConnector3">
            <a:avLst>
              <a:gd name="adj1" fmla="val 1528227"/>
            </a:avLst>
          </a:prstGeom>
          <a:ln w="34925">
            <a:tailEnd type="triangle"/>
          </a:ln>
        </p:spPr>
        <p:style>
          <a:lnRef idx="1">
            <a:schemeClr val="accent3"/>
          </a:lnRef>
          <a:fillRef idx="0">
            <a:schemeClr val="accent3"/>
          </a:fillRef>
          <a:effectRef idx="0">
            <a:schemeClr val="accent3"/>
          </a:effectRef>
          <a:fontRef idx="minor">
            <a:schemeClr val="tx1"/>
          </a:fontRef>
        </p:style>
      </p:cxnSp>
      <p:sp>
        <p:nvSpPr>
          <p:cNvPr id="45" name="TextBox 44">
            <a:extLst>
              <a:ext uri="{FF2B5EF4-FFF2-40B4-BE49-F238E27FC236}">
                <a16:creationId xmlns="" xmlns:a16="http://schemas.microsoft.com/office/drawing/2014/main" id="{46AB13A8-5FE7-4346-96B4-93D1B6560C1A}"/>
              </a:ext>
            </a:extLst>
          </p:cNvPr>
          <p:cNvSpPr txBox="1"/>
          <p:nvPr/>
        </p:nvSpPr>
        <p:spPr>
          <a:xfrm>
            <a:off x="7946381" y="4615830"/>
            <a:ext cx="2248051" cy="1077218"/>
          </a:xfrm>
          <a:prstGeom prst="rect">
            <a:avLst/>
          </a:prstGeom>
          <a:noFill/>
        </p:spPr>
        <p:txBody>
          <a:bodyPr wrap="square" rtlCol="0">
            <a:spAutoFit/>
          </a:bodyPr>
          <a:lstStyle>
            <a:defPPr>
              <a:defRPr lang="en-US"/>
            </a:defPPr>
            <a:lvl1pPr algn="r">
              <a:defRPr sz="1600">
                <a:latin typeface="+mj-lt"/>
              </a:defRPr>
            </a:lvl1pPr>
          </a:lstStyle>
          <a:p>
            <a:pPr algn="l"/>
            <a:r>
              <a:rPr lang="en-US" dirty="0"/>
              <a:t>After objection</a:t>
            </a:r>
          </a:p>
          <a:p>
            <a:pPr algn="l"/>
            <a:r>
              <a:rPr lang="en-US" dirty="0"/>
              <a:t>cleared resubmit </a:t>
            </a:r>
          </a:p>
          <a:p>
            <a:pPr algn="l"/>
            <a:r>
              <a:rPr lang="en-US" dirty="0"/>
              <a:t>the application </a:t>
            </a:r>
          </a:p>
          <a:p>
            <a:pPr algn="l"/>
            <a:r>
              <a:rPr lang="en-US" dirty="0"/>
              <a:t>to the Department</a:t>
            </a:r>
          </a:p>
        </p:txBody>
      </p:sp>
      <p:sp>
        <p:nvSpPr>
          <p:cNvPr id="54" name="TextBox 53">
            <a:extLst>
              <a:ext uri="{FF2B5EF4-FFF2-40B4-BE49-F238E27FC236}">
                <a16:creationId xmlns="" xmlns:a16="http://schemas.microsoft.com/office/drawing/2014/main" id="{032D1032-544C-784F-83ED-41292182D590}"/>
              </a:ext>
            </a:extLst>
          </p:cNvPr>
          <p:cNvSpPr txBox="1"/>
          <p:nvPr/>
        </p:nvSpPr>
        <p:spPr>
          <a:xfrm>
            <a:off x="1159686" y="5442166"/>
            <a:ext cx="2297889" cy="830997"/>
          </a:xfrm>
          <a:prstGeom prst="rect">
            <a:avLst/>
          </a:prstGeom>
          <a:noFill/>
        </p:spPr>
        <p:txBody>
          <a:bodyPr wrap="square" rtlCol="0">
            <a:spAutoFit/>
          </a:bodyPr>
          <a:lstStyle/>
          <a:p>
            <a:pPr algn="r"/>
            <a:r>
              <a:rPr lang="en-US" sz="1600" dirty="0">
                <a:latin typeface="+mj-lt"/>
              </a:rPr>
              <a:t>Application incomplete /</a:t>
            </a:r>
          </a:p>
          <a:p>
            <a:pPr algn="r"/>
            <a:r>
              <a:rPr lang="en-US" sz="1600" dirty="0">
                <a:latin typeface="+mj-lt"/>
              </a:rPr>
              <a:t>Objection taken by </a:t>
            </a:r>
          </a:p>
          <a:p>
            <a:pPr algn="r"/>
            <a:r>
              <a:rPr lang="en-US" sz="1600" dirty="0">
                <a:latin typeface="+mj-lt"/>
              </a:rPr>
              <a:t>second level</a:t>
            </a:r>
          </a:p>
        </p:txBody>
      </p:sp>
      <p:cxnSp>
        <p:nvCxnSpPr>
          <p:cNvPr id="92" name="Straight Arrow Connector 91">
            <a:extLst>
              <a:ext uri="{FF2B5EF4-FFF2-40B4-BE49-F238E27FC236}">
                <a16:creationId xmlns="" xmlns:a16="http://schemas.microsoft.com/office/drawing/2014/main" id="{21A6FCCE-E597-9441-8A61-B5B128FA9EDD}"/>
              </a:ext>
            </a:extLst>
          </p:cNvPr>
          <p:cNvCxnSpPr>
            <a:stCxn id="8" idx="1"/>
          </p:cNvCxnSpPr>
          <p:nvPr/>
        </p:nvCxnSpPr>
        <p:spPr>
          <a:xfrm flipH="1" flipV="1">
            <a:off x="3443288" y="5280994"/>
            <a:ext cx="1945329" cy="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3" name="TextBox 92">
            <a:extLst>
              <a:ext uri="{FF2B5EF4-FFF2-40B4-BE49-F238E27FC236}">
                <a16:creationId xmlns="" xmlns:a16="http://schemas.microsoft.com/office/drawing/2014/main" id="{4ACDA19A-B5D4-9847-AE39-BC4E594FFE0A}"/>
              </a:ext>
            </a:extLst>
          </p:cNvPr>
          <p:cNvSpPr txBox="1"/>
          <p:nvPr/>
        </p:nvSpPr>
        <p:spPr>
          <a:xfrm>
            <a:off x="3310363" y="4383494"/>
            <a:ext cx="2255990" cy="830997"/>
          </a:xfrm>
          <a:prstGeom prst="rect">
            <a:avLst/>
          </a:prstGeom>
          <a:noFill/>
        </p:spPr>
        <p:txBody>
          <a:bodyPr wrap="square" rtlCol="0">
            <a:spAutoFit/>
          </a:bodyPr>
          <a:lstStyle>
            <a:defPPr>
              <a:defRPr lang="en-US"/>
            </a:defPPr>
            <a:lvl1pPr algn="r">
              <a:defRPr sz="1600">
                <a:latin typeface="+mj-lt"/>
              </a:defRPr>
            </a:lvl1pPr>
          </a:lstStyle>
          <a:p>
            <a:r>
              <a:rPr lang="en-US" dirty="0"/>
              <a:t> Application incomplete/</a:t>
            </a:r>
          </a:p>
          <a:p>
            <a:r>
              <a:rPr lang="en-US" dirty="0"/>
              <a:t>Objection taken by </a:t>
            </a:r>
          </a:p>
          <a:p>
            <a:r>
              <a:rPr lang="en-US" dirty="0"/>
              <a:t>first level</a:t>
            </a:r>
          </a:p>
        </p:txBody>
      </p:sp>
      <p:cxnSp>
        <p:nvCxnSpPr>
          <p:cNvPr id="107" name="Elbow Connector 106">
            <a:extLst>
              <a:ext uri="{FF2B5EF4-FFF2-40B4-BE49-F238E27FC236}">
                <a16:creationId xmlns="" xmlns:a16="http://schemas.microsoft.com/office/drawing/2014/main" id="{B0B9BEBB-BD63-CA4D-84F1-064111F7F9F6}"/>
              </a:ext>
            </a:extLst>
          </p:cNvPr>
          <p:cNvCxnSpPr>
            <a:cxnSpLocks/>
            <a:endCxn id="6" idx="3"/>
          </p:cNvCxnSpPr>
          <p:nvPr/>
        </p:nvCxnSpPr>
        <p:spPr>
          <a:xfrm rot="5400000" flipH="1" flipV="1">
            <a:off x="5034535" y="5091825"/>
            <a:ext cx="2777485" cy="240520"/>
          </a:xfrm>
          <a:prstGeom prst="bentConnector4">
            <a:avLst>
              <a:gd name="adj1" fmla="val 431"/>
              <a:gd name="adj2" fmla="val 1501900"/>
            </a:avLst>
          </a:prstGeom>
          <a:ln w="34925">
            <a:tailEnd type="triangle"/>
          </a:ln>
        </p:spPr>
        <p:style>
          <a:lnRef idx="1">
            <a:schemeClr val="accent2"/>
          </a:lnRef>
          <a:fillRef idx="0">
            <a:schemeClr val="accent2"/>
          </a:fillRef>
          <a:effectRef idx="0">
            <a:schemeClr val="accent2"/>
          </a:effectRef>
          <a:fontRef idx="minor">
            <a:schemeClr val="tx1"/>
          </a:fontRef>
        </p:style>
      </p:cxnSp>
      <p:sp>
        <p:nvSpPr>
          <p:cNvPr id="114" name="TextBox 113">
            <a:extLst>
              <a:ext uri="{FF2B5EF4-FFF2-40B4-BE49-F238E27FC236}">
                <a16:creationId xmlns="" xmlns:a16="http://schemas.microsoft.com/office/drawing/2014/main" id="{8AA26160-15FF-A34E-8E85-0CF829D5587E}"/>
              </a:ext>
            </a:extLst>
          </p:cNvPr>
          <p:cNvSpPr txBox="1"/>
          <p:nvPr/>
        </p:nvSpPr>
        <p:spPr>
          <a:xfrm>
            <a:off x="10010608" y="4492719"/>
            <a:ext cx="1419392" cy="1323439"/>
          </a:xfrm>
          <a:prstGeom prst="rect">
            <a:avLst/>
          </a:prstGeom>
          <a:noFill/>
        </p:spPr>
        <p:txBody>
          <a:bodyPr wrap="square" rtlCol="0">
            <a:spAutoFit/>
          </a:bodyPr>
          <a:lstStyle>
            <a:defPPr>
              <a:defRPr lang="en-US"/>
            </a:defPPr>
            <a:lvl1pPr>
              <a:defRPr sz="1600">
                <a:latin typeface="+mj-lt"/>
              </a:defRPr>
            </a:lvl1pPr>
          </a:lstStyle>
          <a:p>
            <a:r>
              <a:rPr lang="en-US" dirty="0"/>
              <a:t>Upon approval the receipt/ certificate can </a:t>
            </a:r>
          </a:p>
          <a:p>
            <a:r>
              <a:rPr lang="en-US" dirty="0"/>
              <a:t>be obtained </a:t>
            </a:r>
          </a:p>
          <a:p>
            <a:r>
              <a:rPr lang="en-US" dirty="0"/>
              <a:t>from e-</a:t>
            </a:r>
            <a:r>
              <a:rPr lang="en-US" dirty="0" err="1"/>
              <a:t>mitra</a:t>
            </a:r>
            <a:endParaRPr lang="en-US" dirty="0"/>
          </a:p>
        </p:txBody>
      </p:sp>
      <p:sp>
        <p:nvSpPr>
          <p:cNvPr id="115" name="TextBox 6">
            <a:extLst>
              <a:ext uri="{FF2B5EF4-FFF2-40B4-BE49-F238E27FC236}">
                <a16:creationId xmlns="" xmlns:a16="http://schemas.microsoft.com/office/drawing/2014/main" id="{640FDACC-0458-004E-829A-3042DB43E96A}"/>
              </a:ext>
            </a:extLst>
          </p:cNvPr>
          <p:cNvSpPr txBox="1">
            <a:spLocks noChangeArrowheads="1"/>
          </p:cNvSpPr>
          <p:nvPr/>
        </p:nvSpPr>
        <p:spPr bwMode="auto">
          <a:xfrm>
            <a:off x="6564514" y="2269444"/>
            <a:ext cx="994756" cy="338554"/>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600" dirty="0">
                <a:latin typeface="Arial" pitchFamily="34" charset="0"/>
                <a:cs typeface="Arial" pitchFamily="34" charset="0"/>
              </a:rPr>
              <a:t>Citizens</a:t>
            </a:r>
          </a:p>
        </p:txBody>
      </p:sp>
      <p:sp>
        <p:nvSpPr>
          <p:cNvPr id="116" name="TextBox 6">
            <a:extLst>
              <a:ext uri="{FF2B5EF4-FFF2-40B4-BE49-F238E27FC236}">
                <a16:creationId xmlns="" xmlns:a16="http://schemas.microsoft.com/office/drawing/2014/main" id="{8F935C52-A793-4641-A62E-27AAE07DA144}"/>
              </a:ext>
            </a:extLst>
          </p:cNvPr>
          <p:cNvSpPr txBox="1">
            <a:spLocks noChangeArrowheads="1"/>
          </p:cNvSpPr>
          <p:nvPr/>
        </p:nvSpPr>
        <p:spPr bwMode="auto">
          <a:xfrm>
            <a:off x="6537630" y="3365884"/>
            <a:ext cx="994755" cy="338554"/>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600" dirty="0">
                <a:latin typeface="Arial" pitchFamily="34" charset="0"/>
                <a:cs typeface="Arial" pitchFamily="34" charset="0"/>
              </a:rPr>
              <a:t>Interface</a:t>
            </a:r>
          </a:p>
        </p:txBody>
      </p:sp>
      <p:sp>
        <p:nvSpPr>
          <p:cNvPr id="117" name="TextBox 6">
            <a:extLst>
              <a:ext uri="{FF2B5EF4-FFF2-40B4-BE49-F238E27FC236}">
                <a16:creationId xmlns="" xmlns:a16="http://schemas.microsoft.com/office/drawing/2014/main" id="{6C484019-4000-BA49-91F7-11BFDEE83D18}"/>
              </a:ext>
            </a:extLst>
          </p:cNvPr>
          <p:cNvSpPr txBox="1">
            <a:spLocks noChangeArrowheads="1"/>
          </p:cNvSpPr>
          <p:nvPr/>
        </p:nvSpPr>
        <p:spPr bwMode="auto">
          <a:xfrm>
            <a:off x="6510745" y="4710270"/>
            <a:ext cx="1196799" cy="461665"/>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200" dirty="0">
                <a:latin typeface="Arial" pitchFamily="34" charset="0"/>
                <a:cs typeface="Arial" pitchFamily="34" charset="0"/>
              </a:rPr>
              <a:t>Dealing Clerk </a:t>
            </a:r>
          </a:p>
          <a:p>
            <a:pPr>
              <a:defRPr/>
            </a:pPr>
            <a:r>
              <a:rPr lang="en-US" sz="1200" dirty="0">
                <a:latin typeface="Arial" pitchFamily="34" charset="0"/>
                <a:cs typeface="Arial" pitchFamily="34" charset="0"/>
              </a:rPr>
              <a:t>   (1</a:t>
            </a:r>
            <a:r>
              <a:rPr lang="en-US" sz="1200" baseline="30000" dirty="0">
                <a:latin typeface="Arial" pitchFamily="34" charset="0"/>
                <a:cs typeface="Arial" pitchFamily="34" charset="0"/>
              </a:rPr>
              <a:t>st</a:t>
            </a:r>
            <a:r>
              <a:rPr lang="en-US" sz="1200" dirty="0">
                <a:latin typeface="Arial" pitchFamily="34" charset="0"/>
                <a:cs typeface="Arial" pitchFamily="34" charset="0"/>
              </a:rPr>
              <a:t> Level)</a:t>
            </a:r>
          </a:p>
        </p:txBody>
      </p:sp>
      <p:sp>
        <p:nvSpPr>
          <p:cNvPr id="118" name="TextBox 6">
            <a:extLst>
              <a:ext uri="{FF2B5EF4-FFF2-40B4-BE49-F238E27FC236}">
                <a16:creationId xmlns="" xmlns:a16="http://schemas.microsoft.com/office/drawing/2014/main" id="{04F78F56-E3F2-3D47-A354-B58E16041E2C}"/>
              </a:ext>
            </a:extLst>
          </p:cNvPr>
          <p:cNvSpPr txBox="1">
            <a:spLocks noChangeArrowheads="1"/>
          </p:cNvSpPr>
          <p:nvPr/>
        </p:nvSpPr>
        <p:spPr bwMode="auto">
          <a:xfrm>
            <a:off x="6303017" y="5819123"/>
            <a:ext cx="1512245" cy="461665"/>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200" dirty="0">
                <a:latin typeface="Arial" pitchFamily="34" charset="0"/>
                <a:cs typeface="Arial" pitchFamily="34" charset="0"/>
              </a:rPr>
              <a:t>Approving Authority</a:t>
            </a:r>
          </a:p>
          <a:p>
            <a:pPr>
              <a:defRPr/>
            </a:pPr>
            <a:r>
              <a:rPr lang="en-US" sz="1200" dirty="0">
                <a:latin typeface="Arial" pitchFamily="34" charset="0"/>
                <a:cs typeface="Arial" pitchFamily="34" charset="0"/>
              </a:rPr>
              <a:t>      (2</a:t>
            </a:r>
            <a:r>
              <a:rPr lang="en-US" sz="1200" baseline="30000" dirty="0">
                <a:latin typeface="Arial" pitchFamily="34" charset="0"/>
                <a:cs typeface="Arial" pitchFamily="34" charset="0"/>
              </a:rPr>
              <a:t>nd</a:t>
            </a:r>
            <a:r>
              <a:rPr lang="en-US" sz="1200" dirty="0">
                <a:latin typeface="Arial" pitchFamily="34" charset="0"/>
                <a:cs typeface="Arial" pitchFamily="34" charset="0"/>
              </a:rPr>
              <a:t>  Level)</a:t>
            </a:r>
          </a:p>
        </p:txBody>
      </p:sp>
      <p:sp>
        <p:nvSpPr>
          <p:cNvPr id="123" name="Rectangle 10">
            <a:extLst>
              <a:ext uri="{FF2B5EF4-FFF2-40B4-BE49-F238E27FC236}">
                <a16:creationId xmlns="" xmlns:a16="http://schemas.microsoft.com/office/drawing/2014/main" id="{BBD2BA76-9E89-FE4E-B903-E2E489CAAB21}"/>
              </a:ext>
            </a:extLst>
          </p:cNvPr>
          <p:cNvSpPr txBox="1"/>
          <p:nvPr/>
        </p:nvSpPr>
        <p:spPr>
          <a:xfrm>
            <a:off x="733718" y="1969015"/>
            <a:ext cx="3834135" cy="1277966"/>
          </a:xfrm>
          <a:prstGeom prst="roundRect">
            <a:avLst/>
          </a:prstGeom>
          <a:solidFill>
            <a:schemeClr val="accent3"/>
          </a:solidFill>
          <a:ln w="9525">
            <a:noFill/>
            <a:miter lim="800000"/>
            <a:headEnd/>
            <a:tailEnd/>
          </a:ln>
          <a:effectLst>
            <a:outerShdw blurRad="50800" dist="38100" dir="2700000" sx="1000" sy="1000" algn="tl" rotWithShape="0">
              <a:prstClr val="black"/>
            </a:outerShdw>
          </a:effectLst>
        </p:spPr>
        <p:txBody>
          <a:bodyPr vert="horz" wrap="none" lIns="72000" tIns="72000" rIns="72000" bIns="72000" numCol="1" anchor="ctr" anchorCtr="0" compatLnSpc="1">
            <a:prstTxWarp prst="textNoShape">
              <a:avLst/>
            </a:prstTxWarp>
            <a:no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just"/>
            <a:r>
              <a:rPr lang="en-US" sz="1800" b="0" dirty="0" smtClean="0">
                <a:solidFill>
                  <a:schemeClr val="bg1"/>
                </a:solidFill>
                <a:latin typeface="+mn-lt"/>
              </a:rPr>
              <a:t>1047 </a:t>
            </a:r>
            <a:r>
              <a:rPr lang="en-US" sz="1800" b="0" dirty="0">
                <a:solidFill>
                  <a:schemeClr val="bg1"/>
                </a:solidFill>
                <a:latin typeface="+mn-lt"/>
              </a:rPr>
              <a:t>e-</a:t>
            </a:r>
            <a:r>
              <a:rPr lang="en-US" sz="1800" b="0" dirty="0" err="1">
                <a:solidFill>
                  <a:schemeClr val="bg1"/>
                </a:solidFill>
                <a:latin typeface="+mn-lt"/>
              </a:rPr>
              <a:t>mitra</a:t>
            </a:r>
            <a:r>
              <a:rPr lang="en-US" sz="1800" b="0" dirty="0">
                <a:solidFill>
                  <a:schemeClr val="bg1"/>
                </a:solidFill>
                <a:latin typeface="+mn-lt"/>
              </a:rPr>
              <a:t> along with operators are </a:t>
            </a:r>
          </a:p>
          <a:p>
            <a:pPr algn="just"/>
            <a:r>
              <a:rPr lang="en-US" sz="1800" b="0" dirty="0">
                <a:solidFill>
                  <a:schemeClr val="bg1"/>
                </a:solidFill>
                <a:latin typeface="+mn-lt"/>
              </a:rPr>
              <a:t>established from district headquarter </a:t>
            </a:r>
          </a:p>
          <a:p>
            <a:pPr algn="just"/>
            <a:r>
              <a:rPr lang="en-US" sz="1800" b="0" dirty="0">
                <a:solidFill>
                  <a:schemeClr val="bg1"/>
                </a:solidFill>
                <a:latin typeface="+mn-lt"/>
              </a:rPr>
              <a:t>to Gram Panchayat Level</a:t>
            </a:r>
          </a:p>
        </p:txBody>
      </p:sp>
      <p:sp>
        <p:nvSpPr>
          <p:cNvPr id="124" name="Rectangle 10">
            <a:extLst>
              <a:ext uri="{FF2B5EF4-FFF2-40B4-BE49-F238E27FC236}">
                <a16:creationId xmlns="" xmlns:a16="http://schemas.microsoft.com/office/drawing/2014/main" id="{DF280573-B1E9-2444-BD86-B4F73B742B5C}"/>
              </a:ext>
            </a:extLst>
          </p:cNvPr>
          <p:cNvSpPr txBox="1"/>
          <p:nvPr/>
        </p:nvSpPr>
        <p:spPr>
          <a:xfrm>
            <a:off x="7788301" y="1992210"/>
            <a:ext cx="3961112" cy="1277966"/>
          </a:xfrm>
          <a:prstGeom prst="roundRect">
            <a:avLst/>
          </a:prstGeom>
          <a:solidFill>
            <a:schemeClr val="accent3"/>
          </a:solidFill>
          <a:ln w="9525">
            <a:noFill/>
            <a:miter lim="800000"/>
            <a:headEnd/>
            <a:tailEnd/>
          </a:ln>
          <a:effectLst>
            <a:outerShdw blurRad="50800" dist="38100" dir="2700000" sx="1000" sy="1000" algn="tl" rotWithShape="0">
              <a:prstClr val="black"/>
            </a:outerShdw>
          </a:effectLst>
        </p:spPr>
        <p:txBody>
          <a:bodyPr vert="horz" wrap="none" lIns="72000" tIns="72000" rIns="72000" bIns="72000" numCol="1" anchor="ctr" anchorCtr="0" compatLnSpc="1">
            <a:prstTxWarp prst="textNoShape">
              <a:avLst/>
            </a:prstTxWarp>
            <a:noAutofit/>
          </a:bodyPr>
          <a:lstStyle>
            <a:defPPr>
              <a:defRPr lang="en-GB"/>
            </a:defPPr>
            <a:lvl1pPr marL="0" lvl="0" indent="0" defTabSz="895350" eaLnBrk="0" hangingPunct="0">
              <a:buClr>
                <a:schemeClr val="tx2"/>
              </a:buClr>
              <a:defRPr sz="1600" b="1">
                <a:latin typeface="Calibri" pitchFamily="34" charset="0"/>
                <a:cs typeface="Calibri" pitchFamily="34" charset="0"/>
              </a:defRPr>
            </a:lvl1pPr>
            <a:lvl2pPr marL="193675" lvl="1" indent="-192088" defTabSz="895350" eaLnBrk="0" hangingPunct="0">
              <a:buClr>
                <a:schemeClr val="tx2"/>
              </a:buClr>
              <a:buSzPct val="125000"/>
              <a:buFont typeface="Arial" charset="0"/>
              <a:buChar char="▪"/>
              <a:defRPr sz="1600">
                <a:latin typeface="Calibri" pitchFamily="34" charset="0"/>
                <a:cs typeface="Calibri" pitchFamily="34" charset="0"/>
              </a:defRPr>
            </a:lvl2pPr>
            <a:lvl3pPr marL="457200" lvl="2" indent="-261938" defTabSz="895350" eaLnBrk="0" hangingPunct="0">
              <a:buClr>
                <a:schemeClr val="tx2"/>
              </a:buClr>
              <a:buSzPct val="120000"/>
              <a:buFont typeface="Arial" charset="0"/>
              <a:buChar char="–"/>
              <a:defRPr sz="1600">
                <a:latin typeface="Calibri" pitchFamily="34" charset="0"/>
                <a:cs typeface="Calibri" pitchFamily="34" charset="0"/>
              </a:defRPr>
            </a:lvl3pPr>
            <a:lvl4pPr marL="614363" lvl="3" indent="-155575" defTabSz="895350" eaLnBrk="0" hangingPunct="0">
              <a:buClr>
                <a:schemeClr val="tx2"/>
              </a:buClr>
              <a:buSzPct val="120000"/>
              <a:buFont typeface="Arial" charset="0"/>
              <a:buChar char="▫"/>
              <a:defRPr sz="1600">
                <a:latin typeface="Calibri" pitchFamily="34" charset="0"/>
                <a:cs typeface="Calibri" pitchFamily="34" charset="0"/>
              </a:defRPr>
            </a:lvl4pPr>
            <a:lvl5pPr marL="746125" lvl="4" indent="-130175" defTabSz="895350" eaLnBrk="0" hangingPunct="0">
              <a:buClr>
                <a:schemeClr val="tx2"/>
              </a:buClr>
              <a:buSzPct val="89000"/>
              <a:buFont typeface="Arial" charset="0"/>
              <a:buChar char="-"/>
              <a:defRPr sz="1600">
                <a:latin typeface="Calibri" pitchFamily="34" charset="0"/>
                <a:cs typeface="Calibri" pitchFamily="34" charset="0"/>
              </a:defRPr>
            </a:lvl5pPr>
            <a:lvl6pPr marL="1203325" indent="-130175" defTabSz="895350" fontAlgn="base">
              <a:spcBef>
                <a:spcPct val="0"/>
              </a:spcBef>
              <a:spcAft>
                <a:spcPct val="0"/>
              </a:spcAft>
              <a:buClr>
                <a:schemeClr val="tx2"/>
              </a:buClr>
              <a:buSzPct val="89000"/>
              <a:buFont typeface="Arial" pitchFamily="34" charset="0"/>
              <a:buChar char="-"/>
              <a:defRPr sz="1600">
                <a:latin typeface="+mn-lt"/>
              </a:defRPr>
            </a:lvl6pPr>
            <a:lvl7pPr marL="1660525" indent="-130175" defTabSz="895350" fontAlgn="base">
              <a:spcBef>
                <a:spcPct val="0"/>
              </a:spcBef>
              <a:spcAft>
                <a:spcPct val="0"/>
              </a:spcAft>
              <a:buClr>
                <a:schemeClr val="tx2"/>
              </a:buClr>
              <a:buSzPct val="89000"/>
              <a:buFont typeface="Arial" pitchFamily="34" charset="0"/>
              <a:buChar char="-"/>
              <a:defRPr sz="1600">
                <a:latin typeface="+mn-lt"/>
              </a:defRPr>
            </a:lvl7pPr>
            <a:lvl8pPr marL="2117725" indent="-130175" defTabSz="895350" fontAlgn="base">
              <a:spcBef>
                <a:spcPct val="0"/>
              </a:spcBef>
              <a:spcAft>
                <a:spcPct val="0"/>
              </a:spcAft>
              <a:buClr>
                <a:schemeClr val="tx2"/>
              </a:buClr>
              <a:buSzPct val="89000"/>
              <a:buFont typeface="Arial" pitchFamily="34" charset="0"/>
              <a:buChar char="-"/>
              <a:defRPr sz="1600">
                <a:latin typeface="+mn-lt"/>
              </a:defRPr>
            </a:lvl8pPr>
            <a:lvl9pPr marL="2574925" indent="-130175" defTabSz="895350" fontAlgn="base">
              <a:spcBef>
                <a:spcPct val="0"/>
              </a:spcBef>
              <a:spcAft>
                <a:spcPct val="0"/>
              </a:spcAft>
              <a:buClr>
                <a:schemeClr val="tx2"/>
              </a:buClr>
              <a:buSzPct val="89000"/>
              <a:buFont typeface="Arial" pitchFamily="34" charset="0"/>
              <a:buChar char="-"/>
              <a:defRPr sz="1600">
                <a:latin typeface="+mn-lt"/>
              </a:defRPr>
            </a:lvl9pPr>
          </a:lstStyle>
          <a:p>
            <a:pPr algn="just"/>
            <a:r>
              <a:rPr lang="en-US" sz="1800" b="0" dirty="0" smtClean="0">
                <a:solidFill>
                  <a:schemeClr val="bg1"/>
                </a:solidFill>
                <a:latin typeface="+mn-lt"/>
              </a:rPr>
              <a:t>212 </a:t>
            </a:r>
            <a:r>
              <a:rPr lang="en-US" sz="1800" b="0" dirty="0">
                <a:solidFill>
                  <a:schemeClr val="bg1"/>
                </a:solidFill>
                <a:latin typeface="+mn-lt"/>
              </a:rPr>
              <a:t>e-</a:t>
            </a:r>
            <a:r>
              <a:rPr lang="en-US" sz="1800" b="0" dirty="0" err="1">
                <a:solidFill>
                  <a:schemeClr val="bg1"/>
                </a:solidFill>
                <a:latin typeface="+mn-lt"/>
              </a:rPr>
              <a:t>mitra</a:t>
            </a:r>
            <a:r>
              <a:rPr lang="en-US" sz="1800" b="0" dirty="0">
                <a:solidFill>
                  <a:schemeClr val="bg1"/>
                </a:solidFill>
                <a:latin typeface="+mn-lt"/>
              </a:rPr>
              <a:t> plus machines have been </a:t>
            </a:r>
          </a:p>
          <a:p>
            <a:pPr algn="just"/>
            <a:r>
              <a:rPr lang="en-US" sz="1800" b="0" dirty="0">
                <a:solidFill>
                  <a:schemeClr val="bg1"/>
                </a:solidFill>
                <a:latin typeface="+mn-lt"/>
              </a:rPr>
              <a:t>Installed as self-kiosks at Dist. HQ, </a:t>
            </a:r>
          </a:p>
          <a:p>
            <a:pPr algn="just"/>
            <a:r>
              <a:rPr lang="en-US" sz="1800" b="0" dirty="0">
                <a:solidFill>
                  <a:schemeClr val="bg1"/>
                </a:solidFill>
                <a:latin typeface="+mn-lt"/>
              </a:rPr>
              <a:t>Block HQ and GP HQ Level as self </a:t>
            </a:r>
          </a:p>
          <a:p>
            <a:pPr algn="just"/>
            <a:r>
              <a:rPr lang="en-US" sz="1800" b="0" dirty="0">
                <a:solidFill>
                  <a:schemeClr val="bg1"/>
                </a:solidFill>
                <a:latin typeface="+mn-lt"/>
              </a:rPr>
              <a:t>Kiosks i.e. without assistance of operator</a:t>
            </a:r>
          </a:p>
        </p:txBody>
      </p:sp>
    </p:spTree>
    <p:extLst>
      <p:ext uri="{BB962C8B-B14F-4D97-AF65-F5344CB8AC3E}">
        <p14:creationId xmlns="" xmlns:p14="http://schemas.microsoft.com/office/powerpoint/2010/main" val="176098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fade">
                                      <p:cBhvr>
                                        <p:cTn id="59" dur="1000"/>
                                        <p:tgtEl>
                                          <p:spTgt spid="123"/>
                                        </p:tgtEl>
                                      </p:cBhvr>
                                    </p:animEffect>
                                    <p:anim calcmode="lin" valueType="num">
                                      <p:cBhvr>
                                        <p:cTn id="60" dur="1000" fill="hold"/>
                                        <p:tgtEl>
                                          <p:spTgt spid="123"/>
                                        </p:tgtEl>
                                        <p:attrNameLst>
                                          <p:attrName>ppt_x</p:attrName>
                                        </p:attrNameLst>
                                      </p:cBhvr>
                                      <p:tavLst>
                                        <p:tav tm="0">
                                          <p:val>
                                            <p:strVal val="#ppt_x"/>
                                          </p:val>
                                        </p:tav>
                                        <p:tav tm="100000">
                                          <p:val>
                                            <p:strVal val="#ppt_x"/>
                                          </p:val>
                                        </p:tav>
                                      </p:tavLst>
                                    </p:anim>
                                    <p:anim calcmode="lin" valueType="num">
                                      <p:cBhvr>
                                        <p:cTn id="61"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fade">
                                      <p:cBhvr>
                                        <p:cTn id="66" dur="1000"/>
                                        <p:tgtEl>
                                          <p:spTgt spid="124"/>
                                        </p:tgtEl>
                                      </p:cBhvr>
                                    </p:animEffect>
                                    <p:anim calcmode="lin" valueType="num">
                                      <p:cBhvr>
                                        <p:cTn id="67" dur="1000" fill="hold"/>
                                        <p:tgtEl>
                                          <p:spTgt spid="124"/>
                                        </p:tgtEl>
                                        <p:attrNameLst>
                                          <p:attrName>ppt_x</p:attrName>
                                        </p:attrNameLst>
                                      </p:cBhvr>
                                      <p:tavLst>
                                        <p:tav tm="0">
                                          <p:val>
                                            <p:strVal val="#ppt_x"/>
                                          </p:val>
                                        </p:tav>
                                        <p:tav tm="100000">
                                          <p:val>
                                            <p:strVal val="#ppt_x"/>
                                          </p:val>
                                        </p:tav>
                                      </p:tavLst>
                                    </p:anim>
                                    <p:anim calcmode="lin" valueType="num">
                                      <p:cBhvr>
                                        <p:cTn id="6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4" grpId="0"/>
      <p:bldP spid="93" grpId="0"/>
      <p:bldP spid="114" grpId="0"/>
      <p:bldP spid="115" grpId="0" animBg="1"/>
      <p:bldP spid="116" grpId="0" animBg="1"/>
      <p:bldP spid="116" grpId="1" animBg="1"/>
      <p:bldP spid="117" grpId="0" animBg="1"/>
      <p:bldP spid="118" grpId="0" animBg="1"/>
      <p:bldP spid="123" grpId="0" animBg="1"/>
      <p:bldP spid="1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39114"/>
            <a:ext cx="11029616" cy="638833"/>
          </a:xfrm>
        </p:spPr>
        <p:txBody>
          <a:bodyPr/>
          <a:lstStyle/>
          <a:p>
            <a:pPr algn="ctr"/>
            <a:r>
              <a:rPr lang="en-IN" dirty="0" smtClean="0"/>
              <a:t>STRENGHTING E-MITRA INFRASTRUCTURE</a:t>
            </a:r>
            <a:endParaRPr lang="en-IN" dirty="0"/>
          </a:p>
        </p:txBody>
      </p:sp>
      <p:sp>
        <p:nvSpPr>
          <p:cNvPr id="5" name="Rectangle 4"/>
          <p:cNvSpPr/>
          <p:nvPr/>
        </p:nvSpPr>
        <p:spPr>
          <a:xfrm>
            <a:off x="972065" y="1854926"/>
            <a:ext cx="10638744" cy="5570756"/>
          </a:xfrm>
          <a:prstGeom prst="rect">
            <a:avLst/>
          </a:prstGeom>
        </p:spPr>
        <p:txBody>
          <a:bodyPr wrap="square">
            <a:spAutoFit/>
          </a:bodyPr>
          <a:lstStyle/>
          <a:p>
            <a:pPr lvl="1" indent="-457200" algn="just">
              <a:buFont typeface="Arial" pitchFamily="34" charset="0"/>
              <a:buChar char="•"/>
            </a:pPr>
            <a:r>
              <a:rPr lang="en-IN" sz="2400" dirty="0" smtClean="0">
                <a:solidFill>
                  <a:schemeClr val="accent3">
                    <a:lumMod val="50000"/>
                  </a:schemeClr>
                </a:solidFill>
              </a:rPr>
              <a:t>This </a:t>
            </a:r>
            <a:r>
              <a:rPr lang="en-IN" sz="2400" dirty="0" smtClean="0">
                <a:solidFill>
                  <a:schemeClr val="accent3">
                    <a:lumMod val="50000"/>
                  </a:schemeClr>
                </a:solidFill>
              </a:rPr>
              <a:t>service delivery gateway called e-</a:t>
            </a:r>
            <a:r>
              <a:rPr lang="en-IN" sz="2400" dirty="0" err="1" smtClean="0">
                <a:solidFill>
                  <a:schemeClr val="accent3">
                    <a:lumMod val="50000"/>
                  </a:schemeClr>
                </a:solidFill>
              </a:rPr>
              <a:t>mitra</a:t>
            </a:r>
            <a:r>
              <a:rPr lang="en-IN" sz="2400" dirty="0" smtClean="0">
                <a:solidFill>
                  <a:schemeClr val="accent3">
                    <a:lumMod val="50000"/>
                  </a:schemeClr>
                </a:solidFill>
              </a:rPr>
              <a:t> has been  strengthened </a:t>
            </a:r>
            <a:r>
              <a:rPr lang="en-IN" sz="2400" dirty="0" err="1" smtClean="0">
                <a:solidFill>
                  <a:schemeClr val="accent3">
                    <a:lumMod val="50000"/>
                  </a:schemeClr>
                </a:solidFill>
              </a:rPr>
              <a:t>upto</a:t>
            </a:r>
            <a:r>
              <a:rPr lang="en-IN" sz="2400" dirty="0" smtClean="0">
                <a:solidFill>
                  <a:schemeClr val="accent3">
                    <a:lumMod val="50000"/>
                  </a:schemeClr>
                </a:solidFill>
              </a:rPr>
              <a:t> GP level by establishing internet facility at GP level. Free space and electricity is given in GP building to establish such centre. Each village of more than 1000 population is being covered by e </a:t>
            </a:r>
            <a:r>
              <a:rPr lang="en-IN" sz="2400" dirty="0" err="1" smtClean="0">
                <a:solidFill>
                  <a:schemeClr val="accent3">
                    <a:lumMod val="50000"/>
                  </a:schemeClr>
                </a:solidFill>
              </a:rPr>
              <a:t>mitra</a:t>
            </a:r>
            <a:r>
              <a:rPr lang="en-IN" sz="2400" dirty="0" smtClean="0">
                <a:solidFill>
                  <a:schemeClr val="accent3">
                    <a:lumMod val="50000"/>
                  </a:schemeClr>
                </a:solidFill>
              </a:rPr>
              <a:t> centre</a:t>
            </a:r>
            <a:r>
              <a:rPr lang="en-IN" sz="2400" dirty="0" smtClean="0">
                <a:solidFill>
                  <a:schemeClr val="accent3">
                    <a:lumMod val="50000"/>
                  </a:schemeClr>
                </a:solidFill>
              </a:rPr>
              <a:t>.</a:t>
            </a:r>
          </a:p>
          <a:p>
            <a:pPr lvl="1" indent="-457200" algn="just">
              <a:buFont typeface="Arial" pitchFamily="34" charset="0"/>
              <a:buChar char="•"/>
            </a:pPr>
            <a:r>
              <a:rPr lang="en-IN" sz="2400" dirty="0" smtClean="0">
                <a:solidFill>
                  <a:schemeClr val="accent3">
                    <a:lumMod val="50000"/>
                  </a:schemeClr>
                </a:solidFill>
              </a:rPr>
              <a:t>Local rural youths are identified and encouraged to work as </a:t>
            </a:r>
            <a:r>
              <a:rPr lang="en-IN" sz="2400" dirty="0" err="1" smtClean="0">
                <a:solidFill>
                  <a:schemeClr val="accent3">
                    <a:lumMod val="50000"/>
                  </a:schemeClr>
                </a:solidFill>
              </a:rPr>
              <a:t>emitra</a:t>
            </a:r>
            <a:r>
              <a:rPr lang="en-IN" sz="2400" dirty="0" smtClean="0">
                <a:solidFill>
                  <a:schemeClr val="accent3">
                    <a:lumMod val="50000"/>
                  </a:schemeClr>
                </a:solidFill>
              </a:rPr>
              <a:t> operator in backward areas through gram </a:t>
            </a:r>
            <a:r>
              <a:rPr lang="en-IN" sz="2400" dirty="0" err="1" smtClean="0">
                <a:solidFill>
                  <a:schemeClr val="accent3">
                    <a:lumMod val="50000"/>
                  </a:schemeClr>
                </a:solidFill>
              </a:rPr>
              <a:t>panchayats</a:t>
            </a:r>
            <a:r>
              <a:rPr lang="en-IN" sz="2400" dirty="0" smtClean="0">
                <a:solidFill>
                  <a:schemeClr val="accent3">
                    <a:lumMod val="50000"/>
                  </a:schemeClr>
                </a:solidFill>
              </a:rPr>
              <a:t>.</a:t>
            </a:r>
            <a:endParaRPr lang="en-IN" sz="2400" dirty="0" smtClean="0">
              <a:solidFill>
                <a:schemeClr val="accent3">
                  <a:lumMod val="50000"/>
                </a:schemeClr>
              </a:solidFill>
            </a:endParaRPr>
          </a:p>
          <a:p>
            <a:pPr lvl="1" indent="-457200" algn="just">
              <a:buFont typeface="Arial" pitchFamily="34" charset="0"/>
              <a:buChar char="•"/>
            </a:pPr>
            <a:r>
              <a:rPr lang="en-IN" sz="2400" dirty="0" smtClean="0">
                <a:solidFill>
                  <a:schemeClr val="accent3">
                    <a:lumMod val="50000"/>
                  </a:schemeClr>
                </a:solidFill>
              </a:rPr>
              <a:t>To avail the services at their doorstep, awareness activities are carried through media, social </a:t>
            </a:r>
            <a:r>
              <a:rPr lang="en-IN" sz="2400" dirty="0" smtClean="0">
                <a:solidFill>
                  <a:schemeClr val="accent3">
                    <a:lumMod val="50000"/>
                  </a:schemeClr>
                </a:solidFill>
              </a:rPr>
              <a:t>media and </a:t>
            </a:r>
            <a:r>
              <a:rPr lang="en-IN" sz="2400" dirty="0" err="1" smtClean="0">
                <a:solidFill>
                  <a:schemeClr val="accent3">
                    <a:lumMod val="50000"/>
                  </a:schemeClr>
                </a:solidFill>
              </a:rPr>
              <a:t>choupals</a:t>
            </a:r>
            <a:r>
              <a:rPr lang="en-IN" sz="2400" dirty="0" smtClean="0">
                <a:solidFill>
                  <a:schemeClr val="accent3">
                    <a:lumMod val="50000"/>
                  </a:schemeClr>
                </a:solidFill>
              </a:rPr>
              <a:t>.</a:t>
            </a:r>
          </a:p>
          <a:p>
            <a:pPr lvl="1" indent="-457200" algn="just">
              <a:buFont typeface="Arial" pitchFamily="34" charset="0"/>
              <a:buChar char="•"/>
            </a:pPr>
            <a:r>
              <a:rPr lang="en-IN" sz="2400" dirty="0" smtClean="0">
                <a:solidFill>
                  <a:schemeClr val="accent3">
                    <a:lumMod val="50000"/>
                  </a:schemeClr>
                </a:solidFill>
              </a:rPr>
              <a:t>Frequent training programs are  organised to train operators about the SOPs of various schemes.  Erring e </a:t>
            </a:r>
            <a:r>
              <a:rPr lang="en-IN" sz="2400" dirty="0" err="1" smtClean="0">
                <a:solidFill>
                  <a:schemeClr val="accent3">
                    <a:lumMod val="50000"/>
                  </a:schemeClr>
                </a:solidFill>
              </a:rPr>
              <a:t>mitra</a:t>
            </a:r>
            <a:r>
              <a:rPr lang="en-IN" sz="2400" dirty="0" smtClean="0">
                <a:solidFill>
                  <a:schemeClr val="accent3">
                    <a:lumMod val="50000"/>
                  </a:schemeClr>
                </a:solidFill>
              </a:rPr>
              <a:t> operator are blacklisted also</a:t>
            </a:r>
            <a:r>
              <a:rPr lang="en-IN" sz="2400" dirty="0" smtClean="0">
                <a:solidFill>
                  <a:schemeClr val="accent3">
                    <a:lumMod val="50000"/>
                  </a:schemeClr>
                </a:solidFill>
              </a:rPr>
              <a:t>.</a:t>
            </a:r>
          </a:p>
          <a:p>
            <a:pPr lvl="1" indent="-457200" algn="just">
              <a:buFont typeface="Arial" pitchFamily="34" charset="0"/>
              <a:buChar char="•"/>
            </a:pPr>
            <a:r>
              <a:rPr lang="en-IN" sz="2400" dirty="0" smtClean="0">
                <a:solidFill>
                  <a:schemeClr val="accent3">
                    <a:lumMod val="50000"/>
                  </a:schemeClr>
                </a:solidFill>
              </a:rPr>
              <a:t>Self service kiosks named E-</a:t>
            </a:r>
            <a:r>
              <a:rPr lang="en-IN" sz="2400" dirty="0" err="1" smtClean="0">
                <a:solidFill>
                  <a:schemeClr val="accent3">
                    <a:lumMod val="50000"/>
                  </a:schemeClr>
                </a:solidFill>
              </a:rPr>
              <a:t>mitra</a:t>
            </a:r>
            <a:r>
              <a:rPr lang="en-IN" sz="2400" dirty="0" smtClean="0">
                <a:solidFill>
                  <a:schemeClr val="accent3">
                    <a:lumMod val="50000"/>
                  </a:schemeClr>
                </a:solidFill>
              </a:rPr>
              <a:t> plus machines have been established at 212 places in urban and rural locations including all GPs. These </a:t>
            </a:r>
            <a:r>
              <a:rPr lang="en-IN" sz="2400" dirty="0" err="1" smtClean="0">
                <a:solidFill>
                  <a:schemeClr val="accent3">
                    <a:lumMod val="50000"/>
                  </a:schemeClr>
                </a:solidFill>
              </a:rPr>
              <a:t>emitra</a:t>
            </a:r>
            <a:r>
              <a:rPr lang="en-IN" sz="2400" dirty="0" smtClean="0">
                <a:solidFill>
                  <a:schemeClr val="accent3">
                    <a:lumMod val="50000"/>
                  </a:schemeClr>
                </a:solidFill>
              </a:rPr>
              <a:t> plus machines  reduce dependency of a citizen on </a:t>
            </a:r>
            <a:r>
              <a:rPr lang="en-IN" sz="2400" dirty="0" err="1" smtClean="0">
                <a:solidFill>
                  <a:schemeClr val="accent3">
                    <a:lumMod val="50000"/>
                  </a:schemeClr>
                </a:solidFill>
              </a:rPr>
              <a:t>emitra</a:t>
            </a:r>
            <a:r>
              <a:rPr lang="en-IN" sz="2400" dirty="0" smtClean="0">
                <a:solidFill>
                  <a:schemeClr val="accent3">
                    <a:lumMod val="50000"/>
                  </a:schemeClr>
                </a:solidFill>
              </a:rPr>
              <a:t> </a:t>
            </a:r>
            <a:r>
              <a:rPr lang="en-IN" sz="2400" dirty="0" smtClean="0">
                <a:solidFill>
                  <a:schemeClr val="accent3">
                    <a:lumMod val="50000"/>
                  </a:schemeClr>
                </a:solidFill>
              </a:rPr>
              <a:t>operators.  </a:t>
            </a:r>
            <a:endParaRPr lang="en-IN" sz="2400" dirty="0" smtClean="0">
              <a:solidFill>
                <a:schemeClr val="accent3">
                  <a:lumMod val="50000"/>
                </a:schemeClr>
              </a:solidFill>
            </a:endParaRPr>
          </a:p>
          <a:p>
            <a:pPr lvl="1" indent="-457200" algn="just">
              <a:buFont typeface="Arial" pitchFamily="34" charset="0"/>
              <a:buChar char="•"/>
            </a:pPr>
            <a:endParaRPr lang="en-IN" sz="2400" dirty="0" smtClean="0">
              <a:solidFill>
                <a:schemeClr val="accent6">
                  <a:lumMod val="50000"/>
                </a:schemeClr>
              </a:solidFill>
            </a:endParaRPr>
          </a:p>
          <a:p>
            <a:pPr lvl="1" indent="-457200" algn="just">
              <a:buFont typeface="Arial" pitchFamily="34" charset="0"/>
              <a:buChar char="•"/>
            </a:pPr>
            <a:endParaRPr lang="en-IN" sz="2000" dirty="0" smtClean="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45091"/>
            <a:ext cx="11029616" cy="515266"/>
          </a:xfrm>
        </p:spPr>
        <p:txBody>
          <a:bodyPr>
            <a:normAutofit fontScale="90000"/>
          </a:bodyPr>
          <a:lstStyle/>
          <a:p>
            <a:pPr algn="ctr"/>
            <a:r>
              <a:rPr lang="en-IN" dirty="0" err="1" smtClean="0">
                <a:latin typeface="Arial" pitchFamily="34" charset="0"/>
                <a:cs typeface="Arial" pitchFamily="34" charset="0"/>
              </a:rPr>
              <a:t>Emitra</a:t>
            </a:r>
            <a:r>
              <a:rPr lang="en-IN" dirty="0" smtClean="0">
                <a:latin typeface="Arial" pitchFamily="34" charset="0"/>
                <a:cs typeface="Arial" pitchFamily="34" charset="0"/>
              </a:rPr>
              <a:t>  coverage   </a:t>
            </a:r>
            <a:r>
              <a:rPr lang="en-IN" dirty="0" err="1" smtClean="0">
                <a:latin typeface="Arial" pitchFamily="34" charset="0"/>
                <a:cs typeface="Arial" pitchFamily="34" charset="0"/>
              </a:rPr>
              <a:t>YearWISE</a:t>
            </a:r>
            <a:endParaRPr lang="en-IN" dirty="0">
              <a:latin typeface="Arial" pitchFamily="34" charset="0"/>
              <a:cs typeface="Arial" pitchFamily="34" charset="0"/>
            </a:endParaRPr>
          </a:p>
        </p:txBody>
      </p:sp>
      <p:graphicFrame>
        <p:nvGraphicFramePr>
          <p:cNvPr id="6" name="Chart 5"/>
          <p:cNvGraphicFramePr/>
          <p:nvPr/>
        </p:nvGraphicFramePr>
        <p:xfrm>
          <a:off x="1795849" y="2057399"/>
          <a:ext cx="9415848" cy="42857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920377"/>
            <a:ext cx="11029616" cy="531741"/>
          </a:xfrm>
        </p:spPr>
        <p:txBody>
          <a:bodyPr/>
          <a:lstStyle/>
          <a:p>
            <a:pPr algn="ctr"/>
            <a:r>
              <a:rPr lang="en-IN" dirty="0" err="1" smtClean="0"/>
              <a:t>Emitra</a:t>
            </a:r>
            <a:r>
              <a:rPr lang="en-IN" dirty="0" smtClean="0"/>
              <a:t>  transactions</a:t>
            </a:r>
            <a:endParaRPr lang="en-IN" dirty="0"/>
          </a:p>
        </p:txBody>
      </p:sp>
      <p:graphicFrame>
        <p:nvGraphicFramePr>
          <p:cNvPr id="5" name="Chart 4"/>
          <p:cNvGraphicFramePr/>
          <p:nvPr/>
        </p:nvGraphicFramePr>
        <p:xfrm>
          <a:off x="1845276" y="1950307"/>
          <a:ext cx="9135761" cy="4631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8F02F-969C-2246-A4F1-341C3312FFFE}"/>
              </a:ext>
            </a:extLst>
          </p:cNvPr>
          <p:cNvSpPr>
            <a:spLocks noGrp="1"/>
          </p:cNvSpPr>
          <p:nvPr>
            <p:ph type="title"/>
          </p:nvPr>
        </p:nvSpPr>
        <p:spPr>
          <a:xfrm>
            <a:off x="581192" y="708818"/>
            <a:ext cx="11029616" cy="988332"/>
          </a:xfrm>
        </p:spPr>
        <p:txBody>
          <a:bodyPr anchor="ctr"/>
          <a:lstStyle/>
          <a:p>
            <a:pPr algn="ctr"/>
            <a:r>
              <a:rPr lang="en-US" dirty="0"/>
              <a:t>IMPACT of </a:t>
            </a:r>
            <a:r>
              <a:rPr lang="en-US" dirty="0" smtClean="0"/>
              <a:t>E-MITRA system </a:t>
            </a:r>
            <a:endParaRPr lang="en-US" dirty="0"/>
          </a:p>
        </p:txBody>
      </p:sp>
      <p:grpSp>
        <p:nvGrpSpPr>
          <p:cNvPr id="5" name="Group 4">
            <a:extLst>
              <a:ext uri="{FF2B5EF4-FFF2-40B4-BE49-F238E27FC236}">
                <a16:creationId xmlns="" xmlns:a16="http://schemas.microsoft.com/office/drawing/2014/main" id="{95678AD0-51EE-F942-9C65-BFB0652399FF}"/>
              </a:ext>
            </a:extLst>
          </p:cNvPr>
          <p:cNvGrpSpPr/>
          <p:nvPr/>
        </p:nvGrpSpPr>
        <p:grpSpPr>
          <a:xfrm>
            <a:off x="724073" y="1914525"/>
            <a:ext cx="10534481" cy="4857751"/>
            <a:chOff x="421655" y="1643339"/>
            <a:chExt cx="8323269" cy="4317197"/>
          </a:xfrm>
        </p:grpSpPr>
        <p:sp>
          <p:nvSpPr>
            <p:cNvPr id="6" name="Shape 1039">
              <a:extLst>
                <a:ext uri="{FF2B5EF4-FFF2-40B4-BE49-F238E27FC236}">
                  <a16:creationId xmlns="" xmlns:a16="http://schemas.microsoft.com/office/drawing/2014/main" id="{5714983C-0B21-EE47-99E8-8F8CB27882B6}"/>
                </a:ext>
              </a:extLst>
            </p:cNvPr>
            <p:cNvSpPr>
              <a:spLocks/>
            </p:cNvSpPr>
            <p:nvPr/>
          </p:nvSpPr>
          <p:spPr>
            <a:xfrm>
              <a:off x="421655" y="1643339"/>
              <a:ext cx="8323269" cy="4317197"/>
            </a:xfrm>
            <a:prstGeom prst="rect">
              <a:avLst/>
            </a:prstGeom>
            <a:solidFill>
              <a:schemeClr val="lt1"/>
            </a:solidFill>
            <a:ln w="19050" cap="flat" cmpd="sng">
              <a:noFill/>
              <a:prstDash val="solid"/>
              <a:round/>
              <a:headEnd type="none" w="med" len="med"/>
              <a:tailEnd type="none" w="med" len="med"/>
            </a:ln>
          </p:spPr>
          <p:txBody>
            <a:bodyPr lIns="74910" tIns="74910" rIns="74910" bIns="74910" anchor="ctr" anchorCtr="0">
              <a:noAutofit/>
            </a:bodyPr>
            <a:lstStyle/>
            <a:p>
              <a:pPr>
                <a:buClr>
                  <a:srgbClr val="000000"/>
                </a:buClr>
              </a:pPr>
              <a:endParaRPr sz="1600" b="1">
                <a:solidFill>
                  <a:srgbClr val="FFFFFF"/>
                </a:solidFill>
                <a:latin typeface="Calibri"/>
                <a:ea typeface="Calibri"/>
                <a:cs typeface="Calibri"/>
                <a:sym typeface="Calibri"/>
              </a:endParaRPr>
            </a:p>
          </p:txBody>
        </p:sp>
        <p:sp>
          <p:nvSpPr>
            <p:cNvPr id="7" name="!RnmA-00818">
              <a:extLst>
                <a:ext uri="{FF2B5EF4-FFF2-40B4-BE49-F238E27FC236}">
                  <a16:creationId xmlns="" xmlns:a16="http://schemas.microsoft.com/office/drawing/2014/main" id="{895E3548-50A8-5C4F-ADD2-C53E933F15C8}"/>
                </a:ext>
              </a:extLst>
            </p:cNvPr>
            <p:cNvSpPr>
              <a:spLocks/>
            </p:cNvSpPr>
            <p:nvPr/>
          </p:nvSpPr>
          <p:spPr>
            <a:xfrm>
              <a:off x="583408" y="1813359"/>
              <a:ext cx="7999768" cy="716632"/>
            </a:xfrm>
            <a:prstGeom prst="rect">
              <a:avLst/>
            </a:prstGeom>
            <a:gradFill flip="none" rotWithShape="1">
              <a:gsLst>
                <a:gs pos="100000">
                  <a:schemeClr val="tx1">
                    <a:lumMod val="10000"/>
                    <a:lumOff val="90000"/>
                  </a:schemeClr>
                </a:gs>
                <a:gs pos="0">
                  <a:schemeClr val="accent3">
                    <a:lumMod val="20000"/>
                    <a:lumOff val="80000"/>
                  </a:schemeClr>
                </a:gs>
              </a:gsLst>
              <a:lin ang="10800000" scaled="1"/>
              <a:tileRect/>
            </a:gradFill>
            <a:ln w="9525">
              <a:noFill/>
              <a:miter lim="800000"/>
              <a:headEnd/>
              <a:tailEnd/>
            </a:ln>
            <a:effectLst/>
          </p:spPr>
          <p:txBody>
            <a:bodyPr vert="horz" wrap="square" lIns="932579" tIns="73442" rIns="73442" bIns="73442" numCol="1" anchor="ctr" anchorCtr="0" compatLnSpc="1">
              <a:prstTxWarp prst="textNoShape">
                <a:avLst/>
              </a:prstTxWarp>
              <a:noAutofit/>
            </a:bodyPr>
            <a:lstStyle/>
            <a:p>
              <a:pPr marL="225425" defTabSz="684854">
                <a:tabLst>
                  <a:tab pos="276225" algn="l"/>
                </a:tabLst>
              </a:pPr>
              <a:r>
                <a:rPr lang="en-US" sz="2100" dirty="0">
                  <a:cs typeface="Calibri" panose="020F0502020204030204" pitchFamily="34" charset="0"/>
                </a:rPr>
                <a:t>More than </a:t>
              </a:r>
              <a:r>
                <a:rPr lang="en-US" sz="2100" dirty="0" smtClean="0">
                  <a:cs typeface="Calibri" panose="020F0502020204030204" pitchFamily="34" charset="0"/>
                </a:rPr>
                <a:t>464 </a:t>
              </a:r>
              <a:r>
                <a:rPr lang="en-US" sz="2100" dirty="0">
                  <a:cs typeface="Calibri" panose="020F0502020204030204" pitchFamily="34" charset="0"/>
                </a:rPr>
                <a:t>G2C spanning across </a:t>
              </a:r>
              <a:r>
                <a:rPr lang="en-US" sz="2100" dirty="0" smtClean="0">
                  <a:cs typeface="Calibri" panose="020F0502020204030204" pitchFamily="34" charset="0"/>
                </a:rPr>
                <a:t>71 </a:t>
              </a:r>
              <a:r>
                <a:rPr lang="en-US" sz="2100" dirty="0">
                  <a:cs typeface="Calibri" panose="020F0502020204030204" pitchFamily="34" charset="0"/>
                </a:rPr>
                <a:t>departments &amp; </a:t>
              </a:r>
              <a:r>
                <a:rPr lang="en-US" sz="2100" dirty="0" smtClean="0">
                  <a:cs typeface="Calibri" panose="020F0502020204030204" pitchFamily="34" charset="0"/>
                </a:rPr>
                <a:t>45 </a:t>
              </a:r>
              <a:r>
                <a:rPr lang="en-US" sz="2100" dirty="0">
                  <a:cs typeface="Calibri" panose="020F0502020204030204" pitchFamily="34" charset="0"/>
                </a:rPr>
                <a:t>B2C services available at doorstep and at single stop</a:t>
              </a:r>
            </a:p>
          </p:txBody>
        </p:sp>
        <p:sp>
          <p:nvSpPr>
            <p:cNvPr id="8" name="Shape 948">
              <a:extLst>
                <a:ext uri="{FF2B5EF4-FFF2-40B4-BE49-F238E27FC236}">
                  <a16:creationId xmlns="" xmlns:a16="http://schemas.microsoft.com/office/drawing/2014/main" id="{17C0196A-2FD7-4748-92EE-7A17FD653018}"/>
                </a:ext>
              </a:extLst>
            </p:cNvPr>
            <p:cNvSpPr>
              <a:spLocks/>
            </p:cNvSpPr>
            <p:nvPr/>
          </p:nvSpPr>
          <p:spPr>
            <a:xfrm>
              <a:off x="583405" y="1813359"/>
              <a:ext cx="769540" cy="716632"/>
            </a:xfrm>
            <a:prstGeom prst="rect">
              <a:avLst/>
            </a:prstGeom>
            <a:solidFill>
              <a:schemeClr val="accent3"/>
            </a:solidFill>
            <a:ln w="9525" cap="flat" cmpd="sng">
              <a:noFill/>
              <a:prstDash val="solid"/>
              <a:miter/>
              <a:headEnd type="none" w="med" len="med"/>
              <a:tailEnd type="none" w="med" len="med"/>
            </a:ln>
            <a:effectLst/>
          </p:spPr>
          <p:txBody>
            <a:bodyPr lIns="93257" tIns="93257" rIns="93257" bIns="93257" anchor="ctr" anchorCtr="0">
              <a:noAutofit/>
            </a:bodyPr>
            <a:lstStyle/>
            <a:p>
              <a:pPr algn="ctr">
                <a:buSzPct val="25000"/>
              </a:pPr>
              <a:endParaRPr lang="en-IN" sz="3100">
                <a:solidFill>
                  <a:srgbClr val="FFFFFF"/>
                </a:solidFill>
                <a:latin typeface="Calibri" panose="020F0502020204030204" pitchFamily="34" charset="0"/>
                <a:ea typeface="Georgia"/>
                <a:cs typeface="Calibri" panose="020F0502020204030204" pitchFamily="34" charset="0"/>
                <a:sym typeface="Georgia"/>
              </a:endParaRPr>
            </a:p>
          </p:txBody>
        </p:sp>
        <p:sp>
          <p:nvSpPr>
            <p:cNvPr id="9" name="Freeform 19">
              <a:extLst>
                <a:ext uri="{FF2B5EF4-FFF2-40B4-BE49-F238E27FC236}">
                  <a16:creationId xmlns="" xmlns:a16="http://schemas.microsoft.com/office/drawing/2014/main" id="{A41F15E9-3168-0443-95E7-2CA618CCB029}"/>
                </a:ext>
              </a:extLst>
            </p:cNvPr>
            <p:cNvSpPr>
              <a:spLocks/>
            </p:cNvSpPr>
            <p:nvPr/>
          </p:nvSpPr>
          <p:spPr bwMode="auto">
            <a:xfrm>
              <a:off x="747024" y="2010945"/>
              <a:ext cx="442304" cy="324730"/>
            </a:xfrm>
            <a:custGeom>
              <a:avLst/>
              <a:gdLst>
                <a:gd name="T0" fmla="*/ 97 w 99"/>
                <a:gd name="T1" fmla="*/ 10 h 73"/>
                <a:gd name="T2" fmla="*/ 89 w 99"/>
                <a:gd name="T3" fmla="*/ 2 h 73"/>
                <a:gd name="T4" fmla="*/ 84 w 99"/>
                <a:gd name="T5" fmla="*/ 2 h 73"/>
                <a:gd name="T6" fmla="*/ 38 w 99"/>
                <a:gd name="T7" fmla="*/ 47 h 73"/>
                <a:gd name="T8" fmla="*/ 15 w 99"/>
                <a:gd name="T9" fmla="*/ 24 h 73"/>
                <a:gd name="T10" fmla="*/ 10 w 99"/>
                <a:gd name="T11" fmla="*/ 24 h 73"/>
                <a:gd name="T12" fmla="*/ 1 w 99"/>
                <a:gd name="T13" fmla="*/ 32 h 73"/>
                <a:gd name="T14" fmla="*/ 1 w 99"/>
                <a:gd name="T15" fmla="*/ 37 h 73"/>
                <a:gd name="T16" fmla="*/ 36 w 99"/>
                <a:gd name="T17" fmla="*/ 72 h 73"/>
                <a:gd name="T18" fmla="*/ 41 w 99"/>
                <a:gd name="T19" fmla="*/ 72 h 73"/>
                <a:gd name="T20" fmla="*/ 97 w 99"/>
                <a:gd name="T21" fmla="*/ 15 h 73"/>
                <a:gd name="T22" fmla="*/ 97 w 99"/>
                <a:gd name="T2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3">
                  <a:moveTo>
                    <a:pt x="97" y="10"/>
                  </a:moveTo>
                  <a:cubicBezTo>
                    <a:pt x="89" y="2"/>
                    <a:pt x="89" y="2"/>
                    <a:pt x="89" y="2"/>
                  </a:cubicBezTo>
                  <a:cubicBezTo>
                    <a:pt x="88" y="0"/>
                    <a:pt x="85" y="0"/>
                    <a:pt x="84" y="2"/>
                  </a:cubicBezTo>
                  <a:cubicBezTo>
                    <a:pt x="38" y="47"/>
                    <a:pt x="38" y="47"/>
                    <a:pt x="38" y="47"/>
                  </a:cubicBezTo>
                  <a:cubicBezTo>
                    <a:pt x="15" y="24"/>
                    <a:pt x="15" y="24"/>
                    <a:pt x="15" y="24"/>
                  </a:cubicBezTo>
                  <a:cubicBezTo>
                    <a:pt x="13" y="22"/>
                    <a:pt x="11" y="22"/>
                    <a:pt x="10" y="24"/>
                  </a:cubicBezTo>
                  <a:cubicBezTo>
                    <a:pt x="1" y="32"/>
                    <a:pt x="1" y="32"/>
                    <a:pt x="1" y="32"/>
                  </a:cubicBezTo>
                  <a:cubicBezTo>
                    <a:pt x="0" y="33"/>
                    <a:pt x="0" y="36"/>
                    <a:pt x="1" y="37"/>
                  </a:cubicBezTo>
                  <a:cubicBezTo>
                    <a:pt x="36" y="72"/>
                    <a:pt x="36" y="72"/>
                    <a:pt x="36" y="72"/>
                  </a:cubicBezTo>
                  <a:cubicBezTo>
                    <a:pt x="37" y="73"/>
                    <a:pt x="40" y="73"/>
                    <a:pt x="41" y="72"/>
                  </a:cubicBezTo>
                  <a:cubicBezTo>
                    <a:pt x="97" y="15"/>
                    <a:pt x="97" y="15"/>
                    <a:pt x="97" y="15"/>
                  </a:cubicBezTo>
                  <a:cubicBezTo>
                    <a:pt x="99" y="14"/>
                    <a:pt x="99" y="11"/>
                    <a:pt x="97" y="1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3257" tIns="46629" rIns="93257" bIns="46629" numCol="1" anchor="t" anchorCtr="0" compatLnSpc="1">
              <a:prstTxWarp prst="textNoShape">
                <a:avLst/>
              </a:prstTxWarp>
            </a:bodyPr>
            <a:lstStyle/>
            <a:p>
              <a:endParaRPr lang="en-GB"/>
            </a:p>
          </p:txBody>
        </p:sp>
        <p:sp>
          <p:nvSpPr>
            <p:cNvPr id="10" name="!RnmB-00713">
              <a:extLst>
                <a:ext uri="{FF2B5EF4-FFF2-40B4-BE49-F238E27FC236}">
                  <a16:creationId xmlns="" xmlns:a16="http://schemas.microsoft.com/office/drawing/2014/main" id="{F945CF5E-52B7-BA4D-830B-987DBAFAF188}"/>
                </a:ext>
              </a:extLst>
            </p:cNvPr>
            <p:cNvSpPr>
              <a:spLocks/>
            </p:cNvSpPr>
            <p:nvPr/>
          </p:nvSpPr>
          <p:spPr>
            <a:xfrm>
              <a:off x="583408" y="2631473"/>
              <a:ext cx="7999768" cy="716632"/>
            </a:xfrm>
            <a:prstGeom prst="rect">
              <a:avLst/>
            </a:prstGeom>
            <a:gradFill flip="none" rotWithShape="1">
              <a:gsLst>
                <a:gs pos="100000">
                  <a:schemeClr val="tx1">
                    <a:lumMod val="10000"/>
                    <a:lumOff val="90000"/>
                  </a:schemeClr>
                </a:gs>
                <a:gs pos="0">
                  <a:schemeClr val="accent3">
                    <a:lumMod val="20000"/>
                    <a:lumOff val="80000"/>
                  </a:schemeClr>
                </a:gs>
              </a:gsLst>
              <a:lin ang="10800000" scaled="1"/>
              <a:tileRect/>
            </a:gradFill>
            <a:ln w="9525">
              <a:noFill/>
              <a:miter lim="800000"/>
              <a:headEnd/>
              <a:tailEnd/>
            </a:ln>
            <a:effectLst/>
          </p:spPr>
          <p:txBody>
            <a:bodyPr vert="horz" wrap="square" lIns="932579" tIns="73442" rIns="73442" bIns="73442" numCol="1" anchor="ctr" anchorCtr="0" compatLnSpc="1">
              <a:prstTxWarp prst="textNoShape">
                <a:avLst/>
              </a:prstTxWarp>
              <a:noAutofit/>
            </a:bodyPr>
            <a:lstStyle/>
            <a:p>
              <a:pPr marL="230188" defTabSz="684854">
                <a:tabLst>
                  <a:tab pos="276225" algn="l"/>
                </a:tabLst>
              </a:pPr>
              <a:r>
                <a:rPr lang="en-US" sz="2100" dirty="0">
                  <a:latin typeface="+mj-lt"/>
                  <a:ea typeface="Roboto" pitchFamily="2" charset="0"/>
                  <a:cs typeface="Calibri" panose="020F0502020204030204" pitchFamily="34" charset="0"/>
                </a:rPr>
                <a:t>Total </a:t>
              </a:r>
              <a:r>
                <a:rPr lang="en-US" sz="2100" dirty="0" smtClean="0">
                  <a:ea typeface="Roboto" pitchFamily="2" charset="0"/>
                  <a:cs typeface="Calibri" panose="020F0502020204030204" pitchFamily="34" charset="0"/>
                </a:rPr>
                <a:t>1103624</a:t>
              </a:r>
              <a:r>
                <a:rPr lang="en-US" sz="2100" dirty="0" smtClean="0">
                  <a:latin typeface="+mj-lt"/>
                  <a:ea typeface="Roboto" pitchFamily="2" charset="0"/>
                  <a:cs typeface="Calibri" panose="020F0502020204030204" pitchFamily="34" charset="0"/>
                </a:rPr>
                <a:t> </a:t>
              </a:r>
              <a:r>
                <a:rPr lang="en-US" sz="2100" dirty="0">
                  <a:latin typeface="+mj-lt"/>
                  <a:ea typeface="Roboto" pitchFamily="2" charset="0"/>
                  <a:cs typeface="Calibri" panose="020F0502020204030204" pitchFamily="34" charset="0"/>
                </a:rPr>
                <a:t>G2C Transactions done at citizen level </a:t>
              </a:r>
              <a:r>
                <a:rPr lang="en-US" sz="2100" dirty="0" smtClean="0">
                  <a:latin typeface="+mj-lt"/>
                  <a:ea typeface="Roboto" pitchFamily="2" charset="0"/>
                  <a:cs typeface="Calibri" panose="020F0502020204030204" pitchFamily="34" charset="0"/>
                </a:rPr>
                <a:t>in </a:t>
              </a:r>
              <a:r>
                <a:rPr lang="en-US" sz="2100" dirty="0" smtClean="0">
                  <a:ea typeface="Roboto" pitchFamily="2" charset="0"/>
                  <a:cs typeface="Calibri" panose="020F0502020204030204" pitchFamily="34" charset="0"/>
                </a:rPr>
                <a:t>2020-21</a:t>
              </a:r>
              <a:r>
                <a:rPr lang="en-US" sz="2100" dirty="0" smtClean="0">
                  <a:latin typeface="+mj-lt"/>
                  <a:ea typeface="Roboto" pitchFamily="2" charset="0"/>
                  <a:cs typeface="Calibri" panose="020F0502020204030204" pitchFamily="34" charset="0"/>
                </a:rPr>
                <a:t> and </a:t>
              </a:r>
              <a:r>
                <a:rPr lang="en-US" sz="2100" dirty="0" smtClean="0">
                  <a:ea typeface="Roboto" pitchFamily="2" charset="0"/>
                  <a:cs typeface="Calibri" panose="020F0502020204030204" pitchFamily="34" charset="0"/>
                </a:rPr>
                <a:t>541067 G2C Transactions done at citizen level in 2021-22.</a:t>
              </a:r>
              <a:endParaRPr lang="en-IN" sz="2100" dirty="0">
                <a:latin typeface="+mj-lt"/>
                <a:ea typeface="Roboto" pitchFamily="2" charset="0"/>
                <a:cs typeface="Calibri" panose="020F0502020204030204" pitchFamily="34" charset="0"/>
              </a:endParaRPr>
            </a:p>
          </p:txBody>
        </p:sp>
        <p:sp>
          <p:nvSpPr>
            <p:cNvPr id="11" name="Shape 948">
              <a:extLst>
                <a:ext uri="{FF2B5EF4-FFF2-40B4-BE49-F238E27FC236}">
                  <a16:creationId xmlns="" xmlns:a16="http://schemas.microsoft.com/office/drawing/2014/main" id="{76C02606-75E2-2E48-BD30-3E50CA5DD5E2}"/>
                </a:ext>
              </a:extLst>
            </p:cNvPr>
            <p:cNvSpPr>
              <a:spLocks/>
            </p:cNvSpPr>
            <p:nvPr/>
          </p:nvSpPr>
          <p:spPr>
            <a:xfrm>
              <a:off x="583405" y="2632442"/>
              <a:ext cx="769540" cy="716632"/>
            </a:xfrm>
            <a:prstGeom prst="rect">
              <a:avLst/>
            </a:prstGeom>
            <a:solidFill>
              <a:schemeClr val="accent3"/>
            </a:solidFill>
            <a:ln w="9525" cap="flat" cmpd="sng">
              <a:noFill/>
              <a:prstDash val="solid"/>
              <a:miter/>
              <a:headEnd type="none" w="med" len="med"/>
              <a:tailEnd type="none" w="med" len="med"/>
            </a:ln>
            <a:effectLst/>
          </p:spPr>
          <p:txBody>
            <a:bodyPr lIns="93257" tIns="93257" rIns="93257" bIns="93257" anchor="ctr" anchorCtr="0">
              <a:noAutofit/>
            </a:bodyPr>
            <a:lstStyle/>
            <a:p>
              <a:pPr algn="ctr">
                <a:buSzPct val="25000"/>
              </a:pPr>
              <a:endParaRPr lang="en-IN" sz="3100">
                <a:solidFill>
                  <a:srgbClr val="FFFFFF"/>
                </a:solidFill>
                <a:latin typeface="Calibri" panose="020F0502020204030204" pitchFamily="34" charset="0"/>
                <a:ea typeface="Georgia"/>
                <a:cs typeface="Calibri" panose="020F0502020204030204" pitchFamily="34" charset="0"/>
                <a:sym typeface="Georgia"/>
              </a:endParaRPr>
            </a:p>
          </p:txBody>
        </p:sp>
        <p:sp>
          <p:nvSpPr>
            <p:cNvPr id="12" name="Freeform 19">
              <a:extLst>
                <a:ext uri="{FF2B5EF4-FFF2-40B4-BE49-F238E27FC236}">
                  <a16:creationId xmlns="" xmlns:a16="http://schemas.microsoft.com/office/drawing/2014/main" id="{72D57AAB-DA9E-FA45-80EA-EE5FF0C241FB}"/>
                </a:ext>
              </a:extLst>
            </p:cNvPr>
            <p:cNvSpPr>
              <a:spLocks/>
            </p:cNvSpPr>
            <p:nvPr/>
          </p:nvSpPr>
          <p:spPr bwMode="auto">
            <a:xfrm>
              <a:off x="747024" y="2828006"/>
              <a:ext cx="442304" cy="324730"/>
            </a:xfrm>
            <a:custGeom>
              <a:avLst/>
              <a:gdLst>
                <a:gd name="T0" fmla="*/ 97 w 99"/>
                <a:gd name="T1" fmla="*/ 10 h 73"/>
                <a:gd name="T2" fmla="*/ 89 w 99"/>
                <a:gd name="T3" fmla="*/ 2 h 73"/>
                <a:gd name="T4" fmla="*/ 84 w 99"/>
                <a:gd name="T5" fmla="*/ 2 h 73"/>
                <a:gd name="T6" fmla="*/ 38 w 99"/>
                <a:gd name="T7" fmla="*/ 47 h 73"/>
                <a:gd name="T8" fmla="*/ 15 w 99"/>
                <a:gd name="T9" fmla="*/ 24 h 73"/>
                <a:gd name="T10" fmla="*/ 10 w 99"/>
                <a:gd name="T11" fmla="*/ 24 h 73"/>
                <a:gd name="T12" fmla="*/ 1 w 99"/>
                <a:gd name="T13" fmla="*/ 32 h 73"/>
                <a:gd name="T14" fmla="*/ 1 w 99"/>
                <a:gd name="T15" fmla="*/ 37 h 73"/>
                <a:gd name="T16" fmla="*/ 36 w 99"/>
                <a:gd name="T17" fmla="*/ 72 h 73"/>
                <a:gd name="T18" fmla="*/ 41 w 99"/>
                <a:gd name="T19" fmla="*/ 72 h 73"/>
                <a:gd name="T20" fmla="*/ 97 w 99"/>
                <a:gd name="T21" fmla="*/ 15 h 73"/>
                <a:gd name="T22" fmla="*/ 97 w 99"/>
                <a:gd name="T2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3">
                  <a:moveTo>
                    <a:pt x="97" y="10"/>
                  </a:moveTo>
                  <a:cubicBezTo>
                    <a:pt x="89" y="2"/>
                    <a:pt x="89" y="2"/>
                    <a:pt x="89" y="2"/>
                  </a:cubicBezTo>
                  <a:cubicBezTo>
                    <a:pt x="88" y="0"/>
                    <a:pt x="85" y="0"/>
                    <a:pt x="84" y="2"/>
                  </a:cubicBezTo>
                  <a:cubicBezTo>
                    <a:pt x="38" y="47"/>
                    <a:pt x="38" y="47"/>
                    <a:pt x="38" y="47"/>
                  </a:cubicBezTo>
                  <a:cubicBezTo>
                    <a:pt x="15" y="24"/>
                    <a:pt x="15" y="24"/>
                    <a:pt x="15" y="24"/>
                  </a:cubicBezTo>
                  <a:cubicBezTo>
                    <a:pt x="13" y="22"/>
                    <a:pt x="11" y="22"/>
                    <a:pt x="10" y="24"/>
                  </a:cubicBezTo>
                  <a:cubicBezTo>
                    <a:pt x="1" y="32"/>
                    <a:pt x="1" y="32"/>
                    <a:pt x="1" y="32"/>
                  </a:cubicBezTo>
                  <a:cubicBezTo>
                    <a:pt x="0" y="33"/>
                    <a:pt x="0" y="36"/>
                    <a:pt x="1" y="37"/>
                  </a:cubicBezTo>
                  <a:cubicBezTo>
                    <a:pt x="36" y="72"/>
                    <a:pt x="36" y="72"/>
                    <a:pt x="36" y="72"/>
                  </a:cubicBezTo>
                  <a:cubicBezTo>
                    <a:pt x="37" y="73"/>
                    <a:pt x="40" y="73"/>
                    <a:pt x="41" y="72"/>
                  </a:cubicBezTo>
                  <a:cubicBezTo>
                    <a:pt x="97" y="15"/>
                    <a:pt x="97" y="15"/>
                    <a:pt x="97" y="15"/>
                  </a:cubicBezTo>
                  <a:cubicBezTo>
                    <a:pt x="99" y="14"/>
                    <a:pt x="99" y="11"/>
                    <a:pt x="97" y="1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3257" tIns="46629" rIns="93257" bIns="46629" numCol="1" anchor="t" anchorCtr="0" compatLnSpc="1">
              <a:prstTxWarp prst="textNoShape">
                <a:avLst/>
              </a:prstTxWarp>
            </a:bodyPr>
            <a:lstStyle/>
            <a:p>
              <a:endParaRPr lang="en-GB"/>
            </a:p>
          </p:txBody>
        </p:sp>
        <p:sp>
          <p:nvSpPr>
            <p:cNvPr id="13" name="!RnmC-00049">
              <a:extLst>
                <a:ext uri="{FF2B5EF4-FFF2-40B4-BE49-F238E27FC236}">
                  <a16:creationId xmlns="" xmlns:a16="http://schemas.microsoft.com/office/drawing/2014/main" id="{7062ACA0-633B-1641-BB75-B5BAD0620B89}"/>
                </a:ext>
              </a:extLst>
            </p:cNvPr>
            <p:cNvSpPr>
              <a:spLocks/>
            </p:cNvSpPr>
            <p:nvPr/>
          </p:nvSpPr>
          <p:spPr>
            <a:xfrm>
              <a:off x="583408" y="4267701"/>
              <a:ext cx="7999768" cy="716632"/>
            </a:xfrm>
            <a:prstGeom prst="rect">
              <a:avLst/>
            </a:prstGeom>
            <a:gradFill flip="none" rotWithShape="1">
              <a:gsLst>
                <a:gs pos="100000">
                  <a:schemeClr val="tx1">
                    <a:lumMod val="10000"/>
                    <a:lumOff val="90000"/>
                  </a:schemeClr>
                </a:gs>
                <a:gs pos="0">
                  <a:schemeClr val="accent3">
                    <a:lumMod val="20000"/>
                    <a:lumOff val="80000"/>
                  </a:schemeClr>
                </a:gs>
              </a:gsLst>
              <a:lin ang="10800000" scaled="1"/>
              <a:tileRect/>
            </a:gradFill>
            <a:ln w="9525">
              <a:noFill/>
              <a:miter lim="800000"/>
              <a:headEnd/>
              <a:tailEnd/>
            </a:ln>
            <a:effectLst/>
          </p:spPr>
          <p:txBody>
            <a:bodyPr vert="horz" wrap="square" lIns="932579" tIns="73442" rIns="73442" bIns="73442" numCol="1" anchor="ctr" anchorCtr="0" compatLnSpc="1">
              <a:prstTxWarp prst="textNoShape">
                <a:avLst/>
              </a:prstTxWarp>
              <a:noAutofit/>
            </a:bodyPr>
            <a:lstStyle/>
            <a:p>
              <a:pPr marL="230188" defTabSz="684854">
                <a:tabLst>
                  <a:tab pos="276225" algn="l"/>
                </a:tabLst>
              </a:pPr>
              <a:r>
                <a:rPr lang="en-US" sz="2100" dirty="0">
                  <a:latin typeface="+mj-lt"/>
                  <a:ea typeface="Roboto" pitchFamily="2" charset="0"/>
                  <a:cs typeface="Calibri" panose="020F0502020204030204" pitchFamily="34" charset="0"/>
                </a:rPr>
                <a:t>Live Tracking of applications, recordkeeping, promoting transparency and accountability drastically </a:t>
              </a:r>
              <a:endParaRPr lang="en-IN" sz="2100" dirty="0">
                <a:latin typeface="+mj-lt"/>
                <a:ea typeface="Roboto" pitchFamily="2" charset="0"/>
                <a:cs typeface="Calibri" panose="020F0502020204030204" pitchFamily="34" charset="0"/>
              </a:endParaRPr>
            </a:p>
          </p:txBody>
        </p:sp>
        <p:sp>
          <p:nvSpPr>
            <p:cNvPr id="14" name="Shape 948">
              <a:extLst>
                <a:ext uri="{FF2B5EF4-FFF2-40B4-BE49-F238E27FC236}">
                  <a16:creationId xmlns="" xmlns:a16="http://schemas.microsoft.com/office/drawing/2014/main" id="{D6A6C5F9-A086-5642-A95A-3379A125B270}"/>
                </a:ext>
              </a:extLst>
            </p:cNvPr>
            <p:cNvSpPr>
              <a:spLocks/>
            </p:cNvSpPr>
            <p:nvPr/>
          </p:nvSpPr>
          <p:spPr>
            <a:xfrm>
              <a:off x="583403" y="4270608"/>
              <a:ext cx="769540" cy="716632"/>
            </a:xfrm>
            <a:prstGeom prst="rect">
              <a:avLst/>
            </a:prstGeom>
            <a:solidFill>
              <a:schemeClr val="accent3"/>
            </a:solidFill>
            <a:ln w="9525" cap="flat" cmpd="sng">
              <a:noFill/>
              <a:prstDash val="solid"/>
              <a:miter/>
              <a:headEnd type="none" w="med" len="med"/>
              <a:tailEnd type="none" w="med" len="med"/>
            </a:ln>
            <a:effectLst/>
          </p:spPr>
          <p:txBody>
            <a:bodyPr lIns="93257" tIns="93257" rIns="93257" bIns="93257" anchor="ctr" anchorCtr="0">
              <a:noAutofit/>
            </a:bodyPr>
            <a:lstStyle/>
            <a:p>
              <a:pPr algn="ctr">
                <a:buSzPct val="25000"/>
              </a:pPr>
              <a:endParaRPr lang="en-IN" sz="3100">
                <a:solidFill>
                  <a:srgbClr val="FFFFFF"/>
                </a:solidFill>
                <a:latin typeface="Calibri" panose="020F0502020204030204" pitchFamily="34" charset="0"/>
                <a:ea typeface="Georgia"/>
                <a:cs typeface="Calibri" panose="020F0502020204030204" pitchFamily="34" charset="0"/>
                <a:sym typeface="Georgia"/>
              </a:endParaRPr>
            </a:p>
          </p:txBody>
        </p:sp>
        <p:sp>
          <p:nvSpPr>
            <p:cNvPr id="15" name="Freeform 19">
              <a:extLst>
                <a:ext uri="{FF2B5EF4-FFF2-40B4-BE49-F238E27FC236}">
                  <a16:creationId xmlns="" xmlns:a16="http://schemas.microsoft.com/office/drawing/2014/main" id="{35BE35A3-A9B7-F142-AF11-D7463F318A3B}"/>
                </a:ext>
              </a:extLst>
            </p:cNvPr>
            <p:cNvSpPr>
              <a:spLocks/>
            </p:cNvSpPr>
            <p:nvPr/>
          </p:nvSpPr>
          <p:spPr bwMode="auto">
            <a:xfrm>
              <a:off x="747024" y="4462121"/>
              <a:ext cx="442304" cy="324730"/>
            </a:xfrm>
            <a:custGeom>
              <a:avLst/>
              <a:gdLst>
                <a:gd name="T0" fmla="*/ 97 w 99"/>
                <a:gd name="T1" fmla="*/ 10 h 73"/>
                <a:gd name="T2" fmla="*/ 89 w 99"/>
                <a:gd name="T3" fmla="*/ 2 h 73"/>
                <a:gd name="T4" fmla="*/ 84 w 99"/>
                <a:gd name="T5" fmla="*/ 2 h 73"/>
                <a:gd name="T6" fmla="*/ 38 w 99"/>
                <a:gd name="T7" fmla="*/ 47 h 73"/>
                <a:gd name="T8" fmla="*/ 15 w 99"/>
                <a:gd name="T9" fmla="*/ 24 h 73"/>
                <a:gd name="T10" fmla="*/ 10 w 99"/>
                <a:gd name="T11" fmla="*/ 24 h 73"/>
                <a:gd name="T12" fmla="*/ 1 w 99"/>
                <a:gd name="T13" fmla="*/ 32 h 73"/>
                <a:gd name="T14" fmla="*/ 1 w 99"/>
                <a:gd name="T15" fmla="*/ 37 h 73"/>
                <a:gd name="T16" fmla="*/ 36 w 99"/>
                <a:gd name="T17" fmla="*/ 72 h 73"/>
                <a:gd name="T18" fmla="*/ 41 w 99"/>
                <a:gd name="T19" fmla="*/ 72 h 73"/>
                <a:gd name="T20" fmla="*/ 97 w 99"/>
                <a:gd name="T21" fmla="*/ 15 h 73"/>
                <a:gd name="T22" fmla="*/ 97 w 99"/>
                <a:gd name="T2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3">
                  <a:moveTo>
                    <a:pt x="97" y="10"/>
                  </a:moveTo>
                  <a:cubicBezTo>
                    <a:pt x="89" y="2"/>
                    <a:pt x="89" y="2"/>
                    <a:pt x="89" y="2"/>
                  </a:cubicBezTo>
                  <a:cubicBezTo>
                    <a:pt x="88" y="0"/>
                    <a:pt x="85" y="0"/>
                    <a:pt x="84" y="2"/>
                  </a:cubicBezTo>
                  <a:cubicBezTo>
                    <a:pt x="38" y="47"/>
                    <a:pt x="38" y="47"/>
                    <a:pt x="38" y="47"/>
                  </a:cubicBezTo>
                  <a:cubicBezTo>
                    <a:pt x="15" y="24"/>
                    <a:pt x="15" y="24"/>
                    <a:pt x="15" y="24"/>
                  </a:cubicBezTo>
                  <a:cubicBezTo>
                    <a:pt x="13" y="22"/>
                    <a:pt x="11" y="22"/>
                    <a:pt x="10" y="24"/>
                  </a:cubicBezTo>
                  <a:cubicBezTo>
                    <a:pt x="1" y="32"/>
                    <a:pt x="1" y="32"/>
                    <a:pt x="1" y="32"/>
                  </a:cubicBezTo>
                  <a:cubicBezTo>
                    <a:pt x="0" y="33"/>
                    <a:pt x="0" y="36"/>
                    <a:pt x="1" y="37"/>
                  </a:cubicBezTo>
                  <a:cubicBezTo>
                    <a:pt x="36" y="72"/>
                    <a:pt x="36" y="72"/>
                    <a:pt x="36" y="72"/>
                  </a:cubicBezTo>
                  <a:cubicBezTo>
                    <a:pt x="37" y="73"/>
                    <a:pt x="40" y="73"/>
                    <a:pt x="41" y="72"/>
                  </a:cubicBezTo>
                  <a:cubicBezTo>
                    <a:pt x="97" y="15"/>
                    <a:pt x="97" y="15"/>
                    <a:pt x="97" y="15"/>
                  </a:cubicBezTo>
                  <a:cubicBezTo>
                    <a:pt x="99" y="14"/>
                    <a:pt x="99" y="11"/>
                    <a:pt x="97" y="1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3257" tIns="46629" rIns="93257" bIns="46629" numCol="1" anchor="t" anchorCtr="0" compatLnSpc="1">
              <a:prstTxWarp prst="textNoShape">
                <a:avLst/>
              </a:prstTxWarp>
            </a:bodyPr>
            <a:lstStyle/>
            <a:p>
              <a:endParaRPr lang="en-GB"/>
            </a:p>
          </p:txBody>
        </p:sp>
        <p:sp>
          <p:nvSpPr>
            <p:cNvPr id="16" name="Rectangle 15">
              <a:extLst>
                <a:ext uri="{FF2B5EF4-FFF2-40B4-BE49-F238E27FC236}">
                  <a16:creationId xmlns="" xmlns:a16="http://schemas.microsoft.com/office/drawing/2014/main" id="{704586B7-3395-4944-940A-D7773E677479}"/>
                </a:ext>
              </a:extLst>
            </p:cNvPr>
            <p:cNvSpPr>
              <a:spLocks/>
            </p:cNvSpPr>
            <p:nvPr/>
          </p:nvSpPr>
          <p:spPr>
            <a:xfrm>
              <a:off x="583408" y="5085815"/>
              <a:ext cx="7999768" cy="716632"/>
            </a:xfrm>
            <a:prstGeom prst="rect">
              <a:avLst/>
            </a:prstGeom>
            <a:gradFill flip="none" rotWithShape="1">
              <a:gsLst>
                <a:gs pos="100000">
                  <a:schemeClr val="tx1">
                    <a:lumMod val="10000"/>
                    <a:lumOff val="90000"/>
                  </a:schemeClr>
                </a:gs>
                <a:gs pos="0">
                  <a:schemeClr val="accent3">
                    <a:lumMod val="20000"/>
                    <a:lumOff val="80000"/>
                  </a:schemeClr>
                </a:gs>
              </a:gsLst>
              <a:lin ang="10800000" scaled="1"/>
              <a:tileRect/>
            </a:gradFill>
            <a:ln w="9525">
              <a:noFill/>
              <a:miter lim="800000"/>
              <a:headEnd/>
              <a:tailEnd/>
            </a:ln>
            <a:effectLst/>
          </p:spPr>
          <p:txBody>
            <a:bodyPr vert="horz" wrap="square" lIns="932579" tIns="73442" rIns="73442" bIns="73442" numCol="1" anchor="ctr" anchorCtr="0" compatLnSpc="1">
              <a:prstTxWarp prst="textNoShape">
                <a:avLst/>
              </a:prstTxWarp>
              <a:noAutofit/>
            </a:bodyPr>
            <a:lstStyle/>
            <a:p>
              <a:pPr marL="230188" indent="-215900" algn="just">
                <a:tabLst>
                  <a:tab pos="128588" algn="l"/>
                </a:tabLst>
              </a:pPr>
              <a:r>
                <a:rPr lang="en-US" sz="2100" dirty="0">
                  <a:latin typeface="+mj-lt"/>
                  <a:ea typeface="Roboto" pitchFamily="2" charset="0"/>
                  <a:cs typeface="Calibri" panose="020F0502020204030204" pitchFamily="34" charset="0"/>
                </a:rPr>
                <a:t>   </a:t>
              </a:r>
            </a:p>
            <a:p>
              <a:pPr marL="230188" indent="-215900" algn="just">
                <a:tabLst>
                  <a:tab pos="128588" algn="l"/>
                </a:tabLst>
              </a:pPr>
              <a:r>
                <a:rPr lang="en-US" sz="2100" dirty="0">
                  <a:latin typeface="+mj-lt"/>
                  <a:ea typeface="Roboto" pitchFamily="2" charset="0"/>
                  <a:cs typeface="Calibri" panose="020F0502020204030204" pitchFamily="34" charset="0"/>
                </a:rPr>
                <a:t>   Improving quality of life especially in rural </a:t>
              </a:r>
              <a:r>
                <a:rPr lang="en-US" sz="2100" dirty="0">
                  <a:latin typeface="+mj-lt"/>
                  <a:cs typeface="Calibri" panose="020F0502020204030204" pitchFamily="34" charset="0"/>
                </a:rPr>
                <a:t>areas as services available in convenient, transparent &amp; cost effective way</a:t>
              </a:r>
            </a:p>
            <a:p>
              <a:pPr marL="446088" indent="-431800" defTabSz="684854">
                <a:tabLst>
                  <a:tab pos="276225" algn="l"/>
                </a:tabLst>
              </a:pPr>
              <a:r>
                <a:rPr lang="en-US" sz="2100" dirty="0">
                  <a:latin typeface="+mj-lt"/>
                  <a:ea typeface="Roboto" pitchFamily="2" charset="0"/>
                  <a:cs typeface="Calibri" panose="020F0502020204030204" pitchFamily="34" charset="0"/>
                </a:rPr>
                <a:t> </a:t>
              </a:r>
              <a:endParaRPr lang="en-IN" sz="2100" dirty="0">
                <a:latin typeface="+mj-lt"/>
                <a:ea typeface="Roboto" pitchFamily="2" charset="0"/>
                <a:cs typeface="Calibri" panose="020F0502020204030204" pitchFamily="34" charset="0"/>
              </a:endParaRPr>
            </a:p>
          </p:txBody>
        </p:sp>
        <p:sp>
          <p:nvSpPr>
            <p:cNvPr id="17" name="Shape 948">
              <a:extLst>
                <a:ext uri="{FF2B5EF4-FFF2-40B4-BE49-F238E27FC236}">
                  <a16:creationId xmlns="" xmlns:a16="http://schemas.microsoft.com/office/drawing/2014/main" id="{A2CC5441-A5CE-3E47-A823-1AE52ADB3F0F}"/>
                </a:ext>
              </a:extLst>
            </p:cNvPr>
            <p:cNvSpPr>
              <a:spLocks/>
            </p:cNvSpPr>
            <p:nvPr/>
          </p:nvSpPr>
          <p:spPr>
            <a:xfrm>
              <a:off x="583403" y="5089691"/>
              <a:ext cx="769540" cy="716632"/>
            </a:xfrm>
            <a:prstGeom prst="rect">
              <a:avLst/>
            </a:prstGeom>
            <a:solidFill>
              <a:schemeClr val="accent3"/>
            </a:solidFill>
            <a:ln w="9525" cap="flat" cmpd="sng">
              <a:noFill/>
              <a:prstDash val="solid"/>
              <a:miter/>
              <a:headEnd type="none" w="med" len="med"/>
              <a:tailEnd type="none" w="med" len="med"/>
            </a:ln>
            <a:effectLst/>
          </p:spPr>
          <p:txBody>
            <a:bodyPr lIns="93257" tIns="93257" rIns="93257" bIns="93257" anchor="ctr" anchorCtr="0">
              <a:noAutofit/>
            </a:bodyPr>
            <a:lstStyle/>
            <a:p>
              <a:pPr algn="ctr">
                <a:buSzPct val="25000"/>
              </a:pPr>
              <a:endParaRPr lang="en-IN" sz="3100">
                <a:solidFill>
                  <a:srgbClr val="FFFFFF"/>
                </a:solidFill>
                <a:latin typeface="Calibri" panose="020F0502020204030204" pitchFamily="34" charset="0"/>
                <a:ea typeface="Georgia"/>
                <a:cs typeface="Calibri" panose="020F0502020204030204" pitchFamily="34" charset="0"/>
                <a:sym typeface="Georgia"/>
              </a:endParaRPr>
            </a:p>
          </p:txBody>
        </p:sp>
        <p:sp>
          <p:nvSpPr>
            <p:cNvPr id="18" name="Freeform 19">
              <a:extLst>
                <a:ext uri="{FF2B5EF4-FFF2-40B4-BE49-F238E27FC236}">
                  <a16:creationId xmlns="" xmlns:a16="http://schemas.microsoft.com/office/drawing/2014/main" id="{97D000BE-85B6-444E-8D85-7CB03C108D1D}"/>
                </a:ext>
              </a:extLst>
            </p:cNvPr>
            <p:cNvSpPr>
              <a:spLocks/>
            </p:cNvSpPr>
            <p:nvPr/>
          </p:nvSpPr>
          <p:spPr bwMode="auto">
            <a:xfrm>
              <a:off x="747024" y="5279175"/>
              <a:ext cx="442304" cy="324730"/>
            </a:xfrm>
            <a:custGeom>
              <a:avLst/>
              <a:gdLst>
                <a:gd name="T0" fmla="*/ 97 w 99"/>
                <a:gd name="T1" fmla="*/ 10 h 73"/>
                <a:gd name="T2" fmla="*/ 89 w 99"/>
                <a:gd name="T3" fmla="*/ 2 h 73"/>
                <a:gd name="T4" fmla="*/ 84 w 99"/>
                <a:gd name="T5" fmla="*/ 2 h 73"/>
                <a:gd name="T6" fmla="*/ 38 w 99"/>
                <a:gd name="T7" fmla="*/ 47 h 73"/>
                <a:gd name="T8" fmla="*/ 15 w 99"/>
                <a:gd name="T9" fmla="*/ 24 h 73"/>
                <a:gd name="T10" fmla="*/ 10 w 99"/>
                <a:gd name="T11" fmla="*/ 24 h 73"/>
                <a:gd name="T12" fmla="*/ 1 w 99"/>
                <a:gd name="T13" fmla="*/ 32 h 73"/>
                <a:gd name="T14" fmla="*/ 1 w 99"/>
                <a:gd name="T15" fmla="*/ 37 h 73"/>
                <a:gd name="T16" fmla="*/ 36 w 99"/>
                <a:gd name="T17" fmla="*/ 72 h 73"/>
                <a:gd name="T18" fmla="*/ 41 w 99"/>
                <a:gd name="T19" fmla="*/ 72 h 73"/>
                <a:gd name="T20" fmla="*/ 97 w 99"/>
                <a:gd name="T21" fmla="*/ 15 h 73"/>
                <a:gd name="T22" fmla="*/ 97 w 99"/>
                <a:gd name="T2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3">
                  <a:moveTo>
                    <a:pt x="97" y="10"/>
                  </a:moveTo>
                  <a:cubicBezTo>
                    <a:pt x="89" y="2"/>
                    <a:pt x="89" y="2"/>
                    <a:pt x="89" y="2"/>
                  </a:cubicBezTo>
                  <a:cubicBezTo>
                    <a:pt x="88" y="0"/>
                    <a:pt x="85" y="0"/>
                    <a:pt x="84" y="2"/>
                  </a:cubicBezTo>
                  <a:cubicBezTo>
                    <a:pt x="38" y="47"/>
                    <a:pt x="38" y="47"/>
                    <a:pt x="38" y="47"/>
                  </a:cubicBezTo>
                  <a:cubicBezTo>
                    <a:pt x="15" y="24"/>
                    <a:pt x="15" y="24"/>
                    <a:pt x="15" y="24"/>
                  </a:cubicBezTo>
                  <a:cubicBezTo>
                    <a:pt x="13" y="22"/>
                    <a:pt x="11" y="22"/>
                    <a:pt x="10" y="24"/>
                  </a:cubicBezTo>
                  <a:cubicBezTo>
                    <a:pt x="1" y="32"/>
                    <a:pt x="1" y="32"/>
                    <a:pt x="1" y="32"/>
                  </a:cubicBezTo>
                  <a:cubicBezTo>
                    <a:pt x="0" y="33"/>
                    <a:pt x="0" y="36"/>
                    <a:pt x="1" y="37"/>
                  </a:cubicBezTo>
                  <a:cubicBezTo>
                    <a:pt x="36" y="72"/>
                    <a:pt x="36" y="72"/>
                    <a:pt x="36" y="72"/>
                  </a:cubicBezTo>
                  <a:cubicBezTo>
                    <a:pt x="37" y="73"/>
                    <a:pt x="40" y="73"/>
                    <a:pt x="41" y="72"/>
                  </a:cubicBezTo>
                  <a:cubicBezTo>
                    <a:pt x="97" y="15"/>
                    <a:pt x="97" y="15"/>
                    <a:pt x="97" y="15"/>
                  </a:cubicBezTo>
                  <a:cubicBezTo>
                    <a:pt x="99" y="14"/>
                    <a:pt x="99" y="11"/>
                    <a:pt x="97" y="1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3257" tIns="46629" rIns="93257" bIns="46629" numCol="1" anchor="t" anchorCtr="0" compatLnSpc="1">
              <a:prstTxWarp prst="textNoShape">
                <a:avLst/>
              </a:prstTxWarp>
            </a:bodyPr>
            <a:lstStyle/>
            <a:p>
              <a:endParaRPr lang="en-GB"/>
            </a:p>
          </p:txBody>
        </p:sp>
        <p:sp>
          <p:nvSpPr>
            <p:cNvPr id="19" name="!RnmC-00049">
              <a:extLst>
                <a:ext uri="{FF2B5EF4-FFF2-40B4-BE49-F238E27FC236}">
                  <a16:creationId xmlns="" xmlns:a16="http://schemas.microsoft.com/office/drawing/2014/main" id="{EDC6C610-983A-2148-8B21-BD5754113E37}"/>
                </a:ext>
              </a:extLst>
            </p:cNvPr>
            <p:cNvSpPr>
              <a:spLocks/>
            </p:cNvSpPr>
            <p:nvPr/>
          </p:nvSpPr>
          <p:spPr>
            <a:xfrm>
              <a:off x="583408" y="3449587"/>
              <a:ext cx="7999768" cy="716632"/>
            </a:xfrm>
            <a:prstGeom prst="rect">
              <a:avLst/>
            </a:prstGeom>
            <a:gradFill flip="none" rotWithShape="1">
              <a:gsLst>
                <a:gs pos="100000">
                  <a:schemeClr val="tx1">
                    <a:lumMod val="10000"/>
                    <a:lumOff val="90000"/>
                  </a:schemeClr>
                </a:gs>
                <a:gs pos="0">
                  <a:schemeClr val="accent3">
                    <a:lumMod val="20000"/>
                    <a:lumOff val="80000"/>
                  </a:schemeClr>
                </a:gs>
              </a:gsLst>
              <a:lin ang="10800000" scaled="1"/>
              <a:tileRect/>
            </a:gradFill>
            <a:ln w="9525">
              <a:noFill/>
              <a:miter lim="800000"/>
              <a:headEnd/>
              <a:tailEnd/>
            </a:ln>
            <a:effectLst/>
          </p:spPr>
          <p:txBody>
            <a:bodyPr vert="horz" wrap="square" lIns="932579" tIns="73442" rIns="73442" bIns="73442" numCol="1" anchor="ctr" anchorCtr="0" compatLnSpc="1">
              <a:prstTxWarp prst="textNoShape">
                <a:avLst/>
              </a:prstTxWarp>
              <a:noAutofit/>
            </a:bodyPr>
            <a:lstStyle/>
            <a:p>
              <a:pPr defTabSz="684854">
                <a:tabLst>
                  <a:tab pos="276857" algn="l"/>
                </a:tabLst>
              </a:pPr>
              <a:r>
                <a:rPr lang="en-US" sz="2100" dirty="0">
                  <a:latin typeface="+mj-lt"/>
                  <a:cs typeface="Calibri" panose="020F0502020204030204" pitchFamily="34" charset="0"/>
                </a:rPr>
                <a:t>   </a:t>
              </a:r>
              <a:r>
                <a:rPr lang="en-US" sz="2100" dirty="0">
                  <a:ea typeface="Roboto" pitchFamily="2" charset="0"/>
                  <a:cs typeface="Calibri" panose="020F0502020204030204" pitchFamily="34" charset="0"/>
                </a:rPr>
                <a:t>No more queues, no more roaming in different departments to get work done</a:t>
              </a:r>
              <a:endParaRPr lang="en-US" sz="2100" dirty="0">
                <a:latin typeface="+mj-lt"/>
                <a:cs typeface="Calibri" panose="020F0502020204030204" pitchFamily="34" charset="0"/>
              </a:endParaRPr>
            </a:p>
          </p:txBody>
        </p:sp>
        <p:sp>
          <p:nvSpPr>
            <p:cNvPr id="20" name="Shape 948">
              <a:extLst>
                <a:ext uri="{FF2B5EF4-FFF2-40B4-BE49-F238E27FC236}">
                  <a16:creationId xmlns="" xmlns:a16="http://schemas.microsoft.com/office/drawing/2014/main" id="{C40BF2F4-A165-E545-AB9F-BD4DED3B361A}"/>
                </a:ext>
              </a:extLst>
            </p:cNvPr>
            <p:cNvSpPr>
              <a:spLocks/>
            </p:cNvSpPr>
            <p:nvPr/>
          </p:nvSpPr>
          <p:spPr>
            <a:xfrm>
              <a:off x="583403" y="3451525"/>
              <a:ext cx="769540" cy="716632"/>
            </a:xfrm>
            <a:prstGeom prst="rect">
              <a:avLst/>
            </a:prstGeom>
            <a:solidFill>
              <a:schemeClr val="accent3"/>
            </a:solidFill>
            <a:ln w="9525" cap="flat" cmpd="sng">
              <a:noFill/>
              <a:prstDash val="solid"/>
              <a:miter/>
              <a:headEnd type="none" w="med" len="med"/>
              <a:tailEnd type="none" w="med" len="med"/>
            </a:ln>
            <a:effectLst/>
          </p:spPr>
          <p:txBody>
            <a:bodyPr lIns="93257" tIns="93257" rIns="93257" bIns="93257" anchor="ctr" anchorCtr="0">
              <a:noAutofit/>
            </a:bodyPr>
            <a:lstStyle/>
            <a:p>
              <a:pPr algn="ctr">
                <a:buSzPct val="25000"/>
              </a:pPr>
              <a:endParaRPr lang="en-IN" sz="3100">
                <a:solidFill>
                  <a:srgbClr val="FFFFFF"/>
                </a:solidFill>
                <a:latin typeface="Calibri" panose="020F0502020204030204" pitchFamily="34" charset="0"/>
                <a:ea typeface="Georgia"/>
                <a:cs typeface="Calibri" panose="020F0502020204030204" pitchFamily="34" charset="0"/>
                <a:sym typeface="Georgia"/>
              </a:endParaRPr>
            </a:p>
          </p:txBody>
        </p:sp>
        <p:sp>
          <p:nvSpPr>
            <p:cNvPr id="21" name="Freeform 19">
              <a:extLst>
                <a:ext uri="{FF2B5EF4-FFF2-40B4-BE49-F238E27FC236}">
                  <a16:creationId xmlns="" xmlns:a16="http://schemas.microsoft.com/office/drawing/2014/main" id="{A765FC70-12ED-1348-A92D-DC643B3ABEC0}"/>
                </a:ext>
              </a:extLst>
            </p:cNvPr>
            <p:cNvSpPr>
              <a:spLocks/>
            </p:cNvSpPr>
            <p:nvPr/>
          </p:nvSpPr>
          <p:spPr bwMode="auto">
            <a:xfrm>
              <a:off x="747024" y="3645060"/>
              <a:ext cx="442304" cy="324730"/>
            </a:xfrm>
            <a:custGeom>
              <a:avLst/>
              <a:gdLst>
                <a:gd name="T0" fmla="*/ 97 w 99"/>
                <a:gd name="T1" fmla="*/ 10 h 73"/>
                <a:gd name="T2" fmla="*/ 89 w 99"/>
                <a:gd name="T3" fmla="*/ 2 h 73"/>
                <a:gd name="T4" fmla="*/ 84 w 99"/>
                <a:gd name="T5" fmla="*/ 2 h 73"/>
                <a:gd name="T6" fmla="*/ 38 w 99"/>
                <a:gd name="T7" fmla="*/ 47 h 73"/>
                <a:gd name="T8" fmla="*/ 15 w 99"/>
                <a:gd name="T9" fmla="*/ 24 h 73"/>
                <a:gd name="T10" fmla="*/ 10 w 99"/>
                <a:gd name="T11" fmla="*/ 24 h 73"/>
                <a:gd name="T12" fmla="*/ 1 w 99"/>
                <a:gd name="T13" fmla="*/ 32 h 73"/>
                <a:gd name="T14" fmla="*/ 1 w 99"/>
                <a:gd name="T15" fmla="*/ 37 h 73"/>
                <a:gd name="T16" fmla="*/ 36 w 99"/>
                <a:gd name="T17" fmla="*/ 72 h 73"/>
                <a:gd name="T18" fmla="*/ 41 w 99"/>
                <a:gd name="T19" fmla="*/ 72 h 73"/>
                <a:gd name="T20" fmla="*/ 97 w 99"/>
                <a:gd name="T21" fmla="*/ 15 h 73"/>
                <a:gd name="T22" fmla="*/ 97 w 99"/>
                <a:gd name="T2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73">
                  <a:moveTo>
                    <a:pt x="97" y="10"/>
                  </a:moveTo>
                  <a:cubicBezTo>
                    <a:pt x="89" y="2"/>
                    <a:pt x="89" y="2"/>
                    <a:pt x="89" y="2"/>
                  </a:cubicBezTo>
                  <a:cubicBezTo>
                    <a:pt x="88" y="0"/>
                    <a:pt x="85" y="0"/>
                    <a:pt x="84" y="2"/>
                  </a:cubicBezTo>
                  <a:cubicBezTo>
                    <a:pt x="38" y="47"/>
                    <a:pt x="38" y="47"/>
                    <a:pt x="38" y="47"/>
                  </a:cubicBezTo>
                  <a:cubicBezTo>
                    <a:pt x="15" y="24"/>
                    <a:pt x="15" y="24"/>
                    <a:pt x="15" y="24"/>
                  </a:cubicBezTo>
                  <a:cubicBezTo>
                    <a:pt x="13" y="22"/>
                    <a:pt x="11" y="22"/>
                    <a:pt x="10" y="24"/>
                  </a:cubicBezTo>
                  <a:cubicBezTo>
                    <a:pt x="1" y="32"/>
                    <a:pt x="1" y="32"/>
                    <a:pt x="1" y="32"/>
                  </a:cubicBezTo>
                  <a:cubicBezTo>
                    <a:pt x="0" y="33"/>
                    <a:pt x="0" y="36"/>
                    <a:pt x="1" y="37"/>
                  </a:cubicBezTo>
                  <a:cubicBezTo>
                    <a:pt x="36" y="72"/>
                    <a:pt x="36" y="72"/>
                    <a:pt x="36" y="72"/>
                  </a:cubicBezTo>
                  <a:cubicBezTo>
                    <a:pt x="37" y="73"/>
                    <a:pt x="40" y="73"/>
                    <a:pt x="41" y="72"/>
                  </a:cubicBezTo>
                  <a:cubicBezTo>
                    <a:pt x="97" y="15"/>
                    <a:pt x="97" y="15"/>
                    <a:pt x="97" y="15"/>
                  </a:cubicBezTo>
                  <a:cubicBezTo>
                    <a:pt x="99" y="14"/>
                    <a:pt x="99" y="11"/>
                    <a:pt x="97" y="1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3257" tIns="46629" rIns="93257" bIns="46629" numCol="1" anchor="t" anchorCtr="0" compatLnSpc="1">
              <a:prstTxWarp prst="textNoShape">
                <a:avLst/>
              </a:prstTxWarp>
            </a:bodyPr>
            <a:lstStyle/>
            <a:p>
              <a:endParaRPr lang="en-GB"/>
            </a:p>
          </p:txBody>
        </p:sp>
        <p:cxnSp>
          <p:nvCxnSpPr>
            <p:cNvPr id="22" name="Straight Connector 21">
              <a:extLst>
                <a:ext uri="{FF2B5EF4-FFF2-40B4-BE49-F238E27FC236}">
                  <a16:creationId xmlns="" xmlns:a16="http://schemas.microsoft.com/office/drawing/2014/main" id="{D5B35AE0-AE4C-FA48-BF1E-7658EA402C24}"/>
                </a:ext>
              </a:extLst>
            </p:cNvPr>
            <p:cNvCxnSpPr/>
            <p:nvPr/>
          </p:nvCxnSpPr>
          <p:spPr bwMode="auto">
            <a:xfrm>
              <a:off x="583403" y="2580732"/>
              <a:ext cx="7999773" cy="0"/>
            </a:xfrm>
            <a:prstGeom prst="line">
              <a:avLst/>
            </a:prstGeom>
            <a:solidFill>
              <a:schemeClr val="bg1"/>
            </a:solidFill>
            <a:ln w="9525" cap="flat" cmpd="sng" algn="ctr">
              <a:solidFill>
                <a:srgbClr val="808080"/>
              </a:solidFill>
              <a:prstDash val="dash"/>
              <a:round/>
              <a:headEnd type="none" w="med" len="med"/>
              <a:tailEnd type="none" w="med" len="med"/>
            </a:ln>
            <a:effectLst/>
          </p:spPr>
        </p:cxnSp>
        <p:cxnSp>
          <p:nvCxnSpPr>
            <p:cNvPr id="23" name="Straight Connector 22">
              <a:extLst>
                <a:ext uri="{FF2B5EF4-FFF2-40B4-BE49-F238E27FC236}">
                  <a16:creationId xmlns="" xmlns:a16="http://schemas.microsoft.com/office/drawing/2014/main" id="{E34E9E1E-1C10-7844-AC08-4A6A7F4C34BB}"/>
                </a:ext>
              </a:extLst>
            </p:cNvPr>
            <p:cNvCxnSpPr/>
            <p:nvPr/>
          </p:nvCxnSpPr>
          <p:spPr bwMode="auto">
            <a:xfrm>
              <a:off x="583403" y="3398846"/>
              <a:ext cx="7999773" cy="0"/>
            </a:xfrm>
            <a:prstGeom prst="line">
              <a:avLst/>
            </a:prstGeom>
            <a:solidFill>
              <a:schemeClr val="bg1"/>
            </a:solidFill>
            <a:ln w="9525" cap="flat" cmpd="sng" algn="ctr">
              <a:solidFill>
                <a:srgbClr val="808080"/>
              </a:solidFill>
              <a:prstDash val="dash"/>
              <a:round/>
              <a:headEnd type="none" w="med" len="med"/>
              <a:tailEnd type="none" w="med" len="med"/>
            </a:ln>
            <a:effectLst/>
          </p:spPr>
        </p:cxnSp>
        <p:cxnSp>
          <p:nvCxnSpPr>
            <p:cNvPr id="24" name="Straight Connector 23">
              <a:extLst>
                <a:ext uri="{FF2B5EF4-FFF2-40B4-BE49-F238E27FC236}">
                  <a16:creationId xmlns="" xmlns:a16="http://schemas.microsoft.com/office/drawing/2014/main" id="{291A2675-9395-9840-BAF5-F18478433F4C}"/>
                </a:ext>
              </a:extLst>
            </p:cNvPr>
            <p:cNvCxnSpPr/>
            <p:nvPr/>
          </p:nvCxnSpPr>
          <p:spPr bwMode="auto">
            <a:xfrm>
              <a:off x="583403" y="4216960"/>
              <a:ext cx="7999773" cy="0"/>
            </a:xfrm>
            <a:prstGeom prst="line">
              <a:avLst/>
            </a:prstGeom>
            <a:solidFill>
              <a:schemeClr val="bg1"/>
            </a:solidFill>
            <a:ln w="9525" cap="flat" cmpd="sng" algn="ctr">
              <a:solidFill>
                <a:srgbClr val="808080"/>
              </a:solidFill>
              <a:prstDash val="dash"/>
              <a:round/>
              <a:headEnd type="none" w="med" len="med"/>
              <a:tailEnd type="none" w="med" len="med"/>
            </a:ln>
            <a:effectLst/>
          </p:spPr>
        </p:cxnSp>
        <p:cxnSp>
          <p:nvCxnSpPr>
            <p:cNvPr id="25" name="Straight Connector 24">
              <a:extLst>
                <a:ext uri="{FF2B5EF4-FFF2-40B4-BE49-F238E27FC236}">
                  <a16:creationId xmlns="" xmlns:a16="http://schemas.microsoft.com/office/drawing/2014/main" id="{DAE6F7A6-E0CE-DE4A-8D1D-587D9DAC260B}"/>
                </a:ext>
              </a:extLst>
            </p:cNvPr>
            <p:cNvCxnSpPr/>
            <p:nvPr/>
          </p:nvCxnSpPr>
          <p:spPr bwMode="auto">
            <a:xfrm>
              <a:off x="583403" y="5035074"/>
              <a:ext cx="7999773" cy="0"/>
            </a:xfrm>
            <a:prstGeom prst="line">
              <a:avLst/>
            </a:prstGeom>
            <a:solidFill>
              <a:schemeClr val="bg1"/>
            </a:solidFill>
            <a:ln w="9525" cap="flat" cmpd="sng" algn="ctr">
              <a:solidFill>
                <a:srgbClr val="808080"/>
              </a:solidFill>
              <a:prstDash val="dash"/>
              <a:round/>
              <a:headEnd type="none" w="med" len="med"/>
              <a:tailEnd type="none" w="med" len="med"/>
            </a:ln>
            <a:effectLst/>
          </p:spPr>
        </p:cxnSp>
        <p:cxnSp>
          <p:nvCxnSpPr>
            <p:cNvPr id="26" name="Straight Connector 25">
              <a:extLst>
                <a:ext uri="{FF2B5EF4-FFF2-40B4-BE49-F238E27FC236}">
                  <a16:creationId xmlns="" xmlns:a16="http://schemas.microsoft.com/office/drawing/2014/main" id="{2853707B-2346-164E-8AAB-CE3776A735E6}"/>
                </a:ext>
              </a:extLst>
            </p:cNvPr>
            <p:cNvCxnSpPr/>
            <p:nvPr/>
          </p:nvCxnSpPr>
          <p:spPr bwMode="auto">
            <a:xfrm>
              <a:off x="583403" y="5853188"/>
              <a:ext cx="7999773" cy="0"/>
            </a:xfrm>
            <a:prstGeom prst="line">
              <a:avLst/>
            </a:prstGeom>
            <a:solidFill>
              <a:schemeClr val="bg1"/>
            </a:solidFill>
            <a:ln w="9525" cap="flat" cmpd="sng" algn="ctr">
              <a:solidFill>
                <a:srgbClr val="808080"/>
              </a:solidFill>
              <a:prstDash val="dash"/>
              <a:round/>
              <a:headEnd type="none" w="med" len="med"/>
              <a:tailEnd type="none" w="med" len="med"/>
            </a:ln>
            <a:effectLst/>
          </p:spPr>
        </p:cxnSp>
      </p:grpSp>
    </p:spTree>
    <p:extLst>
      <p:ext uri="{BB962C8B-B14F-4D97-AF65-F5344CB8AC3E}">
        <p14:creationId xmlns="" xmlns:p14="http://schemas.microsoft.com/office/powerpoint/2010/main" val="31793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2400</TotalTime>
  <Words>1865</Words>
  <Application>Microsoft Office PowerPoint</Application>
  <PresentationFormat>Custom</PresentationFormat>
  <Paragraphs>260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Dividend</vt:lpstr>
      <vt:lpstr>improving service delivery and redressal of public grievance in sirohi district </vt:lpstr>
      <vt:lpstr>Earlier for a citizen seeking BENEFITS OF any scheme / service, the government system was very complicated</vt:lpstr>
      <vt:lpstr>And so was the situation for the government officials</vt:lpstr>
      <vt:lpstr>E-MITRA : Effective Governance, Better Citizen Services </vt:lpstr>
      <vt:lpstr>E-Mitra : WORKING PROCESS </vt:lpstr>
      <vt:lpstr>STRENGHTING E-MITRA INFRASTRUCTURE</vt:lpstr>
      <vt:lpstr>Emitra  coverage   YearWISE</vt:lpstr>
      <vt:lpstr>Emitra  transactions</vt:lpstr>
      <vt:lpstr>IMPACT of E-MITRA system </vt:lpstr>
      <vt:lpstr>Services under rgdps through emitra</vt:lpstr>
      <vt:lpstr>EFFECTIVE Public Grievance READRESSAL SystemS</vt:lpstr>
      <vt:lpstr>METHODOLOGY OF RAJASTHAN SAMPARK PORTAL</vt:lpstr>
      <vt:lpstr>SAMPARK SAMADHAN : GRIEVANCE READRESSAL PROCESS</vt:lpstr>
      <vt:lpstr>GRIEVANCES RECEIVED BY DIFFERENT SOURCES</vt:lpstr>
      <vt:lpstr>Originating Authority Report</vt:lpstr>
      <vt:lpstr>Department wise Grievance &amp; Demands Registered  </vt:lpstr>
      <vt:lpstr>DEPARTMENT  WISE : disposal &amp; pendency </vt:lpstr>
      <vt:lpstr>CASES DISPOSED LEVEL WISE </vt:lpstr>
      <vt:lpstr>Progress In Current Fiscal Year </vt:lpstr>
      <vt:lpstr>ESCALATION GRIEVANCES  (L1&gt;l2) %</vt:lpstr>
      <vt:lpstr>ESCALATION GRIEVANCES  (L2&gt;l3) %</vt:lpstr>
      <vt:lpstr>Initiatives taken to improve the quantitative and qualitative disposal of grievances</vt:lpstr>
      <vt:lpstr>Initiatives taken to improve the quantitative and qualitative disposal of grievances</vt:lpstr>
      <vt:lpstr>Grievances redressal progression of Sirohi over the years</vt:lpstr>
      <vt:lpstr>Disposal of Grievances</vt:lpstr>
      <vt:lpstr>SUCCESS STORIES of how the sampark aided in redressal of public grievances </vt:lpstr>
      <vt:lpstr>SUCCESS STORIES of how the sampark aided in redressal of public grievances </vt:lpstr>
      <vt:lpstr>SUCCESS STORIES of how the sampark aided in redressal of public grievances </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Lenovo</cp:lastModifiedBy>
  <cp:revision>182</cp:revision>
  <cp:lastPrinted>2021-11-24T11:30:25Z</cp:lastPrinted>
  <dcterms:created xsi:type="dcterms:W3CDTF">2020-08-26T14:15:01Z</dcterms:created>
  <dcterms:modified xsi:type="dcterms:W3CDTF">2021-11-25T15:02:11Z</dcterms:modified>
</cp:coreProperties>
</file>