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9"/>
  </p:notesMasterIdLst>
  <p:handoutMasterIdLst>
    <p:handoutMasterId r:id="rId30"/>
  </p:handoutMasterIdLst>
  <p:sldIdLst>
    <p:sldId id="766" r:id="rId2"/>
    <p:sldId id="761" r:id="rId3"/>
    <p:sldId id="796" r:id="rId4"/>
    <p:sldId id="797" r:id="rId5"/>
    <p:sldId id="806" r:id="rId6"/>
    <p:sldId id="784" r:id="rId7"/>
    <p:sldId id="792" r:id="rId8"/>
    <p:sldId id="785" r:id="rId9"/>
    <p:sldId id="786" r:id="rId10"/>
    <p:sldId id="793" r:id="rId11"/>
    <p:sldId id="788" r:id="rId12"/>
    <p:sldId id="735" r:id="rId13"/>
    <p:sldId id="794" r:id="rId14"/>
    <p:sldId id="791" r:id="rId15"/>
    <p:sldId id="781" r:id="rId16"/>
    <p:sldId id="790" r:id="rId17"/>
    <p:sldId id="798" r:id="rId18"/>
    <p:sldId id="782" r:id="rId19"/>
    <p:sldId id="777" r:id="rId20"/>
    <p:sldId id="800" r:id="rId21"/>
    <p:sldId id="805" r:id="rId22"/>
    <p:sldId id="804" r:id="rId23"/>
    <p:sldId id="763" r:id="rId24"/>
    <p:sldId id="799" r:id="rId25"/>
    <p:sldId id="802" r:id="rId26"/>
    <p:sldId id="803" r:id="rId27"/>
    <p:sldId id="744" r:id="rId2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0033"/>
    <a:srgbClr val="4472C4"/>
    <a:srgbClr val="D9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5501" autoAdjust="0"/>
  </p:normalViewPr>
  <p:slideViewPr>
    <p:cSldViewPr>
      <p:cViewPr varScale="1">
        <p:scale>
          <a:sx n="73" d="100"/>
          <a:sy n="73" d="100"/>
        </p:scale>
        <p:origin x="612" y="78"/>
      </p:cViewPr>
      <p:guideLst>
        <p:guide orient="horz" pos="2160"/>
        <p:guide pos="2880"/>
        <p:guide pos="3831"/>
      </p:guideLst>
    </p:cSldViewPr>
  </p:slideViewPr>
  <p:outlineViewPr>
    <p:cViewPr>
      <p:scale>
        <a:sx n="33" d="100"/>
        <a:sy n="33" d="100"/>
      </p:scale>
      <p:origin x="246" y="300"/>
    </p:cViewPr>
  </p:outlineViewPr>
  <p:notesTextViewPr>
    <p:cViewPr>
      <p:scale>
        <a:sx n="100" d="100"/>
        <a:sy n="100" d="100"/>
      </p:scale>
      <p:origin x="0" y="0"/>
    </p:cViewPr>
  </p:notesTextViewPr>
  <p:sorterViewPr>
    <p:cViewPr>
      <p:scale>
        <a:sx n="100" d="100"/>
        <a:sy n="100" d="100"/>
      </p:scale>
      <p:origin x="0" y="12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B4F12-57E0-40A6-A72B-3B7831DFEB53}" type="datetimeFigureOut">
              <a:rPr lang="en-US" smtClean="0"/>
              <a:pPr/>
              <a:t>6/30/2021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C3829F-376E-42A1-8FA5-4AAC92D2B671}" type="slidenum">
              <a:rPr lang="en-US" smtClean="0"/>
              <a:pPr/>
              <a:t>‹#›</a:t>
            </a:fld>
            <a:endParaRPr lang="en-US" dirty="0"/>
          </a:p>
        </p:txBody>
      </p:sp>
    </p:spTree>
    <p:extLst>
      <p:ext uri="{BB962C8B-B14F-4D97-AF65-F5344CB8AC3E}">
        <p14:creationId xmlns:p14="http://schemas.microsoft.com/office/powerpoint/2010/main" val="17206105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95EAB-8AFF-4A9F-BD63-98C2A88BDDF2}" type="datetimeFigureOut">
              <a:rPr lang="en-US" smtClean="0"/>
              <a:pPr/>
              <a:t>6/30/2021</a:t>
            </a:fld>
            <a:endParaRPr lang="en-US" dirty="0"/>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FF997-61DE-47C2-927C-4F97BB3704E1}" type="slidenum">
              <a:rPr lang="en-US" smtClean="0"/>
              <a:pPr/>
              <a:t>‹#›</a:t>
            </a:fld>
            <a:endParaRPr lang="en-US" dirty="0"/>
          </a:p>
        </p:txBody>
      </p:sp>
    </p:spTree>
    <p:extLst>
      <p:ext uri="{BB962C8B-B14F-4D97-AF65-F5344CB8AC3E}">
        <p14:creationId xmlns:p14="http://schemas.microsoft.com/office/powerpoint/2010/main" val="300970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5A37678-056E-4E0C-8E23-6DE975DC1FFF}" type="datetime1">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0EB3B03-9ED5-4780-8BA8-D7BD4D26F74E}" type="datetime1">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26FF46E-0561-4694-BCCC-F6E3039F6811}" type="datetime1">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EEBD08C4-A86A-4DEB-960D-A81FA27DB38B}" type="datetimeFigureOut">
              <a:rPr lang="en-IN"/>
              <a:pPr>
                <a:defRPr/>
              </a:pPr>
              <a:t>30-06-2021</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FBC55D9C-4ACB-49D3-8F47-275944474725}" type="slidenum">
              <a:rPr lang="en-IN" altLang="en-US"/>
              <a:pPr>
                <a:defRPr/>
              </a:pPr>
              <a:t>‹#›</a:t>
            </a:fld>
            <a:endParaRPr lang="en-IN" altLang="en-US"/>
          </a:p>
        </p:txBody>
      </p:sp>
    </p:spTree>
    <p:extLst>
      <p:ext uri="{BB962C8B-B14F-4D97-AF65-F5344CB8AC3E}">
        <p14:creationId xmlns:p14="http://schemas.microsoft.com/office/powerpoint/2010/main" val="376442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E7E82B3C-1776-4ACB-8BE2-F5DD04BA37C0}" type="datetime1">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F3B178-A454-4B7F-A30C-4D9F9BA55172}" type="datetime1">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8DACD6A-C1C1-48DE-AD98-4ACA4E43DBF8}" type="datetime1">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DE0C6C8-1C50-4E5A-98FC-6062F88544F6}" type="datetime1">
              <a:rPr lang="en-US" smtClean="0"/>
              <a:pPr/>
              <a:t>6/30/2021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71AA8E7-0ECD-4F01-A579-E6825EA3224D}" type="datetime1">
              <a:rPr lang="en-US" smtClean="0"/>
              <a:pPr/>
              <a:t>6/30/2021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C14CC-0949-4855-A94B-5CBE9CD6D3CF}" type="datetime1">
              <a:rPr lang="en-US" smtClean="0"/>
              <a:pPr/>
              <a:t>6/30/2021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299EC8-DCEF-4F21-9608-07E32D25E43F}" type="datetime1">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BB31A-596D-4795-B9D3-F157E11A1442}" type="datetime1">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530" y="160337"/>
            <a:ext cx="1139700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rgbClr val="4472C4"/>
                </a:solidFill>
              </a:rPr>
              <a:t>eOffice – A Digital Workplace Solution</a:t>
            </a:r>
            <a:br>
              <a:rPr lang="en-US" sz="4000" dirty="0">
                <a:solidFill>
                  <a:srgbClr val="4472C4"/>
                </a:solidFill>
              </a:rPr>
            </a:br>
            <a:endParaRPr lang="en-IN" dirty="0"/>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C8C77-5586-422C-9B6F-F38F5C58F5B8}" type="datetime1">
              <a:rPr lang="en-US" smtClean="0"/>
              <a:pPr/>
              <a:t>6/30/2021</a:t>
            </a:fld>
            <a:endParaRPr lang="en-US" dirty="0"/>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ervicedesk.nic.in/" TargetMode="External"/><Relationship Id="rId2" Type="http://schemas.openxmlformats.org/officeDocument/2006/relationships/hyperlink" Target="https://eoffice.gov.in/"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45015" y="3247433"/>
            <a:ext cx="4593181" cy="984885"/>
          </a:xfrm>
          <a:prstGeom prst="rect">
            <a:avLst/>
          </a:prstGeom>
          <a:noFill/>
          <a:ln>
            <a:noFill/>
          </a:ln>
        </p:spPr>
        <p:txBody>
          <a:bodyPr wrap="none" lIns="91440" tIns="45720" rIns="91440" bIns="45720">
            <a:spAutoFit/>
          </a:bodyPr>
          <a:lstStyle/>
          <a:p>
            <a:pPr algn="ctr"/>
            <a:r>
              <a:rPr lang="en-US" sz="5800" b="1" i="1" cap="none" spc="300" dirty="0">
                <a:ln w="11430" cmpd="sng">
                  <a:solidFill>
                    <a:schemeClr val="tx2">
                      <a:lumMod val="75000"/>
                    </a:schemeClr>
                  </a:solidFill>
                  <a:prstDash val="solid"/>
                  <a:miter lim="800000"/>
                </a:ln>
                <a:solidFill>
                  <a:srgbClr val="0070C0"/>
                </a:solidFill>
                <a:effectLst>
                  <a:glow rad="45500">
                    <a:schemeClr val="accent1">
                      <a:satMod val="220000"/>
                      <a:alpha val="35000"/>
                    </a:schemeClr>
                  </a:glow>
                </a:effectLst>
              </a:rPr>
              <a:t>INNOVATION</a:t>
            </a:r>
          </a:p>
        </p:txBody>
      </p:sp>
      <p:sp>
        <p:nvSpPr>
          <p:cNvPr id="6" name="Rectangle 5"/>
          <p:cNvSpPr/>
          <p:nvPr/>
        </p:nvSpPr>
        <p:spPr>
          <a:xfrm>
            <a:off x="8697925" y="4067055"/>
            <a:ext cx="837089" cy="984885"/>
          </a:xfrm>
          <a:prstGeom prst="rect">
            <a:avLst/>
          </a:prstGeom>
          <a:noFill/>
          <a:ln>
            <a:noFill/>
          </a:ln>
        </p:spPr>
        <p:txBody>
          <a:bodyPr wrap="none" lIns="91440" tIns="45720" rIns="91440" bIns="45720">
            <a:spAutoFit/>
          </a:bodyPr>
          <a:lstStyle/>
          <a:p>
            <a:pPr algn="ctr"/>
            <a:r>
              <a:rPr lang="en-US" sz="5800" b="1" i="1" spc="300" dirty="0">
                <a:ln w="11430" cmpd="sng">
                  <a:solidFill>
                    <a:schemeClr val="tx2">
                      <a:lumMod val="75000"/>
                    </a:schemeClr>
                  </a:solidFill>
                  <a:prstDash val="solid"/>
                  <a:miter lim="800000"/>
                </a:ln>
                <a:solidFill>
                  <a:srgbClr val="0070C0"/>
                </a:solidFill>
                <a:effectLst>
                  <a:glow rad="45500">
                    <a:schemeClr val="accent1">
                      <a:satMod val="220000"/>
                      <a:alpha val="35000"/>
                    </a:schemeClr>
                  </a:glow>
                </a:effectLst>
              </a:rPr>
              <a:t>in</a:t>
            </a:r>
          </a:p>
        </p:txBody>
      </p:sp>
      <p:sp>
        <p:nvSpPr>
          <p:cNvPr id="7" name="Rectangle 6"/>
          <p:cNvSpPr/>
          <p:nvPr/>
        </p:nvSpPr>
        <p:spPr>
          <a:xfrm>
            <a:off x="6656983" y="5013176"/>
            <a:ext cx="4942507" cy="984885"/>
          </a:xfrm>
          <a:prstGeom prst="rect">
            <a:avLst/>
          </a:prstGeom>
          <a:noFill/>
          <a:ln>
            <a:noFill/>
          </a:ln>
        </p:spPr>
        <p:txBody>
          <a:bodyPr wrap="none" lIns="91440" tIns="45720" rIns="91440" bIns="45720">
            <a:spAutoFit/>
          </a:bodyPr>
          <a:lstStyle/>
          <a:p>
            <a:pPr algn="ctr"/>
            <a:r>
              <a:rPr lang="en-US" sz="5800" b="1" i="1" spc="300" dirty="0">
                <a:ln w="11430" cmpd="sng">
                  <a:solidFill>
                    <a:schemeClr val="tx2">
                      <a:lumMod val="75000"/>
                    </a:schemeClr>
                  </a:solidFill>
                  <a:prstDash val="solid"/>
                  <a:miter lim="800000"/>
                </a:ln>
                <a:solidFill>
                  <a:srgbClr val="0070C0"/>
                </a:solidFill>
                <a:effectLst>
                  <a:glow rad="45500">
                    <a:schemeClr val="accent1">
                      <a:satMod val="220000"/>
                      <a:alpha val="35000"/>
                    </a:schemeClr>
                  </a:glow>
                </a:effectLst>
              </a:rPr>
              <a:t>GOVERNANCE</a:t>
            </a:r>
          </a:p>
        </p:txBody>
      </p:sp>
      <p:pic>
        <p:nvPicPr>
          <p:cNvPr id="1027" name="Picture 3"/>
          <p:cNvPicPr>
            <a:picLocks noChangeAspect="1" noChangeArrowheads="1"/>
          </p:cNvPicPr>
          <p:nvPr/>
        </p:nvPicPr>
        <p:blipFill>
          <a:blip r:embed="rId2" cstate="print"/>
          <a:srcRect b="25876"/>
          <a:stretch>
            <a:fillRect/>
          </a:stretch>
        </p:blipFill>
        <p:spPr bwMode="auto">
          <a:xfrm>
            <a:off x="742281" y="1772816"/>
            <a:ext cx="5760640" cy="1467195"/>
          </a:xfrm>
          <a:prstGeom prst="rect">
            <a:avLst/>
          </a:prstGeom>
          <a:noFill/>
          <a:ln w="9525">
            <a:noFill/>
            <a:miter lim="800000"/>
            <a:headEnd/>
            <a:tailEnd/>
          </a:ln>
        </p:spPr>
      </p:pic>
      <p:sp>
        <p:nvSpPr>
          <p:cNvPr id="3" name="Rectangle 2"/>
          <p:cNvSpPr/>
          <p:nvPr/>
        </p:nvSpPr>
        <p:spPr>
          <a:xfrm>
            <a:off x="176263" y="5485474"/>
            <a:ext cx="6080125" cy="923330"/>
          </a:xfrm>
          <a:prstGeom prst="rect">
            <a:avLst/>
          </a:prstGeom>
        </p:spPr>
        <p:txBody>
          <a:bodyPr>
            <a:spAutoFit/>
          </a:bodyPr>
          <a:lstStyle/>
          <a:p>
            <a:r>
              <a:rPr lang="en-US" b="1" i="1" dirty="0">
                <a:solidFill>
                  <a:srgbClr val="0070C0"/>
                </a:solidFill>
              </a:rPr>
              <a:t>“Good governance is perhaps the single most important factor in eradicating poverty and promoting development”</a:t>
            </a:r>
          </a:p>
          <a:p>
            <a:r>
              <a:rPr lang="en-US" dirty="0"/>
              <a:t>					</a:t>
            </a:r>
            <a:r>
              <a:rPr lang="en-US" b="1" i="1" dirty="0">
                <a:solidFill>
                  <a:srgbClr val="0070C0"/>
                </a:solidFill>
              </a:rPr>
              <a:t>- Kofi Annan</a:t>
            </a:r>
            <a:r>
              <a:rPr lang="en-US" dirty="0"/>
              <a:t> </a:t>
            </a:r>
            <a:endParaRPr lang="en-US" b="1" i="1" dirty="0">
              <a:solidFill>
                <a:srgbClr val="0070C0"/>
              </a:solidFill>
            </a:endParaRPr>
          </a:p>
        </p:txBody>
      </p:sp>
    </p:spTree>
    <p:extLst>
      <p:ext uri="{BB962C8B-B14F-4D97-AF65-F5344CB8AC3E}">
        <p14:creationId xmlns:p14="http://schemas.microsoft.com/office/powerpoint/2010/main" val="24221538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6993B-EDAB-4C53-9C36-1278D66F4B45}"/>
              </a:ext>
            </a:extLst>
          </p:cNvPr>
          <p:cNvSpPr>
            <a:spLocks noGrp="1"/>
          </p:cNvSpPr>
          <p:nvPr>
            <p:ph type="sldNum" sz="quarter" idx="12"/>
          </p:nvPr>
        </p:nvSpPr>
        <p:spPr/>
        <p:txBody>
          <a:bodyPr/>
          <a:lstStyle/>
          <a:p>
            <a:pPr>
              <a:defRPr/>
            </a:pPr>
            <a:fld id="{FBC55D9C-4ACB-49D3-8F47-275944474725}" type="slidenum">
              <a:rPr lang="en-IN" altLang="en-US" smtClean="0"/>
              <a:pPr>
                <a:defRPr/>
              </a:pPr>
              <a:t>10</a:t>
            </a:fld>
            <a:endParaRPr lang="en-IN" altLang="en-US"/>
          </a:p>
        </p:txBody>
      </p:sp>
      <p:pic>
        <p:nvPicPr>
          <p:cNvPr id="7" name="Picture 6">
            <a:extLst>
              <a:ext uri="{FF2B5EF4-FFF2-40B4-BE49-F238E27FC236}">
                <a16:creationId xmlns:a16="http://schemas.microsoft.com/office/drawing/2014/main" id="{4FB69FEF-91D0-4D12-9D96-1C089FA1A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47" y="1052736"/>
            <a:ext cx="12161838" cy="5800261"/>
          </a:xfrm>
          <a:prstGeom prst="rect">
            <a:avLst/>
          </a:prstGeom>
        </p:spPr>
      </p:pic>
      <p:pic>
        <p:nvPicPr>
          <p:cNvPr id="8" name="Picture 7">
            <a:extLst>
              <a:ext uri="{FF2B5EF4-FFF2-40B4-BE49-F238E27FC236}">
                <a16:creationId xmlns:a16="http://schemas.microsoft.com/office/drawing/2014/main" id="{FCA8A09C-4B22-452A-9343-EE2B09D44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7263" y="1340768"/>
            <a:ext cx="1295581" cy="581106"/>
          </a:xfrm>
          <a:prstGeom prst="rect">
            <a:avLst/>
          </a:prstGeom>
        </p:spPr>
      </p:pic>
      <p:sp>
        <p:nvSpPr>
          <p:cNvPr id="9" name="Speech Bubble: Rectangle with Corners Rounded 12">
            <a:extLst>
              <a:ext uri="{FF2B5EF4-FFF2-40B4-BE49-F238E27FC236}">
                <a16:creationId xmlns:a16="http://schemas.microsoft.com/office/drawing/2014/main" id="{6BABA207-D274-45F2-950F-9DB4549D6909}"/>
              </a:ext>
            </a:extLst>
          </p:cNvPr>
          <p:cNvSpPr/>
          <p:nvPr/>
        </p:nvSpPr>
        <p:spPr>
          <a:xfrm>
            <a:off x="9515897" y="3068960"/>
            <a:ext cx="2016224" cy="864096"/>
          </a:xfrm>
          <a:prstGeom prst="wedgeRoundRectCallout">
            <a:avLst>
              <a:gd name="adj1" fmla="val -34892"/>
              <a:gd name="adj2" fmla="val -2020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Bilingual</a:t>
            </a:r>
          </a:p>
          <a:p>
            <a:pPr algn="ctr"/>
            <a:r>
              <a:rPr lang="en-IN" dirty="0"/>
              <a:t>Language Labels</a:t>
            </a:r>
          </a:p>
        </p:txBody>
      </p:sp>
      <p:sp>
        <p:nvSpPr>
          <p:cNvPr id="12" name="Title 1"/>
          <p:cNvSpPr>
            <a:spLocks noGrp="1"/>
          </p:cNvSpPr>
          <p:nvPr>
            <p:ph type="title"/>
          </p:nvPr>
        </p:nvSpPr>
        <p:spPr>
          <a:xfrm>
            <a:off x="334530" y="232345"/>
            <a:ext cx="11397004" cy="604367"/>
          </a:xfrm>
        </p:spPr>
        <p:txBody>
          <a:bodyPr>
            <a:normAutofit/>
          </a:bodyPr>
          <a:lstStyle/>
          <a:p>
            <a:r>
              <a:rPr lang="en-US" sz="3200" b="1" dirty="0">
                <a:solidFill>
                  <a:srgbClr val="4472C4"/>
                </a:solidFill>
                <a:latin typeface="Arial" pitchFamily="34" charset="0"/>
                <a:cs typeface="Arial" pitchFamily="34" charset="0"/>
              </a:rPr>
              <a:t>eFile – Localization</a:t>
            </a:r>
            <a:endParaRPr lang="en-IN" sz="3200" dirty="0"/>
          </a:p>
        </p:txBody>
      </p:sp>
    </p:spTree>
    <p:extLst>
      <p:ext uri="{BB962C8B-B14F-4D97-AF65-F5344CB8AC3E}">
        <p14:creationId xmlns:p14="http://schemas.microsoft.com/office/powerpoint/2010/main" val="228650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0" y="260648"/>
            <a:ext cx="11397004" cy="604367"/>
          </a:xfrm>
        </p:spPr>
        <p:txBody>
          <a:bodyPr>
            <a:normAutofit/>
          </a:bodyPr>
          <a:lstStyle/>
          <a:p>
            <a:r>
              <a:rPr lang="en-US" sz="3200" b="1" dirty="0">
                <a:solidFill>
                  <a:srgbClr val="4472C4"/>
                </a:solidFill>
                <a:latin typeface="Arial" pitchFamily="34" charset="0"/>
                <a:cs typeface="Arial" pitchFamily="34" charset="0"/>
              </a:rPr>
              <a:t>eFile – Advance Search</a:t>
            </a:r>
            <a:endParaRPr lang="en-IN" sz="3200" dirty="0"/>
          </a:p>
        </p:txBody>
      </p:sp>
      <p:sp>
        <p:nvSpPr>
          <p:cNvPr id="4" name="Slide Number Placeholder 3"/>
          <p:cNvSpPr>
            <a:spLocks noGrp="1"/>
          </p:cNvSpPr>
          <p:nvPr>
            <p:ph type="sldNum" sz="quarter" idx="12"/>
          </p:nvPr>
        </p:nvSpPr>
        <p:spPr/>
        <p:txBody>
          <a:bodyPr/>
          <a:lstStyle/>
          <a:p>
            <a:pPr>
              <a:defRPr/>
            </a:pPr>
            <a:fld id="{FBC55D9C-4ACB-49D3-8F47-275944474725}" type="slidenum">
              <a:rPr lang="en-IN" altLang="en-US" smtClean="0"/>
              <a:pPr>
                <a:defRPr/>
              </a:pPr>
              <a:t>11</a:t>
            </a:fld>
            <a:endParaRPr lang="en-IN" alt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736"/>
            <a:ext cx="12161838" cy="5710621"/>
          </a:xfrm>
          <a:prstGeom prst="rect">
            <a:avLst/>
          </a:prstGeom>
        </p:spPr>
      </p:pic>
    </p:spTree>
    <p:extLst>
      <p:ext uri="{BB962C8B-B14F-4D97-AF65-F5344CB8AC3E}">
        <p14:creationId xmlns:p14="http://schemas.microsoft.com/office/powerpoint/2010/main" val="420009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eFile MIS Reports</a:t>
            </a:r>
          </a:p>
        </p:txBody>
      </p:sp>
      <p:sp>
        <p:nvSpPr>
          <p:cNvPr id="2" name="AutoShape 2" descr="https://email.gov.in/service/home/~/?auth=co&amp;loc=en&amp;id=268112&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6" name="TextBox 5"/>
          <p:cNvSpPr txBox="1"/>
          <p:nvPr/>
        </p:nvSpPr>
        <p:spPr>
          <a:xfrm>
            <a:off x="1112367" y="1268760"/>
            <a:ext cx="10153128" cy="3139321"/>
          </a:xfrm>
          <a:prstGeom prst="rect">
            <a:avLst/>
          </a:prstGeom>
          <a:noFill/>
        </p:spPr>
        <p:txBody>
          <a:bodyPr wrap="square" rtlCol="0">
            <a:spAutoFit/>
          </a:bodyPr>
          <a:lstStyle/>
          <a:p>
            <a:pPr marL="342900" indent="-342900" algn="just">
              <a:buFont typeface="Wingdings" pitchFamily="2" charset="2"/>
              <a:buChar char="§"/>
            </a:pPr>
            <a:r>
              <a:rPr lang="en-US" dirty="0"/>
              <a:t>To optimize the usage of eFile and provide real-time monitoring; an explicit eFile MIS Reports application has been integrated in eOffice. </a:t>
            </a:r>
          </a:p>
          <a:p>
            <a:pPr marL="342900" indent="-342900" algn="just">
              <a:buFont typeface="Wingdings" pitchFamily="2" charset="2"/>
              <a:buChar char="§"/>
            </a:pPr>
            <a:endParaRPr lang="en-US" dirty="0"/>
          </a:p>
          <a:p>
            <a:pPr marL="342900" indent="-342900" algn="just">
              <a:buFont typeface="Wingdings" pitchFamily="2" charset="2"/>
              <a:buChar char="§"/>
            </a:pPr>
            <a:endParaRPr lang="en-US" dirty="0"/>
          </a:p>
          <a:p>
            <a:pPr marL="342900" indent="-342900" algn="just">
              <a:buFont typeface="Wingdings" pitchFamily="2" charset="2"/>
              <a:buChar char="§"/>
            </a:pPr>
            <a:r>
              <a:rPr lang="en-US" dirty="0"/>
              <a:t>eFile MIS Reports application has been designed with role-based scope privilege for users to access different reports as per the requirement.</a:t>
            </a:r>
          </a:p>
          <a:p>
            <a:pPr marL="342900" indent="-342900" algn="just">
              <a:buFont typeface="Wingdings" pitchFamily="2" charset="2"/>
              <a:buChar char="§"/>
            </a:pPr>
            <a:endParaRPr lang="en-US" dirty="0"/>
          </a:p>
          <a:p>
            <a:pPr marL="342900" indent="-342900" algn="just">
              <a:buFont typeface="Wingdings" pitchFamily="2" charset="2"/>
              <a:buChar char="§"/>
            </a:pPr>
            <a:endParaRPr lang="en-US" dirty="0"/>
          </a:p>
          <a:p>
            <a:pPr marL="342900" indent="-342900" algn="just">
              <a:buFont typeface="Wingdings" pitchFamily="2" charset="2"/>
              <a:buChar char="§"/>
            </a:pPr>
            <a:r>
              <a:rPr lang="en-US" dirty="0"/>
              <a:t>eFile MIS Reports has been broadly categorized into File, Receipt, Dispatch, VIP, Productivity and Miscellaneous modules to provide seamless monitoring of all the actions and entities involved in the decision making process. </a:t>
            </a:r>
          </a:p>
        </p:txBody>
      </p:sp>
    </p:spTree>
    <p:extLst>
      <p:ext uri="{BB962C8B-B14F-4D97-AF65-F5344CB8AC3E}">
        <p14:creationId xmlns:p14="http://schemas.microsoft.com/office/powerpoint/2010/main" val="6251762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6993B-EDAB-4C53-9C36-1278D66F4B45}"/>
              </a:ext>
            </a:extLst>
          </p:cNvPr>
          <p:cNvSpPr>
            <a:spLocks noGrp="1"/>
          </p:cNvSpPr>
          <p:nvPr>
            <p:ph type="sldNum" sz="quarter" idx="12"/>
          </p:nvPr>
        </p:nvSpPr>
        <p:spPr/>
        <p:txBody>
          <a:bodyPr/>
          <a:lstStyle/>
          <a:p>
            <a:pPr>
              <a:defRPr/>
            </a:pPr>
            <a:fld id="{FBC55D9C-4ACB-49D3-8F47-275944474725}" type="slidenum">
              <a:rPr lang="en-IN" altLang="en-US" smtClean="0"/>
              <a:pPr>
                <a:defRPr/>
              </a:pPr>
              <a:t>13</a:t>
            </a:fld>
            <a:endParaRPr lang="en-IN" altLang="en-US"/>
          </a:p>
        </p:txBody>
      </p:sp>
      <p:pic>
        <p:nvPicPr>
          <p:cNvPr id="14" name="Picture 13">
            <a:extLst>
              <a:ext uri="{FF2B5EF4-FFF2-40B4-BE49-F238E27FC236}">
                <a16:creationId xmlns:a16="http://schemas.microsoft.com/office/drawing/2014/main" id="{81E967FD-DCCC-4AB0-99AD-855B88A3EC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9860"/>
            <a:ext cx="12161838" cy="5681508"/>
          </a:xfrm>
          <a:prstGeom prst="rect">
            <a:avLst/>
          </a:prstGeom>
        </p:spPr>
      </p:pic>
      <p:sp>
        <p:nvSpPr>
          <p:cNvPr id="6" name="Rectangle 5"/>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eFile MIS Reports </a:t>
            </a:r>
          </a:p>
        </p:txBody>
      </p:sp>
    </p:spTree>
    <p:extLst>
      <p:ext uri="{BB962C8B-B14F-4D97-AF65-F5344CB8AC3E}">
        <p14:creationId xmlns:p14="http://schemas.microsoft.com/office/powerpoint/2010/main" val="178096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Work from Anywhere (WAW) Portal</a:t>
            </a:r>
          </a:p>
        </p:txBody>
      </p:sp>
      <p:sp>
        <p:nvSpPr>
          <p:cNvPr id="2" name="AutoShape 2" descr="https://email.gov.in/service/home/~/?auth=co&amp;loc=en&amp;id=268112&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6" name="TextBox 5"/>
          <p:cNvSpPr txBox="1"/>
          <p:nvPr/>
        </p:nvSpPr>
        <p:spPr>
          <a:xfrm>
            <a:off x="1005149" y="1844824"/>
            <a:ext cx="10153128" cy="3970318"/>
          </a:xfrm>
          <a:prstGeom prst="rect">
            <a:avLst/>
          </a:prstGeom>
          <a:noFill/>
        </p:spPr>
        <p:txBody>
          <a:bodyPr wrap="square" rtlCol="0">
            <a:spAutoFit/>
          </a:bodyPr>
          <a:lstStyle/>
          <a:p>
            <a:pPr marL="342900" indent="-342900" algn="just">
              <a:buFont typeface="Wingdings" pitchFamily="2" charset="2"/>
              <a:buChar char="§"/>
            </a:pPr>
            <a:r>
              <a:rPr lang="en-US" sz="2800" dirty="0"/>
              <a:t>WAW Portal is built upon core workplace experience and creates a highly extensible environment for users to dynamically adapt to changing needs. </a:t>
            </a:r>
          </a:p>
          <a:p>
            <a:pPr marL="342900" indent="-342900" algn="just">
              <a:buFont typeface="Wingdings" pitchFamily="2" charset="2"/>
              <a:buChar char="§"/>
            </a:pPr>
            <a:endParaRPr lang="en-US" sz="2800" dirty="0"/>
          </a:p>
          <a:p>
            <a:pPr marL="342900" indent="-342900" algn="just">
              <a:buFont typeface="Wingdings" pitchFamily="2" charset="2"/>
              <a:buChar char="§"/>
            </a:pPr>
            <a:endParaRPr lang="en-US" sz="2800" dirty="0"/>
          </a:p>
          <a:p>
            <a:pPr marL="342900" indent="-342900" algn="just">
              <a:buFont typeface="Wingdings" pitchFamily="2" charset="2"/>
              <a:buChar char="§"/>
            </a:pPr>
            <a:r>
              <a:rPr lang="en-US" sz="2800" dirty="0"/>
              <a:t>The virtual work environment provisioned by WAW Portal, shall empower employees with all the key resources that will enable them to access organizations’ applications and data and communicate with fellow officials.</a:t>
            </a:r>
          </a:p>
        </p:txBody>
      </p:sp>
    </p:spTree>
    <p:extLst>
      <p:ext uri="{BB962C8B-B14F-4D97-AF65-F5344CB8AC3E}">
        <p14:creationId xmlns:p14="http://schemas.microsoft.com/office/powerpoint/2010/main" val="6251762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WAW Portal – Features </a:t>
            </a:r>
          </a:p>
        </p:txBody>
      </p:sp>
      <p:sp>
        <p:nvSpPr>
          <p:cNvPr id="2" name="AutoShape 2" descr="https://email.gov.in/service/home/~/?auth=co&amp;loc=en&amp;id=268112&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6" name="TextBox 5"/>
          <p:cNvSpPr txBox="1"/>
          <p:nvPr/>
        </p:nvSpPr>
        <p:spPr>
          <a:xfrm>
            <a:off x="1112367" y="1268760"/>
            <a:ext cx="10153128" cy="5078313"/>
          </a:xfrm>
          <a:prstGeom prst="rect">
            <a:avLst/>
          </a:prstGeom>
          <a:noFill/>
        </p:spPr>
        <p:txBody>
          <a:bodyPr wrap="square" rtlCol="0">
            <a:spAutoFit/>
          </a:bodyPr>
          <a:lstStyle/>
          <a:p>
            <a:pPr marL="342900" lvl="0" indent="-342900" algn="just">
              <a:buFont typeface="Wingdings" pitchFamily="2" charset="2"/>
              <a:buChar char="§"/>
            </a:pPr>
            <a:r>
              <a:rPr lang="en-US" b="1" dirty="0"/>
              <a:t>Flexible and Responsive Digital Workplace </a:t>
            </a:r>
            <a:r>
              <a:rPr lang="en-US" dirty="0"/>
              <a:t>via smooth transition to Work from Home from Work from Office culture, by providing a realistic imitation of an office to an official.</a:t>
            </a:r>
          </a:p>
          <a:p>
            <a:pPr marL="342900" lvl="0" indent="-342900" algn="just">
              <a:buFont typeface="Wingdings" pitchFamily="2" charset="2"/>
              <a:buChar char="§"/>
            </a:pPr>
            <a:endParaRPr lang="en-US" b="1" dirty="0"/>
          </a:p>
          <a:p>
            <a:pPr marL="342900" lvl="0" indent="-342900" algn="just">
              <a:buFont typeface="Wingdings" pitchFamily="2" charset="2"/>
              <a:buChar char="§"/>
            </a:pPr>
            <a:endParaRPr lang="en-US" b="1" dirty="0"/>
          </a:p>
          <a:p>
            <a:pPr marL="342900" lvl="0" indent="-342900" algn="just">
              <a:buFont typeface="Wingdings" pitchFamily="2" charset="2"/>
              <a:buChar char="§"/>
            </a:pPr>
            <a:r>
              <a:rPr lang="en-US" b="1" dirty="0"/>
              <a:t>Business and Service Continuity </a:t>
            </a:r>
            <a:r>
              <a:rPr lang="en-US" dirty="0"/>
              <a:t>by facilitating unhindered work, unfettered and secured access to the departmental applications running in the organization, to the Government officials.</a:t>
            </a:r>
          </a:p>
          <a:p>
            <a:pPr marL="342900" lvl="0" indent="-342900" algn="just">
              <a:buFont typeface="Wingdings" pitchFamily="2" charset="2"/>
              <a:buChar char="§"/>
            </a:pPr>
            <a:endParaRPr lang="en-US" dirty="0"/>
          </a:p>
          <a:p>
            <a:pPr marL="342900" lvl="0" indent="-342900" algn="just">
              <a:buFont typeface="Wingdings" pitchFamily="2" charset="2"/>
              <a:buChar char="§"/>
            </a:pPr>
            <a:endParaRPr lang="en-US" dirty="0"/>
          </a:p>
          <a:p>
            <a:pPr marL="342900" indent="-342900" algn="just">
              <a:buFont typeface="Wingdings" pitchFamily="2" charset="2"/>
              <a:buChar char="§"/>
            </a:pPr>
            <a:r>
              <a:rPr lang="en-US" b="1" dirty="0"/>
              <a:t>Confidentiality and Security</a:t>
            </a:r>
            <a:r>
              <a:rPr lang="en-US" dirty="0"/>
              <a:t> via securing remote working arrangements through SSO.</a:t>
            </a:r>
          </a:p>
          <a:p>
            <a:pPr marL="342900" lvl="0" indent="-342900" algn="just">
              <a:buFont typeface="Wingdings" pitchFamily="2" charset="2"/>
              <a:buChar char="§"/>
            </a:pPr>
            <a:endParaRPr lang="en-US" dirty="0"/>
          </a:p>
          <a:p>
            <a:pPr marL="342900" lvl="0" indent="-342900" algn="just">
              <a:buFont typeface="Wingdings" pitchFamily="2" charset="2"/>
              <a:buChar char="§"/>
            </a:pPr>
            <a:endParaRPr lang="en-US" dirty="0"/>
          </a:p>
          <a:p>
            <a:pPr marL="342900" indent="-342900" algn="just">
              <a:buFont typeface="Wingdings" pitchFamily="2" charset="2"/>
              <a:buChar char="§"/>
            </a:pPr>
            <a:r>
              <a:rPr lang="en-US" b="1" dirty="0"/>
              <a:t>Near Real-time information</a:t>
            </a:r>
            <a:r>
              <a:rPr lang="en-US" dirty="0"/>
              <a:t> through access to Notices and Circulars published, Media Gallery and Social Media feeds etc.</a:t>
            </a:r>
          </a:p>
          <a:p>
            <a:pPr marL="342900" lvl="0" indent="-342900" algn="just">
              <a:buFont typeface="Wingdings" pitchFamily="2" charset="2"/>
              <a:buChar char="§"/>
            </a:pPr>
            <a:endParaRPr lang="en-US" dirty="0"/>
          </a:p>
          <a:p>
            <a:pPr marL="342900" lvl="0" indent="-342900" algn="just">
              <a:buFont typeface="Wingdings" pitchFamily="2" charset="2"/>
              <a:buChar char="§"/>
            </a:pPr>
            <a:endParaRPr lang="en-US" dirty="0"/>
          </a:p>
          <a:p>
            <a:pPr marL="342900" indent="-342900" algn="just">
              <a:buFont typeface="Wingdings" pitchFamily="2" charset="2"/>
              <a:buChar char="§"/>
            </a:pPr>
            <a:r>
              <a:rPr lang="en-US" b="1" dirty="0"/>
              <a:t>Employee productivity</a:t>
            </a:r>
            <a:r>
              <a:rPr lang="en-US" dirty="0"/>
              <a:t> via provisions of collaboration tools like, Calendar, eMail, eOffice, Tasks, To-Do List, Notes, KMS etc.</a:t>
            </a:r>
          </a:p>
          <a:p>
            <a:pPr marL="342900" lvl="0" indent="-342900" algn="just">
              <a:buFont typeface="Wingdings" pitchFamily="2" charset="2"/>
              <a:buChar char="§"/>
            </a:pPr>
            <a:endParaRPr lang="en-US" dirty="0"/>
          </a:p>
        </p:txBody>
      </p:sp>
    </p:spTree>
    <p:extLst>
      <p:ext uri="{BB962C8B-B14F-4D97-AF65-F5344CB8AC3E}">
        <p14:creationId xmlns:p14="http://schemas.microsoft.com/office/powerpoint/2010/main" val="6251762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271928-15DD-4C73-AB2E-E6EA5503ECEE}"/>
              </a:ext>
            </a:extLst>
          </p:cNvPr>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Work from Anywhere (WAW) Portal</a:t>
            </a:r>
          </a:p>
        </p:txBody>
      </p:sp>
      <p:grpSp>
        <p:nvGrpSpPr>
          <p:cNvPr id="11" name="Group 10"/>
          <p:cNvGrpSpPr/>
          <p:nvPr/>
        </p:nvGrpSpPr>
        <p:grpSpPr>
          <a:xfrm>
            <a:off x="0" y="-144463"/>
            <a:ext cx="12161838" cy="7002463"/>
            <a:chOff x="0" y="-144463"/>
            <a:chExt cx="12161838" cy="7002463"/>
          </a:xfrm>
        </p:grpSpPr>
        <p:grpSp>
          <p:nvGrpSpPr>
            <p:cNvPr id="3" name="Group 10"/>
            <p:cNvGrpSpPr/>
            <p:nvPr/>
          </p:nvGrpSpPr>
          <p:grpSpPr>
            <a:xfrm>
              <a:off x="0" y="-144463"/>
              <a:ext cx="12161838" cy="7002463"/>
              <a:chOff x="0" y="-144463"/>
              <a:chExt cx="12161838" cy="7002463"/>
            </a:xfrm>
          </p:grpSpPr>
          <p:grpSp>
            <p:nvGrpSpPr>
              <p:cNvPr id="4" name="Group 8"/>
              <p:cNvGrpSpPr/>
              <p:nvPr/>
            </p:nvGrpSpPr>
            <p:grpSpPr>
              <a:xfrm>
                <a:off x="0" y="-144463"/>
                <a:ext cx="12161838" cy="7002463"/>
                <a:chOff x="0" y="-144463"/>
                <a:chExt cx="12161838" cy="7002463"/>
              </a:xfrm>
            </p:grpSpPr>
            <p:sp>
              <p:nvSpPr>
                <p:cNvPr id="2" name="AutoShape 2" descr="https://email.gov.in/service/home/~/?auth=co&amp;loc=en&amp;id=268112&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26" name="AutoShape 2" descr="https://email.gov.in/service/home/~/?auth=co&amp;loc=en&amp;id=629961&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creenshot Waw.png"/>
                <p:cNvPicPr>
                  <a:picLocks noChangeAspect="1"/>
                </p:cNvPicPr>
                <p:nvPr/>
              </p:nvPicPr>
              <p:blipFill>
                <a:blip r:embed="rId2" cstate="print"/>
                <a:stretch>
                  <a:fillRect/>
                </a:stretch>
              </p:blipFill>
              <p:spPr>
                <a:xfrm>
                  <a:off x="0" y="1066800"/>
                  <a:ext cx="12161838" cy="5791200"/>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2042319" y="2514600"/>
                  <a:ext cx="3733800" cy="1524000"/>
                </a:xfrm>
                <a:prstGeom prst="rect">
                  <a:avLst/>
                </a:prstGeom>
                <a:noFill/>
                <a:ln w="9525">
                  <a:noFill/>
                  <a:miter lim="800000"/>
                  <a:headEnd/>
                  <a:tailEnd/>
                </a:ln>
              </p:spPr>
            </p:pic>
          </p:grpSp>
          <p:pic>
            <p:nvPicPr>
              <p:cNvPr id="10" name="Picture 1"/>
              <p:cNvPicPr>
                <a:picLocks noChangeAspect="1" noChangeArrowheads="1"/>
              </p:cNvPicPr>
              <p:nvPr/>
            </p:nvPicPr>
            <p:blipFill>
              <a:blip r:embed="rId4" cstate="print"/>
              <a:srcRect/>
              <a:stretch>
                <a:fillRect/>
              </a:stretch>
            </p:blipFill>
            <p:spPr bwMode="auto">
              <a:xfrm>
                <a:off x="6026327" y="2487304"/>
                <a:ext cx="3823648" cy="1676400"/>
              </a:xfrm>
              <a:prstGeom prst="rect">
                <a:avLst/>
              </a:prstGeom>
              <a:noFill/>
              <a:ln w="9525">
                <a:noFill/>
                <a:miter lim="800000"/>
                <a:headEnd/>
                <a:tailEnd/>
              </a:ln>
            </p:spPr>
          </p:pic>
        </p:grpSp>
        <p:pic>
          <p:nvPicPr>
            <p:cNvPr id="5" name="Picture 2"/>
            <p:cNvPicPr>
              <a:picLocks noChangeAspect="1" noChangeArrowheads="1"/>
            </p:cNvPicPr>
            <p:nvPr/>
          </p:nvPicPr>
          <p:blipFill>
            <a:blip r:embed="rId5" cstate="print"/>
            <a:srcRect/>
            <a:stretch>
              <a:fillRect/>
            </a:stretch>
          </p:blipFill>
          <p:spPr bwMode="auto">
            <a:xfrm>
              <a:off x="3142239" y="2592200"/>
              <a:ext cx="1368152" cy="148482"/>
            </a:xfrm>
            <a:prstGeom prst="rect">
              <a:avLst/>
            </a:prstGeom>
            <a:noFill/>
            <a:ln w="9525">
              <a:noFill/>
              <a:miter lim="800000"/>
              <a:headEnd/>
              <a:tailEnd/>
            </a:ln>
          </p:spPr>
        </p:pic>
      </p:grpSp>
    </p:spTree>
    <p:extLst>
      <p:ext uri="{BB962C8B-B14F-4D97-AF65-F5344CB8AC3E}">
        <p14:creationId xmlns:p14="http://schemas.microsoft.com/office/powerpoint/2010/main" val="6251762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6543" y="3356992"/>
            <a:ext cx="6408712" cy="3187824"/>
          </a:xfrm>
          <a:prstGeom prst="rect">
            <a:avLst/>
          </a:prstGeom>
        </p:spPr>
      </p:pic>
      <p:sp>
        <p:nvSpPr>
          <p:cNvPr id="6" name="Rectangle 5"/>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Knowledge Management System (KMS)</a:t>
            </a:r>
          </a:p>
        </p:txBody>
      </p:sp>
      <p:sp>
        <p:nvSpPr>
          <p:cNvPr id="7" name="TextBox 6"/>
          <p:cNvSpPr txBox="1"/>
          <p:nvPr/>
        </p:nvSpPr>
        <p:spPr>
          <a:xfrm>
            <a:off x="1112367" y="1268760"/>
            <a:ext cx="10153128" cy="1477328"/>
          </a:xfrm>
          <a:prstGeom prst="rect">
            <a:avLst/>
          </a:prstGeom>
          <a:noFill/>
        </p:spPr>
        <p:txBody>
          <a:bodyPr wrap="square" rtlCol="0">
            <a:spAutoFit/>
          </a:bodyPr>
          <a:lstStyle/>
          <a:p>
            <a:pPr marL="342900" indent="-342900" algn="just">
              <a:buFont typeface="Wingdings" pitchFamily="2" charset="2"/>
              <a:buChar char="§"/>
            </a:pPr>
            <a:r>
              <a:rPr lang="en-IN" dirty="0">
                <a:solidFill>
                  <a:srgbClr val="000000"/>
                </a:solidFill>
                <a:ea typeface="Calibri"/>
              </a:rPr>
              <a:t>KMS controls the life cycle of documents of an organization, enabling users to create and manage electronic documents that can be viewed, searched, shared and published.</a:t>
            </a:r>
          </a:p>
          <a:p>
            <a:pPr marL="342900" indent="-342900" algn="just">
              <a:buFont typeface="Wingdings" pitchFamily="2" charset="2"/>
              <a:buChar char="§"/>
            </a:pPr>
            <a:endParaRPr lang="en-IN" dirty="0">
              <a:ea typeface="Times New Roman" panose="02020603050405020304" pitchFamily="18" charset="0"/>
              <a:cs typeface="Arial" pitchFamily="34" charset="0"/>
            </a:endParaRPr>
          </a:p>
          <a:p>
            <a:pPr marL="342900" indent="-342900" algn="just">
              <a:buFont typeface="Wingdings" pitchFamily="2" charset="2"/>
              <a:buChar char="§"/>
            </a:pPr>
            <a:r>
              <a:rPr lang="en-IN" dirty="0">
                <a:ea typeface="Times New Roman" panose="02020603050405020304" pitchFamily="18" charset="0"/>
                <a:cs typeface="Arial" pitchFamily="34" charset="0"/>
              </a:rPr>
              <a:t>Knowledge Management Portal for an organisation is developed with the objective of knowledge sharing and discovery among the users of an organisation to enable efficient </a:t>
            </a:r>
            <a:r>
              <a:rPr lang="en-US" altLang="en-US" dirty="0">
                <a:cs typeface="Arial" pitchFamily="34" charset="0"/>
              </a:rPr>
              <a:t>utilization of knowledge.</a:t>
            </a:r>
          </a:p>
        </p:txBody>
      </p:sp>
    </p:spTree>
    <p:extLst>
      <p:ext uri="{BB962C8B-B14F-4D97-AF65-F5344CB8AC3E}">
        <p14:creationId xmlns:p14="http://schemas.microsoft.com/office/powerpoint/2010/main" val="168143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KMS – Features</a:t>
            </a:r>
          </a:p>
        </p:txBody>
      </p:sp>
      <p:sp>
        <p:nvSpPr>
          <p:cNvPr id="5" name="TextBox 4"/>
          <p:cNvSpPr txBox="1"/>
          <p:nvPr/>
        </p:nvSpPr>
        <p:spPr>
          <a:xfrm>
            <a:off x="1112367" y="1124744"/>
            <a:ext cx="10081120" cy="5632311"/>
          </a:xfrm>
          <a:prstGeom prst="rect">
            <a:avLst/>
          </a:prstGeom>
          <a:noFill/>
        </p:spPr>
        <p:txBody>
          <a:bodyPr wrap="square" rtlCol="0">
            <a:spAutoFit/>
          </a:bodyPr>
          <a:lstStyle/>
          <a:p>
            <a:pPr algn="just"/>
            <a:endParaRPr lang="en-IN" sz="2000" dirty="0">
              <a:solidFill>
                <a:srgbClr val="000000"/>
              </a:solidFill>
            </a:endParaRPr>
          </a:p>
          <a:p>
            <a:pPr marL="800100" lvl="1" indent="-342900" algn="just">
              <a:buFont typeface="Wingdings" pitchFamily="2" charset="2"/>
              <a:buChar char="§"/>
            </a:pPr>
            <a:r>
              <a:rPr lang="en-US" sz="2000" dirty="0"/>
              <a:t>Authentication with Single Sign on with NIC </a:t>
            </a:r>
            <a:r>
              <a:rPr lang="en-US" sz="2000" dirty="0" err="1"/>
              <a:t>Parichay</a:t>
            </a:r>
            <a:r>
              <a:rPr lang="en-US" sz="2000" dirty="0"/>
              <a:t>.</a:t>
            </a:r>
          </a:p>
          <a:p>
            <a:pPr lvl="1" algn="just"/>
            <a:endParaRPr lang="en-US" sz="2000" dirty="0"/>
          </a:p>
          <a:p>
            <a:pPr marL="800100" lvl="1" indent="-342900" algn="just">
              <a:buFont typeface="Wingdings" pitchFamily="2" charset="2"/>
              <a:buChar char="§"/>
            </a:pPr>
            <a:r>
              <a:rPr lang="en-US" sz="2000" dirty="0"/>
              <a:t>Tagging of Document Based on Category, Organisation, Type, Collection.</a:t>
            </a:r>
          </a:p>
          <a:p>
            <a:pPr marL="800100" lvl="1" indent="-342900" algn="just">
              <a:buFont typeface="Wingdings" pitchFamily="2" charset="2"/>
              <a:buChar char="§"/>
            </a:pPr>
            <a:endParaRPr lang="en-US" sz="2000" dirty="0"/>
          </a:p>
          <a:p>
            <a:pPr marL="800100" lvl="1" indent="-342900" algn="just">
              <a:buFont typeface="Wingdings" pitchFamily="2" charset="2"/>
              <a:buChar char="§"/>
            </a:pPr>
            <a:r>
              <a:rPr lang="en-US" sz="2000" dirty="0"/>
              <a:t>Content Based OCR Search along with Metadata.</a:t>
            </a:r>
          </a:p>
          <a:p>
            <a:pPr marL="800100" lvl="1" indent="-342900" algn="just">
              <a:buFont typeface="Wingdings" pitchFamily="2" charset="2"/>
              <a:buChar char="§"/>
            </a:pPr>
            <a:endParaRPr lang="en-US" sz="2000" dirty="0"/>
          </a:p>
          <a:p>
            <a:pPr marL="800100" lvl="1" indent="-342900" algn="just">
              <a:buFont typeface="Wingdings" pitchFamily="2" charset="2"/>
              <a:buChar char="§"/>
            </a:pPr>
            <a:r>
              <a:rPr lang="en-US" sz="2000" dirty="0"/>
              <a:t>Document Workflow and Roles.</a:t>
            </a:r>
          </a:p>
          <a:p>
            <a:pPr marL="800100" lvl="1" indent="-342900" algn="just">
              <a:buFont typeface="Wingdings" pitchFamily="2" charset="2"/>
              <a:buChar char="§"/>
            </a:pPr>
            <a:endParaRPr lang="en-US" sz="2000" dirty="0"/>
          </a:p>
          <a:p>
            <a:pPr marL="800100" lvl="1" indent="-342900" algn="just">
              <a:buFont typeface="Wingdings" pitchFamily="2" charset="2"/>
              <a:buChar char="§"/>
            </a:pPr>
            <a:r>
              <a:rPr lang="en-US" sz="2000" dirty="0"/>
              <a:t>Knowledge Manager Layer.</a:t>
            </a:r>
          </a:p>
          <a:p>
            <a:pPr marL="800100" lvl="1" indent="-342900" algn="just">
              <a:buFont typeface="Wingdings" pitchFamily="2" charset="2"/>
              <a:buChar char="§"/>
            </a:pPr>
            <a:endParaRPr lang="en-US" sz="2000" dirty="0"/>
          </a:p>
          <a:p>
            <a:pPr marL="800100" lvl="1" indent="-342900" algn="just">
              <a:buFont typeface="Wingdings" pitchFamily="2" charset="2"/>
              <a:buChar char="§"/>
            </a:pPr>
            <a:r>
              <a:rPr lang="en-US" sz="2000" dirty="0"/>
              <a:t>Sharing among users.</a:t>
            </a:r>
          </a:p>
          <a:p>
            <a:pPr lvl="1" algn="just"/>
            <a:endParaRPr lang="en-US" sz="2000" dirty="0"/>
          </a:p>
          <a:p>
            <a:pPr marL="800100" lvl="1" indent="-342900" algn="just">
              <a:buFont typeface="Wingdings" pitchFamily="2" charset="2"/>
              <a:buChar char="§"/>
            </a:pPr>
            <a:r>
              <a:rPr lang="en-US" sz="2000" dirty="0"/>
              <a:t>Subscription and Alerts.</a:t>
            </a:r>
          </a:p>
          <a:p>
            <a:pPr marL="800100" lvl="1" indent="-342900" algn="just">
              <a:buFont typeface="Wingdings" pitchFamily="2" charset="2"/>
              <a:buChar char="§"/>
            </a:pPr>
            <a:endParaRPr lang="en-US" sz="2000" dirty="0"/>
          </a:p>
          <a:p>
            <a:pPr marL="800100" lvl="1" indent="-342900" algn="just">
              <a:buFont typeface="Wingdings" pitchFamily="2" charset="2"/>
              <a:buChar char="§"/>
            </a:pPr>
            <a:r>
              <a:rPr lang="en-US" sz="2000" dirty="0"/>
              <a:t>Web Services to Pull and Push data.</a:t>
            </a:r>
          </a:p>
          <a:p>
            <a:pPr marL="800100" lvl="1" indent="-342900" algn="just">
              <a:buFont typeface="Wingdings" pitchFamily="2" charset="2"/>
              <a:buChar char="§"/>
            </a:pPr>
            <a:endParaRPr lang="en-US" sz="2000" dirty="0"/>
          </a:p>
          <a:p>
            <a:pPr marL="800100" lvl="1" indent="-342900" algn="just">
              <a:buFont typeface="Wingdings" pitchFamily="2" charset="2"/>
              <a:buChar char="§"/>
            </a:pPr>
            <a:r>
              <a:rPr lang="en-US" sz="2000" dirty="0"/>
              <a:t>Customized Content and Metadata fields.</a:t>
            </a:r>
          </a:p>
        </p:txBody>
      </p:sp>
    </p:spTree>
    <p:extLst>
      <p:ext uri="{BB962C8B-B14F-4D97-AF65-F5344CB8AC3E}">
        <p14:creationId xmlns:p14="http://schemas.microsoft.com/office/powerpoint/2010/main" val="24221538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sp>
        <p:nvSpPr>
          <p:cNvPr id="4" name="Rectangle 3"/>
          <p:cNvSpPr/>
          <p:nvPr/>
        </p:nvSpPr>
        <p:spPr>
          <a:xfrm>
            <a:off x="1707772" y="332656"/>
            <a:ext cx="8723735" cy="563231"/>
          </a:xfrm>
          <a:prstGeom prst="rect">
            <a:avLst/>
          </a:prstGeom>
        </p:spPr>
        <p:txBody>
          <a:bodyPr wrap="none">
            <a:spAutoFit/>
          </a:bodyPr>
          <a:lstStyle/>
          <a:p>
            <a:pPr algn="ctr">
              <a:lnSpc>
                <a:spcPct val="90000"/>
              </a:lnSpc>
              <a:spcBef>
                <a:spcPct val="0"/>
              </a:spcBef>
              <a:spcAft>
                <a:spcPts val="600"/>
              </a:spcAft>
            </a:pPr>
            <a:r>
              <a:rPr lang="en-US" sz="3400" b="1" dirty="0">
                <a:solidFill>
                  <a:srgbClr val="4472C4"/>
                </a:solidFill>
                <a:latin typeface="Arial" pitchFamily="34" charset="0"/>
                <a:cs typeface="Arial" pitchFamily="34" charset="0"/>
              </a:rPr>
              <a:t>Interface with eGov Systems through API</a:t>
            </a:r>
          </a:p>
        </p:txBody>
      </p:sp>
      <p:pic>
        <p:nvPicPr>
          <p:cNvPr id="7" name="Picture 9" descr="download.png"/>
          <p:cNvPicPr>
            <a:picLocks noChangeAspect="1"/>
          </p:cNvPicPr>
          <p:nvPr/>
        </p:nvPicPr>
        <p:blipFill>
          <a:blip r:embed="rId2" cstate="print"/>
          <a:srcRect/>
          <a:stretch>
            <a:fillRect/>
          </a:stretch>
        </p:blipFill>
        <p:spPr bwMode="auto">
          <a:xfrm>
            <a:off x="8618858" y="1284658"/>
            <a:ext cx="1066800" cy="1011237"/>
          </a:xfrm>
          <a:prstGeom prst="rect">
            <a:avLst/>
          </a:prstGeom>
          <a:noFill/>
          <a:ln w="9525">
            <a:noFill/>
            <a:miter lim="800000"/>
            <a:headEnd/>
            <a:tailEnd/>
          </a:ln>
        </p:spPr>
      </p:pic>
      <p:pic>
        <p:nvPicPr>
          <p:cNvPr id="8" name="Picture 11" descr="images.png"/>
          <p:cNvPicPr>
            <a:picLocks noChangeAspect="1"/>
          </p:cNvPicPr>
          <p:nvPr/>
        </p:nvPicPr>
        <p:blipFill>
          <a:blip r:embed="rId3" cstate="print"/>
          <a:srcRect/>
          <a:stretch>
            <a:fillRect/>
          </a:stretch>
        </p:blipFill>
        <p:spPr bwMode="auto">
          <a:xfrm>
            <a:off x="5364483" y="1229095"/>
            <a:ext cx="1447800" cy="1119188"/>
          </a:xfrm>
          <a:prstGeom prst="rect">
            <a:avLst/>
          </a:prstGeom>
          <a:noFill/>
          <a:ln w="9525">
            <a:noFill/>
            <a:miter lim="800000"/>
            <a:headEnd/>
            <a:tailEnd/>
          </a:ln>
        </p:spPr>
      </p:pic>
      <p:pic>
        <p:nvPicPr>
          <p:cNvPr id="9" name="Picture 8" descr="images.jpg"/>
          <p:cNvPicPr>
            <a:picLocks noChangeAspect="1"/>
          </p:cNvPicPr>
          <p:nvPr/>
        </p:nvPicPr>
        <p:blipFill>
          <a:blip r:embed="rId4" cstate="print"/>
          <a:srcRect/>
          <a:stretch>
            <a:fillRect/>
          </a:stretch>
        </p:blipFill>
        <p:spPr bwMode="auto">
          <a:xfrm>
            <a:off x="8868095" y="1657720"/>
            <a:ext cx="593725" cy="525463"/>
          </a:xfrm>
          <a:prstGeom prst="rect">
            <a:avLst/>
          </a:prstGeom>
          <a:noFill/>
          <a:ln w="9525">
            <a:noFill/>
            <a:miter lim="800000"/>
            <a:headEnd/>
            <a:tailEnd/>
          </a:ln>
        </p:spPr>
      </p:pic>
      <p:cxnSp>
        <p:nvCxnSpPr>
          <p:cNvPr id="10" name="Straight Arrow Connector 9"/>
          <p:cNvCxnSpPr/>
          <p:nvPr/>
        </p:nvCxnSpPr>
        <p:spPr>
          <a:xfrm>
            <a:off x="6672583" y="1806945"/>
            <a:ext cx="19034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9376449" y="1685942"/>
            <a:ext cx="1785937" cy="307777"/>
          </a:xfrm>
          <a:prstGeom prst="rect">
            <a:avLst/>
          </a:prstGeom>
          <a:noFill/>
          <a:ln w="9525">
            <a:noFill/>
            <a:miter lim="800000"/>
            <a:headEnd/>
            <a:tailEnd/>
          </a:ln>
        </p:spPr>
        <p:txBody>
          <a:bodyPr>
            <a:spAutoFit/>
          </a:bodyPr>
          <a:lstStyle/>
          <a:p>
            <a:pPr algn="ctr"/>
            <a:r>
              <a:rPr lang="en-US" sz="1400" b="1" dirty="0"/>
              <a:t>eOffice-PIMS</a:t>
            </a:r>
          </a:p>
        </p:txBody>
      </p:sp>
      <p:sp>
        <p:nvSpPr>
          <p:cNvPr id="12" name="Rectangle 7"/>
          <p:cNvSpPr>
            <a:spLocks noChangeArrowheads="1"/>
          </p:cNvSpPr>
          <p:nvPr/>
        </p:nvSpPr>
        <p:spPr bwMode="auto">
          <a:xfrm>
            <a:off x="2912567" y="1446184"/>
            <a:ext cx="3048000" cy="738664"/>
          </a:xfrm>
          <a:prstGeom prst="rect">
            <a:avLst/>
          </a:prstGeom>
          <a:noFill/>
          <a:ln w="9525">
            <a:noFill/>
            <a:miter lim="800000"/>
            <a:headEnd/>
            <a:tailEnd/>
          </a:ln>
        </p:spPr>
        <p:txBody>
          <a:bodyPr>
            <a:spAutoFit/>
          </a:bodyPr>
          <a:lstStyle/>
          <a:p>
            <a:pPr algn="ctr"/>
            <a:r>
              <a:rPr lang="en-US" sz="1400" b="1" dirty="0"/>
              <a:t>External</a:t>
            </a:r>
          </a:p>
          <a:p>
            <a:pPr algn="ctr"/>
            <a:r>
              <a:rPr lang="en-US" sz="1400" b="1" dirty="0"/>
              <a:t>Data Sources </a:t>
            </a:r>
          </a:p>
          <a:p>
            <a:pPr algn="ctr"/>
            <a:r>
              <a:rPr lang="en-US" sz="1400" b="1" dirty="0"/>
              <a:t>(SAP/ERP/Other Applications)</a:t>
            </a:r>
          </a:p>
        </p:txBody>
      </p:sp>
      <p:pic>
        <p:nvPicPr>
          <p:cNvPr id="38" name="Picture 120" descr="images (1).png"/>
          <p:cNvPicPr>
            <a:picLocks noChangeAspect="1"/>
          </p:cNvPicPr>
          <p:nvPr/>
        </p:nvPicPr>
        <p:blipFill>
          <a:blip r:embed="rId5" cstate="print"/>
          <a:srcRect/>
          <a:stretch>
            <a:fillRect/>
          </a:stretch>
        </p:blipFill>
        <p:spPr bwMode="auto">
          <a:xfrm>
            <a:off x="10100965" y="3067940"/>
            <a:ext cx="1143000" cy="1143000"/>
          </a:xfrm>
          <a:prstGeom prst="rect">
            <a:avLst/>
          </a:prstGeom>
          <a:noFill/>
          <a:ln w="9525">
            <a:noFill/>
            <a:miter lim="800000"/>
            <a:headEnd/>
            <a:tailEnd/>
          </a:ln>
        </p:spPr>
      </p:pic>
      <p:sp>
        <p:nvSpPr>
          <p:cNvPr id="39" name="AutoShape 2" descr="Image result for database image"/>
          <p:cNvSpPr>
            <a:spLocks noChangeAspect="1" noChangeArrowheads="1"/>
          </p:cNvSpPr>
          <p:nvPr/>
        </p:nvSpPr>
        <p:spPr bwMode="auto">
          <a:xfrm>
            <a:off x="2442865" y="-642048"/>
            <a:ext cx="304800" cy="304800"/>
          </a:xfrm>
          <a:prstGeom prst="rect">
            <a:avLst/>
          </a:prstGeom>
          <a:noFill/>
          <a:ln w="9525">
            <a:noFill/>
            <a:miter lim="800000"/>
            <a:headEnd/>
            <a:tailEnd/>
          </a:ln>
        </p:spPr>
        <p:txBody>
          <a:bodyPr/>
          <a:lstStyle/>
          <a:p>
            <a:endParaRPr lang="en-US"/>
          </a:p>
        </p:txBody>
      </p:sp>
      <p:sp>
        <p:nvSpPr>
          <p:cNvPr id="40" name="AutoShape 4" descr="Image result for database image"/>
          <p:cNvSpPr>
            <a:spLocks noChangeAspect="1" noChangeArrowheads="1"/>
          </p:cNvSpPr>
          <p:nvPr/>
        </p:nvSpPr>
        <p:spPr bwMode="auto">
          <a:xfrm>
            <a:off x="2442865" y="-642048"/>
            <a:ext cx="304800" cy="304800"/>
          </a:xfrm>
          <a:prstGeom prst="rect">
            <a:avLst/>
          </a:prstGeom>
          <a:noFill/>
          <a:ln w="9525">
            <a:noFill/>
            <a:miter lim="800000"/>
            <a:headEnd/>
            <a:tailEnd/>
          </a:ln>
        </p:spPr>
        <p:txBody>
          <a:bodyPr/>
          <a:lstStyle/>
          <a:p>
            <a:endParaRPr lang="en-US"/>
          </a:p>
        </p:txBody>
      </p:sp>
      <p:sp>
        <p:nvSpPr>
          <p:cNvPr id="41" name="AutoShape 6" descr="Image result for database image"/>
          <p:cNvSpPr>
            <a:spLocks noChangeAspect="1" noChangeArrowheads="1"/>
          </p:cNvSpPr>
          <p:nvPr/>
        </p:nvSpPr>
        <p:spPr bwMode="auto">
          <a:xfrm>
            <a:off x="2442865" y="-642048"/>
            <a:ext cx="304800" cy="304800"/>
          </a:xfrm>
          <a:prstGeom prst="rect">
            <a:avLst/>
          </a:prstGeom>
          <a:noFill/>
          <a:ln w="9525">
            <a:noFill/>
            <a:miter lim="800000"/>
            <a:headEnd/>
            <a:tailEnd/>
          </a:ln>
        </p:spPr>
        <p:txBody>
          <a:bodyPr/>
          <a:lstStyle/>
          <a:p>
            <a:endParaRPr lang="en-US"/>
          </a:p>
        </p:txBody>
      </p:sp>
      <p:pic>
        <p:nvPicPr>
          <p:cNvPr id="42" name="Picture 30" descr="images (1).png"/>
          <p:cNvPicPr>
            <a:picLocks noChangeAspect="1"/>
          </p:cNvPicPr>
          <p:nvPr/>
        </p:nvPicPr>
        <p:blipFill>
          <a:blip r:embed="rId5" cstate="print"/>
          <a:srcRect/>
          <a:stretch>
            <a:fillRect/>
          </a:stretch>
        </p:blipFill>
        <p:spPr bwMode="auto">
          <a:xfrm>
            <a:off x="2711153" y="3077465"/>
            <a:ext cx="1143000" cy="1143000"/>
          </a:xfrm>
          <a:prstGeom prst="rect">
            <a:avLst/>
          </a:prstGeom>
          <a:noFill/>
          <a:ln w="9525">
            <a:noFill/>
            <a:miter lim="800000"/>
            <a:headEnd/>
            <a:tailEnd/>
          </a:ln>
        </p:spPr>
      </p:pic>
      <p:sp>
        <p:nvSpPr>
          <p:cNvPr id="43" name="TextBox 31"/>
          <p:cNvSpPr txBox="1">
            <a:spLocks noChangeArrowheads="1"/>
          </p:cNvSpPr>
          <p:nvPr/>
        </p:nvSpPr>
        <p:spPr bwMode="auto">
          <a:xfrm>
            <a:off x="2336503" y="4147440"/>
            <a:ext cx="1828800" cy="522287"/>
          </a:xfrm>
          <a:prstGeom prst="rect">
            <a:avLst/>
          </a:prstGeom>
          <a:noFill/>
          <a:ln w="9525">
            <a:noFill/>
            <a:miter lim="800000"/>
            <a:headEnd/>
            <a:tailEnd/>
          </a:ln>
        </p:spPr>
        <p:txBody>
          <a:bodyPr>
            <a:spAutoFit/>
          </a:bodyPr>
          <a:lstStyle/>
          <a:p>
            <a:pPr algn="ctr"/>
            <a:r>
              <a:rPr lang="en-US" sz="1400" b="1" dirty="0"/>
              <a:t>External </a:t>
            </a:r>
          </a:p>
          <a:p>
            <a:pPr algn="ctr"/>
            <a:r>
              <a:rPr lang="en-US" sz="1400" b="1" dirty="0"/>
              <a:t>Application</a:t>
            </a:r>
          </a:p>
        </p:txBody>
      </p:sp>
      <p:pic>
        <p:nvPicPr>
          <p:cNvPr id="45" name="Picture 7"/>
          <p:cNvPicPr>
            <a:picLocks noChangeAspect="1" noChangeArrowheads="1"/>
          </p:cNvPicPr>
          <p:nvPr/>
        </p:nvPicPr>
        <p:blipFill>
          <a:blip r:embed="rId6" cstate="print"/>
          <a:srcRect l="34210" t="37077" r="26315" b="48315"/>
          <a:stretch>
            <a:fillRect/>
          </a:stretch>
        </p:blipFill>
        <p:spPr bwMode="auto">
          <a:xfrm>
            <a:off x="5371803" y="3040952"/>
            <a:ext cx="960437" cy="1066800"/>
          </a:xfrm>
          <a:prstGeom prst="rect">
            <a:avLst/>
          </a:prstGeom>
          <a:noFill/>
          <a:ln w="9525">
            <a:noFill/>
            <a:miter lim="800000"/>
            <a:headEnd/>
            <a:tailEnd/>
          </a:ln>
        </p:spPr>
      </p:pic>
      <p:sp>
        <p:nvSpPr>
          <p:cNvPr id="46" name="TextBox 37"/>
          <p:cNvSpPr txBox="1">
            <a:spLocks noChangeArrowheads="1"/>
          </p:cNvSpPr>
          <p:nvPr/>
        </p:nvSpPr>
        <p:spPr bwMode="auto">
          <a:xfrm>
            <a:off x="5024140" y="4077590"/>
            <a:ext cx="1552575" cy="523875"/>
          </a:xfrm>
          <a:prstGeom prst="rect">
            <a:avLst/>
          </a:prstGeom>
          <a:noFill/>
          <a:ln w="9525">
            <a:noFill/>
            <a:miter lim="800000"/>
            <a:headEnd/>
            <a:tailEnd/>
          </a:ln>
        </p:spPr>
        <p:txBody>
          <a:bodyPr>
            <a:spAutoFit/>
          </a:bodyPr>
          <a:lstStyle/>
          <a:p>
            <a:pPr algn="ctr"/>
            <a:r>
              <a:rPr lang="en-US" sz="1400" b="1"/>
              <a:t>Receipt Creation </a:t>
            </a:r>
          </a:p>
        </p:txBody>
      </p:sp>
      <p:pic>
        <p:nvPicPr>
          <p:cNvPr id="47" name="Picture 8"/>
          <p:cNvPicPr>
            <a:picLocks noChangeAspect="1" noChangeArrowheads="1"/>
          </p:cNvPicPr>
          <p:nvPr/>
        </p:nvPicPr>
        <p:blipFill>
          <a:blip r:embed="rId7" cstate="print"/>
          <a:srcRect/>
          <a:stretch>
            <a:fillRect/>
          </a:stretch>
        </p:blipFill>
        <p:spPr bwMode="auto">
          <a:xfrm>
            <a:off x="6818015" y="3094927"/>
            <a:ext cx="1219200" cy="650875"/>
          </a:xfrm>
          <a:prstGeom prst="rect">
            <a:avLst/>
          </a:prstGeom>
          <a:noFill/>
          <a:ln w="9525">
            <a:noFill/>
            <a:miter lim="800000"/>
            <a:headEnd/>
            <a:tailEnd/>
          </a:ln>
        </p:spPr>
      </p:pic>
      <p:sp>
        <p:nvSpPr>
          <p:cNvPr id="48" name="TextBox 70"/>
          <p:cNvSpPr txBox="1">
            <a:spLocks noChangeArrowheads="1"/>
          </p:cNvSpPr>
          <p:nvPr/>
        </p:nvSpPr>
        <p:spPr bwMode="auto">
          <a:xfrm>
            <a:off x="8786515" y="3723577"/>
            <a:ext cx="1441450" cy="523220"/>
          </a:xfrm>
          <a:prstGeom prst="rect">
            <a:avLst/>
          </a:prstGeom>
          <a:noFill/>
          <a:ln w="9525">
            <a:noFill/>
            <a:miter lim="800000"/>
            <a:headEnd/>
            <a:tailEnd/>
          </a:ln>
        </p:spPr>
        <p:txBody>
          <a:bodyPr>
            <a:spAutoFit/>
          </a:bodyPr>
          <a:lstStyle/>
          <a:p>
            <a:pPr algn="ctr"/>
            <a:r>
              <a:rPr lang="en-US" sz="1400" b="1" dirty="0"/>
              <a:t>Approved Draft  (Mail/Dispatch) </a:t>
            </a:r>
          </a:p>
        </p:txBody>
      </p:sp>
      <p:cxnSp>
        <p:nvCxnSpPr>
          <p:cNvPr id="50" name="Straight Arrow Connector 49"/>
          <p:cNvCxnSpPr/>
          <p:nvPr/>
        </p:nvCxnSpPr>
        <p:spPr>
          <a:xfrm>
            <a:off x="3582690" y="3333052"/>
            <a:ext cx="1377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41"/>
          <p:cNvSpPr>
            <a:spLocks noChangeArrowheads="1"/>
          </p:cNvSpPr>
          <p:nvPr/>
        </p:nvSpPr>
        <p:spPr bwMode="auto">
          <a:xfrm>
            <a:off x="3743028" y="3680715"/>
            <a:ext cx="1081087" cy="522287"/>
          </a:xfrm>
          <a:prstGeom prst="rect">
            <a:avLst/>
          </a:prstGeom>
          <a:noFill/>
          <a:ln w="9525">
            <a:noFill/>
            <a:miter lim="800000"/>
            <a:headEnd/>
            <a:tailEnd/>
          </a:ln>
        </p:spPr>
        <p:txBody>
          <a:bodyPr>
            <a:spAutoFit/>
          </a:bodyPr>
          <a:lstStyle/>
          <a:p>
            <a:pPr algn="ctr"/>
            <a:r>
              <a:rPr lang="en-US" sz="1400" b="1"/>
              <a:t>Receipt No.</a:t>
            </a:r>
          </a:p>
        </p:txBody>
      </p:sp>
      <p:cxnSp>
        <p:nvCxnSpPr>
          <p:cNvPr id="52" name="Straight Arrow Connector 51"/>
          <p:cNvCxnSpPr/>
          <p:nvPr/>
        </p:nvCxnSpPr>
        <p:spPr>
          <a:xfrm>
            <a:off x="6363990" y="3304477"/>
            <a:ext cx="395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8"/>
          <p:cNvSpPr>
            <a:spLocks noChangeArrowheads="1"/>
          </p:cNvSpPr>
          <p:nvPr/>
        </p:nvSpPr>
        <p:spPr bwMode="auto">
          <a:xfrm>
            <a:off x="6529090" y="3807715"/>
            <a:ext cx="1841500" cy="738187"/>
          </a:xfrm>
          <a:prstGeom prst="rect">
            <a:avLst/>
          </a:prstGeom>
          <a:noFill/>
          <a:ln w="9525">
            <a:noFill/>
            <a:miter lim="800000"/>
            <a:headEnd/>
            <a:tailEnd/>
          </a:ln>
        </p:spPr>
        <p:txBody>
          <a:bodyPr>
            <a:spAutoFit/>
          </a:bodyPr>
          <a:lstStyle/>
          <a:p>
            <a:pPr algn="ctr"/>
            <a:r>
              <a:rPr lang="en-US" sz="1400" b="1" dirty="0"/>
              <a:t>Decisions in eFile </a:t>
            </a:r>
          </a:p>
          <a:p>
            <a:pPr algn="ctr"/>
            <a:r>
              <a:rPr lang="en-US" sz="1400" b="1" dirty="0"/>
              <a:t>Set Flag for Receipt</a:t>
            </a:r>
            <a:endParaRPr lang="en-US" sz="1400" dirty="0"/>
          </a:p>
        </p:txBody>
      </p:sp>
      <p:cxnSp>
        <p:nvCxnSpPr>
          <p:cNvPr id="54" name="Straight Arrow Connector 53"/>
          <p:cNvCxnSpPr/>
          <p:nvPr/>
        </p:nvCxnSpPr>
        <p:spPr>
          <a:xfrm>
            <a:off x="8421390" y="3279077"/>
            <a:ext cx="18494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72"/>
          <p:cNvSpPr>
            <a:spLocks noChangeArrowheads="1"/>
          </p:cNvSpPr>
          <p:nvPr/>
        </p:nvSpPr>
        <p:spPr bwMode="auto">
          <a:xfrm>
            <a:off x="8734685" y="3379090"/>
            <a:ext cx="1427162" cy="307975"/>
          </a:xfrm>
          <a:prstGeom prst="rect">
            <a:avLst/>
          </a:prstGeom>
          <a:noFill/>
          <a:ln w="9525">
            <a:noFill/>
            <a:miter lim="800000"/>
            <a:headEnd/>
            <a:tailEnd/>
          </a:ln>
        </p:spPr>
        <p:txBody>
          <a:bodyPr wrap="none">
            <a:spAutoFit/>
          </a:bodyPr>
          <a:lstStyle/>
          <a:p>
            <a:r>
              <a:rPr lang="en-US" sz="1400" b="1" dirty="0"/>
              <a:t>Receipt Status</a:t>
            </a:r>
            <a:endParaRPr lang="en-US" sz="1400" dirty="0"/>
          </a:p>
        </p:txBody>
      </p:sp>
      <p:sp>
        <p:nvSpPr>
          <p:cNvPr id="56" name="Rounded Rectangle 55"/>
          <p:cNvSpPr/>
          <p:nvPr/>
        </p:nvSpPr>
        <p:spPr>
          <a:xfrm>
            <a:off x="5013028" y="2948877"/>
            <a:ext cx="3408362" cy="16525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76"/>
          <p:cNvSpPr>
            <a:spLocks noChangeArrowheads="1"/>
          </p:cNvSpPr>
          <p:nvPr/>
        </p:nvSpPr>
        <p:spPr bwMode="auto">
          <a:xfrm>
            <a:off x="8510290" y="3023490"/>
            <a:ext cx="1865313" cy="307975"/>
          </a:xfrm>
          <a:prstGeom prst="rect">
            <a:avLst/>
          </a:prstGeom>
          <a:noFill/>
          <a:ln w="9525">
            <a:noFill/>
            <a:miter lim="800000"/>
            <a:headEnd/>
            <a:tailEnd/>
          </a:ln>
        </p:spPr>
        <p:txBody>
          <a:bodyPr wrap="none">
            <a:spAutoFit/>
          </a:bodyPr>
          <a:lstStyle/>
          <a:p>
            <a:r>
              <a:rPr lang="en-US" sz="1400" b="1" dirty="0"/>
              <a:t>Receipt Movements</a:t>
            </a:r>
            <a:endParaRPr lang="en-US" sz="1400" dirty="0"/>
          </a:p>
        </p:txBody>
      </p:sp>
      <p:cxnSp>
        <p:nvCxnSpPr>
          <p:cNvPr id="58" name="Straight Arrow Connector 57"/>
          <p:cNvCxnSpPr/>
          <p:nvPr/>
        </p:nvCxnSpPr>
        <p:spPr>
          <a:xfrm>
            <a:off x="3595390" y="3648965"/>
            <a:ext cx="13477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121"/>
          <p:cNvSpPr txBox="1">
            <a:spLocks noChangeArrowheads="1"/>
          </p:cNvSpPr>
          <p:nvPr/>
        </p:nvSpPr>
        <p:spPr bwMode="auto">
          <a:xfrm>
            <a:off x="10026353" y="4179190"/>
            <a:ext cx="1268412" cy="523875"/>
          </a:xfrm>
          <a:prstGeom prst="rect">
            <a:avLst/>
          </a:prstGeom>
          <a:noFill/>
          <a:ln w="9525">
            <a:noFill/>
            <a:miter lim="800000"/>
            <a:headEnd/>
            <a:tailEnd/>
          </a:ln>
        </p:spPr>
        <p:txBody>
          <a:bodyPr>
            <a:spAutoFit/>
          </a:bodyPr>
          <a:lstStyle/>
          <a:p>
            <a:pPr algn="ctr"/>
            <a:r>
              <a:rPr lang="en-US" sz="1400" b="1"/>
              <a:t>External</a:t>
            </a:r>
          </a:p>
          <a:p>
            <a:pPr algn="ctr"/>
            <a:r>
              <a:rPr lang="en-US" sz="1400" b="1"/>
              <a:t> Application</a:t>
            </a:r>
          </a:p>
        </p:txBody>
      </p:sp>
      <p:sp>
        <p:nvSpPr>
          <p:cNvPr id="60" name="TextBox 126"/>
          <p:cNvSpPr txBox="1">
            <a:spLocks noChangeArrowheads="1"/>
          </p:cNvSpPr>
          <p:nvPr/>
        </p:nvSpPr>
        <p:spPr bwMode="auto">
          <a:xfrm>
            <a:off x="5663903" y="4558602"/>
            <a:ext cx="2192337" cy="523875"/>
          </a:xfrm>
          <a:prstGeom prst="rect">
            <a:avLst/>
          </a:prstGeom>
          <a:noFill/>
          <a:ln w="9525">
            <a:noFill/>
            <a:miter lim="800000"/>
            <a:headEnd/>
            <a:tailEnd/>
          </a:ln>
        </p:spPr>
        <p:txBody>
          <a:bodyPr>
            <a:spAutoFit/>
          </a:bodyPr>
          <a:lstStyle/>
          <a:p>
            <a:pPr algn="ctr"/>
            <a:r>
              <a:rPr lang="en-US" sz="1400" b="1"/>
              <a:t>eOffice-eFile Application</a:t>
            </a:r>
          </a:p>
        </p:txBody>
      </p:sp>
      <p:cxnSp>
        <p:nvCxnSpPr>
          <p:cNvPr id="61" name="Straight Arrow Connector 60"/>
          <p:cNvCxnSpPr/>
          <p:nvPr/>
        </p:nvCxnSpPr>
        <p:spPr>
          <a:xfrm>
            <a:off x="8413453" y="3625152"/>
            <a:ext cx="1851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21002" y="5471082"/>
            <a:ext cx="5413375" cy="9540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28600" indent="-228600">
              <a:defRPr/>
            </a:pPr>
            <a:r>
              <a:rPr lang="en-US" sz="1400" b="1" dirty="0"/>
              <a:t>            1. Organization Unit/Employee Pendency</a:t>
            </a:r>
          </a:p>
          <a:p>
            <a:pPr marL="228600" indent="-228600">
              <a:defRPr/>
            </a:pPr>
            <a:r>
              <a:rPr lang="en-US" sz="1400" b="1" dirty="0"/>
              <a:t>            2. OU/Employee Performance</a:t>
            </a:r>
          </a:p>
          <a:p>
            <a:pPr marL="228600" indent="-228600">
              <a:defRPr/>
            </a:pPr>
            <a:r>
              <a:rPr lang="en-US" sz="1400" b="1" dirty="0"/>
              <a:t>	      3. CM Dashboard</a:t>
            </a:r>
          </a:p>
          <a:p>
            <a:pPr marL="228600" indent="-228600">
              <a:defRPr/>
            </a:pPr>
            <a:r>
              <a:rPr lang="en-US" sz="1200" b="1" dirty="0"/>
              <a:t>                                       			 </a:t>
            </a:r>
            <a:r>
              <a:rPr lang="en-US" sz="1400" b="1" dirty="0"/>
              <a:t>many more……</a:t>
            </a:r>
          </a:p>
        </p:txBody>
      </p:sp>
      <p:pic>
        <p:nvPicPr>
          <p:cNvPr id="64" name="Picture 103" descr="images (2).png"/>
          <p:cNvPicPr>
            <a:picLocks noChangeAspect="1"/>
          </p:cNvPicPr>
          <p:nvPr/>
        </p:nvPicPr>
        <p:blipFill>
          <a:blip r:embed="rId8" cstate="print"/>
          <a:srcRect/>
          <a:stretch>
            <a:fillRect/>
          </a:stretch>
        </p:blipFill>
        <p:spPr bwMode="auto">
          <a:xfrm>
            <a:off x="4352727" y="5325032"/>
            <a:ext cx="590550" cy="663575"/>
          </a:xfrm>
          <a:prstGeom prst="rect">
            <a:avLst/>
          </a:prstGeom>
          <a:noFill/>
          <a:ln w="9525">
            <a:noFill/>
            <a:miter lim="800000"/>
            <a:headEnd/>
            <a:tailEnd/>
          </a:ln>
        </p:spPr>
      </p:pic>
      <p:pic>
        <p:nvPicPr>
          <p:cNvPr id="65" name="Picture 99" descr="download (3).png"/>
          <p:cNvPicPr>
            <a:picLocks noChangeAspect="1"/>
          </p:cNvPicPr>
          <p:nvPr/>
        </p:nvPicPr>
        <p:blipFill>
          <a:blip r:embed="rId9" cstate="print"/>
          <a:srcRect/>
          <a:stretch>
            <a:fillRect/>
          </a:stretch>
        </p:blipFill>
        <p:spPr bwMode="auto">
          <a:xfrm>
            <a:off x="4371777" y="6023532"/>
            <a:ext cx="571500" cy="622300"/>
          </a:xfrm>
          <a:prstGeom prst="rect">
            <a:avLst/>
          </a:prstGeom>
          <a:noFill/>
          <a:ln w="9525">
            <a:noFill/>
            <a:miter lim="800000"/>
            <a:headEnd/>
            <a:tailEnd/>
          </a:ln>
        </p:spPr>
      </p:pic>
      <p:cxnSp>
        <p:nvCxnSpPr>
          <p:cNvPr id="67" name="Straight Connector 66"/>
          <p:cNvCxnSpPr/>
          <p:nvPr/>
        </p:nvCxnSpPr>
        <p:spPr>
          <a:xfrm>
            <a:off x="2264495" y="980728"/>
            <a:ext cx="0" cy="5877272"/>
          </a:xfrm>
          <a:prstGeom prst="line">
            <a:avLst/>
          </a:prstGeom>
          <a:ln w="19050"/>
          <a:effectLst>
            <a:outerShdw blurRad="50800" dist="38100" dir="8100000" algn="t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a:off x="0" y="2564904"/>
            <a:ext cx="12161838" cy="0"/>
          </a:xfrm>
          <a:prstGeom prst="line">
            <a:avLst/>
          </a:prstGeom>
          <a:ln w="19050"/>
          <a:effectLst>
            <a:outerShdw blurRad="50800" dist="38100" dir="8100000" algn="t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a:xfrm>
            <a:off x="4951" y="5013176"/>
            <a:ext cx="12161838" cy="0"/>
          </a:xfrm>
          <a:prstGeom prst="line">
            <a:avLst/>
          </a:prstGeom>
          <a:ln w="19050"/>
          <a:effectLst>
            <a:outerShdw blurRad="50800" dist="38100" dir="8100000" algn="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73" name="TextBox 72"/>
          <p:cNvSpPr txBox="1"/>
          <p:nvPr/>
        </p:nvSpPr>
        <p:spPr>
          <a:xfrm>
            <a:off x="330159" y="5455104"/>
            <a:ext cx="1656184" cy="923330"/>
          </a:xfrm>
          <a:prstGeom prst="rect">
            <a:avLst/>
          </a:prstGeom>
          <a:noFill/>
        </p:spPr>
        <p:txBody>
          <a:bodyPr wrap="square" rtlCol="0">
            <a:spAutoFit/>
          </a:bodyPr>
          <a:lstStyle/>
          <a:p>
            <a:pPr algn="ctr"/>
            <a:r>
              <a:rPr lang="en-US" b="1" u="sng" dirty="0"/>
              <a:t>External Dashboard and Reporting APIs</a:t>
            </a:r>
          </a:p>
        </p:txBody>
      </p:sp>
      <p:sp>
        <p:nvSpPr>
          <p:cNvPr id="74" name="TextBox 73"/>
          <p:cNvSpPr txBox="1"/>
          <p:nvPr/>
        </p:nvSpPr>
        <p:spPr>
          <a:xfrm>
            <a:off x="203559" y="3635732"/>
            <a:ext cx="1847278" cy="369332"/>
          </a:xfrm>
          <a:prstGeom prst="rect">
            <a:avLst/>
          </a:prstGeom>
          <a:noFill/>
        </p:spPr>
        <p:txBody>
          <a:bodyPr wrap="square" rtlCol="0">
            <a:spAutoFit/>
          </a:bodyPr>
          <a:lstStyle/>
          <a:p>
            <a:pPr algn="ctr"/>
            <a:r>
              <a:rPr lang="en-US" b="1" u="sng" dirty="0"/>
              <a:t>eFile Core APIs</a:t>
            </a:r>
          </a:p>
        </p:txBody>
      </p:sp>
      <p:sp>
        <p:nvSpPr>
          <p:cNvPr id="75" name="TextBox 74"/>
          <p:cNvSpPr txBox="1"/>
          <p:nvPr/>
        </p:nvSpPr>
        <p:spPr>
          <a:xfrm>
            <a:off x="176263" y="1220559"/>
            <a:ext cx="1944216" cy="1200329"/>
          </a:xfrm>
          <a:prstGeom prst="rect">
            <a:avLst/>
          </a:prstGeom>
          <a:noFill/>
        </p:spPr>
        <p:txBody>
          <a:bodyPr wrap="square" rtlCol="0">
            <a:spAutoFit/>
          </a:bodyPr>
          <a:lstStyle/>
          <a:p>
            <a:pPr algn="ctr"/>
            <a:r>
              <a:rPr lang="en-US" b="1" u="sng" dirty="0"/>
              <a:t>Employee and Organization Unit (OU) Data Sharing APIs</a:t>
            </a:r>
          </a:p>
        </p:txBody>
      </p:sp>
      <p:cxnSp>
        <p:nvCxnSpPr>
          <p:cNvPr id="62" name="Straight Arrow Connector 61"/>
          <p:cNvCxnSpPr/>
          <p:nvPr/>
        </p:nvCxnSpPr>
        <p:spPr>
          <a:xfrm>
            <a:off x="8437265" y="3980752"/>
            <a:ext cx="1851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Picture 78" descr="inaugurado-email-delineado-simbolo-de-interface_318-71982.jpg"/>
          <p:cNvPicPr>
            <a:picLocks noChangeAspect="1"/>
          </p:cNvPicPr>
          <p:nvPr/>
        </p:nvPicPr>
        <p:blipFill>
          <a:blip r:embed="rId10" cstate="print"/>
          <a:srcRect/>
          <a:stretch>
            <a:fillRect/>
          </a:stretch>
        </p:blipFill>
        <p:spPr bwMode="auto">
          <a:xfrm>
            <a:off x="8518559" y="3756606"/>
            <a:ext cx="352425" cy="396875"/>
          </a:xfrm>
          <a:prstGeom prst="rect">
            <a:avLst/>
          </a:prstGeom>
          <a:noFill/>
          <a:ln w="9525">
            <a:noFill/>
            <a:miter lim="800000"/>
            <a:headEnd/>
            <a:tailEnd/>
          </a:ln>
        </p:spPr>
      </p:pic>
      <p:pic>
        <p:nvPicPr>
          <p:cNvPr id="44" name="Picture 32" descr="download.jpg"/>
          <p:cNvPicPr>
            <a:picLocks noChangeAspect="1"/>
          </p:cNvPicPr>
          <p:nvPr/>
        </p:nvPicPr>
        <p:blipFill>
          <a:blip r:embed="rId11" cstate="print"/>
          <a:srcRect/>
          <a:stretch>
            <a:fillRect/>
          </a:stretch>
        </p:blipFill>
        <p:spPr bwMode="auto">
          <a:xfrm>
            <a:off x="3990678" y="3050477"/>
            <a:ext cx="431800" cy="484188"/>
          </a:xfrm>
          <a:prstGeom prst="rect">
            <a:avLst/>
          </a:prstGeom>
          <a:noFill/>
          <a:ln w="9525">
            <a:noFill/>
            <a:miter lim="800000"/>
            <a:headEnd/>
            <a:tailEnd/>
          </a:ln>
        </p:spPr>
      </p:pic>
    </p:spTree>
    <p:extLst>
      <p:ext uri="{BB962C8B-B14F-4D97-AF65-F5344CB8AC3E}">
        <p14:creationId xmlns:p14="http://schemas.microsoft.com/office/powerpoint/2010/main" val="351469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C00000"/>
                </a:solidFill>
                <a:latin typeface="Arial" pitchFamily="34" charset="0"/>
                <a:cs typeface="Arial" pitchFamily="34" charset="0"/>
              </a:rPr>
              <a:t>eOffice : A Digital Workplace Solution</a:t>
            </a:r>
          </a:p>
        </p:txBody>
      </p:sp>
      <p:sp>
        <p:nvSpPr>
          <p:cNvPr id="8" name="Hexagon 7"/>
          <p:cNvSpPr/>
          <p:nvPr/>
        </p:nvSpPr>
        <p:spPr>
          <a:xfrm>
            <a:off x="32247" y="1196752"/>
            <a:ext cx="3384376" cy="86409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latin typeface="Arial" pitchFamily="34" charset="0"/>
                <a:cs typeface="Arial" pitchFamily="34" charset="0"/>
              </a:rPr>
              <a:t>Integral part of the Digital India Programme</a:t>
            </a:r>
          </a:p>
        </p:txBody>
      </p:sp>
      <p:sp>
        <p:nvSpPr>
          <p:cNvPr id="9" name="Hexagon 8"/>
          <p:cNvSpPr/>
          <p:nvPr/>
        </p:nvSpPr>
        <p:spPr>
          <a:xfrm>
            <a:off x="8745215" y="1151558"/>
            <a:ext cx="3384376" cy="86409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itchFamily="34" charset="0"/>
                <a:cs typeface="Arial" pitchFamily="34" charset="0"/>
              </a:rPr>
              <a:t>Based on Central Secretariat Manual of eOffice Procedure (CSMeOP)</a:t>
            </a:r>
          </a:p>
        </p:txBody>
      </p:sp>
      <p:sp>
        <p:nvSpPr>
          <p:cNvPr id="10" name="Hexagon 9"/>
          <p:cNvSpPr/>
          <p:nvPr/>
        </p:nvSpPr>
        <p:spPr>
          <a:xfrm>
            <a:off x="8745215" y="5733256"/>
            <a:ext cx="3384376" cy="86409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latin typeface="Arial" pitchFamily="34" charset="0"/>
                <a:cs typeface="Arial" pitchFamily="34" charset="0"/>
              </a:rPr>
              <a:t>Single Product for reuse in the Government, replicable at the Central, State and Districts </a:t>
            </a:r>
          </a:p>
        </p:txBody>
      </p:sp>
      <p:sp>
        <p:nvSpPr>
          <p:cNvPr id="11" name="Hexagon 10"/>
          <p:cNvSpPr/>
          <p:nvPr/>
        </p:nvSpPr>
        <p:spPr>
          <a:xfrm>
            <a:off x="32247" y="3532067"/>
            <a:ext cx="3384376" cy="86409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itchFamily="34" charset="0"/>
                <a:cs typeface="Arial" pitchFamily="34" charset="0"/>
              </a:rPr>
              <a:t>Strengthening the Government decision making machinery</a:t>
            </a:r>
          </a:p>
        </p:txBody>
      </p:sp>
      <p:sp>
        <p:nvSpPr>
          <p:cNvPr id="12" name="Hexagon 11"/>
          <p:cNvSpPr/>
          <p:nvPr/>
        </p:nvSpPr>
        <p:spPr>
          <a:xfrm>
            <a:off x="32247" y="5764481"/>
            <a:ext cx="3384376" cy="86409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latin typeface="Arial" panose="020B0604020202020204" pitchFamily="34" charset="0"/>
                <a:cs typeface="Arial" panose="020B0604020202020204" pitchFamily="34" charset="0"/>
              </a:rPr>
              <a:t>Provides for transparency, efficiency, accountability and faster decision making</a:t>
            </a:r>
            <a:endParaRPr lang="en-US" sz="1400" b="1" dirty="0">
              <a:latin typeface="Arial" pitchFamily="34" charset="0"/>
              <a:cs typeface="Arial" pitchFamily="34" charset="0"/>
            </a:endParaRPr>
          </a:p>
        </p:txBody>
      </p:sp>
      <p:sp>
        <p:nvSpPr>
          <p:cNvPr id="13" name="Hexagon 12"/>
          <p:cNvSpPr/>
          <p:nvPr/>
        </p:nvSpPr>
        <p:spPr>
          <a:xfrm>
            <a:off x="8765059" y="3497781"/>
            <a:ext cx="3384376" cy="86409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latin typeface="Arial" panose="020B0604020202020204" pitchFamily="34" charset="0"/>
                <a:cs typeface="Arial" panose="020B0604020202020204" pitchFamily="34" charset="0"/>
              </a:rPr>
              <a:t>Promotes less paper office with greater collaboration and knowledge sharing</a:t>
            </a:r>
            <a:endParaRPr lang="en-US" sz="1400" b="1" dirty="0">
              <a:latin typeface="Arial" pitchFamily="34" charset="0"/>
              <a:cs typeface="Arial" pitchFamily="34" charset="0"/>
            </a:endParaRPr>
          </a:p>
        </p:txBody>
      </p:sp>
      <p:pic>
        <p:nvPicPr>
          <p:cNvPr id="1026" name="Picture 2" descr="C:\Users\KAASHVI\Downloads\KMS-eFile-WAW.png"/>
          <p:cNvPicPr>
            <a:picLocks noChangeAspect="1" noChangeArrowheads="1"/>
          </p:cNvPicPr>
          <p:nvPr/>
        </p:nvPicPr>
        <p:blipFill>
          <a:blip r:embed="rId2" cstate="print"/>
          <a:srcRect/>
          <a:stretch>
            <a:fillRect/>
          </a:stretch>
        </p:blipFill>
        <p:spPr bwMode="auto">
          <a:xfrm>
            <a:off x="3200599" y="764704"/>
            <a:ext cx="5904656" cy="6093296"/>
          </a:xfrm>
          <a:prstGeom prst="rect">
            <a:avLst/>
          </a:prstGeom>
          <a:noFill/>
        </p:spPr>
      </p:pic>
    </p:spTree>
    <p:extLst>
      <p:ext uri="{BB962C8B-B14F-4D97-AF65-F5344CB8AC3E}">
        <p14:creationId xmlns:p14="http://schemas.microsoft.com/office/powerpoint/2010/main" val="5551406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eOffice Nation-wide Rollout</a:t>
            </a:r>
          </a:p>
        </p:txBody>
      </p:sp>
      <p:sp>
        <p:nvSpPr>
          <p:cNvPr id="16" name="Rectangle 15"/>
          <p:cNvSpPr/>
          <p:nvPr/>
        </p:nvSpPr>
        <p:spPr>
          <a:xfrm>
            <a:off x="548936" y="1545765"/>
            <a:ext cx="3096344" cy="723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eOffice Instance Setup</a:t>
            </a:r>
          </a:p>
          <a:p>
            <a:pPr algn="ctr" defTabSz="762451">
              <a:defRPr/>
            </a:pPr>
            <a:r>
              <a:rPr lang="en-GB" sz="1300" b="1" kern="0" dirty="0">
                <a:latin typeface="Arial" pitchFamily="34" charset="0"/>
                <a:cs typeface="Arial" pitchFamily="34" charset="0"/>
              </a:rPr>
              <a:t>Local NIC &amp; Dept. System Admins</a:t>
            </a:r>
          </a:p>
        </p:txBody>
      </p:sp>
      <p:sp>
        <p:nvSpPr>
          <p:cNvPr id="17" name="Down Arrow 16"/>
          <p:cNvSpPr/>
          <p:nvPr/>
        </p:nvSpPr>
        <p:spPr>
          <a:xfrm>
            <a:off x="1890085" y="2268765"/>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8" name="Rectangle 17"/>
          <p:cNvSpPr/>
          <p:nvPr/>
        </p:nvSpPr>
        <p:spPr>
          <a:xfrm>
            <a:off x="557937" y="2492896"/>
            <a:ext cx="3096344" cy="732893"/>
          </a:xfrm>
          <a:prstGeom prst="rect">
            <a:avLst/>
          </a:prstGeom>
          <a:solidFill>
            <a:schemeClr val="accent4">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Training by NIC </a:t>
            </a:r>
          </a:p>
          <a:p>
            <a:pPr algn="ctr" defTabSz="762451">
              <a:defRPr/>
            </a:pPr>
            <a:r>
              <a:rPr lang="en-GB" sz="1300" b="1" kern="0" dirty="0">
                <a:latin typeface="Arial" pitchFamily="34" charset="0"/>
                <a:cs typeface="Arial" pitchFamily="34" charset="0"/>
              </a:rPr>
              <a:t>Dept. EMD Mgrs. &amp; Master Trainers</a:t>
            </a:r>
          </a:p>
        </p:txBody>
      </p:sp>
      <p:sp>
        <p:nvSpPr>
          <p:cNvPr id="19" name="Down Arrow 18"/>
          <p:cNvSpPr/>
          <p:nvPr/>
        </p:nvSpPr>
        <p:spPr>
          <a:xfrm>
            <a:off x="1916146" y="3257586"/>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20" name="Rectangle 19"/>
          <p:cNvSpPr/>
          <p:nvPr/>
        </p:nvSpPr>
        <p:spPr>
          <a:xfrm>
            <a:off x="557937" y="3474456"/>
            <a:ext cx="3096344" cy="643379"/>
          </a:xfrm>
          <a:prstGeom prst="rect">
            <a:avLst/>
          </a:prstGeom>
          <a:solidFill>
            <a:schemeClr val="accent4">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Training by Dept. Master  Trainers </a:t>
            </a:r>
          </a:p>
          <a:p>
            <a:pPr algn="ctr" defTabSz="762451">
              <a:defRPr/>
            </a:pPr>
            <a:r>
              <a:rPr lang="en-GB" sz="1300" b="1" kern="0" dirty="0">
                <a:latin typeface="Arial" pitchFamily="34" charset="0"/>
                <a:cs typeface="Arial" pitchFamily="34" charset="0"/>
              </a:rPr>
              <a:t>to Dept. users.</a:t>
            </a:r>
          </a:p>
        </p:txBody>
      </p:sp>
      <p:sp>
        <p:nvSpPr>
          <p:cNvPr id="21" name="Down Arrow 20"/>
          <p:cNvSpPr/>
          <p:nvPr/>
        </p:nvSpPr>
        <p:spPr>
          <a:xfrm>
            <a:off x="1916146" y="4170151"/>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22" name="Rectangle 21"/>
          <p:cNvSpPr/>
          <p:nvPr/>
        </p:nvSpPr>
        <p:spPr>
          <a:xfrm>
            <a:off x="537506" y="4419840"/>
            <a:ext cx="3096344" cy="566184"/>
          </a:xfrm>
          <a:prstGeom prst="rect">
            <a:avLst/>
          </a:prstGeom>
          <a:solidFill>
            <a:schemeClr val="accent4">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Master Data Population </a:t>
            </a:r>
          </a:p>
          <a:p>
            <a:pPr algn="ctr" defTabSz="762451">
              <a:defRPr/>
            </a:pPr>
            <a:r>
              <a:rPr lang="en-GB" sz="1300" b="1" kern="0" dirty="0">
                <a:latin typeface="Arial" pitchFamily="34" charset="0"/>
                <a:cs typeface="Arial" pitchFamily="34" charset="0"/>
              </a:rPr>
              <a:t>By Dept. EMD Mgrs.</a:t>
            </a:r>
          </a:p>
        </p:txBody>
      </p:sp>
      <p:sp>
        <p:nvSpPr>
          <p:cNvPr id="26" name="Rectangle 25"/>
          <p:cNvSpPr/>
          <p:nvPr/>
        </p:nvSpPr>
        <p:spPr>
          <a:xfrm>
            <a:off x="537506" y="5223003"/>
            <a:ext cx="3096344" cy="507824"/>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Trial Run &amp; Go Live</a:t>
            </a:r>
          </a:p>
        </p:txBody>
      </p:sp>
      <p:sp>
        <p:nvSpPr>
          <p:cNvPr id="28" name="Rectangle 27"/>
          <p:cNvSpPr/>
          <p:nvPr/>
        </p:nvSpPr>
        <p:spPr>
          <a:xfrm>
            <a:off x="4284726" y="1545765"/>
            <a:ext cx="3096344" cy="67106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L0 Support</a:t>
            </a:r>
          </a:p>
          <a:p>
            <a:pPr algn="ctr" defTabSz="762451">
              <a:defRPr/>
            </a:pPr>
            <a:r>
              <a:rPr lang="en-GB" sz="1300" b="1" kern="0" dirty="0">
                <a:solidFill>
                  <a:schemeClr val="bg1"/>
                </a:solidFill>
                <a:latin typeface="Arial" pitchFamily="34" charset="0"/>
                <a:cs typeface="Arial" pitchFamily="34" charset="0"/>
              </a:rPr>
              <a:t>Onsite Rollout Team</a:t>
            </a:r>
            <a:endParaRPr lang="en-GB" sz="1300" b="1" kern="0" dirty="0">
              <a:latin typeface="Arial" pitchFamily="34" charset="0"/>
              <a:cs typeface="Arial" pitchFamily="34" charset="0"/>
            </a:endParaRPr>
          </a:p>
        </p:txBody>
      </p:sp>
      <p:sp>
        <p:nvSpPr>
          <p:cNvPr id="29" name="Rectangle 28"/>
          <p:cNvSpPr/>
          <p:nvPr/>
        </p:nvSpPr>
        <p:spPr>
          <a:xfrm>
            <a:off x="4288494" y="2217677"/>
            <a:ext cx="3096344" cy="57606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solidFill>
                  <a:schemeClr val="bg1"/>
                </a:solidFill>
                <a:latin typeface="Arial" pitchFamily="34" charset="0"/>
                <a:cs typeface="Arial" pitchFamily="34" charset="0"/>
              </a:rPr>
              <a:t>Issues &amp; Bugs </a:t>
            </a:r>
          </a:p>
          <a:p>
            <a:pPr algn="ctr" defTabSz="762451">
              <a:defRPr/>
            </a:pPr>
            <a:r>
              <a:rPr lang="en-GB" sz="1300" b="1" kern="0" dirty="0">
                <a:solidFill>
                  <a:schemeClr val="bg1"/>
                </a:solidFill>
                <a:latin typeface="Arial" pitchFamily="34" charset="0"/>
                <a:cs typeface="Arial" pitchFamily="34" charset="0"/>
              </a:rPr>
              <a:t>NIC Service Desk </a:t>
            </a:r>
          </a:p>
        </p:txBody>
      </p:sp>
      <p:sp>
        <p:nvSpPr>
          <p:cNvPr id="30" name="Rectangle 29"/>
          <p:cNvSpPr/>
          <p:nvPr/>
        </p:nvSpPr>
        <p:spPr>
          <a:xfrm>
            <a:off x="4288494" y="2793741"/>
            <a:ext cx="3096344" cy="6480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solidFill>
                  <a:schemeClr val="bg1"/>
                </a:solidFill>
                <a:latin typeface="Arial" pitchFamily="34" charset="0"/>
                <a:cs typeface="Arial" pitchFamily="34" charset="0"/>
              </a:rPr>
              <a:t>Change Requests / Feedbacks eOffice Support Portal</a:t>
            </a:r>
          </a:p>
        </p:txBody>
      </p:sp>
      <p:sp>
        <p:nvSpPr>
          <p:cNvPr id="32" name="Rectangle 31"/>
          <p:cNvSpPr/>
          <p:nvPr/>
        </p:nvSpPr>
        <p:spPr>
          <a:xfrm>
            <a:off x="4288494" y="3766648"/>
            <a:ext cx="3096344" cy="52729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L1 Support </a:t>
            </a:r>
          </a:p>
          <a:p>
            <a:pPr algn="ctr" defTabSz="762451">
              <a:defRPr/>
            </a:pPr>
            <a:r>
              <a:rPr lang="en-GB" sz="1300" b="1" kern="0" dirty="0">
                <a:latin typeface="Arial" pitchFamily="34" charset="0"/>
                <a:cs typeface="Arial" pitchFamily="34" charset="0"/>
              </a:rPr>
              <a:t>NIC Service Desk</a:t>
            </a:r>
          </a:p>
        </p:txBody>
      </p:sp>
      <p:sp>
        <p:nvSpPr>
          <p:cNvPr id="34" name="Rectangle 33"/>
          <p:cNvSpPr/>
          <p:nvPr/>
        </p:nvSpPr>
        <p:spPr>
          <a:xfrm>
            <a:off x="4293302" y="4674768"/>
            <a:ext cx="3096344" cy="55527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L2 Support </a:t>
            </a:r>
          </a:p>
          <a:p>
            <a:pPr algn="ctr" defTabSz="762451">
              <a:defRPr/>
            </a:pPr>
            <a:r>
              <a:rPr lang="en-GB" sz="1300" b="1" kern="0" dirty="0">
                <a:latin typeface="Arial" pitchFamily="34" charset="0"/>
                <a:cs typeface="Arial" pitchFamily="34" charset="0"/>
              </a:rPr>
              <a:t>Local NIC Cell</a:t>
            </a:r>
          </a:p>
        </p:txBody>
      </p:sp>
      <p:sp>
        <p:nvSpPr>
          <p:cNvPr id="36" name="Rectangle 35"/>
          <p:cNvSpPr/>
          <p:nvPr/>
        </p:nvSpPr>
        <p:spPr>
          <a:xfrm>
            <a:off x="4293302" y="5590088"/>
            <a:ext cx="3096344" cy="6480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L3 Support </a:t>
            </a:r>
          </a:p>
          <a:p>
            <a:pPr algn="ctr" defTabSz="762451">
              <a:defRPr/>
            </a:pPr>
            <a:r>
              <a:rPr lang="en-GB" sz="1300" b="1" kern="0" dirty="0">
                <a:latin typeface="Arial" pitchFamily="34" charset="0"/>
                <a:cs typeface="Arial" pitchFamily="34" charset="0"/>
              </a:rPr>
              <a:t>NIC eOffice Project Division</a:t>
            </a:r>
          </a:p>
        </p:txBody>
      </p:sp>
      <p:sp>
        <p:nvSpPr>
          <p:cNvPr id="37" name="Down Arrow 36"/>
          <p:cNvSpPr/>
          <p:nvPr/>
        </p:nvSpPr>
        <p:spPr>
          <a:xfrm rot="16200000">
            <a:off x="7544909" y="5400953"/>
            <a:ext cx="216024" cy="576064"/>
          </a:xfrm>
          <a:prstGeom prst="downArrow">
            <a:avLst>
              <a:gd name="adj1" fmla="val 50000"/>
              <a:gd name="adj2" fmla="val 0"/>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38" name="Down Arrow 37"/>
          <p:cNvSpPr/>
          <p:nvPr/>
        </p:nvSpPr>
        <p:spPr>
          <a:xfrm rot="16200000">
            <a:off x="7561090" y="3724091"/>
            <a:ext cx="216024" cy="576064"/>
          </a:xfrm>
          <a:prstGeom prst="downArrow">
            <a:avLst>
              <a:gd name="adj1" fmla="val 50000"/>
              <a:gd name="adj2" fmla="val 0"/>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39" name="Down Arrow 38"/>
          <p:cNvSpPr/>
          <p:nvPr/>
        </p:nvSpPr>
        <p:spPr>
          <a:xfrm rot="10800000">
            <a:off x="7893753" y="1808819"/>
            <a:ext cx="216024" cy="3936310"/>
          </a:xfrm>
          <a:prstGeom prst="downArrow">
            <a:avLst>
              <a:gd name="adj1" fmla="val 50000"/>
              <a:gd name="adj2" fmla="val 0"/>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40" name="Down Arrow 39"/>
          <p:cNvSpPr/>
          <p:nvPr/>
        </p:nvSpPr>
        <p:spPr>
          <a:xfrm rot="16200000">
            <a:off x="8127192" y="1546209"/>
            <a:ext cx="216024" cy="57606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41" name="Rectangle 40"/>
          <p:cNvSpPr/>
          <p:nvPr/>
        </p:nvSpPr>
        <p:spPr>
          <a:xfrm>
            <a:off x="8529191" y="1570014"/>
            <a:ext cx="3096344" cy="56284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Analysed, Accepted, Fixed/Developed</a:t>
            </a:r>
          </a:p>
        </p:txBody>
      </p:sp>
      <p:sp>
        <p:nvSpPr>
          <p:cNvPr id="42" name="Down Arrow 41"/>
          <p:cNvSpPr/>
          <p:nvPr/>
        </p:nvSpPr>
        <p:spPr>
          <a:xfrm>
            <a:off x="9993859" y="2160753"/>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52" name="Rectangle 51"/>
          <p:cNvSpPr/>
          <p:nvPr/>
        </p:nvSpPr>
        <p:spPr>
          <a:xfrm>
            <a:off x="8553699" y="2367058"/>
            <a:ext cx="3096344" cy="59577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Released </a:t>
            </a:r>
          </a:p>
          <a:p>
            <a:pPr algn="ctr" defTabSz="762451">
              <a:defRPr/>
            </a:pPr>
            <a:r>
              <a:rPr lang="en-GB" sz="1300" b="1" kern="0" dirty="0">
                <a:latin typeface="Arial" pitchFamily="34" charset="0"/>
                <a:cs typeface="Arial" pitchFamily="34" charset="0"/>
              </a:rPr>
              <a:t>as per release cycle</a:t>
            </a:r>
          </a:p>
        </p:txBody>
      </p:sp>
      <p:sp>
        <p:nvSpPr>
          <p:cNvPr id="53" name="Down Arrow 52"/>
          <p:cNvSpPr/>
          <p:nvPr/>
        </p:nvSpPr>
        <p:spPr>
          <a:xfrm>
            <a:off x="9981984" y="3009765"/>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54" name="Rectangle 53"/>
          <p:cNvSpPr/>
          <p:nvPr/>
        </p:nvSpPr>
        <p:spPr>
          <a:xfrm>
            <a:off x="8577828" y="4199643"/>
            <a:ext cx="3096344" cy="70786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Training by NIC</a:t>
            </a:r>
          </a:p>
          <a:p>
            <a:pPr algn="ctr" defTabSz="762451">
              <a:defRPr/>
            </a:pPr>
            <a:r>
              <a:rPr lang="en-GB" sz="1300" b="1" kern="0" dirty="0">
                <a:latin typeface="Arial" pitchFamily="34" charset="0"/>
                <a:cs typeface="Arial" pitchFamily="34" charset="0"/>
              </a:rPr>
              <a:t> Dept. Master Trainers</a:t>
            </a:r>
          </a:p>
        </p:txBody>
      </p:sp>
      <p:sp>
        <p:nvSpPr>
          <p:cNvPr id="55" name="Rectangle 54"/>
          <p:cNvSpPr/>
          <p:nvPr/>
        </p:nvSpPr>
        <p:spPr>
          <a:xfrm>
            <a:off x="8577828" y="3224985"/>
            <a:ext cx="3096344" cy="73347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Deployment of upgrade/patch </a:t>
            </a:r>
          </a:p>
          <a:p>
            <a:pPr algn="ctr" defTabSz="762451">
              <a:defRPr/>
            </a:pPr>
            <a:r>
              <a:rPr lang="en-GB" sz="1300" b="1" kern="0" dirty="0">
                <a:latin typeface="Arial" pitchFamily="34" charset="0"/>
                <a:cs typeface="Arial" pitchFamily="34" charset="0"/>
              </a:rPr>
              <a:t>By Dept. System Admins. </a:t>
            </a:r>
          </a:p>
        </p:txBody>
      </p:sp>
      <p:sp>
        <p:nvSpPr>
          <p:cNvPr id="56" name="Down Arrow 55"/>
          <p:cNvSpPr/>
          <p:nvPr/>
        </p:nvSpPr>
        <p:spPr>
          <a:xfrm>
            <a:off x="9998159" y="3983619"/>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57" name="Down Arrow 56"/>
          <p:cNvSpPr/>
          <p:nvPr/>
        </p:nvSpPr>
        <p:spPr>
          <a:xfrm>
            <a:off x="1919265" y="4986024"/>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58" name="Down Arrow 57"/>
          <p:cNvSpPr/>
          <p:nvPr/>
        </p:nvSpPr>
        <p:spPr>
          <a:xfrm>
            <a:off x="5720879" y="5261112"/>
            <a:ext cx="203507" cy="315328"/>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59" name="Down Arrow 58"/>
          <p:cNvSpPr/>
          <p:nvPr/>
        </p:nvSpPr>
        <p:spPr>
          <a:xfrm>
            <a:off x="5720879" y="4319467"/>
            <a:ext cx="216024" cy="347317"/>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60" name="Down Arrow 59"/>
          <p:cNvSpPr/>
          <p:nvPr/>
        </p:nvSpPr>
        <p:spPr>
          <a:xfrm>
            <a:off x="5720879" y="3441813"/>
            <a:ext cx="216024" cy="299817"/>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61" name="Rectangle 60"/>
          <p:cNvSpPr/>
          <p:nvPr/>
        </p:nvSpPr>
        <p:spPr>
          <a:xfrm>
            <a:off x="8596671" y="5202048"/>
            <a:ext cx="3096344" cy="657188"/>
          </a:xfrm>
          <a:prstGeom prst="rect">
            <a:avLst/>
          </a:prstGeom>
          <a:solidFill>
            <a:schemeClr val="accent4">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762451">
              <a:defRPr/>
            </a:pPr>
            <a:r>
              <a:rPr lang="en-GB" sz="1300" b="1" kern="0" dirty="0">
                <a:latin typeface="Arial" pitchFamily="34" charset="0"/>
                <a:cs typeface="Arial" pitchFamily="34" charset="0"/>
              </a:rPr>
              <a:t>Training by Dept. Master  Trainer </a:t>
            </a:r>
          </a:p>
          <a:p>
            <a:pPr algn="ctr" defTabSz="762451">
              <a:defRPr/>
            </a:pPr>
            <a:r>
              <a:rPr lang="en-GB" sz="1300" b="1" kern="0" dirty="0">
                <a:latin typeface="Arial" pitchFamily="34" charset="0"/>
                <a:cs typeface="Arial" pitchFamily="34" charset="0"/>
              </a:rPr>
              <a:t>to Dept. users.</a:t>
            </a:r>
          </a:p>
        </p:txBody>
      </p:sp>
      <p:sp>
        <p:nvSpPr>
          <p:cNvPr id="62" name="Down Arrow 61"/>
          <p:cNvSpPr/>
          <p:nvPr/>
        </p:nvSpPr>
        <p:spPr>
          <a:xfrm>
            <a:off x="10036831" y="4952407"/>
            <a:ext cx="216024" cy="216024"/>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2" name="TextBox 1"/>
          <p:cNvSpPr txBox="1"/>
          <p:nvPr/>
        </p:nvSpPr>
        <p:spPr>
          <a:xfrm>
            <a:off x="896343" y="1063347"/>
            <a:ext cx="2901954" cy="461665"/>
          </a:xfrm>
          <a:prstGeom prst="rect">
            <a:avLst/>
          </a:prstGeom>
          <a:noFill/>
        </p:spPr>
        <p:txBody>
          <a:bodyPr wrap="square" rtlCol="0">
            <a:spAutoFit/>
          </a:bodyPr>
          <a:lstStyle/>
          <a:p>
            <a:r>
              <a:rPr lang="en-IN" sz="2400" b="1" dirty="0"/>
              <a:t>IMPLEMENTATION </a:t>
            </a:r>
          </a:p>
        </p:txBody>
      </p:sp>
      <p:sp>
        <p:nvSpPr>
          <p:cNvPr id="3" name="Rectangle 2"/>
          <p:cNvSpPr/>
          <p:nvPr/>
        </p:nvSpPr>
        <p:spPr>
          <a:xfrm>
            <a:off x="6732062" y="1063345"/>
            <a:ext cx="3115468" cy="461665"/>
          </a:xfrm>
          <a:prstGeom prst="rect">
            <a:avLst/>
          </a:prstGeom>
        </p:spPr>
        <p:txBody>
          <a:bodyPr wrap="none">
            <a:spAutoFit/>
          </a:bodyPr>
          <a:lstStyle/>
          <a:p>
            <a:r>
              <a:rPr lang="en-IN" sz="2400" b="1" dirty="0"/>
              <a:t>SUPPORT MECHANISM</a:t>
            </a:r>
          </a:p>
        </p:txBody>
      </p:sp>
    </p:spTree>
    <p:extLst>
      <p:ext uri="{BB962C8B-B14F-4D97-AF65-F5344CB8AC3E}">
        <p14:creationId xmlns:p14="http://schemas.microsoft.com/office/powerpoint/2010/main" val="26259040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Work done in eOffice during COVID-19</a:t>
            </a:r>
          </a:p>
        </p:txBody>
      </p:sp>
      <p:sp>
        <p:nvSpPr>
          <p:cNvPr id="222" name="Bevel 221">
            <a:extLst>
              <a:ext uri="{FF2B5EF4-FFF2-40B4-BE49-F238E27FC236}">
                <a16:creationId xmlns:a16="http://schemas.microsoft.com/office/drawing/2014/main" id="{5420D89D-B84E-4F52-990B-712574BEDABA}"/>
              </a:ext>
            </a:extLst>
          </p:cNvPr>
          <p:cNvSpPr/>
          <p:nvPr/>
        </p:nvSpPr>
        <p:spPr>
          <a:xfrm>
            <a:off x="464295" y="2747854"/>
            <a:ext cx="3240360" cy="562082"/>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schemeClr val="bg1"/>
                </a:solidFill>
              </a:rPr>
              <a:t>Users</a:t>
            </a:r>
          </a:p>
        </p:txBody>
      </p:sp>
      <p:sp>
        <p:nvSpPr>
          <p:cNvPr id="223" name="Bevel 222">
            <a:extLst>
              <a:ext uri="{FF2B5EF4-FFF2-40B4-BE49-F238E27FC236}">
                <a16:creationId xmlns:a16="http://schemas.microsoft.com/office/drawing/2014/main" id="{5420D89D-B84E-4F52-990B-712574BEDABA}"/>
              </a:ext>
            </a:extLst>
          </p:cNvPr>
          <p:cNvSpPr/>
          <p:nvPr/>
        </p:nvSpPr>
        <p:spPr>
          <a:xfrm>
            <a:off x="464295" y="3525960"/>
            <a:ext cx="3240360" cy="562082"/>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prstClr val="white"/>
                </a:solidFill>
              </a:rPr>
              <a:t>eFiles Created</a:t>
            </a:r>
          </a:p>
        </p:txBody>
      </p:sp>
      <p:sp>
        <p:nvSpPr>
          <p:cNvPr id="224" name="Bevel 223">
            <a:extLst>
              <a:ext uri="{FF2B5EF4-FFF2-40B4-BE49-F238E27FC236}">
                <a16:creationId xmlns:a16="http://schemas.microsoft.com/office/drawing/2014/main" id="{5420D89D-B84E-4F52-990B-712574BEDABA}"/>
              </a:ext>
            </a:extLst>
          </p:cNvPr>
          <p:cNvSpPr/>
          <p:nvPr/>
        </p:nvSpPr>
        <p:spPr>
          <a:xfrm>
            <a:off x="464295" y="4318048"/>
            <a:ext cx="3240360" cy="562082"/>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prstClr val="white"/>
                </a:solidFill>
              </a:rPr>
              <a:t>eFiles Moved</a:t>
            </a:r>
          </a:p>
        </p:txBody>
      </p:sp>
      <p:sp>
        <p:nvSpPr>
          <p:cNvPr id="225" name="Bevel 224">
            <a:extLst>
              <a:ext uri="{FF2B5EF4-FFF2-40B4-BE49-F238E27FC236}">
                <a16:creationId xmlns:a16="http://schemas.microsoft.com/office/drawing/2014/main" id="{5420D89D-B84E-4F52-990B-712574BEDABA}"/>
              </a:ext>
            </a:extLst>
          </p:cNvPr>
          <p:cNvSpPr/>
          <p:nvPr/>
        </p:nvSpPr>
        <p:spPr>
          <a:xfrm>
            <a:off x="464295" y="5110136"/>
            <a:ext cx="3240360" cy="562082"/>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prstClr val="white"/>
                </a:solidFill>
              </a:rPr>
              <a:t>eReceipts Created</a:t>
            </a:r>
          </a:p>
        </p:txBody>
      </p:sp>
      <p:sp>
        <p:nvSpPr>
          <p:cNvPr id="226" name="Bevel 225">
            <a:extLst>
              <a:ext uri="{FF2B5EF4-FFF2-40B4-BE49-F238E27FC236}">
                <a16:creationId xmlns:a16="http://schemas.microsoft.com/office/drawing/2014/main" id="{5420D89D-B84E-4F52-990B-712574BEDABA}"/>
              </a:ext>
            </a:extLst>
          </p:cNvPr>
          <p:cNvSpPr/>
          <p:nvPr/>
        </p:nvSpPr>
        <p:spPr>
          <a:xfrm>
            <a:off x="464295" y="5902224"/>
            <a:ext cx="3240360" cy="562082"/>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prstClr val="white"/>
                </a:solidFill>
              </a:rPr>
              <a:t>eReceipts Moved</a:t>
            </a:r>
          </a:p>
        </p:txBody>
      </p:sp>
      <p:sp>
        <p:nvSpPr>
          <p:cNvPr id="228" name="Bevel 227">
            <a:extLst>
              <a:ext uri="{FF2B5EF4-FFF2-40B4-BE49-F238E27FC236}">
                <a16:creationId xmlns:a16="http://schemas.microsoft.com/office/drawing/2014/main" id="{5420D89D-B84E-4F52-990B-712574BEDABA}"/>
              </a:ext>
            </a:extLst>
          </p:cNvPr>
          <p:cNvSpPr/>
          <p:nvPr/>
        </p:nvSpPr>
        <p:spPr>
          <a:xfrm>
            <a:off x="4386135" y="1941784"/>
            <a:ext cx="1944216" cy="576064"/>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prstClr val="white"/>
                </a:solidFill>
              </a:rPr>
              <a:t>Year 2019</a:t>
            </a:r>
          </a:p>
        </p:txBody>
      </p:sp>
      <p:sp>
        <p:nvSpPr>
          <p:cNvPr id="230" name="Bevel 229">
            <a:extLst>
              <a:ext uri="{FF2B5EF4-FFF2-40B4-BE49-F238E27FC236}">
                <a16:creationId xmlns:a16="http://schemas.microsoft.com/office/drawing/2014/main" id="{5420D89D-B84E-4F52-990B-712574BEDABA}"/>
              </a:ext>
            </a:extLst>
          </p:cNvPr>
          <p:cNvSpPr/>
          <p:nvPr/>
        </p:nvSpPr>
        <p:spPr>
          <a:xfrm>
            <a:off x="9676127" y="1941784"/>
            <a:ext cx="1944216" cy="576064"/>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prstClr val="white"/>
                </a:solidFill>
              </a:rPr>
              <a:t>Variance in %</a:t>
            </a:r>
          </a:p>
        </p:txBody>
      </p:sp>
      <p:sp>
        <p:nvSpPr>
          <p:cNvPr id="231" name="Bevel 230">
            <a:extLst>
              <a:ext uri="{FF2B5EF4-FFF2-40B4-BE49-F238E27FC236}">
                <a16:creationId xmlns:a16="http://schemas.microsoft.com/office/drawing/2014/main" id="{5420D89D-B84E-4F52-990B-712574BEDABA}"/>
              </a:ext>
            </a:extLst>
          </p:cNvPr>
          <p:cNvSpPr/>
          <p:nvPr/>
        </p:nvSpPr>
        <p:spPr>
          <a:xfrm>
            <a:off x="7001951" y="1941784"/>
            <a:ext cx="1944216" cy="576064"/>
          </a:xfrm>
          <a:prstGeom prst="bevel">
            <a:avLst/>
          </a:prstGeom>
          <a:blipFill>
            <a:blip r:embed="rId2"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solidFill>
                  <a:prstClr val="white"/>
                </a:solidFill>
              </a:rPr>
              <a:t>Year 2020</a:t>
            </a:r>
          </a:p>
        </p:txBody>
      </p:sp>
      <p:sp>
        <p:nvSpPr>
          <p:cNvPr id="232" name="Bevel 231">
            <a:extLst>
              <a:ext uri="{FF2B5EF4-FFF2-40B4-BE49-F238E27FC236}">
                <a16:creationId xmlns:a16="http://schemas.microsoft.com/office/drawing/2014/main" id="{5420D89D-B84E-4F52-990B-712574BEDABA}"/>
              </a:ext>
            </a:extLst>
          </p:cNvPr>
          <p:cNvSpPr/>
          <p:nvPr/>
        </p:nvSpPr>
        <p:spPr>
          <a:xfrm>
            <a:off x="4391327" y="2747520"/>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1,00,462 </a:t>
            </a:r>
            <a:endParaRPr lang="en-US" b="1" dirty="0">
              <a:solidFill>
                <a:prstClr val="white"/>
              </a:solidFill>
            </a:endParaRPr>
          </a:p>
        </p:txBody>
      </p:sp>
      <p:sp>
        <p:nvSpPr>
          <p:cNvPr id="234" name="Bevel 233">
            <a:extLst>
              <a:ext uri="{FF2B5EF4-FFF2-40B4-BE49-F238E27FC236}">
                <a16:creationId xmlns:a16="http://schemas.microsoft.com/office/drawing/2014/main" id="{5420D89D-B84E-4F52-990B-712574BEDABA}"/>
              </a:ext>
            </a:extLst>
          </p:cNvPr>
          <p:cNvSpPr/>
          <p:nvPr/>
        </p:nvSpPr>
        <p:spPr>
          <a:xfrm>
            <a:off x="7007143" y="2747520"/>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1,67,001</a:t>
            </a:r>
            <a:endParaRPr lang="en-US" b="1" dirty="0">
              <a:solidFill>
                <a:prstClr val="white"/>
              </a:solidFill>
            </a:endParaRPr>
          </a:p>
        </p:txBody>
      </p:sp>
      <p:sp>
        <p:nvSpPr>
          <p:cNvPr id="235" name="Bevel 234">
            <a:extLst>
              <a:ext uri="{FF2B5EF4-FFF2-40B4-BE49-F238E27FC236}">
                <a16:creationId xmlns:a16="http://schemas.microsoft.com/office/drawing/2014/main" id="{5420D89D-B84E-4F52-990B-712574BEDABA}"/>
              </a:ext>
            </a:extLst>
          </p:cNvPr>
          <p:cNvSpPr/>
          <p:nvPr/>
        </p:nvSpPr>
        <p:spPr>
          <a:xfrm>
            <a:off x="9654023" y="2733872"/>
            <a:ext cx="1971512" cy="576064"/>
          </a:xfrm>
          <a:prstGeom prst="bevel">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t>66.23</a:t>
            </a:r>
            <a:endParaRPr lang="en-US" b="1" dirty="0">
              <a:solidFill>
                <a:prstClr val="white"/>
              </a:solidFill>
            </a:endParaRPr>
          </a:p>
        </p:txBody>
      </p:sp>
      <p:sp>
        <p:nvSpPr>
          <p:cNvPr id="236" name="Bevel 235">
            <a:extLst>
              <a:ext uri="{FF2B5EF4-FFF2-40B4-BE49-F238E27FC236}">
                <a16:creationId xmlns:a16="http://schemas.microsoft.com/office/drawing/2014/main" id="{5420D89D-B84E-4F52-990B-712574BEDABA}"/>
              </a:ext>
            </a:extLst>
          </p:cNvPr>
          <p:cNvSpPr/>
          <p:nvPr/>
        </p:nvSpPr>
        <p:spPr>
          <a:xfrm>
            <a:off x="4393671" y="3539608"/>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3,55,074</a:t>
            </a:r>
            <a:endParaRPr lang="en-US" b="1" dirty="0">
              <a:solidFill>
                <a:prstClr val="white"/>
              </a:solidFill>
            </a:endParaRPr>
          </a:p>
        </p:txBody>
      </p:sp>
      <p:sp>
        <p:nvSpPr>
          <p:cNvPr id="237" name="Bevel 236">
            <a:extLst>
              <a:ext uri="{FF2B5EF4-FFF2-40B4-BE49-F238E27FC236}">
                <a16:creationId xmlns:a16="http://schemas.microsoft.com/office/drawing/2014/main" id="{5420D89D-B84E-4F52-990B-712574BEDABA}"/>
              </a:ext>
            </a:extLst>
          </p:cNvPr>
          <p:cNvSpPr/>
          <p:nvPr/>
        </p:nvSpPr>
        <p:spPr>
          <a:xfrm>
            <a:off x="7009487" y="3539608"/>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12,15,250</a:t>
            </a:r>
            <a:endParaRPr lang="en-US" b="1" dirty="0">
              <a:solidFill>
                <a:prstClr val="white"/>
              </a:solidFill>
            </a:endParaRPr>
          </a:p>
        </p:txBody>
      </p:sp>
      <p:sp>
        <p:nvSpPr>
          <p:cNvPr id="238" name="Bevel 237">
            <a:extLst>
              <a:ext uri="{FF2B5EF4-FFF2-40B4-BE49-F238E27FC236}">
                <a16:creationId xmlns:a16="http://schemas.microsoft.com/office/drawing/2014/main" id="{5420D89D-B84E-4F52-990B-712574BEDABA}"/>
              </a:ext>
            </a:extLst>
          </p:cNvPr>
          <p:cNvSpPr/>
          <p:nvPr/>
        </p:nvSpPr>
        <p:spPr>
          <a:xfrm>
            <a:off x="9656367" y="3525960"/>
            <a:ext cx="1971512" cy="576064"/>
          </a:xfrm>
          <a:prstGeom prst="bevel">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t>242.25</a:t>
            </a:r>
            <a:endParaRPr lang="en-US" b="1" dirty="0">
              <a:solidFill>
                <a:prstClr val="white"/>
              </a:solidFill>
            </a:endParaRPr>
          </a:p>
        </p:txBody>
      </p:sp>
      <p:sp>
        <p:nvSpPr>
          <p:cNvPr id="239" name="Bevel 238">
            <a:extLst>
              <a:ext uri="{FF2B5EF4-FFF2-40B4-BE49-F238E27FC236}">
                <a16:creationId xmlns:a16="http://schemas.microsoft.com/office/drawing/2014/main" id="{5420D89D-B84E-4F52-990B-712574BEDABA}"/>
              </a:ext>
            </a:extLst>
          </p:cNvPr>
          <p:cNvSpPr/>
          <p:nvPr/>
        </p:nvSpPr>
        <p:spPr>
          <a:xfrm>
            <a:off x="4395095" y="4331696"/>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72,70,835</a:t>
            </a:r>
            <a:endParaRPr lang="en-US" b="1" dirty="0">
              <a:solidFill>
                <a:prstClr val="white"/>
              </a:solidFill>
            </a:endParaRPr>
          </a:p>
        </p:txBody>
      </p:sp>
      <p:sp>
        <p:nvSpPr>
          <p:cNvPr id="240" name="Bevel 239">
            <a:extLst>
              <a:ext uri="{FF2B5EF4-FFF2-40B4-BE49-F238E27FC236}">
                <a16:creationId xmlns:a16="http://schemas.microsoft.com/office/drawing/2014/main" id="{5420D89D-B84E-4F52-990B-712574BEDABA}"/>
              </a:ext>
            </a:extLst>
          </p:cNvPr>
          <p:cNvSpPr/>
          <p:nvPr/>
        </p:nvSpPr>
        <p:spPr>
          <a:xfrm>
            <a:off x="7010911" y="4331696"/>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1,45,60,408</a:t>
            </a:r>
            <a:endParaRPr lang="en-US" b="1" dirty="0">
              <a:solidFill>
                <a:prstClr val="white"/>
              </a:solidFill>
            </a:endParaRPr>
          </a:p>
        </p:txBody>
      </p:sp>
      <p:sp>
        <p:nvSpPr>
          <p:cNvPr id="241" name="Bevel 240">
            <a:extLst>
              <a:ext uri="{FF2B5EF4-FFF2-40B4-BE49-F238E27FC236}">
                <a16:creationId xmlns:a16="http://schemas.microsoft.com/office/drawing/2014/main" id="{5420D89D-B84E-4F52-990B-712574BEDABA}"/>
              </a:ext>
            </a:extLst>
          </p:cNvPr>
          <p:cNvSpPr/>
          <p:nvPr/>
        </p:nvSpPr>
        <p:spPr>
          <a:xfrm>
            <a:off x="9657791" y="4318048"/>
            <a:ext cx="1971512" cy="576064"/>
          </a:xfrm>
          <a:prstGeom prst="bevel">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t>100.26</a:t>
            </a:r>
            <a:endParaRPr lang="en-US" b="1" dirty="0">
              <a:solidFill>
                <a:prstClr val="white"/>
              </a:solidFill>
            </a:endParaRPr>
          </a:p>
        </p:txBody>
      </p:sp>
      <p:sp>
        <p:nvSpPr>
          <p:cNvPr id="242" name="Bevel 241">
            <a:extLst>
              <a:ext uri="{FF2B5EF4-FFF2-40B4-BE49-F238E27FC236}">
                <a16:creationId xmlns:a16="http://schemas.microsoft.com/office/drawing/2014/main" id="{5420D89D-B84E-4F52-990B-712574BEDABA}"/>
              </a:ext>
            </a:extLst>
          </p:cNvPr>
          <p:cNvSpPr/>
          <p:nvPr/>
        </p:nvSpPr>
        <p:spPr>
          <a:xfrm>
            <a:off x="4401207" y="5123784"/>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22,06,261</a:t>
            </a:r>
            <a:endParaRPr lang="en-US" b="1" dirty="0">
              <a:solidFill>
                <a:prstClr val="white"/>
              </a:solidFill>
            </a:endParaRPr>
          </a:p>
        </p:txBody>
      </p:sp>
      <p:sp>
        <p:nvSpPr>
          <p:cNvPr id="243" name="Bevel 242">
            <a:extLst>
              <a:ext uri="{FF2B5EF4-FFF2-40B4-BE49-F238E27FC236}">
                <a16:creationId xmlns:a16="http://schemas.microsoft.com/office/drawing/2014/main" id="{5420D89D-B84E-4F52-990B-712574BEDABA}"/>
              </a:ext>
            </a:extLst>
          </p:cNvPr>
          <p:cNvSpPr/>
          <p:nvPr/>
        </p:nvSpPr>
        <p:spPr>
          <a:xfrm>
            <a:off x="7017023" y="5123784"/>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65,03,949</a:t>
            </a:r>
            <a:endParaRPr lang="en-US" b="1" dirty="0">
              <a:solidFill>
                <a:prstClr val="white"/>
              </a:solidFill>
            </a:endParaRPr>
          </a:p>
        </p:txBody>
      </p:sp>
      <p:sp>
        <p:nvSpPr>
          <p:cNvPr id="244" name="Bevel 243">
            <a:extLst>
              <a:ext uri="{FF2B5EF4-FFF2-40B4-BE49-F238E27FC236}">
                <a16:creationId xmlns:a16="http://schemas.microsoft.com/office/drawing/2014/main" id="{5420D89D-B84E-4F52-990B-712574BEDABA}"/>
              </a:ext>
            </a:extLst>
          </p:cNvPr>
          <p:cNvSpPr/>
          <p:nvPr/>
        </p:nvSpPr>
        <p:spPr>
          <a:xfrm>
            <a:off x="9663903" y="5110136"/>
            <a:ext cx="1971512" cy="576064"/>
          </a:xfrm>
          <a:prstGeom prst="bevel">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t>194.80</a:t>
            </a:r>
            <a:endParaRPr lang="en-US" b="1" dirty="0">
              <a:solidFill>
                <a:prstClr val="white"/>
              </a:solidFill>
            </a:endParaRPr>
          </a:p>
        </p:txBody>
      </p:sp>
      <p:sp>
        <p:nvSpPr>
          <p:cNvPr id="245" name="Bevel 244">
            <a:extLst>
              <a:ext uri="{FF2B5EF4-FFF2-40B4-BE49-F238E27FC236}">
                <a16:creationId xmlns:a16="http://schemas.microsoft.com/office/drawing/2014/main" id="{5420D89D-B84E-4F52-990B-712574BEDABA}"/>
              </a:ext>
            </a:extLst>
          </p:cNvPr>
          <p:cNvSpPr/>
          <p:nvPr/>
        </p:nvSpPr>
        <p:spPr>
          <a:xfrm>
            <a:off x="4397439" y="5915872"/>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53,20,154</a:t>
            </a:r>
            <a:endParaRPr lang="en-US" b="1" dirty="0">
              <a:solidFill>
                <a:prstClr val="white"/>
              </a:solidFill>
            </a:endParaRPr>
          </a:p>
        </p:txBody>
      </p:sp>
      <p:sp>
        <p:nvSpPr>
          <p:cNvPr id="246" name="Bevel 245">
            <a:extLst>
              <a:ext uri="{FF2B5EF4-FFF2-40B4-BE49-F238E27FC236}">
                <a16:creationId xmlns:a16="http://schemas.microsoft.com/office/drawing/2014/main" id="{5420D89D-B84E-4F52-990B-712574BEDABA}"/>
              </a:ext>
            </a:extLst>
          </p:cNvPr>
          <p:cNvSpPr/>
          <p:nvPr/>
        </p:nvSpPr>
        <p:spPr>
          <a:xfrm>
            <a:off x="7013255" y="5915872"/>
            <a:ext cx="1944216" cy="562082"/>
          </a:xfrm>
          <a:prstGeom prst="bevel">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dirty="0"/>
              <a:t>1,69,81,504</a:t>
            </a:r>
            <a:endParaRPr lang="en-US" b="1" dirty="0">
              <a:solidFill>
                <a:prstClr val="white"/>
              </a:solidFill>
            </a:endParaRPr>
          </a:p>
        </p:txBody>
      </p:sp>
      <p:sp>
        <p:nvSpPr>
          <p:cNvPr id="247" name="Bevel 246">
            <a:extLst>
              <a:ext uri="{FF2B5EF4-FFF2-40B4-BE49-F238E27FC236}">
                <a16:creationId xmlns:a16="http://schemas.microsoft.com/office/drawing/2014/main" id="{5420D89D-B84E-4F52-990B-712574BEDABA}"/>
              </a:ext>
            </a:extLst>
          </p:cNvPr>
          <p:cNvSpPr/>
          <p:nvPr/>
        </p:nvSpPr>
        <p:spPr>
          <a:xfrm>
            <a:off x="9660135" y="5902224"/>
            <a:ext cx="1971512" cy="576064"/>
          </a:xfrm>
          <a:prstGeom prst="bevel">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r>
              <a:rPr lang="en-US" b="1" dirty="0"/>
              <a:t>219.19</a:t>
            </a:r>
            <a:endParaRPr lang="en-US" b="1" dirty="0">
              <a:solidFill>
                <a:prstClr val="white"/>
              </a:solidFill>
            </a:endParaRPr>
          </a:p>
        </p:txBody>
      </p:sp>
      <p:sp>
        <p:nvSpPr>
          <p:cNvPr id="27" name="TextBox 26"/>
          <p:cNvSpPr txBox="1"/>
          <p:nvPr/>
        </p:nvSpPr>
        <p:spPr>
          <a:xfrm>
            <a:off x="13648" y="1124744"/>
            <a:ext cx="12161838" cy="707886"/>
          </a:xfrm>
          <a:prstGeom prst="rect">
            <a:avLst/>
          </a:prstGeom>
          <a:noFill/>
        </p:spPr>
        <p:txBody>
          <a:bodyPr wrap="square" rtlCol="0">
            <a:spAutoFit/>
          </a:bodyPr>
          <a:lstStyle/>
          <a:p>
            <a:pPr algn="ctr"/>
            <a:r>
              <a:rPr lang="en-US" sz="2000" b="1" dirty="0"/>
              <a:t>Central Government Ministries/Departments </a:t>
            </a:r>
          </a:p>
          <a:p>
            <a:pPr algn="ctr"/>
            <a:r>
              <a:rPr lang="en-US" sz="2000" b="1" dirty="0"/>
              <a:t>from 23</a:t>
            </a:r>
            <a:r>
              <a:rPr lang="en-US" sz="2000" b="1" baseline="30000" dirty="0"/>
              <a:t>rd</a:t>
            </a:r>
            <a:r>
              <a:rPr lang="en-US" sz="2000" b="1" dirty="0"/>
              <a:t> March to  29</a:t>
            </a:r>
            <a:r>
              <a:rPr lang="en-US" sz="2000" b="1" baseline="30000" dirty="0"/>
              <a:t>th</a:t>
            </a:r>
            <a:r>
              <a:rPr lang="en-US" sz="2000" b="1" dirty="0"/>
              <a:t> December</a:t>
            </a:r>
          </a:p>
        </p:txBody>
      </p:sp>
    </p:spTree>
    <p:extLst>
      <p:ext uri="{BB962C8B-B14F-4D97-AF65-F5344CB8AC3E}">
        <p14:creationId xmlns:p14="http://schemas.microsoft.com/office/powerpoint/2010/main" val="1365014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Work done in eOffice during COVID-19</a:t>
            </a:r>
          </a:p>
        </p:txBody>
      </p:sp>
      <p:sp>
        <p:nvSpPr>
          <p:cNvPr id="27" name="TextBox 26"/>
          <p:cNvSpPr txBox="1"/>
          <p:nvPr/>
        </p:nvSpPr>
        <p:spPr>
          <a:xfrm>
            <a:off x="13648" y="1124744"/>
            <a:ext cx="12161838" cy="400110"/>
          </a:xfrm>
          <a:prstGeom prst="rect">
            <a:avLst/>
          </a:prstGeom>
          <a:noFill/>
        </p:spPr>
        <p:txBody>
          <a:bodyPr wrap="square" rtlCol="0">
            <a:spAutoFit/>
          </a:bodyPr>
          <a:lstStyle/>
          <a:p>
            <a:pPr algn="ctr"/>
            <a:r>
              <a:rPr lang="en-US" sz="2000" b="1" dirty="0"/>
              <a:t>Central Government Ministries/Departments from 23</a:t>
            </a:r>
            <a:r>
              <a:rPr lang="en-US" sz="2000" b="1" baseline="30000" dirty="0"/>
              <a:t>rd</a:t>
            </a:r>
            <a:r>
              <a:rPr lang="en-US" sz="2000" b="1" dirty="0"/>
              <a:t> March 2020 till 27</a:t>
            </a:r>
            <a:r>
              <a:rPr lang="en-US" sz="2000" b="1" baseline="30000" dirty="0"/>
              <a:t>th</a:t>
            </a:r>
            <a:r>
              <a:rPr lang="en-US" sz="2000" b="1" dirty="0"/>
              <a:t> June 2021</a:t>
            </a:r>
          </a:p>
        </p:txBody>
      </p:sp>
      <p:pic>
        <p:nvPicPr>
          <p:cNvPr id="3" name="Picture 2">
            <a:extLst>
              <a:ext uri="{FF2B5EF4-FFF2-40B4-BE49-F238E27FC236}">
                <a16:creationId xmlns:a16="http://schemas.microsoft.com/office/drawing/2014/main" id="{6C3595AC-DACC-4951-8463-4D21E1DE8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415" y="1531694"/>
            <a:ext cx="9073008" cy="5164635"/>
          </a:xfrm>
          <a:prstGeom prst="rect">
            <a:avLst/>
          </a:prstGeom>
        </p:spPr>
      </p:pic>
    </p:spTree>
    <p:extLst>
      <p:ext uri="{BB962C8B-B14F-4D97-AF65-F5344CB8AC3E}">
        <p14:creationId xmlns:p14="http://schemas.microsoft.com/office/powerpoint/2010/main" val="6251762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Current Status of eOffice Implementation</a:t>
            </a:r>
          </a:p>
        </p:txBody>
      </p:sp>
      <p:grpSp>
        <p:nvGrpSpPr>
          <p:cNvPr id="31" name="Group 30"/>
          <p:cNvGrpSpPr/>
          <p:nvPr/>
        </p:nvGrpSpPr>
        <p:grpSpPr>
          <a:xfrm>
            <a:off x="836042" y="1340768"/>
            <a:ext cx="10573469" cy="4608512"/>
            <a:chOff x="1101725" y="1320800"/>
            <a:chExt cx="10152063" cy="4811713"/>
          </a:xfrm>
        </p:grpSpPr>
        <p:sp>
          <p:nvSpPr>
            <p:cNvPr id="5" name="Bevel 4"/>
            <p:cNvSpPr/>
            <p:nvPr/>
          </p:nvSpPr>
          <p:spPr>
            <a:xfrm>
              <a:off x="1101725" y="1320800"/>
              <a:ext cx="852488" cy="685800"/>
            </a:xfrm>
            <a:prstGeom prst="bevel">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sz="1500" b="1" dirty="0">
                  <a:latin typeface="Arial" pitchFamily="34" charset="0"/>
                  <a:cs typeface="Arial" pitchFamily="34" charset="0"/>
                </a:rPr>
                <a:t>S.No.</a:t>
              </a:r>
            </a:p>
          </p:txBody>
        </p:sp>
        <p:sp>
          <p:nvSpPr>
            <p:cNvPr id="6" name="Bevel 5"/>
            <p:cNvSpPr/>
            <p:nvPr/>
          </p:nvSpPr>
          <p:spPr>
            <a:xfrm>
              <a:off x="1954213" y="1320800"/>
              <a:ext cx="1800225" cy="685800"/>
            </a:xfrm>
            <a:prstGeom prst="bevel">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sz="1500" b="1" dirty="0">
                  <a:latin typeface="Arial" pitchFamily="34" charset="0"/>
                  <a:cs typeface="Arial" pitchFamily="34" charset="0"/>
                </a:rPr>
                <a:t>Enterprises</a:t>
              </a:r>
            </a:p>
          </p:txBody>
        </p:sp>
        <p:sp>
          <p:nvSpPr>
            <p:cNvPr id="7" name="Bevel 6"/>
            <p:cNvSpPr/>
            <p:nvPr/>
          </p:nvSpPr>
          <p:spPr>
            <a:xfrm>
              <a:off x="3754438" y="1320800"/>
              <a:ext cx="3706812" cy="685800"/>
            </a:xfrm>
            <a:prstGeom prst="bevel">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sz="1500" b="1" dirty="0">
                  <a:latin typeface="Arial" pitchFamily="34" charset="0"/>
                  <a:cs typeface="Arial" pitchFamily="34" charset="0"/>
                </a:rPr>
                <a:t>Category</a:t>
              </a:r>
            </a:p>
          </p:txBody>
        </p:sp>
        <p:sp>
          <p:nvSpPr>
            <p:cNvPr id="8" name="Bevel 7"/>
            <p:cNvSpPr/>
            <p:nvPr/>
          </p:nvSpPr>
          <p:spPr>
            <a:xfrm>
              <a:off x="7453313" y="1331913"/>
              <a:ext cx="2771775" cy="685800"/>
            </a:xfrm>
            <a:prstGeom prst="bevel">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sz="1500" b="1" dirty="0">
                  <a:latin typeface="Arial" pitchFamily="34" charset="0"/>
                  <a:cs typeface="Arial" pitchFamily="34" charset="0"/>
                </a:rPr>
                <a:t>No. of Units where eOffice is implemented</a:t>
              </a:r>
            </a:p>
          </p:txBody>
        </p:sp>
        <p:sp>
          <p:nvSpPr>
            <p:cNvPr id="9" name="Bevel 8"/>
            <p:cNvSpPr/>
            <p:nvPr/>
          </p:nvSpPr>
          <p:spPr>
            <a:xfrm>
              <a:off x="10225088" y="1331913"/>
              <a:ext cx="1028700" cy="685800"/>
            </a:xfrm>
            <a:prstGeom prst="bevel">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sz="1500" b="1" dirty="0">
                  <a:latin typeface="Arial" pitchFamily="34" charset="0"/>
                  <a:cs typeface="Arial" pitchFamily="34" charset="0"/>
                </a:rPr>
                <a:t>Total</a:t>
              </a:r>
            </a:p>
          </p:txBody>
        </p:sp>
        <p:sp>
          <p:nvSpPr>
            <p:cNvPr id="10" name="Bevel 9"/>
            <p:cNvSpPr/>
            <p:nvPr/>
          </p:nvSpPr>
          <p:spPr>
            <a:xfrm>
              <a:off x="1101725" y="2006600"/>
              <a:ext cx="852488" cy="1371600"/>
            </a:xfrm>
            <a:prstGeom prst="beve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500" dirty="0">
                  <a:latin typeface="Arial" pitchFamily="34" charset="0"/>
                  <a:cs typeface="Arial" pitchFamily="34" charset="0"/>
                </a:rPr>
                <a:t>1.</a:t>
              </a:r>
            </a:p>
          </p:txBody>
        </p:sp>
        <p:sp>
          <p:nvSpPr>
            <p:cNvPr id="11" name="Bevel 10"/>
            <p:cNvSpPr/>
            <p:nvPr/>
          </p:nvSpPr>
          <p:spPr>
            <a:xfrm>
              <a:off x="1954213" y="2006600"/>
              <a:ext cx="1800225" cy="1371600"/>
            </a:xfrm>
            <a:prstGeom prst="beve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500" dirty="0">
                  <a:latin typeface="Arial" pitchFamily="34" charset="0"/>
                  <a:cs typeface="Arial" pitchFamily="34" charset="0"/>
                </a:rPr>
                <a:t>Central Government</a:t>
              </a:r>
            </a:p>
          </p:txBody>
        </p:sp>
        <p:sp>
          <p:nvSpPr>
            <p:cNvPr id="12" name="Bevel 11"/>
            <p:cNvSpPr/>
            <p:nvPr/>
          </p:nvSpPr>
          <p:spPr>
            <a:xfrm>
              <a:off x="3754438" y="2006600"/>
              <a:ext cx="3706812" cy="685800"/>
            </a:xfrm>
            <a:prstGeom prst="bevel">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1500" dirty="0">
                  <a:latin typeface="Arial" pitchFamily="34" charset="0"/>
                  <a:cs typeface="Arial" pitchFamily="34" charset="0"/>
                </a:rPr>
                <a:t>Ministries and Departments</a:t>
              </a:r>
            </a:p>
          </p:txBody>
        </p:sp>
        <p:sp>
          <p:nvSpPr>
            <p:cNvPr id="13" name="Bevel 12"/>
            <p:cNvSpPr/>
            <p:nvPr/>
          </p:nvSpPr>
          <p:spPr>
            <a:xfrm>
              <a:off x="7453313" y="2017713"/>
              <a:ext cx="2771775" cy="685800"/>
            </a:xfrm>
            <a:prstGeom prst="beve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500" dirty="0">
                  <a:latin typeface="Arial" pitchFamily="34" charset="0"/>
                  <a:cs typeface="Arial" pitchFamily="34" charset="0"/>
                </a:rPr>
                <a:t>83</a:t>
              </a:r>
            </a:p>
          </p:txBody>
        </p:sp>
        <p:sp>
          <p:nvSpPr>
            <p:cNvPr id="14" name="Bevel 13"/>
            <p:cNvSpPr/>
            <p:nvPr/>
          </p:nvSpPr>
          <p:spPr>
            <a:xfrm>
              <a:off x="10225088" y="2017713"/>
              <a:ext cx="1028700" cy="1371600"/>
            </a:xfrm>
            <a:prstGeom prst="beve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500" b="1" dirty="0">
                  <a:latin typeface="Arial" pitchFamily="34" charset="0"/>
                  <a:cs typeface="Arial" pitchFamily="34" charset="0"/>
                </a:rPr>
                <a:t>296</a:t>
              </a:r>
            </a:p>
          </p:txBody>
        </p:sp>
        <p:sp>
          <p:nvSpPr>
            <p:cNvPr id="15" name="Bevel 14"/>
            <p:cNvSpPr/>
            <p:nvPr/>
          </p:nvSpPr>
          <p:spPr>
            <a:xfrm>
              <a:off x="3754438" y="2692400"/>
              <a:ext cx="3706812" cy="685800"/>
            </a:xfrm>
            <a:prstGeom prst="bevel">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1500" dirty="0">
                  <a:latin typeface="Arial" pitchFamily="34" charset="0"/>
                  <a:cs typeface="Arial" pitchFamily="34" charset="0"/>
                </a:rPr>
                <a:t>Attached/Subordinate Offices/PSUs etc.</a:t>
              </a:r>
            </a:p>
          </p:txBody>
        </p:sp>
        <p:sp>
          <p:nvSpPr>
            <p:cNvPr id="16" name="Bevel 15"/>
            <p:cNvSpPr/>
            <p:nvPr/>
          </p:nvSpPr>
          <p:spPr>
            <a:xfrm>
              <a:off x="7453313" y="2703513"/>
              <a:ext cx="2771775" cy="685800"/>
            </a:xfrm>
            <a:prstGeom prst="beve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500" dirty="0">
                  <a:latin typeface="Arial" pitchFamily="34" charset="0"/>
                  <a:cs typeface="Arial" pitchFamily="34" charset="0"/>
                </a:rPr>
                <a:t>213</a:t>
              </a:r>
            </a:p>
          </p:txBody>
        </p:sp>
        <p:sp>
          <p:nvSpPr>
            <p:cNvPr id="17" name="Bevel 16"/>
            <p:cNvSpPr/>
            <p:nvPr/>
          </p:nvSpPr>
          <p:spPr>
            <a:xfrm>
              <a:off x="1101725" y="3378200"/>
              <a:ext cx="852488" cy="2093913"/>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dirty="0">
                  <a:latin typeface="Arial" pitchFamily="34" charset="0"/>
                  <a:cs typeface="Arial" pitchFamily="34" charset="0"/>
                </a:rPr>
                <a:t>2.</a:t>
              </a:r>
            </a:p>
          </p:txBody>
        </p:sp>
        <p:sp>
          <p:nvSpPr>
            <p:cNvPr id="18" name="Bevel 17"/>
            <p:cNvSpPr/>
            <p:nvPr/>
          </p:nvSpPr>
          <p:spPr>
            <a:xfrm>
              <a:off x="1954213" y="3378200"/>
              <a:ext cx="1800225" cy="2093913"/>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dirty="0">
                  <a:latin typeface="Arial" pitchFamily="34" charset="0"/>
                  <a:cs typeface="Arial" pitchFamily="34" charset="0"/>
                </a:rPr>
                <a:t>State/UT Government</a:t>
              </a:r>
            </a:p>
          </p:txBody>
        </p:sp>
        <p:sp>
          <p:nvSpPr>
            <p:cNvPr id="19" name="Bevel 18"/>
            <p:cNvSpPr/>
            <p:nvPr/>
          </p:nvSpPr>
          <p:spPr>
            <a:xfrm>
              <a:off x="3754438" y="3378200"/>
              <a:ext cx="3706812" cy="685800"/>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500" dirty="0">
                  <a:latin typeface="Arial" pitchFamily="34" charset="0"/>
                  <a:cs typeface="Arial" pitchFamily="34" charset="0"/>
                </a:rPr>
                <a:t>Secretariats</a:t>
              </a:r>
            </a:p>
          </p:txBody>
        </p:sp>
        <p:sp>
          <p:nvSpPr>
            <p:cNvPr id="20" name="Bevel 19"/>
            <p:cNvSpPr/>
            <p:nvPr/>
          </p:nvSpPr>
          <p:spPr>
            <a:xfrm>
              <a:off x="7453313" y="3389313"/>
              <a:ext cx="2771775" cy="685800"/>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dirty="0">
                  <a:latin typeface="Arial" pitchFamily="34" charset="0"/>
                  <a:cs typeface="Arial" pitchFamily="34" charset="0"/>
                </a:rPr>
                <a:t>28</a:t>
              </a:r>
            </a:p>
          </p:txBody>
        </p:sp>
        <p:sp>
          <p:nvSpPr>
            <p:cNvPr id="21" name="Bevel 20"/>
            <p:cNvSpPr/>
            <p:nvPr/>
          </p:nvSpPr>
          <p:spPr>
            <a:xfrm>
              <a:off x="10225088" y="3376613"/>
              <a:ext cx="1028700" cy="2117725"/>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b="1" dirty="0">
                  <a:latin typeface="Arial" pitchFamily="34" charset="0"/>
                  <a:cs typeface="Arial" pitchFamily="34" charset="0"/>
                </a:rPr>
                <a:t>387</a:t>
              </a:r>
            </a:p>
          </p:txBody>
        </p:sp>
        <p:sp>
          <p:nvSpPr>
            <p:cNvPr id="22" name="Bevel 21"/>
            <p:cNvSpPr/>
            <p:nvPr/>
          </p:nvSpPr>
          <p:spPr>
            <a:xfrm>
              <a:off x="3754438" y="4067175"/>
              <a:ext cx="3706812" cy="685800"/>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500" dirty="0">
                  <a:latin typeface="Arial" pitchFamily="34" charset="0"/>
                  <a:cs typeface="Arial" pitchFamily="34" charset="0"/>
                </a:rPr>
                <a:t>District Administrations</a:t>
              </a:r>
            </a:p>
          </p:txBody>
        </p:sp>
        <p:sp>
          <p:nvSpPr>
            <p:cNvPr id="23" name="Bevel 22"/>
            <p:cNvSpPr/>
            <p:nvPr/>
          </p:nvSpPr>
          <p:spPr>
            <a:xfrm>
              <a:off x="7453313" y="4076700"/>
              <a:ext cx="2771775" cy="685800"/>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dirty="0">
                  <a:latin typeface="Arial" pitchFamily="34" charset="0"/>
                  <a:cs typeface="Arial" pitchFamily="34" charset="0"/>
                </a:rPr>
                <a:t>229</a:t>
              </a:r>
            </a:p>
          </p:txBody>
        </p:sp>
        <p:sp>
          <p:nvSpPr>
            <p:cNvPr id="24" name="Bevel 23"/>
            <p:cNvSpPr/>
            <p:nvPr/>
          </p:nvSpPr>
          <p:spPr>
            <a:xfrm>
              <a:off x="3754438" y="4760913"/>
              <a:ext cx="3706812" cy="722312"/>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500" dirty="0">
                  <a:latin typeface="Arial" pitchFamily="34" charset="0"/>
                  <a:cs typeface="Arial" pitchFamily="34" charset="0"/>
                </a:rPr>
                <a:t>Other Departments/PSUs etc.</a:t>
              </a:r>
            </a:p>
          </p:txBody>
        </p:sp>
        <p:sp>
          <p:nvSpPr>
            <p:cNvPr id="25" name="Bevel 24"/>
            <p:cNvSpPr/>
            <p:nvPr/>
          </p:nvSpPr>
          <p:spPr>
            <a:xfrm>
              <a:off x="7453313" y="4772025"/>
              <a:ext cx="2771775" cy="722313"/>
            </a:xfrm>
            <a:prstGeom prst="beve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dirty="0">
                  <a:latin typeface="Arial" pitchFamily="34" charset="0"/>
                  <a:cs typeface="Arial" pitchFamily="34" charset="0"/>
                </a:rPr>
                <a:t>130</a:t>
              </a:r>
            </a:p>
          </p:txBody>
        </p:sp>
        <p:sp>
          <p:nvSpPr>
            <p:cNvPr id="26" name="Bevel 25"/>
            <p:cNvSpPr/>
            <p:nvPr/>
          </p:nvSpPr>
          <p:spPr>
            <a:xfrm>
              <a:off x="1101725" y="5483225"/>
              <a:ext cx="852488" cy="638175"/>
            </a:xfrm>
            <a:prstGeom prst="bevel">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500" b="1" dirty="0">
                <a:latin typeface="Arial" pitchFamily="34" charset="0"/>
                <a:cs typeface="Arial" pitchFamily="34" charset="0"/>
              </a:endParaRPr>
            </a:p>
          </p:txBody>
        </p:sp>
        <p:sp>
          <p:nvSpPr>
            <p:cNvPr id="27" name="Bevel 26"/>
            <p:cNvSpPr/>
            <p:nvPr/>
          </p:nvSpPr>
          <p:spPr>
            <a:xfrm>
              <a:off x="1954213" y="5483225"/>
              <a:ext cx="5507037" cy="638175"/>
            </a:xfrm>
            <a:prstGeom prst="bevel">
              <a:avLst/>
            </a:prstGeom>
          </p:spPr>
          <p:style>
            <a:lnRef idx="1">
              <a:schemeClr val="accent6"/>
            </a:lnRef>
            <a:fillRef idx="2">
              <a:schemeClr val="accent6"/>
            </a:fillRef>
            <a:effectRef idx="1">
              <a:schemeClr val="accent6"/>
            </a:effectRef>
            <a:fontRef idx="minor">
              <a:schemeClr val="dk1"/>
            </a:fontRef>
          </p:style>
          <p:txBody>
            <a:bodyPr anchor="ctr"/>
            <a:lstStyle/>
            <a:p>
              <a:pPr algn="r">
                <a:defRPr/>
              </a:pPr>
              <a:r>
                <a:rPr lang="en-US" sz="1500" b="1" dirty="0">
                  <a:latin typeface="Arial" pitchFamily="34" charset="0"/>
                  <a:cs typeface="Arial" pitchFamily="34" charset="0"/>
                </a:rPr>
                <a:t>TOTAL</a:t>
              </a:r>
            </a:p>
          </p:txBody>
        </p:sp>
        <p:sp>
          <p:nvSpPr>
            <p:cNvPr id="28" name="Bevel 27"/>
            <p:cNvSpPr/>
            <p:nvPr/>
          </p:nvSpPr>
          <p:spPr>
            <a:xfrm>
              <a:off x="7453313" y="5494338"/>
              <a:ext cx="2771775" cy="638175"/>
            </a:xfrm>
            <a:prstGeom prst="bevel">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500" b="1" dirty="0">
                  <a:latin typeface="Arial" pitchFamily="34" charset="0"/>
                  <a:cs typeface="Arial" pitchFamily="34" charset="0"/>
                </a:rPr>
                <a:t>683</a:t>
              </a:r>
            </a:p>
          </p:txBody>
        </p:sp>
        <p:sp>
          <p:nvSpPr>
            <p:cNvPr id="29" name="Bevel 28"/>
            <p:cNvSpPr/>
            <p:nvPr/>
          </p:nvSpPr>
          <p:spPr>
            <a:xfrm>
              <a:off x="10225088" y="5494338"/>
              <a:ext cx="1028700" cy="638175"/>
            </a:xfrm>
            <a:prstGeom prst="bevel">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500" b="1" dirty="0">
                  <a:latin typeface="Arial" pitchFamily="34" charset="0"/>
                  <a:cs typeface="Arial" pitchFamily="34" charset="0"/>
                </a:rPr>
                <a:t>683</a:t>
              </a:r>
            </a:p>
          </p:txBody>
        </p:sp>
      </p:grpSp>
      <p:sp>
        <p:nvSpPr>
          <p:cNvPr id="41" name="TextBox 40"/>
          <p:cNvSpPr txBox="1"/>
          <p:nvPr/>
        </p:nvSpPr>
        <p:spPr>
          <a:xfrm>
            <a:off x="8745215" y="6093296"/>
            <a:ext cx="2736304" cy="307777"/>
          </a:xfrm>
          <a:prstGeom prst="rect">
            <a:avLst/>
          </a:prstGeom>
          <a:noFill/>
        </p:spPr>
        <p:txBody>
          <a:bodyPr wrap="square" rtlCol="0">
            <a:spAutoFit/>
          </a:bodyPr>
          <a:lstStyle/>
          <a:p>
            <a:pPr algn="r"/>
            <a:r>
              <a:rPr lang="en-US" sz="1400" b="1" dirty="0"/>
              <a:t>As on 27</a:t>
            </a:r>
            <a:r>
              <a:rPr lang="en-US" sz="1400" b="1" baseline="30000" dirty="0"/>
              <a:t>th</a:t>
            </a:r>
            <a:r>
              <a:rPr lang="en-US" sz="1400" b="1" dirty="0"/>
              <a:t> JUNE 2021</a:t>
            </a:r>
          </a:p>
        </p:txBody>
      </p:sp>
    </p:spTree>
    <p:extLst>
      <p:ext uri="{BB962C8B-B14F-4D97-AF65-F5344CB8AC3E}">
        <p14:creationId xmlns:p14="http://schemas.microsoft.com/office/powerpoint/2010/main" val="26643998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Challenges</a:t>
            </a:r>
          </a:p>
        </p:txBody>
      </p:sp>
      <p:sp>
        <p:nvSpPr>
          <p:cNvPr id="6" name="TextBox 5"/>
          <p:cNvSpPr txBox="1"/>
          <p:nvPr/>
        </p:nvSpPr>
        <p:spPr>
          <a:xfrm>
            <a:off x="1112367" y="1196752"/>
            <a:ext cx="10297144" cy="5262979"/>
          </a:xfrm>
          <a:prstGeom prst="rect">
            <a:avLst/>
          </a:prstGeom>
          <a:noFill/>
        </p:spPr>
        <p:txBody>
          <a:bodyPr wrap="square" rtlCol="0">
            <a:spAutoFit/>
          </a:bodyPr>
          <a:lstStyle/>
          <a:p>
            <a:pPr marL="342900" indent="-342900" algn="just">
              <a:buFont typeface="Wingdings" pitchFamily="2" charset="2"/>
              <a:buChar char="§"/>
            </a:pPr>
            <a:r>
              <a:rPr lang="en-US" sz="2400" dirty="0">
                <a:latin typeface="+mj-lt"/>
                <a:cs typeface="Arial" pitchFamily="34" charset="0"/>
              </a:rPr>
              <a:t>Data Migration and upgrading from previous eFile to eFile v7.x(eFile v6.x)</a:t>
            </a:r>
          </a:p>
          <a:p>
            <a:pPr marL="342900" indent="-342900" algn="just">
              <a:buFont typeface="Wingdings" pitchFamily="2" charset="2"/>
              <a:buChar char="§"/>
            </a:pPr>
            <a:endParaRPr lang="en-US" sz="2400" dirty="0">
              <a:latin typeface="+mj-lt"/>
              <a:cs typeface="Arial" pitchFamily="34" charset="0"/>
            </a:endParaRPr>
          </a:p>
          <a:p>
            <a:pPr marL="342900" indent="-342900" algn="just">
              <a:buFont typeface="Wingdings" pitchFamily="2" charset="2"/>
              <a:buChar char="§"/>
            </a:pPr>
            <a:r>
              <a:rPr lang="en-US" sz="2400" dirty="0">
                <a:latin typeface="+mj-lt"/>
                <a:cs typeface="Arial" pitchFamily="34" charset="0"/>
              </a:rPr>
              <a:t>Absence of Onsite Rollout Team, EMD Managers, Master Trainers &amp; System Admins (Local Deployments)</a:t>
            </a:r>
          </a:p>
          <a:p>
            <a:pPr marL="342900" indent="-342900" algn="just">
              <a:buFont typeface="Wingdings" pitchFamily="2" charset="2"/>
              <a:buChar char="§"/>
            </a:pPr>
            <a:endParaRPr lang="en-US" sz="2400" dirty="0">
              <a:latin typeface="+mj-lt"/>
              <a:cs typeface="Arial" pitchFamily="34" charset="0"/>
            </a:endParaRPr>
          </a:p>
          <a:p>
            <a:pPr marL="342900" indent="-342900" algn="just">
              <a:buFont typeface="Wingdings" pitchFamily="2" charset="2"/>
              <a:buChar char="§"/>
            </a:pPr>
            <a:r>
              <a:rPr lang="en-US" sz="2400" dirty="0">
                <a:latin typeface="+mj-lt"/>
                <a:cs typeface="Arial" pitchFamily="34" charset="0"/>
              </a:rPr>
              <a:t>Keeping pace with the ever changing technologies, (Browsers, Java, OS, eSign, DSCs)</a:t>
            </a:r>
          </a:p>
          <a:p>
            <a:pPr marL="342900" indent="-342900" algn="just">
              <a:buFont typeface="Wingdings" pitchFamily="2" charset="2"/>
              <a:buChar char="§"/>
            </a:pPr>
            <a:endParaRPr lang="en-US" sz="2400" dirty="0">
              <a:latin typeface="+mj-lt"/>
              <a:cs typeface="Arial" pitchFamily="34" charset="0"/>
            </a:endParaRPr>
          </a:p>
          <a:p>
            <a:pPr marL="342900" indent="-342900" algn="just">
              <a:buFont typeface="Wingdings" pitchFamily="2" charset="2"/>
              <a:buChar char="§"/>
            </a:pPr>
            <a:r>
              <a:rPr lang="en-US" sz="2400" dirty="0">
                <a:latin typeface="+mj-lt"/>
                <a:cs typeface="Arial" pitchFamily="34" charset="0"/>
              </a:rPr>
              <a:t>Device, Platform and Browser Neutrality </a:t>
            </a:r>
          </a:p>
          <a:p>
            <a:pPr marL="342900" indent="-342900" algn="just">
              <a:buFont typeface="Wingdings" pitchFamily="2" charset="2"/>
              <a:buChar char="§"/>
            </a:pPr>
            <a:endParaRPr lang="en-US" sz="2400" dirty="0">
              <a:latin typeface="+mj-lt"/>
              <a:cs typeface="Arial" pitchFamily="34" charset="0"/>
            </a:endParaRPr>
          </a:p>
          <a:p>
            <a:pPr marL="342900" indent="-342900" algn="just">
              <a:buFont typeface="Wingdings" pitchFamily="2" charset="2"/>
              <a:buChar char="§"/>
            </a:pPr>
            <a:r>
              <a:rPr lang="en-US" sz="2400" dirty="0">
                <a:latin typeface="+mj-lt"/>
                <a:cs typeface="Arial" pitchFamily="34" charset="0"/>
              </a:rPr>
              <a:t>Conflicting Change Requests (CRs) from implementing organizations</a:t>
            </a:r>
          </a:p>
          <a:p>
            <a:pPr marL="342900" indent="-342900" algn="just">
              <a:buFont typeface="Wingdings" pitchFamily="2" charset="2"/>
              <a:buChar char="§"/>
            </a:pPr>
            <a:endParaRPr lang="en-US" sz="2400" dirty="0">
              <a:latin typeface="+mj-lt"/>
              <a:cs typeface="Arial" pitchFamily="34" charset="0"/>
            </a:endParaRPr>
          </a:p>
          <a:p>
            <a:pPr marL="342900" indent="-342900" algn="just">
              <a:buFont typeface="Wingdings" pitchFamily="2" charset="2"/>
              <a:buChar char="§"/>
            </a:pPr>
            <a:r>
              <a:rPr lang="en-US" sz="2400" dirty="0">
                <a:latin typeface="+mj-lt"/>
                <a:cs typeface="Arial" pitchFamily="34" charset="0"/>
              </a:rPr>
              <a:t>Deployment of the Product and its maintenance</a:t>
            </a:r>
          </a:p>
          <a:p>
            <a:pPr marL="342900" indent="-342900" algn="just">
              <a:buFont typeface="Wingdings" pitchFamily="2" charset="2"/>
              <a:buChar char="§"/>
            </a:pPr>
            <a:endParaRPr lang="en-US" sz="2400" dirty="0">
              <a:latin typeface="+mj-lt"/>
              <a:cs typeface="Arial" pitchFamily="34" charset="0"/>
            </a:endParaRPr>
          </a:p>
        </p:txBody>
      </p:sp>
    </p:spTree>
    <p:extLst>
      <p:ext uri="{BB962C8B-B14F-4D97-AF65-F5344CB8AC3E}">
        <p14:creationId xmlns:p14="http://schemas.microsoft.com/office/powerpoint/2010/main" val="6251762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Way Forward</a:t>
            </a:r>
          </a:p>
        </p:txBody>
      </p:sp>
      <p:sp>
        <p:nvSpPr>
          <p:cNvPr id="5" name="Arc 4">
            <a:extLst>
              <a:ext uri="{FF2B5EF4-FFF2-40B4-BE49-F238E27FC236}">
                <a16:creationId xmlns:a16="http://schemas.microsoft.com/office/drawing/2014/main" id="{17DD13CF-A4AA-4D2E-80EF-B102D9119A8D}"/>
              </a:ext>
            </a:extLst>
          </p:cNvPr>
          <p:cNvSpPr/>
          <p:nvPr/>
        </p:nvSpPr>
        <p:spPr>
          <a:xfrm>
            <a:off x="-3408078" y="1145509"/>
            <a:ext cx="6269334" cy="5482186"/>
          </a:xfrm>
          <a:prstGeom prst="arc">
            <a:avLst>
              <a:gd name="adj1" fmla="val 16507978"/>
              <a:gd name="adj2" fmla="val 5030032"/>
            </a:avLst>
          </a:prstGeom>
          <a:noFill/>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95752" tIns="47876" rIns="95752" bIns="47876" anchor="ctr"/>
          <a:lstStyle/>
          <a:p>
            <a:pPr algn="ctr">
              <a:defRPr/>
            </a:pPr>
            <a:endParaRPr lang="en-US" dirty="0"/>
          </a:p>
        </p:txBody>
      </p:sp>
      <p:sp>
        <p:nvSpPr>
          <p:cNvPr id="6" name="Arc 5">
            <a:extLst>
              <a:ext uri="{FF2B5EF4-FFF2-40B4-BE49-F238E27FC236}">
                <a16:creationId xmlns:a16="http://schemas.microsoft.com/office/drawing/2014/main" id="{1880442C-DC05-451E-A3B5-34DE9CA34F91}"/>
              </a:ext>
            </a:extLst>
          </p:cNvPr>
          <p:cNvSpPr/>
          <p:nvPr/>
        </p:nvSpPr>
        <p:spPr>
          <a:xfrm>
            <a:off x="-1935256" y="2135886"/>
            <a:ext cx="3870511" cy="3582636"/>
          </a:xfrm>
          <a:prstGeom prst="arc">
            <a:avLst>
              <a:gd name="adj1" fmla="val 16200000"/>
              <a:gd name="adj2" fmla="val 5412068"/>
            </a:avLst>
          </a:prstGeom>
          <a:solidFill>
            <a:srgbClr val="44546A"/>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endParaRPr lang="en-US" dirty="0">
              <a:solidFill>
                <a:prstClr val="white"/>
              </a:solidFill>
            </a:endParaRPr>
          </a:p>
        </p:txBody>
      </p:sp>
      <p:sp>
        <p:nvSpPr>
          <p:cNvPr id="7" name="Oval 6">
            <a:extLst>
              <a:ext uri="{FF2B5EF4-FFF2-40B4-BE49-F238E27FC236}">
                <a16:creationId xmlns:a16="http://schemas.microsoft.com/office/drawing/2014/main" id="{5420D89D-B84E-4F52-990B-712574BEDABA}"/>
              </a:ext>
            </a:extLst>
          </p:cNvPr>
          <p:cNvSpPr/>
          <p:nvPr/>
        </p:nvSpPr>
        <p:spPr>
          <a:xfrm>
            <a:off x="1328391" y="1484784"/>
            <a:ext cx="337464" cy="311727"/>
          </a:xfrm>
          <a:prstGeom prst="ellipse">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endParaRPr lang="en-US" dirty="0">
              <a:solidFill>
                <a:prstClr val="white"/>
              </a:solidFill>
            </a:endParaRPr>
          </a:p>
        </p:txBody>
      </p:sp>
      <p:sp>
        <p:nvSpPr>
          <p:cNvPr id="8" name="TextBox 7">
            <a:extLst>
              <a:ext uri="{FF2B5EF4-FFF2-40B4-BE49-F238E27FC236}">
                <a16:creationId xmlns:a16="http://schemas.microsoft.com/office/drawing/2014/main" id="{7448DE43-E84E-43FA-A44D-DB07A3E157C3}"/>
              </a:ext>
            </a:extLst>
          </p:cNvPr>
          <p:cNvSpPr txBox="1">
            <a:spLocks noChangeArrowheads="1"/>
          </p:cNvSpPr>
          <p:nvPr/>
        </p:nvSpPr>
        <p:spPr bwMode="auto">
          <a:xfrm flipH="1">
            <a:off x="1904455" y="1432106"/>
            <a:ext cx="8749852" cy="34290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lIns="95752" tIns="47876" rIns="95752" bIns="47876" anchor="ctr">
            <a:spAutoFit/>
          </a:bodyPr>
          <a:lstStyle/>
          <a:p>
            <a:pPr marL="359081" indent="-359081"/>
            <a:r>
              <a:rPr lang="en-US" sz="1600" b="1" dirty="0">
                <a:solidFill>
                  <a:schemeClr val="tx1"/>
                </a:solidFill>
                <a:latin typeface="Arial" pitchFamily="34" charset="0"/>
                <a:ea typeface="Calibri" pitchFamily="34" charset="0"/>
                <a:cs typeface="Arial" pitchFamily="34" charset="0"/>
              </a:rPr>
              <a:t>Archival of files and processes for archiving at National Archives</a:t>
            </a:r>
          </a:p>
        </p:txBody>
      </p:sp>
      <p:sp>
        <p:nvSpPr>
          <p:cNvPr id="10" name="TextBox 9">
            <a:extLst>
              <a:ext uri="{FF2B5EF4-FFF2-40B4-BE49-F238E27FC236}">
                <a16:creationId xmlns:a16="http://schemas.microsoft.com/office/drawing/2014/main" id="{7448DE43-E84E-43FA-A44D-DB07A3E157C3}"/>
              </a:ext>
            </a:extLst>
          </p:cNvPr>
          <p:cNvSpPr txBox="1">
            <a:spLocks noChangeArrowheads="1"/>
          </p:cNvSpPr>
          <p:nvPr/>
        </p:nvSpPr>
        <p:spPr bwMode="auto">
          <a:xfrm flipH="1">
            <a:off x="2817467" y="2567204"/>
            <a:ext cx="8749852" cy="34290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lIns="95752" tIns="47876" rIns="95752" bIns="47876" anchor="ctr">
            <a:spAutoFit/>
          </a:bodyPr>
          <a:lstStyle/>
          <a:p>
            <a:pPr marL="359081" indent="-359081"/>
            <a:r>
              <a:rPr lang="en-US" sz="1600" b="1" dirty="0">
                <a:solidFill>
                  <a:schemeClr val="tx1"/>
                </a:solidFill>
                <a:latin typeface="Arial" pitchFamily="34" charset="0"/>
                <a:ea typeface="Calibri" pitchFamily="34" charset="0"/>
                <a:cs typeface="Arial" pitchFamily="34" charset="0"/>
              </a:rPr>
              <a:t>Single Knowledge Repository for the Government</a:t>
            </a:r>
          </a:p>
        </p:txBody>
      </p:sp>
      <p:sp>
        <p:nvSpPr>
          <p:cNvPr id="14" name="TextBox 13">
            <a:extLst>
              <a:ext uri="{FF2B5EF4-FFF2-40B4-BE49-F238E27FC236}">
                <a16:creationId xmlns:a16="http://schemas.microsoft.com/office/drawing/2014/main" id="{7448DE43-E84E-43FA-A44D-DB07A3E157C3}"/>
              </a:ext>
            </a:extLst>
          </p:cNvPr>
          <p:cNvSpPr txBox="1">
            <a:spLocks noChangeArrowheads="1"/>
          </p:cNvSpPr>
          <p:nvPr/>
        </p:nvSpPr>
        <p:spPr bwMode="auto">
          <a:xfrm flipH="1">
            <a:off x="2826639" y="4997558"/>
            <a:ext cx="9335198" cy="34290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lIns="95752" tIns="47876" rIns="95752" bIns="47876" anchor="ctr">
            <a:spAutoFit/>
          </a:bodyPr>
          <a:lstStyle/>
          <a:p>
            <a:r>
              <a:rPr lang="en-US" sz="1600" b="1" dirty="0">
                <a:latin typeface="Arial" pitchFamily="34" charset="0"/>
                <a:cs typeface="Arial" pitchFamily="34" charset="0"/>
              </a:rPr>
              <a:t>Unify eOffice into a platform with interfaces/linkages with other departmental applications</a:t>
            </a:r>
          </a:p>
        </p:txBody>
      </p:sp>
      <p:sp>
        <p:nvSpPr>
          <p:cNvPr id="16" name="TextBox 15">
            <a:extLst>
              <a:ext uri="{FF2B5EF4-FFF2-40B4-BE49-F238E27FC236}">
                <a16:creationId xmlns:a16="http://schemas.microsoft.com/office/drawing/2014/main" id="{7448DE43-E84E-43FA-A44D-DB07A3E157C3}"/>
              </a:ext>
            </a:extLst>
          </p:cNvPr>
          <p:cNvSpPr txBox="1">
            <a:spLocks noChangeArrowheads="1"/>
          </p:cNvSpPr>
          <p:nvPr/>
        </p:nvSpPr>
        <p:spPr bwMode="auto">
          <a:xfrm flipH="1">
            <a:off x="3098536" y="3779586"/>
            <a:ext cx="9002183" cy="34290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lIns="95752" tIns="47876" rIns="95752" bIns="47876" anchor="ctr">
            <a:spAutoFit/>
          </a:bodyPr>
          <a:lstStyle/>
          <a:p>
            <a:r>
              <a:rPr lang="en-US" sz="1600" b="1" dirty="0">
                <a:latin typeface="Arial" pitchFamily="34" charset="0"/>
                <a:cs typeface="Arial" pitchFamily="34" charset="0"/>
              </a:rPr>
              <a:t>Standardization of internal &amp; external processes to bring in structured approval process</a:t>
            </a:r>
          </a:p>
        </p:txBody>
      </p:sp>
      <p:sp>
        <p:nvSpPr>
          <p:cNvPr id="18" name="TextBox 17">
            <a:extLst>
              <a:ext uri="{FF2B5EF4-FFF2-40B4-BE49-F238E27FC236}">
                <a16:creationId xmlns:a16="http://schemas.microsoft.com/office/drawing/2014/main" id="{7448DE43-E84E-43FA-A44D-DB07A3E157C3}"/>
              </a:ext>
            </a:extLst>
          </p:cNvPr>
          <p:cNvSpPr txBox="1">
            <a:spLocks noChangeArrowheads="1"/>
          </p:cNvSpPr>
          <p:nvPr/>
        </p:nvSpPr>
        <p:spPr bwMode="auto">
          <a:xfrm flipH="1">
            <a:off x="1667225" y="6117784"/>
            <a:ext cx="9230677" cy="573741"/>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lIns="95752" tIns="47876" rIns="95752" bIns="47876" anchor="ctr">
            <a:spAutoFit/>
          </a:bodyPr>
          <a:lstStyle/>
          <a:p>
            <a:pPr marL="359081" indent="-359081" algn="just"/>
            <a:r>
              <a:rPr lang="en-US" sz="1600" b="1" dirty="0">
                <a:solidFill>
                  <a:schemeClr val="tx1"/>
                </a:solidFill>
                <a:latin typeface="Arial" pitchFamily="34" charset="0"/>
                <a:ea typeface="Calibri" pitchFamily="34" charset="0"/>
                <a:cs typeface="Arial" pitchFamily="34" charset="0"/>
              </a:rPr>
              <a:t>Efficiency enhancement by re-engineered processes &amp; smart chatbots to assist in working</a:t>
            </a:r>
          </a:p>
          <a:p>
            <a:pPr marL="359081" indent="-359081"/>
            <a:endParaRPr lang="en-US" sz="1500" b="1" dirty="0">
              <a:solidFill>
                <a:schemeClr val="tx1"/>
              </a:solidFill>
              <a:latin typeface="Arial" pitchFamily="34" charset="0"/>
              <a:ea typeface="Calibri" pitchFamily="34" charset="0"/>
              <a:cs typeface="Arial" pitchFamily="34" charset="0"/>
            </a:endParaRPr>
          </a:p>
        </p:txBody>
      </p:sp>
      <p:sp>
        <p:nvSpPr>
          <p:cNvPr id="19" name="Oval 18">
            <a:extLst>
              <a:ext uri="{FF2B5EF4-FFF2-40B4-BE49-F238E27FC236}">
                <a16:creationId xmlns:a16="http://schemas.microsoft.com/office/drawing/2014/main" id="{5420D89D-B84E-4F52-990B-712574BEDABA}"/>
              </a:ext>
            </a:extLst>
          </p:cNvPr>
          <p:cNvSpPr/>
          <p:nvPr/>
        </p:nvSpPr>
        <p:spPr>
          <a:xfrm>
            <a:off x="1328391" y="1498766"/>
            <a:ext cx="337464"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endParaRPr lang="en-US" dirty="0">
              <a:solidFill>
                <a:prstClr val="white"/>
              </a:solidFill>
            </a:endParaRPr>
          </a:p>
        </p:txBody>
      </p:sp>
      <p:sp>
        <p:nvSpPr>
          <p:cNvPr id="20" name="Oval 19">
            <a:extLst>
              <a:ext uri="{FF2B5EF4-FFF2-40B4-BE49-F238E27FC236}">
                <a16:creationId xmlns:a16="http://schemas.microsoft.com/office/drawing/2014/main" id="{5420D89D-B84E-4F52-990B-712574BEDABA}"/>
              </a:ext>
            </a:extLst>
          </p:cNvPr>
          <p:cNvSpPr/>
          <p:nvPr/>
        </p:nvSpPr>
        <p:spPr>
          <a:xfrm>
            <a:off x="2412060" y="2581695"/>
            <a:ext cx="337464"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endParaRPr lang="en-US" dirty="0">
              <a:solidFill>
                <a:prstClr val="white"/>
              </a:solidFill>
            </a:endParaRPr>
          </a:p>
        </p:txBody>
      </p:sp>
      <p:sp>
        <p:nvSpPr>
          <p:cNvPr id="21" name="Oval 20">
            <a:extLst>
              <a:ext uri="{FF2B5EF4-FFF2-40B4-BE49-F238E27FC236}">
                <a16:creationId xmlns:a16="http://schemas.microsoft.com/office/drawing/2014/main" id="{5420D89D-B84E-4F52-990B-712574BEDABA}"/>
              </a:ext>
            </a:extLst>
          </p:cNvPr>
          <p:cNvSpPr/>
          <p:nvPr/>
        </p:nvSpPr>
        <p:spPr>
          <a:xfrm>
            <a:off x="2711200" y="3799187"/>
            <a:ext cx="337464"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endParaRPr lang="en-US" dirty="0">
              <a:solidFill>
                <a:prstClr val="white"/>
              </a:solidFill>
            </a:endParaRPr>
          </a:p>
        </p:txBody>
      </p:sp>
      <p:sp>
        <p:nvSpPr>
          <p:cNvPr id="22" name="Oval 21">
            <a:extLst>
              <a:ext uri="{FF2B5EF4-FFF2-40B4-BE49-F238E27FC236}">
                <a16:creationId xmlns:a16="http://schemas.microsoft.com/office/drawing/2014/main" id="{5420D89D-B84E-4F52-990B-712574BEDABA}"/>
              </a:ext>
            </a:extLst>
          </p:cNvPr>
          <p:cNvSpPr/>
          <p:nvPr/>
        </p:nvSpPr>
        <p:spPr>
          <a:xfrm>
            <a:off x="2336234" y="5006466"/>
            <a:ext cx="337464"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endParaRPr lang="en-US" dirty="0">
              <a:solidFill>
                <a:prstClr val="white"/>
              </a:solidFill>
            </a:endParaRPr>
          </a:p>
        </p:txBody>
      </p:sp>
      <p:sp>
        <p:nvSpPr>
          <p:cNvPr id="24" name="Oval 23">
            <a:extLst>
              <a:ext uri="{FF2B5EF4-FFF2-40B4-BE49-F238E27FC236}">
                <a16:creationId xmlns:a16="http://schemas.microsoft.com/office/drawing/2014/main" id="{5420D89D-B84E-4F52-990B-712574BEDABA}"/>
              </a:ext>
            </a:extLst>
          </p:cNvPr>
          <p:cNvSpPr/>
          <p:nvPr/>
        </p:nvSpPr>
        <p:spPr>
          <a:xfrm>
            <a:off x="1204119" y="6106010"/>
            <a:ext cx="337464"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5752" tIns="47876" rIns="95752" bIns="47876" anchor="ctr"/>
          <a:lstStyle/>
          <a:p>
            <a:pPr algn="ctr">
              <a:defRPr/>
            </a:pPr>
            <a:endParaRPr lang="en-US" dirty="0">
              <a:solidFill>
                <a:prstClr val="white"/>
              </a:solidFill>
            </a:endParaRPr>
          </a:p>
        </p:txBody>
      </p:sp>
    </p:spTree>
    <p:extLst>
      <p:ext uri="{BB962C8B-B14F-4D97-AF65-F5344CB8AC3E}">
        <p14:creationId xmlns:p14="http://schemas.microsoft.com/office/powerpoint/2010/main" val="625176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19"/>
                                        </p:tgtEl>
                                        <p:attrNameLst>
                                          <p:attrName>fillcolor</p:attrName>
                                        </p:attrNameLst>
                                      </p:cBhvr>
                                      <p:to>
                                        <a:schemeClr val="tx2"/>
                                      </p:to>
                                    </p:animClr>
                                    <p:set>
                                      <p:cBhvr>
                                        <p:cTn id="7" dur="500" fill="hold"/>
                                        <p:tgtEl>
                                          <p:spTgt spid="19"/>
                                        </p:tgtEl>
                                        <p:attrNameLst>
                                          <p:attrName>fill.type</p:attrName>
                                        </p:attrNameLst>
                                      </p:cBhvr>
                                      <p:to>
                                        <p:strVal val="solid"/>
                                      </p:to>
                                    </p:set>
                                    <p:set>
                                      <p:cBhvr>
                                        <p:cTn id="8" dur="500" fill="hold"/>
                                        <p:tgtEl>
                                          <p:spTgt spid="19"/>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20"/>
                                        </p:tgtEl>
                                        <p:attrNameLst>
                                          <p:attrName>fillcolor</p:attrName>
                                        </p:attrNameLst>
                                      </p:cBhvr>
                                      <p:to>
                                        <a:schemeClr val="tx2"/>
                                      </p:to>
                                    </p:animClr>
                                    <p:set>
                                      <p:cBhvr>
                                        <p:cTn id="12" dur="500" fill="hold"/>
                                        <p:tgtEl>
                                          <p:spTgt spid="20"/>
                                        </p:tgtEl>
                                        <p:attrNameLst>
                                          <p:attrName>fill.type</p:attrName>
                                        </p:attrNameLst>
                                      </p:cBhvr>
                                      <p:to>
                                        <p:strVal val="solid"/>
                                      </p:to>
                                    </p:set>
                                    <p:set>
                                      <p:cBhvr>
                                        <p:cTn id="13" dur="500" fill="hold"/>
                                        <p:tgtEl>
                                          <p:spTgt spid="20"/>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21"/>
                                        </p:tgtEl>
                                        <p:attrNameLst>
                                          <p:attrName>fillcolor</p:attrName>
                                        </p:attrNameLst>
                                      </p:cBhvr>
                                      <p:to>
                                        <a:schemeClr val="tx2"/>
                                      </p:to>
                                    </p:animClr>
                                    <p:set>
                                      <p:cBhvr>
                                        <p:cTn id="17" dur="500" fill="hold"/>
                                        <p:tgtEl>
                                          <p:spTgt spid="21"/>
                                        </p:tgtEl>
                                        <p:attrNameLst>
                                          <p:attrName>fill.type</p:attrName>
                                        </p:attrNameLst>
                                      </p:cBhvr>
                                      <p:to>
                                        <p:strVal val="solid"/>
                                      </p:to>
                                    </p:set>
                                    <p:set>
                                      <p:cBhvr>
                                        <p:cTn id="18" dur="500" fill="hold"/>
                                        <p:tgtEl>
                                          <p:spTgt spid="21"/>
                                        </p:tgtEl>
                                        <p:attrNameLst>
                                          <p:attrName>fill.on</p:attrName>
                                        </p:attrNameLst>
                                      </p:cBhvr>
                                      <p:to>
                                        <p:strVal val="tru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dir="cw">
                                      <p:cBhvr>
                                        <p:cTn id="21" dur="500" fill="hold"/>
                                        <p:tgtEl>
                                          <p:spTgt spid="22"/>
                                        </p:tgtEl>
                                        <p:attrNameLst>
                                          <p:attrName>fillcolor</p:attrName>
                                        </p:attrNameLst>
                                      </p:cBhvr>
                                      <p:to>
                                        <a:schemeClr val="tx2"/>
                                      </p:to>
                                    </p:animClr>
                                    <p:set>
                                      <p:cBhvr>
                                        <p:cTn id="22" dur="500" fill="hold"/>
                                        <p:tgtEl>
                                          <p:spTgt spid="22"/>
                                        </p:tgtEl>
                                        <p:attrNameLst>
                                          <p:attrName>fill.type</p:attrName>
                                        </p:attrNameLst>
                                      </p:cBhvr>
                                      <p:to>
                                        <p:strVal val="solid"/>
                                      </p:to>
                                    </p:set>
                                    <p:set>
                                      <p:cBhvr>
                                        <p:cTn id="23" dur="500" fill="hold"/>
                                        <p:tgtEl>
                                          <p:spTgt spid="22"/>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24"/>
                                        </p:tgtEl>
                                        <p:attrNameLst>
                                          <p:attrName>fillcolor</p:attrName>
                                        </p:attrNameLst>
                                      </p:cBhvr>
                                      <p:to>
                                        <a:schemeClr val="tx2"/>
                                      </p:to>
                                    </p:animClr>
                                    <p:set>
                                      <p:cBhvr>
                                        <p:cTn id="27" dur="500" fill="hold"/>
                                        <p:tgtEl>
                                          <p:spTgt spid="24"/>
                                        </p:tgtEl>
                                        <p:attrNameLst>
                                          <p:attrName>fill.type</p:attrName>
                                        </p:attrNameLst>
                                      </p:cBhvr>
                                      <p:to>
                                        <p:strVal val="solid"/>
                                      </p:to>
                                    </p:set>
                                    <p:set>
                                      <p:cBhvr>
                                        <p:cTn id="28" dur="5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6BF14D-7550-4FDD-BBBE-7F5F57F3C9D0}"/>
              </a:ext>
            </a:extLst>
          </p:cNvPr>
          <p:cNvSpPr/>
          <p:nvPr/>
        </p:nvSpPr>
        <p:spPr>
          <a:xfrm>
            <a:off x="2984575" y="1900656"/>
            <a:ext cx="5976664" cy="3040512"/>
          </a:xfrm>
          <a:prstGeom prst="rect">
            <a:avLst/>
          </a:prstGeom>
        </p:spPr>
        <p:txBody>
          <a:bodyPr wrap="square">
            <a:spAutoFit/>
          </a:bodyPr>
          <a:lstStyle/>
          <a:p>
            <a:pPr marL="457200" indent="-457200" algn="just">
              <a:lnSpc>
                <a:spcPct val="115000"/>
              </a:lnSpc>
              <a:buClr>
                <a:schemeClr val="tx1"/>
              </a:buClr>
              <a:buFont typeface="Wingdings" pitchFamily="2" charset="2"/>
              <a:buChar char="§"/>
            </a:pPr>
            <a:r>
              <a:rPr lang="en-US" sz="2400" b="1" dirty="0">
                <a:latin typeface="+mj-lt"/>
                <a:cs typeface="Arial" pitchFamily="34" charset="0"/>
              </a:rPr>
              <a:t>For more details on eOffice, visit </a:t>
            </a:r>
          </a:p>
          <a:p>
            <a:pPr marL="914400" lvl="1" indent="-457200" algn="just">
              <a:lnSpc>
                <a:spcPct val="115000"/>
              </a:lnSpc>
              <a:buClr>
                <a:schemeClr val="tx1"/>
              </a:buClr>
              <a:buFont typeface="Arial" pitchFamily="34" charset="0"/>
              <a:buChar char="•"/>
            </a:pPr>
            <a:r>
              <a:rPr lang="en-US" sz="2400" b="1" dirty="0">
                <a:latin typeface="+mj-lt"/>
                <a:cs typeface="Arial" pitchFamily="34" charset="0"/>
              </a:rPr>
              <a:t>Website: </a:t>
            </a:r>
            <a:r>
              <a:rPr lang="en-US" sz="2400" b="1" dirty="0">
                <a:latin typeface="+mj-lt"/>
                <a:cs typeface="Arial" pitchFamily="34" charset="0"/>
                <a:hlinkClick r:id="rId2"/>
              </a:rPr>
              <a:t>https://eoffice.gov.in</a:t>
            </a:r>
            <a:endParaRPr lang="en-US" sz="2400" b="1" dirty="0">
              <a:latin typeface="+mj-lt"/>
              <a:cs typeface="Arial" pitchFamily="34" charset="0"/>
            </a:endParaRPr>
          </a:p>
          <a:p>
            <a:pPr marL="457200" indent="-457200" algn="just">
              <a:lnSpc>
                <a:spcPct val="115000"/>
              </a:lnSpc>
              <a:buClr>
                <a:schemeClr val="tx1"/>
              </a:buClr>
              <a:buFont typeface="Wingdings" pitchFamily="2" charset="2"/>
              <a:buChar char="§"/>
            </a:pPr>
            <a:endParaRPr lang="en-US" sz="2400" b="1" dirty="0">
              <a:latin typeface="+mj-lt"/>
              <a:cs typeface="Arial" pitchFamily="34" charset="0"/>
            </a:endParaRPr>
          </a:p>
          <a:p>
            <a:pPr marL="457200" indent="-457200" algn="just">
              <a:lnSpc>
                <a:spcPct val="115000"/>
              </a:lnSpc>
              <a:buClr>
                <a:schemeClr val="tx1"/>
              </a:buClr>
              <a:buFont typeface="Wingdings" pitchFamily="2" charset="2"/>
              <a:buChar char="§"/>
            </a:pPr>
            <a:endParaRPr lang="en-US" sz="2400" b="1" dirty="0">
              <a:latin typeface="+mj-lt"/>
              <a:cs typeface="Arial" pitchFamily="34" charset="0"/>
            </a:endParaRPr>
          </a:p>
          <a:p>
            <a:pPr marL="457200" indent="-457200" algn="just">
              <a:lnSpc>
                <a:spcPct val="115000"/>
              </a:lnSpc>
              <a:buClr>
                <a:schemeClr val="tx1"/>
              </a:buClr>
              <a:buFont typeface="Wingdings" pitchFamily="2" charset="2"/>
              <a:buChar char="§"/>
            </a:pPr>
            <a:r>
              <a:rPr lang="en-US" sz="2400" b="1" dirty="0">
                <a:latin typeface="+mj-lt"/>
                <a:cs typeface="Arial" pitchFamily="34" charset="0"/>
              </a:rPr>
              <a:t>24x7 NIC Service Desk</a:t>
            </a:r>
          </a:p>
          <a:p>
            <a:pPr marL="914400" lvl="1" indent="-457200" algn="just">
              <a:lnSpc>
                <a:spcPct val="115000"/>
              </a:lnSpc>
              <a:buClr>
                <a:schemeClr val="tx1"/>
              </a:buClr>
              <a:buFont typeface="Arial" pitchFamily="34" charset="0"/>
              <a:buChar char="•"/>
            </a:pPr>
            <a:r>
              <a:rPr lang="en-US" sz="2400" b="1" dirty="0">
                <a:latin typeface="+mj-lt"/>
                <a:cs typeface="Arial" pitchFamily="34" charset="0"/>
              </a:rPr>
              <a:t>Website: </a:t>
            </a:r>
            <a:r>
              <a:rPr lang="en-US" sz="2400" b="1" dirty="0">
                <a:latin typeface="+mj-lt"/>
                <a:cs typeface="Arial" pitchFamily="34" charset="0"/>
                <a:hlinkClick r:id="rId3"/>
              </a:rPr>
              <a:t>https://servicedesk.nic.in</a:t>
            </a:r>
            <a:r>
              <a:rPr lang="en-US" sz="2400" b="1" dirty="0">
                <a:latin typeface="+mj-lt"/>
                <a:cs typeface="Arial" pitchFamily="34" charset="0"/>
              </a:rPr>
              <a:t> </a:t>
            </a:r>
          </a:p>
          <a:p>
            <a:pPr marL="914400" lvl="1" indent="-457200" algn="just">
              <a:lnSpc>
                <a:spcPct val="115000"/>
              </a:lnSpc>
              <a:buClr>
                <a:schemeClr val="tx1"/>
              </a:buClr>
              <a:buFont typeface="Arial" pitchFamily="34" charset="0"/>
              <a:buChar char="•"/>
            </a:pPr>
            <a:r>
              <a:rPr lang="en-US" sz="2400" b="1" dirty="0">
                <a:latin typeface="+mj-lt"/>
                <a:cs typeface="Arial" pitchFamily="34" charset="0"/>
              </a:rPr>
              <a:t>Toll Free Number: 1800-111-555</a:t>
            </a:r>
            <a:endParaRPr lang="en-US" sz="2400" dirty="0">
              <a:latin typeface="+mj-lt"/>
              <a:cs typeface="Arial" pitchFamily="34" charset="0"/>
            </a:endParaRPr>
          </a:p>
        </p:txBody>
      </p:sp>
      <p:pic>
        <p:nvPicPr>
          <p:cNvPr id="4" name="Picture 3"/>
          <p:cNvPicPr>
            <a:picLocks noChangeAspect="1" noChangeArrowheads="1"/>
          </p:cNvPicPr>
          <p:nvPr/>
        </p:nvPicPr>
        <p:blipFill>
          <a:blip r:embed="rId4" cstate="print"/>
          <a:srcRect b="25876"/>
          <a:stretch>
            <a:fillRect/>
          </a:stretch>
        </p:blipFill>
        <p:spPr bwMode="auto">
          <a:xfrm>
            <a:off x="4928791" y="237421"/>
            <a:ext cx="2069373" cy="52728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72807" y="6021288"/>
            <a:ext cx="2299027" cy="584775"/>
          </a:xfrm>
          <a:prstGeom prst="rect">
            <a:avLst/>
          </a:prstGeom>
          <a:noFill/>
          <a:ln>
            <a:noFill/>
          </a:ln>
        </p:spPr>
        <p:txBody>
          <a:bodyPr wrap="none" lIns="91440" tIns="45720" rIns="91440" bIns="45720">
            <a:spAutoFit/>
          </a:bodyPr>
          <a:lstStyle/>
          <a:p>
            <a:pPr algn="ctr"/>
            <a:r>
              <a:rPr lang="en-US" sz="3200" b="1" i="1" cap="none" spc="300" dirty="0">
                <a:ln w="11430" cmpd="sng">
                  <a:solidFill>
                    <a:srgbClr val="002060"/>
                  </a:solidFill>
                  <a:prstDash val="solid"/>
                  <a:miter lim="800000"/>
                </a:ln>
                <a:solidFill>
                  <a:srgbClr val="0070C0"/>
                </a:solidFill>
                <a:effectLst>
                  <a:glow rad="45500">
                    <a:schemeClr val="accent1">
                      <a:satMod val="220000"/>
                      <a:alpha val="35000"/>
                    </a:schemeClr>
                  </a:glow>
                </a:effectLst>
              </a:rPr>
              <a:t>Thank you</a:t>
            </a:r>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287" y="1303236"/>
            <a:ext cx="11501382" cy="4507800"/>
          </a:xfrm>
        </p:spPr>
      </p:pic>
      <p:pic>
        <p:nvPicPr>
          <p:cNvPr id="5" name="Picture 3"/>
          <p:cNvPicPr>
            <a:picLocks noChangeAspect="1" noChangeArrowheads="1"/>
          </p:cNvPicPr>
          <p:nvPr/>
        </p:nvPicPr>
        <p:blipFill>
          <a:blip r:embed="rId3" cstate="print"/>
          <a:srcRect b="25876"/>
          <a:stretch>
            <a:fillRect/>
          </a:stretch>
        </p:blipFill>
        <p:spPr bwMode="auto">
          <a:xfrm>
            <a:off x="5072807" y="260648"/>
            <a:ext cx="2070268" cy="527283"/>
          </a:xfrm>
          <a:prstGeom prst="rect">
            <a:avLst/>
          </a:prstGeom>
          <a:noFill/>
          <a:ln w="9525">
            <a:noFill/>
            <a:miter lim="800000"/>
            <a:headEnd/>
            <a:tailEnd/>
          </a:ln>
        </p:spPr>
      </p:pic>
    </p:spTree>
    <p:extLst>
      <p:ext uri="{BB962C8B-B14F-4D97-AF65-F5344CB8AC3E}">
        <p14:creationId xmlns:p14="http://schemas.microsoft.com/office/powerpoint/2010/main" val="6251762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Ofice_Evolution.png"/>
          <p:cNvPicPr>
            <a:picLocks noChangeAspect="1"/>
          </p:cNvPicPr>
          <p:nvPr/>
        </p:nvPicPr>
        <p:blipFill>
          <a:blip r:embed="rId2" cstate="print"/>
          <a:srcRect t="2632" b="2562"/>
          <a:stretch>
            <a:fillRect/>
          </a:stretch>
        </p:blipFill>
        <p:spPr>
          <a:xfrm>
            <a:off x="1661319" y="1066800"/>
            <a:ext cx="8991600" cy="5791200"/>
          </a:xfrm>
          <a:prstGeom prst="rect">
            <a:avLst/>
          </a:prstGeom>
        </p:spPr>
      </p:pic>
      <p:sp>
        <p:nvSpPr>
          <p:cNvPr id="5" name="Rectangle 4"/>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Transformational Journey</a:t>
            </a:r>
          </a:p>
        </p:txBody>
      </p:sp>
    </p:spTree>
    <p:extLst>
      <p:ext uri="{BB962C8B-B14F-4D97-AF65-F5344CB8AC3E}">
        <p14:creationId xmlns:p14="http://schemas.microsoft.com/office/powerpoint/2010/main" val="230068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7F6C6DB-AD63-44B2-854B-357386A333DA}"/>
              </a:ext>
            </a:extLst>
          </p:cNvPr>
          <p:cNvGraphicFramePr>
            <a:graphicFrameLocks noGrp="1"/>
          </p:cNvGraphicFramePr>
          <p:nvPr>
            <p:ph idx="1"/>
            <p:extLst>
              <p:ext uri="{D42A27DB-BD31-4B8C-83A1-F6EECF244321}">
                <p14:modId xmlns:p14="http://schemas.microsoft.com/office/powerpoint/2010/main" val="1926596308"/>
              </p:ext>
            </p:extLst>
          </p:nvPr>
        </p:nvGraphicFramePr>
        <p:xfrm>
          <a:off x="513963" y="1292829"/>
          <a:ext cx="10319484" cy="4968768"/>
        </p:xfrm>
        <a:graphic>
          <a:graphicData uri="http://schemas.openxmlformats.org/drawingml/2006/table">
            <a:tbl>
              <a:tblPr firstRow="1" firstCol="1" bandRow="1">
                <a:tableStyleId>{5C22544A-7EE6-4342-B048-85BDC9FD1C3A}</a:tableStyleId>
              </a:tblPr>
              <a:tblGrid>
                <a:gridCol w="1038438">
                  <a:extLst>
                    <a:ext uri="{9D8B030D-6E8A-4147-A177-3AD203B41FA5}">
                      <a16:colId xmlns:a16="http://schemas.microsoft.com/office/drawing/2014/main" val="4160777560"/>
                    </a:ext>
                  </a:extLst>
                </a:gridCol>
                <a:gridCol w="1709098">
                  <a:extLst>
                    <a:ext uri="{9D8B030D-6E8A-4147-A177-3AD203B41FA5}">
                      <a16:colId xmlns:a16="http://schemas.microsoft.com/office/drawing/2014/main" val="2273340461"/>
                    </a:ext>
                  </a:extLst>
                </a:gridCol>
                <a:gridCol w="4716242">
                  <a:extLst>
                    <a:ext uri="{9D8B030D-6E8A-4147-A177-3AD203B41FA5}">
                      <a16:colId xmlns:a16="http://schemas.microsoft.com/office/drawing/2014/main" val="4171354111"/>
                    </a:ext>
                  </a:extLst>
                </a:gridCol>
                <a:gridCol w="2855706">
                  <a:extLst>
                    <a:ext uri="{9D8B030D-6E8A-4147-A177-3AD203B41FA5}">
                      <a16:colId xmlns:a16="http://schemas.microsoft.com/office/drawing/2014/main" val="2458809391"/>
                    </a:ext>
                  </a:extLst>
                </a:gridCol>
              </a:tblGrid>
              <a:tr h="421824">
                <a:tc gridSpan="4">
                  <a:txBody>
                    <a:bodyPr/>
                    <a:lstStyle/>
                    <a:p>
                      <a:pPr algn="ctr" fontAlgn="ctr">
                        <a:lnSpc>
                          <a:spcPct val="107000"/>
                        </a:lnSpc>
                        <a:spcBef>
                          <a:spcPts val="600"/>
                        </a:spcBef>
                        <a:spcAft>
                          <a:spcPts val="800"/>
                        </a:spcAft>
                      </a:pPr>
                      <a:r>
                        <a:rPr lang="en-US" sz="1400" u="none" strike="noStrike" dirty="0">
                          <a:effectLst/>
                          <a:latin typeface="Arial" pitchFamily="34" charset="0"/>
                          <a:cs typeface="Arial" pitchFamily="34" charset="0"/>
                        </a:rPr>
                        <a:t>Office Procedure Automation (OPA), File Tracking System and eOffice</a:t>
                      </a:r>
                      <a:endParaRPr lang="en-US" sz="1400" b="0" i="0" u="none" strike="noStrike" dirty="0">
                        <a:effectLst/>
                        <a:latin typeface="Arial" pitchFamily="34" charset="0"/>
                        <a:cs typeface="Arial" pitchFamily="34" charset="0"/>
                      </a:endParaRPr>
                    </a:p>
                  </a:txBody>
                  <a:tcPr marL="68580" marR="68580"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1281271"/>
                  </a:ext>
                </a:extLst>
              </a:tr>
              <a:tr h="421824">
                <a:tc>
                  <a:txBody>
                    <a:bodyPr/>
                    <a:lstStyle/>
                    <a:p>
                      <a:pPr algn="ctr" fontAlgn="ctr">
                        <a:lnSpc>
                          <a:spcPct val="107000"/>
                        </a:lnSpc>
                        <a:spcBef>
                          <a:spcPts val="600"/>
                        </a:spcBef>
                        <a:spcAft>
                          <a:spcPts val="800"/>
                        </a:spcAft>
                      </a:pPr>
                      <a:r>
                        <a:rPr lang="en-US" sz="1400" b="1" u="none" strike="noStrike" dirty="0">
                          <a:effectLst/>
                          <a:latin typeface="Arial" pitchFamily="34" charset="0"/>
                          <a:cs typeface="Arial" pitchFamily="34" charset="0"/>
                        </a:rPr>
                        <a:t>S.No.</a:t>
                      </a:r>
                      <a:endParaRPr lang="en-US" sz="1400" b="1" i="0" u="none" strike="noStrike" dirty="0">
                        <a:effectLst/>
                        <a:latin typeface="Arial" pitchFamily="34" charset="0"/>
                        <a:cs typeface="Arial" pitchFamily="34" charset="0"/>
                      </a:endParaRPr>
                    </a:p>
                  </a:txBody>
                  <a:tcPr marL="68580" marR="68580" marT="9525" marB="0" anchor="ctr"/>
                </a:tc>
                <a:tc>
                  <a:txBody>
                    <a:bodyPr/>
                    <a:lstStyle/>
                    <a:p>
                      <a:pPr algn="ctr" fontAlgn="ctr">
                        <a:lnSpc>
                          <a:spcPct val="107000"/>
                        </a:lnSpc>
                        <a:spcBef>
                          <a:spcPts val="600"/>
                        </a:spcBef>
                        <a:spcAft>
                          <a:spcPts val="800"/>
                        </a:spcAft>
                      </a:pPr>
                      <a:r>
                        <a:rPr lang="en-US" sz="1400" b="1" u="none" strike="noStrike" dirty="0">
                          <a:effectLst/>
                          <a:latin typeface="Arial" pitchFamily="34" charset="0"/>
                          <a:cs typeface="Arial" pitchFamily="34" charset="0"/>
                        </a:rPr>
                        <a:t>Year</a:t>
                      </a:r>
                      <a:endParaRPr lang="en-US" sz="1400" b="1" i="0" u="none" strike="noStrike" dirty="0">
                        <a:effectLst/>
                        <a:latin typeface="Arial" pitchFamily="34" charset="0"/>
                        <a:cs typeface="Arial" pitchFamily="34" charset="0"/>
                      </a:endParaRPr>
                    </a:p>
                  </a:txBody>
                  <a:tcPr marL="68580" marR="68580" marT="9525" marB="0" anchor="ctr"/>
                </a:tc>
                <a:tc>
                  <a:txBody>
                    <a:bodyPr/>
                    <a:lstStyle/>
                    <a:p>
                      <a:pPr algn="ctr" fontAlgn="ctr">
                        <a:lnSpc>
                          <a:spcPct val="107000"/>
                        </a:lnSpc>
                        <a:spcBef>
                          <a:spcPts val="600"/>
                        </a:spcBef>
                        <a:spcAft>
                          <a:spcPts val="800"/>
                        </a:spcAft>
                      </a:pPr>
                      <a:r>
                        <a:rPr lang="en-US" sz="1400" b="1" u="none" strike="noStrike" dirty="0">
                          <a:effectLst/>
                          <a:latin typeface="Arial" pitchFamily="34" charset="0"/>
                          <a:cs typeface="Arial" pitchFamily="34" charset="0"/>
                        </a:rPr>
                        <a:t>Software Name</a:t>
                      </a:r>
                      <a:endParaRPr lang="en-US" sz="1400" b="1" i="0" u="none" strike="noStrike" dirty="0">
                        <a:effectLst/>
                        <a:latin typeface="Arial" pitchFamily="34" charset="0"/>
                        <a:cs typeface="Arial" pitchFamily="34" charset="0"/>
                      </a:endParaRPr>
                    </a:p>
                  </a:txBody>
                  <a:tcPr marL="68580" marR="68580" marT="9525" marB="0" anchor="ctr"/>
                </a:tc>
                <a:tc>
                  <a:txBody>
                    <a:bodyPr/>
                    <a:lstStyle/>
                    <a:p>
                      <a:pPr algn="ctr" fontAlgn="ctr">
                        <a:lnSpc>
                          <a:spcPct val="107000"/>
                        </a:lnSpc>
                        <a:spcBef>
                          <a:spcPts val="600"/>
                        </a:spcBef>
                        <a:spcAft>
                          <a:spcPts val="800"/>
                        </a:spcAft>
                      </a:pPr>
                      <a:r>
                        <a:rPr lang="en-US" sz="1400" b="1" u="none" strike="noStrike" dirty="0">
                          <a:effectLst/>
                          <a:latin typeface="Arial" pitchFamily="34" charset="0"/>
                          <a:cs typeface="Arial" pitchFamily="34" charset="0"/>
                        </a:rPr>
                        <a:t>Application Type</a:t>
                      </a:r>
                      <a:endParaRPr lang="en-US" sz="1400" b="1" i="0" u="none" strike="noStrike" dirty="0">
                        <a:effectLst/>
                        <a:latin typeface="Arial" pitchFamily="34" charset="0"/>
                        <a:cs typeface="Arial" pitchFamily="34" charset="0"/>
                      </a:endParaRPr>
                    </a:p>
                  </a:txBody>
                  <a:tcPr marL="68580" marR="68580" marT="9525" marB="0" anchor="ctr"/>
                </a:tc>
                <a:extLst>
                  <a:ext uri="{0D108BD9-81ED-4DB2-BD59-A6C34878D82A}">
                    <a16:rowId xmlns:a16="http://schemas.microsoft.com/office/drawing/2014/main" val="2157976288"/>
                  </a:ext>
                </a:extLst>
              </a:tr>
              <a:tr h="820368">
                <a:tc>
                  <a:txBody>
                    <a:bodyPr/>
                    <a:lstStyle/>
                    <a:p>
                      <a:pPr algn="ctr" fontAlgn="ctr">
                        <a:lnSpc>
                          <a:spcPct val="107000"/>
                        </a:lnSpc>
                        <a:spcBef>
                          <a:spcPts val="600"/>
                        </a:spcBef>
                        <a:spcAft>
                          <a:spcPts val="800"/>
                        </a:spcAft>
                      </a:pPr>
                      <a:r>
                        <a:rPr lang="en-US" sz="1400" u="none" strike="noStrike" dirty="0">
                          <a:effectLst/>
                          <a:latin typeface="Arial" pitchFamily="34" charset="0"/>
                          <a:cs typeface="Arial" pitchFamily="34" charset="0"/>
                        </a:rPr>
                        <a:t>1</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l" fontAlgn="ctr">
                        <a:lnSpc>
                          <a:spcPct val="107000"/>
                        </a:lnSpc>
                        <a:spcBef>
                          <a:spcPts val="600"/>
                        </a:spcBef>
                        <a:spcAft>
                          <a:spcPts val="800"/>
                        </a:spcAft>
                      </a:pPr>
                      <a:r>
                        <a:rPr lang="en-US" sz="1400" u="none" strike="noStrike" dirty="0">
                          <a:effectLst/>
                          <a:latin typeface="Arial" pitchFamily="34" charset="0"/>
                          <a:cs typeface="Arial" pitchFamily="34" charset="0"/>
                        </a:rPr>
                        <a:t>1996-1999</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just" fontAlgn="ctr">
                        <a:lnSpc>
                          <a:spcPct val="107000"/>
                        </a:lnSpc>
                        <a:spcBef>
                          <a:spcPts val="600"/>
                        </a:spcBef>
                        <a:spcAft>
                          <a:spcPts val="800"/>
                        </a:spcAft>
                      </a:pPr>
                      <a:r>
                        <a:rPr lang="en-US" sz="1400" u="none" strike="noStrike">
                          <a:effectLst/>
                          <a:latin typeface="Arial" pitchFamily="34" charset="0"/>
                          <a:cs typeface="Arial" pitchFamily="34" charset="0"/>
                        </a:rPr>
                        <a:t>Office Procedure Automation (OPA)</a:t>
                      </a:r>
                      <a:endParaRPr lang="en-US" sz="1400" b="0" i="0" u="none" strike="noStrike">
                        <a:effectLst/>
                        <a:latin typeface="Arial" pitchFamily="34" charset="0"/>
                        <a:cs typeface="Arial" pitchFamily="34" charset="0"/>
                      </a:endParaRPr>
                    </a:p>
                  </a:txBody>
                  <a:tcPr marL="68580" marR="68580" marT="9525" marB="0" anchor="ctr"/>
                </a:tc>
                <a:tc>
                  <a:txBody>
                    <a:bodyPr/>
                    <a:lstStyle/>
                    <a:p>
                      <a:pPr algn="just" fontAlgn="ctr">
                        <a:lnSpc>
                          <a:spcPct val="107000"/>
                        </a:lnSpc>
                        <a:spcBef>
                          <a:spcPts val="600"/>
                        </a:spcBef>
                        <a:spcAft>
                          <a:spcPts val="800"/>
                        </a:spcAft>
                      </a:pPr>
                      <a:r>
                        <a:rPr lang="en-US" sz="1400" u="none" strike="noStrike">
                          <a:effectLst/>
                          <a:latin typeface="Arial" pitchFamily="34" charset="0"/>
                          <a:cs typeface="Arial" pitchFamily="34" charset="0"/>
                        </a:rPr>
                        <a:t>Client- Server Based</a:t>
                      </a:r>
                      <a:endParaRPr lang="en-US" sz="1400" b="0" i="0" u="none" strike="noStrike">
                        <a:effectLst/>
                        <a:latin typeface="Arial" pitchFamily="34" charset="0"/>
                        <a:cs typeface="Arial" pitchFamily="34" charset="0"/>
                      </a:endParaRPr>
                    </a:p>
                  </a:txBody>
                  <a:tcPr marL="68580" marR="68580" marT="9525" marB="0" anchor="ctr"/>
                </a:tc>
                <a:extLst>
                  <a:ext uri="{0D108BD9-81ED-4DB2-BD59-A6C34878D82A}">
                    <a16:rowId xmlns:a16="http://schemas.microsoft.com/office/drawing/2014/main" val="1143421107"/>
                  </a:ext>
                </a:extLst>
              </a:tr>
              <a:tr h="820368">
                <a:tc>
                  <a:txBody>
                    <a:bodyPr/>
                    <a:lstStyle/>
                    <a:p>
                      <a:pPr algn="ctr" fontAlgn="ctr">
                        <a:lnSpc>
                          <a:spcPct val="107000"/>
                        </a:lnSpc>
                        <a:spcBef>
                          <a:spcPts val="600"/>
                        </a:spcBef>
                        <a:spcAft>
                          <a:spcPts val="800"/>
                        </a:spcAft>
                      </a:pPr>
                      <a:r>
                        <a:rPr lang="en-US" sz="1400" u="none" strike="noStrike" dirty="0">
                          <a:effectLst/>
                          <a:latin typeface="Arial" pitchFamily="34" charset="0"/>
                          <a:cs typeface="Arial" pitchFamily="34" charset="0"/>
                        </a:rPr>
                        <a:t>2</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l" fontAlgn="ctr">
                        <a:lnSpc>
                          <a:spcPct val="107000"/>
                        </a:lnSpc>
                        <a:spcBef>
                          <a:spcPts val="600"/>
                        </a:spcBef>
                        <a:spcAft>
                          <a:spcPts val="800"/>
                        </a:spcAft>
                      </a:pPr>
                      <a:r>
                        <a:rPr lang="en-US" sz="1400" u="none" strike="noStrike" dirty="0">
                          <a:effectLst/>
                          <a:latin typeface="Arial" pitchFamily="34" charset="0"/>
                          <a:cs typeface="Arial" pitchFamily="34" charset="0"/>
                        </a:rPr>
                        <a:t>2000-2001</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just" fontAlgn="ctr">
                        <a:lnSpc>
                          <a:spcPct val="107000"/>
                        </a:lnSpc>
                        <a:spcBef>
                          <a:spcPts val="600"/>
                        </a:spcBef>
                        <a:spcAft>
                          <a:spcPts val="800"/>
                        </a:spcAft>
                      </a:pPr>
                      <a:r>
                        <a:rPr lang="en-US" sz="1400" u="none" strike="noStrike" dirty="0">
                          <a:effectLst/>
                          <a:latin typeface="Arial" pitchFamily="34" charset="0"/>
                          <a:cs typeface="Arial" pitchFamily="34" charset="0"/>
                        </a:rPr>
                        <a:t>File Tracking System – OPA  (Ver2.7)</a:t>
                      </a:r>
                      <a:endParaRPr lang="en-US" sz="1400" b="0" i="0" u="none" strike="noStrike" dirty="0">
                        <a:effectLst/>
                        <a:latin typeface="Arial" pitchFamily="34" charset="0"/>
                        <a:cs typeface="Arial" pitchFamily="34" charset="0"/>
                      </a:endParaRPr>
                    </a:p>
                  </a:txBody>
                  <a:tcPr marL="68580" marR="68580" marT="9525" marB="0" anchor="ctr"/>
                </a:tc>
                <a:tc rowSpan="4">
                  <a:txBody>
                    <a:bodyPr/>
                    <a:lstStyle/>
                    <a:p>
                      <a:pPr algn="just" fontAlgn="ctr">
                        <a:lnSpc>
                          <a:spcPct val="107000"/>
                        </a:lnSpc>
                        <a:spcBef>
                          <a:spcPts val="600"/>
                        </a:spcBef>
                        <a:spcAft>
                          <a:spcPts val="800"/>
                        </a:spcAft>
                      </a:pPr>
                      <a:r>
                        <a:rPr lang="en-US" sz="1400" u="none" strike="noStrike" dirty="0">
                          <a:effectLst/>
                          <a:latin typeface="Arial" pitchFamily="34" charset="0"/>
                          <a:cs typeface="Arial" pitchFamily="34" charset="0"/>
                        </a:rPr>
                        <a:t>Web Based</a:t>
                      </a:r>
                      <a:endParaRPr lang="en-US" sz="1400" b="0" i="0" u="none" strike="noStrike" dirty="0">
                        <a:effectLst/>
                        <a:latin typeface="Arial" pitchFamily="34" charset="0"/>
                        <a:cs typeface="Arial" pitchFamily="34" charset="0"/>
                      </a:endParaRPr>
                    </a:p>
                  </a:txBody>
                  <a:tcPr marL="68580" marR="68580" marT="9525" marB="0" anchor="ctr"/>
                </a:tc>
                <a:extLst>
                  <a:ext uri="{0D108BD9-81ED-4DB2-BD59-A6C34878D82A}">
                    <a16:rowId xmlns:a16="http://schemas.microsoft.com/office/drawing/2014/main" val="3387022448"/>
                  </a:ext>
                </a:extLst>
              </a:tr>
              <a:tr h="421824">
                <a:tc>
                  <a:txBody>
                    <a:bodyPr/>
                    <a:lstStyle/>
                    <a:p>
                      <a:pPr algn="ctr" fontAlgn="ctr">
                        <a:lnSpc>
                          <a:spcPct val="107000"/>
                        </a:lnSpc>
                        <a:spcBef>
                          <a:spcPts val="600"/>
                        </a:spcBef>
                        <a:spcAft>
                          <a:spcPts val="800"/>
                        </a:spcAft>
                      </a:pPr>
                      <a:r>
                        <a:rPr lang="en-US" sz="1400" u="none" strike="noStrike" dirty="0">
                          <a:effectLst/>
                          <a:latin typeface="Arial" pitchFamily="34" charset="0"/>
                          <a:cs typeface="Arial" pitchFamily="34" charset="0"/>
                        </a:rPr>
                        <a:t>3</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l" fontAlgn="ctr">
                        <a:lnSpc>
                          <a:spcPct val="107000"/>
                        </a:lnSpc>
                        <a:spcBef>
                          <a:spcPts val="600"/>
                        </a:spcBef>
                        <a:spcAft>
                          <a:spcPts val="800"/>
                        </a:spcAft>
                      </a:pPr>
                      <a:r>
                        <a:rPr lang="en-US" sz="1400" u="none" strike="noStrike" dirty="0">
                          <a:effectLst/>
                          <a:latin typeface="Arial" pitchFamily="34" charset="0"/>
                          <a:cs typeface="Arial" pitchFamily="34" charset="0"/>
                        </a:rPr>
                        <a:t>2004</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just" fontAlgn="ctr">
                        <a:lnSpc>
                          <a:spcPct val="107000"/>
                        </a:lnSpc>
                        <a:spcBef>
                          <a:spcPts val="600"/>
                        </a:spcBef>
                        <a:spcAft>
                          <a:spcPts val="800"/>
                        </a:spcAft>
                      </a:pPr>
                      <a:r>
                        <a:rPr lang="en-US" sz="1400" u="none" strike="noStrike" dirty="0">
                          <a:effectLst/>
                          <a:latin typeface="Arial" pitchFamily="34" charset="0"/>
                          <a:cs typeface="Arial" pitchFamily="34" charset="0"/>
                        </a:rPr>
                        <a:t>File Tracking System – OPA  (Ver3.0)</a:t>
                      </a:r>
                      <a:endParaRPr lang="en-US" sz="1400" b="0" i="0" u="none" strike="noStrike" dirty="0">
                        <a:effectLst/>
                        <a:latin typeface="Arial" pitchFamily="34" charset="0"/>
                        <a:cs typeface="Arial" pitchFamily="34" charset="0"/>
                      </a:endParaRPr>
                    </a:p>
                  </a:txBody>
                  <a:tcPr marL="68580" marR="68580" marT="9525" marB="0" anchor="ctr"/>
                </a:tc>
                <a:tc vMerge="1">
                  <a:txBody>
                    <a:bodyPr/>
                    <a:lstStyle/>
                    <a:p>
                      <a:endParaRPr lang="en-IN"/>
                    </a:p>
                  </a:txBody>
                  <a:tcPr/>
                </a:tc>
                <a:extLst>
                  <a:ext uri="{0D108BD9-81ED-4DB2-BD59-A6C34878D82A}">
                    <a16:rowId xmlns:a16="http://schemas.microsoft.com/office/drawing/2014/main" val="1285214877"/>
                  </a:ext>
                </a:extLst>
              </a:tr>
              <a:tr h="421824">
                <a:tc>
                  <a:txBody>
                    <a:bodyPr/>
                    <a:lstStyle/>
                    <a:p>
                      <a:pPr algn="ctr" fontAlgn="ctr">
                        <a:lnSpc>
                          <a:spcPct val="107000"/>
                        </a:lnSpc>
                        <a:spcBef>
                          <a:spcPts val="600"/>
                        </a:spcBef>
                        <a:spcAft>
                          <a:spcPts val="800"/>
                        </a:spcAft>
                      </a:pPr>
                      <a:r>
                        <a:rPr lang="en-US" sz="1400" u="none" strike="noStrike" dirty="0">
                          <a:effectLst/>
                          <a:latin typeface="Arial" pitchFamily="34" charset="0"/>
                          <a:cs typeface="Arial" pitchFamily="34" charset="0"/>
                        </a:rPr>
                        <a:t>4</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l" fontAlgn="ctr">
                        <a:lnSpc>
                          <a:spcPct val="107000"/>
                        </a:lnSpc>
                        <a:spcBef>
                          <a:spcPts val="600"/>
                        </a:spcBef>
                        <a:spcAft>
                          <a:spcPts val="800"/>
                        </a:spcAft>
                      </a:pPr>
                      <a:r>
                        <a:rPr lang="en-US" sz="1400" u="none" strike="noStrike" dirty="0">
                          <a:effectLst/>
                          <a:latin typeface="Arial" pitchFamily="34" charset="0"/>
                          <a:cs typeface="Arial" pitchFamily="34" charset="0"/>
                        </a:rPr>
                        <a:t>2009</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just" fontAlgn="ctr">
                        <a:lnSpc>
                          <a:spcPct val="107000"/>
                        </a:lnSpc>
                        <a:spcBef>
                          <a:spcPts val="600"/>
                        </a:spcBef>
                        <a:spcAft>
                          <a:spcPts val="800"/>
                        </a:spcAft>
                      </a:pPr>
                      <a:r>
                        <a:rPr lang="en-US" sz="1400" u="none" strike="noStrike">
                          <a:effectLst/>
                          <a:latin typeface="Arial" pitchFamily="34" charset="0"/>
                          <a:cs typeface="Arial" pitchFamily="34" charset="0"/>
                        </a:rPr>
                        <a:t>eOffice (Beta Version)</a:t>
                      </a:r>
                      <a:endParaRPr lang="en-US" sz="1400" b="0" i="0" u="none" strike="noStrike">
                        <a:effectLst/>
                        <a:latin typeface="Arial" pitchFamily="34" charset="0"/>
                        <a:cs typeface="Arial" pitchFamily="34" charset="0"/>
                      </a:endParaRPr>
                    </a:p>
                  </a:txBody>
                  <a:tcPr marL="68580" marR="68580" marT="9525" marB="0" anchor="ctr"/>
                </a:tc>
                <a:tc vMerge="1">
                  <a:txBody>
                    <a:bodyPr/>
                    <a:lstStyle/>
                    <a:p>
                      <a:endParaRPr lang="en-IN"/>
                    </a:p>
                  </a:txBody>
                  <a:tcPr/>
                </a:tc>
                <a:extLst>
                  <a:ext uri="{0D108BD9-81ED-4DB2-BD59-A6C34878D82A}">
                    <a16:rowId xmlns:a16="http://schemas.microsoft.com/office/drawing/2014/main" val="2546592421"/>
                  </a:ext>
                </a:extLst>
              </a:tr>
              <a:tr h="820368">
                <a:tc>
                  <a:txBody>
                    <a:bodyPr/>
                    <a:lstStyle/>
                    <a:p>
                      <a:pPr algn="ctr" fontAlgn="ctr">
                        <a:lnSpc>
                          <a:spcPct val="107000"/>
                        </a:lnSpc>
                        <a:spcBef>
                          <a:spcPts val="600"/>
                        </a:spcBef>
                        <a:spcAft>
                          <a:spcPts val="800"/>
                        </a:spcAft>
                      </a:pPr>
                      <a:r>
                        <a:rPr lang="en-US" sz="1400" u="none" strike="noStrike" dirty="0">
                          <a:effectLst/>
                          <a:latin typeface="Arial" pitchFamily="34" charset="0"/>
                          <a:cs typeface="Arial" pitchFamily="34" charset="0"/>
                        </a:rPr>
                        <a:t>5</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l" fontAlgn="ctr">
                        <a:lnSpc>
                          <a:spcPct val="107000"/>
                        </a:lnSpc>
                        <a:spcBef>
                          <a:spcPts val="600"/>
                        </a:spcBef>
                        <a:spcAft>
                          <a:spcPts val="800"/>
                        </a:spcAft>
                      </a:pPr>
                      <a:r>
                        <a:rPr lang="en-US" sz="1400" u="none" strike="noStrike" dirty="0">
                          <a:effectLst/>
                          <a:latin typeface="Arial" pitchFamily="34" charset="0"/>
                          <a:cs typeface="Arial" pitchFamily="34" charset="0"/>
                        </a:rPr>
                        <a:t>2012-2019</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just" fontAlgn="ctr">
                        <a:lnSpc>
                          <a:spcPct val="107000"/>
                        </a:lnSpc>
                        <a:spcBef>
                          <a:spcPts val="600"/>
                        </a:spcBef>
                        <a:spcAft>
                          <a:spcPts val="800"/>
                        </a:spcAft>
                      </a:pPr>
                      <a:r>
                        <a:rPr lang="en-US" sz="1400" u="none" strike="noStrike" dirty="0">
                          <a:effectLst/>
                          <a:latin typeface="Arial" pitchFamily="34" charset="0"/>
                          <a:cs typeface="Arial" pitchFamily="34" charset="0"/>
                        </a:rPr>
                        <a:t>eOffice Product Suite (Deployed on Cloud)</a:t>
                      </a:r>
                      <a:endParaRPr lang="en-US" sz="1400" b="0" i="0" u="none" strike="noStrike" dirty="0">
                        <a:effectLst/>
                        <a:latin typeface="Arial" pitchFamily="34" charset="0"/>
                        <a:cs typeface="Arial" pitchFamily="34" charset="0"/>
                      </a:endParaRPr>
                    </a:p>
                  </a:txBody>
                  <a:tcPr marL="68580" marR="68580" marT="9525" marB="0" anchor="ctr"/>
                </a:tc>
                <a:tc vMerge="1">
                  <a:txBody>
                    <a:bodyPr/>
                    <a:lstStyle/>
                    <a:p>
                      <a:endParaRPr lang="en-IN"/>
                    </a:p>
                  </a:txBody>
                  <a:tcPr/>
                </a:tc>
                <a:extLst>
                  <a:ext uri="{0D108BD9-81ED-4DB2-BD59-A6C34878D82A}">
                    <a16:rowId xmlns:a16="http://schemas.microsoft.com/office/drawing/2014/main" val="312596494"/>
                  </a:ext>
                </a:extLst>
              </a:tr>
              <a:tr h="820368">
                <a:tc>
                  <a:txBody>
                    <a:bodyPr/>
                    <a:lstStyle/>
                    <a:p>
                      <a:pPr algn="ctr" fontAlgn="ctr">
                        <a:lnSpc>
                          <a:spcPct val="107000"/>
                        </a:lnSpc>
                        <a:spcBef>
                          <a:spcPts val="600"/>
                        </a:spcBef>
                        <a:spcAft>
                          <a:spcPts val="800"/>
                        </a:spcAft>
                      </a:pPr>
                      <a:r>
                        <a:rPr lang="en-US" sz="1400" u="none" strike="noStrike" dirty="0">
                          <a:effectLst/>
                          <a:latin typeface="Arial" pitchFamily="34" charset="0"/>
                          <a:cs typeface="Arial" pitchFamily="34" charset="0"/>
                        </a:rPr>
                        <a:t>6</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l" fontAlgn="ctr">
                        <a:lnSpc>
                          <a:spcPct val="107000"/>
                        </a:lnSpc>
                        <a:spcBef>
                          <a:spcPts val="600"/>
                        </a:spcBef>
                        <a:spcAft>
                          <a:spcPts val="800"/>
                        </a:spcAft>
                      </a:pPr>
                      <a:r>
                        <a:rPr lang="en-US" sz="1400" u="none" strike="noStrike" dirty="0">
                          <a:effectLst/>
                          <a:latin typeface="Arial" pitchFamily="34" charset="0"/>
                          <a:cs typeface="Arial" pitchFamily="34" charset="0"/>
                        </a:rPr>
                        <a:t>2020-</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just" fontAlgn="ctr">
                        <a:lnSpc>
                          <a:spcPct val="107000"/>
                        </a:lnSpc>
                        <a:spcBef>
                          <a:spcPts val="600"/>
                        </a:spcBef>
                        <a:spcAft>
                          <a:spcPts val="800"/>
                        </a:spcAft>
                      </a:pPr>
                      <a:r>
                        <a:rPr lang="en-US" sz="1400" u="none" strike="noStrike" dirty="0">
                          <a:effectLst/>
                          <a:latin typeface="Arial" pitchFamily="34" charset="0"/>
                          <a:cs typeface="Arial" pitchFamily="34" charset="0"/>
                        </a:rPr>
                        <a:t>eOffice Product suite 7.x (Work from Anywhere) with localization</a:t>
                      </a:r>
                      <a:endParaRPr lang="en-US" sz="1400" b="0" i="0" u="none" strike="noStrike" dirty="0">
                        <a:effectLst/>
                        <a:latin typeface="Arial" pitchFamily="34" charset="0"/>
                        <a:cs typeface="Arial" pitchFamily="34" charset="0"/>
                      </a:endParaRPr>
                    </a:p>
                  </a:txBody>
                  <a:tcPr marL="68580" marR="68580" marT="9525" marB="0" anchor="ctr"/>
                </a:tc>
                <a:tc>
                  <a:txBody>
                    <a:bodyPr/>
                    <a:lstStyle/>
                    <a:p>
                      <a:pPr algn="just" fontAlgn="t">
                        <a:lnSpc>
                          <a:spcPct val="107000"/>
                        </a:lnSpc>
                        <a:spcBef>
                          <a:spcPts val="600"/>
                        </a:spcBef>
                        <a:spcAft>
                          <a:spcPts val="800"/>
                        </a:spcAft>
                      </a:pPr>
                      <a:r>
                        <a:rPr lang="en-US" sz="1400" u="none" strike="noStrike" dirty="0">
                          <a:effectLst/>
                          <a:latin typeface="Arial" pitchFamily="34" charset="0"/>
                          <a:cs typeface="Arial" pitchFamily="34" charset="0"/>
                        </a:rPr>
                        <a:t>Web based, Integration with legacy applications through web services</a:t>
                      </a:r>
                      <a:endParaRPr lang="en-US" sz="1400" b="0" i="0" u="none" strike="noStrike" dirty="0">
                        <a:effectLst/>
                        <a:latin typeface="Arial" pitchFamily="34" charset="0"/>
                        <a:cs typeface="Arial" pitchFamily="34" charset="0"/>
                      </a:endParaRPr>
                    </a:p>
                  </a:txBody>
                  <a:tcPr marL="68580" marR="68580" marT="9525" marB="0" anchor="ctr"/>
                </a:tc>
                <a:extLst>
                  <a:ext uri="{0D108BD9-81ED-4DB2-BD59-A6C34878D82A}">
                    <a16:rowId xmlns:a16="http://schemas.microsoft.com/office/drawing/2014/main" val="3095279583"/>
                  </a:ext>
                </a:extLst>
              </a:tr>
            </a:tbl>
          </a:graphicData>
        </a:graphic>
      </p:graphicFrame>
      <p:sp>
        <p:nvSpPr>
          <p:cNvPr id="6" name="Rectangle 5"/>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File Tracking(eOffice) Journey</a:t>
            </a:r>
          </a:p>
        </p:txBody>
      </p:sp>
    </p:spTree>
    <p:extLst>
      <p:ext uri="{BB962C8B-B14F-4D97-AF65-F5344CB8AC3E}">
        <p14:creationId xmlns:p14="http://schemas.microsoft.com/office/powerpoint/2010/main" val="66285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0" y="260648"/>
            <a:ext cx="12167100" cy="57128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solidFill>
                  <a:srgbClr val="4472C4"/>
                </a:solidFill>
                <a:latin typeface="Arial" pitchFamily="34" charset="0"/>
                <a:cs typeface="Arial" pitchFamily="34" charset="0"/>
              </a:rPr>
              <a:t>eFile v7.X</a:t>
            </a:r>
          </a:p>
        </p:txBody>
      </p:sp>
      <p:sp>
        <p:nvSpPr>
          <p:cNvPr id="3" name="Freeform: Shape 2">
            <a:extLst>
              <a:ext uri="{FF2B5EF4-FFF2-40B4-BE49-F238E27FC236}">
                <a16:creationId xmlns:a16="http://schemas.microsoft.com/office/drawing/2014/main" id="{2EF024E0-BECA-4703-8A29-27011E597DC3}"/>
              </a:ext>
            </a:extLst>
          </p:cNvPr>
          <p:cNvSpPr/>
          <p:nvPr/>
        </p:nvSpPr>
        <p:spPr>
          <a:xfrm>
            <a:off x="3200597" y="1114863"/>
            <a:ext cx="2801385" cy="561662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114301" tIns="1123325" rIns="114300" bIns="1123325" numCol="1" spcCol="1270" anchor="t" anchorCtr="0">
            <a:noAutofit/>
          </a:bodyPr>
          <a:lstStyle/>
          <a:p>
            <a:pPr marL="0" lvl="0" indent="0" algn="l" defTabSz="800100">
              <a:lnSpc>
                <a:spcPct val="90000"/>
              </a:lnSpc>
              <a:spcBef>
                <a:spcPct val="0"/>
              </a:spcBef>
              <a:spcAft>
                <a:spcPct val="35000"/>
              </a:spcAft>
              <a:buNone/>
            </a:pPr>
            <a:r>
              <a:rPr lang="en-IN" sz="1800" b="1" u="sng" kern="1200" dirty="0">
                <a:latin typeface="Arial" pitchFamily="34" charset="0"/>
                <a:cs typeface="Arial" pitchFamily="34" charset="0"/>
              </a:rPr>
              <a:t>Processes</a:t>
            </a:r>
          </a:p>
          <a:p>
            <a:pPr marL="0" lvl="0" indent="0" algn="l" defTabSz="800100">
              <a:lnSpc>
                <a:spcPct val="90000"/>
              </a:lnSpc>
              <a:spcBef>
                <a:spcPct val="0"/>
              </a:spcBef>
              <a:spcAft>
                <a:spcPct val="35000"/>
              </a:spcAft>
              <a:buNone/>
            </a:pPr>
            <a:endParaRPr lang="en-US" sz="4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Working on multiple Files/Receipts using Tabbed view</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Multiple signing (Example: Minutes of meeting, committee members)</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Flagging of important Files / Receipts / Dispatch</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Quick Access Context menu</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More area for Read-Write operations</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Seamless working across multiple Posts </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Para Referencing</a:t>
            </a:r>
          </a:p>
          <a:p>
            <a:pPr marL="114300" lvl="1" indent="-114300" algn="l" defTabSz="577850">
              <a:lnSpc>
                <a:spcPct val="90000"/>
              </a:lnSpc>
              <a:spcBef>
                <a:spcPct val="0"/>
              </a:spcBef>
              <a:spcAft>
                <a:spcPct val="15000"/>
              </a:spcAft>
              <a:buChar char="•"/>
            </a:pPr>
            <a:endParaRPr lang="en-US" sz="13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Dispatch to Receipts</a:t>
            </a:r>
          </a:p>
        </p:txBody>
      </p:sp>
      <p:sp>
        <p:nvSpPr>
          <p:cNvPr id="5" name="Freeform: Shape 4">
            <a:extLst>
              <a:ext uri="{FF2B5EF4-FFF2-40B4-BE49-F238E27FC236}">
                <a16:creationId xmlns:a16="http://schemas.microsoft.com/office/drawing/2014/main" id="{D45F2866-8A94-424B-8DD4-9C4BB77D96C6}"/>
              </a:ext>
            </a:extLst>
          </p:cNvPr>
          <p:cNvSpPr/>
          <p:nvPr/>
        </p:nvSpPr>
        <p:spPr>
          <a:xfrm>
            <a:off x="6113778" y="1114863"/>
            <a:ext cx="2801384" cy="561662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114300" tIns="1123325" rIns="114300" bIns="1123325" numCol="1" spcCol="1270" anchor="t" anchorCtr="0">
            <a:noAutofit/>
          </a:bodyPr>
          <a:lstStyle/>
          <a:p>
            <a:pPr marL="0" lvl="0" indent="0" algn="l" defTabSz="800100">
              <a:lnSpc>
                <a:spcPct val="90000"/>
              </a:lnSpc>
              <a:spcBef>
                <a:spcPct val="0"/>
              </a:spcBef>
              <a:spcAft>
                <a:spcPct val="35000"/>
              </a:spcAft>
              <a:buNone/>
            </a:pPr>
            <a:r>
              <a:rPr lang="en-IN" sz="1800" b="1" u="sng" kern="1200" dirty="0">
                <a:latin typeface="Arial" pitchFamily="34" charset="0"/>
                <a:cs typeface="Arial" pitchFamily="34" charset="0"/>
              </a:rPr>
              <a:t>Processes Contd.</a:t>
            </a: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Localization – Menu in preferred Language</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Provision  of Department based Master data for Instances having multiple departments</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Provision of Receipt no. Initialization</a:t>
            </a:r>
          </a:p>
          <a:p>
            <a:pPr marL="57150" lvl="1" indent="-57150" algn="l" defTabSz="266700">
              <a:lnSpc>
                <a:spcPct val="90000"/>
              </a:lnSpc>
              <a:spcBef>
                <a:spcPct val="0"/>
              </a:spcBef>
              <a:spcAft>
                <a:spcPct val="15000"/>
              </a:spcAft>
              <a:buChar char="•"/>
            </a:pPr>
            <a:endParaRPr lang="en-US"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b="0" kern="1200" dirty="0">
                <a:latin typeface="Arial" pitchFamily="34" charset="0"/>
                <a:cs typeface="Arial" pitchFamily="34" charset="0"/>
              </a:rPr>
              <a:t>Receipt numbering based on Instance and Department </a:t>
            </a:r>
          </a:p>
          <a:p>
            <a:pPr marL="57150" lvl="1" indent="-57150" algn="l" defTabSz="266700">
              <a:lnSpc>
                <a:spcPct val="90000"/>
              </a:lnSpc>
              <a:spcBef>
                <a:spcPct val="0"/>
              </a:spcBef>
              <a:spcAft>
                <a:spcPct val="15000"/>
              </a:spcAft>
              <a:buChar char="•"/>
            </a:pPr>
            <a:endParaRPr lang="en-US" sz="600" b="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a:latin typeface="Arial" pitchFamily="34" charset="0"/>
                <a:cs typeface="Arial" pitchFamily="34" charset="0"/>
              </a:rPr>
              <a:t>Address Book Management</a:t>
            </a:r>
            <a:endParaRPr lang="en-US" sz="1300" b="0" kern="1200" dirty="0">
              <a:latin typeface="Arial" pitchFamily="34" charset="0"/>
              <a:cs typeface="Arial" pitchFamily="34" charset="0"/>
            </a:endParaRPr>
          </a:p>
          <a:p>
            <a:pPr marL="57150" lvl="1" indent="-57150" algn="l" defTabSz="266700">
              <a:lnSpc>
                <a:spcPct val="90000"/>
              </a:lnSpc>
              <a:spcBef>
                <a:spcPct val="0"/>
              </a:spcBef>
              <a:spcAft>
                <a:spcPct val="15000"/>
              </a:spcAft>
              <a:buChar char="•"/>
            </a:pPr>
            <a:endParaRPr lang="en-US" sz="600" b="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Provision  of Department based Templates for Drafts and Acknowledgements</a:t>
            </a:r>
            <a:endParaRPr lang="en-US" sz="1300" b="0" kern="1200" dirty="0">
              <a:latin typeface="Arial" pitchFamily="34" charset="0"/>
              <a:cs typeface="Arial" pitchFamily="34" charset="0"/>
            </a:endParaRPr>
          </a:p>
          <a:p>
            <a:pPr marL="57150" lvl="1" indent="-57150" algn="l" defTabSz="266700">
              <a:lnSpc>
                <a:spcPct val="90000"/>
              </a:lnSpc>
              <a:spcBef>
                <a:spcPct val="0"/>
              </a:spcBef>
              <a:spcAft>
                <a:spcPct val="15000"/>
              </a:spcAft>
              <a:buChar char="•"/>
            </a:pPr>
            <a:endParaRPr lang="en-US" sz="600" b="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IN" sz="1300" kern="1200" dirty="0">
                <a:latin typeface="Arial" pitchFamily="34" charset="0"/>
                <a:cs typeface="Arial" pitchFamily="34" charset="0"/>
              </a:rPr>
              <a:t>Facility of uploading Ink Signed copy in draft</a:t>
            </a:r>
            <a:endParaRPr lang="en-US" sz="13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Address Book</a:t>
            </a:r>
          </a:p>
        </p:txBody>
      </p:sp>
      <p:sp>
        <p:nvSpPr>
          <p:cNvPr id="6" name="Freeform: Shape 5">
            <a:extLst>
              <a:ext uri="{FF2B5EF4-FFF2-40B4-BE49-F238E27FC236}">
                <a16:creationId xmlns:a16="http://schemas.microsoft.com/office/drawing/2014/main" id="{849A72E9-7D0B-429A-9324-A662102B0866}"/>
              </a:ext>
            </a:extLst>
          </p:cNvPr>
          <p:cNvSpPr/>
          <p:nvPr/>
        </p:nvSpPr>
        <p:spPr>
          <a:xfrm>
            <a:off x="9033241" y="1114863"/>
            <a:ext cx="2801384" cy="561662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114300" tIns="1123325" rIns="114300" bIns="1123325" numCol="1" spcCol="1270" anchor="t" anchorCtr="0">
            <a:noAutofit/>
          </a:bodyPr>
          <a:lstStyle/>
          <a:p>
            <a:pPr marL="0" lvl="0" indent="0" algn="l" defTabSz="800100">
              <a:lnSpc>
                <a:spcPct val="90000"/>
              </a:lnSpc>
              <a:spcBef>
                <a:spcPct val="0"/>
              </a:spcBef>
              <a:spcAft>
                <a:spcPct val="35000"/>
              </a:spcAft>
              <a:buNone/>
            </a:pPr>
            <a:r>
              <a:rPr lang="en-IN" sz="1800" b="1" u="sng" kern="1200" dirty="0">
                <a:latin typeface="Arial" pitchFamily="34" charset="0"/>
                <a:cs typeface="Arial" pitchFamily="34" charset="0"/>
              </a:rPr>
              <a:t>Latest Technology Stack</a:t>
            </a:r>
          </a:p>
          <a:p>
            <a:pPr marL="0" lvl="0" indent="0" algn="l" defTabSz="800100">
              <a:lnSpc>
                <a:spcPct val="90000"/>
              </a:lnSpc>
              <a:spcBef>
                <a:spcPct val="0"/>
              </a:spcBef>
              <a:spcAft>
                <a:spcPct val="35000"/>
              </a:spcAft>
              <a:buNone/>
            </a:pPr>
            <a:endParaRPr lang="en-US" sz="600" b="1"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Previous version based on old technology is being used since 2010</a:t>
            </a:r>
            <a:endParaRPr lang="en-US" sz="1300" b="1" kern="1200" dirty="0">
              <a:latin typeface="Arial" pitchFamily="34" charset="0"/>
              <a:cs typeface="Arial" pitchFamily="34" charset="0"/>
            </a:endParaRPr>
          </a:p>
          <a:p>
            <a:pPr marL="57150" lvl="1" indent="-57150" algn="l" defTabSz="311150">
              <a:lnSpc>
                <a:spcPct val="90000"/>
              </a:lnSpc>
              <a:spcBef>
                <a:spcPct val="0"/>
              </a:spcBef>
              <a:spcAft>
                <a:spcPct val="15000"/>
              </a:spcAft>
              <a:buChar char="•"/>
            </a:pPr>
            <a:endParaRPr lang="en-US" sz="700" b="1"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Complete revamp of  existing structures, latest backend and front end  in open source tools and technologies.</a:t>
            </a:r>
            <a:endParaRPr lang="en-IN" sz="1300" kern="1200" dirty="0">
              <a:latin typeface="Arial" pitchFamily="34" charset="0"/>
              <a:cs typeface="Arial" pitchFamily="34" charset="0"/>
            </a:endParaRPr>
          </a:p>
          <a:p>
            <a:pPr marL="57150" lvl="1" indent="-57150" algn="l" defTabSz="311150">
              <a:lnSpc>
                <a:spcPct val="90000"/>
              </a:lnSpc>
              <a:spcBef>
                <a:spcPct val="0"/>
              </a:spcBef>
              <a:spcAft>
                <a:spcPct val="15000"/>
              </a:spcAft>
              <a:buChar char="•"/>
            </a:pPr>
            <a:endParaRPr lang="en-IN" sz="7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Scalable and SAAS based</a:t>
            </a:r>
            <a:endParaRPr lang="en-IN" sz="1300" kern="1200" dirty="0">
              <a:latin typeface="Arial" pitchFamily="34" charset="0"/>
              <a:cs typeface="Arial" pitchFamily="34" charset="0"/>
            </a:endParaRPr>
          </a:p>
          <a:p>
            <a:pPr marL="57150" lvl="1" indent="-57150" algn="l" defTabSz="311150">
              <a:lnSpc>
                <a:spcPct val="90000"/>
              </a:lnSpc>
              <a:spcBef>
                <a:spcPct val="0"/>
              </a:spcBef>
              <a:spcAft>
                <a:spcPct val="15000"/>
              </a:spcAft>
              <a:buChar char="•"/>
            </a:pPr>
            <a:endParaRPr lang="en-IN" sz="7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Optimized for high transactions</a:t>
            </a:r>
            <a:endParaRPr lang="en-IN" sz="1300" kern="1200" dirty="0">
              <a:latin typeface="Arial" pitchFamily="34" charset="0"/>
              <a:cs typeface="Arial" pitchFamily="34" charset="0"/>
            </a:endParaRPr>
          </a:p>
          <a:p>
            <a:pPr marL="57150" lvl="1" indent="-57150" algn="l" defTabSz="311150">
              <a:lnSpc>
                <a:spcPct val="90000"/>
              </a:lnSpc>
              <a:spcBef>
                <a:spcPct val="0"/>
              </a:spcBef>
              <a:spcAft>
                <a:spcPct val="15000"/>
              </a:spcAft>
              <a:buChar char="•"/>
            </a:pPr>
            <a:endParaRPr lang="en-IN" sz="7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Efficient storage of documents</a:t>
            </a:r>
            <a:endParaRPr lang="en-IN" sz="1300" kern="1200" dirty="0">
              <a:latin typeface="Arial" pitchFamily="34" charset="0"/>
              <a:cs typeface="Arial" pitchFamily="34" charset="0"/>
            </a:endParaRPr>
          </a:p>
          <a:p>
            <a:pPr marL="57150" lvl="1" indent="-57150" algn="l" defTabSz="311150">
              <a:lnSpc>
                <a:spcPct val="90000"/>
              </a:lnSpc>
              <a:spcBef>
                <a:spcPct val="0"/>
              </a:spcBef>
              <a:spcAft>
                <a:spcPct val="15000"/>
              </a:spcAft>
              <a:buChar char="•"/>
            </a:pPr>
            <a:endParaRPr lang="en-IN" sz="7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Improved Signer service</a:t>
            </a:r>
            <a:endParaRPr lang="en-IN" sz="1300" kern="1200" dirty="0">
              <a:latin typeface="Arial" pitchFamily="34" charset="0"/>
              <a:cs typeface="Arial" pitchFamily="34" charset="0"/>
            </a:endParaRPr>
          </a:p>
        </p:txBody>
      </p:sp>
      <p:sp>
        <p:nvSpPr>
          <p:cNvPr id="7" name="Freeform: Shape 6">
            <a:extLst>
              <a:ext uri="{FF2B5EF4-FFF2-40B4-BE49-F238E27FC236}">
                <a16:creationId xmlns:a16="http://schemas.microsoft.com/office/drawing/2014/main" id="{DE1BADA1-BF93-40CA-9DBD-296F07DEE84D}"/>
              </a:ext>
            </a:extLst>
          </p:cNvPr>
          <p:cNvSpPr/>
          <p:nvPr/>
        </p:nvSpPr>
        <p:spPr>
          <a:xfrm>
            <a:off x="281134" y="1216756"/>
            <a:ext cx="2801384" cy="561662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114300" tIns="1123325" rIns="114300" bIns="1123325" numCol="1" spcCol="1270" anchor="t" anchorCtr="0">
            <a:noAutofit/>
          </a:bodyPr>
          <a:lstStyle/>
          <a:p>
            <a:pPr marL="0" lvl="0" indent="0" algn="l" defTabSz="800100">
              <a:lnSpc>
                <a:spcPct val="90000"/>
              </a:lnSpc>
              <a:spcBef>
                <a:spcPct val="0"/>
              </a:spcBef>
              <a:spcAft>
                <a:spcPct val="35000"/>
              </a:spcAft>
              <a:buNone/>
            </a:pPr>
            <a:r>
              <a:rPr lang="en-US" sz="1800" b="1" u="sng" kern="1200" dirty="0">
                <a:latin typeface="Arial" pitchFamily="34" charset="0"/>
                <a:cs typeface="Arial" pitchFamily="34" charset="0"/>
              </a:rPr>
              <a:t>UX Redesign &amp; Standardization</a:t>
            </a:r>
          </a:p>
          <a:p>
            <a:pPr marL="0" lvl="0" indent="0" algn="l" defTabSz="800100">
              <a:lnSpc>
                <a:spcPct val="90000"/>
              </a:lnSpc>
              <a:spcBef>
                <a:spcPct val="0"/>
              </a:spcBef>
              <a:spcAft>
                <a:spcPct val="35000"/>
              </a:spcAft>
              <a:buNone/>
            </a:pPr>
            <a:endParaRPr lang="en-US" sz="600" b="1" kern="1200" dirty="0">
              <a:latin typeface="Times New Roman" pitchFamily="18" charset="0"/>
              <a:cs typeface="Times New Roman" pitchFamily="18"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Responsive Design (iPad, desktop, tablet) </a:t>
            </a:r>
            <a:endParaRPr lang="en-US" sz="1300" b="1" kern="1200" dirty="0">
              <a:latin typeface="Arial" pitchFamily="34" charset="0"/>
              <a:cs typeface="Arial" pitchFamily="34" charset="0"/>
            </a:endParaRPr>
          </a:p>
          <a:p>
            <a:pPr marL="57150" lvl="1" indent="-57150" algn="l" defTabSz="266700">
              <a:lnSpc>
                <a:spcPct val="90000"/>
              </a:lnSpc>
              <a:spcBef>
                <a:spcPct val="0"/>
              </a:spcBef>
              <a:spcAft>
                <a:spcPct val="15000"/>
              </a:spcAft>
              <a:buChar char="•"/>
            </a:pPr>
            <a:endParaRPr lang="en-US" sz="600" b="1"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Seamless viewing of multiple documents (while noting/drafting)</a:t>
            </a:r>
            <a:endParaRPr lang="en-IN" sz="1300" kern="1200" dirty="0">
              <a:latin typeface="Arial" pitchFamily="34" charset="0"/>
              <a:cs typeface="Arial" pitchFamily="34" charset="0"/>
            </a:endParaRPr>
          </a:p>
          <a:p>
            <a:pPr marL="57150" lvl="1" indent="-57150" algn="l" defTabSz="266700">
              <a:lnSpc>
                <a:spcPct val="90000"/>
              </a:lnSpc>
              <a:spcBef>
                <a:spcPct val="0"/>
              </a:spcBef>
              <a:spcAft>
                <a:spcPct val="15000"/>
              </a:spcAft>
              <a:buChar char="•"/>
            </a:pPr>
            <a:endParaRPr lang="en-IN"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Ease in navigating different Receipts/Issues in the Correspondence List</a:t>
            </a:r>
            <a:endParaRPr lang="en-IN" sz="1300" kern="1200" dirty="0">
              <a:latin typeface="Arial" pitchFamily="34" charset="0"/>
              <a:cs typeface="Arial" pitchFamily="34" charset="0"/>
            </a:endParaRPr>
          </a:p>
          <a:p>
            <a:pPr marL="57150" lvl="1" indent="-57150" algn="l" defTabSz="266700">
              <a:lnSpc>
                <a:spcPct val="90000"/>
              </a:lnSpc>
              <a:spcBef>
                <a:spcPct val="0"/>
              </a:spcBef>
              <a:spcAft>
                <a:spcPct val="15000"/>
              </a:spcAft>
              <a:buChar char="•"/>
            </a:pPr>
            <a:endParaRPr lang="en-IN"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Consolidated file creation process </a:t>
            </a:r>
            <a:endParaRPr lang="en-IN" sz="1300" kern="1200" dirty="0">
              <a:latin typeface="Arial" pitchFamily="34" charset="0"/>
              <a:cs typeface="Arial" pitchFamily="34" charset="0"/>
            </a:endParaRPr>
          </a:p>
          <a:p>
            <a:pPr marL="57150" lvl="1" indent="-57150" algn="l" defTabSz="266700">
              <a:lnSpc>
                <a:spcPct val="90000"/>
              </a:lnSpc>
              <a:spcBef>
                <a:spcPct val="0"/>
              </a:spcBef>
              <a:spcAft>
                <a:spcPct val="15000"/>
              </a:spcAft>
              <a:buChar char="•"/>
            </a:pPr>
            <a:endParaRPr lang="en-IN"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User Specific Customization  (Setting of Landing page, View Preferences)</a:t>
            </a:r>
            <a:endParaRPr lang="en-IN" sz="1300" kern="1200" dirty="0">
              <a:latin typeface="Arial" pitchFamily="34" charset="0"/>
              <a:cs typeface="Arial" pitchFamily="34" charset="0"/>
            </a:endParaRPr>
          </a:p>
          <a:p>
            <a:pPr marL="57150" lvl="1" indent="-57150" algn="l" defTabSz="266700">
              <a:lnSpc>
                <a:spcPct val="90000"/>
              </a:lnSpc>
              <a:spcBef>
                <a:spcPct val="0"/>
              </a:spcBef>
              <a:spcAft>
                <a:spcPct val="15000"/>
              </a:spcAft>
              <a:buChar char="•"/>
            </a:pPr>
            <a:endParaRPr lang="en-IN" sz="6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Inbox elegantly organized</a:t>
            </a:r>
            <a:endParaRPr lang="en-IN" sz="1300" kern="1200" dirty="0">
              <a:latin typeface="Arial" pitchFamily="34" charset="0"/>
              <a:cs typeface="Arial" pitchFamily="34" charset="0"/>
            </a:endParaRPr>
          </a:p>
        </p:txBody>
      </p:sp>
    </p:spTree>
    <p:extLst>
      <p:ext uri="{BB962C8B-B14F-4D97-AF65-F5344CB8AC3E}">
        <p14:creationId xmlns:p14="http://schemas.microsoft.com/office/powerpoint/2010/main" val="2282449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0" y="369042"/>
            <a:ext cx="11397004" cy="395662"/>
          </a:xfrm>
        </p:spPr>
        <p:txBody>
          <a:bodyPr>
            <a:noAutofit/>
          </a:bodyPr>
          <a:lstStyle/>
          <a:p>
            <a:pPr>
              <a:lnSpc>
                <a:spcPct val="90000"/>
              </a:lnSpc>
              <a:spcAft>
                <a:spcPts val="600"/>
              </a:spcAft>
            </a:pPr>
            <a:r>
              <a:rPr lang="en-US" sz="3200" b="1" dirty="0">
                <a:solidFill>
                  <a:srgbClr val="4472C4"/>
                </a:solidFill>
                <a:latin typeface="Arial" pitchFamily="34" charset="0"/>
                <a:cs typeface="Arial" pitchFamily="34" charset="0"/>
              </a:rPr>
              <a:t>eFile – File Inner Look</a:t>
            </a:r>
          </a:p>
        </p:txBody>
      </p:sp>
      <p:sp>
        <p:nvSpPr>
          <p:cNvPr id="4" name="Slide Number Placeholder 3"/>
          <p:cNvSpPr>
            <a:spLocks noGrp="1"/>
          </p:cNvSpPr>
          <p:nvPr>
            <p:ph type="sldNum" sz="quarter" idx="12"/>
          </p:nvPr>
        </p:nvSpPr>
        <p:spPr/>
        <p:txBody>
          <a:bodyPr/>
          <a:lstStyle/>
          <a:p>
            <a:pPr>
              <a:defRPr/>
            </a:pPr>
            <a:fld id="{FBC55D9C-4ACB-49D3-8F47-275944474725}" type="slidenum">
              <a:rPr lang="en-IN" altLang="en-US" smtClean="0"/>
              <a:pPr>
                <a:defRPr/>
              </a:pPr>
              <a:t>6</a:t>
            </a:fld>
            <a:endParaRPr lang="en-IN" altLang="en-US"/>
          </a:p>
        </p:txBody>
      </p:sp>
      <p:pic>
        <p:nvPicPr>
          <p:cNvPr id="5" name="Picture 4">
            <a:extLst>
              <a:ext uri="{FF2B5EF4-FFF2-40B4-BE49-F238E27FC236}">
                <a16:creationId xmlns:a16="http://schemas.microsoft.com/office/drawing/2014/main" id="{BA47D2F0-8E1B-4DCC-8C0C-FD7F669CC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8754"/>
            <a:ext cx="12161838" cy="5764622"/>
          </a:xfrm>
          <a:prstGeom prst="rect">
            <a:avLst/>
          </a:prstGeom>
        </p:spPr>
      </p:pic>
      <p:pic>
        <p:nvPicPr>
          <p:cNvPr id="6" name="Picture 5">
            <a:extLst>
              <a:ext uri="{FF2B5EF4-FFF2-40B4-BE49-F238E27FC236}">
                <a16:creationId xmlns:a16="http://schemas.microsoft.com/office/drawing/2014/main" id="{B9B3765C-936B-4B36-80F1-1F75A3B84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259" y="2564904"/>
            <a:ext cx="320068" cy="685859"/>
          </a:xfrm>
          <a:prstGeom prst="rect">
            <a:avLst/>
          </a:prstGeom>
        </p:spPr>
      </p:pic>
      <p:sp>
        <p:nvSpPr>
          <p:cNvPr id="7" name="Speech Bubble: Rectangle with Corners Rounded 10">
            <a:extLst>
              <a:ext uri="{FF2B5EF4-FFF2-40B4-BE49-F238E27FC236}">
                <a16:creationId xmlns:a16="http://schemas.microsoft.com/office/drawing/2014/main" id="{1DE2033A-2572-4B30-8F2C-5CFB819DA90A}"/>
              </a:ext>
            </a:extLst>
          </p:cNvPr>
          <p:cNvSpPr/>
          <p:nvPr/>
        </p:nvSpPr>
        <p:spPr>
          <a:xfrm>
            <a:off x="2120479" y="2342325"/>
            <a:ext cx="1296144" cy="445158"/>
          </a:xfrm>
          <a:prstGeom prst="wedgeRoundRectCallout">
            <a:avLst>
              <a:gd name="adj1" fmla="val -155344"/>
              <a:gd name="adj2" fmla="val 655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Add Noting</a:t>
            </a:r>
          </a:p>
        </p:txBody>
      </p:sp>
      <p:pic>
        <p:nvPicPr>
          <p:cNvPr id="9" name="Picture 8">
            <a:extLst>
              <a:ext uri="{FF2B5EF4-FFF2-40B4-BE49-F238E27FC236}">
                <a16:creationId xmlns:a16="http://schemas.microsoft.com/office/drawing/2014/main" id="{4D83C13D-BB8C-4E7C-B98F-F30D84FCE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6390" y="2728270"/>
            <a:ext cx="1226926" cy="2347163"/>
          </a:xfrm>
          <a:prstGeom prst="rect">
            <a:avLst/>
          </a:prstGeom>
        </p:spPr>
      </p:pic>
      <p:sp>
        <p:nvSpPr>
          <p:cNvPr id="8" name="Speech Bubble: Rectangle with Corners Rounded 5">
            <a:extLst>
              <a:ext uri="{FF2B5EF4-FFF2-40B4-BE49-F238E27FC236}">
                <a16:creationId xmlns:a16="http://schemas.microsoft.com/office/drawing/2014/main" id="{E4A99F74-EE7A-4903-95BC-134BF09CD1C2}"/>
              </a:ext>
            </a:extLst>
          </p:cNvPr>
          <p:cNvSpPr/>
          <p:nvPr/>
        </p:nvSpPr>
        <p:spPr>
          <a:xfrm>
            <a:off x="9321279" y="3541812"/>
            <a:ext cx="1296144" cy="576064"/>
          </a:xfrm>
          <a:prstGeom prst="wedgeRoundRectCallout">
            <a:avLst>
              <a:gd name="adj1" fmla="val 145924"/>
              <a:gd name="adj2" fmla="val -212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Hamburger Menu</a:t>
            </a:r>
          </a:p>
        </p:txBody>
      </p:sp>
      <p:sp>
        <p:nvSpPr>
          <p:cNvPr id="10" name="Rounded Rectangular Callout 9"/>
          <p:cNvSpPr/>
          <p:nvPr/>
        </p:nvSpPr>
        <p:spPr>
          <a:xfrm>
            <a:off x="5468851" y="3969442"/>
            <a:ext cx="1224136" cy="576064"/>
          </a:xfrm>
          <a:prstGeom prst="wedgeRoundRectCallout">
            <a:avLst>
              <a:gd name="adj1" fmla="val -11228"/>
              <a:gd name="adj2" fmla="val -2799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Switch View</a:t>
            </a:r>
            <a:endParaRPr lang="en-IN"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32" y="1124743"/>
            <a:ext cx="12166567" cy="5688633"/>
          </a:xfrm>
          <a:prstGeom prst="rect">
            <a:avLst/>
          </a:prstGeom>
        </p:spPr>
      </p:pic>
      <p:sp>
        <p:nvSpPr>
          <p:cNvPr id="16" name="Speech Bubble: Rectangle with Corners Rounded 10">
            <a:extLst>
              <a:ext uri="{FF2B5EF4-FFF2-40B4-BE49-F238E27FC236}">
                <a16:creationId xmlns:a16="http://schemas.microsoft.com/office/drawing/2014/main" id="{1DE2033A-2572-4B30-8F2C-5CFB819DA90A}"/>
              </a:ext>
            </a:extLst>
          </p:cNvPr>
          <p:cNvSpPr/>
          <p:nvPr/>
        </p:nvSpPr>
        <p:spPr>
          <a:xfrm>
            <a:off x="5072807" y="1268760"/>
            <a:ext cx="2376264" cy="936104"/>
          </a:xfrm>
          <a:prstGeom prst="wedgeRoundRectCallout">
            <a:avLst>
              <a:gd name="adj1" fmla="val -51189"/>
              <a:gd name="adj2" fmla="val 195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Switch View : Screen Divided in 4 Windows</a:t>
            </a:r>
          </a:p>
        </p:txBody>
      </p:sp>
    </p:spTree>
    <p:extLst>
      <p:ext uri="{BB962C8B-B14F-4D97-AF65-F5344CB8AC3E}">
        <p14:creationId xmlns:p14="http://schemas.microsoft.com/office/powerpoint/2010/main" val="82435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0" y="232345"/>
            <a:ext cx="11397004" cy="604367"/>
          </a:xfrm>
        </p:spPr>
        <p:txBody>
          <a:bodyPr>
            <a:normAutofit/>
          </a:bodyPr>
          <a:lstStyle/>
          <a:p>
            <a:r>
              <a:rPr lang="en-US" sz="3200" b="1" dirty="0">
                <a:solidFill>
                  <a:srgbClr val="4472C4"/>
                </a:solidFill>
                <a:latin typeface="Arial" pitchFamily="34" charset="0"/>
                <a:cs typeface="Arial" pitchFamily="34" charset="0"/>
              </a:rPr>
              <a:t>eFile – Enhanced Features</a:t>
            </a:r>
            <a:endParaRPr lang="en-IN" sz="3200" dirty="0"/>
          </a:p>
        </p:txBody>
      </p:sp>
      <p:sp>
        <p:nvSpPr>
          <p:cNvPr id="4" name="Slide Number Placeholder 3"/>
          <p:cNvSpPr>
            <a:spLocks noGrp="1"/>
          </p:cNvSpPr>
          <p:nvPr>
            <p:ph type="sldNum" sz="quarter" idx="12"/>
          </p:nvPr>
        </p:nvSpPr>
        <p:spPr/>
        <p:txBody>
          <a:bodyPr/>
          <a:lstStyle/>
          <a:p>
            <a:pPr>
              <a:defRPr/>
            </a:pPr>
            <a:fld id="{FBC55D9C-4ACB-49D3-8F47-275944474725}" type="slidenum">
              <a:rPr lang="en-IN" altLang="en-US" smtClean="0"/>
              <a:pPr>
                <a:defRPr/>
              </a:pPr>
              <a:t>7</a:t>
            </a:fld>
            <a:endParaRPr lang="en-IN" altLang="en-US"/>
          </a:p>
        </p:txBody>
      </p:sp>
      <p:pic>
        <p:nvPicPr>
          <p:cNvPr id="6" name="Picture 5">
            <a:extLst>
              <a:ext uri="{FF2B5EF4-FFF2-40B4-BE49-F238E27FC236}">
                <a16:creationId xmlns:a16="http://schemas.microsoft.com/office/drawing/2014/main" id="{ABBBA658-2F5A-4486-90DB-0F5CBEBE5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0934"/>
            <a:ext cx="12161838" cy="5782442"/>
          </a:xfrm>
          <a:prstGeom prst="rect">
            <a:avLst/>
          </a:prstGeom>
        </p:spPr>
      </p:pic>
      <p:pic>
        <p:nvPicPr>
          <p:cNvPr id="8" name="Picture 7">
            <a:extLst>
              <a:ext uri="{FF2B5EF4-FFF2-40B4-BE49-F238E27FC236}">
                <a16:creationId xmlns:a16="http://schemas.microsoft.com/office/drawing/2014/main" id="{3A5D54F9-E500-403F-A3E1-9BCF2AD8A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1199" y="1484784"/>
            <a:ext cx="3528392" cy="1992285"/>
          </a:xfrm>
          <a:prstGeom prst="rect">
            <a:avLst/>
          </a:prstGeom>
        </p:spPr>
      </p:pic>
      <p:sp>
        <p:nvSpPr>
          <p:cNvPr id="9" name="Speech Bubble: Rectangle with Corners Rounded 4">
            <a:extLst>
              <a:ext uri="{FF2B5EF4-FFF2-40B4-BE49-F238E27FC236}">
                <a16:creationId xmlns:a16="http://schemas.microsoft.com/office/drawing/2014/main" id="{40BE947D-B5BE-4345-A547-F0144FD9C535}"/>
              </a:ext>
            </a:extLst>
          </p:cNvPr>
          <p:cNvSpPr/>
          <p:nvPr/>
        </p:nvSpPr>
        <p:spPr>
          <a:xfrm>
            <a:off x="9177263" y="4221088"/>
            <a:ext cx="1368152" cy="576064"/>
          </a:xfrm>
          <a:prstGeom prst="wedgeRoundRectCallout">
            <a:avLst>
              <a:gd name="adj1" fmla="val -3456"/>
              <a:gd name="adj2" fmla="val -2676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Common Inbox</a:t>
            </a:r>
          </a:p>
        </p:txBody>
      </p:sp>
      <p:sp>
        <p:nvSpPr>
          <p:cNvPr id="3" name="Rounded Rectangular Callout 2"/>
          <p:cNvSpPr/>
          <p:nvPr/>
        </p:nvSpPr>
        <p:spPr>
          <a:xfrm>
            <a:off x="2624535" y="2852936"/>
            <a:ext cx="1519114" cy="657470"/>
          </a:xfrm>
          <a:prstGeom prst="wedgeRoundRectCallout">
            <a:avLst>
              <a:gd name="adj1" fmla="val 128675"/>
              <a:gd name="adj2" fmla="val -2185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Quick Action Menu</a:t>
            </a:r>
            <a:endParaRPr lang="en-IN" dirty="0"/>
          </a:p>
        </p:txBody>
      </p:sp>
      <p:pic>
        <p:nvPicPr>
          <p:cNvPr id="20" name="Picture 19">
            <a:extLst>
              <a:ext uri="{FF2B5EF4-FFF2-40B4-BE49-F238E27FC236}">
                <a16:creationId xmlns:a16="http://schemas.microsoft.com/office/drawing/2014/main" id="{E65D59BD-BD5E-4062-9590-3F66AA893C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727" y="4293096"/>
            <a:ext cx="1234547" cy="998307"/>
          </a:xfrm>
          <a:prstGeom prst="rect">
            <a:avLst/>
          </a:prstGeom>
          <a:ln w="3175">
            <a:solidFill>
              <a:schemeClr val="tx1"/>
            </a:solidFill>
          </a:ln>
          <a:effectLst>
            <a:outerShdw blurRad="50800" dist="38100" dir="5400000" algn="t" rotWithShape="0">
              <a:prstClr val="black">
                <a:alpha val="40000"/>
              </a:prstClr>
            </a:outerShdw>
          </a:effectLst>
        </p:spPr>
      </p:pic>
      <p:sp>
        <p:nvSpPr>
          <p:cNvPr id="21" name="Speech Bubble: Rectangle 14">
            <a:extLst>
              <a:ext uri="{FF2B5EF4-FFF2-40B4-BE49-F238E27FC236}">
                <a16:creationId xmlns:a16="http://schemas.microsoft.com/office/drawing/2014/main" id="{E99DE89C-14C9-4B8C-8A60-6ECBBC48064C}"/>
              </a:ext>
            </a:extLst>
          </p:cNvPr>
          <p:cNvSpPr/>
          <p:nvPr/>
        </p:nvSpPr>
        <p:spPr>
          <a:xfrm>
            <a:off x="6728991" y="5157192"/>
            <a:ext cx="1584176" cy="649552"/>
          </a:xfrm>
          <a:prstGeom prst="wedgeRectCallout">
            <a:avLst>
              <a:gd name="adj1" fmla="val -130661"/>
              <a:gd name="adj2" fmla="val -752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Quick Access: Context Menu</a:t>
            </a:r>
          </a:p>
        </p:txBody>
      </p:sp>
    </p:spTree>
    <p:extLst>
      <p:ext uri="{BB962C8B-B14F-4D97-AF65-F5344CB8AC3E}">
        <p14:creationId xmlns:p14="http://schemas.microsoft.com/office/powerpoint/2010/main" val="408945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7"/>
            <a:ext cx="12161838" cy="5845539"/>
          </a:xfrm>
          <a:prstGeom prst="rect">
            <a:avLst/>
          </a:prstGeom>
        </p:spPr>
      </p:pic>
      <p:pic>
        <p:nvPicPr>
          <p:cNvPr id="11" name="Picture 10">
            <a:extLst>
              <a:ext uri="{FF2B5EF4-FFF2-40B4-BE49-F238E27FC236}">
                <a16:creationId xmlns:a16="http://schemas.microsoft.com/office/drawing/2014/main" id="{3F8213F1-5AAA-4913-91B5-7E0D33923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2736"/>
            <a:ext cx="12161838" cy="5773531"/>
          </a:xfrm>
          <a:prstGeom prst="rect">
            <a:avLst/>
          </a:prstGeom>
        </p:spPr>
      </p:pic>
      <p:pic>
        <p:nvPicPr>
          <p:cNvPr id="9" name="Picture 8">
            <a:extLst>
              <a:ext uri="{FF2B5EF4-FFF2-40B4-BE49-F238E27FC236}">
                <a16:creationId xmlns:a16="http://schemas.microsoft.com/office/drawing/2014/main" id="{7296BB4A-DEF5-496A-928B-F5764B4FB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7063" y="4077072"/>
            <a:ext cx="1676634" cy="752580"/>
          </a:xfrm>
          <a:prstGeom prst="rect">
            <a:avLst/>
          </a:prstGeom>
          <a:ln w="6350">
            <a:solidFill>
              <a:schemeClr val="tx1"/>
            </a:solidFill>
          </a:ln>
          <a:effectLst>
            <a:outerShdw blurRad="50800" dist="38100" dir="2700000" algn="tl" rotWithShape="0">
              <a:prstClr val="black">
                <a:alpha val="40000"/>
              </a:prstClr>
            </a:outerShdw>
          </a:effectLst>
        </p:spPr>
      </p:pic>
      <p:sp>
        <p:nvSpPr>
          <p:cNvPr id="10" name="Speech Bubble: Rectangle with Corners Rounded 4">
            <a:extLst>
              <a:ext uri="{FF2B5EF4-FFF2-40B4-BE49-F238E27FC236}">
                <a16:creationId xmlns:a16="http://schemas.microsoft.com/office/drawing/2014/main" id="{3485AA2F-0B41-4A5E-8459-8E43F966367D}"/>
              </a:ext>
            </a:extLst>
          </p:cNvPr>
          <p:cNvSpPr/>
          <p:nvPr/>
        </p:nvSpPr>
        <p:spPr>
          <a:xfrm>
            <a:off x="2408511" y="4483460"/>
            <a:ext cx="1860411" cy="692384"/>
          </a:xfrm>
          <a:prstGeom prst="wedgeRoundRectCallout">
            <a:avLst>
              <a:gd name="adj1" fmla="val 224664"/>
              <a:gd name="adj2" fmla="val -481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Paragraph &amp; Note Referencing</a:t>
            </a:r>
          </a:p>
        </p:txBody>
      </p:sp>
      <p:sp>
        <p:nvSpPr>
          <p:cNvPr id="2" name="Title 1"/>
          <p:cNvSpPr>
            <a:spLocks noGrp="1"/>
          </p:cNvSpPr>
          <p:nvPr>
            <p:ph type="title"/>
          </p:nvPr>
        </p:nvSpPr>
        <p:spPr>
          <a:xfrm>
            <a:off x="334530" y="304353"/>
            <a:ext cx="11397004" cy="532359"/>
          </a:xfrm>
        </p:spPr>
        <p:txBody>
          <a:bodyPr>
            <a:normAutofit fontScale="90000"/>
          </a:bodyPr>
          <a:lstStyle/>
          <a:p>
            <a:r>
              <a:rPr lang="en-US" sz="3200" b="1" dirty="0">
                <a:solidFill>
                  <a:srgbClr val="4472C4"/>
                </a:solidFill>
                <a:latin typeface="Arial" pitchFamily="34" charset="0"/>
                <a:cs typeface="Arial" pitchFamily="34" charset="0"/>
              </a:rPr>
              <a:t>eFile – File Inner Look (Contd.)</a:t>
            </a:r>
            <a:endParaRPr lang="en-IN" sz="3200" dirty="0"/>
          </a:p>
        </p:txBody>
      </p:sp>
      <p:sp>
        <p:nvSpPr>
          <p:cNvPr id="4" name="Slide Number Placeholder 3"/>
          <p:cNvSpPr>
            <a:spLocks noGrp="1"/>
          </p:cNvSpPr>
          <p:nvPr>
            <p:ph type="sldNum" sz="quarter" idx="12"/>
          </p:nvPr>
        </p:nvSpPr>
        <p:spPr/>
        <p:txBody>
          <a:bodyPr/>
          <a:lstStyle/>
          <a:p>
            <a:pPr>
              <a:defRPr/>
            </a:pPr>
            <a:fld id="{FBC55D9C-4ACB-49D3-8F47-275944474725}" type="slidenum">
              <a:rPr lang="en-IN" altLang="en-US" smtClean="0"/>
              <a:pPr>
                <a:defRPr/>
              </a:pPr>
              <a:t>8</a:t>
            </a:fld>
            <a:endParaRPr lang="en-IN" altLang="en-US"/>
          </a:p>
        </p:txBody>
      </p:sp>
      <p:sp>
        <p:nvSpPr>
          <p:cNvPr id="13" name="Speech Bubble: Rectangle with Corners Rounded 3">
            <a:extLst>
              <a:ext uri="{FF2B5EF4-FFF2-40B4-BE49-F238E27FC236}">
                <a16:creationId xmlns:a16="http://schemas.microsoft.com/office/drawing/2014/main" id="{711DC5EA-5E92-4A14-8286-0A6DA455E209}"/>
              </a:ext>
            </a:extLst>
          </p:cNvPr>
          <p:cNvSpPr/>
          <p:nvPr/>
        </p:nvSpPr>
        <p:spPr>
          <a:xfrm>
            <a:off x="2336503" y="5589240"/>
            <a:ext cx="1860410" cy="792088"/>
          </a:xfrm>
          <a:prstGeom prst="wedgeRoundRectCallout">
            <a:avLst>
              <a:gd name="adj1" fmla="val -99022"/>
              <a:gd name="adj2" fmla="val 406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Multi Sign Feature in DFA</a:t>
            </a:r>
          </a:p>
        </p:txBody>
      </p:sp>
      <p:pic>
        <p:nvPicPr>
          <p:cNvPr id="14" name="Picture 13">
            <a:extLst>
              <a:ext uri="{FF2B5EF4-FFF2-40B4-BE49-F238E27FC236}">
                <a16:creationId xmlns:a16="http://schemas.microsoft.com/office/drawing/2014/main" id="{F9A6339F-CF1F-495A-8F64-50EFD2A4D6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8471" y="2381872"/>
            <a:ext cx="9001000" cy="4071464"/>
          </a:xfrm>
          <a:prstGeom prst="rect">
            <a:avLst/>
          </a:prstGeom>
        </p:spPr>
      </p:pic>
      <p:sp>
        <p:nvSpPr>
          <p:cNvPr id="15" name="Speech Bubble: Rectangle with Corners Rounded 10">
            <a:extLst>
              <a:ext uri="{FF2B5EF4-FFF2-40B4-BE49-F238E27FC236}">
                <a16:creationId xmlns:a16="http://schemas.microsoft.com/office/drawing/2014/main" id="{4FCECD13-4594-41AE-82A2-9D2192648A32}"/>
              </a:ext>
            </a:extLst>
          </p:cNvPr>
          <p:cNvSpPr/>
          <p:nvPr/>
        </p:nvSpPr>
        <p:spPr>
          <a:xfrm>
            <a:off x="7449070" y="3288191"/>
            <a:ext cx="3024337" cy="832706"/>
          </a:xfrm>
          <a:prstGeom prst="wedgeRoundRectCallout">
            <a:avLst>
              <a:gd name="adj1" fmla="val -166037"/>
              <a:gd name="adj2" fmla="val -83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Public, Inter eOffice and Intra eOffice Dispatch</a:t>
            </a:r>
          </a:p>
        </p:txBody>
      </p:sp>
    </p:spTree>
    <p:extLst>
      <p:ext uri="{BB962C8B-B14F-4D97-AF65-F5344CB8AC3E}">
        <p14:creationId xmlns:p14="http://schemas.microsoft.com/office/powerpoint/2010/main" val="224789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0" y="260648"/>
            <a:ext cx="11397004" cy="604367"/>
          </a:xfrm>
        </p:spPr>
        <p:txBody>
          <a:bodyPr>
            <a:normAutofit/>
          </a:bodyPr>
          <a:lstStyle/>
          <a:p>
            <a:r>
              <a:rPr lang="en-US" sz="3200" b="1" dirty="0">
                <a:solidFill>
                  <a:srgbClr val="4472C4"/>
                </a:solidFill>
                <a:latin typeface="Arial" pitchFamily="34" charset="0"/>
                <a:cs typeface="Arial" pitchFamily="34" charset="0"/>
              </a:rPr>
              <a:t>eFile – File Cover Page</a:t>
            </a:r>
            <a:endParaRPr lang="en-IN" sz="3200" dirty="0"/>
          </a:p>
        </p:txBody>
      </p:sp>
      <p:sp>
        <p:nvSpPr>
          <p:cNvPr id="4" name="Slide Number Placeholder 3"/>
          <p:cNvSpPr>
            <a:spLocks noGrp="1"/>
          </p:cNvSpPr>
          <p:nvPr>
            <p:ph type="sldNum" sz="quarter" idx="12"/>
          </p:nvPr>
        </p:nvSpPr>
        <p:spPr/>
        <p:txBody>
          <a:bodyPr/>
          <a:lstStyle/>
          <a:p>
            <a:pPr>
              <a:defRPr/>
            </a:pPr>
            <a:fld id="{FBC55D9C-4ACB-49D3-8F47-275944474725}" type="slidenum">
              <a:rPr lang="en-IN" altLang="en-US" smtClean="0"/>
              <a:pPr>
                <a:defRPr/>
              </a:pPr>
              <a:t>9</a:t>
            </a:fld>
            <a:endParaRPr lang="en-IN" alt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4413"/>
            <a:ext cx="12161838" cy="5696955"/>
          </a:xfrm>
          <a:prstGeom prst="rect">
            <a:avLst/>
          </a:prstGeom>
        </p:spPr>
      </p:pic>
    </p:spTree>
    <p:extLst>
      <p:ext uri="{BB962C8B-B14F-4D97-AF65-F5344CB8AC3E}">
        <p14:creationId xmlns:p14="http://schemas.microsoft.com/office/powerpoint/2010/main" val="3203933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2411</TotalTime>
  <Words>1264</Words>
  <Application>Microsoft Office PowerPoint</Application>
  <PresentationFormat>Custom</PresentationFormat>
  <Paragraphs>313</Paragraphs>
  <Slides>27</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eFile – File Inner Look</vt:lpstr>
      <vt:lpstr>eFile – Enhanced Features</vt:lpstr>
      <vt:lpstr>eFile – File Inner Look (Contd.)</vt:lpstr>
      <vt:lpstr>eFile – File Cover Page</vt:lpstr>
      <vt:lpstr>eFile – Localization</vt:lpstr>
      <vt:lpstr>eFile – Advance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kapil</dc:creator>
  <cp:lastModifiedBy>Windows User</cp:lastModifiedBy>
  <cp:revision>402</cp:revision>
  <dcterms:created xsi:type="dcterms:W3CDTF">2020-07-13T18:49:21Z</dcterms:created>
  <dcterms:modified xsi:type="dcterms:W3CDTF">2021-06-30T10:35:45Z</dcterms:modified>
</cp:coreProperties>
</file>