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8" r:id="rId2"/>
    <p:sldId id="259" r:id="rId3"/>
    <p:sldId id="283" r:id="rId4"/>
    <p:sldId id="286" r:id="rId5"/>
    <p:sldId id="287" r:id="rId6"/>
    <p:sldId id="288" r:id="rId7"/>
    <p:sldId id="289" r:id="rId8"/>
    <p:sldId id="290" r:id="rId9"/>
    <p:sldId id="285" r:id="rId10"/>
    <p:sldId id="262" r:id="rId11"/>
    <p:sldId id="284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1E693F-9CCA-4007-ADD9-E5403446D68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E2E4FD-A7C0-43ED-832C-6E8C7E8AF074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C358E286-9514-4787-9E01-931FA1EA4EB1}" type="parTrans" cxnId="{00A8250C-753B-46A9-95BE-1F5B13A10904}">
      <dgm:prSet/>
      <dgm:spPr/>
      <dgm:t>
        <a:bodyPr/>
        <a:lstStyle/>
        <a:p>
          <a:endParaRPr lang="en-US"/>
        </a:p>
      </dgm:t>
    </dgm:pt>
    <dgm:pt modelId="{18916E9A-6EF2-4746-9C70-965E5BC0B4FD}" type="sibTrans" cxnId="{00A8250C-753B-46A9-95BE-1F5B13A10904}">
      <dgm:prSet/>
      <dgm:spPr/>
      <dgm:t>
        <a:bodyPr/>
        <a:lstStyle/>
        <a:p>
          <a:endParaRPr lang="en-US"/>
        </a:p>
      </dgm:t>
    </dgm:pt>
    <dgm:pt modelId="{7C44F97B-E196-4114-AA59-0F733C0F7832}">
      <dgm:prSet phldrT="[Text]"/>
      <dgm:spPr/>
      <dgm:t>
        <a:bodyPr/>
        <a:lstStyle/>
        <a:p>
          <a:r>
            <a:rPr lang="en-US" b="1" dirty="0"/>
            <a:t>First stage screening – Screening Committee chaired by Additional Secretary </a:t>
          </a:r>
          <a:endParaRPr lang="en-US" dirty="0"/>
        </a:p>
      </dgm:t>
    </dgm:pt>
    <dgm:pt modelId="{A60084CA-B3A6-4134-B58F-EC4B5A5C741C}" type="parTrans" cxnId="{104C784B-D0AD-4F02-A6F9-8D4062246AAB}">
      <dgm:prSet/>
      <dgm:spPr/>
      <dgm:t>
        <a:bodyPr/>
        <a:lstStyle/>
        <a:p>
          <a:endParaRPr lang="en-US"/>
        </a:p>
      </dgm:t>
    </dgm:pt>
    <dgm:pt modelId="{790D1345-B193-4A14-9FD9-5C6A738C1B1B}" type="sibTrans" cxnId="{104C784B-D0AD-4F02-A6F9-8D4062246AAB}">
      <dgm:prSet/>
      <dgm:spPr/>
      <dgm:t>
        <a:bodyPr/>
        <a:lstStyle/>
        <a:p>
          <a:endParaRPr lang="en-US"/>
        </a:p>
      </dgm:t>
    </dgm:pt>
    <dgm:pt modelId="{75FD22CA-4A56-498A-AE39-FEB24829A4C3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B0DCAD9B-9723-410A-B612-2F5EB0400B6C}" type="parTrans" cxnId="{DF5E155D-6735-4973-AD6D-6412BD91218E}">
      <dgm:prSet/>
      <dgm:spPr/>
      <dgm:t>
        <a:bodyPr/>
        <a:lstStyle/>
        <a:p>
          <a:endParaRPr lang="en-US"/>
        </a:p>
      </dgm:t>
    </dgm:pt>
    <dgm:pt modelId="{3089C5F4-3FD7-4FF0-A156-B75D83492D2A}" type="sibTrans" cxnId="{DF5E155D-6735-4973-AD6D-6412BD91218E}">
      <dgm:prSet/>
      <dgm:spPr/>
      <dgm:t>
        <a:bodyPr/>
        <a:lstStyle/>
        <a:p>
          <a:endParaRPr lang="en-US"/>
        </a:p>
      </dgm:t>
    </dgm:pt>
    <dgm:pt modelId="{76B0D1B9-976B-4B36-9A85-EAD74ED39C16}">
      <dgm:prSet phldrT="[Text]"/>
      <dgm:spPr/>
      <dgm:t>
        <a:bodyPr/>
        <a:lstStyle/>
        <a:p>
          <a:r>
            <a:rPr lang="en-US" b="1" dirty="0"/>
            <a:t>Second stage screening – Screening Committee chaired by Additional Secretary  </a:t>
          </a:r>
          <a:endParaRPr lang="en-US" dirty="0"/>
        </a:p>
      </dgm:t>
    </dgm:pt>
    <dgm:pt modelId="{2C1C8DDA-B4FA-4CE5-977E-1A189221D68C}" type="parTrans" cxnId="{058DAFBA-35D0-448E-9213-233C04FFD135}">
      <dgm:prSet/>
      <dgm:spPr/>
      <dgm:t>
        <a:bodyPr/>
        <a:lstStyle/>
        <a:p>
          <a:endParaRPr lang="en-US"/>
        </a:p>
      </dgm:t>
    </dgm:pt>
    <dgm:pt modelId="{EB837524-663E-4BBB-8B3E-809C179067FE}" type="sibTrans" cxnId="{058DAFBA-35D0-448E-9213-233C04FFD135}">
      <dgm:prSet/>
      <dgm:spPr/>
      <dgm:t>
        <a:bodyPr/>
        <a:lstStyle/>
        <a:p>
          <a:endParaRPr lang="en-US"/>
        </a:p>
      </dgm:t>
    </dgm:pt>
    <dgm:pt modelId="{47A093B3-CAC3-4ABA-8BAE-9E392C4D5186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EA0E48AD-B4CE-413E-B72C-12B6F459CAA1}" type="parTrans" cxnId="{088135E0-D367-4CD0-BE58-942C15D7387A}">
      <dgm:prSet/>
      <dgm:spPr/>
      <dgm:t>
        <a:bodyPr/>
        <a:lstStyle/>
        <a:p>
          <a:endParaRPr lang="en-US"/>
        </a:p>
      </dgm:t>
    </dgm:pt>
    <dgm:pt modelId="{CA72ED7C-D087-41B8-964E-8DB78A709502}" type="sibTrans" cxnId="{088135E0-D367-4CD0-BE58-942C15D7387A}">
      <dgm:prSet/>
      <dgm:spPr/>
      <dgm:t>
        <a:bodyPr/>
        <a:lstStyle/>
        <a:p>
          <a:endParaRPr lang="en-US"/>
        </a:p>
      </dgm:t>
    </dgm:pt>
    <dgm:pt modelId="{B439D302-4415-46FD-82C6-C6A8322BCFFF}">
      <dgm:prSet phldrT="[Text]"/>
      <dgm:spPr/>
      <dgm:t>
        <a:bodyPr/>
        <a:lstStyle/>
        <a:p>
          <a:r>
            <a:rPr lang="en-US" b="1" dirty="0"/>
            <a:t>Evaluation by Expert Committee – Chaired by Secretary (AR &amp; PG) </a:t>
          </a:r>
          <a:endParaRPr lang="en-US" dirty="0"/>
        </a:p>
      </dgm:t>
    </dgm:pt>
    <dgm:pt modelId="{C7B40AD1-0549-4070-A179-C1FF88D43E96}" type="parTrans" cxnId="{AE51410A-5A03-4F37-8E09-3293A9C5DDB1}">
      <dgm:prSet/>
      <dgm:spPr/>
      <dgm:t>
        <a:bodyPr/>
        <a:lstStyle/>
        <a:p>
          <a:endParaRPr lang="en-US"/>
        </a:p>
      </dgm:t>
    </dgm:pt>
    <dgm:pt modelId="{4D6E74CD-469A-44A7-B01E-27C8555AA16A}" type="sibTrans" cxnId="{AE51410A-5A03-4F37-8E09-3293A9C5DDB1}">
      <dgm:prSet/>
      <dgm:spPr/>
      <dgm:t>
        <a:bodyPr/>
        <a:lstStyle/>
        <a:p>
          <a:endParaRPr lang="en-US"/>
        </a:p>
      </dgm:t>
    </dgm:pt>
    <dgm:pt modelId="{62E15C83-D16B-4343-AB39-0947C6FEDD5E}">
      <dgm:prSet/>
      <dgm:spPr/>
      <dgm:t>
        <a:bodyPr/>
        <a:lstStyle/>
        <a:p>
          <a:r>
            <a:rPr lang="en-US" dirty="0"/>
            <a:t>4</a:t>
          </a:r>
        </a:p>
      </dgm:t>
    </dgm:pt>
    <dgm:pt modelId="{5B4EC170-E70B-4016-8D5C-E2567BE53196}" type="parTrans" cxnId="{4C0F45A7-44AC-4D3C-976E-F1F50B9458A5}">
      <dgm:prSet/>
      <dgm:spPr/>
      <dgm:t>
        <a:bodyPr/>
        <a:lstStyle/>
        <a:p>
          <a:endParaRPr lang="en-US"/>
        </a:p>
      </dgm:t>
    </dgm:pt>
    <dgm:pt modelId="{2780B8E2-70A8-4920-82DA-B61820B4077C}" type="sibTrans" cxnId="{4C0F45A7-44AC-4D3C-976E-F1F50B9458A5}">
      <dgm:prSet/>
      <dgm:spPr/>
      <dgm:t>
        <a:bodyPr/>
        <a:lstStyle/>
        <a:p>
          <a:endParaRPr lang="en-US"/>
        </a:p>
      </dgm:t>
    </dgm:pt>
    <dgm:pt modelId="{07875079-9CAE-4911-AE31-8A44380F6E9D}">
      <dgm:prSet/>
      <dgm:spPr/>
      <dgm:t>
        <a:bodyPr/>
        <a:lstStyle/>
        <a:p>
          <a:r>
            <a:rPr lang="en-US" dirty="0"/>
            <a:t>5</a:t>
          </a:r>
        </a:p>
      </dgm:t>
    </dgm:pt>
    <dgm:pt modelId="{305DFBED-D853-4305-AF10-2A8463DD9B59}" type="parTrans" cxnId="{1304BD1D-0B36-46A5-AD0C-5D948D7DB01E}">
      <dgm:prSet/>
      <dgm:spPr/>
      <dgm:t>
        <a:bodyPr/>
        <a:lstStyle/>
        <a:p>
          <a:endParaRPr lang="en-US"/>
        </a:p>
      </dgm:t>
    </dgm:pt>
    <dgm:pt modelId="{965DA91C-2C4B-4EB8-AD01-4329DDFD52D9}" type="sibTrans" cxnId="{1304BD1D-0B36-46A5-AD0C-5D948D7DB01E}">
      <dgm:prSet/>
      <dgm:spPr/>
      <dgm:t>
        <a:bodyPr/>
        <a:lstStyle/>
        <a:p>
          <a:endParaRPr lang="en-US"/>
        </a:p>
      </dgm:t>
    </dgm:pt>
    <dgm:pt modelId="{09558B48-A2F4-4692-AF75-027EFBA1EFE4}">
      <dgm:prSet/>
      <dgm:spPr/>
      <dgm:t>
        <a:bodyPr/>
        <a:lstStyle/>
        <a:p>
          <a:r>
            <a:rPr lang="en-US" b="1" dirty="0"/>
            <a:t>Recommendation of the Empowered Committee – Chaired by Cabinet Secretary </a:t>
          </a:r>
          <a:endParaRPr lang="en-US" dirty="0"/>
        </a:p>
      </dgm:t>
    </dgm:pt>
    <dgm:pt modelId="{7B84CCAB-477A-4119-ACC0-5523794BD381}" type="parTrans" cxnId="{8FB373D1-FBF8-4E1E-9BA0-3F249CBEB245}">
      <dgm:prSet/>
      <dgm:spPr/>
      <dgm:t>
        <a:bodyPr/>
        <a:lstStyle/>
        <a:p>
          <a:endParaRPr lang="en-US"/>
        </a:p>
      </dgm:t>
    </dgm:pt>
    <dgm:pt modelId="{46A661BA-0116-4DBE-97D5-BF5C925FD30B}" type="sibTrans" cxnId="{8FB373D1-FBF8-4E1E-9BA0-3F249CBEB245}">
      <dgm:prSet/>
      <dgm:spPr/>
      <dgm:t>
        <a:bodyPr/>
        <a:lstStyle/>
        <a:p>
          <a:endParaRPr lang="en-US"/>
        </a:p>
      </dgm:t>
    </dgm:pt>
    <dgm:pt modelId="{B046185E-6B70-40FD-B8C0-770FB683A983}">
      <dgm:prSet/>
      <dgm:spPr/>
      <dgm:t>
        <a:bodyPr/>
        <a:lstStyle/>
        <a:p>
          <a:r>
            <a:rPr lang="en-US" b="1" dirty="0"/>
            <a:t>Approval of the Prime Minister for the Awards</a:t>
          </a:r>
          <a:endParaRPr lang="en-US" dirty="0"/>
        </a:p>
      </dgm:t>
    </dgm:pt>
    <dgm:pt modelId="{2738709F-85B7-4ED4-A20F-14AC170914C8}" type="parTrans" cxnId="{6A03E935-D3DF-48C2-8A63-BD7BD3A44B96}">
      <dgm:prSet/>
      <dgm:spPr/>
      <dgm:t>
        <a:bodyPr/>
        <a:lstStyle/>
        <a:p>
          <a:endParaRPr lang="en-US"/>
        </a:p>
      </dgm:t>
    </dgm:pt>
    <dgm:pt modelId="{1DE2A41F-7067-49D4-B789-C95E31185C76}" type="sibTrans" cxnId="{6A03E935-D3DF-48C2-8A63-BD7BD3A44B96}">
      <dgm:prSet/>
      <dgm:spPr/>
      <dgm:t>
        <a:bodyPr/>
        <a:lstStyle/>
        <a:p>
          <a:endParaRPr lang="en-US"/>
        </a:p>
      </dgm:t>
    </dgm:pt>
    <dgm:pt modelId="{BF169FEE-77BD-4977-B944-99DAFF8A3E1B}" type="pres">
      <dgm:prSet presAssocID="{9A1E693F-9CCA-4007-ADD9-E5403446D68F}" presName="linearFlow" presStyleCnt="0">
        <dgm:presLayoutVars>
          <dgm:dir/>
          <dgm:animLvl val="lvl"/>
          <dgm:resizeHandles val="exact"/>
        </dgm:presLayoutVars>
      </dgm:prSet>
      <dgm:spPr/>
    </dgm:pt>
    <dgm:pt modelId="{E01AF130-C108-4193-A357-31AF38DCC4C1}" type="pres">
      <dgm:prSet presAssocID="{B4E2E4FD-A7C0-43ED-832C-6E8C7E8AF074}" presName="composite" presStyleCnt="0"/>
      <dgm:spPr/>
    </dgm:pt>
    <dgm:pt modelId="{40F690E7-56FA-4E97-BEC9-44E1E8383701}" type="pres">
      <dgm:prSet presAssocID="{B4E2E4FD-A7C0-43ED-832C-6E8C7E8AF074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1E75829B-15D9-4756-BA81-C5D79DF42E58}" type="pres">
      <dgm:prSet presAssocID="{B4E2E4FD-A7C0-43ED-832C-6E8C7E8AF074}" presName="descendantText" presStyleLbl="alignAcc1" presStyleIdx="0" presStyleCnt="5">
        <dgm:presLayoutVars>
          <dgm:bulletEnabled val="1"/>
        </dgm:presLayoutVars>
      </dgm:prSet>
      <dgm:spPr/>
    </dgm:pt>
    <dgm:pt modelId="{F7B79947-5E63-46B2-8AF8-C5B0B9EC9B54}" type="pres">
      <dgm:prSet presAssocID="{18916E9A-6EF2-4746-9C70-965E5BC0B4FD}" presName="sp" presStyleCnt="0"/>
      <dgm:spPr/>
    </dgm:pt>
    <dgm:pt modelId="{8E689C5A-4DD0-4526-97CD-EC66383782DF}" type="pres">
      <dgm:prSet presAssocID="{75FD22CA-4A56-498A-AE39-FEB24829A4C3}" presName="composite" presStyleCnt="0"/>
      <dgm:spPr/>
    </dgm:pt>
    <dgm:pt modelId="{7D10A0CB-A5B0-4FA3-B5BE-FF3EC3882D03}" type="pres">
      <dgm:prSet presAssocID="{75FD22CA-4A56-498A-AE39-FEB24829A4C3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7E5A9519-22A3-4216-8741-CA8A3547598E}" type="pres">
      <dgm:prSet presAssocID="{75FD22CA-4A56-498A-AE39-FEB24829A4C3}" presName="descendantText" presStyleLbl="alignAcc1" presStyleIdx="1" presStyleCnt="5">
        <dgm:presLayoutVars>
          <dgm:bulletEnabled val="1"/>
        </dgm:presLayoutVars>
      </dgm:prSet>
      <dgm:spPr/>
    </dgm:pt>
    <dgm:pt modelId="{764766D2-DDF8-4284-ACF0-6023EDC27E2E}" type="pres">
      <dgm:prSet presAssocID="{3089C5F4-3FD7-4FF0-A156-B75D83492D2A}" presName="sp" presStyleCnt="0"/>
      <dgm:spPr/>
    </dgm:pt>
    <dgm:pt modelId="{2E5D3B54-61BE-4F52-BF26-0FF23BC29280}" type="pres">
      <dgm:prSet presAssocID="{47A093B3-CAC3-4ABA-8BAE-9E392C4D5186}" presName="composite" presStyleCnt="0"/>
      <dgm:spPr/>
    </dgm:pt>
    <dgm:pt modelId="{A00667EC-8AA9-4170-A2EA-06E1333DEB26}" type="pres">
      <dgm:prSet presAssocID="{47A093B3-CAC3-4ABA-8BAE-9E392C4D5186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1F6D5C58-DB22-4837-BB74-13363B3D1939}" type="pres">
      <dgm:prSet presAssocID="{47A093B3-CAC3-4ABA-8BAE-9E392C4D5186}" presName="descendantText" presStyleLbl="alignAcc1" presStyleIdx="2" presStyleCnt="5">
        <dgm:presLayoutVars>
          <dgm:bulletEnabled val="1"/>
        </dgm:presLayoutVars>
      </dgm:prSet>
      <dgm:spPr/>
    </dgm:pt>
    <dgm:pt modelId="{936DB804-2178-4FDF-AA9C-EAE415A02BAE}" type="pres">
      <dgm:prSet presAssocID="{CA72ED7C-D087-41B8-964E-8DB78A709502}" presName="sp" presStyleCnt="0"/>
      <dgm:spPr/>
    </dgm:pt>
    <dgm:pt modelId="{3112AB3D-10A0-4E6E-966B-D66AA223F41A}" type="pres">
      <dgm:prSet presAssocID="{62E15C83-D16B-4343-AB39-0947C6FEDD5E}" presName="composite" presStyleCnt="0"/>
      <dgm:spPr/>
    </dgm:pt>
    <dgm:pt modelId="{BF56AEAA-73EC-498F-A3C7-ED6C7FC24AB2}" type="pres">
      <dgm:prSet presAssocID="{62E15C83-D16B-4343-AB39-0947C6FEDD5E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9A5A2908-026F-484F-93BE-330039F291B8}" type="pres">
      <dgm:prSet presAssocID="{62E15C83-D16B-4343-AB39-0947C6FEDD5E}" presName="descendantText" presStyleLbl="alignAcc1" presStyleIdx="3" presStyleCnt="5">
        <dgm:presLayoutVars>
          <dgm:bulletEnabled val="1"/>
        </dgm:presLayoutVars>
      </dgm:prSet>
      <dgm:spPr/>
    </dgm:pt>
    <dgm:pt modelId="{4053009E-7263-465F-9B4E-5FE08CB8C3DD}" type="pres">
      <dgm:prSet presAssocID="{2780B8E2-70A8-4920-82DA-B61820B4077C}" presName="sp" presStyleCnt="0"/>
      <dgm:spPr/>
    </dgm:pt>
    <dgm:pt modelId="{E56AAE64-DDAE-4817-9594-46277E60DBF7}" type="pres">
      <dgm:prSet presAssocID="{07875079-9CAE-4911-AE31-8A44380F6E9D}" presName="composite" presStyleCnt="0"/>
      <dgm:spPr/>
    </dgm:pt>
    <dgm:pt modelId="{677257E2-BBDA-4EC4-B4B6-9B2F2B658726}" type="pres">
      <dgm:prSet presAssocID="{07875079-9CAE-4911-AE31-8A44380F6E9D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A208A1F4-858E-46FC-B1AB-E04C973A25D1}" type="pres">
      <dgm:prSet presAssocID="{07875079-9CAE-4911-AE31-8A44380F6E9D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AE51410A-5A03-4F37-8E09-3293A9C5DDB1}" srcId="{47A093B3-CAC3-4ABA-8BAE-9E392C4D5186}" destId="{B439D302-4415-46FD-82C6-C6A8322BCFFF}" srcOrd="0" destOrd="0" parTransId="{C7B40AD1-0549-4070-A179-C1FF88D43E96}" sibTransId="{4D6E74CD-469A-44A7-B01E-27C8555AA16A}"/>
    <dgm:cxn modelId="{00A8250C-753B-46A9-95BE-1F5B13A10904}" srcId="{9A1E693F-9CCA-4007-ADD9-E5403446D68F}" destId="{B4E2E4FD-A7C0-43ED-832C-6E8C7E8AF074}" srcOrd="0" destOrd="0" parTransId="{C358E286-9514-4787-9E01-931FA1EA4EB1}" sibTransId="{18916E9A-6EF2-4746-9C70-965E5BC0B4FD}"/>
    <dgm:cxn modelId="{D7509B19-AA20-4FF7-A8BD-D2A3C13A48D7}" type="presOf" srcId="{07875079-9CAE-4911-AE31-8A44380F6E9D}" destId="{677257E2-BBDA-4EC4-B4B6-9B2F2B658726}" srcOrd="0" destOrd="0" presId="urn:microsoft.com/office/officeart/2005/8/layout/chevron2"/>
    <dgm:cxn modelId="{512A2B1A-E23C-4F28-916F-F647A7223482}" type="presOf" srcId="{09558B48-A2F4-4692-AF75-027EFBA1EFE4}" destId="{9A5A2908-026F-484F-93BE-330039F291B8}" srcOrd="0" destOrd="0" presId="urn:microsoft.com/office/officeart/2005/8/layout/chevron2"/>
    <dgm:cxn modelId="{3C3B661A-0B38-43A5-AB2F-C06B254402A0}" type="presOf" srcId="{76B0D1B9-976B-4B36-9A85-EAD74ED39C16}" destId="{7E5A9519-22A3-4216-8741-CA8A3547598E}" srcOrd="0" destOrd="0" presId="urn:microsoft.com/office/officeart/2005/8/layout/chevron2"/>
    <dgm:cxn modelId="{C37EE91C-47D3-4B21-AB7F-119D85B76FB0}" type="presOf" srcId="{75FD22CA-4A56-498A-AE39-FEB24829A4C3}" destId="{7D10A0CB-A5B0-4FA3-B5BE-FF3EC3882D03}" srcOrd="0" destOrd="0" presId="urn:microsoft.com/office/officeart/2005/8/layout/chevron2"/>
    <dgm:cxn modelId="{1304BD1D-0B36-46A5-AD0C-5D948D7DB01E}" srcId="{9A1E693F-9CCA-4007-ADD9-E5403446D68F}" destId="{07875079-9CAE-4911-AE31-8A44380F6E9D}" srcOrd="4" destOrd="0" parTransId="{305DFBED-D853-4305-AF10-2A8463DD9B59}" sibTransId="{965DA91C-2C4B-4EB8-AD01-4329DDFD52D9}"/>
    <dgm:cxn modelId="{6354CD35-4A0D-4C3D-9FA7-4D96B412CC48}" type="presOf" srcId="{B439D302-4415-46FD-82C6-C6A8322BCFFF}" destId="{1F6D5C58-DB22-4837-BB74-13363B3D1939}" srcOrd="0" destOrd="0" presId="urn:microsoft.com/office/officeart/2005/8/layout/chevron2"/>
    <dgm:cxn modelId="{6A03E935-D3DF-48C2-8A63-BD7BD3A44B96}" srcId="{07875079-9CAE-4911-AE31-8A44380F6E9D}" destId="{B046185E-6B70-40FD-B8C0-770FB683A983}" srcOrd="0" destOrd="0" parTransId="{2738709F-85B7-4ED4-A20F-14AC170914C8}" sibTransId="{1DE2A41F-7067-49D4-B789-C95E31185C76}"/>
    <dgm:cxn modelId="{5DFCF23C-DFD8-48EE-9A62-9B8ED09C28B2}" type="presOf" srcId="{62E15C83-D16B-4343-AB39-0947C6FEDD5E}" destId="{BF56AEAA-73EC-498F-A3C7-ED6C7FC24AB2}" srcOrd="0" destOrd="0" presId="urn:microsoft.com/office/officeart/2005/8/layout/chevron2"/>
    <dgm:cxn modelId="{DF5E155D-6735-4973-AD6D-6412BD91218E}" srcId="{9A1E693F-9CCA-4007-ADD9-E5403446D68F}" destId="{75FD22CA-4A56-498A-AE39-FEB24829A4C3}" srcOrd="1" destOrd="0" parTransId="{B0DCAD9B-9723-410A-B612-2F5EB0400B6C}" sibTransId="{3089C5F4-3FD7-4FF0-A156-B75D83492D2A}"/>
    <dgm:cxn modelId="{104C784B-D0AD-4F02-A6F9-8D4062246AAB}" srcId="{B4E2E4FD-A7C0-43ED-832C-6E8C7E8AF074}" destId="{7C44F97B-E196-4114-AA59-0F733C0F7832}" srcOrd="0" destOrd="0" parTransId="{A60084CA-B3A6-4134-B58F-EC4B5A5C741C}" sibTransId="{790D1345-B193-4A14-9FD9-5C6A738C1B1B}"/>
    <dgm:cxn modelId="{D2E33452-E1BF-4AC2-AA1F-CC5234BE6EC8}" type="presOf" srcId="{7C44F97B-E196-4114-AA59-0F733C0F7832}" destId="{1E75829B-15D9-4756-BA81-C5D79DF42E58}" srcOrd="0" destOrd="0" presId="urn:microsoft.com/office/officeart/2005/8/layout/chevron2"/>
    <dgm:cxn modelId="{5A6C207B-C7D3-46D2-9F8F-D14E5E593D6D}" type="presOf" srcId="{9A1E693F-9CCA-4007-ADD9-E5403446D68F}" destId="{BF169FEE-77BD-4977-B944-99DAFF8A3E1B}" srcOrd="0" destOrd="0" presId="urn:microsoft.com/office/officeart/2005/8/layout/chevron2"/>
    <dgm:cxn modelId="{60BB44A3-BC5F-4CD2-B01F-B4C4E064F1A8}" type="presOf" srcId="{B4E2E4FD-A7C0-43ED-832C-6E8C7E8AF074}" destId="{40F690E7-56FA-4E97-BEC9-44E1E8383701}" srcOrd="0" destOrd="0" presId="urn:microsoft.com/office/officeart/2005/8/layout/chevron2"/>
    <dgm:cxn modelId="{4C0F45A7-44AC-4D3C-976E-F1F50B9458A5}" srcId="{9A1E693F-9CCA-4007-ADD9-E5403446D68F}" destId="{62E15C83-D16B-4343-AB39-0947C6FEDD5E}" srcOrd="3" destOrd="0" parTransId="{5B4EC170-E70B-4016-8D5C-E2567BE53196}" sibTransId="{2780B8E2-70A8-4920-82DA-B61820B4077C}"/>
    <dgm:cxn modelId="{058DAFBA-35D0-448E-9213-233C04FFD135}" srcId="{75FD22CA-4A56-498A-AE39-FEB24829A4C3}" destId="{76B0D1B9-976B-4B36-9A85-EAD74ED39C16}" srcOrd="0" destOrd="0" parTransId="{2C1C8DDA-B4FA-4CE5-977E-1A189221D68C}" sibTransId="{EB837524-663E-4BBB-8B3E-809C179067FE}"/>
    <dgm:cxn modelId="{33FC6AC1-92A9-4B8C-9E35-FD886E3F1C66}" type="presOf" srcId="{B046185E-6B70-40FD-B8C0-770FB683A983}" destId="{A208A1F4-858E-46FC-B1AB-E04C973A25D1}" srcOrd="0" destOrd="0" presId="urn:microsoft.com/office/officeart/2005/8/layout/chevron2"/>
    <dgm:cxn modelId="{8CDA7CC5-99D5-425C-A4A4-651D98B4CFC1}" type="presOf" srcId="{47A093B3-CAC3-4ABA-8BAE-9E392C4D5186}" destId="{A00667EC-8AA9-4170-A2EA-06E1333DEB26}" srcOrd="0" destOrd="0" presId="urn:microsoft.com/office/officeart/2005/8/layout/chevron2"/>
    <dgm:cxn modelId="{8FB373D1-FBF8-4E1E-9BA0-3F249CBEB245}" srcId="{62E15C83-D16B-4343-AB39-0947C6FEDD5E}" destId="{09558B48-A2F4-4692-AF75-027EFBA1EFE4}" srcOrd="0" destOrd="0" parTransId="{7B84CCAB-477A-4119-ACC0-5523794BD381}" sibTransId="{46A661BA-0116-4DBE-97D5-BF5C925FD30B}"/>
    <dgm:cxn modelId="{088135E0-D367-4CD0-BE58-942C15D7387A}" srcId="{9A1E693F-9CCA-4007-ADD9-E5403446D68F}" destId="{47A093B3-CAC3-4ABA-8BAE-9E392C4D5186}" srcOrd="2" destOrd="0" parTransId="{EA0E48AD-B4CE-413E-B72C-12B6F459CAA1}" sibTransId="{CA72ED7C-D087-41B8-964E-8DB78A709502}"/>
    <dgm:cxn modelId="{40C1B935-1370-459C-B721-4FE79B88E2E8}" type="presParOf" srcId="{BF169FEE-77BD-4977-B944-99DAFF8A3E1B}" destId="{E01AF130-C108-4193-A357-31AF38DCC4C1}" srcOrd="0" destOrd="0" presId="urn:microsoft.com/office/officeart/2005/8/layout/chevron2"/>
    <dgm:cxn modelId="{2EFADDCE-B0F1-48FE-94ED-E9AAA92BBD04}" type="presParOf" srcId="{E01AF130-C108-4193-A357-31AF38DCC4C1}" destId="{40F690E7-56FA-4E97-BEC9-44E1E8383701}" srcOrd="0" destOrd="0" presId="urn:microsoft.com/office/officeart/2005/8/layout/chevron2"/>
    <dgm:cxn modelId="{C72C554A-0106-427B-80E8-5F84AA4AA226}" type="presParOf" srcId="{E01AF130-C108-4193-A357-31AF38DCC4C1}" destId="{1E75829B-15D9-4756-BA81-C5D79DF42E58}" srcOrd="1" destOrd="0" presId="urn:microsoft.com/office/officeart/2005/8/layout/chevron2"/>
    <dgm:cxn modelId="{7A101872-72E0-46EF-9BAC-077BFA9CD13F}" type="presParOf" srcId="{BF169FEE-77BD-4977-B944-99DAFF8A3E1B}" destId="{F7B79947-5E63-46B2-8AF8-C5B0B9EC9B54}" srcOrd="1" destOrd="0" presId="urn:microsoft.com/office/officeart/2005/8/layout/chevron2"/>
    <dgm:cxn modelId="{27B5F9CB-DE46-495D-B4AE-EC6CECEEB76F}" type="presParOf" srcId="{BF169FEE-77BD-4977-B944-99DAFF8A3E1B}" destId="{8E689C5A-4DD0-4526-97CD-EC66383782DF}" srcOrd="2" destOrd="0" presId="urn:microsoft.com/office/officeart/2005/8/layout/chevron2"/>
    <dgm:cxn modelId="{26D03F50-4BD4-4561-B043-382157A25F3C}" type="presParOf" srcId="{8E689C5A-4DD0-4526-97CD-EC66383782DF}" destId="{7D10A0CB-A5B0-4FA3-B5BE-FF3EC3882D03}" srcOrd="0" destOrd="0" presId="urn:microsoft.com/office/officeart/2005/8/layout/chevron2"/>
    <dgm:cxn modelId="{2E8535A1-6141-442E-B097-A4ADBF685EF9}" type="presParOf" srcId="{8E689C5A-4DD0-4526-97CD-EC66383782DF}" destId="{7E5A9519-22A3-4216-8741-CA8A3547598E}" srcOrd="1" destOrd="0" presId="urn:microsoft.com/office/officeart/2005/8/layout/chevron2"/>
    <dgm:cxn modelId="{6831D314-F20B-4ACC-A0CA-A8C78B305A58}" type="presParOf" srcId="{BF169FEE-77BD-4977-B944-99DAFF8A3E1B}" destId="{764766D2-DDF8-4284-ACF0-6023EDC27E2E}" srcOrd="3" destOrd="0" presId="urn:microsoft.com/office/officeart/2005/8/layout/chevron2"/>
    <dgm:cxn modelId="{2A1CA92A-5189-4A7A-BB5F-3421EC402A70}" type="presParOf" srcId="{BF169FEE-77BD-4977-B944-99DAFF8A3E1B}" destId="{2E5D3B54-61BE-4F52-BF26-0FF23BC29280}" srcOrd="4" destOrd="0" presId="urn:microsoft.com/office/officeart/2005/8/layout/chevron2"/>
    <dgm:cxn modelId="{36332E13-781E-4578-A749-D1BDAE452AFB}" type="presParOf" srcId="{2E5D3B54-61BE-4F52-BF26-0FF23BC29280}" destId="{A00667EC-8AA9-4170-A2EA-06E1333DEB26}" srcOrd="0" destOrd="0" presId="urn:microsoft.com/office/officeart/2005/8/layout/chevron2"/>
    <dgm:cxn modelId="{D2FC2491-2B9D-4FA2-BD57-8BC8779841CF}" type="presParOf" srcId="{2E5D3B54-61BE-4F52-BF26-0FF23BC29280}" destId="{1F6D5C58-DB22-4837-BB74-13363B3D1939}" srcOrd="1" destOrd="0" presId="urn:microsoft.com/office/officeart/2005/8/layout/chevron2"/>
    <dgm:cxn modelId="{9A01C7D3-200F-44E7-9C93-9B344951242E}" type="presParOf" srcId="{BF169FEE-77BD-4977-B944-99DAFF8A3E1B}" destId="{936DB804-2178-4FDF-AA9C-EAE415A02BAE}" srcOrd="5" destOrd="0" presId="urn:microsoft.com/office/officeart/2005/8/layout/chevron2"/>
    <dgm:cxn modelId="{29F53411-1CCC-433F-B1D5-8182F4733C93}" type="presParOf" srcId="{BF169FEE-77BD-4977-B944-99DAFF8A3E1B}" destId="{3112AB3D-10A0-4E6E-966B-D66AA223F41A}" srcOrd="6" destOrd="0" presId="urn:microsoft.com/office/officeart/2005/8/layout/chevron2"/>
    <dgm:cxn modelId="{766C20EE-4C6D-4FB6-9CAF-F6F5C90D3D1E}" type="presParOf" srcId="{3112AB3D-10A0-4E6E-966B-D66AA223F41A}" destId="{BF56AEAA-73EC-498F-A3C7-ED6C7FC24AB2}" srcOrd="0" destOrd="0" presId="urn:microsoft.com/office/officeart/2005/8/layout/chevron2"/>
    <dgm:cxn modelId="{2DF51FF5-6B1E-4C52-B6FA-302F660B91D1}" type="presParOf" srcId="{3112AB3D-10A0-4E6E-966B-D66AA223F41A}" destId="{9A5A2908-026F-484F-93BE-330039F291B8}" srcOrd="1" destOrd="0" presId="urn:microsoft.com/office/officeart/2005/8/layout/chevron2"/>
    <dgm:cxn modelId="{0DD71D09-F7AD-4489-B2C4-BC07EE621C29}" type="presParOf" srcId="{BF169FEE-77BD-4977-B944-99DAFF8A3E1B}" destId="{4053009E-7263-465F-9B4E-5FE08CB8C3DD}" srcOrd="7" destOrd="0" presId="urn:microsoft.com/office/officeart/2005/8/layout/chevron2"/>
    <dgm:cxn modelId="{AD15F87D-75C1-4C0E-ACFA-12A2E11853E6}" type="presParOf" srcId="{BF169FEE-77BD-4977-B944-99DAFF8A3E1B}" destId="{E56AAE64-DDAE-4817-9594-46277E60DBF7}" srcOrd="8" destOrd="0" presId="urn:microsoft.com/office/officeart/2005/8/layout/chevron2"/>
    <dgm:cxn modelId="{6FA0456C-1ED9-458C-8D8F-D0D97F0FA946}" type="presParOf" srcId="{E56AAE64-DDAE-4817-9594-46277E60DBF7}" destId="{677257E2-BBDA-4EC4-B4B6-9B2F2B658726}" srcOrd="0" destOrd="0" presId="urn:microsoft.com/office/officeart/2005/8/layout/chevron2"/>
    <dgm:cxn modelId="{7DC0764E-418D-4166-9BE6-3C7445E56203}" type="presParOf" srcId="{E56AAE64-DDAE-4817-9594-46277E60DBF7}" destId="{A208A1F4-858E-46FC-B1AB-E04C973A25D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F690E7-56FA-4E97-BEC9-44E1E8383701}">
      <dsp:nvSpPr>
        <dsp:cNvPr id="0" name=""/>
        <dsp:cNvSpPr/>
      </dsp:nvSpPr>
      <dsp:spPr>
        <a:xfrm rot="5400000">
          <a:off x="-169434" y="169634"/>
          <a:ext cx="1129562" cy="7906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1</a:t>
          </a:r>
        </a:p>
      </dsp:txBody>
      <dsp:txXfrm rot="-5400000">
        <a:off x="1" y="395547"/>
        <a:ext cx="790693" cy="338869"/>
      </dsp:txXfrm>
    </dsp:sp>
    <dsp:sp modelId="{1E75829B-15D9-4756-BA81-C5D79DF42E58}">
      <dsp:nvSpPr>
        <dsp:cNvPr id="0" name=""/>
        <dsp:cNvSpPr/>
      </dsp:nvSpPr>
      <dsp:spPr>
        <a:xfrm rot="5400000">
          <a:off x="4133064" y="-3342170"/>
          <a:ext cx="734215" cy="74189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1" kern="1200" dirty="0"/>
            <a:t>First stage screening – Screening Committee chaired by Additional Secretary </a:t>
          </a:r>
          <a:endParaRPr lang="en-US" sz="2200" kern="1200" dirty="0"/>
        </a:p>
      </dsp:txBody>
      <dsp:txXfrm rot="-5400000">
        <a:off x="790694" y="36041"/>
        <a:ext cx="7383116" cy="662533"/>
      </dsp:txXfrm>
    </dsp:sp>
    <dsp:sp modelId="{7D10A0CB-A5B0-4FA3-B5BE-FF3EC3882D03}">
      <dsp:nvSpPr>
        <dsp:cNvPr id="0" name=""/>
        <dsp:cNvSpPr/>
      </dsp:nvSpPr>
      <dsp:spPr>
        <a:xfrm rot="5400000">
          <a:off x="-169434" y="1182409"/>
          <a:ext cx="1129562" cy="7906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2</a:t>
          </a:r>
        </a:p>
      </dsp:txBody>
      <dsp:txXfrm rot="-5400000">
        <a:off x="1" y="1408322"/>
        <a:ext cx="790693" cy="338869"/>
      </dsp:txXfrm>
    </dsp:sp>
    <dsp:sp modelId="{7E5A9519-22A3-4216-8741-CA8A3547598E}">
      <dsp:nvSpPr>
        <dsp:cNvPr id="0" name=""/>
        <dsp:cNvSpPr/>
      </dsp:nvSpPr>
      <dsp:spPr>
        <a:xfrm rot="5400000">
          <a:off x="4133064" y="-2329395"/>
          <a:ext cx="734215" cy="74189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1" kern="1200" dirty="0"/>
            <a:t>Second stage screening – Screening Committee chaired by Additional Secretary  </a:t>
          </a:r>
          <a:endParaRPr lang="en-US" sz="2200" kern="1200" dirty="0"/>
        </a:p>
      </dsp:txBody>
      <dsp:txXfrm rot="-5400000">
        <a:off x="790694" y="1048816"/>
        <a:ext cx="7383116" cy="662533"/>
      </dsp:txXfrm>
    </dsp:sp>
    <dsp:sp modelId="{A00667EC-8AA9-4170-A2EA-06E1333DEB26}">
      <dsp:nvSpPr>
        <dsp:cNvPr id="0" name=""/>
        <dsp:cNvSpPr/>
      </dsp:nvSpPr>
      <dsp:spPr>
        <a:xfrm rot="5400000">
          <a:off x="-169434" y="2195184"/>
          <a:ext cx="1129562" cy="7906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3</a:t>
          </a:r>
        </a:p>
      </dsp:txBody>
      <dsp:txXfrm rot="-5400000">
        <a:off x="1" y="2421097"/>
        <a:ext cx="790693" cy="338869"/>
      </dsp:txXfrm>
    </dsp:sp>
    <dsp:sp modelId="{1F6D5C58-DB22-4837-BB74-13363B3D1939}">
      <dsp:nvSpPr>
        <dsp:cNvPr id="0" name=""/>
        <dsp:cNvSpPr/>
      </dsp:nvSpPr>
      <dsp:spPr>
        <a:xfrm rot="5400000">
          <a:off x="4133064" y="-1316621"/>
          <a:ext cx="734215" cy="74189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1" kern="1200" dirty="0"/>
            <a:t>Evaluation by Expert Committee – Chaired by Secretary (AR &amp; PG) </a:t>
          </a:r>
          <a:endParaRPr lang="en-US" sz="2200" kern="1200" dirty="0"/>
        </a:p>
      </dsp:txBody>
      <dsp:txXfrm rot="-5400000">
        <a:off x="790694" y="2061590"/>
        <a:ext cx="7383116" cy="662533"/>
      </dsp:txXfrm>
    </dsp:sp>
    <dsp:sp modelId="{BF56AEAA-73EC-498F-A3C7-ED6C7FC24AB2}">
      <dsp:nvSpPr>
        <dsp:cNvPr id="0" name=""/>
        <dsp:cNvSpPr/>
      </dsp:nvSpPr>
      <dsp:spPr>
        <a:xfrm rot="5400000">
          <a:off x="-169434" y="3207959"/>
          <a:ext cx="1129562" cy="7906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4</a:t>
          </a:r>
        </a:p>
      </dsp:txBody>
      <dsp:txXfrm rot="-5400000">
        <a:off x="1" y="3433872"/>
        <a:ext cx="790693" cy="338869"/>
      </dsp:txXfrm>
    </dsp:sp>
    <dsp:sp modelId="{9A5A2908-026F-484F-93BE-330039F291B8}">
      <dsp:nvSpPr>
        <dsp:cNvPr id="0" name=""/>
        <dsp:cNvSpPr/>
      </dsp:nvSpPr>
      <dsp:spPr>
        <a:xfrm rot="5400000">
          <a:off x="4133064" y="-303846"/>
          <a:ext cx="734215" cy="74189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1" kern="1200" dirty="0"/>
            <a:t>Recommendation of the Empowered Committee – Chaired by Cabinet Secretary </a:t>
          </a:r>
          <a:endParaRPr lang="en-US" sz="2200" kern="1200" dirty="0"/>
        </a:p>
      </dsp:txBody>
      <dsp:txXfrm rot="-5400000">
        <a:off x="790694" y="3074365"/>
        <a:ext cx="7383116" cy="662533"/>
      </dsp:txXfrm>
    </dsp:sp>
    <dsp:sp modelId="{677257E2-BBDA-4EC4-B4B6-9B2F2B658726}">
      <dsp:nvSpPr>
        <dsp:cNvPr id="0" name=""/>
        <dsp:cNvSpPr/>
      </dsp:nvSpPr>
      <dsp:spPr>
        <a:xfrm rot="5400000">
          <a:off x="-169434" y="4220733"/>
          <a:ext cx="1129562" cy="7906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5</a:t>
          </a:r>
        </a:p>
      </dsp:txBody>
      <dsp:txXfrm rot="-5400000">
        <a:off x="1" y="4446646"/>
        <a:ext cx="790693" cy="338869"/>
      </dsp:txXfrm>
    </dsp:sp>
    <dsp:sp modelId="{A208A1F4-858E-46FC-B1AB-E04C973A25D1}">
      <dsp:nvSpPr>
        <dsp:cNvPr id="0" name=""/>
        <dsp:cNvSpPr/>
      </dsp:nvSpPr>
      <dsp:spPr>
        <a:xfrm rot="5400000">
          <a:off x="4133064" y="708928"/>
          <a:ext cx="734215" cy="74189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1" kern="1200" dirty="0"/>
            <a:t>Approval of the Prime Minister for the Awards</a:t>
          </a:r>
          <a:endParaRPr lang="en-US" sz="2200" kern="1200" dirty="0"/>
        </a:p>
      </dsp:txBody>
      <dsp:txXfrm rot="-5400000">
        <a:off x="790694" y="4087140"/>
        <a:ext cx="7383116" cy="6625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08600-3493-4264-9291-A12691E73537}" type="datetimeFigureOut">
              <a:rPr lang="en-IN" smtClean="0"/>
              <a:t>13-09-2017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BD709-69E2-42CA-B452-71202CB48A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275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D89E1-00D8-4E27-802F-AA2CE2F55D9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73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9F80-13D8-4B28-878D-4AD45E4910EA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F5E1-E3E4-40A1-9335-8CE66654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1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9F80-13D8-4B28-878D-4AD45E4910EA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F5E1-E3E4-40A1-9335-8CE66654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9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9F80-13D8-4B28-878D-4AD45E4910EA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F5E1-E3E4-40A1-9335-8CE66654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2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9F80-13D8-4B28-878D-4AD45E4910EA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F5E1-E3E4-40A1-9335-8CE66654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73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9F80-13D8-4B28-878D-4AD45E4910EA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F5E1-E3E4-40A1-9335-8CE66654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30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9F80-13D8-4B28-878D-4AD45E4910EA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F5E1-E3E4-40A1-9335-8CE66654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81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9F80-13D8-4B28-878D-4AD45E4910EA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F5E1-E3E4-40A1-9335-8CE66654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9F80-13D8-4B28-878D-4AD45E4910EA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F5E1-E3E4-40A1-9335-8CE66654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2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9F80-13D8-4B28-878D-4AD45E4910EA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F5E1-E3E4-40A1-9335-8CE66654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6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9F80-13D8-4B28-878D-4AD45E4910EA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F5E1-E3E4-40A1-9335-8CE66654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39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9F80-13D8-4B28-878D-4AD45E4910EA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F5E1-E3E4-40A1-9335-8CE66654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92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29F80-13D8-4B28-878D-4AD45E4910EA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2F5E1-E3E4-40A1-9335-8CE66654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245143"/>
            <a:ext cx="9144000" cy="3417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IN" sz="1621" dirty="0"/>
          </a:p>
        </p:txBody>
      </p:sp>
      <p:sp>
        <p:nvSpPr>
          <p:cNvPr id="4" name="TextBox 3"/>
          <p:cNvSpPr txBox="1"/>
          <p:nvPr/>
        </p:nvSpPr>
        <p:spPr>
          <a:xfrm>
            <a:off x="1" y="4158134"/>
            <a:ext cx="9144000" cy="95410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Prime Minister’s Awards for Excellence in Public Administration</a:t>
            </a:r>
            <a:endParaRPr lang="en-IN" sz="2800" b="1" dirty="0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113140"/>
            <a:ext cx="9143257" cy="17274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endParaRPr lang="en-IN" sz="1621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108" y="1698920"/>
            <a:ext cx="8171786" cy="1430179"/>
          </a:xfrm>
          <a:prstGeom prst="roundRect">
            <a:avLst/>
          </a:prstGeom>
          <a:solidFill>
            <a:schemeClr val="tx2"/>
          </a:solidFill>
        </p:spPr>
        <p:txBody>
          <a:bodyPr wrap="square" lIns="0" tIns="0" rIns="0" bIns="0" rtlCol="0">
            <a:spAutoFit/>
          </a:bodyPr>
          <a:lstStyle/>
          <a:p>
            <a:pPr indent="-274320" algn="ctr"/>
            <a:r>
              <a:rPr lang="en-US" sz="2800" b="1" dirty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Strategy for effective implementation of PMAY-G in the districts and parameters for evaluation of applications</a:t>
            </a:r>
            <a:endParaRPr lang="en-GB" sz="2800" b="1" dirty="0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08" y="204861"/>
            <a:ext cx="1723880" cy="708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878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525"/>
            <a:ext cx="9144000" cy="11525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Parameters for Evaluation of Applications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162050"/>
            <a:ext cx="9144000" cy="5705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872970"/>
              </p:ext>
            </p:extLst>
          </p:nvPr>
        </p:nvGraphicFramePr>
        <p:xfrm>
          <a:off x="161745" y="1231510"/>
          <a:ext cx="8820509" cy="5770051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83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3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8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S. No.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11" marR="56511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Parameter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11" marR="5651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889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>
                          <a:effectLst/>
                        </a:rPr>
                        <a:t>1. 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11" marR="56511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Uploading of Gram Sabha Resolutions and Permanent</a:t>
                      </a:r>
                      <a:r>
                        <a:rPr lang="en-US" sz="1600" b="1" baseline="0" dirty="0">
                          <a:effectLst/>
                        </a:rPr>
                        <a:t> Wait</a:t>
                      </a:r>
                      <a:r>
                        <a:rPr lang="en-US" sz="1600" b="1" dirty="0">
                          <a:effectLst/>
                        </a:rPr>
                        <a:t> List on </a:t>
                      </a:r>
                      <a:r>
                        <a:rPr lang="en-US" sz="1600" b="1" dirty="0" err="1">
                          <a:effectLst/>
                        </a:rPr>
                        <a:t>AwaasSoft</a:t>
                      </a:r>
                      <a:endParaRPr lang="en-US" sz="1600" b="1" dirty="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11" marR="5651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425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>
                          <a:effectLst/>
                        </a:rPr>
                        <a:t>2. 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11" marR="56511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Registration and Aadhar seeding of eligible beneficiaries, geo tagging of households</a:t>
                      </a:r>
                      <a:endParaRPr lang="en-US" sz="1600" b="1" dirty="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11" marR="5651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671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>
                          <a:effectLst/>
                        </a:rPr>
                        <a:t>3. 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11" marR="56511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Status of sanctioning of houses and release of 1</a:t>
                      </a:r>
                      <a:r>
                        <a:rPr lang="en-US" sz="1600" b="1" baseline="30000" dirty="0">
                          <a:effectLst/>
                        </a:rPr>
                        <a:t>st</a:t>
                      </a:r>
                      <a:r>
                        <a:rPr lang="en-US" sz="1600" b="1" dirty="0">
                          <a:effectLst/>
                        </a:rPr>
                        <a:t> installment as against the target f</a:t>
                      </a:r>
                      <a:r>
                        <a:rPr lang="en-US" sz="1600" b="1" baseline="0" dirty="0">
                          <a:effectLst/>
                        </a:rPr>
                        <a:t>or 2016-17 &amp; 2017-18</a:t>
                      </a:r>
                      <a:endParaRPr lang="en-US" sz="1600" b="1" dirty="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11" marR="5651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278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>
                          <a:effectLst/>
                        </a:rPr>
                        <a:t>4. 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11" marR="56511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Status of completion of PMAY-G Houses as against the</a:t>
                      </a:r>
                      <a:r>
                        <a:rPr lang="en-US" sz="1600" b="1" baseline="0" dirty="0">
                          <a:effectLst/>
                        </a:rPr>
                        <a:t> target </a:t>
                      </a:r>
                      <a:r>
                        <a:rPr lang="en-US" sz="1600" b="1" dirty="0">
                          <a:effectLst/>
                        </a:rPr>
                        <a:t>f</a:t>
                      </a:r>
                      <a:r>
                        <a:rPr lang="en-US" sz="1600" b="1" baseline="0" dirty="0">
                          <a:effectLst/>
                        </a:rPr>
                        <a:t>or FY 2016-17 &amp; 2017-18</a:t>
                      </a:r>
                      <a:endParaRPr lang="en-US" sz="1600" b="1" dirty="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11" marR="5651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605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Mangal" panose="02040503050203030202" pitchFamily="18" charset="0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Convergence with other schemes</a:t>
                      </a:r>
                      <a:endParaRPr lang="en-US" sz="1600" b="1" dirty="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Mangal" panose="02040503050203030202" pitchFamily="18" charset="0"/>
                      </a:endParaRPr>
                    </a:p>
                  </a:txBody>
                  <a:tcPr marL="43953" marR="4395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1413">
                <a:tc>
                  <a:txBody>
                    <a:bodyPr/>
                    <a:lstStyle/>
                    <a:p>
                      <a:pPr marL="22860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Mangal" panose="02040503050203030202" pitchFamily="18" charset="0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Both"/>
                      </a:pPr>
                      <a:r>
                        <a:rPr lang="en-US" sz="1600" dirty="0">
                          <a:effectLst/>
                        </a:rPr>
                        <a:t>90/95 days of unskilled </a:t>
                      </a:r>
                      <a:r>
                        <a:rPr lang="en-US" sz="1600" dirty="0" err="1">
                          <a:effectLst/>
                        </a:rPr>
                        <a:t>labour</a:t>
                      </a:r>
                      <a:r>
                        <a:rPr lang="en-US" sz="1600" dirty="0">
                          <a:effectLst/>
                        </a:rPr>
                        <a:t> from Mahatma Gandhi National Rural Employment Guarantee Scheme (MGNREGS)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Mangal" panose="02040503050203030202" pitchFamily="18" charset="0"/>
                      </a:endParaRPr>
                    </a:p>
                  </a:txBody>
                  <a:tcPr marL="43953" marR="4395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014">
                <a:tc>
                  <a:txBody>
                    <a:bodyPr/>
                    <a:lstStyle/>
                    <a:p>
                      <a:pPr marL="22860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Mangal" panose="02040503050203030202" pitchFamily="18" charset="0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>
                          <a:effectLst/>
                        </a:rPr>
                        <a:t>(b) Construction of toilet under Swachh Bharat Mission (SBM)/MGNREGS 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Mangal" panose="02040503050203030202" pitchFamily="18" charset="0"/>
                      </a:endParaRPr>
                    </a:p>
                  </a:txBody>
                  <a:tcPr marL="43953" marR="4395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3712">
                <a:tc>
                  <a:txBody>
                    <a:bodyPr/>
                    <a:lstStyle/>
                    <a:p>
                      <a:pPr marL="22860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Mangal" panose="02040503050203030202" pitchFamily="18" charset="0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>
                          <a:effectLst/>
                        </a:rPr>
                        <a:t>(c) Pradhan </a:t>
                      </a:r>
                      <a:r>
                        <a:rPr lang="en-US" sz="1600" dirty="0" err="1">
                          <a:effectLst/>
                        </a:rPr>
                        <a:t>Mantri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Ujjwala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Yojana</a:t>
                      </a:r>
                      <a:r>
                        <a:rPr lang="en-US" sz="1600" dirty="0">
                          <a:effectLst/>
                        </a:rPr>
                        <a:t> (PMUY)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Mangal" panose="02040503050203030202" pitchFamily="18" charset="0"/>
                      </a:endParaRPr>
                    </a:p>
                  </a:txBody>
                  <a:tcPr marL="43953" marR="4395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77">
                <a:tc>
                  <a:txBody>
                    <a:bodyPr/>
                    <a:lstStyle/>
                    <a:p>
                      <a:pPr marL="22860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Mangal" panose="02040503050203030202" pitchFamily="18" charset="0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>
                          <a:effectLst/>
                        </a:rPr>
                        <a:t>(d) </a:t>
                      </a:r>
                      <a:r>
                        <a:rPr lang="en-US" sz="1600" dirty="0" err="1">
                          <a:effectLst/>
                        </a:rPr>
                        <a:t>Deen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Dayal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Upadhyaya</a:t>
                      </a:r>
                      <a:r>
                        <a:rPr lang="en-US" sz="1600" dirty="0">
                          <a:effectLst/>
                        </a:rPr>
                        <a:t> Gram </a:t>
                      </a:r>
                      <a:r>
                        <a:rPr lang="en-US" sz="1600" dirty="0" err="1">
                          <a:effectLst/>
                        </a:rPr>
                        <a:t>Jyoti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Yojana</a:t>
                      </a:r>
                      <a:r>
                        <a:rPr lang="en-US" sz="1600" dirty="0">
                          <a:effectLst/>
                        </a:rPr>
                        <a:t>  (DDUGJY)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Mangal" panose="02040503050203030202" pitchFamily="18" charset="0"/>
                      </a:endParaRPr>
                    </a:p>
                  </a:txBody>
                  <a:tcPr marL="43953" marR="4395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7573">
                <a:tc>
                  <a:txBody>
                    <a:bodyPr/>
                    <a:lstStyle/>
                    <a:p>
                      <a:pPr marL="22860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Mangal" panose="02040503050203030202" pitchFamily="18" charset="0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>
                          <a:effectLst/>
                        </a:rPr>
                        <a:t>(e) National Rural Drinking Water </a:t>
                      </a:r>
                      <a:r>
                        <a:rPr lang="en-US" sz="1600" dirty="0" err="1">
                          <a:effectLst/>
                        </a:rPr>
                        <a:t>Programme</a:t>
                      </a:r>
                      <a:r>
                        <a:rPr lang="en-US" sz="1600" dirty="0">
                          <a:effectLst/>
                        </a:rPr>
                        <a:t> (NRDWP) 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Mangal" panose="02040503050203030202" pitchFamily="18" charset="0"/>
                      </a:endParaRPr>
                    </a:p>
                  </a:txBody>
                  <a:tcPr marL="43953" marR="4395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3753">
                <a:tc>
                  <a:txBody>
                    <a:bodyPr/>
                    <a:lstStyle/>
                    <a:p>
                      <a:pPr marL="22860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Mangal" panose="02040503050203030202" pitchFamily="18" charset="0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>
                          <a:effectLst/>
                        </a:rPr>
                        <a:t>(f) Any other scheme: Plantation, solar lights, rainwater harvesting structure etc.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Mangal" panose="02040503050203030202" pitchFamily="18" charset="0"/>
                      </a:endParaRPr>
                    </a:p>
                  </a:txBody>
                  <a:tcPr marL="43953" marR="43953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907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525"/>
            <a:ext cx="9144000" cy="11525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Parameters for Evaluation of Applications..</a:t>
            </a:r>
            <a:r>
              <a:rPr lang="en-US" sz="2800" dirty="0"/>
              <a:t>2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1162050"/>
            <a:ext cx="9144000" cy="5705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719376"/>
              </p:ext>
            </p:extLst>
          </p:nvPr>
        </p:nvGraphicFramePr>
        <p:xfrm>
          <a:off x="185467" y="1311215"/>
          <a:ext cx="8773065" cy="440607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899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73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65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S. No.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11" marR="56511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Parameter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11" marR="5651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234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>
                          <a:effectLst/>
                        </a:rPr>
                        <a:t>6. 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Mangal" panose="02040503050203030202" pitchFamily="18" charset="0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Planning for smooth</a:t>
                      </a:r>
                      <a:r>
                        <a:rPr lang="en-US" sz="1600" b="1" baseline="0" dirty="0">
                          <a:effectLst/>
                        </a:rPr>
                        <a:t> execution of the scheme</a:t>
                      </a:r>
                      <a:endParaRPr lang="en-US" sz="1600" b="1" dirty="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Mangal" panose="02040503050203030202" pitchFamily="18" charset="0"/>
                      </a:endParaRPr>
                    </a:p>
                  </a:txBody>
                  <a:tcPr marL="43953" marR="4395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8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(a) Creating enabling environment for uninterrupted supply of construction materials</a:t>
                      </a:r>
                    </a:p>
                  </a:txBody>
                  <a:tcPr marL="43953" marR="4395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9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(b) Number of certified RURAL MASONS in the district</a:t>
                      </a:r>
                    </a:p>
                  </a:txBody>
                  <a:tcPr marL="43953" marR="4395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074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 ) Number of houses constructed with housing typologies </a:t>
                      </a:r>
                    </a:p>
                  </a:txBody>
                  <a:tcPr marL="43953" marR="4395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614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>
                          <a:effectLst/>
                        </a:rPr>
                        <a:t>7. 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11" marR="56511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IEC Initiatives</a:t>
                      </a:r>
                      <a:endParaRPr lang="en-US" sz="1600" b="1" dirty="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11" marR="5651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5694"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11" marR="56511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Both"/>
                      </a:pPr>
                      <a:r>
                        <a:rPr lang="en-US" sz="1600" dirty="0">
                          <a:effectLst/>
                        </a:rPr>
                        <a:t>No. of gram panchayats where the names of beneficiaries appearing in PWL are painted on the walls of gram panchayat office and public</a:t>
                      </a:r>
                      <a:r>
                        <a:rPr lang="en-US" sz="1600" baseline="0" dirty="0">
                          <a:effectLst/>
                        </a:rPr>
                        <a:t> buildings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11" marR="56511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262"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11" marR="56511" marT="0" marB="0"/>
                </a:tc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(b) Celebration of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Awaas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Diwas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11" marR="5651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12837"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Georgia" panose="02040502050405020303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11" marR="56511" marT="0" marB="0"/>
                </a:tc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(c) Any other innovative measure such as organizing street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plays, local media campaigns, starting helpline,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grih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pravesh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ceremony,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bhoomi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poojan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etc.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11" marR="56511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749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1525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The Way Ahead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152525"/>
            <a:ext cx="5844208" cy="5705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1700" b="1" dirty="0" err="1">
                <a:solidFill>
                  <a:schemeClr val="tx1"/>
                </a:solidFill>
              </a:rPr>
              <a:t>Finalising</a:t>
            </a:r>
            <a:r>
              <a:rPr lang="en-US" sz="1700" b="1" dirty="0">
                <a:solidFill>
                  <a:schemeClr val="tx1"/>
                </a:solidFill>
              </a:rPr>
              <a:t> parameters for evaluating applications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1700" b="1" dirty="0">
                <a:solidFill>
                  <a:schemeClr val="tx1"/>
                </a:solidFill>
              </a:rPr>
              <a:t>Assigning weights and deciding scoring mechanism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1700" b="1" dirty="0">
                <a:solidFill>
                  <a:schemeClr val="tx1"/>
                </a:solidFill>
              </a:rPr>
              <a:t>Performance tracker in </a:t>
            </a:r>
            <a:r>
              <a:rPr lang="en-US" sz="1700" b="1" dirty="0" err="1">
                <a:solidFill>
                  <a:schemeClr val="tx1"/>
                </a:solidFill>
              </a:rPr>
              <a:t>AwaasSoft</a:t>
            </a:r>
            <a:r>
              <a:rPr lang="en-US" sz="1700" b="1" dirty="0">
                <a:solidFill>
                  <a:schemeClr val="tx1"/>
                </a:solidFill>
              </a:rPr>
              <a:t>- </a:t>
            </a:r>
            <a:r>
              <a:rPr lang="en-US" sz="1700" dirty="0">
                <a:solidFill>
                  <a:schemeClr val="tx1"/>
                </a:solidFill>
              </a:rPr>
              <a:t>Rank districts according to their performance, districts and states can monitor performance on daily basis,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chemeClr val="tx1"/>
                </a:solidFill>
              </a:rPr>
              <a:t>Tracker will increase visibility, foster competition and enhance transparency.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1700" b="1" dirty="0">
                <a:solidFill>
                  <a:schemeClr val="tx1"/>
                </a:solidFill>
              </a:rPr>
              <a:t>Collection of feedback from beneficiaries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1700" b="1" dirty="0">
                <a:solidFill>
                  <a:schemeClr val="tx1"/>
                </a:solidFill>
              </a:rPr>
              <a:t>Collecting info on parameters for which data is not available on </a:t>
            </a:r>
            <a:r>
              <a:rPr lang="en-US" sz="1700" b="1" dirty="0" err="1">
                <a:solidFill>
                  <a:schemeClr val="tx1"/>
                </a:solidFill>
              </a:rPr>
              <a:t>Awaassoft</a:t>
            </a:r>
            <a:r>
              <a:rPr lang="en-US" sz="1700" b="1" dirty="0">
                <a:solidFill>
                  <a:schemeClr val="tx1"/>
                </a:solidFill>
              </a:rPr>
              <a:t> such as IEC initiatives, planning for smooth execution etc.</a:t>
            </a:r>
          </a:p>
        </p:txBody>
      </p:sp>
      <p:pic>
        <p:nvPicPr>
          <p:cNvPr id="1026" name="Picture 2" descr="https://1.bp.blogspot.com/-vJwjC7RZXuc/WCqwP91pqzI/AAAAAAAAAKg/ye2mMxz8ChQXUBceuXTOC5doWYebL2a4QCK4B/s400/quyen-chon-nhi-phan-quoc-te.jpg">
            <a:extLst>
              <a:ext uri="{FF2B5EF4-FFF2-40B4-BE49-F238E27FC236}">
                <a16:creationId xmlns:a16="http://schemas.microsoft.com/office/drawing/2014/main" id="{4EA18C2E-F00A-4E07-B929-1D99599C37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208" y="1152525"/>
            <a:ext cx="3299791" cy="570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330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1525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Background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150203"/>
            <a:ext cx="9144000" cy="5705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65297" y="2299686"/>
            <a:ext cx="6977064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Prime Minister’s Awards for Excellence in Public Administration</a:t>
            </a:r>
          </a:p>
        </p:txBody>
      </p:sp>
      <p:sp>
        <p:nvSpPr>
          <p:cNvPr id="7" name="Isosceles Triangle 6"/>
          <p:cNvSpPr/>
          <p:nvPr/>
        </p:nvSpPr>
        <p:spPr>
          <a:xfrm rot="10800000">
            <a:off x="3117371" y="2089732"/>
            <a:ext cx="3295650" cy="111697"/>
          </a:xfrm>
          <a:prstGeom prst="triangle">
            <a:avLst>
              <a:gd name="adj" fmla="val 4971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19149" y="1274326"/>
            <a:ext cx="8029575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To acknowledge, recognize and reward the extraordinary and innovative work done by districts/organizations of the central and state governments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457450" y="3048000"/>
            <a:ext cx="4752975" cy="285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466975" y="3067050"/>
            <a:ext cx="0" cy="4558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210425" y="3048000"/>
            <a:ext cx="0" cy="455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791075" y="2727438"/>
            <a:ext cx="1" cy="3159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38149" y="3691339"/>
            <a:ext cx="4352925" cy="70788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For implementation of priority programs- 12 Awards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6086474" y="3679776"/>
            <a:ext cx="2552701" cy="70788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For innovation-</a:t>
            </a:r>
          </a:p>
          <a:p>
            <a:pPr algn="ctr"/>
            <a:r>
              <a:rPr lang="en-US" sz="2000" b="1" dirty="0"/>
              <a:t>2 Awards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238125" y="4905374"/>
            <a:ext cx="1504950" cy="162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Rural Housing Division of </a:t>
            </a:r>
            <a:r>
              <a:rPr lang="en-US" sz="2000" dirty="0" err="1"/>
              <a:t>MoRD</a:t>
            </a:r>
            <a:endParaRPr lang="en-US" sz="2000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4600575"/>
            <a:ext cx="9144000" cy="1905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Striped Right Arrow 23"/>
          <p:cNvSpPr/>
          <p:nvPr/>
        </p:nvSpPr>
        <p:spPr>
          <a:xfrm>
            <a:off x="1866900" y="5305425"/>
            <a:ext cx="819150" cy="79057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901351" y="5044622"/>
            <a:ext cx="6027348" cy="132343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/>
              <a:t>Has to take actions to ensure speedy and effective implementation of its flagship scheme PMAY-G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Has to provide parameters for evaluation of applications</a:t>
            </a:r>
          </a:p>
        </p:txBody>
      </p:sp>
    </p:spTree>
    <p:extLst>
      <p:ext uri="{BB962C8B-B14F-4D97-AF65-F5344CB8AC3E}">
        <p14:creationId xmlns:p14="http://schemas.microsoft.com/office/powerpoint/2010/main" val="212435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1525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Steps for Performance Evaluation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162050"/>
            <a:ext cx="9144000" cy="5705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11016404"/>
              </p:ext>
            </p:extLst>
          </p:nvPr>
        </p:nvGraphicFramePr>
        <p:xfrm>
          <a:off x="467174" y="1424256"/>
          <a:ext cx="8209651" cy="5181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8423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217971"/>
            <a:ext cx="7886700" cy="1325563"/>
          </a:xfrm>
        </p:spPr>
        <p:txBody>
          <a:bodyPr/>
          <a:lstStyle/>
          <a:p>
            <a:pPr algn="r"/>
            <a:r>
              <a:rPr lang="en-US" dirty="0"/>
              <a:t>Salient Features of PMAY-G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Pradhaan Mantri Awaas Yojana (Gramin)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b="1">
                <a:latin typeface="+mj-lt"/>
              </a:rPr>
              <a:t>Slide No. </a:t>
            </a:r>
            <a:fld id="{BFB66C44-0AFF-497F-9A8D-4C0F859815EF}" type="slidenum">
              <a:rPr lang="en-GB" smtClean="0"/>
              <a:pPr/>
              <a:t>4</a:t>
            </a:fld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DD28BB0-3AA9-46A7-B5F5-73DF38C29AD0}"/>
              </a:ext>
            </a:extLst>
          </p:cNvPr>
          <p:cNvGrpSpPr/>
          <p:nvPr/>
        </p:nvGrpSpPr>
        <p:grpSpPr>
          <a:xfrm>
            <a:off x="-2" y="914400"/>
            <a:ext cx="9144002" cy="5486400"/>
            <a:chOff x="-2" y="914400"/>
            <a:chExt cx="9144002" cy="5486400"/>
          </a:xfrm>
        </p:grpSpPr>
        <p:sp>
          <p:nvSpPr>
            <p:cNvPr id="3" name="Rectangle 2"/>
            <p:cNvSpPr/>
            <p:nvPr/>
          </p:nvSpPr>
          <p:spPr>
            <a:xfrm>
              <a:off x="-1" y="914400"/>
              <a:ext cx="7580243" cy="9144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500" b="1" i="1" dirty="0">
                  <a:solidFill>
                    <a:schemeClr val="tx1"/>
                  </a:solidFill>
                  <a:latin typeface="+mj-lt"/>
                </a:rPr>
                <a:t>Indira </a:t>
              </a:r>
              <a:r>
                <a:rPr lang="en-US" sz="1500" b="1" i="1" dirty="0" err="1">
                  <a:solidFill>
                    <a:schemeClr val="tx1"/>
                  </a:solidFill>
                  <a:latin typeface="+mj-lt"/>
                </a:rPr>
                <a:t>Awaas</a:t>
              </a:r>
              <a:r>
                <a:rPr lang="en-US" sz="1500" b="1" i="1" dirty="0">
                  <a:solidFill>
                    <a:schemeClr val="tx1"/>
                  </a:solidFill>
                  <a:latin typeface="+mj-lt"/>
                </a:rPr>
                <a:t> Yojana was restructured into Pradhan Mantri </a:t>
              </a:r>
              <a:r>
                <a:rPr lang="en-US" sz="1500" b="1" i="1" dirty="0" err="1">
                  <a:solidFill>
                    <a:schemeClr val="tx1"/>
                  </a:solidFill>
                  <a:latin typeface="+mj-lt"/>
                </a:rPr>
                <a:t>Awaas</a:t>
              </a:r>
              <a:r>
                <a:rPr lang="en-US" sz="1500" b="1" i="1" dirty="0">
                  <a:solidFill>
                    <a:schemeClr val="tx1"/>
                  </a:solidFill>
                  <a:latin typeface="+mj-lt"/>
                </a:rPr>
                <a:t> Yojana –</a:t>
              </a:r>
              <a:r>
                <a:rPr lang="en-US" sz="1500" b="1" i="1" dirty="0" err="1">
                  <a:solidFill>
                    <a:schemeClr val="tx1"/>
                  </a:solidFill>
                  <a:latin typeface="+mj-lt"/>
                </a:rPr>
                <a:t>Gramin</a:t>
              </a:r>
              <a:r>
                <a:rPr lang="en-US" sz="1500" b="1" i="1" dirty="0">
                  <a:solidFill>
                    <a:schemeClr val="tx1"/>
                  </a:solidFill>
                  <a:latin typeface="+mj-lt"/>
                </a:rPr>
                <a:t> </a:t>
              </a:r>
              <a:r>
                <a:rPr lang="en-US" sz="1500" b="1" i="1" dirty="0" err="1">
                  <a:solidFill>
                    <a:schemeClr val="tx1"/>
                  </a:solidFill>
                  <a:latin typeface="+mj-lt"/>
                </a:rPr>
                <a:t>w.e.f</a:t>
              </a:r>
              <a:r>
                <a:rPr lang="en-US" sz="1500" b="1" i="1" dirty="0">
                  <a:solidFill>
                    <a:schemeClr val="tx1"/>
                  </a:solidFill>
                  <a:latin typeface="+mj-lt"/>
                </a:rPr>
                <a:t> 1</a:t>
              </a:r>
              <a:r>
                <a:rPr lang="en-US" sz="1500" b="1" i="1" baseline="30000" dirty="0">
                  <a:solidFill>
                    <a:schemeClr val="tx1"/>
                  </a:solidFill>
                  <a:latin typeface="+mj-lt"/>
                </a:rPr>
                <a:t>st</a:t>
              </a:r>
              <a:r>
                <a:rPr lang="en-US" sz="1500" b="1" i="1" dirty="0">
                  <a:solidFill>
                    <a:schemeClr val="tx1"/>
                  </a:solidFill>
                  <a:latin typeface="+mj-lt"/>
                </a:rPr>
                <a:t> April 2016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160104" y="1828800"/>
              <a:ext cx="6983896" cy="9144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500" b="1" i="1" dirty="0">
                  <a:solidFill>
                    <a:schemeClr val="tx1"/>
                  </a:solidFill>
                  <a:latin typeface="+mj-lt"/>
                </a:rPr>
                <a:t>Assistance to be provided for construction of 1 Cr. houses in rural areas by March 2019</a:t>
              </a:r>
              <a:endParaRPr lang="en-GB" sz="1500" b="1" i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-2" y="2743200"/>
              <a:ext cx="7580243" cy="9144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500" b="1" i="1" dirty="0">
                  <a:solidFill>
                    <a:schemeClr val="tx1"/>
                  </a:solidFill>
                  <a:latin typeface="+mj-lt"/>
                </a:rPr>
                <a:t>Unit assistance enhanced to </a:t>
              </a:r>
              <a:r>
                <a:rPr lang="en-US" sz="1500" b="1" i="1" dirty="0" err="1">
                  <a:solidFill>
                    <a:schemeClr val="tx1"/>
                  </a:solidFill>
                  <a:latin typeface="+mj-lt"/>
                </a:rPr>
                <a:t>Rs</a:t>
              </a:r>
              <a:r>
                <a:rPr lang="en-US" sz="1500" b="1" i="1" dirty="0">
                  <a:solidFill>
                    <a:schemeClr val="tx1"/>
                  </a:solidFill>
                  <a:latin typeface="+mj-lt"/>
                </a:rPr>
                <a:t>. 1,20,000 in plain areas and to </a:t>
              </a:r>
              <a:r>
                <a:rPr lang="en-US" sz="1500" b="1" i="1" dirty="0" err="1">
                  <a:solidFill>
                    <a:schemeClr val="tx1"/>
                  </a:solidFill>
                  <a:latin typeface="+mj-lt"/>
                </a:rPr>
                <a:t>Rs</a:t>
              </a:r>
              <a:r>
                <a:rPr lang="en-US" sz="1500" b="1" i="1" dirty="0">
                  <a:solidFill>
                    <a:schemeClr val="tx1"/>
                  </a:solidFill>
                  <a:latin typeface="+mj-lt"/>
                </a:rPr>
                <a:t>. 1,30,000 in hilly states/difficult areas /IAP districts</a:t>
              </a:r>
              <a:endParaRPr lang="en-GB" sz="1500" b="1" i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60104" y="3657600"/>
              <a:ext cx="6983896" cy="914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500" b="1" i="1" dirty="0">
                  <a:solidFill>
                    <a:schemeClr val="tx1"/>
                  </a:solidFill>
                </a:rPr>
                <a:t>90/95 </a:t>
              </a:r>
              <a:r>
                <a:rPr lang="en-US" sz="1500" b="1" i="1" dirty="0" err="1">
                  <a:solidFill>
                    <a:schemeClr val="tx1"/>
                  </a:solidFill>
                </a:rPr>
                <a:t>persondays</a:t>
              </a:r>
              <a:r>
                <a:rPr lang="en-US" sz="1500" b="1" i="1" dirty="0">
                  <a:solidFill>
                    <a:schemeClr val="tx1"/>
                  </a:solidFill>
                </a:rPr>
                <a:t> of unskilled wage </a:t>
              </a:r>
              <a:r>
                <a:rPr lang="en-US" sz="1500" b="1" i="1" dirty="0" err="1">
                  <a:solidFill>
                    <a:schemeClr val="tx1"/>
                  </a:solidFill>
                </a:rPr>
                <a:t>labour</a:t>
              </a:r>
              <a:r>
                <a:rPr lang="en-US" sz="1500" b="1" i="1" dirty="0">
                  <a:solidFill>
                    <a:schemeClr val="tx1"/>
                  </a:solidFill>
                </a:rPr>
                <a:t> to be provided through MGNREGA </a:t>
              </a:r>
            </a:p>
            <a:p>
              <a:pPr algn="r"/>
              <a:r>
                <a:rPr lang="en-US" sz="1500" b="1" i="1" dirty="0">
                  <a:solidFill>
                    <a:schemeClr val="tx1"/>
                  </a:solidFill>
                </a:rPr>
                <a:t>(</a:t>
              </a:r>
              <a:r>
                <a:rPr lang="en-US" sz="1500" b="1" i="1" dirty="0" err="1">
                  <a:solidFill>
                    <a:schemeClr val="tx1"/>
                  </a:solidFill>
                </a:rPr>
                <a:t>Rs</a:t>
              </a:r>
              <a:r>
                <a:rPr lang="en-US" sz="1500" b="1" i="1" dirty="0">
                  <a:solidFill>
                    <a:schemeClr val="tx1"/>
                  </a:solidFill>
                </a:rPr>
                <a:t> 167-259/ </a:t>
              </a:r>
              <a:r>
                <a:rPr lang="en-US" sz="1500" b="1" i="1" dirty="0" err="1">
                  <a:solidFill>
                    <a:schemeClr val="tx1"/>
                  </a:solidFill>
                </a:rPr>
                <a:t>personday</a:t>
              </a:r>
              <a:r>
                <a:rPr lang="en-US" sz="1500" b="1" i="1" dirty="0">
                  <a:solidFill>
                    <a:schemeClr val="tx1"/>
                  </a:solidFill>
                </a:rPr>
                <a:t>)</a:t>
              </a:r>
              <a:endParaRPr lang="en-GB" sz="1500" b="1" i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3193" y="4572000"/>
              <a:ext cx="7557048" cy="9144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500" b="1" i="1" dirty="0" err="1">
                  <a:solidFill>
                    <a:schemeClr val="tx1"/>
                  </a:solidFill>
                  <a:latin typeface="+mj-lt"/>
                </a:rPr>
                <a:t>Rs</a:t>
              </a:r>
              <a:r>
                <a:rPr lang="en-GB" sz="1500" b="1" i="1" dirty="0">
                  <a:solidFill>
                    <a:schemeClr val="tx1"/>
                  </a:solidFill>
                  <a:latin typeface="+mj-lt"/>
                </a:rPr>
                <a:t> 12,000 to be provided for construction of toilet through convergence with SBM/MGNREGA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60104" y="5486400"/>
              <a:ext cx="6983896" cy="9144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500" b="1" i="1">
                  <a:solidFill>
                    <a:schemeClr val="tx1"/>
                  </a:solidFill>
                </a:rPr>
                <a:t>SECC-2011 data to be used for identification of beneficiaries</a:t>
              </a:r>
              <a:endParaRPr lang="en-GB" sz="1500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6" name="Oval 25"/>
          <p:cNvSpPr/>
          <p:nvPr/>
        </p:nvSpPr>
        <p:spPr>
          <a:xfrm>
            <a:off x="1447800" y="914400"/>
            <a:ext cx="6629400" cy="5486400"/>
          </a:xfrm>
          <a:prstGeom prst="ellipse">
            <a:avLst/>
          </a:pr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9455A5C-4267-4D11-804A-86854DD4FD9E}"/>
              </a:ext>
            </a:extLst>
          </p:cNvPr>
          <p:cNvSpPr/>
          <p:nvPr/>
        </p:nvSpPr>
        <p:spPr>
          <a:xfrm>
            <a:off x="0" y="0"/>
            <a:ext cx="9144000" cy="95884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Salient Features of PMAY-G</a:t>
            </a:r>
          </a:p>
        </p:txBody>
      </p:sp>
    </p:spTree>
    <p:extLst>
      <p:ext uri="{BB962C8B-B14F-4D97-AF65-F5344CB8AC3E}">
        <p14:creationId xmlns:p14="http://schemas.microsoft.com/office/powerpoint/2010/main" val="3480794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635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List of Eligible Beneficiaries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6810" y="6356350"/>
            <a:ext cx="4537276" cy="365125"/>
          </a:xfrm>
        </p:spPr>
        <p:txBody>
          <a:bodyPr/>
          <a:lstStyle/>
          <a:p>
            <a:r>
              <a:rPr lang="en-GB"/>
              <a:t>Pradhaan Mantri Awaas Yojana (Gramin)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337139" y="6356350"/>
            <a:ext cx="2646745" cy="365125"/>
          </a:xfrm>
        </p:spPr>
        <p:txBody>
          <a:bodyPr/>
          <a:lstStyle/>
          <a:p>
            <a:r>
              <a:rPr lang="en-GB" b="1">
                <a:latin typeface="+mj-lt"/>
              </a:rPr>
              <a:t>Slide No. </a:t>
            </a:r>
            <a:fld id="{BFB66C44-0AFF-497F-9A8D-4C0F859815EF}" type="slidenum">
              <a:rPr lang="en-GB" smtClean="0">
                <a:latin typeface="+mj-lt"/>
              </a:rPr>
              <a:pPr/>
              <a:t>5</a:t>
            </a:fld>
            <a:endParaRPr lang="en-GB" dirty="0">
              <a:latin typeface="+mj-lt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838200" y="1219200"/>
            <a:ext cx="7467600" cy="4876800"/>
            <a:chOff x="1447800" y="1219200"/>
            <a:chExt cx="6019800" cy="487680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6" name="Rounded Rectangle 5"/>
            <p:cNvSpPr/>
            <p:nvPr/>
          </p:nvSpPr>
          <p:spPr>
            <a:xfrm>
              <a:off x="1524000" y="1219200"/>
              <a:ext cx="5943600" cy="6858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+mj-lt"/>
                </a:rPr>
                <a:t>Entire list  of households enlisted in SECC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505200" y="2133600"/>
              <a:ext cx="3962400" cy="6858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+mj-lt"/>
                </a:rPr>
                <a:t>Step 1:</a:t>
              </a:r>
              <a:r>
                <a:rPr lang="en-US" b="1" dirty="0">
                  <a:solidFill>
                    <a:schemeClr val="tx1"/>
                  </a:solidFill>
                </a:rPr>
                <a:t>Automatic exclusion using 13 parameters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505200" y="3048000"/>
              <a:ext cx="3962400" cy="7620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+mj-lt"/>
                </a:rPr>
                <a:t>Step 2</a:t>
              </a:r>
              <a:r>
                <a:rPr lang="en-US" b="1" dirty="0">
                  <a:solidFill>
                    <a:schemeClr val="tx1"/>
                  </a:solidFill>
                </a:rPr>
                <a:t>: Exclusion of pucca and semi pucca houses (pucca roof and/or pucca wall)</a:t>
              </a:r>
              <a:endParaRPr lang="en-US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524000" y="4038600"/>
              <a:ext cx="5943600" cy="6858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+mj-lt"/>
                </a:rPr>
                <a:t>List of non- excluded households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447800" y="2133600"/>
              <a:ext cx="1828800" cy="1752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+mj-lt"/>
                </a:rPr>
                <a:t>Exclusion </a:t>
              </a:r>
              <a:r>
                <a:rPr lang="en-US" b="1" i="1" dirty="0">
                  <a:solidFill>
                    <a:schemeClr val="tx1"/>
                  </a:solidFill>
                  <a:latin typeface="+mj-lt"/>
                </a:rPr>
                <a:t>Process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657600" y="4953000"/>
              <a:ext cx="3810000" cy="11430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+mj-lt"/>
                </a:rPr>
                <a:t>Houseless </a:t>
              </a:r>
              <a:r>
                <a:rPr lang="en-US" b="1" dirty="0" err="1">
                  <a:solidFill>
                    <a:schemeClr val="tx1"/>
                  </a:solidFill>
                  <a:latin typeface="+mj-lt"/>
                </a:rPr>
                <a:t>hhds</a:t>
              </a:r>
              <a:r>
                <a:rPr lang="en-US" b="1" dirty="0">
                  <a:solidFill>
                    <a:schemeClr val="tx1"/>
                  </a:solidFill>
                  <a:latin typeface="+mj-lt"/>
                </a:rPr>
                <a:t> and </a:t>
              </a:r>
              <a:r>
                <a:rPr lang="en-US" b="1" dirty="0" err="1">
                  <a:solidFill>
                    <a:schemeClr val="tx1"/>
                  </a:solidFill>
                  <a:latin typeface="+mj-lt"/>
                </a:rPr>
                <a:t>hhds</a:t>
              </a:r>
              <a:r>
                <a:rPr lang="en-US" b="1" dirty="0">
                  <a:solidFill>
                    <a:schemeClr val="tx1"/>
                  </a:solidFill>
                  <a:latin typeface="+mj-lt"/>
                </a:rPr>
                <a:t> living in 0, 1 and 2 room KH (</a:t>
              </a:r>
              <a:r>
                <a:rPr lang="en-US" b="1" dirty="0" err="1">
                  <a:solidFill>
                    <a:schemeClr val="tx1"/>
                  </a:solidFill>
                  <a:latin typeface="+mj-lt"/>
                </a:rPr>
                <a:t>kucha</a:t>
              </a:r>
              <a:r>
                <a:rPr lang="en-US" b="1" dirty="0">
                  <a:solidFill>
                    <a:schemeClr val="tx1"/>
                  </a:solidFill>
                  <a:latin typeface="+mj-lt"/>
                </a:rPr>
                <a:t> wall and </a:t>
              </a:r>
              <a:r>
                <a:rPr lang="en-US" b="1" dirty="0" err="1">
                  <a:solidFill>
                    <a:schemeClr val="tx1"/>
                  </a:solidFill>
                  <a:latin typeface="+mj-lt"/>
                </a:rPr>
                <a:t>kucha</a:t>
              </a:r>
              <a:r>
                <a:rPr lang="en-US" b="1" dirty="0">
                  <a:solidFill>
                    <a:schemeClr val="tx1"/>
                  </a:solidFill>
                  <a:latin typeface="+mj-lt"/>
                </a:rPr>
                <a:t> roof)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509227" y="4953000"/>
              <a:ext cx="1919773" cy="11430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>
                  <a:solidFill>
                    <a:schemeClr val="tx1"/>
                  </a:solidFill>
                  <a:latin typeface="+mj-lt"/>
                </a:rPr>
                <a:t>Universe of eligible beneficiaries</a:t>
              </a:r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2514600" y="1828800"/>
              <a:ext cx="304800" cy="457200"/>
            </a:xfrm>
            <a:prstGeom prst="down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5105400" y="2819400"/>
              <a:ext cx="304800" cy="381000"/>
            </a:xfrm>
            <a:prstGeom prst="downArrow">
              <a:avLst/>
            </a:prstGeom>
            <a:solidFill>
              <a:srgbClr val="00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5" name="Down Arrow 14"/>
            <p:cNvSpPr/>
            <p:nvPr/>
          </p:nvSpPr>
          <p:spPr>
            <a:xfrm>
              <a:off x="4114800" y="3810000"/>
              <a:ext cx="304800" cy="381000"/>
            </a:xfrm>
            <a:prstGeom prst="downArrow">
              <a:avLst/>
            </a:prstGeom>
            <a:solidFill>
              <a:srgbClr val="00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6" name="Down Arrow 15"/>
            <p:cNvSpPr/>
            <p:nvPr/>
          </p:nvSpPr>
          <p:spPr>
            <a:xfrm>
              <a:off x="2362200" y="4724400"/>
              <a:ext cx="304800" cy="381000"/>
            </a:xfrm>
            <a:prstGeom prst="downArrow">
              <a:avLst/>
            </a:prstGeom>
            <a:solidFill>
              <a:srgbClr val="00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3200400" y="2438400"/>
              <a:ext cx="397329" cy="381000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8" name="Right Arrow 17"/>
            <p:cNvSpPr/>
            <p:nvPr/>
          </p:nvSpPr>
          <p:spPr>
            <a:xfrm>
              <a:off x="3352022" y="5334000"/>
              <a:ext cx="381777" cy="381000"/>
            </a:xfrm>
            <a:prstGeom prst="rightArrow">
              <a:avLst/>
            </a:prstGeom>
            <a:solidFill>
              <a:srgbClr val="00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895D2046-2A83-4698-A905-3CEF9F8C7C9E}"/>
              </a:ext>
            </a:extLst>
          </p:cNvPr>
          <p:cNvSpPr/>
          <p:nvPr/>
        </p:nvSpPr>
        <p:spPr>
          <a:xfrm>
            <a:off x="0" y="0"/>
            <a:ext cx="9144000" cy="95884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Identification using SECC</a:t>
            </a:r>
          </a:p>
        </p:txBody>
      </p:sp>
    </p:spTree>
    <p:extLst>
      <p:ext uri="{BB962C8B-B14F-4D97-AF65-F5344CB8AC3E}">
        <p14:creationId xmlns:p14="http://schemas.microsoft.com/office/powerpoint/2010/main" val="4131087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Pradhaan Mantri Awaas Yojana (Gramin)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b="1">
                <a:latin typeface="+mj-lt"/>
              </a:rPr>
              <a:t>Slide No. </a:t>
            </a:r>
            <a:fld id="{BFB66C44-0AFF-497F-9A8D-4C0F859815EF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err="1">
                <a:solidFill>
                  <a:schemeClr val="tx1"/>
                </a:solidFill>
                <a:latin typeface="Garamond" pitchFamily="18" charset="0"/>
                <a:ea typeface="Times New Roman" pitchFamily="18" charset="0"/>
                <a:cs typeface="Aldhabi" pitchFamily="2" charset="-78"/>
              </a:rPr>
              <a:t>Motorised</a:t>
            </a:r>
            <a:r>
              <a:rPr lang="en-US" sz="1600" b="1" dirty="0">
                <a:solidFill>
                  <a:schemeClr val="tx1"/>
                </a:solidFill>
                <a:latin typeface="Garamond" pitchFamily="18" charset="0"/>
                <a:ea typeface="Times New Roman" pitchFamily="18" charset="0"/>
                <a:cs typeface="Aldhabi" pitchFamily="2" charset="-78"/>
              </a:rPr>
              <a:t> two/three/four wheeler/ fishing boat</a:t>
            </a:r>
            <a:endParaRPr lang="en-US" sz="1600" b="1" dirty="0">
              <a:solidFill>
                <a:schemeClr val="tx1"/>
              </a:solidFill>
              <a:latin typeface="Garamond" pitchFamily="18" charset="0"/>
              <a:cs typeface="Aldhabi" pitchFamily="2" charset="-78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err="1">
                <a:solidFill>
                  <a:schemeClr val="tx1"/>
                </a:solidFill>
                <a:latin typeface="Garamond" pitchFamily="18" charset="0"/>
                <a:ea typeface="Times New Roman" pitchFamily="18" charset="0"/>
                <a:cs typeface="Aldhabi" pitchFamily="2" charset="-78"/>
              </a:rPr>
              <a:t>Mechanised</a:t>
            </a:r>
            <a:r>
              <a:rPr lang="en-US" sz="1600" b="1" dirty="0">
                <a:solidFill>
                  <a:schemeClr val="tx1"/>
                </a:solidFill>
                <a:latin typeface="Garamond" pitchFamily="18" charset="0"/>
                <a:ea typeface="Times New Roman" pitchFamily="18" charset="0"/>
                <a:cs typeface="Aldhabi" pitchFamily="2" charset="-78"/>
              </a:rPr>
              <a:t> three/ four wheeler agricultural equipment</a:t>
            </a:r>
            <a:endParaRPr lang="en-US" sz="1600" b="1" dirty="0">
              <a:solidFill>
                <a:schemeClr val="tx1"/>
              </a:solidFill>
              <a:latin typeface="Garamond" pitchFamily="18" charset="0"/>
              <a:cs typeface="Aldhabi" pitchFamily="2" charset="-78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err="1">
                <a:solidFill>
                  <a:schemeClr val="tx1"/>
                </a:solidFill>
                <a:latin typeface="Garamond" pitchFamily="18" charset="0"/>
                <a:ea typeface="Times New Roman" pitchFamily="18" charset="0"/>
                <a:cs typeface="Aldhabi" pitchFamily="2" charset="-78"/>
              </a:rPr>
              <a:t>Kisan</a:t>
            </a:r>
            <a:r>
              <a:rPr lang="en-US" sz="1600" b="1" dirty="0">
                <a:solidFill>
                  <a:schemeClr val="tx1"/>
                </a:solidFill>
                <a:latin typeface="Garamond" pitchFamily="18" charset="0"/>
                <a:ea typeface="Times New Roman" pitchFamily="18" charset="0"/>
                <a:cs typeface="Aldhabi" pitchFamily="2" charset="-78"/>
              </a:rPr>
              <a:t> Credit Card with credit limit of Rs.50,000 or above</a:t>
            </a:r>
            <a:endParaRPr lang="en-US" sz="1600" b="1" dirty="0">
              <a:solidFill>
                <a:schemeClr val="tx1"/>
              </a:solidFill>
              <a:latin typeface="Garamond" pitchFamily="18" charset="0"/>
              <a:cs typeface="Aldhabi" pitchFamily="2" charset="-78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>
                <a:solidFill>
                  <a:schemeClr val="tx1"/>
                </a:solidFill>
                <a:latin typeface="Garamond" pitchFamily="18" charset="0"/>
                <a:ea typeface="Times New Roman" pitchFamily="18" charset="0"/>
                <a:cs typeface="Aldhabi" pitchFamily="2" charset="-78"/>
              </a:rPr>
              <a:t>Household with any member as a Government employee</a:t>
            </a:r>
            <a:endParaRPr lang="en-US" sz="1600" b="1" dirty="0">
              <a:solidFill>
                <a:schemeClr val="tx1"/>
              </a:solidFill>
              <a:latin typeface="Garamond" pitchFamily="18" charset="0"/>
              <a:cs typeface="Aldhabi" pitchFamily="2" charset="-78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>
                <a:solidFill>
                  <a:schemeClr val="tx1"/>
                </a:solidFill>
                <a:latin typeface="Garamond" pitchFamily="18" charset="0"/>
                <a:ea typeface="Times New Roman" pitchFamily="18" charset="0"/>
                <a:cs typeface="Aldhabi" pitchFamily="2" charset="-78"/>
              </a:rPr>
              <a:t>Households with non-agricultural enterprises registered with the Government</a:t>
            </a:r>
            <a:endParaRPr lang="en-US" sz="1600" b="1" dirty="0">
              <a:solidFill>
                <a:schemeClr val="tx1"/>
              </a:solidFill>
              <a:latin typeface="Garamond" pitchFamily="18" charset="0"/>
              <a:cs typeface="Aldhabi" pitchFamily="2" charset="-78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>
                <a:solidFill>
                  <a:schemeClr val="tx1"/>
                </a:solidFill>
                <a:latin typeface="Garamond" pitchFamily="18" charset="0"/>
                <a:ea typeface="Times New Roman" pitchFamily="18" charset="0"/>
                <a:cs typeface="Aldhabi" pitchFamily="2" charset="-78"/>
              </a:rPr>
              <a:t>Any member of the family earning more than Rs.10,000 per month</a:t>
            </a:r>
            <a:endParaRPr lang="en-US" sz="1600" b="1" dirty="0">
              <a:solidFill>
                <a:schemeClr val="tx1"/>
              </a:solidFill>
              <a:latin typeface="Garamond" pitchFamily="18" charset="0"/>
              <a:cs typeface="Aldhabi" pitchFamily="2" charset="-78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>
                <a:solidFill>
                  <a:schemeClr val="tx1"/>
                </a:solidFill>
                <a:latin typeface="Garamond" pitchFamily="18" charset="0"/>
                <a:ea typeface="Times New Roman" pitchFamily="18" charset="0"/>
                <a:cs typeface="Aldhabi" pitchFamily="2" charset="-78"/>
              </a:rPr>
              <a:t>Paying income tax</a:t>
            </a:r>
            <a:endParaRPr lang="en-US" sz="1600" b="1" dirty="0">
              <a:solidFill>
                <a:schemeClr val="tx1"/>
              </a:solidFill>
              <a:latin typeface="Garamond" pitchFamily="18" charset="0"/>
              <a:cs typeface="Aldhabi" pitchFamily="2" charset="-78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>
                <a:solidFill>
                  <a:schemeClr val="tx1"/>
                </a:solidFill>
                <a:latin typeface="Garamond" pitchFamily="18" charset="0"/>
                <a:ea typeface="Times New Roman" pitchFamily="18" charset="0"/>
                <a:cs typeface="Aldhabi" pitchFamily="2" charset="-78"/>
              </a:rPr>
              <a:t>Paying professional tax</a:t>
            </a:r>
            <a:endParaRPr lang="en-US" sz="1600" b="1" dirty="0">
              <a:solidFill>
                <a:schemeClr val="tx1"/>
              </a:solidFill>
              <a:latin typeface="Garamond" pitchFamily="18" charset="0"/>
              <a:cs typeface="Aldhabi" pitchFamily="2" charset="-78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>
                <a:solidFill>
                  <a:schemeClr val="tx1"/>
                </a:solidFill>
                <a:latin typeface="Garamond" pitchFamily="18" charset="0"/>
                <a:ea typeface="Times New Roman" pitchFamily="18" charset="0"/>
                <a:cs typeface="Aldhabi" pitchFamily="2" charset="-78"/>
              </a:rPr>
              <a:t>Own a refrigerator</a:t>
            </a:r>
            <a:endParaRPr lang="en-US" sz="1600" b="1" dirty="0">
              <a:solidFill>
                <a:schemeClr val="tx1"/>
              </a:solidFill>
              <a:latin typeface="Garamond" pitchFamily="18" charset="0"/>
              <a:cs typeface="Aldhabi" pitchFamily="2" charset="-78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>
                <a:solidFill>
                  <a:schemeClr val="tx1"/>
                </a:solidFill>
                <a:latin typeface="Garamond" pitchFamily="18" charset="0"/>
                <a:ea typeface="Times New Roman" pitchFamily="18" charset="0"/>
                <a:cs typeface="Aldhabi" pitchFamily="2" charset="-78"/>
              </a:rPr>
              <a:t>Own landline phone</a:t>
            </a:r>
            <a:endParaRPr lang="en-US" sz="1600" b="1" dirty="0">
              <a:solidFill>
                <a:schemeClr val="tx1"/>
              </a:solidFill>
              <a:latin typeface="Garamond" pitchFamily="18" charset="0"/>
              <a:cs typeface="Aldhabi" pitchFamily="2" charset="-78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>
                <a:solidFill>
                  <a:schemeClr val="tx1"/>
                </a:solidFill>
                <a:latin typeface="Garamond" pitchFamily="18" charset="0"/>
                <a:ea typeface="Times New Roman" pitchFamily="18" charset="0"/>
                <a:cs typeface="Aldhabi" pitchFamily="2" charset="-78"/>
              </a:rPr>
              <a:t>Own 2.5 acres or more of irrigated land with at least one irrigation equipment</a:t>
            </a:r>
            <a:endParaRPr lang="en-US" sz="1600" b="1" dirty="0">
              <a:solidFill>
                <a:schemeClr val="tx1"/>
              </a:solidFill>
              <a:latin typeface="Garamond" pitchFamily="18" charset="0"/>
              <a:cs typeface="Aldhabi" pitchFamily="2" charset="-78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>
                <a:solidFill>
                  <a:schemeClr val="tx1"/>
                </a:solidFill>
                <a:latin typeface="Garamond" pitchFamily="18" charset="0"/>
                <a:ea typeface="Times New Roman" pitchFamily="18" charset="0"/>
                <a:cs typeface="Aldhabi" pitchFamily="2" charset="-78"/>
              </a:rPr>
              <a:t>5 acres or more of irrigated land for two or more crop seasons</a:t>
            </a: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>
                <a:solidFill>
                  <a:schemeClr val="tx1"/>
                </a:solidFill>
                <a:latin typeface="Garamond" pitchFamily="18" charset="0"/>
                <a:ea typeface="Times New Roman" pitchFamily="18" charset="0"/>
                <a:cs typeface="Aldhabi" pitchFamily="2" charset="-78"/>
              </a:rPr>
              <a:t>Owning at least 7.5 acres of land or more with at least one irrigation equipment  </a:t>
            </a:r>
            <a:endParaRPr lang="en-US" sz="1600" b="1" dirty="0">
              <a:solidFill>
                <a:schemeClr val="tx1"/>
              </a:solidFill>
              <a:latin typeface="Garamond" pitchFamily="18" charset="0"/>
              <a:cs typeface="Aldhabi" pitchFamily="2" charset="-7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9566E5-80CB-4A76-BC0A-4A1BB74DA713}"/>
              </a:ext>
            </a:extLst>
          </p:cNvPr>
          <p:cNvSpPr/>
          <p:nvPr/>
        </p:nvSpPr>
        <p:spPr>
          <a:xfrm>
            <a:off x="0" y="0"/>
            <a:ext cx="9144000" cy="95884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Automatic Exclusion Criteria</a:t>
            </a:r>
          </a:p>
        </p:txBody>
      </p:sp>
    </p:spTree>
    <p:extLst>
      <p:ext uri="{BB962C8B-B14F-4D97-AF65-F5344CB8AC3E}">
        <p14:creationId xmlns:p14="http://schemas.microsoft.com/office/powerpoint/2010/main" val="340073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458200" cy="5257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endParaRPr lang="en-US" sz="2600" b="1" dirty="0">
              <a:latin typeface="+mj-lt"/>
            </a:endParaRPr>
          </a:p>
          <a:p>
            <a:pPr algn="just">
              <a:lnSpc>
                <a:spcPct val="150000"/>
              </a:lnSpc>
              <a:buNone/>
            </a:pPr>
            <a:endParaRPr lang="en-US" sz="3400" dirty="0">
              <a:latin typeface="+mj-lt"/>
            </a:endParaRPr>
          </a:p>
          <a:p>
            <a:pPr lvl="1">
              <a:lnSpc>
                <a:spcPct val="150000"/>
              </a:lnSpc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2400" y="3048000"/>
            <a:ext cx="8915400" cy="990600"/>
          </a:xfrm>
          <a:prstGeom prst="rect">
            <a:avLst/>
          </a:prstGeom>
          <a:solidFill>
            <a:srgbClr val="FFFFCC"/>
          </a:solidFill>
          <a:ln>
            <a:prstDash val="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34" name="Down Arrow 33"/>
          <p:cNvSpPr/>
          <p:nvPr/>
        </p:nvSpPr>
        <p:spPr>
          <a:xfrm>
            <a:off x="7437204" y="3716316"/>
            <a:ext cx="85817" cy="2413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572000" y="3021494"/>
            <a:ext cx="2362200" cy="40216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Minority Beneficiary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838D068-27B5-421B-AAD1-5A12058CF105}"/>
              </a:ext>
            </a:extLst>
          </p:cNvPr>
          <p:cNvGrpSpPr/>
          <p:nvPr/>
        </p:nvGrpSpPr>
        <p:grpSpPr>
          <a:xfrm>
            <a:off x="152400" y="1497496"/>
            <a:ext cx="8915400" cy="4876800"/>
            <a:chOff x="152400" y="901148"/>
            <a:chExt cx="8915400" cy="4876800"/>
          </a:xfrm>
        </p:grpSpPr>
        <p:sp>
          <p:nvSpPr>
            <p:cNvPr id="36" name="Rectangle 35"/>
            <p:cNvSpPr/>
            <p:nvPr/>
          </p:nvSpPr>
          <p:spPr>
            <a:xfrm>
              <a:off x="152400" y="2286000"/>
              <a:ext cx="8839200" cy="609600"/>
            </a:xfrm>
            <a:prstGeom prst="rect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+mj-lt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142999" y="901148"/>
              <a:ext cx="6705600" cy="482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+mj-lt"/>
                </a:rPr>
                <a:t>UNIVERSE OF ELEGIBLE PMAY (G) BENEFICIARIES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28598" y="1625048"/>
              <a:ext cx="8667565" cy="402167"/>
            </a:xfrm>
            <a:prstGeom prst="rect">
              <a:avLst/>
            </a:prstGeom>
            <a:ln>
              <a:prstDash val="dash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+mj-lt"/>
                </a:rPr>
                <a:t>Select District and Gram Panchayat</a:t>
              </a:r>
            </a:p>
          </p:txBody>
        </p:sp>
        <p:grpSp>
          <p:nvGrpSpPr>
            <p:cNvPr id="5" name="Group 17"/>
            <p:cNvGrpSpPr/>
            <p:nvPr/>
          </p:nvGrpSpPr>
          <p:grpSpPr>
            <a:xfrm>
              <a:off x="152400" y="2425148"/>
              <a:ext cx="8915400" cy="402168"/>
              <a:chOff x="770541" y="2967789"/>
              <a:chExt cx="7916260" cy="381001"/>
            </a:xfrm>
          </p:grpSpPr>
          <p:grpSp>
            <p:nvGrpSpPr>
              <p:cNvPr id="16" name="Group 16"/>
              <p:cNvGrpSpPr/>
              <p:nvPr/>
            </p:nvGrpSpPr>
            <p:grpSpPr>
              <a:xfrm>
                <a:off x="770541" y="2967789"/>
                <a:ext cx="3788980" cy="381001"/>
                <a:chOff x="770541" y="2967789"/>
                <a:chExt cx="3788980" cy="381001"/>
              </a:xfrm>
            </p:grpSpPr>
            <p:sp>
              <p:nvSpPr>
                <p:cNvPr id="8" name="Rounded Rectangle 7"/>
                <p:cNvSpPr/>
                <p:nvPr/>
              </p:nvSpPr>
              <p:spPr>
                <a:xfrm>
                  <a:off x="770541" y="2967790"/>
                  <a:ext cx="1826829" cy="381000"/>
                </a:xfrm>
                <a:prstGeom prst="roundRect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latin typeface="+mj-lt"/>
                    </a:rPr>
                    <a:t>SC Beneficiary</a:t>
                  </a:r>
                </a:p>
              </p:txBody>
            </p:sp>
            <p:sp>
              <p:nvSpPr>
                <p:cNvPr id="9" name="Rounded Rectangle 8"/>
                <p:cNvSpPr/>
                <p:nvPr/>
              </p:nvSpPr>
              <p:spPr>
                <a:xfrm>
                  <a:off x="2732692" y="2967789"/>
                  <a:ext cx="1826829" cy="381000"/>
                </a:xfrm>
                <a:prstGeom prst="roundRect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latin typeface="+mj-lt"/>
                    </a:rPr>
                    <a:t>ST Beneficiary</a:t>
                  </a:r>
                </a:p>
              </p:txBody>
            </p:sp>
          </p:grpSp>
          <p:sp>
            <p:nvSpPr>
              <p:cNvPr id="10" name="Rounded Rectangle 9"/>
              <p:cNvSpPr/>
              <p:nvPr/>
            </p:nvSpPr>
            <p:spPr>
              <a:xfrm>
                <a:off x="6859972" y="2967789"/>
                <a:ext cx="1826829" cy="381000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latin typeface="+mj-lt"/>
                  </a:rPr>
                  <a:t>Other Beneficiary</a:t>
                </a:r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314417" y="3077081"/>
              <a:ext cx="1971585" cy="87206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+mj-lt"/>
                </a:rPr>
                <a:t>Priority Group 1: Houseless </a:t>
              </a:r>
            </a:p>
          </p:txBody>
        </p:sp>
        <p:grpSp>
          <p:nvGrpSpPr>
            <p:cNvPr id="18" name="Group 23"/>
            <p:cNvGrpSpPr/>
            <p:nvPr/>
          </p:nvGrpSpPr>
          <p:grpSpPr>
            <a:xfrm>
              <a:off x="481614" y="4253948"/>
              <a:ext cx="3861785" cy="1524000"/>
              <a:chOff x="1062860" y="4471737"/>
              <a:chExt cx="3428999" cy="1443789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62860" y="4471737"/>
                <a:ext cx="3428999" cy="60960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latin typeface="+mj-lt"/>
                  </a:rPr>
                  <a:t>Sub Group 1: Automatic Inclusion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062860" y="5305926"/>
                <a:ext cx="3428999" cy="6096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latin typeface="+mj-lt"/>
                  </a:rPr>
                  <a:t>Ranked according to deprivation scores (0-5)</a:t>
                </a:r>
              </a:p>
            </p:txBody>
          </p:sp>
        </p:grpSp>
        <p:sp>
          <p:nvSpPr>
            <p:cNvPr id="28" name="Down Arrow 27"/>
            <p:cNvSpPr/>
            <p:nvPr/>
          </p:nvSpPr>
          <p:spPr>
            <a:xfrm>
              <a:off x="4347839" y="1383748"/>
              <a:ext cx="85817" cy="24130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+mj-lt"/>
              </a:endParaRPr>
            </a:p>
          </p:txBody>
        </p:sp>
        <p:sp>
          <p:nvSpPr>
            <p:cNvPr id="29" name="Down Arrow 28"/>
            <p:cNvSpPr/>
            <p:nvPr/>
          </p:nvSpPr>
          <p:spPr>
            <a:xfrm>
              <a:off x="1430043" y="2107648"/>
              <a:ext cx="85817" cy="24130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+mj-lt"/>
              </a:endParaRPr>
            </a:p>
          </p:txBody>
        </p:sp>
        <p:sp>
          <p:nvSpPr>
            <p:cNvPr id="30" name="Down Arrow 29"/>
            <p:cNvSpPr/>
            <p:nvPr/>
          </p:nvSpPr>
          <p:spPr>
            <a:xfrm>
              <a:off x="4347838" y="2107648"/>
              <a:ext cx="85817" cy="24130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+mj-lt"/>
              </a:endParaRPr>
            </a:p>
          </p:txBody>
        </p:sp>
        <p:sp>
          <p:nvSpPr>
            <p:cNvPr id="31" name="Down Arrow 30"/>
            <p:cNvSpPr/>
            <p:nvPr/>
          </p:nvSpPr>
          <p:spPr>
            <a:xfrm>
              <a:off x="7437250" y="2107649"/>
              <a:ext cx="85817" cy="24130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+mj-lt"/>
              </a:endParaRPr>
            </a:p>
          </p:txBody>
        </p:sp>
        <p:sp>
          <p:nvSpPr>
            <p:cNvPr id="32" name="Down Arrow 31"/>
            <p:cNvSpPr/>
            <p:nvPr/>
          </p:nvSpPr>
          <p:spPr>
            <a:xfrm>
              <a:off x="2352583" y="2895600"/>
              <a:ext cx="85817" cy="24130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+mj-lt"/>
              </a:endParaRPr>
            </a:p>
          </p:txBody>
        </p:sp>
        <p:sp>
          <p:nvSpPr>
            <p:cNvPr id="33" name="Down Arrow 32"/>
            <p:cNvSpPr/>
            <p:nvPr/>
          </p:nvSpPr>
          <p:spPr>
            <a:xfrm>
              <a:off x="6858000" y="2895600"/>
              <a:ext cx="85817" cy="24130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+mj-lt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524216" y="3090333"/>
              <a:ext cx="1971584" cy="87206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+mj-lt"/>
                </a:rPr>
                <a:t>Priority Group 2: 0 room KH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800600" y="3090333"/>
              <a:ext cx="1971584" cy="87206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+mj-lt"/>
                </a:rPr>
                <a:t>Priority Group 3: 1 room KH 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10400" y="3090333"/>
              <a:ext cx="1971584" cy="87206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+mj-lt"/>
                </a:rPr>
                <a:t>Priority Group 4: 2 rooms KH </a:t>
              </a:r>
            </a:p>
          </p:txBody>
        </p:sp>
        <p:sp>
          <p:nvSpPr>
            <p:cNvPr id="46" name="Down Arrow 45"/>
            <p:cNvSpPr/>
            <p:nvPr/>
          </p:nvSpPr>
          <p:spPr>
            <a:xfrm>
              <a:off x="2362200" y="3949700"/>
              <a:ext cx="85817" cy="24130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+mj-lt"/>
              </a:endParaRPr>
            </a:p>
          </p:txBody>
        </p:sp>
        <p:sp>
          <p:nvSpPr>
            <p:cNvPr id="47" name="Down Arrow 46"/>
            <p:cNvSpPr/>
            <p:nvPr/>
          </p:nvSpPr>
          <p:spPr>
            <a:xfrm>
              <a:off x="6858000" y="3949700"/>
              <a:ext cx="85817" cy="24130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+mj-lt"/>
              </a:endParaRPr>
            </a:p>
          </p:txBody>
        </p:sp>
        <p:sp>
          <p:nvSpPr>
            <p:cNvPr id="50" name="Down Arrow 49"/>
            <p:cNvSpPr/>
            <p:nvPr/>
          </p:nvSpPr>
          <p:spPr>
            <a:xfrm>
              <a:off x="2514600" y="4940300"/>
              <a:ext cx="85817" cy="24130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+mj-lt"/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4748814" y="4267200"/>
              <a:ext cx="3937986" cy="1481667"/>
              <a:chOff x="4748814" y="4267200"/>
              <a:chExt cx="3937986" cy="1481667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4748814" y="4267200"/>
                <a:ext cx="3861786" cy="643467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latin typeface="+mj-lt"/>
                  </a:rPr>
                  <a:t>Sub Group 2: Others</a:t>
                </a: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4825014" y="5105400"/>
                <a:ext cx="3861786" cy="64346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latin typeface="+mj-lt"/>
                  </a:rPr>
                  <a:t>Ranked according to deprivation scores (0-5)</a:t>
                </a:r>
              </a:p>
            </p:txBody>
          </p:sp>
          <p:sp>
            <p:nvSpPr>
              <p:cNvPr id="51" name="Down Arrow 50"/>
              <p:cNvSpPr/>
              <p:nvPr/>
            </p:nvSpPr>
            <p:spPr>
              <a:xfrm>
                <a:off x="6695983" y="4940300"/>
                <a:ext cx="85817" cy="241300"/>
              </a:xfrm>
              <a:prstGeom prst="down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atin typeface="+mj-lt"/>
                </a:endParaRPr>
              </a:p>
            </p:txBody>
          </p:sp>
        </p:grpSp>
      </p:grpSp>
      <p:sp>
        <p:nvSpPr>
          <p:cNvPr id="39" name="Rounded Rectangle 9">
            <a:extLst>
              <a:ext uri="{FF2B5EF4-FFF2-40B4-BE49-F238E27FC236}">
                <a16:creationId xmlns:a16="http://schemas.microsoft.com/office/drawing/2014/main" id="{3B739826-B19A-4057-8DA3-83CFC2CCE576}"/>
              </a:ext>
            </a:extLst>
          </p:cNvPr>
          <p:cNvSpPr/>
          <p:nvPr/>
        </p:nvSpPr>
        <p:spPr>
          <a:xfrm>
            <a:off x="4684636" y="3014872"/>
            <a:ext cx="2057400" cy="40216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+mj-lt"/>
              </a:rPr>
              <a:t>Minority Beneficiary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6E5111-1C05-45A4-B4E2-7E028990F3C9}"/>
              </a:ext>
            </a:extLst>
          </p:cNvPr>
          <p:cNvSpPr/>
          <p:nvPr/>
        </p:nvSpPr>
        <p:spPr>
          <a:xfrm>
            <a:off x="0" y="0"/>
            <a:ext cx="9144000" cy="95884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/>
              <a:t>Prioritisation</a:t>
            </a:r>
            <a:r>
              <a:rPr lang="en-US" sz="3600" dirty="0"/>
              <a:t> using SECC</a:t>
            </a:r>
          </a:p>
        </p:txBody>
      </p:sp>
    </p:spTree>
    <p:extLst>
      <p:ext uri="{BB962C8B-B14F-4D97-AF65-F5344CB8AC3E}">
        <p14:creationId xmlns:p14="http://schemas.microsoft.com/office/powerpoint/2010/main" val="727487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9512" y="1066800"/>
            <a:ext cx="8735888" cy="2209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endParaRPr lang="en-US" sz="1600" b="1" dirty="0">
              <a:solidFill>
                <a:schemeClr val="tx1"/>
              </a:solidFill>
            </a:endParaRPr>
          </a:p>
          <a:p>
            <a:pPr marL="342900" lvl="0" indent="-342900">
              <a:lnSpc>
                <a:spcPct val="150000"/>
              </a:lnSpc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AUTOMATIC INCLUSION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Households without shelter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Destitute / living on alms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Manual scavengers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Primitive Tribal Groups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Legally released bonded labourer 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chemeClr val="tx1"/>
              </a:solidFill>
              <a:latin typeface="Garamond" pitchFamily="18" charset="0"/>
              <a:cs typeface="Aldhabi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3581400"/>
            <a:ext cx="8735888" cy="2971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endParaRPr lang="en-US" sz="1600" b="1" dirty="0">
              <a:solidFill>
                <a:schemeClr val="tx1"/>
              </a:solidFill>
            </a:endParaRPr>
          </a:p>
          <a:p>
            <a:pPr marL="342900" lvl="0" indent="-342900">
              <a:lnSpc>
                <a:spcPct val="150000"/>
              </a:lnSpc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DEPRIVATION PARAMETERS- EACH HAVING EQUAL WEIGHTAGE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No adult member between the ages of 16 and 59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Female headed households with no adult male member between 16 and 59 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Households with disabled member and no able bodied adult member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Households with no literate adult above 25 years 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Landless households deriving a major part of their income from manual casual labour.  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1600" b="1" dirty="0">
              <a:solidFill>
                <a:schemeClr val="tx1"/>
              </a:solidFill>
              <a:latin typeface="Garamond" pitchFamily="18" charset="0"/>
              <a:cs typeface="Aldhabi" pitchFamily="2" charset="-7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38E8AB-12C0-432D-A4FF-553F8F062ACA}"/>
              </a:ext>
            </a:extLst>
          </p:cNvPr>
          <p:cNvSpPr/>
          <p:nvPr/>
        </p:nvSpPr>
        <p:spPr>
          <a:xfrm>
            <a:off x="0" y="0"/>
            <a:ext cx="9144000" cy="95884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Automatic Inclusion and Deprivation Criteria</a:t>
            </a:r>
          </a:p>
        </p:txBody>
      </p:sp>
    </p:spTree>
    <p:extLst>
      <p:ext uri="{BB962C8B-B14F-4D97-AF65-F5344CB8AC3E}">
        <p14:creationId xmlns:p14="http://schemas.microsoft.com/office/powerpoint/2010/main" val="3027710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Pradhan Mantri </a:t>
            </a:r>
            <a:r>
              <a:rPr lang="en-GB" dirty="0" err="1"/>
              <a:t>Awaas</a:t>
            </a:r>
            <a:r>
              <a:rPr lang="en-GB" dirty="0"/>
              <a:t> Yojana- (</a:t>
            </a:r>
            <a:r>
              <a:rPr lang="en-GB" dirty="0" err="1"/>
              <a:t>Gramin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502123"/>
            <a:ext cx="2057400" cy="365125"/>
          </a:xfrm>
        </p:spPr>
        <p:txBody>
          <a:bodyPr/>
          <a:lstStyle/>
          <a:p>
            <a:r>
              <a:rPr lang="en-GB" b="1">
                <a:latin typeface="+mj-lt"/>
              </a:rPr>
              <a:t>Slide No. </a:t>
            </a:r>
            <a:fld id="{BFB66C44-0AFF-497F-9A8D-4C0F859815EF}" type="slidenum">
              <a:rPr lang="en-GB" smtClean="0"/>
              <a:pPr/>
              <a:t>9</a:t>
            </a:fld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0" y="857071"/>
            <a:ext cx="0" cy="5467529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52A182-76E7-46BE-9374-4A569C4F896E}"/>
              </a:ext>
            </a:extLst>
          </p:cNvPr>
          <p:cNvGrpSpPr/>
          <p:nvPr/>
        </p:nvGrpSpPr>
        <p:grpSpPr>
          <a:xfrm>
            <a:off x="62571" y="857710"/>
            <a:ext cx="5893455" cy="5372865"/>
            <a:chOff x="67723" y="1056496"/>
            <a:chExt cx="3602216" cy="5372865"/>
          </a:xfrm>
        </p:grpSpPr>
        <p:sp>
          <p:nvSpPr>
            <p:cNvPr id="15" name="Rounded Rectangle 14"/>
            <p:cNvSpPr/>
            <p:nvPr/>
          </p:nvSpPr>
          <p:spPr>
            <a:xfrm>
              <a:off x="458084" y="5548630"/>
              <a:ext cx="3211855" cy="880731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pPr algn="ctr"/>
              <a:r>
                <a:rPr lang="en-GB" sz="1400" b="1" dirty="0">
                  <a:latin typeface="+mj-lt"/>
                </a:rPr>
                <a:t>      Registration of beneficiaries, Geo tagging of existing dwelling and proposed construction site using </a:t>
              </a:r>
              <a:r>
                <a:rPr lang="en-GB" sz="1400" b="1" dirty="0" err="1">
                  <a:latin typeface="+mj-lt"/>
                </a:rPr>
                <a:t>AwaasApp</a:t>
              </a:r>
              <a:endParaRPr lang="en-GB" sz="1400" b="1" dirty="0">
                <a:latin typeface="+mj-lt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B753824-315F-4684-8DF2-25062D5D8300}"/>
                </a:ext>
              </a:extLst>
            </p:cNvPr>
            <p:cNvGrpSpPr/>
            <p:nvPr/>
          </p:nvGrpSpPr>
          <p:grpSpPr>
            <a:xfrm>
              <a:off x="67723" y="1056496"/>
              <a:ext cx="3602216" cy="5258088"/>
              <a:chOff x="69380" y="1056496"/>
              <a:chExt cx="2865308" cy="5258088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379884" y="1269414"/>
                <a:ext cx="2554804" cy="9144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ctr"/>
                <a:r>
                  <a:rPr lang="en-GB" sz="1400" b="1" dirty="0">
                    <a:latin typeface="+mj-lt"/>
                  </a:rPr>
                  <a:t>Circulation of GP wise system generated list of eligible beneficiaries</a:t>
                </a: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379884" y="4476854"/>
                <a:ext cx="2554804" cy="914400"/>
              </a:xfrm>
              <a:prstGeom prst="roundRect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ctr"/>
                <a:r>
                  <a:rPr lang="en-GB" sz="1400" b="1" dirty="0"/>
                  <a:t>Publication of Permanent Wait list and uploading on </a:t>
                </a:r>
                <a:r>
                  <a:rPr lang="en-GB" sz="1400" b="1" dirty="0" err="1"/>
                  <a:t>AwaasSoft</a:t>
                </a:r>
                <a:r>
                  <a:rPr lang="en-GB" sz="1400" b="1" dirty="0">
                    <a:latin typeface="+mj-lt"/>
                  </a:rPr>
                  <a:t>    </a:t>
                </a:r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379884" y="2317508"/>
                <a:ext cx="2554804" cy="914400"/>
              </a:xfrm>
              <a:prstGeom prst="roundRect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ctr"/>
                <a:r>
                  <a:rPr lang="en-GB" sz="1400" b="1" dirty="0">
                    <a:latin typeface="+mj-lt"/>
                  </a:rPr>
                  <a:t>Verification of Lists by Gram Sabha (GS)- Removal of ineligible </a:t>
                </a:r>
                <a:r>
                  <a:rPr lang="en-GB" sz="1400" b="1" dirty="0" err="1">
                    <a:latin typeface="+mj-lt"/>
                  </a:rPr>
                  <a:t>hhds</a:t>
                </a:r>
                <a:r>
                  <a:rPr lang="en-GB" sz="1400" b="1" dirty="0">
                    <a:latin typeface="+mj-lt"/>
                  </a:rPr>
                  <a:t> and reprioritisation- Uploading of GS resolution in </a:t>
                </a:r>
                <a:r>
                  <a:rPr lang="en-GB" sz="1400" b="1" dirty="0" err="1">
                    <a:latin typeface="+mj-lt"/>
                  </a:rPr>
                  <a:t>AwaasSoft</a:t>
                </a:r>
                <a:endParaRPr lang="en-GB" sz="1400" b="1" dirty="0">
                  <a:latin typeface="+mj-lt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9380" y="2184465"/>
                <a:ext cx="101786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5400" b="1" i="1" dirty="0">
                    <a:solidFill>
                      <a:srgbClr val="FF0000"/>
                    </a:solidFill>
                    <a:latin typeface="+mj-lt"/>
                  </a:rPr>
                  <a:t>2</a:t>
                </a:r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379884" y="3392010"/>
                <a:ext cx="2554804" cy="9144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ctr"/>
                <a:r>
                  <a:rPr lang="en-GB" sz="1400" b="1" dirty="0">
                    <a:latin typeface="+mj-lt"/>
                  </a:rPr>
                  <a:t>Resolution of Grievances by Appellate Committee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5823" y="3151418"/>
                <a:ext cx="9906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5400" b="1" i="1" dirty="0">
                    <a:solidFill>
                      <a:srgbClr val="FF0000"/>
                    </a:solidFill>
                    <a:latin typeface="+mj-lt"/>
                  </a:rPr>
                  <a:t>3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5823" y="4214607"/>
                <a:ext cx="9906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5400" b="1" i="1" dirty="0">
                    <a:solidFill>
                      <a:srgbClr val="FF0000"/>
                    </a:solidFill>
                    <a:latin typeface="+mj-lt"/>
                  </a:rPr>
                  <a:t>4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75823" y="5391254"/>
                <a:ext cx="9906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5400" b="1" i="1" dirty="0">
                    <a:solidFill>
                      <a:srgbClr val="FF0000"/>
                    </a:solidFill>
                    <a:latin typeface="+mj-lt"/>
                  </a:rPr>
                  <a:t>5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35529" y="1056496"/>
                <a:ext cx="9906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5400" b="1" i="1" dirty="0">
                    <a:solidFill>
                      <a:srgbClr val="FF0000"/>
                    </a:solidFill>
                    <a:latin typeface="+mj-lt"/>
                  </a:rPr>
                  <a:t>1</a:t>
                </a:r>
              </a:p>
            </p:txBody>
          </p:sp>
        </p:grp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8FB810F8-BF08-4866-B5C5-882A3C26A99C}"/>
              </a:ext>
            </a:extLst>
          </p:cNvPr>
          <p:cNvSpPr/>
          <p:nvPr/>
        </p:nvSpPr>
        <p:spPr>
          <a:xfrm>
            <a:off x="6096001" y="1070628"/>
            <a:ext cx="2928729" cy="54314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400" dirty="0">
                <a:solidFill>
                  <a:schemeClr val="accent2">
                    <a:lumMod val="75000"/>
                  </a:schemeClr>
                </a:solidFill>
              </a:rPr>
              <a:t>To begin with, the Universe of PMAY-G beneficiaries consisted of </a:t>
            </a:r>
            <a:r>
              <a:rPr lang="en-IN" sz="1400" b="1" dirty="0">
                <a:solidFill>
                  <a:schemeClr val="accent2">
                    <a:lumMod val="75000"/>
                  </a:schemeClr>
                </a:solidFill>
              </a:rPr>
              <a:t>4.03</a:t>
            </a:r>
            <a:r>
              <a:rPr lang="en-IN" sz="1400" dirty="0">
                <a:solidFill>
                  <a:schemeClr val="accent2">
                    <a:lumMod val="75000"/>
                  </a:schemeClr>
                </a:solidFill>
              </a:rPr>
              <a:t> crore households.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400" dirty="0">
                <a:solidFill>
                  <a:schemeClr val="accent2">
                    <a:lumMod val="75000"/>
                  </a:schemeClr>
                </a:solidFill>
              </a:rPr>
              <a:t>They were identified on the basis of </a:t>
            </a:r>
            <a:r>
              <a:rPr lang="en-IN" sz="1400" b="1" dirty="0">
                <a:solidFill>
                  <a:schemeClr val="accent2">
                    <a:lumMod val="75000"/>
                  </a:schemeClr>
                </a:solidFill>
              </a:rPr>
              <a:t>housing deprivation parameters </a:t>
            </a:r>
            <a:r>
              <a:rPr lang="en-IN" sz="1400" dirty="0">
                <a:solidFill>
                  <a:schemeClr val="accent2">
                    <a:lumMod val="75000"/>
                  </a:schemeClr>
                </a:solidFill>
              </a:rPr>
              <a:t>from SECC and ranked using </a:t>
            </a:r>
            <a:r>
              <a:rPr lang="en-IN" sz="1400" b="1" dirty="0">
                <a:solidFill>
                  <a:schemeClr val="accent2">
                    <a:lumMod val="75000"/>
                  </a:schemeClr>
                </a:solidFill>
              </a:rPr>
              <a:t>socio economic parameters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Out of the universe, 2.59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 crore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</a:rPr>
              <a:t>hhds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 have been identified as eligible after Gram Sabha verification and conclusion of Appellate proceedings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 b="1" i="1" dirty="0">
                <a:solidFill>
                  <a:schemeClr val="accent2">
                    <a:lumMod val="75000"/>
                  </a:schemeClr>
                </a:solidFill>
              </a:rPr>
              <a:t>Inclusion errors minimized through 3 step filter: Use of objective parameters from SECC, verification by GS, use of space technology i.e. geo tagging of existing dwellings</a:t>
            </a:r>
            <a:endParaRPr lang="en-GB" sz="1400" b="1" i="1" dirty="0">
              <a:solidFill>
                <a:schemeClr val="accent3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A22CD15-D6E8-4209-886A-DBAB0B070537}"/>
              </a:ext>
            </a:extLst>
          </p:cNvPr>
          <p:cNvSpPr/>
          <p:nvPr/>
        </p:nvSpPr>
        <p:spPr>
          <a:xfrm>
            <a:off x="0" y="0"/>
            <a:ext cx="9144000" cy="95884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/>
              <a:t>Finalisation</a:t>
            </a:r>
            <a:r>
              <a:rPr lang="en-US" sz="3600" dirty="0"/>
              <a:t> of Permanent Waitlist</a:t>
            </a:r>
          </a:p>
        </p:txBody>
      </p:sp>
    </p:spTree>
    <p:extLst>
      <p:ext uri="{BB962C8B-B14F-4D97-AF65-F5344CB8AC3E}">
        <p14:creationId xmlns:p14="http://schemas.microsoft.com/office/powerpoint/2010/main" val="3107558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909</TotalTime>
  <Words>1136</Words>
  <Application>Microsoft Office PowerPoint</Application>
  <PresentationFormat>On-screen Show (4:3)</PresentationFormat>
  <Paragraphs>159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Aldhabi</vt:lpstr>
      <vt:lpstr>Arial</vt:lpstr>
      <vt:lpstr>Calibri</vt:lpstr>
      <vt:lpstr>Calibri Light</vt:lpstr>
      <vt:lpstr>Cambria</vt:lpstr>
      <vt:lpstr>Garamond</vt:lpstr>
      <vt:lpstr>Georgia</vt:lpstr>
      <vt:lpstr>Mangal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Salient Features of PMAY-G</vt:lpstr>
      <vt:lpstr>List of Eligible Beneficiaries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Taruna Kumar</dc:creator>
  <cp:lastModifiedBy>Anusree Raha</cp:lastModifiedBy>
  <cp:revision>107</cp:revision>
  <dcterms:created xsi:type="dcterms:W3CDTF">2017-08-18T05:42:31Z</dcterms:created>
  <dcterms:modified xsi:type="dcterms:W3CDTF">2017-09-13T19:17:16Z</dcterms:modified>
</cp:coreProperties>
</file>