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60" r:id="rId3"/>
  </p:sldMasterIdLst>
  <p:notesMasterIdLst>
    <p:notesMasterId r:id="rId23"/>
  </p:notesMasterIdLst>
  <p:sldIdLst>
    <p:sldId id="712" r:id="rId4"/>
    <p:sldId id="4331" r:id="rId5"/>
    <p:sldId id="4319" r:id="rId6"/>
    <p:sldId id="4332" r:id="rId7"/>
    <p:sldId id="4335" r:id="rId8"/>
    <p:sldId id="4321" r:id="rId9"/>
    <p:sldId id="4316" r:id="rId10"/>
    <p:sldId id="4324" r:id="rId11"/>
    <p:sldId id="4302" r:id="rId12"/>
    <p:sldId id="4328" r:id="rId13"/>
    <p:sldId id="4330" r:id="rId14"/>
    <p:sldId id="4307" r:id="rId15"/>
    <p:sldId id="4309" r:id="rId16"/>
    <p:sldId id="4310" r:id="rId17"/>
    <p:sldId id="4311" r:id="rId18"/>
    <p:sldId id="4312" r:id="rId19"/>
    <p:sldId id="4313" r:id="rId20"/>
    <p:sldId id="4337" r:id="rId21"/>
    <p:sldId id="4204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DBDA"/>
    <a:srgbClr val="4472C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24" autoAdjust="0"/>
    <p:restoredTop sz="91699" autoAdjust="0"/>
  </p:normalViewPr>
  <p:slideViewPr>
    <p:cSldViewPr snapToGrid="0">
      <p:cViewPr varScale="1">
        <p:scale>
          <a:sx n="84" d="100"/>
          <a:sy n="84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Adoption of Delayering </a:t>
            </a:r>
          </a:p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Average Distinct Level of Active Files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>
                <a:lumMod val="20000"/>
                <a:lumOff val="80000"/>
                <a:alpha val="96000"/>
              </a:schemeClr>
            </a:solidFill>
            <a:ln w="22225">
              <a:solidFill>
                <a:schemeClr val="tx2"/>
              </a:solidFill>
              <a:bevel/>
            </a:ln>
            <a:effectLst/>
          </c:spPr>
          <c:dLbls>
            <c:dLbl>
              <c:idx val="0"/>
              <c:layout>
                <c:manualLayout>
                  <c:x val="2.7037029285933017E-2"/>
                  <c:y val="-0.3095295840023509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27-442F-BEB4-87BB3E315CC0}"/>
                </c:ext>
              </c:extLst>
            </c:dLbl>
            <c:dLbl>
              <c:idx val="1"/>
              <c:layout>
                <c:manualLayout>
                  <c:x val="3.5132100404764249E-2"/>
                  <c:y val="-0.2904321779908407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27-442F-BEB4-87BB3E315CC0}"/>
                </c:ext>
              </c:extLst>
            </c:dLbl>
            <c:dLbl>
              <c:idx val="2"/>
              <c:layout>
                <c:manualLayout>
                  <c:x val="-5.3244627168023365E-3"/>
                  <c:y val="-0.2429172058638692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4.11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27-442F-BEB4-87BB3E315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Yr 2021</c:v>
                </c:pt>
                <c:pt idx="1">
                  <c:v>Yr 2022</c:v>
                </c:pt>
                <c:pt idx="2">
                  <c:v>Nov 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7.1899999999999995</c:v>
                </c:pt>
                <c:pt idx="1">
                  <c:v>6.41</c:v>
                </c:pt>
                <c:pt idx="2">
                  <c:v>4.51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27-442F-BEB4-87BB3E315CC0}"/>
            </c:ext>
          </c:extLst>
        </c:ser>
        <c:dLbls/>
        <c:axId val="115124480"/>
        <c:axId val="77496320"/>
      </c:areaChart>
      <c:catAx>
        <c:axId val="11512448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6320"/>
        <c:crosses val="autoZero"/>
        <c:auto val="1"/>
        <c:lblAlgn val="ctr"/>
        <c:lblOffset val="100"/>
      </c:catAx>
      <c:valAx>
        <c:axId val="77496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2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dirty="0" err="1">
                <a:solidFill>
                  <a:schemeClr val="accent2"/>
                </a:solidFill>
              </a:rPr>
              <a:t>DoPT</a:t>
            </a:r>
            <a:r>
              <a:rPr lang="en-IN" dirty="0"/>
              <a:t>- Average Distinct Level of Active Files yearly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>
                <a:lumMod val="90000"/>
                <a:alpha val="96000"/>
              </a:schemeClr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2.475662965972885E-2"/>
                  <c:y val="-0.354946530291565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0-4D46-A841-11A455E3080C}"/>
                </c:ext>
              </c:extLst>
            </c:dLbl>
            <c:dLbl>
              <c:idx val="1"/>
              <c:layout>
                <c:manualLayout>
                  <c:x val="2.9707955591674592E-2"/>
                  <c:y val="-0.328654194714412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80-4D46-A841-11A455E3080C}"/>
                </c:ext>
              </c:extLst>
            </c:dLbl>
            <c:dLbl>
              <c:idx val="2"/>
              <c:layout>
                <c:manualLayout>
                  <c:x val="3.4659281523620467E-2"/>
                  <c:y val="-0.254159243912479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80-4D46-A841-11A455E30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Yr 2021</c:v>
                </c:pt>
                <c:pt idx="1">
                  <c:v>Yr 2022</c:v>
                </c:pt>
                <c:pt idx="2">
                  <c:v>Nov'2023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8.58</c:v>
                </c:pt>
                <c:pt idx="1">
                  <c:v>7.7700000000000005</c:v>
                </c:pt>
                <c:pt idx="2">
                  <c:v>4.38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80-4D46-A841-11A455E3080C}"/>
            </c:ext>
          </c:extLst>
        </c:ser>
        <c:dLbls/>
        <c:axId val="77527296"/>
        <c:axId val="115015680"/>
      </c:areaChart>
      <c:catAx>
        <c:axId val="775272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15680"/>
        <c:crosses val="autoZero"/>
        <c:auto val="1"/>
        <c:lblAlgn val="ctr"/>
        <c:lblOffset val="100"/>
      </c:catAx>
      <c:valAx>
        <c:axId val="115015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27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dirty="0" err="1">
                <a:solidFill>
                  <a:schemeClr val="accent2"/>
                </a:solidFill>
              </a:rPr>
              <a:t>MoHFW</a:t>
            </a:r>
            <a:r>
              <a:rPr lang="en-IN" dirty="0"/>
              <a:t>- Average Distinct Level of Active Files yearly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chemeClr val="accent2">
                  <a:lumMod val="50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2.475662965972885E-2"/>
                  <c:y val="-0.354946530291565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FE-4907-916A-1C7C175DC117}"/>
                </c:ext>
              </c:extLst>
            </c:dLbl>
            <c:dLbl>
              <c:idx val="1"/>
              <c:layout>
                <c:manualLayout>
                  <c:x val="2.9707955591674592E-2"/>
                  <c:y val="-0.328654194714412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FE-4907-916A-1C7C175DC117}"/>
                </c:ext>
              </c:extLst>
            </c:dLbl>
            <c:dLbl>
              <c:idx val="2"/>
              <c:layout>
                <c:manualLayout>
                  <c:x val="3.4659281523620467E-2"/>
                  <c:y val="-0.254159243912479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FE-4907-916A-1C7C175DC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Yr 2021</c:v>
                </c:pt>
                <c:pt idx="1">
                  <c:v>Yr 2022</c:v>
                </c:pt>
                <c:pt idx="2">
                  <c:v>Nov'2023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7.45</c:v>
                </c:pt>
                <c:pt idx="1">
                  <c:v>6.84</c:v>
                </c:pt>
                <c:pt idx="2">
                  <c:v>4.57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FE-4907-916A-1C7C175DC117}"/>
            </c:ext>
          </c:extLst>
        </c:ser>
        <c:dLbls/>
        <c:axId val="115121536"/>
        <c:axId val="115455104"/>
      </c:areaChart>
      <c:catAx>
        <c:axId val="11512153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5104"/>
        <c:crosses val="autoZero"/>
        <c:auto val="1"/>
        <c:lblAlgn val="ctr"/>
        <c:lblOffset val="100"/>
      </c:catAx>
      <c:valAx>
        <c:axId val="115455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21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chemeClr val="accent2"/>
                </a:solidFill>
              </a:rPr>
              <a:t>MHA</a:t>
            </a:r>
            <a:r>
              <a:rPr lang="en-IN" dirty="0"/>
              <a:t>- Average Distinct Level of Active Files yearly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chemeClr val="accent3">
                  <a:lumMod val="50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2.475662965972885E-2"/>
                  <c:y val="-0.354946530291565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83-4FA0-896D-64ECEAD7B9E6}"/>
                </c:ext>
              </c:extLst>
            </c:dLbl>
            <c:dLbl>
              <c:idx val="1"/>
              <c:layout>
                <c:manualLayout>
                  <c:x val="2.9707955591674592E-2"/>
                  <c:y val="-0.328654194714412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83-4FA0-896D-64ECEAD7B9E6}"/>
                </c:ext>
              </c:extLst>
            </c:dLbl>
            <c:dLbl>
              <c:idx val="2"/>
              <c:layout>
                <c:manualLayout>
                  <c:x val="3.4659281523620467E-2"/>
                  <c:y val="-0.254159243912479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83-4FA0-896D-64ECEAD7B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Yr 2021</c:v>
                </c:pt>
                <c:pt idx="1">
                  <c:v>Yr 2022</c:v>
                </c:pt>
                <c:pt idx="2">
                  <c:v>Nov'2023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7.1899999999999995</c:v>
                </c:pt>
                <c:pt idx="1">
                  <c:v>6.41</c:v>
                </c:pt>
                <c:pt idx="2">
                  <c:v>4.1099999999999994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83-4FA0-896D-64ECEAD7B9E6}"/>
            </c:ext>
          </c:extLst>
        </c:ser>
        <c:dLbls/>
        <c:axId val="122041088"/>
        <c:axId val="122042624"/>
      </c:areaChart>
      <c:catAx>
        <c:axId val="1220410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2624"/>
        <c:crosses val="autoZero"/>
        <c:auto val="1"/>
        <c:lblAlgn val="ctr"/>
        <c:lblOffset val="100"/>
      </c:catAx>
      <c:valAx>
        <c:axId val="122042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1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chemeClr val="accent2"/>
                </a:solidFill>
              </a:rPr>
              <a:t>MEITY</a:t>
            </a:r>
            <a:r>
              <a:rPr lang="en-IN" dirty="0"/>
              <a:t>- Average Distinct Level of Active Files yearly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22225">
              <a:solidFill>
                <a:srgbClr val="7030A0"/>
              </a:solidFill>
            </a:ln>
            <a:effectLst/>
          </c:spPr>
          <c:dLbls>
            <c:dLbl>
              <c:idx val="0"/>
              <c:layout>
                <c:manualLayout>
                  <c:x val="2.475662965972885E-2"/>
                  <c:y val="-0.354946530291565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3-4094-B395-ED4B7C425178}"/>
                </c:ext>
              </c:extLst>
            </c:dLbl>
            <c:dLbl>
              <c:idx val="1"/>
              <c:layout>
                <c:manualLayout>
                  <c:x val="2.9707955591674592E-2"/>
                  <c:y val="-0.328654194714412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B3-4094-B395-ED4B7C425178}"/>
                </c:ext>
              </c:extLst>
            </c:dLbl>
            <c:dLbl>
              <c:idx val="2"/>
              <c:layout>
                <c:manualLayout>
                  <c:x val="3.4659281523620467E-2"/>
                  <c:y val="-0.254159243912479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B3-4094-B395-ED4B7C425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Yr 2021</c:v>
                </c:pt>
                <c:pt idx="1">
                  <c:v>Yr 2022</c:v>
                </c:pt>
                <c:pt idx="2">
                  <c:v>Nov'2023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8.94</c:v>
                </c:pt>
                <c:pt idx="1">
                  <c:v>7.52</c:v>
                </c:pt>
                <c:pt idx="2">
                  <c:v>4.53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B3-4094-B395-ED4B7C425178}"/>
            </c:ext>
          </c:extLst>
        </c:ser>
        <c:dLbls/>
        <c:axId val="122083200"/>
        <c:axId val="122084736"/>
      </c:areaChart>
      <c:catAx>
        <c:axId val="1220832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84736"/>
        <c:crosses val="autoZero"/>
        <c:auto val="1"/>
        <c:lblAlgn val="ctr"/>
        <c:lblOffset val="100"/>
      </c:catAx>
      <c:valAx>
        <c:axId val="122084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8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Growth in e- Receipts</a:t>
            </a:r>
          </a:p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N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e-Receipts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Year 20221</c:v>
                </c:pt>
                <c:pt idx="1">
                  <c:v>Year 2022</c:v>
                </c:pt>
                <c:pt idx="2">
                  <c:v>Jan-Nov 2023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4891454</c:v>
                </c:pt>
                <c:pt idx="1">
                  <c:v>6081847</c:v>
                </c:pt>
                <c:pt idx="2">
                  <c:v>4304510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3D-4582-9E8D-3AC8F3BBD902}"/>
            </c:ext>
          </c:extLst>
        </c:ser>
        <c:dLbls>
          <c:showVal val="1"/>
        </c:dLbls>
        <c:gapWidth val="219"/>
        <c:axId val="122340864"/>
        <c:axId val="122342400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% e- Receipts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Year 20221</c:v>
                </c:pt>
                <c:pt idx="1">
                  <c:v>Year 2022</c:v>
                </c:pt>
                <c:pt idx="2">
                  <c:v>Jan-Nov 2023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0.87000000000000011</c:v>
                </c:pt>
                <c:pt idx="1">
                  <c:v>0.9</c:v>
                </c:pt>
                <c:pt idx="2" formatCode="0.00%">
                  <c:v>0.91549999999999998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3D-4582-9E8D-3AC8F3BBD902}"/>
            </c:ext>
          </c:extLst>
        </c:ser>
        <c:dLbls>
          <c:showVal val="1"/>
        </c:dLbls>
        <c:marker val="1"/>
        <c:axId val="114301184"/>
        <c:axId val="114299648"/>
      </c:lineChart>
      <c:catAx>
        <c:axId val="122340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42400"/>
        <c:crosses val="autoZero"/>
        <c:auto val="1"/>
        <c:lblAlgn val="ctr"/>
        <c:lblOffset val="100"/>
      </c:catAx>
      <c:valAx>
        <c:axId val="122342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40864"/>
        <c:crosses val="autoZero"/>
        <c:crossBetween val="between"/>
      </c:valAx>
      <c:valAx>
        <c:axId val="114299648"/>
        <c:scaling>
          <c:orientation val="minMax"/>
        </c:scaling>
        <c:axPos val="r"/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01184"/>
        <c:crosses val="max"/>
        <c:crossBetween val="between"/>
      </c:valAx>
      <c:catAx>
        <c:axId val="114301184"/>
        <c:scaling>
          <c:orientation val="minMax"/>
        </c:scaling>
        <c:delete val="1"/>
        <c:axPos val="b"/>
        <c:numFmt formatCode="General" sourceLinked="1"/>
        <c:tickLblPos val="nextTo"/>
        <c:crossAx val="11429964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595C1-2DD1-467F-80B1-0EF969E9D2E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9344860F-2BFE-4776-8361-AF5F7955FE4C}">
      <dgm:prSet phldrT="[Text]" custT="1"/>
      <dgm:spPr/>
      <dgm:t>
        <a:bodyPr/>
        <a:lstStyle/>
        <a:p>
          <a:r>
            <a:rPr lang="en-US" sz="2000" b="1" dirty="0">
              <a:latin typeface="HK Grotesk"/>
            </a:rPr>
            <a:t>To maximize the potential of e-office by providing Real Time metrics to Facilitate in-depth data analysis &amp; strengthen Decision Making</a:t>
          </a:r>
          <a:endParaRPr lang="en-IN" sz="2000" dirty="0"/>
        </a:p>
      </dgm:t>
    </dgm:pt>
    <dgm:pt modelId="{06214E58-407D-498B-A5E4-6DA64B24088E}" type="parTrans" cxnId="{7AF48197-9FDB-4E59-8130-8F20D434AE6E}">
      <dgm:prSet/>
      <dgm:spPr/>
      <dgm:t>
        <a:bodyPr/>
        <a:lstStyle/>
        <a:p>
          <a:endParaRPr lang="en-IN" sz="2000"/>
        </a:p>
      </dgm:t>
    </dgm:pt>
    <dgm:pt modelId="{947BEEC1-36EE-4451-A5D4-EED015052C4A}" type="sibTrans" cxnId="{7AF48197-9FDB-4E59-8130-8F20D434AE6E}">
      <dgm:prSet/>
      <dgm:spPr/>
      <dgm:t>
        <a:bodyPr/>
        <a:lstStyle/>
        <a:p>
          <a:endParaRPr lang="en-IN" sz="2000"/>
        </a:p>
      </dgm:t>
    </dgm:pt>
    <dgm:pt modelId="{0DCD0915-1E2D-4F64-856A-21B21B1A1BE2}">
      <dgm:prSet phldrT="[Text]" custT="1"/>
      <dgm:spPr/>
      <dgm:t>
        <a:bodyPr/>
        <a:lstStyle/>
        <a:p>
          <a:r>
            <a:rPr lang="en-US" sz="2000" b="1" dirty="0">
              <a:latin typeface="HK Grotesk"/>
            </a:rPr>
            <a:t>To provide inputs to senior management level on macro level Data and Trends in use of e-Office in an organization</a:t>
          </a:r>
          <a:endParaRPr lang="en-IN" sz="2000" dirty="0"/>
        </a:p>
      </dgm:t>
    </dgm:pt>
    <dgm:pt modelId="{BA499BF1-EDE7-4FEB-A4B8-4FC45BA0620B}" type="parTrans" cxnId="{B820CFEE-1109-4257-B174-947D121A5F3F}">
      <dgm:prSet/>
      <dgm:spPr/>
      <dgm:t>
        <a:bodyPr/>
        <a:lstStyle/>
        <a:p>
          <a:endParaRPr lang="en-IN" sz="2000"/>
        </a:p>
      </dgm:t>
    </dgm:pt>
    <dgm:pt modelId="{4EFFECC8-7996-40DE-AEF3-0210C55E5DB9}" type="sibTrans" cxnId="{B820CFEE-1109-4257-B174-947D121A5F3F}">
      <dgm:prSet/>
      <dgm:spPr/>
      <dgm:t>
        <a:bodyPr/>
        <a:lstStyle/>
        <a:p>
          <a:endParaRPr lang="en-IN" sz="2000"/>
        </a:p>
      </dgm:t>
    </dgm:pt>
    <dgm:pt modelId="{FA550982-D181-468B-87EE-45C164950176}">
      <dgm:prSet phldrT="[Text]" custT="1"/>
      <dgm:spPr/>
      <dgm:t>
        <a:bodyPr/>
        <a:lstStyle/>
        <a:p>
          <a:r>
            <a:rPr lang="en-US" sz="2000" b="1" dirty="0">
              <a:latin typeface="HK Grotesk"/>
            </a:rPr>
            <a:t>Will facilitate a comprehensive implementation of IEDM </a:t>
          </a:r>
          <a:endParaRPr lang="en-IN" sz="2000" b="1" dirty="0">
            <a:latin typeface="HK Grotesk"/>
          </a:endParaRPr>
        </a:p>
      </dgm:t>
    </dgm:pt>
    <dgm:pt modelId="{493661F6-F7AC-404F-979A-941BCB425574}" type="parTrans" cxnId="{4F438D06-6560-405F-9A56-D86B62F6DB27}">
      <dgm:prSet/>
      <dgm:spPr/>
      <dgm:t>
        <a:bodyPr/>
        <a:lstStyle/>
        <a:p>
          <a:endParaRPr lang="en-IN" sz="2000"/>
        </a:p>
      </dgm:t>
    </dgm:pt>
    <dgm:pt modelId="{F18A7B37-D099-4703-BCF9-204D0353E757}" type="sibTrans" cxnId="{4F438D06-6560-405F-9A56-D86B62F6DB27}">
      <dgm:prSet/>
      <dgm:spPr/>
      <dgm:t>
        <a:bodyPr/>
        <a:lstStyle/>
        <a:p>
          <a:endParaRPr lang="en-IN" sz="2000"/>
        </a:p>
      </dgm:t>
    </dgm:pt>
    <dgm:pt modelId="{02274C36-5712-45D8-973A-EAF9750697CB}">
      <dgm:prSet custT="1"/>
      <dgm:spPr/>
      <dgm:t>
        <a:bodyPr/>
        <a:lstStyle/>
        <a:p>
          <a:r>
            <a:rPr lang="en-US" sz="2000" b="1" dirty="0">
              <a:latin typeface="HK Grotesk"/>
            </a:rPr>
            <a:t>Data Analysis to identify bottlenecks and create scope for improvement by further streamlining e-Office</a:t>
          </a:r>
          <a:endParaRPr lang="en-IN" sz="2000" dirty="0"/>
        </a:p>
      </dgm:t>
    </dgm:pt>
    <dgm:pt modelId="{B15B37AF-D853-415E-8980-5EC6FF37A48A}" type="parTrans" cxnId="{0E44E316-3E17-4031-BF25-27E032C762CE}">
      <dgm:prSet/>
      <dgm:spPr/>
      <dgm:t>
        <a:bodyPr/>
        <a:lstStyle/>
        <a:p>
          <a:endParaRPr lang="en-IN" sz="2000"/>
        </a:p>
      </dgm:t>
    </dgm:pt>
    <dgm:pt modelId="{360C62E6-6C34-4F47-B856-2F860D812344}" type="sibTrans" cxnId="{0E44E316-3E17-4031-BF25-27E032C762CE}">
      <dgm:prSet/>
      <dgm:spPr/>
      <dgm:t>
        <a:bodyPr/>
        <a:lstStyle/>
        <a:p>
          <a:endParaRPr lang="en-IN" sz="2000"/>
        </a:p>
      </dgm:t>
    </dgm:pt>
    <dgm:pt modelId="{C0582131-907C-48F1-8003-B25D2D7492CC}">
      <dgm:prSet custT="1"/>
      <dgm:spPr/>
      <dgm:t>
        <a:bodyPr/>
        <a:lstStyle/>
        <a:p>
          <a:r>
            <a:rPr lang="en-US" sz="2000" b="1" dirty="0">
              <a:latin typeface="HK Grotesk"/>
            </a:rPr>
            <a:t>Identify the workload with Officers to help maintain an even distribution of work</a:t>
          </a:r>
          <a:endParaRPr lang="en-IN" sz="2000" dirty="0"/>
        </a:p>
      </dgm:t>
    </dgm:pt>
    <dgm:pt modelId="{E6712345-3F45-4467-8334-BFBF5A6397C4}" type="parTrans" cxnId="{D9D94156-AF3F-4A1B-AC91-777424D374D6}">
      <dgm:prSet/>
      <dgm:spPr/>
      <dgm:t>
        <a:bodyPr/>
        <a:lstStyle/>
        <a:p>
          <a:endParaRPr lang="en-IN" sz="2000"/>
        </a:p>
      </dgm:t>
    </dgm:pt>
    <dgm:pt modelId="{3D15E20D-B9FF-43EE-B1AA-2B1FC24BFD0D}" type="sibTrans" cxnId="{D9D94156-AF3F-4A1B-AC91-777424D374D6}">
      <dgm:prSet/>
      <dgm:spPr/>
      <dgm:t>
        <a:bodyPr/>
        <a:lstStyle/>
        <a:p>
          <a:endParaRPr lang="en-IN" sz="2000"/>
        </a:p>
      </dgm:t>
    </dgm:pt>
    <dgm:pt modelId="{3941CBD5-953E-4E55-9E95-E7D9DACA9ED5}" type="pres">
      <dgm:prSet presAssocID="{CBA595C1-2DD1-467F-80B1-0EF969E9D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75E20-35AD-459E-A431-72649C792606}" type="pres">
      <dgm:prSet presAssocID="{9344860F-2BFE-4776-8361-AF5F7955FE4C}" presName="parentLin" presStyleCnt="0"/>
      <dgm:spPr/>
    </dgm:pt>
    <dgm:pt modelId="{72300492-94E5-4DDE-BA39-D3A13197FB24}" type="pres">
      <dgm:prSet presAssocID="{9344860F-2BFE-4776-8361-AF5F7955FE4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B4F50EB-FFFF-4349-B069-6885AC13B6A7}" type="pres">
      <dgm:prSet presAssocID="{9344860F-2BFE-4776-8361-AF5F7955FE4C}" presName="parentText" presStyleLbl="node1" presStyleIdx="0" presStyleCnt="5" custScaleX="122743" custScaleY="1296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041E8-5F32-479C-8C70-3C0E300CD0DB}" type="pres">
      <dgm:prSet presAssocID="{9344860F-2BFE-4776-8361-AF5F7955FE4C}" presName="negativeSpace" presStyleCnt="0"/>
      <dgm:spPr/>
    </dgm:pt>
    <dgm:pt modelId="{0AE2B6ED-6162-4683-82FA-031F1954636F}" type="pres">
      <dgm:prSet presAssocID="{9344860F-2BFE-4776-8361-AF5F7955FE4C}" presName="childText" presStyleLbl="conFgAcc1" presStyleIdx="0" presStyleCnt="5">
        <dgm:presLayoutVars>
          <dgm:bulletEnabled val="1"/>
        </dgm:presLayoutVars>
      </dgm:prSet>
      <dgm:spPr/>
    </dgm:pt>
    <dgm:pt modelId="{7E4ADC0A-B99E-4C8A-B183-55EB543AE9C2}" type="pres">
      <dgm:prSet presAssocID="{947BEEC1-36EE-4451-A5D4-EED015052C4A}" presName="spaceBetweenRectangles" presStyleCnt="0"/>
      <dgm:spPr/>
    </dgm:pt>
    <dgm:pt modelId="{274ECD72-7F9E-4580-A64E-D15475B6365D}" type="pres">
      <dgm:prSet presAssocID="{0DCD0915-1E2D-4F64-856A-21B21B1A1BE2}" presName="parentLin" presStyleCnt="0"/>
      <dgm:spPr/>
    </dgm:pt>
    <dgm:pt modelId="{BD485D46-CA28-453E-9049-34C4D1B30AF6}" type="pres">
      <dgm:prSet presAssocID="{0DCD0915-1E2D-4F64-856A-21B21B1A1BE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8E6DD0C-AF87-4FA4-A82B-10077CFB1F3D}" type="pres">
      <dgm:prSet presAssocID="{0DCD0915-1E2D-4F64-856A-21B21B1A1BE2}" presName="parentText" presStyleLbl="node1" presStyleIdx="1" presStyleCnt="5" custScaleX="123178" custScaleY="123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C96BF-660C-444F-A5C2-9351CE74C02B}" type="pres">
      <dgm:prSet presAssocID="{0DCD0915-1E2D-4F64-856A-21B21B1A1BE2}" presName="negativeSpace" presStyleCnt="0"/>
      <dgm:spPr/>
    </dgm:pt>
    <dgm:pt modelId="{E9C9F0E1-79C5-477E-A0FE-6676E095C5BC}" type="pres">
      <dgm:prSet presAssocID="{0DCD0915-1E2D-4F64-856A-21B21B1A1BE2}" presName="childText" presStyleLbl="conFgAcc1" presStyleIdx="1" presStyleCnt="5">
        <dgm:presLayoutVars>
          <dgm:bulletEnabled val="1"/>
        </dgm:presLayoutVars>
      </dgm:prSet>
      <dgm:spPr/>
    </dgm:pt>
    <dgm:pt modelId="{42CE38C4-BCD2-462D-B546-22A6CF2DB761}" type="pres">
      <dgm:prSet presAssocID="{4EFFECC8-7996-40DE-AEF3-0210C55E5DB9}" presName="spaceBetweenRectangles" presStyleCnt="0"/>
      <dgm:spPr/>
    </dgm:pt>
    <dgm:pt modelId="{42CC408F-4E76-417C-8B57-8FB30D99C205}" type="pres">
      <dgm:prSet presAssocID="{C0582131-907C-48F1-8003-B25D2D7492CC}" presName="parentLin" presStyleCnt="0"/>
      <dgm:spPr/>
    </dgm:pt>
    <dgm:pt modelId="{DC295872-259B-4646-9654-6DCDDB415789}" type="pres">
      <dgm:prSet presAssocID="{C0582131-907C-48F1-8003-B25D2D7492C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018E19B-0F3F-4688-AA58-94FD40412F69}" type="pres">
      <dgm:prSet presAssocID="{C0582131-907C-48F1-8003-B25D2D7492CC}" presName="parentText" presStyleLbl="node1" presStyleIdx="2" presStyleCnt="5" custScaleX="1231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D1764-004F-414D-A83A-00F2EABA2540}" type="pres">
      <dgm:prSet presAssocID="{C0582131-907C-48F1-8003-B25D2D7492CC}" presName="negativeSpace" presStyleCnt="0"/>
      <dgm:spPr/>
    </dgm:pt>
    <dgm:pt modelId="{89CBA44E-2240-4B84-BF46-456C5C3EAB66}" type="pres">
      <dgm:prSet presAssocID="{C0582131-907C-48F1-8003-B25D2D7492CC}" presName="childText" presStyleLbl="conFgAcc1" presStyleIdx="2" presStyleCnt="5">
        <dgm:presLayoutVars>
          <dgm:bulletEnabled val="1"/>
        </dgm:presLayoutVars>
      </dgm:prSet>
      <dgm:spPr/>
    </dgm:pt>
    <dgm:pt modelId="{546170DA-B668-4675-81B5-CEE2DFBD0601}" type="pres">
      <dgm:prSet presAssocID="{3D15E20D-B9FF-43EE-B1AA-2B1FC24BFD0D}" presName="spaceBetweenRectangles" presStyleCnt="0"/>
      <dgm:spPr/>
    </dgm:pt>
    <dgm:pt modelId="{D8AC95CE-7966-4773-A1A0-99B4B6CBC8F9}" type="pres">
      <dgm:prSet presAssocID="{02274C36-5712-45D8-973A-EAF9750697CB}" presName="parentLin" presStyleCnt="0"/>
      <dgm:spPr/>
    </dgm:pt>
    <dgm:pt modelId="{2808DBF6-7441-4D9E-9A0F-49AC862CE576}" type="pres">
      <dgm:prSet presAssocID="{02274C36-5712-45D8-973A-EAF9750697C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C58000C-F3BF-4DDB-8E15-15D1322F7E2F}" type="pres">
      <dgm:prSet presAssocID="{02274C36-5712-45D8-973A-EAF9750697CB}" presName="parentText" presStyleLbl="node1" presStyleIdx="3" presStyleCnt="5" custScaleX="1222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10487-8E39-4252-97EB-2672A3390A8F}" type="pres">
      <dgm:prSet presAssocID="{02274C36-5712-45D8-973A-EAF9750697CB}" presName="negativeSpace" presStyleCnt="0"/>
      <dgm:spPr/>
    </dgm:pt>
    <dgm:pt modelId="{D6A51D9C-F4F6-4154-AC31-6723109DE2A9}" type="pres">
      <dgm:prSet presAssocID="{02274C36-5712-45D8-973A-EAF9750697CB}" presName="childText" presStyleLbl="conFgAcc1" presStyleIdx="3" presStyleCnt="5">
        <dgm:presLayoutVars>
          <dgm:bulletEnabled val="1"/>
        </dgm:presLayoutVars>
      </dgm:prSet>
      <dgm:spPr/>
    </dgm:pt>
    <dgm:pt modelId="{B10592EB-D958-4A6A-AA00-E606242C8B96}" type="pres">
      <dgm:prSet presAssocID="{360C62E6-6C34-4F47-B856-2F860D812344}" presName="spaceBetweenRectangles" presStyleCnt="0"/>
      <dgm:spPr/>
    </dgm:pt>
    <dgm:pt modelId="{F64E200D-7FE8-4F49-93FD-101CFB8A1E02}" type="pres">
      <dgm:prSet presAssocID="{FA550982-D181-468B-87EE-45C164950176}" presName="parentLin" presStyleCnt="0"/>
      <dgm:spPr/>
    </dgm:pt>
    <dgm:pt modelId="{D1537615-2755-4517-81CD-97911D81BBB8}" type="pres">
      <dgm:prSet presAssocID="{FA550982-D181-468B-87EE-45C16495017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8CA1A32-ED7C-4746-AC32-CF5A761FF14E}" type="pres">
      <dgm:prSet presAssocID="{FA550982-D181-468B-87EE-45C164950176}" presName="parentText" presStyleLbl="node1" presStyleIdx="4" presStyleCnt="5" custScaleX="122424" custLinFactNeighborX="-1991" custLinFactNeighborY="-23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566D3-2AAF-418F-B000-DD080104E653}" type="pres">
      <dgm:prSet presAssocID="{FA550982-D181-468B-87EE-45C164950176}" presName="negativeSpace" presStyleCnt="0"/>
      <dgm:spPr/>
    </dgm:pt>
    <dgm:pt modelId="{0B425E96-C76D-4033-B0F9-7ECE311397C8}" type="pres">
      <dgm:prSet presAssocID="{FA550982-D181-468B-87EE-45C16495017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3ECD3E3-D62A-4EAA-BA65-27DC4D5BAEA2}" type="presOf" srcId="{FA550982-D181-468B-87EE-45C164950176}" destId="{48CA1A32-ED7C-4746-AC32-CF5A761FF14E}" srcOrd="1" destOrd="0" presId="urn:microsoft.com/office/officeart/2005/8/layout/list1"/>
    <dgm:cxn modelId="{B137E834-8D2D-46C6-AE3F-60A8440A0239}" type="presOf" srcId="{9344860F-2BFE-4776-8361-AF5F7955FE4C}" destId="{BB4F50EB-FFFF-4349-B069-6885AC13B6A7}" srcOrd="1" destOrd="0" presId="urn:microsoft.com/office/officeart/2005/8/layout/list1"/>
    <dgm:cxn modelId="{B820CFEE-1109-4257-B174-947D121A5F3F}" srcId="{CBA595C1-2DD1-467F-80B1-0EF969E9D2E7}" destId="{0DCD0915-1E2D-4F64-856A-21B21B1A1BE2}" srcOrd="1" destOrd="0" parTransId="{BA499BF1-EDE7-4FEB-A4B8-4FC45BA0620B}" sibTransId="{4EFFECC8-7996-40DE-AEF3-0210C55E5DB9}"/>
    <dgm:cxn modelId="{98D1C2C4-8438-44F0-A6AE-69183BA923BD}" type="presOf" srcId="{02274C36-5712-45D8-973A-EAF9750697CB}" destId="{DC58000C-F3BF-4DDB-8E15-15D1322F7E2F}" srcOrd="1" destOrd="0" presId="urn:microsoft.com/office/officeart/2005/8/layout/list1"/>
    <dgm:cxn modelId="{0E44E316-3E17-4031-BF25-27E032C762CE}" srcId="{CBA595C1-2DD1-467F-80B1-0EF969E9D2E7}" destId="{02274C36-5712-45D8-973A-EAF9750697CB}" srcOrd="3" destOrd="0" parTransId="{B15B37AF-D853-415E-8980-5EC6FF37A48A}" sibTransId="{360C62E6-6C34-4F47-B856-2F860D812344}"/>
    <dgm:cxn modelId="{84C6834C-F95D-4C73-A170-3CFE130F1E78}" type="presOf" srcId="{02274C36-5712-45D8-973A-EAF9750697CB}" destId="{2808DBF6-7441-4D9E-9A0F-49AC862CE576}" srcOrd="0" destOrd="0" presId="urn:microsoft.com/office/officeart/2005/8/layout/list1"/>
    <dgm:cxn modelId="{93551169-7F27-4D6B-AB1A-6D7EC2805DB4}" type="presOf" srcId="{C0582131-907C-48F1-8003-B25D2D7492CC}" destId="{DC295872-259B-4646-9654-6DCDDB415789}" srcOrd="0" destOrd="0" presId="urn:microsoft.com/office/officeart/2005/8/layout/list1"/>
    <dgm:cxn modelId="{22461016-7CC0-4D8F-8AC4-B36B27520DED}" type="presOf" srcId="{CBA595C1-2DD1-467F-80B1-0EF969E9D2E7}" destId="{3941CBD5-953E-4E55-9E95-E7D9DACA9ED5}" srcOrd="0" destOrd="0" presId="urn:microsoft.com/office/officeart/2005/8/layout/list1"/>
    <dgm:cxn modelId="{639744A2-3BD0-4172-87C2-8CA4EB5D77C5}" type="presOf" srcId="{C0582131-907C-48F1-8003-B25D2D7492CC}" destId="{8018E19B-0F3F-4688-AA58-94FD40412F69}" srcOrd="1" destOrd="0" presId="urn:microsoft.com/office/officeart/2005/8/layout/list1"/>
    <dgm:cxn modelId="{C842E706-7C9E-4ADB-AEAB-8F43B8D0E985}" type="presOf" srcId="{0DCD0915-1E2D-4F64-856A-21B21B1A1BE2}" destId="{BD485D46-CA28-453E-9049-34C4D1B30AF6}" srcOrd="0" destOrd="0" presId="urn:microsoft.com/office/officeart/2005/8/layout/list1"/>
    <dgm:cxn modelId="{CCB19487-1151-4E39-BBD4-4AFA41C61B1A}" type="presOf" srcId="{9344860F-2BFE-4776-8361-AF5F7955FE4C}" destId="{72300492-94E5-4DDE-BA39-D3A13197FB24}" srcOrd="0" destOrd="0" presId="urn:microsoft.com/office/officeart/2005/8/layout/list1"/>
    <dgm:cxn modelId="{7037FDAC-C3F8-45F1-B595-FD606BC41810}" type="presOf" srcId="{FA550982-D181-468B-87EE-45C164950176}" destId="{D1537615-2755-4517-81CD-97911D81BBB8}" srcOrd="0" destOrd="0" presId="urn:microsoft.com/office/officeart/2005/8/layout/list1"/>
    <dgm:cxn modelId="{AA86D3FC-D766-4A84-A5D3-DD428CE96665}" type="presOf" srcId="{0DCD0915-1E2D-4F64-856A-21B21B1A1BE2}" destId="{18E6DD0C-AF87-4FA4-A82B-10077CFB1F3D}" srcOrd="1" destOrd="0" presId="urn:microsoft.com/office/officeart/2005/8/layout/list1"/>
    <dgm:cxn modelId="{4F438D06-6560-405F-9A56-D86B62F6DB27}" srcId="{CBA595C1-2DD1-467F-80B1-0EF969E9D2E7}" destId="{FA550982-D181-468B-87EE-45C164950176}" srcOrd="4" destOrd="0" parTransId="{493661F6-F7AC-404F-979A-941BCB425574}" sibTransId="{F18A7B37-D099-4703-BCF9-204D0353E757}"/>
    <dgm:cxn modelId="{7AF48197-9FDB-4E59-8130-8F20D434AE6E}" srcId="{CBA595C1-2DD1-467F-80B1-0EF969E9D2E7}" destId="{9344860F-2BFE-4776-8361-AF5F7955FE4C}" srcOrd="0" destOrd="0" parTransId="{06214E58-407D-498B-A5E4-6DA64B24088E}" sibTransId="{947BEEC1-36EE-4451-A5D4-EED015052C4A}"/>
    <dgm:cxn modelId="{D9D94156-AF3F-4A1B-AC91-777424D374D6}" srcId="{CBA595C1-2DD1-467F-80B1-0EF969E9D2E7}" destId="{C0582131-907C-48F1-8003-B25D2D7492CC}" srcOrd="2" destOrd="0" parTransId="{E6712345-3F45-4467-8334-BFBF5A6397C4}" sibTransId="{3D15E20D-B9FF-43EE-B1AA-2B1FC24BFD0D}"/>
    <dgm:cxn modelId="{54FC7727-D8BA-4B74-BD14-E178C3CFFAB2}" type="presParOf" srcId="{3941CBD5-953E-4E55-9E95-E7D9DACA9ED5}" destId="{5FC75E20-35AD-459E-A431-72649C792606}" srcOrd="0" destOrd="0" presId="urn:microsoft.com/office/officeart/2005/8/layout/list1"/>
    <dgm:cxn modelId="{88ED4726-612F-4AE9-886D-669D00B59C54}" type="presParOf" srcId="{5FC75E20-35AD-459E-A431-72649C792606}" destId="{72300492-94E5-4DDE-BA39-D3A13197FB24}" srcOrd="0" destOrd="0" presId="urn:microsoft.com/office/officeart/2005/8/layout/list1"/>
    <dgm:cxn modelId="{D4BFCDE0-5532-439B-AEDA-BFB7CB58DE29}" type="presParOf" srcId="{5FC75E20-35AD-459E-A431-72649C792606}" destId="{BB4F50EB-FFFF-4349-B069-6885AC13B6A7}" srcOrd="1" destOrd="0" presId="urn:microsoft.com/office/officeart/2005/8/layout/list1"/>
    <dgm:cxn modelId="{762BBB88-8E74-479F-8B10-61A36A1F9433}" type="presParOf" srcId="{3941CBD5-953E-4E55-9E95-E7D9DACA9ED5}" destId="{256041E8-5F32-479C-8C70-3C0E300CD0DB}" srcOrd="1" destOrd="0" presId="urn:microsoft.com/office/officeart/2005/8/layout/list1"/>
    <dgm:cxn modelId="{D24A3956-3A6F-4BF3-83A5-B5D768F8F763}" type="presParOf" srcId="{3941CBD5-953E-4E55-9E95-E7D9DACA9ED5}" destId="{0AE2B6ED-6162-4683-82FA-031F1954636F}" srcOrd="2" destOrd="0" presId="urn:microsoft.com/office/officeart/2005/8/layout/list1"/>
    <dgm:cxn modelId="{55B97198-46B6-4474-9839-E1A7F99A9D2D}" type="presParOf" srcId="{3941CBD5-953E-4E55-9E95-E7D9DACA9ED5}" destId="{7E4ADC0A-B99E-4C8A-B183-55EB543AE9C2}" srcOrd="3" destOrd="0" presId="urn:microsoft.com/office/officeart/2005/8/layout/list1"/>
    <dgm:cxn modelId="{7A509C76-2952-4F07-825C-64C8EADD20C1}" type="presParOf" srcId="{3941CBD5-953E-4E55-9E95-E7D9DACA9ED5}" destId="{274ECD72-7F9E-4580-A64E-D15475B6365D}" srcOrd="4" destOrd="0" presId="urn:microsoft.com/office/officeart/2005/8/layout/list1"/>
    <dgm:cxn modelId="{022B2860-D191-4C0C-9E2D-8B32CCFB9042}" type="presParOf" srcId="{274ECD72-7F9E-4580-A64E-D15475B6365D}" destId="{BD485D46-CA28-453E-9049-34C4D1B30AF6}" srcOrd="0" destOrd="0" presId="urn:microsoft.com/office/officeart/2005/8/layout/list1"/>
    <dgm:cxn modelId="{C4C98826-FCC9-4E96-ABC3-3EB3C07F62CA}" type="presParOf" srcId="{274ECD72-7F9E-4580-A64E-D15475B6365D}" destId="{18E6DD0C-AF87-4FA4-A82B-10077CFB1F3D}" srcOrd="1" destOrd="0" presId="urn:microsoft.com/office/officeart/2005/8/layout/list1"/>
    <dgm:cxn modelId="{F2860FB1-2BD0-4F81-A365-A3ACE544E305}" type="presParOf" srcId="{3941CBD5-953E-4E55-9E95-E7D9DACA9ED5}" destId="{2EBC96BF-660C-444F-A5C2-9351CE74C02B}" srcOrd="5" destOrd="0" presId="urn:microsoft.com/office/officeart/2005/8/layout/list1"/>
    <dgm:cxn modelId="{B1ED546F-BAD3-47B6-AB48-0D3BF9A2F40E}" type="presParOf" srcId="{3941CBD5-953E-4E55-9E95-E7D9DACA9ED5}" destId="{E9C9F0E1-79C5-477E-A0FE-6676E095C5BC}" srcOrd="6" destOrd="0" presId="urn:microsoft.com/office/officeart/2005/8/layout/list1"/>
    <dgm:cxn modelId="{2D14DF8E-B3B5-432A-B8BE-D7E809D70D0C}" type="presParOf" srcId="{3941CBD5-953E-4E55-9E95-E7D9DACA9ED5}" destId="{42CE38C4-BCD2-462D-B546-22A6CF2DB761}" srcOrd="7" destOrd="0" presId="urn:microsoft.com/office/officeart/2005/8/layout/list1"/>
    <dgm:cxn modelId="{B58B2011-8684-4DD7-A45B-FDBB7ECE1103}" type="presParOf" srcId="{3941CBD5-953E-4E55-9E95-E7D9DACA9ED5}" destId="{42CC408F-4E76-417C-8B57-8FB30D99C205}" srcOrd="8" destOrd="0" presId="urn:microsoft.com/office/officeart/2005/8/layout/list1"/>
    <dgm:cxn modelId="{D2DFB36F-6E43-42EA-A2EB-597D4A66660A}" type="presParOf" srcId="{42CC408F-4E76-417C-8B57-8FB30D99C205}" destId="{DC295872-259B-4646-9654-6DCDDB415789}" srcOrd="0" destOrd="0" presId="urn:microsoft.com/office/officeart/2005/8/layout/list1"/>
    <dgm:cxn modelId="{17A17993-2750-4923-9EA7-91985C51223A}" type="presParOf" srcId="{42CC408F-4E76-417C-8B57-8FB30D99C205}" destId="{8018E19B-0F3F-4688-AA58-94FD40412F69}" srcOrd="1" destOrd="0" presId="urn:microsoft.com/office/officeart/2005/8/layout/list1"/>
    <dgm:cxn modelId="{479D94D5-6020-4F15-B841-CF4AC2856620}" type="presParOf" srcId="{3941CBD5-953E-4E55-9E95-E7D9DACA9ED5}" destId="{03ED1764-004F-414D-A83A-00F2EABA2540}" srcOrd="9" destOrd="0" presId="urn:microsoft.com/office/officeart/2005/8/layout/list1"/>
    <dgm:cxn modelId="{1F40C4D7-470D-48FB-9E25-6FE5953AA092}" type="presParOf" srcId="{3941CBD5-953E-4E55-9E95-E7D9DACA9ED5}" destId="{89CBA44E-2240-4B84-BF46-456C5C3EAB66}" srcOrd="10" destOrd="0" presId="urn:microsoft.com/office/officeart/2005/8/layout/list1"/>
    <dgm:cxn modelId="{3F12B1D1-CF6A-43B4-B180-3FB42BFEE3F5}" type="presParOf" srcId="{3941CBD5-953E-4E55-9E95-E7D9DACA9ED5}" destId="{546170DA-B668-4675-81B5-CEE2DFBD0601}" srcOrd="11" destOrd="0" presId="urn:microsoft.com/office/officeart/2005/8/layout/list1"/>
    <dgm:cxn modelId="{665E897E-AEA1-4B0A-A4F4-DD9150BBE25F}" type="presParOf" srcId="{3941CBD5-953E-4E55-9E95-E7D9DACA9ED5}" destId="{D8AC95CE-7966-4773-A1A0-99B4B6CBC8F9}" srcOrd="12" destOrd="0" presId="urn:microsoft.com/office/officeart/2005/8/layout/list1"/>
    <dgm:cxn modelId="{24551AA6-95F9-42E2-893D-B7AC5DDC4593}" type="presParOf" srcId="{D8AC95CE-7966-4773-A1A0-99B4B6CBC8F9}" destId="{2808DBF6-7441-4D9E-9A0F-49AC862CE576}" srcOrd="0" destOrd="0" presId="urn:microsoft.com/office/officeart/2005/8/layout/list1"/>
    <dgm:cxn modelId="{9B0B1038-9521-4132-B99F-D65613A5AE8E}" type="presParOf" srcId="{D8AC95CE-7966-4773-A1A0-99B4B6CBC8F9}" destId="{DC58000C-F3BF-4DDB-8E15-15D1322F7E2F}" srcOrd="1" destOrd="0" presId="urn:microsoft.com/office/officeart/2005/8/layout/list1"/>
    <dgm:cxn modelId="{25D84ADD-77BF-4938-A9C4-64262D933AEB}" type="presParOf" srcId="{3941CBD5-953E-4E55-9E95-E7D9DACA9ED5}" destId="{E6110487-8E39-4252-97EB-2672A3390A8F}" srcOrd="13" destOrd="0" presId="urn:microsoft.com/office/officeart/2005/8/layout/list1"/>
    <dgm:cxn modelId="{080FC335-C243-41B4-97E8-A7DF467C66FF}" type="presParOf" srcId="{3941CBD5-953E-4E55-9E95-E7D9DACA9ED5}" destId="{D6A51D9C-F4F6-4154-AC31-6723109DE2A9}" srcOrd="14" destOrd="0" presId="urn:microsoft.com/office/officeart/2005/8/layout/list1"/>
    <dgm:cxn modelId="{86441CA4-66EE-4BDE-895F-205A8C2B0178}" type="presParOf" srcId="{3941CBD5-953E-4E55-9E95-E7D9DACA9ED5}" destId="{B10592EB-D958-4A6A-AA00-E606242C8B96}" srcOrd="15" destOrd="0" presId="urn:microsoft.com/office/officeart/2005/8/layout/list1"/>
    <dgm:cxn modelId="{B2443D19-977C-405D-AC76-F73A7433598B}" type="presParOf" srcId="{3941CBD5-953E-4E55-9E95-E7D9DACA9ED5}" destId="{F64E200D-7FE8-4F49-93FD-101CFB8A1E02}" srcOrd="16" destOrd="0" presId="urn:microsoft.com/office/officeart/2005/8/layout/list1"/>
    <dgm:cxn modelId="{D463A997-019D-44F8-84C3-332058E0F43D}" type="presParOf" srcId="{F64E200D-7FE8-4F49-93FD-101CFB8A1E02}" destId="{D1537615-2755-4517-81CD-97911D81BBB8}" srcOrd="0" destOrd="0" presId="urn:microsoft.com/office/officeart/2005/8/layout/list1"/>
    <dgm:cxn modelId="{25A99CBC-4DCC-4A80-9F05-5F6F51D9B9DD}" type="presParOf" srcId="{F64E200D-7FE8-4F49-93FD-101CFB8A1E02}" destId="{48CA1A32-ED7C-4746-AC32-CF5A761FF14E}" srcOrd="1" destOrd="0" presId="urn:microsoft.com/office/officeart/2005/8/layout/list1"/>
    <dgm:cxn modelId="{55C3F0B8-6A24-4AC5-AF46-74512C29CC7F}" type="presParOf" srcId="{3941CBD5-953E-4E55-9E95-E7D9DACA9ED5}" destId="{690566D3-2AAF-418F-B000-DD080104E653}" srcOrd="17" destOrd="0" presId="urn:microsoft.com/office/officeart/2005/8/layout/list1"/>
    <dgm:cxn modelId="{22676C6A-0078-41EA-9F50-9A3C67D368C7}" type="presParOf" srcId="{3941CBD5-953E-4E55-9E95-E7D9DACA9ED5}" destId="{0B425E96-C76D-4033-B0F9-7ECE311397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22408-16B9-434D-8C84-E6169170BD31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2A400A84-9E7C-49C9-90F0-674F822321E8}">
      <dgm:prSet phldrT="[Text]" custT="1"/>
      <dgm:spPr/>
      <dgm:t>
        <a:bodyPr/>
        <a:lstStyle/>
        <a:p>
          <a:r>
            <a:rPr lang="en-US" sz="1800" b="1" dirty="0"/>
            <a:t>Product Selection</a:t>
          </a:r>
          <a:endParaRPr lang="en-IN" sz="1800" b="1" dirty="0"/>
        </a:p>
      </dgm:t>
    </dgm:pt>
    <dgm:pt modelId="{49509058-9822-4F0D-BE1F-1725A2D91534}" type="parTrans" cxnId="{8B950D90-F9B5-4733-83E2-62ECF09BDE35}">
      <dgm:prSet/>
      <dgm:spPr/>
      <dgm:t>
        <a:bodyPr/>
        <a:lstStyle/>
        <a:p>
          <a:endParaRPr lang="en-IN" sz="1800"/>
        </a:p>
      </dgm:t>
    </dgm:pt>
    <dgm:pt modelId="{BE5A73BD-238B-4B25-AA0D-4EB6B53BF926}" type="sibTrans" cxnId="{8B950D90-F9B5-4733-83E2-62ECF09BDE35}">
      <dgm:prSet/>
      <dgm:spPr/>
      <dgm:t>
        <a:bodyPr/>
        <a:lstStyle/>
        <a:p>
          <a:endParaRPr lang="en-IN" sz="1800"/>
        </a:p>
      </dgm:t>
    </dgm:pt>
    <dgm:pt modelId="{D284E767-EDBE-458A-A13A-0BA3FA144679}">
      <dgm:prSet phldrT="[Text]" custT="1"/>
      <dgm:spPr/>
      <dgm:t>
        <a:bodyPr/>
        <a:lstStyle/>
        <a:p>
          <a:r>
            <a:rPr lang="en-US" sz="1800" b="1" dirty="0"/>
            <a:t>Architecture Design</a:t>
          </a:r>
          <a:endParaRPr lang="en-IN" sz="1800" b="1" dirty="0"/>
        </a:p>
      </dgm:t>
    </dgm:pt>
    <dgm:pt modelId="{D3185945-8E53-450F-917C-4CC57316B41A}" type="parTrans" cxnId="{60D57B40-BF27-4513-95F0-CD8AFD1ED5F1}">
      <dgm:prSet/>
      <dgm:spPr/>
      <dgm:t>
        <a:bodyPr/>
        <a:lstStyle/>
        <a:p>
          <a:endParaRPr lang="en-IN" sz="1800"/>
        </a:p>
      </dgm:t>
    </dgm:pt>
    <dgm:pt modelId="{3A412AF8-925F-46FA-AF9C-B7F24E35F9A7}" type="sibTrans" cxnId="{60D57B40-BF27-4513-95F0-CD8AFD1ED5F1}">
      <dgm:prSet/>
      <dgm:spPr/>
      <dgm:t>
        <a:bodyPr/>
        <a:lstStyle/>
        <a:p>
          <a:endParaRPr lang="en-IN" sz="1800"/>
        </a:p>
      </dgm:t>
    </dgm:pt>
    <dgm:pt modelId="{235C94E9-6749-44C1-80BC-D4EDC34A6A18}">
      <dgm:prSet phldrT="[Text]" custT="1"/>
      <dgm:spPr/>
      <dgm:t>
        <a:bodyPr/>
        <a:lstStyle/>
        <a:p>
          <a:r>
            <a:rPr lang="en-US" sz="1800" b="1" dirty="0"/>
            <a:t>VA &amp; Data Processing</a:t>
          </a:r>
          <a:endParaRPr lang="en-IN" sz="1800" b="1" dirty="0"/>
        </a:p>
      </dgm:t>
    </dgm:pt>
    <dgm:pt modelId="{FB443675-EA40-4B6D-8661-AB5147E374B9}" type="parTrans" cxnId="{A8571AAF-2415-493C-8B9E-FEC0A7EDB46C}">
      <dgm:prSet/>
      <dgm:spPr/>
      <dgm:t>
        <a:bodyPr/>
        <a:lstStyle/>
        <a:p>
          <a:endParaRPr lang="en-IN" sz="1800"/>
        </a:p>
      </dgm:t>
    </dgm:pt>
    <dgm:pt modelId="{34D37E30-3D55-4E04-B213-6F52EE49F4C3}" type="sibTrans" cxnId="{A8571AAF-2415-493C-8B9E-FEC0A7EDB46C}">
      <dgm:prSet/>
      <dgm:spPr/>
      <dgm:t>
        <a:bodyPr/>
        <a:lstStyle/>
        <a:p>
          <a:endParaRPr lang="en-IN" sz="1800"/>
        </a:p>
      </dgm:t>
    </dgm:pt>
    <dgm:pt modelId="{1B5A687C-2D62-4388-B11F-2F2A443A290A}">
      <dgm:prSet custT="1"/>
      <dgm:spPr/>
      <dgm:t>
        <a:bodyPr/>
        <a:lstStyle/>
        <a:p>
          <a:r>
            <a:rPr lang="en-US" sz="1800" b="1" dirty="0"/>
            <a:t> </a:t>
          </a:r>
        </a:p>
        <a:p>
          <a:r>
            <a:rPr lang="en-US" sz="1800" b="1" dirty="0"/>
            <a:t>Data &amp; Visuals Design</a:t>
          </a:r>
          <a:endParaRPr lang="en-IN" sz="1800" b="1" dirty="0"/>
        </a:p>
      </dgm:t>
    </dgm:pt>
    <dgm:pt modelId="{9E308D49-B716-4063-BD44-A98B34E6133C}" type="parTrans" cxnId="{02E75262-E13A-49B7-B426-FD80876D49BA}">
      <dgm:prSet/>
      <dgm:spPr/>
      <dgm:t>
        <a:bodyPr/>
        <a:lstStyle/>
        <a:p>
          <a:endParaRPr lang="en-IN" sz="1800"/>
        </a:p>
      </dgm:t>
    </dgm:pt>
    <dgm:pt modelId="{C8FE6B2A-C95B-4095-95EF-7466EF1D8859}" type="sibTrans" cxnId="{02E75262-E13A-49B7-B426-FD80876D49BA}">
      <dgm:prSet/>
      <dgm:spPr/>
      <dgm:t>
        <a:bodyPr/>
        <a:lstStyle/>
        <a:p>
          <a:endParaRPr lang="en-IN" sz="1800"/>
        </a:p>
      </dgm:t>
    </dgm:pt>
    <dgm:pt modelId="{561AE82A-CEB7-4AFD-B73A-722F1F2C13F5}">
      <dgm:prSet custT="1"/>
      <dgm:spPr/>
      <dgm:t>
        <a:bodyPr/>
        <a:lstStyle/>
        <a:p>
          <a:r>
            <a:rPr lang="en-US" sz="2000" dirty="0"/>
            <a:t>Exploration of suitable tool for Analytics purpose.</a:t>
          </a:r>
          <a:endParaRPr lang="en-IN" sz="2000" dirty="0"/>
        </a:p>
      </dgm:t>
    </dgm:pt>
    <dgm:pt modelId="{F523B58A-891F-45E8-8A76-571C8C3F8E3D}" type="parTrans" cxnId="{6903AEF0-AA12-49D9-A917-3E0DEE02097E}">
      <dgm:prSet/>
      <dgm:spPr/>
      <dgm:t>
        <a:bodyPr/>
        <a:lstStyle/>
        <a:p>
          <a:endParaRPr lang="en-IN" sz="1800"/>
        </a:p>
      </dgm:t>
    </dgm:pt>
    <dgm:pt modelId="{373F8349-1A01-4665-A3E6-6283CE101D59}" type="sibTrans" cxnId="{6903AEF0-AA12-49D9-A917-3E0DEE02097E}">
      <dgm:prSet/>
      <dgm:spPr/>
      <dgm:t>
        <a:bodyPr/>
        <a:lstStyle/>
        <a:p>
          <a:endParaRPr lang="en-IN" sz="1800"/>
        </a:p>
      </dgm:t>
    </dgm:pt>
    <dgm:pt modelId="{0687703F-36D5-45BB-84C6-FC280FFA831E}">
      <dgm:prSet custT="1"/>
      <dgm:spPr/>
      <dgm:t>
        <a:bodyPr/>
        <a:lstStyle/>
        <a:p>
          <a:r>
            <a:rPr lang="en-US" sz="2000" dirty="0"/>
            <a:t>Several Products were analyzed to meet business requirement.</a:t>
          </a:r>
          <a:endParaRPr lang="en-IN" sz="2000" dirty="0"/>
        </a:p>
      </dgm:t>
    </dgm:pt>
    <dgm:pt modelId="{A05E9A99-4AA6-4024-90E6-0B36E888C2BA}" type="parTrans" cxnId="{8BE03054-6850-4300-9181-0B9938D949A6}">
      <dgm:prSet/>
      <dgm:spPr/>
      <dgm:t>
        <a:bodyPr/>
        <a:lstStyle/>
        <a:p>
          <a:endParaRPr lang="en-IN" sz="1800"/>
        </a:p>
      </dgm:t>
    </dgm:pt>
    <dgm:pt modelId="{9C864699-6F0C-4B33-AD59-F5AB6950BFA8}" type="sibTrans" cxnId="{8BE03054-6850-4300-9181-0B9938D949A6}">
      <dgm:prSet/>
      <dgm:spPr/>
      <dgm:t>
        <a:bodyPr/>
        <a:lstStyle/>
        <a:p>
          <a:endParaRPr lang="en-IN" sz="1800"/>
        </a:p>
      </dgm:t>
    </dgm:pt>
    <dgm:pt modelId="{8D36DB69-CB77-460A-A37F-8BEF55BB9633}">
      <dgm:prSet custT="1"/>
      <dgm:spPr/>
      <dgm:t>
        <a:bodyPr/>
        <a:lstStyle/>
        <a:p>
          <a:r>
            <a:rPr lang="en-US" sz="2000" dirty="0"/>
            <a:t>E-Office Data Analysis Architecture was defined </a:t>
          </a:r>
          <a:endParaRPr lang="en-IN" sz="2000" dirty="0"/>
        </a:p>
      </dgm:t>
    </dgm:pt>
    <dgm:pt modelId="{50CE6063-A768-4A7A-ACB6-3A5A0C79FF8E}" type="parTrans" cxnId="{C38CC31E-B8C3-4D0B-93A4-F3DF47974D0A}">
      <dgm:prSet/>
      <dgm:spPr/>
      <dgm:t>
        <a:bodyPr/>
        <a:lstStyle/>
        <a:p>
          <a:endParaRPr lang="en-IN" sz="1800"/>
        </a:p>
      </dgm:t>
    </dgm:pt>
    <dgm:pt modelId="{2B4BC8BE-FE94-4813-A45B-29B0D516BA5F}" type="sibTrans" cxnId="{C38CC31E-B8C3-4D0B-93A4-F3DF47974D0A}">
      <dgm:prSet/>
      <dgm:spPr/>
      <dgm:t>
        <a:bodyPr/>
        <a:lstStyle/>
        <a:p>
          <a:endParaRPr lang="en-IN" sz="1800"/>
        </a:p>
      </dgm:t>
    </dgm:pt>
    <dgm:pt modelId="{9DB4F471-6B0B-4444-8C5D-09E303DB9761}">
      <dgm:prSet custT="1"/>
      <dgm:spPr/>
      <dgm:t>
        <a:bodyPr/>
        <a:lstStyle/>
        <a:p>
          <a:r>
            <a:rPr lang="en-US" sz="2000" dirty="0"/>
            <a:t>Apache Super Set was customized and deployed, being OPEN Source </a:t>
          </a:r>
          <a:endParaRPr lang="en-IN" sz="2000" dirty="0"/>
        </a:p>
      </dgm:t>
    </dgm:pt>
    <dgm:pt modelId="{58A3EA53-2480-43A8-B61E-365D08555B72}" type="parTrans" cxnId="{912F21DE-04AD-4A6A-A7C5-660314797B50}">
      <dgm:prSet/>
      <dgm:spPr/>
      <dgm:t>
        <a:bodyPr/>
        <a:lstStyle/>
        <a:p>
          <a:endParaRPr lang="en-IN" sz="1800"/>
        </a:p>
      </dgm:t>
    </dgm:pt>
    <dgm:pt modelId="{09C05A4D-E407-4091-B89B-F65BF7338ED7}" type="sibTrans" cxnId="{912F21DE-04AD-4A6A-A7C5-660314797B50}">
      <dgm:prSet/>
      <dgm:spPr/>
      <dgm:t>
        <a:bodyPr/>
        <a:lstStyle/>
        <a:p>
          <a:endParaRPr lang="en-IN" sz="1800"/>
        </a:p>
      </dgm:t>
    </dgm:pt>
    <dgm:pt modelId="{F5385922-FF9B-441C-9A41-B5B9322B1F62}">
      <dgm:prSet custT="1"/>
      <dgm:spPr/>
      <dgm:t>
        <a:bodyPr/>
        <a:lstStyle/>
        <a:p>
          <a:r>
            <a:rPr lang="en-US" sz="2000" dirty="0"/>
            <a:t>Selection, review and fine-tuning of Key Performance Indicators</a:t>
          </a:r>
          <a:endParaRPr lang="en-IN" sz="2000" dirty="0"/>
        </a:p>
      </dgm:t>
    </dgm:pt>
    <dgm:pt modelId="{B4785B44-4E47-4887-AD4C-31C169D8A8EE}" type="parTrans" cxnId="{DD8ACF89-10A5-4F31-825B-C65829578DEE}">
      <dgm:prSet/>
      <dgm:spPr/>
      <dgm:t>
        <a:bodyPr/>
        <a:lstStyle/>
        <a:p>
          <a:endParaRPr lang="en-IN" sz="1800"/>
        </a:p>
      </dgm:t>
    </dgm:pt>
    <dgm:pt modelId="{BAEF139F-51AC-46DF-AE35-2AA64EE7751E}" type="sibTrans" cxnId="{DD8ACF89-10A5-4F31-825B-C65829578DEE}">
      <dgm:prSet/>
      <dgm:spPr/>
      <dgm:t>
        <a:bodyPr/>
        <a:lstStyle/>
        <a:p>
          <a:endParaRPr lang="en-IN" sz="1800"/>
        </a:p>
      </dgm:t>
    </dgm:pt>
    <dgm:pt modelId="{F28EDE10-1E7A-4101-B4D1-C751D2EF0CA9}">
      <dgm:prSet custT="1"/>
      <dgm:spPr/>
      <dgm:t>
        <a:bodyPr/>
        <a:lstStyle/>
        <a:p>
          <a:r>
            <a:rPr lang="en-US" sz="2000" dirty="0"/>
            <a:t>Report Formats developed for Graphical Representation of Data</a:t>
          </a:r>
          <a:endParaRPr lang="en-IN" sz="2000" dirty="0"/>
        </a:p>
      </dgm:t>
    </dgm:pt>
    <dgm:pt modelId="{67430765-B6EE-4CAA-845B-D4B19706F366}" type="parTrans" cxnId="{9DF5A6EB-8792-4F63-B1C8-5998850772E0}">
      <dgm:prSet/>
      <dgm:spPr/>
      <dgm:t>
        <a:bodyPr/>
        <a:lstStyle/>
        <a:p>
          <a:endParaRPr lang="en-IN" sz="1800"/>
        </a:p>
      </dgm:t>
    </dgm:pt>
    <dgm:pt modelId="{B3D98D0B-D735-41D9-904B-8D382D852562}" type="sibTrans" cxnId="{9DF5A6EB-8792-4F63-B1C8-5998850772E0}">
      <dgm:prSet/>
      <dgm:spPr/>
      <dgm:t>
        <a:bodyPr/>
        <a:lstStyle/>
        <a:p>
          <a:endParaRPr lang="en-IN" sz="1800"/>
        </a:p>
      </dgm:t>
    </dgm:pt>
    <dgm:pt modelId="{96614979-D2B2-4D8B-BE83-5A27F7286E3E}">
      <dgm:prSet custT="1"/>
      <dgm:spPr/>
      <dgm:t>
        <a:bodyPr/>
        <a:lstStyle/>
        <a:p>
          <a:r>
            <a:rPr lang="en-US" sz="2000" dirty="0"/>
            <a:t>Vulnerability Assessment (VA) for all 74 Ministries/Departments’ servers </a:t>
          </a:r>
          <a:endParaRPr lang="en-IN" sz="2000" dirty="0"/>
        </a:p>
      </dgm:t>
    </dgm:pt>
    <dgm:pt modelId="{56ADFCD2-6551-4B54-8B98-598E7D57ACFE}" type="parTrans" cxnId="{A9A6AED4-D6C3-4EC7-9BD3-A626100BF5C5}">
      <dgm:prSet/>
      <dgm:spPr/>
      <dgm:t>
        <a:bodyPr/>
        <a:lstStyle/>
        <a:p>
          <a:endParaRPr lang="en-IN" sz="1800"/>
        </a:p>
      </dgm:t>
    </dgm:pt>
    <dgm:pt modelId="{CD097E75-F230-4642-9F52-B293019ACBBD}" type="sibTrans" cxnId="{A9A6AED4-D6C3-4EC7-9BD3-A626100BF5C5}">
      <dgm:prSet/>
      <dgm:spPr/>
      <dgm:t>
        <a:bodyPr/>
        <a:lstStyle/>
        <a:p>
          <a:endParaRPr lang="en-IN" sz="1800"/>
        </a:p>
      </dgm:t>
    </dgm:pt>
    <dgm:pt modelId="{A437B426-701B-4196-B5A6-1AE2D7DE824C}">
      <dgm:prSet custT="1"/>
      <dgm:spPr/>
      <dgm:t>
        <a:bodyPr/>
        <a:lstStyle/>
        <a:p>
          <a:r>
            <a:rPr lang="en-US" sz="2000" dirty="0"/>
            <a:t>Data Processing and development of dashboard  </a:t>
          </a:r>
          <a:endParaRPr lang="en-IN" sz="2000" dirty="0"/>
        </a:p>
      </dgm:t>
    </dgm:pt>
    <dgm:pt modelId="{D97BD6CF-E957-468C-850F-CD2E515A64EC}" type="parTrans" cxnId="{DF95E639-61AB-4E1D-A6D5-5F6886A0C9FD}">
      <dgm:prSet/>
      <dgm:spPr/>
      <dgm:t>
        <a:bodyPr/>
        <a:lstStyle/>
        <a:p>
          <a:endParaRPr lang="en-GB" sz="1800"/>
        </a:p>
      </dgm:t>
    </dgm:pt>
    <dgm:pt modelId="{8FDB6073-7E0B-4AF9-B85F-FB762C261ACA}" type="sibTrans" cxnId="{DF95E639-61AB-4E1D-A6D5-5F6886A0C9FD}">
      <dgm:prSet/>
      <dgm:spPr/>
      <dgm:t>
        <a:bodyPr/>
        <a:lstStyle/>
        <a:p>
          <a:endParaRPr lang="en-GB" sz="1800"/>
        </a:p>
      </dgm:t>
    </dgm:pt>
    <dgm:pt modelId="{ECA4A69E-A21E-466D-8DD1-C48BB9F4543A}">
      <dgm:prSet custT="1"/>
      <dgm:spPr/>
      <dgm:t>
        <a:bodyPr/>
        <a:lstStyle/>
        <a:p>
          <a:r>
            <a: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Launched by MoS (PP) on 19</a:t>
          </a:r>
          <a:r>
            <a:rPr lang="en-US" sz="2000" baseline="30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</a:t>
          </a:r>
          <a:r>
            <a: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December,</a:t>
          </a:r>
          <a:r>
            <a:rPr lang="en-US" sz="2000" baseline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2023 in the Inaugural ceremony of Good Governance Week 2023</a:t>
          </a:r>
          <a:r>
            <a:rPr lang="en-US" sz="2000" dirty="0" smtClean="0"/>
            <a:t> </a:t>
          </a:r>
          <a:endParaRPr lang="en-IN" sz="2000" dirty="0"/>
        </a:p>
      </dgm:t>
    </dgm:pt>
    <dgm:pt modelId="{62C07B40-C714-4C5B-B1AE-99C118F2D59D}" type="parTrans" cxnId="{4F8273AF-2A90-4E8D-8FC7-BBD982B31365}">
      <dgm:prSet/>
      <dgm:spPr/>
    </dgm:pt>
    <dgm:pt modelId="{C586BC65-6BDB-4A7E-9CD9-64435D50631C}" type="sibTrans" cxnId="{4F8273AF-2A90-4E8D-8FC7-BBD982B31365}">
      <dgm:prSet/>
      <dgm:spPr/>
    </dgm:pt>
    <dgm:pt modelId="{FD9115AB-E0EC-4358-99F7-3CF4947E40CD}" type="pres">
      <dgm:prSet presAssocID="{24F22408-16B9-434D-8C84-E6169170BD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30050-FCFE-4261-97E1-6F3676842FE3}" type="pres">
      <dgm:prSet presAssocID="{2A400A84-9E7C-49C9-90F0-674F822321E8}" presName="composite" presStyleCnt="0"/>
      <dgm:spPr/>
    </dgm:pt>
    <dgm:pt modelId="{C8776E3C-9D09-4A83-8310-6D76D4F8E9C8}" type="pres">
      <dgm:prSet presAssocID="{2A400A84-9E7C-49C9-90F0-674F822321E8}" presName="parentText" presStyleLbl="alignNode1" presStyleIdx="0" presStyleCnt="4" custScaleX="114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1EF6C-28E3-4C13-8CB3-513DA0184C57}" type="pres">
      <dgm:prSet presAssocID="{2A400A84-9E7C-49C9-90F0-674F822321E8}" presName="descendantText" presStyleLbl="alignAcc1" presStyleIdx="0" presStyleCnt="4" custScaleX="88605" custScaleY="137627" custLinFactNeighborY="4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A7F49-B9D3-485D-AC90-3D249CD33B99}" type="pres">
      <dgm:prSet presAssocID="{BE5A73BD-238B-4B25-AA0D-4EB6B53BF926}" presName="sp" presStyleCnt="0"/>
      <dgm:spPr/>
    </dgm:pt>
    <dgm:pt modelId="{B00805F0-25B1-4F0B-90E3-48A7EF892135}" type="pres">
      <dgm:prSet presAssocID="{D284E767-EDBE-458A-A13A-0BA3FA144679}" presName="composite" presStyleCnt="0"/>
      <dgm:spPr/>
    </dgm:pt>
    <dgm:pt modelId="{52E3F3BF-81B5-40E8-86EC-FC892C415240}" type="pres">
      <dgm:prSet presAssocID="{D284E767-EDBE-458A-A13A-0BA3FA144679}" presName="parentText" presStyleLbl="alignNode1" presStyleIdx="1" presStyleCnt="4" custScaleX="1172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369F9-C6B6-4E4D-BF6F-882D3041875A}" type="pres">
      <dgm:prSet presAssocID="{D284E767-EDBE-458A-A13A-0BA3FA144679}" presName="descendantText" presStyleLbl="alignAcc1" presStyleIdx="1" presStyleCnt="4" custScaleX="88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E9C61-77EA-4732-97C6-7296D449E9F7}" type="pres">
      <dgm:prSet presAssocID="{3A412AF8-925F-46FA-AF9C-B7F24E35F9A7}" presName="sp" presStyleCnt="0"/>
      <dgm:spPr/>
    </dgm:pt>
    <dgm:pt modelId="{F47AC435-FA85-4902-89D3-03C505E49AEC}" type="pres">
      <dgm:prSet presAssocID="{1B5A687C-2D62-4388-B11F-2F2A443A290A}" presName="composite" presStyleCnt="0"/>
      <dgm:spPr/>
    </dgm:pt>
    <dgm:pt modelId="{845476A7-6D58-46E7-9669-31154BD6666E}" type="pres">
      <dgm:prSet presAssocID="{1B5A687C-2D62-4388-B11F-2F2A443A290A}" presName="parentText" presStyleLbl="alignNode1" presStyleIdx="2" presStyleCnt="4" custScaleX="11019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95A9F-B29B-4E54-B90E-B081C64C2D49}" type="pres">
      <dgm:prSet presAssocID="{1B5A687C-2D62-4388-B11F-2F2A443A290A}" presName="descendantText" presStyleLbl="alignAcc1" presStyleIdx="2" presStyleCnt="4" custScaleX="88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320FF-5AC7-4A9A-9BAA-19D9010947C8}" type="pres">
      <dgm:prSet presAssocID="{C8FE6B2A-C95B-4095-95EF-7466EF1D8859}" presName="sp" presStyleCnt="0"/>
      <dgm:spPr/>
    </dgm:pt>
    <dgm:pt modelId="{26603AA2-38A6-467F-8FE1-BED4CA792407}" type="pres">
      <dgm:prSet presAssocID="{235C94E9-6749-44C1-80BC-D4EDC34A6A18}" presName="composite" presStyleCnt="0"/>
      <dgm:spPr/>
    </dgm:pt>
    <dgm:pt modelId="{82C4D23B-F7AC-4BED-897E-7C81D0FE0F9E}" type="pres">
      <dgm:prSet presAssocID="{235C94E9-6749-44C1-80BC-D4EDC34A6A18}" presName="parentText" presStyleLbl="alignNode1" presStyleIdx="3" presStyleCnt="4" custScaleX="1127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B0946-784F-4C05-A913-4A583080B095}" type="pres">
      <dgm:prSet presAssocID="{235C94E9-6749-44C1-80BC-D4EDC34A6A18}" presName="descendantText" presStyleLbl="alignAcc1" presStyleIdx="3" presStyleCnt="4" custScaleX="88445" custScaleY="14483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B519C-00E6-45DA-9770-22D750715EC7}" type="presOf" srcId="{561AE82A-CEB7-4AFD-B73A-722F1F2C13F5}" destId="{5B51EF6C-28E3-4C13-8CB3-513DA0184C57}" srcOrd="0" destOrd="0" presId="urn:microsoft.com/office/officeart/2005/8/layout/chevron2"/>
    <dgm:cxn modelId="{D013FC8D-14F2-4C94-849B-5C8AF462AED7}" type="presOf" srcId="{F5385922-FF9B-441C-9A41-B5B9322B1F62}" destId="{3D695A9F-B29B-4E54-B90E-B081C64C2D49}" srcOrd="0" destOrd="0" presId="urn:microsoft.com/office/officeart/2005/8/layout/chevron2"/>
    <dgm:cxn modelId="{DDE58F35-FC07-49E0-9F46-EE85ACB6DD43}" type="presOf" srcId="{8D36DB69-CB77-460A-A37F-8BEF55BB9633}" destId="{6D5369F9-C6B6-4E4D-BF6F-882D3041875A}" srcOrd="0" destOrd="0" presId="urn:microsoft.com/office/officeart/2005/8/layout/chevron2"/>
    <dgm:cxn modelId="{4F8273AF-2A90-4E8D-8FC7-BBD982B31365}" srcId="{235C94E9-6749-44C1-80BC-D4EDC34A6A18}" destId="{ECA4A69E-A21E-466D-8DD1-C48BB9F4543A}" srcOrd="2" destOrd="0" parTransId="{62C07B40-C714-4C5B-B1AE-99C118F2D59D}" sibTransId="{C586BC65-6BDB-4A7E-9CD9-64435D50631C}"/>
    <dgm:cxn modelId="{DD8ACF89-10A5-4F31-825B-C65829578DEE}" srcId="{1B5A687C-2D62-4388-B11F-2F2A443A290A}" destId="{F5385922-FF9B-441C-9A41-B5B9322B1F62}" srcOrd="0" destOrd="0" parTransId="{B4785B44-4E47-4887-AD4C-31C169D8A8EE}" sibTransId="{BAEF139F-51AC-46DF-AE35-2AA64EE7751E}"/>
    <dgm:cxn modelId="{7EC0E542-37D9-4040-9F53-0EB01D4A2A99}" type="presOf" srcId="{0687703F-36D5-45BB-84C6-FC280FFA831E}" destId="{5B51EF6C-28E3-4C13-8CB3-513DA0184C57}" srcOrd="0" destOrd="1" presId="urn:microsoft.com/office/officeart/2005/8/layout/chevron2"/>
    <dgm:cxn modelId="{0A87CE0B-FF28-43CB-8FA6-C4DF6C8A7805}" type="presOf" srcId="{F28EDE10-1E7A-4101-B4D1-C751D2EF0CA9}" destId="{3D695A9F-B29B-4E54-B90E-B081C64C2D49}" srcOrd="0" destOrd="1" presId="urn:microsoft.com/office/officeart/2005/8/layout/chevron2"/>
    <dgm:cxn modelId="{A246E2E8-3372-4BDD-A248-08193E5C77A5}" type="presOf" srcId="{9DB4F471-6B0B-4444-8C5D-09E303DB9761}" destId="{5B51EF6C-28E3-4C13-8CB3-513DA0184C57}" srcOrd="0" destOrd="2" presId="urn:microsoft.com/office/officeart/2005/8/layout/chevron2"/>
    <dgm:cxn modelId="{E8728774-BBAA-425F-B085-EA1FC890CD89}" type="presOf" srcId="{ECA4A69E-A21E-466D-8DD1-C48BB9F4543A}" destId="{B20B0946-784F-4C05-A913-4A583080B095}" srcOrd="0" destOrd="2" presId="urn:microsoft.com/office/officeart/2005/8/layout/chevron2"/>
    <dgm:cxn modelId="{269986EC-4C58-44EE-82F0-5D20747EB0B9}" type="presOf" srcId="{2A400A84-9E7C-49C9-90F0-674F822321E8}" destId="{C8776E3C-9D09-4A83-8310-6D76D4F8E9C8}" srcOrd="0" destOrd="0" presId="urn:microsoft.com/office/officeart/2005/8/layout/chevron2"/>
    <dgm:cxn modelId="{A9A6AED4-D6C3-4EC7-9BD3-A626100BF5C5}" srcId="{235C94E9-6749-44C1-80BC-D4EDC34A6A18}" destId="{96614979-D2B2-4D8B-BE83-5A27F7286E3E}" srcOrd="0" destOrd="0" parTransId="{56ADFCD2-6551-4B54-8B98-598E7D57ACFE}" sibTransId="{CD097E75-F230-4642-9F52-B293019ACBBD}"/>
    <dgm:cxn modelId="{A8571AAF-2415-493C-8B9E-FEC0A7EDB46C}" srcId="{24F22408-16B9-434D-8C84-E6169170BD31}" destId="{235C94E9-6749-44C1-80BC-D4EDC34A6A18}" srcOrd="3" destOrd="0" parTransId="{FB443675-EA40-4B6D-8661-AB5147E374B9}" sibTransId="{34D37E30-3D55-4E04-B213-6F52EE49F4C3}"/>
    <dgm:cxn modelId="{83CAE4DF-E927-4FA6-A0BB-0E3FB0DF6F0D}" type="presOf" srcId="{A437B426-701B-4196-B5A6-1AE2D7DE824C}" destId="{B20B0946-784F-4C05-A913-4A583080B095}" srcOrd="0" destOrd="1" presId="urn:microsoft.com/office/officeart/2005/8/layout/chevron2"/>
    <dgm:cxn modelId="{59AFCFE7-6693-442C-BE93-73F2FB13CB0D}" type="presOf" srcId="{24F22408-16B9-434D-8C84-E6169170BD31}" destId="{FD9115AB-E0EC-4358-99F7-3CF4947E40CD}" srcOrd="0" destOrd="0" presId="urn:microsoft.com/office/officeart/2005/8/layout/chevron2"/>
    <dgm:cxn modelId="{DF95E639-61AB-4E1D-A6D5-5F6886A0C9FD}" srcId="{235C94E9-6749-44C1-80BC-D4EDC34A6A18}" destId="{A437B426-701B-4196-B5A6-1AE2D7DE824C}" srcOrd="1" destOrd="0" parTransId="{D97BD6CF-E957-468C-850F-CD2E515A64EC}" sibTransId="{8FDB6073-7E0B-4AF9-B85F-FB762C261ACA}"/>
    <dgm:cxn modelId="{9DF5A6EB-8792-4F63-B1C8-5998850772E0}" srcId="{1B5A687C-2D62-4388-B11F-2F2A443A290A}" destId="{F28EDE10-1E7A-4101-B4D1-C751D2EF0CA9}" srcOrd="1" destOrd="0" parTransId="{67430765-B6EE-4CAA-845B-D4B19706F366}" sibTransId="{B3D98D0B-D735-41D9-904B-8D382D852562}"/>
    <dgm:cxn modelId="{C38CC31E-B8C3-4D0B-93A4-F3DF47974D0A}" srcId="{D284E767-EDBE-458A-A13A-0BA3FA144679}" destId="{8D36DB69-CB77-460A-A37F-8BEF55BB9633}" srcOrd="0" destOrd="0" parTransId="{50CE6063-A768-4A7A-ACB6-3A5A0C79FF8E}" sibTransId="{2B4BC8BE-FE94-4813-A45B-29B0D516BA5F}"/>
    <dgm:cxn modelId="{F8FA0354-5EC3-428F-A3BF-249EDC303E09}" type="presOf" srcId="{235C94E9-6749-44C1-80BC-D4EDC34A6A18}" destId="{82C4D23B-F7AC-4BED-897E-7C81D0FE0F9E}" srcOrd="0" destOrd="0" presId="urn:microsoft.com/office/officeart/2005/8/layout/chevron2"/>
    <dgm:cxn modelId="{8B950D90-F9B5-4733-83E2-62ECF09BDE35}" srcId="{24F22408-16B9-434D-8C84-E6169170BD31}" destId="{2A400A84-9E7C-49C9-90F0-674F822321E8}" srcOrd="0" destOrd="0" parTransId="{49509058-9822-4F0D-BE1F-1725A2D91534}" sibTransId="{BE5A73BD-238B-4B25-AA0D-4EB6B53BF926}"/>
    <dgm:cxn modelId="{912F21DE-04AD-4A6A-A7C5-660314797B50}" srcId="{2A400A84-9E7C-49C9-90F0-674F822321E8}" destId="{9DB4F471-6B0B-4444-8C5D-09E303DB9761}" srcOrd="2" destOrd="0" parTransId="{58A3EA53-2480-43A8-B61E-365D08555B72}" sibTransId="{09C05A4D-E407-4091-B89B-F65BF7338ED7}"/>
    <dgm:cxn modelId="{6903AEF0-AA12-49D9-A917-3E0DEE02097E}" srcId="{2A400A84-9E7C-49C9-90F0-674F822321E8}" destId="{561AE82A-CEB7-4AFD-B73A-722F1F2C13F5}" srcOrd="0" destOrd="0" parTransId="{F523B58A-891F-45E8-8A76-571C8C3F8E3D}" sibTransId="{373F8349-1A01-4665-A3E6-6283CE101D59}"/>
    <dgm:cxn modelId="{02E75262-E13A-49B7-B426-FD80876D49BA}" srcId="{24F22408-16B9-434D-8C84-E6169170BD31}" destId="{1B5A687C-2D62-4388-B11F-2F2A443A290A}" srcOrd="2" destOrd="0" parTransId="{9E308D49-B716-4063-BD44-A98B34E6133C}" sibTransId="{C8FE6B2A-C95B-4095-95EF-7466EF1D8859}"/>
    <dgm:cxn modelId="{8BE03054-6850-4300-9181-0B9938D949A6}" srcId="{2A400A84-9E7C-49C9-90F0-674F822321E8}" destId="{0687703F-36D5-45BB-84C6-FC280FFA831E}" srcOrd="1" destOrd="0" parTransId="{A05E9A99-4AA6-4024-90E6-0B36E888C2BA}" sibTransId="{9C864699-6F0C-4B33-AD59-F5AB6950BFA8}"/>
    <dgm:cxn modelId="{60D57B40-BF27-4513-95F0-CD8AFD1ED5F1}" srcId="{24F22408-16B9-434D-8C84-E6169170BD31}" destId="{D284E767-EDBE-458A-A13A-0BA3FA144679}" srcOrd="1" destOrd="0" parTransId="{D3185945-8E53-450F-917C-4CC57316B41A}" sibTransId="{3A412AF8-925F-46FA-AF9C-B7F24E35F9A7}"/>
    <dgm:cxn modelId="{964ACD60-C4B3-4EF6-97FE-17469AA637A0}" type="presOf" srcId="{D284E767-EDBE-458A-A13A-0BA3FA144679}" destId="{52E3F3BF-81B5-40E8-86EC-FC892C415240}" srcOrd="0" destOrd="0" presId="urn:microsoft.com/office/officeart/2005/8/layout/chevron2"/>
    <dgm:cxn modelId="{787DE4E9-1095-47B9-B105-064C64E0A999}" type="presOf" srcId="{96614979-D2B2-4D8B-BE83-5A27F7286E3E}" destId="{B20B0946-784F-4C05-A913-4A583080B095}" srcOrd="0" destOrd="0" presId="urn:microsoft.com/office/officeart/2005/8/layout/chevron2"/>
    <dgm:cxn modelId="{FF52EDCB-6384-449E-BAA3-DAFDAB4348EF}" type="presOf" srcId="{1B5A687C-2D62-4388-B11F-2F2A443A290A}" destId="{845476A7-6D58-46E7-9669-31154BD6666E}" srcOrd="0" destOrd="0" presId="urn:microsoft.com/office/officeart/2005/8/layout/chevron2"/>
    <dgm:cxn modelId="{66BA304F-8918-484B-8F19-8901A453EC7C}" type="presParOf" srcId="{FD9115AB-E0EC-4358-99F7-3CF4947E40CD}" destId="{1CC30050-FCFE-4261-97E1-6F3676842FE3}" srcOrd="0" destOrd="0" presId="urn:microsoft.com/office/officeart/2005/8/layout/chevron2"/>
    <dgm:cxn modelId="{08AEA012-39F9-458B-80E1-BACB3EBAA5FE}" type="presParOf" srcId="{1CC30050-FCFE-4261-97E1-6F3676842FE3}" destId="{C8776E3C-9D09-4A83-8310-6D76D4F8E9C8}" srcOrd="0" destOrd="0" presId="urn:microsoft.com/office/officeart/2005/8/layout/chevron2"/>
    <dgm:cxn modelId="{A5A05B9D-A521-4108-B8FB-C4265B9C0B13}" type="presParOf" srcId="{1CC30050-FCFE-4261-97E1-6F3676842FE3}" destId="{5B51EF6C-28E3-4C13-8CB3-513DA0184C57}" srcOrd="1" destOrd="0" presId="urn:microsoft.com/office/officeart/2005/8/layout/chevron2"/>
    <dgm:cxn modelId="{BAE37C46-BA02-47B8-823A-838D4EC9D795}" type="presParOf" srcId="{FD9115AB-E0EC-4358-99F7-3CF4947E40CD}" destId="{1ABA7F49-B9D3-485D-AC90-3D249CD33B99}" srcOrd="1" destOrd="0" presId="urn:microsoft.com/office/officeart/2005/8/layout/chevron2"/>
    <dgm:cxn modelId="{4FC03855-BF49-441F-A1D9-42E2157D43FC}" type="presParOf" srcId="{FD9115AB-E0EC-4358-99F7-3CF4947E40CD}" destId="{B00805F0-25B1-4F0B-90E3-48A7EF892135}" srcOrd="2" destOrd="0" presId="urn:microsoft.com/office/officeart/2005/8/layout/chevron2"/>
    <dgm:cxn modelId="{E9CF1E02-626A-4A15-BEF2-1869581A0585}" type="presParOf" srcId="{B00805F0-25B1-4F0B-90E3-48A7EF892135}" destId="{52E3F3BF-81B5-40E8-86EC-FC892C415240}" srcOrd="0" destOrd="0" presId="urn:microsoft.com/office/officeart/2005/8/layout/chevron2"/>
    <dgm:cxn modelId="{B12A2443-D7A2-49F6-B7C0-F5715BCDE335}" type="presParOf" srcId="{B00805F0-25B1-4F0B-90E3-48A7EF892135}" destId="{6D5369F9-C6B6-4E4D-BF6F-882D3041875A}" srcOrd="1" destOrd="0" presId="urn:microsoft.com/office/officeart/2005/8/layout/chevron2"/>
    <dgm:cxn modelId="{B21E9DF5-E4D5-4204-B01E-AFBA01622DA8}" type="presParOf" srcId="{FD9115AB-E0EC-4358-99F7-3CF4947E40CD}" destId="{72AE9C61-77EA-4732-97C6-7296D449E9F7}" srcOrd="3" destOrd="0" presId="urn:microsoft.com/office/officeart/2005/8/layout/chevron2"/>
    <dgm:cxn modelId="{DA7E1AC0-E56A-4BCB-9596-732F17812516}" type="presParOf" srcId="{FD9115AB-E0EC-4358-99F7-3CF4947E40CD}" destId="{F47AC435-FA85-4902-89D3-03C505E49AEC}" srcOrd="4" destOrd="0" presId="urn:microsoft.com/office/officeart/2005/8/layout/chevron2"/>
    <dgm:cxn modelId="{26476A88-DDD8-40FC-9BA0-5751263002DF}" type="presParOf" srcId="{F47AC435-FA85-4902-89D3-03C505E49AEC}" destId="{845476A7-6D58-46E7-9669-31154BD6666E}" srcOrd="0" destOrd="0" presId="urn:microsoft.com/office/officeart/2005/8/layout/chevron2"/>
    <dgm:cxn modelId="{792ECFBE-AF53-4077-9B3B-DD8BF1AA5FE1}" type="presParOf" srcId="{F47AC435-FA85-4902-89D3-03C505E49AEC}" destId="{3D695A9F-B29B-4E54-B90E-B081C64C2D49}" srcOrd="1" destOrd="0" presId="urn:microsoft.com/office/officeart/2005/8/layout/chevron2"/>
    <dgm:cxn modelId="{99D5DE9E-4E4E-4A10-8399-7A848BF7BCDC}" type="presParOf" srcId="{FD9115AB-E0EC-4358-99F7-3CF4947E40CD}" destId="{CB1320FF-5AC7-4A9A-9BAA-19D9010947C8}" srcOrd="5" destOrd="0" presId="urn:microsoft.com/office/officeart/2005/8/layout/chevron2"/>
    <dgm:cxn modelId="{197F390B-4769-40EE-9909-F4C08D54DAE3}" type="presParOf" srcId="{FD9115AB-E0EC-4358-99F7-3CF4947E40CD}" destId="{26603AA2-38A6-467F-8FE1-BED4CA792407}" srcOrd="6" destOrd="0" presId="urn:microsoft.com/office/officeart/2005/8/layout/chevron2"/>
    <dgm:cxn modelId="{9AB65D47-CDCA-4929-9692-09EADB0D8FC8}" type="presParOf" srcId="{26603AA2-38A6-467F-8FE1-BED4CA792407}" destId="{82C4D23B-F7AC-4BED-897E-7C81D0FE0F9E}" srcOrd="0" destOrd="0" presId="urn:microsoft.com/office/officeart/2005/8/layout/chevron2"/>
    <dgm:cxn modelId="{86A2BD64-73FC-40B8-A74D-B7CED78E34C1}" type="presParOf" srcId="{26603AA2-38A6-467F-8FE1-BED4CA792407}" destId="{B20B0946-784F-4C05-A913-4A583080B0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595C1-2DD1-467F-80B1-0EF969E9D2E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9344860F-2BFE-4776-8361-AF5F7955FE4C}">
      <dgm:prSet phldrT="[Text]" custT="1"/>
      <dgm:spPr/>
      <dgm:t>
        <a:bodyPr/>
        <a:lstStyle/>
        <a:p>
          <a:endParaRPr lang="en-IN" sz="2200" b="1" dirty="0">
            <a:latin typeface="HK Grotesk"/>
          </a:endParaRPr>
        </a:p>
        <a:p>
          <a:r>
            <a:rPr lang="en-IN" sz="2200" b="1" dirty="0">
              <a:latin typeface="HK Grotesk"/>
            </a:rPr>
            <a:t>Timely Closing and Parking of Files</a:t>
          </a:r>
        </a:p>
        <a:p>
          <a:endParaRPr lang="en-IN" sz="2200" dirty="0"/>
        </a:p>
      </dgm:t>
    </dgm:pt>
    <dgm:pt modelId="{06214E58-407D-498B-A5E4-6DA64B24088E}" type="parTrans" cxnId="{7AF48197-9FDB-4E59-8130-8F20D434AE6E}">
      <dgm:prSet/>
      <dgm:spPr/>
      <dgm:t>
        <a:bodyPr/>
        <a:lstStyle/>
        <a:p>
          <a:endParaRPr lang="en-IN" sz="2200"/>
        </a:p>
      </dgm:t>
    </dgm:pt>
    <dgm:pt modelId="{947BEEC1-36EE-4451-A5D4-EED015052C4A}" type="sibTrans" cxnId="{7AF48197-9FDB-4E59-8130-8F20D434AE6E}">
      <dgm:prSet/>
      <dgm:spPr/>
      <dgm:t>
        <a:bodyPr/>
        <a:lstStyle/>
        <a:p>
          <a:endParaRPr lang="en-IN" sz="2200"/>
        </a:p>
      </dgm:t>
    </dgm:pt>
    <dgm:pt modelId="{0DCD0915-1E2D-4F64-856A-21B21B1A1BE2}">
      <dgm:prSet phldrT="[Text]"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  <a:latin typeface="HK Grotesk" pitchFamily="2" charset="77"/>
            </a:rPr>
            <a:t>Deduplication of Receipts</a:t>
          </a:r>
          <a:endParaRPr lang="en-IN" sz="2200" dirty="0"/>
        </a:p>
      </dgm:t>
    </dgm:pt>
    <dgm:pt modelId="{BA499BF1-EDE7-4FEB-A4B8-4FC45BA0620B}" type="parTrans" cxnId="{B820CFEE-1109-4257-B174-947D121A5F3F}">
      <dgm:prSet/>
      <dgm:spPr/>
      <dgm:t>
        <a:bodyPr/>
        <a:lstStyle/>
        <a:p>
          <a:endParaRPr lang="en-IN" sz="2200"/>
        </a:p>
      </dgm:t>
    </dgm:pt>
    <dgm:pt modelId="{4EFFECC8-7996-40DE-AEF3-0210C55E5DB9}" type="sibTrans" cxnId="{B820CFEE-1109-4257-B174-947D121A5F3F}">
      <dgm:prSet/>
      <dgm:spPr/>
      <dgm:t>
        <a:bodyPr/>
        <a:lstStyle/>
        <a:p>
          <a:endParaRPr lang="en-IN" sz="2200"/>
        </a:p>
      </dgm:t>
    </dgm:pt>
    <dgm:pt modelId="{02274C36-5712-45D8-973A-EAF9750697CB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prstClr val="white"/>
              </a:solidFill>
              <a:latin typeface="HK Grotesk" pitchFamily="2" charset="77"/>
              <a:ea typeface="+mn-ea"/>
              <a:cs typeface="+mn-cs"/>
            </a:rPr>
            <a:t>Optimum utilization of VPNs </a:t>
          </a:r>
          <a:endParaRPr lang="en-IN" sz="2200" b="1" kern="1200" dirty="0">
            <a:solidFill>
              <a:prstClr val="white"/>
            </a:solidFill>
            <a:latin typeface="HK Grotesk" pitchFamily="2" charset="77"/>
            <a:ea typeface="+mn-ea"/>
            <a:cs typeface="+mn-cs"/>
          </a:endParaRPr>
        </a:p>
      </dgm:t>
    </dgm:pt>
    <dgm:pt modelId="{B15B37AF-D853-415E-8980-5EC6FF37A48A}" type="parTrans" cxnId="{0E44E316-3E17-4031-BF25-27E032C762CE}">
      <dgm:prSet/>
      <dgm:spPr/>
      <dgm:t>
        <a:bodyPr/>
        <a:lstStyle/>
        <a:p>
          <a:endParaRPr lang="en-IN" sz="2200"/>
        </a:p>
      </dgm:t>
    </dgm:pt>
    <dgm:pt modelId="{360C62E6-6C34-4F47-B856-2F860D812344}" type="sibTrans" cxnId="{0E44E316-3E17-4031-BF25-27E032C762CE}">
      <dgm:prSet/>
      <dgm:spPr/>
      <dgm:t>
        <a:bodyPr/>
        <a:lstStyle/>
        <a:p>
          <a:endParaRPr lang="en-IN" sz="2200"/>
        </a:p>
      </dgm:t>
    </dgm:pt>
    <dgm:pt modelId="{C0582131-907C-48F1-8003-B25D2D7492CC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prstClr val="white"/>
              </a:solidFill>
              <a:latin typeface="HK Grotesk" pitchFamily="2" charset="77"/>
              <a:ea typeface="+mn-ea"/>
              <a:cs typeface="+mn-cs"/>
            </a:rPr>
            <a:t>Sensitization on usage of Digital Signature &amp; e-Sign</a:t>
          </a:r>
          <a:endParaRPr lang="en-IN" sz="2200" b="1" kern="1200" dirty="0">
            <a:solidFill>
              <a:prstClr val="white"/>
            </a:solidFill>
            <a:latin typeface="HK Grotesk" pitchFamily="2" charset="77"/>
            <a:ea typeface="+mn-ea"/>
            <a:cs typeface="+mn-cs"/>
          </a:endParaRPr>
        </a:p>
      </dgm:t>
    </dgm:pt>
    <dgm:pt modelId="{E6712345-3F45-4467-8334-BFBF5A6397C4}" type="parTrans" cxnId="{D9D94156-AF3F-4A1B-AC91-777424D374D6}">
      <dgm:prSet/>
      <dgm:spPr/>
      <dgm:t>
        <a:bodyPr/>
        <a:lstStyle/>
        <a:p>
          <a:endParaRPr lang="en-IN" sz="2200"/>
        </a:p>
      </dgm:t>
    </dgm:pt>
    <dgm:pt modelId="{3D15E20D-B9FF-43EE-B1AA-2B1FC24BFD0D}" type="sibTrans" cxnId="{D9D94156-AF3F-4A1B-AC91-777424D374D6}">
      <dgm:prSet/>
      <dgm:spPr/>
      <dgm:t>
        <a:bodyPr/>
        <a:lstStyle/>
        <a:p>
          <a:endParaRPr lang="en-IN" sz="2200"/>
        </a:p>
      </dgm:t>
    </dgm:pt>
    <dgm:pt modelId="{3941CBD5-953E-4E55-9E95-E7D9DACA9ED5}" type="pres">
      <dgm:prSet presAssocID="{CBA595C1-2DD1-467F-80B1-0EF969E9D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75E20-35AD-459E-A431-72649C792606}" type="pres">
      <dgm:prSet presAssocID="{9344860F-2BFE-4776-8361-AF5F7955FE4C}" presName="parentLin" presStyleCnt="0"/>
      <dgm:spPr/>
    </dgm:pt>
    <dgm:pt modelId="{72300492-94E5-4DDE-BA39-D3A13197FB24}" type="pres">
      <dgm:prSet presAssocID="{9344860F-2BFE-4776-8361-AF5F7955FE4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4F50EB-FFFF-4349-B069-6885AC13B6A7}" type="pres">
      <dgm:prSet presAssocID="{9344860F-2BFE-4776-8361-AF5F7955FE4C}" presName="parentText" presStyleLbl="node1" presStyleIdx="0" presStyleCnt="4" custScaleX="122743" custScaleY="1296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041E8-5F32-479C-8C70-3C0E300CD0DB}" type="pres">
      <dgm:prSet presAssocID="{9344860F-2BFE-4776-8361-AF5F7955FE4C}" presName="negativeSpace" presStyleCnt="0"/>
      <dgm:spPr/>
    </dgm:pt>
    <dgm:pt modelId="{0AE2B6ED-6162-4683-82FA-031F1954636F}" type="pres">
      <dgm:prSet presAssocID="{9344860F-2BFE-4776-8361-AF5F7955FE4C}" presName="childText" presStyleLbl="conFgAcc1" presStyleIdx="0" presStyleCnt="4">
        <dgm:presLayoutVars>
          <dgm:bulletEnabled val="1"/>
        </dgm:presLayoutVars>
      </dgm:prSet>
      <dgm:spPr/>
    </dgm:pt>
    <dgm:pt modelId="{7E4ADC0A-B99E-4C8A-B183-55EB543AE9C2}" type="pres">
      <dgm:prSet presAssocID="{947BEEC1-36EE-4451-A5D4-EED015052C4A}" presName="spaceBetweenRectangles" presStyleCnt="0"/>
      <dgm:spPr/>
    </dgm:pt>
    <dgm:pt modelId="{274ECD72-7F9E-4580-A64E-D15475B6365D}" type="pres">
      <dgm:prSet presAssocID="{0DCD0915-1E2D-4F64-856A-21B21B1A1BE2}" presName="parentLin" presStyleCnt="0"/>
      <dgm:spPr/>
    </dgm:pt>
    <dgm:pt modelId="{BD485D46-CA28-453E-9049-34C4D1B30AF6}" type="pres">
      <dgm:prSet presAssocID="{0DCD0915-1E2D-4F64-856A-21B21B1A1BE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E6DD0C-AF87-4FA4-A82B-10077CFB1F3D}" type="pres">
      <dgm:prSet presAssocID="{0DCD0915-1E2D-4F64-856A-21B21B1A1BE2}" presName="parentText" presStyleLbl="node1" presStyleIdx="1" presStyleCnt="4" custScaleX="123178" custScaleY="123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C96BF-660C-444F-A5C2-9351CE74C02B}" type="pres">
      <dgm:prSet presAssocID="{0DCD0915-1E2D-4F64-856A-21B21B1A1BE2}" presName="negativeSpace" presStyleCnt="0"/>
      <dgm:spPr/>
    </dgm:pt>
    <dgm:pt modelId="{E9C9F0E1-79C5-477E-A0FE-6676E095C5BC}" type="pres">
      <dgm:prSet presAssocID="{0DCD0915-1E2D-4F64-856A-21B21B1A1BE2}" presName="childText" presStyleLbl="conFgAcc1" presStyleIdx="1" presStyleCnt="4">
        <dgm:presLayoutVars>
          <dgm:bulletEnabled val="1"/>
        </dgm:presLayoutVars>
      </dgm:prSet>
      <dgm:spPr/>
    </dgm:pt>
    <dgm:pt modelId="{42CE38C4-BCD2-462D-B546-22A6CF2DB761}" type="pres">
      <dgm:prSet presAssocID="{4EFFECC8-7996-40DE-AEF3-0210C55E5DB9}" presName="spaceBetweenRectangles" presStyleCnt="0"/>
      <dgm:spPr/>
    </dgm:pt>
    <dgm:pt modelId="{42CC408F-4E76-417C-8B57-8FB30D99C205}" type="pres">
      <dgm:prSet presAssocID="{C0582131-907C-48F1-8003-B25D2D7492CC}" presName="parentLin" presStyleCnt="0"/>
      <dgm:spPr/>
    </dgm:pt>
    <dgm:pt modelId="{DC295872-259B-4646-9654-6DCDDB415789}" type="pres">
      <dgm:prSet presAssocID="{C0582131-907C-48F1-8003-B25D2D7492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018E19B-0F3F-4688-AA58-94FD40412F69}" type="pres">
      <dgm:prSet presAssocID="{C0582131-907C-48F1-8003-B25D2D7492CC}" presName="parentText" presStyleLbl="node1" presStyleIdx="2" presStyleCnt="4" custScaleX="1231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D1764-004F-414D-A83A-00F2EABA2540}" type="pres">
      <dgm:prSet presAssocID="{C0582131-907C-48F1-8003-B25D2D7492CC}" presName="negativeSpace" presStyleCnt="0"/>
      <dgm:spPr/>
    </dgm:pt>
    <dgm:pt modelId="{89CBA44E-2240-4B84-BF46-456C5C3EAB66}" type="pres">
      <dgm:prSet presAssocID="{C0582131-907C-48F1-8003-B25D2D7492CC}" presName="childText" presStyleLbl="conFgAcc1" presStyleIdx="2" presStyleCnt="4">
        <dgm:presLayoutVars>
          <dgm:bulletEnabled val="1"/>
        </dgm:presLayoutVars>
      </dgm:prSet>
      <dgm:spPr/>
    </dgm:pt>
    <dgm:pt modelId="{546170DA-B668-4675-81B5-CEE2DFBD0601}" type="pres">
      <dgm:prSet presAssocID="{3D15E20D-B9FF-43EE-B1AA-2B1FC24BFD0D}" presName="spaceBetweenRectangles" presStyleCnt="0"/>
      <dgm:spPr/>
    </dgm:pt>
    <dgm:pt modelId="{D8AC95CE-7966-4773-A1A0-99B4B6CBC8F9}" type="pres">
      <dgm:prSet presAssocID="{02274C36-5712-45D8-973A-EAF9750697CB}" presName="parentLin" presStyleCnt="0"/>
      <dgm:spPr/>
    </dgm:pt>
    <dgm:pt modelId="{2808DBF6-7441-4D9E-9A0F-49AC862CE576}" type="pres">
      <dgm:prSet presAssocID="{02274C36-5712-45D8-973A-EAF9750697C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C58000C-F3BF-4DDB-8E15-15D1322F7E2F}" type="pres">
      <dgm:prSet presAssocID="{02274C36-5712-45D8-973A-EAF9750697CB}" presName="parentText" presStyleLbl="node1" presStyleIdx="3" presStyleCnt="4" custScaleX="1222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10487-8E39-4252-97EB-2672A3390A8F}" type="pres">
      <dgm:prSet presAssocID="{02274C36-5712-45D8-973A-EAF9750697CB}" presName="negativeSpace" presStyleCnt="0"/>
      <dgm:spPr/>
    </dgm:pt>
    <dgm:pt modelId="{D6A51D9C-F4F6-4154-AC31-6723109DE2A9}" type="pres">
      <dgm:prSet presAssocID="{02274C36-5712-45D8-973A-EAF9750697C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2EC5B1E-AB41-43E6-AD0F-A67A97975C74}" type="presOf" srcId="{C0582131-907C-48F1-8003-B25D2D7492CC}" destId="{DC295872-259B-4646-9654-6DCDDB415789}" srcOrd="0" destOrd="0" presId="urn:microsoft.com/office/officeart/2005/8/layout/list1"/>
    <dgm:cxn modelId="{2EB91428-C7AA-41FD-97CE-783320A2C947}" type="presOf" srcId="{C0582131-907C-48F1-8003-B25D2D7492CC}" destId="{8018E19B-0F3F-4688-AA58-94FD40412F69}" srcOrd="1" destOrd="0" presId="urn:microsoft.com/office/officeart/2005/8/layout/list1"/>
    <dgm:cxn modelId="{B820CFEE-1109-4257-B174-947D121A5F3F}" srcId="{CBA595C1-2DD1-467F-80B1-0EF969E9D2E7}" destId="{0DCD0915-1E2D-4F64-856A-21B21B1A1BE2}" srcOrd="1" destOrd="0" parTransId="{BA499BF1-EDE7-4FEB-A4B8-4FC45BA0620B}" sibTransId="{4EFFECC8-7996-40DE-AEF3-0210C55E5DB9}"/>
    <dgm:cxn modelId="{E0D60518-9FB1-4E66-AE0C-7949A8FFB96F}" type="presOf" srcId="{CBA595C1-2DD1-467F-80B1-0EF969E9D2E7}" destId="{3941CBD5-953E-4E55-9E95-E7D9DACA9ED5}" srcOrd="0" destOrd="0" presId="urn:microsoft.com/office/officeart/2005/8/layout/list1"/>
    <dgm:cxn modelId="{0E44E316-3E17-4031-BF25-27E032C762CE}" srcId="{CBA595C1-2DD1-467F-80B1-0EF969E9D2E7}" destId="{02274C36-5712-45D8-973A-EAF9750697CB}" srcOrd="3" destOrd="0" parTransId="{B15B37AF-D853-415E-8980-5EC6FF37A48A}" sibTransId="{360C62E6-6C34-4F47-B856-2F860D812344}"/>
    <dgm:cxn modelId="{E7B7061B-2E6F-473E-9628-461A632D6947}" type="presOf" srcId="{02274C36-5712-45D8-973A-EAF9750697CB}" destId="{DC58000C-F3BF-4DDB-8E15-15D1322F7E2F}" srcOrd="1" destOrd="0" presId="urn:microsoft.com/office/officeart/2005/8/layout/list1"/>
    <dgm:cxn modelId="{D6369E25-0852-4130-AC22-325C076F0BD4}" type="presOf" srcId="{9344860F-2BFE-4776-8361-AF5F7955FE4C}" destId="{BB4F50EB-FFFF-4349-B069-6885AC13B6A7}" srcOrd="1" destOrd="0" presId="urn:microsoft.com/office/officeart/2005/8/layout/list1"/>
    <dgm:cxn modelId="{00DD8B72-A92C-4756-88C5-A750E0C05B4D}" type="presOf" srcId="{9344860F-2BFE-4776-8361-AF5F7955FE4C}" destId="{72300492-94E5-4DDE-BA39-D3A13197FB24}" srcOrd="0" destOrd="0" presId="urn:microsoft.com/office/officeart/2005/8/layout/list1"/>
    <dgm:cxn modelId="{988B7EE8-74FD-490F-877D-0BF657E0C7C4}" type="presOf" srcId="{0DCD0915-1E2D-4F64-856A-21B21B1A1BE2}" destId="{BD485D46-CA28-453E-9049-34C4D1B30AF6}" srcOrd="0" destOrd="0" presId="urn:microsoft.com/office/officeart/2005/8/layout/list1"/>
    <dgm:cxn modelId="{30AC570E-BA50-4FB7-BE6E-F15EA3D0C0FA}" type="presOf" srcId="{0DCD0915-1E2D-4F64-856A-21B21B1A1BE2}" destId="{18E6DD0C-AF87-4FA4-A82B-10077CFB1F3D}" srcOrd="1" destOrd="0" presId="urn:microsoft.com/office/officeart/2005/8/layout/list1"/>
    <dgm:cxn modelId="{7AF48197-9FDB-4E59-8130-8F20D434AE6E}" srcId="{CBA595C1-2DD1-467F-80B1-0EF969E9D2E7}" destId="{9344860F-2BFE-4776-8361-AF5F7955FE4C}" srcOrd="0" destOrd="0" parTransId="{06214E58-407D-498B-A5E4-6DA64B24088E}" sibTransId="{947BEEC1-36EE-4451-A5D4-EED015052C4A}"/>
    <dgm:cxn modelId="{68CAA844-3A79-4F01-A774-B22DC650AB7D}" type="presOf" srcId="{02274C36-5712-45D8-973A-EAF9750697CB}" destId="{2808DBF6-7441-4D9E-9A0F-49AC862CE576}" srcOrd="0" destOrd="0" presId="urn:microsoft.com/office/officeart/2005/8/layout/list1"/>
    <dgm:cxn modelId="{D9D94156-AF3F-4A1B-AC91-777424D374D6}" srcId="{CBA595C1-2DD1-467F-80B1-0EF969E9D2E7}" destId="{C0582131-907C-48F1-8003-B25D2D7492CC}" srcOrd="2" destOrd="0" parTransId="{E6712345-3F45-4467-8334-BFBF5A6397C4}" sibTransId="{3D15E20D-B9FF-43EE-B1AA-2B1FC24BFD0D}"/>
    <dgm:cxn modelId="{B078F1A4-E1FA-4485-A747-752FFFF73E34}" type="presParOf" srcId="{3941CBD5-953E-4E55-9E95-E7D9DACA9ED5}" destId="{5FC75E20-35AD-459E-A431-72649C792606}" srcOrd="0" destOrd="0" presId="urn:microsoft.com/office/officeart/2005/8/layout/list1"/>
    <dgm:cxn modelId="{B48DEB5B-17A6-4D08-8910-87F3A22132BA}" type="presParOf" srcId="{5FC75E20-35AD-459E-A431-72649C792606}" destId="{72300492-94E5-4DDE-BA39-D3A13197FB24}" srcOrd="0" destOrd="0" presId="urn:microsoft.com/office/officeart/2005/8/layout/list1"/>
    <dgm:cxn modelId="{DEB960C2-6804-407E-B26A-C24728A78947}" type="presParOf" srcId="{5FC75E20-35AD-459E-A431-72649C792606}" destId="{BB4F50EB-FFFF-4349-B069-6885AC13B6A7}" srcOrd="1" destOrd="0" presId="urn:microsoft.com/office/officeart/2005/8/layout/list1"/>
    <dgm:cxn modelId="{9119437B-57CF-43BB-A155-BDC84FF05261}" type="presParOf" srcId="{3941CBD5-953E-4E55-9E95-E7D9DACA9ED5}" destId="{256041E8-5F32-479C-8C70-3C0E300CD0DB}" srcOrd="1" destOrd="0" presId="urn:microsoft.com/office/officeart/2005/8/layout/list1"/>
    <dgm:cxn modelId="{4B31B66B-7E64-44E4-B178-0A59E2D5937E}" type="presParOf" srcId="{3941CBD5-953E-4E55-9E95-E7D9DACA9ED5}" destId="{0AE2B6ED-6162-4683-82FA-031F1954636F}" srcOrd="2" destOrd="0" presId="urn:microsoft.com/office/officeart/2005/8/layout/list1"/>
    <dgm:cxn modelId="{57CF6498-6CA9-4256-8CFB-97B33DCDC3F8}" type="presParOf" srcId="{3941CBD5-953E-4E55-9E95-E7D9DACA9ED5}" destId="{7E4ADC0A-B99E-4C8A-B183-55EB543AE9C2}" srcOrd="3" destOrd="0" presId="urn:microsoft.com/office/officeart/2005/8/layout/list1"/>
    <dgm:cxn modelId="{98BEC8C6-CAE2-49CE-AC32-509171F4FE6E}" type="presParOf" srcId="{3941CBD5-953E-4E55-9E95-E7D9DACA9ED5}" destId="{274ECD72-7F9E-4580-A64E-D15475B6365D}" srcOrd="4" destOrd="0" presId="urn:microsoft.com/office/officeart/2005/8/layout/list1"/>
    <dgm:cxn modelId="{C3593E7D-D6ED-45B4-945C-3EAEC8B91DF4}" type="presParOf" srcId="{274ECD72-7F9E-4580-A64E-D15475B6365D}" destId="{BD485D46-CA28-453E-9049-34C4D1B30AF6}" srcOrd="0" destOrd="0" presId="urn:microsoft.com/office/officeart/2005/8/layout/list1"/>
    <dgm:cxn modelId="{C32B4EC4-498F-4F51-B3F3-D9BA41CFD972}" type="presParOf" srcId="{274ECD72-7F9E-4580-A64E-D15475B6365D}" destId="{18E6DD0C-AF87-4FA4-A82B-10077CFB1F3D}" srcOrd="1" destOrd="0" presId="urn:microsoft.com/office/officeart/2005/8/layout/list1"/>
    <dgm:cxn modelId="{959A0738-C542-4DC3-88FC-3849AA7E2B03}" type="presParOf" srcId="{3941CBD5-953E-4E55-9E95-E7D9DACA9ED5}" destId="{2EBC96BF-660C-444F-A5C2-9351CE74C02B}" srcOrd="5" destOrd="0" presId="urn:microsoft.com/office/officeart/2005/8/layout/list1"/>
    <dgm:cxn modelId="{8F00F841-C6F4-44ED-A310-2F647A35C9BE}" type="presParOf" srcId="{3941CBD5-953E-4E55-9E95-E7D9DACA9ED5}" destId="{E9C9F0E1-79C5-477E-A0FE-6676E095C5BC}" srcOrd="6" destOrd="0" presId="urn:microsoft.com/office/officeart/2005/8/layout/list1"/>
    <dgm:cxn modelId="{F93ED060-04D5-4BD1-9533-F90FAE76BF84}" type="presParOf" srcId="{3941CBD5-953E-4E55-9E95-E7D9DACA9ED5}" destId="{42CE38C4-BCD2-462D-B546-22A6CF2DB761}" srcOrd="7" destOrd="0" presId="urn:microsoft.com/office/officeart/2005/8/layout/list1"/>
    <dgm:cxn modelId="{53C524C3-3945-4FA7-847F-17C18DE3AD10}" type="presParOf" srcId="{3941CBD5-953E-4E55-9E95-E7D9DACA9ED5}" destId="{42CC408F-4E76-417C-8B57-8FB30D99C205}" srcOrd="8" destOrd="0" presId="urn:microsoft.com/office/officeart/2005/8/layout/list1"/>
    <dgm:cxn modelId="{8EBD9C6B-3D02-4EB9-8B61-F76685039F4C}" type="presParOf" srcId="{42CC408F-4E76-417C-8B57-8FB30D99C205}" destId="{DC295872-259B-4646-9654-6DCDDB415789}" srcOrd="0" destOrd="0" presId="urn:microsoft.com/office/officeart/2005/8/layout/list1"/>
    <dgm:cxn modelId="{666F53BB-47CD-49D3-B1A5-CBCAF2242BCE}" type="presParOf" srcId="{42CC408F-4E76-417C-8B57-8FB30D99C205}" destId="{8018E19B-0F3F-4688-AA58-94FD40412F69}" srcOrd="1" destOrd="0" presId="urn:microsoft.com/office/officeart/2005/8/layout/list1"/>
    <dgm:cxn modelId="{77EACFE6-763C-4043-B7F7-1A0A1550D4DF}" type="presParOf" srcId="{3941CBD5-953E-4E55-9E95-E7D9DACA9ED5}" destId="{03ED1764-004F-414D-A83A-00F2EABA2540}" srcOrd="9" destOrd="0" presId="urn:microsoft.com/office/officeart/2005/8/layout/list1"/>
    <dgm:cxn modelId="{B98E3794-292F-4DE1-A54A-FDC1C447A13A}" type="presParOf" srcId="{3941CBD5-953E-4E55-9E95-E7D9DACA9ED5}" destId="{89CBA44E-2240-4B84-BF46-456C5C3EAB66}" srcOrd="10" destOrd="0" presId="urn:microsoft.com/office/officeart/2005/8/layout/list1"/>
    <dgm:cxn modelId="{ECDB7FC0-CDDC-4ABE-91A5-94B1D3E4293A}" type="presParOf" srcId="{3941CBD5-953E-4E55-9E95-E7D9DACA9ED5}" destId="{546170DA-B668-4675-81B5-CEE2DFBD0601}" srcOrd="11" destOrd="0" presId="urn:microsoft.com/office/officeart/2005/8/layout/list1"/>
    <dgm:cxn modelId="{FB3E16E2-E7E3-4EB2-A895-267A147472FF}" type="presParOf" srcId="{3941CBD5-953E-4E55-9E95-E7D9DACA9ED5}" destId="{D8AC95CE-7966-4773-A1A0-99B4B6CBC8F9}" srcOrd="12" destOrd="0" presId="urn:microsoft.com/office/officeart/2005/8/layout/list1"/>
    <dgm:cxn modelId="{EC599177-76CB-4F66-8E01-2225F9AB4A4E}" type="presParOf" srcId="{D8AC95CE-7966-4773-A1A0-99B4B6CBC8F9}" destId="{2808DBF6-7441-4D9E-9A0F-49AC862CE576}" srcOrd="0" destOrd="0" presId="urn:microsoft.com/office/officeart/2005/8/layout/list1"/>
    <dgm:cxn modelId="{658B4BD8-BCA0-42D9-B869-E167EFC0D417}" type="presParOf" srcId="{D8AC95CE-7966-4773-A1A0-99B4B6CBC8F9}" destId="{DC58000C-F3BF-4DDB-8E15-15D1322F7E2F}" srcOrd="1" destOrd="0" presId="urn:microsoft.com/office/officeart/2005/8/layout/list1"/>
    <dgm:cxn modelId="{2212E0F8-3DD8-4BD8-A2B9-0B2A6FCCE470}" type="presParOf" srcId="{3941CBD5-953E-4E55-9E95-E7D9DACA9ED5}" destId="{E6110487-8E39-4252-97EB-2672A3390A8F}" srcOrd="13" destOrd="0" presId="urn:microsoft.com/office/officeart/2005/8/layout/list1"/>
    <dgm:cxn modelId="{450F10C9-B3B4-488D-B7B3-D872787425A0}" type="presParOf" srcId="{3941CBD5-953E-4E55-9E95-E7D9DACA9ED5}" destId="{D6A51D9C-F4F6-4154-AC31-6723109DE2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B6ED-6162-4683-82FA-031F1954636F}">
      <dsp:nvSpPr>
        <dsp:cNvPr id="0" name=""/>
        <dsp:cNvSpPr/>
      </dsp:nvSpPr>
      <dsp:spPr>
        <a:xfrm>
          <a:off x="0" y="600970"/>
          <a:ext cx="9833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F50EB-FFFF-4349-B069-6885AC13B6A7}">
      <dsp:nvSpPr>
        <dsp:cNvPr id="0" name=""/>
        <dsp:cNvSpPr/>
      </dsp:nvSpPr>
      <dsp:spPr>
        <a:xfrm>
          <a:off x="491683" y="83652"/>
          <a:ext cx="8449093" cy="8420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82" tIns="0" rIns="260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HK Grotesk"/>
            </a:rPr>
            <a:t>To maximize the potential of e-office by providing Real Time metrics to Facilitate in-depth data analysis &amp; strengthen Decision Making</a:t>
          </a:r>
          <a:endParaRPr lang="en-IN" sz="2000" kern="1200" dirty="0"/>
        </a:p>
      </dsp:txBody>
      <dsp:txXfrm>
        <a:off x="532788" y="124757"/>
        <a:ext cx="8366883" cy="759827"/>
      </dsp:txXfrm>
    </dsp:sp>
    <dsp:sp modelId="{E9C9F0E1-79C5-477E-A0FE-6676E095C5BC}">
      <dsp:nvSpPr>
        <dsp:cNvPr id="0" name=""/>
        <dsp:cNvSpPr/>
      </dsp:nvSpPr>
      <dsp:spPr>
        <a:xfrm>
          <a:off x="0" y="1749144"/>
          <a:ext cx="9833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6DD0C-AF87-4FA4-A82B-10077CFB1F3D}">
      <dsp:nvSpPr>
        <dsp:cNvPr id="0" name=""/>
        <dsp:cNvSpPr/>
      </dsp:nvSpPr>
      <dsp:spPr>
        <a:xfrm>
          <a:off x="491683" y="1274170"/>
          <a:ext cx="8479036" cy="799694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82" tIns="0" rIns="260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HK Grotesk"/>
            </a:rPr>
            <a:t>To provide inputs to senior management level on macro level Data and Trends in use of e-Office in an organization</a:t>
          </a:r>
          <a:endParaRPr lang="en-IN" sz="2000" kern="1200" dirty="0"/>
        </a:p>
      </dsp:txBody>
      <dsp:txXfrm>
        <a:off x="530721" y="1313208"/>
        <a:ext cx="8400960" cy="721618"/>
      </dsp:txXfrm>
    </dsp:sp>
    <dsp:sp modelId="{89CBA44E-2240-4B84-BF46-456C5C3EAB66}">
      <dsp:nvSpPr>
        <dsp:cNvPr id="0" name=""/>
        <dsp:cNvSpPr/>
      </dsp:nvSpPr>
      <dsp:spPr>
        <a:xfrm>
          <a:off x="0" y="2747064"/>
          <a:ext cx="9833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8E19B-0F3F-4688-AA58-94FD40412F69}">
      <dsp:nvSpPr>
        <dsp:cNvPr id="0" name=""/>
        <dsp:cNvSpPr/>
      </dsp:nvSpPr>
      <dsp:spPr>
        <a:xfrm>
          <a:off x="491683" y="2422344"/>
          <a:ext cx="8478967" cy="6494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82" tIns="0" rIns="260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HK Grotesk"/>
            </a:rPr>
            <a:t>Identify the workload with Officers to help maintain an even distribution of work</a:t>
          </a:r>
          <a:endParaRPr lang="en-IN" sz="2000" kern="1200" dirty="0"/>
        </a:p>
      </dsp:txBody>
      <dsp:txXfrm>
        <a:off x="523386" y="2454047"/>
        <a:ext cx="8415561" cy="586034"/>
      </dsp:txXfrm>
    </dsp:sp>
    <dsp:sp modelId="{D6A51D9C-F4F6-4154-AC31-6723109DE2A9}">
      <dsp:nvSpPr>
        <dsp:cNvPr id="0" name=""/>
        <dsp:cNvSpPr/>
      </dsp:nvSpPr>
      <dsp:spPr>
        <a:xfrm>
          <a:off x="0" y="3744984"/>
          <a:ext cx="9833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8000C-F3BF-4DDB-8E15-15D1322F7E2F}">
      <dsp:nvSpPr>
        <dsp:cNvPr id="0" name=""/>
        <dsp:cNvSpPr/>
      </dsp:nvSpPr>
      <dsp:spPr>
        <a:xfrm>
          <a:off x="491683" y="3420264"/>
          <a:ext cx="8413573" cy="64944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82" tIns="0" rIns="260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HK Grotesk"/>
            </a:rPr>
            <a:t>Data Analysis to identify bottlenecks and create scope for improvement by further streamlining e-Office</a:t>
          </a:r>
          <a:endParaRPr lang="en-IN" sz="2000" kern="1200" dirty="0"/>
        </a:p>
      </dsp:txBody>
      <dsp:txXfrm>
        <a:off x="523386" y="3451967"/>
        <a:ext cx="8350167" cy="586034"/>
      </dsp:txXfrm>
    </dsp:sp>
    <dsp:sp modelId="{0B425E96-C76D-4033-B0F9-7ECE311397C8}">
      <dsp:nvSpPr>
        <dsp:cNvPr id="0" name=""/>
        <dsp:cNvSpPr/>
      </dsp:nvSpPr>
      <dsp:spPr>
        <a:xfrm>
          <a:off x="0" y="4742904"/>
          <a:ext cx="9833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A1A32-ED7C-4746-AC32-CF5A761FF14E}">
      <dsp:nvSpPr>
        <dsp:cNvPr id="0" name=""/>
        <dsp:cNvSpPr/>
      </dsp:nvSpPr>
      <dsp:spPr>
        <a:xfrm>
          <a:off x="481893" y="4402818"/>
          <a:ext cx="8427134" cy="6494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82" tIns="0" rIns="260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HK Grotesk"/>
            </a:rPr>
            <a:t>Will facilitate a comprehensive implementation of IEDM </a:t>
          </a:r>
          <a:endParaRPr lang="en-IN" sz="2000" b="1" kern="1200" dirty="0">
            <a:latin typeface="HK Grotesk"/>
          </a:endParaRPr>
        </a:p>
      </dsp:txBody>
      <dsp:txXfrm>
        <a:off x="513596" y="4434521"/>
        <a:ext cx="8363728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76E3C-9D09-4A83-8310-6D76D4F8E9C8}">
      <dsp:nvSpPr>
        <dsp:cNvPr id="0" name=""/>
        <dsp:cNvSpPr/>
      </dsp:nvSpPr>
      <dsp:spPr>
        <a:xfrm rot="5400000">
          <a:off x="184885" y="325734"/>
          <a:ext cx="1431111" cy="114277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Product Selection</a:t>
          </a:r>
          <a:endParaRPr lang="en-IN" sz="1800" b="1" kern="1200" dirty="0"/>
        </a:p>
      </dsp:txBody>
      <dsp:txXfrm rot="-5400000">
        <a:off x="329052" y="752956"/>
        <a:ext cx="1142778" cy="288333"/>
      </dsp:txXfrm>
    </dsp:sp>
    <dsp:sp modelId="{5B51EF6C-28E3-4C13-8CB3-513DA0184C57}">
      <dsp:nvSpPr>
        <dsp:cNvPr id="0" name=""/>
        <dsp:cNvSpPr/>
      </dsp:nvSpPr>
      <dsp:spPr>
        <a:xfrm rot="5400000">
          <a:off x="5422981" y="-3446297"/>
          <a:ext cx="1280910" cy="8261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Exploration of suitable tool for Analytics purpose.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Several Products were analyzed to meet business requirement.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Apache Super Set was customized and deployed, being OPEN Source </a:t>
          </a:r>
          <a:endParaRPr lang="en-IN" sz="2000" kern="1200" dirty="0"/>
        </a:p>
      </dsp:txBody>
      <dsp:txXfrm rot="-5400000">
        <a:off x="1932578" y="106635"/>
        <a:ext cx="8199189" cy="1155852"/>
      </dsp:txXfrm>
    </dsp:sp>
    <dsp:sp modelId="{52E3F3BF-81B5-40E8-86EC-FC892C415240}">
      <dsp:nvSpPr>
        <dsp:cNvPr id="0" name=""/>
        <dsp:cNvSpPr/>
      </dsp:nvSpPr>
      <dsp:spPr>
        <a:xfrm rot="5400000">
          <a:off x="201004" y="1606676"/>
          <a:ext cx="1431111" cy="1175015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Architecture Design</a:t>
          </a:r>
          <a:endParaRPr lang="en-IN" sz="1800" b="1" kern="1200" dirty="0"/>
        </a:p>
      </dsp:txBody>
      <dsp:txXfrm rot="-5400000">
        <a:off x="329053" y="2066136"/>
        <a:ext cx="1175015" cy="256096"/>
      </dsp:txXfrm>
    </dsp:sp>
    <dsp:sp modelId="{6D5369F9-C6B6-4E4D-BF6F-882D3041875A}">
      <dsp:nvSpPr>
        <dsp:cNvPr id="0" name=""/>
        <dsp:cNvSpPr/>
      </dsp:nvSpPr>
      <dsp:spPr>
        <a:xfrm rot="5400000">
          <a:off x="5606656" y="-2173331"/>
          <a:ext cx="930222" cy="82341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E-Office Data Analysis Architecture was defined </a:t>
          </a:r>
          <a:endParaRPr lang="en-IN" sz="2000" kern="1200" dirty="0"/>
        </a:p>
      </dsp:txBody>
      <dsp:txXfrm rot="-5400000">
        <a:off x="1954697" y="1524038"/>
        <a:ext cx="8188731" cy="839402"/>
      </dsp:txXfrm>
    </dsp:sp>
    <dsp:sp modelId="{845476A7-6D58-46E7-9669-31154BD6666E}">
      <dsp:nvSpPr>
        <dsp:cNvPr id="0" name=""/>
        <dsp:cNvSpPr/>
      </dsp:nvSpPr>
      <dsp:spPr>
        <a:xfrm rot="5400000">
          <a:off x="165466" y="2939275"/>
          <a:ext cx="1431111" cy="1103939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Data &amp; Visuals Design</a:t>
          </a:r>
          <a:endParaRPr lang="en-IN" sz="1800" b="1" kern="1200" dirty="0"/>
        </a:p>
      </dsp:txBody>
      <dsp:txXfrm rot="-5400000">
        <a:off x="329053" y="3327659"/>
        <a:ext cx="1103939" cy="327172"/>
      </dsp:txXfrm>
    </dsp:sp>
    <dsp:sp modelId="{3D695A9F-B29B-4E54-B90E-B081C64C2D49}">
      <dsp:nvSpPr>
        <dsp:cNvPr id="0" name=""/>
        <dsp:cNvSpPr/>
      </dsp:nvSpPr>
      <dsp:spPr>
        <a:xfrm rot="5400000">
          <a:off x="5582904" y="-897147"/>
          <a:ext cx="930222" cy="8275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Selection, review and fine-tuning of Key Performance Indicators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Report Formats developed for Graphical Representation of Data</a:t>
          </a:r>
          <a:endParaRPr lang="en-IN" sz="2000" kern="1200" dirty="0"/>
        </a:p>
      </dsp:txBody>
      <dsp:txXfrm rot="-5400000">
        <a:off x="1910067" y="2821100"/>
        <a:ext cx="8230487" cy="839402"/>
      </dsp:txXfrm>
    </dsp:sp>
    <dsp:sp modelId="{82C4D23B-F7AC-4BED-897E-7C81D0FE0F9E}">
      <dsp:nvSpPr>
        <dsp:cNvPr id="0" name=""/>
        <dsp:cNvSpPr/>
      </dsp:nvSpPr>
      <dsp:spPr>
        <a:xfrm rot="5400000">
          <a:off x="178469" y="4431875"/>
          <a:ext cx="1431111" cy="112994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VA &amp; Data Processing</a:t>
          </a:r>
          <a:endParaRPr lang="en-IN" sz="1800" b="1" kern="1200" dirty="0"/>
        </a:p>
      </dsp:txBody>
      <dsp:txXfrm rot="-5400000">
        <a:off x="329053" y="4846265"/>
        <a:ext cx="1129945" cy="301166"/>
      </dsp:txXfrm>
    </dsp:sp>
    <dsp:sp modelId="{B20B0946-784F-4C05-A913-4A583080B095}">
      <dsp:nvSpPr>
        <dsp:cNvPr id="0" name=""/>
        <dsp:cNvSpPr/>
      </dsp:nvSpPr>
      <dsp:spPr>
        <a:xfrm rot="5400000">
          <a:off x="5374948" y="630449"/>
          <a:ext cx="1347306" cy="8231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Vulnerability Assessment (VA) for all 74 Ministries/Departments’ servers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Data Processing and development of dashboard 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Launched by MoS (PP) on 19</a:t>
          </a:r>
          <a:r>
            <a:rPr lang="en-US" sz="2000" kern="1200" baseline="30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</a:t>
          </a:r>
          <a:r>
            <a:rPr lang="en-US" sz="20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December,</a:t>
          </a:r>
          <a:r>
            <a:rPr lang="en-US" sz="2000" kern="1200" baseline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2023 in the Inaugural ceremony of Good Governance Week 2023</a:t>
          </a:r>
          <a:r>
            <a:rPr lang="en-US" sz="2000" kern="1200" dirty="0" smtClean="0"/>
            <a:t> </a:t>
          </a:r>
          <a:endParaRPr lang="en-IN" sz="2000" kern="1200" dirty="0"/>
        </a:p>
      </dsp:txBody>
      <dsp:txXfrm rot="-5400000">
        <a:off x="1932648" y="4138519"/>
        <a:ext cx="8166137" cy="1215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B6ED-6162-4683-82FA-031F1954636F}">
      <dsp:nvSpPr>
        <dsp:cNvPr id="0" name=""/>
        <dsp:cNvSpPr/>
      </dsp:nvSpPr>
      <dsp:spPr>
        <a:xfrm>
          <a:off x="0" y="588772"/>
          <a:ext cx="82993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F50EB-FFFF-4349-B069-6885AC13B6A7}">
      <dsp:nvSpPr>
        <dsp:cNvPr id="0" name=""/>
        <dsp:cNvSpPr/>
      </dsp:nvSpPr>
      <dsp:spPr>
        <a:xfrm>
          <a:off x="414966" y="24425"/>
          <a:ext cx="7130794" cy="9185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86" tIns="0" rIns="21958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b="1" kern="1200" dirty="0">
            <a:latin typeface="HK Grotesk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>
              <a:latin typeface="HK Grotesk"/>
            </a:rPr>
            <a:t>Timely Closing and Parking of Files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 dirty="0"/>
        </a:p>
      </dsp:txBody>
      <dsp:txXfrm>
        <a:off x="459808" y="69267"/>
        <a:ext cx="7041110" cy="828902"/>
      </dsp:txXfrm>
    </dsp:sp>
    <dsp:sp modelId="{E9C9F0E1-79C5-477E-A0FE-6676E095C5BC}">
      <dsp:nvSpPr>
        <dsp:cNvPr id="0" name=""/>
        <dsp:cNvSpPr/>
      </dsp:nvSpPr>
      <dsp:spPr>
        <a:xfrm>
          <a:off x="0" y="1841326"/>
          <a:ext cx="82993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6DD0C-AF87-4FA4-A82B-10077CFB1F3D}">
      <dsp:nvSpPr>
        <dsp:cNvPr id="0" name=""/>
        <dsp:cNvSpPr/>
      </dsp:nvSpPr>
      <dsp:spPr>
        <a:xfrm>
          <a:off x="414966" y="1323172"/>
          <a:ext cx="7156065" cy="872393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86" tIns="0" rIns="21958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bg1"/>
              </a:solidFill>
              <a:latin typeface="HK Grotesk" pitchFamily="2" charset="77"/>
            </a:rPr>
            <a:t>Deduplication of Receipts</a:t>
          </a:r>
          <a:endParaRPr lang="en-IN" sz="2200" kern="1200" dirty="0"/>
        </a:p>
      </dsp:txBody>
      <dsp:txXfrm>
        <a:off x="457553" y="1365759"/>
        <a:ext cx="7070891" cy="787219"/>
      </dsp:txXfrm>
    </dsp:sp>
    <dsp:sp modelId="{89CBA44E-2240-4B84-BF46-456C5C3EAB66}">
      <dsp:nvSpPr>
        <dsp:cNvPr id="0" name=""/>
        <dsp:cNvSpPr/>
      </dsp:nvSpPr>
      <dsp:spPr>
        <a:xfrm>
          <a:off x="0" y="2929966"/>
          <a:ext cx="82993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8E19B-0F3F-4688-AA58-94FD40412F69}">
      <dsp:nvSpPr>
        <dsp:cNvPr id="0" name=""/>
        <dsp:cNvSpPr/>
      </dsp:nvSpPr>
      <dsp:spPr>
        <a:xfrm>
          <a:off x="414966" y="2575726"/>
          <a:ext cx="7156007" cy="70848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86" tIns="0" rIns="2195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prstClr val="white"/>
              </a:solidFill>
              <a:latin typeface="HK Grotesk" pitchFamily="2" charset="77"/>
              <a:ea typeface="+mn-ea"/>
              <a:cs typeface="+mn-cs"/>
            </a:rPr>
            <a:t>Sensitization on usage of Digital Signature &amp; e-Sign</a:t>
          </a:r>
          <a:endParaRPr lang="en-IN" sz="2200" b="1" kern="1200" dirty="0">
            <a:solidFill>
              <a:prstClr val="white"/>
            </a:solidFill>
            <a:latin typeface="HK Grotesk" pitchFamily="2" charset="77"/>
            <a:ea typeface="+mn-ea"/>
            <a:cs typeface="+mn-cs"/>
          </a:endParaRPr>
        </a:p>
      </dsp:txBody>
      <dsp:txXfrm>
        <a:off x="449551" y="2610311"/>
        <a:ext cx="7086837" cy="639310"/>
      </dsp:txXfrm>
    </dsp:sp>
    <dsp:sp modelId="{D6A51D9C-F4F6-4154-AC31-6723109DE2A9}">
      <dsp:nvSpPr>
        <dsp:cNvPr id="0" name=""/>
        <dsp:cNvSpPr/>
      </dsp:nvSpPr>
      <dsp:spPr>
        <a:xfrm>
          <a:off x="0" y="4018606"/>
          <a:ext cx="82993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8000C-F3BF-4DDB-8E15-15D1322F7E2F}">
      <dsp:nvSpPr>
        <dsp:cNvPr id="0" name=""/>
        <dsp:cNvSpPr/>
      </dsp:nvSpPr>
      <dsp:spPr>
        <a:xfrm>
          <a:off x="414966" y="3664366"/>
          <a:ext cx="7100817" cy="7084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86" tIns="0" rIns="2195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prstClr val="white"/>
              </a:solidFill>
              <a:latin typeface="HK Grotesk" pitchFamily="2" charset="77"/>
              <a:ea typeface="+mn-ea"/>
              <a:cs typeface="+mn-cs"/>
            </a:rPr>
            <a:t>Optimum utilization of VPNs </a:t>
          </a:r>
          <a:endParaRPr lang="en-IN" sz="2200" b="1" kern="1200" dirty="0">
            <a:solidFill>
              <a:prstClr val="white"/>
            </a:solidFill>
            <a:latin typeface="HK Grotesk" pitchFamily="2" charset="77"/>
            <a:ea typeface="+mn-ea"/>
            <a:cs typeface="+mn-cs"/>
          </a:endParaRPr>
        </a:p>
      </dsp:txBody>
      <dsp:txXfrm>
        <a:off x="449551" y="3698951"/>
        <a:ext cx="7031647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1CF5795-6A17-43A3-9388-E0CD5B2CA887}" type="datetimeFigureOut">
              <a:rPr lang="en-IN" smtClean="0"/>
              <a:pPr/>
              <a:t>07-01-2024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E84CB5-349E-4FD7-9059-58B84FF0476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831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638" y="1331913"/>
            <a:ext cx="6656388" cy="3744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571" y="7881902"/>
            <a:ext cx="5292564" cy="14330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745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35B7-DAF1-5B4D-94FA-36B61FD74AC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11163" y="1233488"/>
            <a:ext cx="5908675" cy="3324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6" y="4748163"/>
            <a:ext cx="5383933" cy="38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651F6-A38C-7045-316F-FD060D0D3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B57E52-9A53-4839-378E-9DE7D8B4F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723AF-6BEA-B206-657F-DE77E1D5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BE50-EA00-4D8C-A4D9-D435BB571CF5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13385-5307-82EC-E8D3-6ED8ED41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4FBFCC-ADDA-8F74-3365-A251230D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024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EA288-472D-FF98-2F1E-E7A14A64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6AE712-C1A4-A1A0-95D2-BB2C3D2B4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0397C-2FC0-E406-E376-1532997A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6CEF-C7FE-496F-80B8-C5F5E3788174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06CC8-3AE4-4054-F376-E2167E2F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9A9FFB-40A1-E7B7-028B-9C3A4F0F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07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0C86BD9-864C-29FF-BEE1-6390193DD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64C2DA-12DF-3686-EC46-9BBF5FFB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21546-0E77-B81D-2C60-AD861539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3D2-272E-46DC-B893-4F8BD4CD364C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7A101E-1B26-8CD0-D415-6ED27395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09131-AB4F-3C38-2C29-5B4ABE7D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8328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21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22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41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75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63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81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492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53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A1941-C2F6-29D3-7F5C-8CB6D36A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EA9AE5-020E-997E-51C1-E3662872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5C615-04B6-1C5E-9EAE-FCEB551E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8E7-6ECD-45D5-B4DF-8D4B35C27000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DDEFFF-73A6-1C51-1056-8A529C16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5C496-6689-5FAF-CC08-2859BE92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37398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784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492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111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753A-E267-4622-B338-9E891110702F}" type="datetime1">
              <a:rPr lang="en-IN" smtClean="0"/>
              <a:pPr/>
              <a:t>07-01-2024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8341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A10C-7C75-4D97-8007-992C6D378AA1}" type="datetime1">
              <a:rPr lang="en-IN" smtClean="0"/>
              <a:pPr/>
              <a:t>07-01-2024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031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A3549-1DC2-44A4-9183-7DAFE2F989EA}" type="datetime1">
              <a:rPr lang="en-IN" smtClean="0"/>
              <a:pPr/>
              <a:t>07-01-2024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8524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546475" cy="2553970"/>
          </a:xfrm>
          <a:custGeom>
            <a:avLst/>
            <a:gdLst/>
            <a:ahLst/>
            <a:cxnLst/>
            <a:rect l="l" t="t" r="r" b="b"/>
            <a:pathLst>
              <a:path w="3546475" h="2553970">
                <a:moveTo>
                  <a:pt x="3429762" y="0"/>
                </a:moveTo>
                <a:lnTo>
                  <a:pt x="0" y="0"/>
                </a:lnTo>
                <a:lnTo>
                  <a:pt x="0" y="1677924"/>
                </a:lnTo>
                <a:lnTo>
                  <a:pt x="875906" y="2553716"/>
                </a:lnTo>
                <a:lnTo>
                  <a:pt x="2091308" y="1338452"/>
                </a:lnTo>
                <a:lnTo>
                  <a:pt x="2389251" y="1636395"/>
                </a:lnTo>
                <a:lnTo>
                  <a:pt x="3546221" y="479425"/>
                </a:lnTo>
                <a:lnTo>
                  <a:pt x="3248279" y="181482"/>
                </a:lnTo>
                <a:lnTo>
                  <a:pt x="3429762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22307" y="0"/>
            <a:ext cx="2869565" cy="3604260"/>
          </a:xfrm>
          <a:custGeom>
            <a:avLst/>
            <a:gdLst/>
            <a:ahLst/>
            <a:cxnLst/>
            <a:rect l="l" t="t" r="r" b="b"/>
            <a:pathLst>
              <a:path w="2869565" h="3604260">
                <a:moveTo>
                  <a:pt x="2869311" y="0"/>
                </a:moveTo>
                <a:lnTo>
                  <a:pt x="732917" y="0"/>
                </a:lnTo>
                <a:lnTo>
                  <a:pt x="0" y="733298"/>
                </a:lnTo>
                <a:lnTo>
                  <a:pt x="1010285" y="1744090"/>
                </a:lnTo>
                <a:lnTo>
                  <a:pt x="695451" y="2059051"/>
                </a:lnTo>
                <a:lnTo>
                  <a:pt x="1533525" y="2897632"/>
                </a:lnTo>
                <a:lnTo>
                  <a:pt x="1848358" y="2582672"/>
                </a:lnTo>
                <a:lnTo>
                  <a:pt x="2869311" y="3604260"/>
                </a:lnTo>
                <a:lnTo>
                  <a:pt x="2869311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680203"/>
            <a:ext cx="2893695" cy="2178050"/>
          </a:xfrm>
          <a:custGeom>
            <a:avLst/>
            <a:gdLst/>
            <a:ahLst/>
            <a:cxnLst/>
            <a:rect l="l" t="t" r="r" b="b"/>
            <a:pathLst>
              <a:path w="2893695" h="2178050">
                <a:moveTo>
                  <a:pt x="1164932" y="0"/>
                </a:moveTo>
                <a:lnTo>
                  <a:pt x="0" y="1165250"/>
                </a:lnTo>
                <a:lnTo>
                  <a:pt x="0" y="2177528"/>
                </a:lnTo>
                <a:lnTo>
                  <a:pt x="2445258" y="2177528"/>
                </a:lnTo>
                <a:lnTo>
                  <a:pt x="2893568" y="1729117"/>
                </a:lnTo>
                <a:lnTo>
                  <a:pt x="2639187" y="1474647"/>
                </a:lnTo>
                <a:lnTo>
                  <a:pt x="2890266" y="1223492"/>
                </a:lnTo>
                <a:lnTo>
                  <a:pt x="2233803" y="566801"/>
                </a:lnTo>
                <a:lnTo>
                  <a:pt x="1982724" y="818007"/>
                </a:lnTo>
                <a:lnTo>
                  <a:pt x="1164932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84476" y="0"/>
            <a:ext cx="7623175" cy="6850380"/>
          </a:xfrm>
          <a:custGeom>
            <a:avLst/>
            <a:gdLst/>
            <a:ahLst/>
            <a:cxnLst/>
            <a:rect l="l" t="t" r="r" b="b"/>
            <a:pathLst>
              <a:path w="7623175" h="6850380">
                <a:moveTo>
                  <a:pt x="4193413" y="0"/>
                </a:moveTo>
                <a:lnTo>
                  <a:pt x="3429508" y="0"/>
                </a:lnTo>
                <a:lnTo>
                  <a:pt x="0" y="3428619"/>
                </a:lnTo>
                <a:lnTo>
                  <a:pt x="3422015" y="6849810"/>
                </a:lnTo>
                <a:lnTo>
                  <a:pt x="4200906" y="6849810"/>
                </a:lnTo>
                <a:lnTo>
                  <a:pt x="7622921" y="3428619"/>
                </a:lnTo>
                <a:lnTo>
                  <a:pt x="4193413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204972" y="2353055"/>
            <a:ext cx="5782310" cy="2152015"/>
          </a:xfrm>
          <a:custGeom>
            <a:avLst/>
            <a:gdLst/>
            <a:ahLst/>
            <a:cxnLst/>
            <a:rect l="l" t="t" r="r" b="b"/>
            <a:pathLst>
              <a:path w="5782309" h="2152015">
                <a:moveTo>
                  <a:pt x="0" y="2151888"/>
                </a:moveTo>
                <a:lnTo>
                  <a:pt x="5781802" y="2151888"/>
                </a:lnTo>
                <a:lnTo>
                  <a:pt x="5781802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B502-A50D-44A4-9683-5B0879390C08}" type="datetime1">
              <a:rPr lang="en-IN" smtClean="0"/>
              <a:pPr/>
              <a:t>07-01-2024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8742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9BAB-7B84-4CE3-9B10-D95572F55A57}" type="datetime1">
              <a:rPr lang="en-IN" smtClean="0"/>
              <a:pPr/>
              <a:t>07-01-2024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1398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4E18-DEC2-4F0C-B3CB-D8CBD52326F4}" type="datetime1">
              <a:rPr lang="en-IN" smtClean="0"/>
              <a:pPr/>
              <a:t>07-01-2024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22907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B7615-B467-090F-A1A7-A0FA7A19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1CF5E1-7968-36DB-EC78-10AAA12F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769BCC-21DE-220E-5E48-9161B5AB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3471-94D5-4C82-B1C2-80F8A0173EEF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7D4387-BE6C-60ED-F980-0FD62AC7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836FAD-C5FC-C066-CFFF-EDCD0ECB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279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E841D-E5D8-B0C1-6ADE-08CE9FB3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FF478-F60B-9CD5-F534-3F3714F6D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1A33D1-5D6D-0D14-60E2-DC6E4D790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ADB43C-53C5-02F8-2E26-2787B86B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D905-C5C5-4631-B7C1-D767D4103314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5E304-0F49-CE80-A966-B8FCB996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C94278-CCFD-D8A2-8D17-0B3D691C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768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51B98-3810-0CB6-DE87-162539FD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B1AEC0-45E2-339C-9683-3B99D3FF3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0514D0-B594-49F7-BC68-5E8491EB6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21F1F2-43E8-7E95-F9EA-864CC05D7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ABFF25-97EB-F784-A7DA-F2F91ACC3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A269A8-3116-8068-9156-9B440773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3C-D6A1-46E8-9868-8C58CE24D9F2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1D720B-67B7-F19E-3CC3-CA9E90AC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1A05C9-D71E-06BB-4563-245DD977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367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02DB8-EF80-5E44-9B03-F21BB111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E9BA9B-B7A9-B38A-1DDB-34FD3C2E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57C0-1F29-4A7A-A3A7-EDA827099F8C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55EB8C-1C20-DDD9-6EDF-EA7AF2CD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5B293F-13E3-F504-1EAB-AEF4A5B9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812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884E6C-088F-551A-2B62-36BD4533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EFCA-0C63-4EF4-A1B1-CE36C2113672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DFA214-DA9C-54B6-45CF-ABEF5726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517346-ABF0-5D00-46C5-809AE80A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330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9EB8F-65B9-5530-0028-CE44B0DA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E0B60A-42E7-9698-97D7-67913B0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AD6ECD-2226-D35C-9F60-8BA66D9D9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676A1C-0CC6-4186-FB5D-BC7A2AF1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11EB-6193-4B5F-807A-E29D891C9672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8CE579-B664-21CD-0BAC-3EACF572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831EFA-3949-96F4-509A-224C31F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467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2D000-6B6F-D061-0EB6-7CC4535A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14F059-0950-6EFF-A47E-650A98D3B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52331-D874-C3A7-4D64-2441694B5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254454-B5A2-69D2-9D8E-41F29990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EA6E-5447-4296-921F-DDADB169D2E2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21BA16-FAA9-98CA-F084-B85F2D8D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90F55F-784E-FD87-040D-23D7FA2C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218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1B201B-104B-6551-659B-B6587843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11586A-A09C-787B-F3E6-932DC812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53F34A-8A9A-156E-9C61-1FC0715B2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1D1E-D9ED-4DE9-9A65-A586CC865452}" type="datetime1">
              <a:rPr lang="en-IN" smtClean="0"/>
              <a:pPr/>
              <a:t>07-01-2024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2FEF8-A52B-1D11-17D2-98B886E71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C4B8B0-CE2F-FA85-61C2-A1C8D0A3F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9F14-7958-4ADD-AF56-EBC517F720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045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8B3C-F882-437A-A150-D0F3FC8FE20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7742-B083-40B9-AE6A-C3618A349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3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0489" y="82422"/>
            <a:ext cx="18110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762" y="2061441"/>
            <a:ext cx="11212474" cy="280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A401-8F98-4A33-8E51-CCD4E408B6C4}" type="datetime1">
              <a:rPr lang="en-IN" smtClean="0"/>
              <a:pPr/>
              <a:t>07-01-2024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733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5C745E-91F9-CC82-07A0-F942D29410FE}"/>
              </a:ext>
            </a:extLst>
          </p:cNvPr>
          <p:cNvSpPr txBox="1"/>
          <p:nvPr/>
        </p:nvSpPr>
        <p:spPr>
          <a:xfrm>
            <a:off x="1008170" y="2610625"/>
            <a:ext cx="1017564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8952">
              <a:spcAft>
                <a:spcPts val="600"/>
              </a:spcAft>
            </a:pP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Presentation on e-Office Advanced Analytics Dashboard</a:t>
            </a:r>
          </a:p>
          <a:p>
            <a:pPr algn="ctr" defTabSz="758952">
              <a:spcAft>
                <a:spcPts val="600"/>
              </a:spcAft>
            </a:pP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(https://vishleshan.eoffice.gov.in/)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50AF5329-D31F-58E5-9994-5A2F6D7415BB}"/>
              </a:ext>
            </a:extLst>
          </p:cNvPr>
          <p:cNvSpPr/>
          <p:nvPr/>
        </p:nvSpPr>
        <p:spPr>
          <a:xfrm>
            <a:off x="1024228" y="3928851"/>
            <a:ext cx="10405745" cy="0"/>
          </a:xfrm>
          <a:custGeom>
            <a:avLst/>
            <a:gdLst/>
            <a:ahLst/>
            <a:cxnLst/>
            <a:rect l="l" t="t" r="r" b="b"/>
            <a:pathLst>
              <a:path w="10405745">
                <a:moveTo>
                  <a:pt x="0" y="0"/>
                </a:moveTo>
                <a:lnTo>
                  <a:pt x="10405617" y="0"/>
                </a:lnTo>
              </a:path>
            </a:pathLst>
          </a:custGeom>
          <a:ln w="285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होम | प्रशासनिक सुधार और लोक शिकायत विभाग">
            <a:extLst>
              <a:ext uri="{FF2B5EF4-FFF2-40B4-BE49-F238E27FC236}">
                <a16:creationId xmlns:a16="http://schemas.microsoft.com/office/drawing/2014/main" xmlns="" id="{54DD310E-C3EA-0AFE-A751-AC34BA94E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785"/>
          <a:stretch/>
        </p:blipFill>
        <p:spPr bwMode="auto">
          <a:xfrm>
            <a:off x="5726761" y="1297205"/>
            <a:ext cx="738458" cy="11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xmlns="" id="{92FB8DB1-8948-F9F2-B281-336DC9E58D58}"/>
              </a:ext>
            </a:extLst>
          </p:cNvPr>
          <p:cNvSpPr txBox="1"/>
          <p:nvPr/>
        </p:nvSpPr>
        <p:spPr>
          <a:xfrm>
            <a:off x="1305776" y="4130834"/>
            <a:ext cx="9580431" cy="141641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2164" algn="ctr" defTabSz="758952">
              <a:spcBef>
                <a:spcPts val="303"/>
              </a:spcBef>
            </a:pP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Regional Conference on ‘e-Governance’ </a:t>
            </a:r>
          </a:p>
          <a:p>
            <a:pPr marL="42164" algn="ctr" defTabSz="758952">
              <a:spcBef>
                <a:spcPts val="303"/>
              </a:spcBef>
            </a:pPr>
            <a:r>
              <a:rPr lang="en-IN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Guwahati </a:t>
            </a:r>
          </a:p>
          <a:p>
            <a:pPr marL="42164" algn="ctr" defTabSz="758952">
              <a:spcBef>
                <a:spcPts val="303"/>
              </a:spcBef>
            </a:pPr>
            <a:r>
              <a:rPr lang="en-IN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10.01.2024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350351-0E26-35D1-7B95-2F31CCB5B6C4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2CD93B1-BEC4-982B-2232-163C4D286F2A}"/>
              </a:ext>
            </a:extLst>
          </p:cNvPr>
          <p:cNvSpPr txBox="1">
            <a:spLocks/>
          </p:cNvSpPr>
          <p:nvPr/>
        </p:nvSpPr>
        <p:spPr>
          <a:xfrm>
            <a:off x="14981" y="6692"/>
            <a:ext cx="94544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F464A0-290B-5510-3405-87FDD3A4E935}"/>
              </a:ext>
            </a:extLst>
          </p:cNvPr>
          <p:cNvSpPr txBox="1"/>
          <p:nvPr/>
        </p:nvSpPr>
        <p:spPr>
          <a:xfrm>
            <a:off x="-16016" y="-5650"/>
            <a:ext cx="12208015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IN" dirty="0"/>
              <a:t>The Progress so far….. Successful Delayering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2E4E1C-4720-5FC6-39B8-52DEF717F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0" y="3711509"/>
            <a:ext cx="6985732" cy="227625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CB8408CD-F264-32C5-E628-37E5C049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0" y="1203224"/>
            <a:ext cx="6985732" cy="2225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D5D716-5FE1-65D2-4E48-3058480FF07D}"/>
              </a:ext>
            </a:extLst>
          </p:cNvPr>
          <p:cNvSpPr txBox="1"/>
          <p:nvPr/>
        </p:nvSpPr>
        <p:spPr>
          <a:xfrm>
            <a:off x="650929" y="6053278"/>
            <a:ext cx="10833316" cy="76944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The distinct levels of file movement fell from an Average of </a:t>
            </a:r>
            <a:r>
              <a:rPr lang="en-US" sz="2200" dirty="0">
                <a:solidFill>
                  <a:srgbClr val="FF0000"/>
                </a:solidFill>
              </a:rPr>
              <a:t>8.01 in 2020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en-US" sz="2200" dirty="0">
                <a:solidFill>
                  <a:srgbClr val="FF0000"/>
                </a:solidFill>
              </a:rPr>
              <a:t>4.11 in Nov 2023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for Ministries &amp; Departments </a:t>
            </a:r>
            <a:endParaRPr lang="en-IN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9CB13E9-869E-BC27-7383-CBF352D15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0192984"/>
              </p:ext>
            </p:extLst>
          </p:nvPr>
        </p:nvGraphicFramePr>
        <p:xfrm>
          <a:off x="7474778" y="1916724"/>
          <a:ext cx="4263335" cy="282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6133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627D500-39D4-5EC3-5340-855136C9C9E1}"/>
              </a:ext>
            </a:extLst>
          </p:cNvPr>
          <p:cNvGraphicFramePr/>
          <p:nvPr/>
        </p:nvGraphicFramePr>
        <p:xfrm>
          <a:off x="524357" y="933770"/>
          <a:ext cx="5129939" cy="289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A3C2636-49CC-1C68-EDAF-519AA7F75CC1}"/>
              </a:ext>
            </a:extLst>
          </p:cNvPr>
          <p:cNvGraphicFramePr/>
          <p:nvPr/>
        </p:nvGraphicFramePr>
        <p:xfrm>
          <a:off x="6537704" y="929896"/>
          <a:ext cx="5129939" cy="289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68D6CF09-9EE7-52E2-9815-4EB270102520}"/>
              </a:ext>
            </a:extLst>
          </p:cNvPr>
          <p:cNvGraphicFramePr/>
          <p:nvPr/>
        </p:nvGraphicFramePr>
        <p:xfrm>
          <a:off x="524359" y="3909446"/>
          <a:ext cx="5129939" cy="289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3193B0FC-14B9-01FB-5022-A5DDC7030665}"/>
              </a:ext>
            </a:extLst>
          </p:cNvPr>
          <p:cNvGraphicFramePr/>
          <p:nvPr/>
        </p:nvGraphicFramePr>
        <p:xfrm>
          <a:off x="6537702" y="3909446"/>
          <a:ext cx="5129939" cy="289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2CD93B1-BEC4-982B-2232-163C4D286F2A}"/>
              </a:ext>
            </a:extLst>
          </p:cNvPr>
          <p:cNvSpPr txBox="1">
            <a:spLocks/>
          </p:cNvSpPr>
          <p:nvPr/>
        </p:nvSpPr>
        <p:spPr>
          <a:xfrm>
            <a:off x="-517" y="6692"/>
            <a:ext cx="12192517" cy="505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Average Distinct level across Ministries/Departments  </a:t>
            </a:r>
          </a:p>
        </p:txBody>
      </p:sp>
    </p:spTree>
    <p:extLst>
      <p:ext uri="{BB962C8B-B14F-4D97-AF65-F5344CB8AC3E}">
        <p14:creationId xmlns:p14="http://schemas.microsoft.com/office/powerpoint/2010/main" xmlns="" val="184592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2CD93B1-BEC4-982B-2232-163C4D286F2A}"/>
              </a:ext>
            </a:extLst>
          </p:cNvPr>
          <p:cNvSpPr txBox="1">
            <a:spLocks/>
          </p:cNvSpPr>
          <p:nvPr/>
        </p:nvSpPr>
        <p:spPr>
          <a:xfrm>
            <a:off x="-517" y="6692"/>
            <a:ext cx="12192517" cy="505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IN" dirty="0"/>
              <a:t>The Progress so far….. The growth of e-Files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802C9-EF7E-8F29-5F7F-4D0B147C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01" y="1279150"/>
            <a:ext cx="8649936" cy="202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818A00-7675-9682-4EB4-EE388E67B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01" y="3650948"/>
            <a:ext cx="8649936" cy="1927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96E942-73F0-D908-D1E0-B4D164684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217" y="1789220"/>
            <a:ext cx="3149482" cy="3370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CE0E45-7398-8D91-5949-7F0507FAF190}"/>
              </a:ext>
            </a:extLst>
          </p:cNvPr>
          <p:cNvSpPr txBox="1"/>
          <p:nvPr/>
        </p:nvSpPr>
        <p:spPr>
          <a:xfrm>
            <a:off x="514925" y="5787522"/>
            <a:ext cx="11161632" cy="43088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2200" dirty="0"/>
              <a:t>More than </a:t>
            </a:r>
            <a:r>
              <a:rPr lang="en-US" sz="2200" dirty="0">
                <a:solidFill>
                  <a:srgbClr val="FF0000"/>
                </a:solidFill>
              </a:rPr>
              <a:t>90%</a:t>
            </a:r>
            <a:r>
              <a:rPr lang="en-US" sz="2200" dirty="0"/>
              <a:t> new files opened in Nov 2023 were </a:t>
            </a:r>
            <a:r>
              <a:rPr lang="en-US" sz="2200" dirty="0">
                <a:solidFill>
                  <a:srgbClr val="FF0000"/>
                </a:solidFill>
              </a:rPr>
              <a:t>e-Files </a:t>
            </a:r>
            <a:r>
              <a:rPr lang="en-US" sz="2200" kern="0" dirty="0">
                <a:solidFill>
                  <a:schemeClr val="accent3">
                    <a:lumMod val="75000"/>
                  </a:schemeClr>
                </a:solidFill>
              </a:rPr>
              <a:t>For Ministries &amp; Departments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xmlns="" val="362002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2CD93B1-BEC4-982B-2232-163C4D286F2A}"/>
              </a:ext>
            </a:extLst>
          </p:cNvPr>
          <p:cNvSpPr txBox="1">
            <a:spLocks/>
          </p:cNvSpPr>
          <p:nvPr/>
        </p:nvSpPr>
        <p:spPr>
          <a:xfrm>
            <a:off x="14981" y="6692"/>
            <a:ext cx="94544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F464A0-290B-5510-3405-87FDD3A4E935}"/>
              </a:ext>
            </a:extLst>
          </p:cNvPr>
          <p:cNvSpPr txBox="1"/>
          <p:nvPr/>
        </p:nvSpPr>
        <p:spPr>
          <a:xfrm>
            <a:off x="0" y="6692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IN" dirty="0"/>
              <a:t>The Progress so far….. Inter-Ministerial File Movement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BB24DA0-FD0E-64F2-826E-FE564A85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480" y="630841"/>
            <a:ext cx="9841040" cy="2646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2A5DFB-37F2-D682-7F66-2EB3C2676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480" y="3441472"/>
            <a:ext cx="9841040" cy="2291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119F7-5690-B0F1-8605-FC309FAA7540}"/>
              </a:ext>
            </a:extLst>
          </p:cNvPr>
          <p:cNvSpPr txBox="1"/>
          <p:nvPr/>
        </p:nvSpPr>
        <p:spPr>
          <a:xfrm>
            <a:off x="198895" y="5943736"/>
            <a:ext cx="11794209" cy="76944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The Inter-Ministerial File movement is steadily increasing. The figures for </a:t>
            </a:r>
            <a:r>
              <a:rPr lang="en-US" dirty="0">
                <a:solidFill>
                  <a:srgbClr val="FF0000"/>
                </a:solidFill>
              </a:rPr>
              <a:t>Nov 23 (3940) </a:t>
            </a:r>
            <a:r>
              <a:rPr lang="en-US" dirty="0"/>
              <a:t>only being more than total </a:t>
            </a:r>
            <a:r>
              <a:rPr lang="en-US" dirty="0">
                <a:solidFill>
                  <a:srgbClr val="FF0000"/>
                </a:solidFill>
              </a:rPr>
              <a:t>(3310) for Year 2020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4341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2CD93B1-BEC4-982B-2232-163C4D286F2A}"/>
              </a:ext>
            </a:extLst>
          </p:cNvPr>
          <p:cNvSpPr txBox="1">
            <a:spLocks/>
          </p:cNvSpPr>
          <p:nvPr/>
        </p:nvSpPr>
        <p:spPr>
          <a:xfrm>
            <a:off x="14981" y="6692"/>
            <a:ext cx="94544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F464A0-290B-5510-3405-87FDD3A4E935}"/>
              </a:ext>
            </a:extLst>
          </p:cNvPr>
          <p:cNvSpPr txBox="1"/>
          <p:nvPr/>
        </p:nvSpPr>
        <p:spPr>
          <a:xfrm>
            <a:off x="0" y="-5650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IN" dirty="0"/>
              <a:t>The Progress so far….. A shift to e-Receipts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4951E1-3363-713D-8357-F71956FF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5" y="611631"/>
            <a:ext cx="9283171" cy="2613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48DD9B-DECF-1099-2511-D6A84EB5D696}"/>
              </a:ext>
            </a:extLst>
          </p:cNvPr>
          <p:cNvSpPr txBox="1"/>
          <p:nvPr/>
        </p:nvSpPr>
        <p:spPr>
          <a:xfrm>
            <a:off x="9469464" y="1404715"/>
            <a:ext cx="2644731" cy="110799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Over 90% of Receipts are getting digitized as e-Receipts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8D1A0D-DAC4-499D-6E16-BA0C197022C2}"/>
              </a:ext>
            </a:extLst>
          </p:cNvPr>
          <p:cNvSpPr txBox="1"/>
          <p:nvPr/>
        </p:nvSpPr>
        <p:spPr>
          <a:xfrm>
            <a:off x="7733653" y="4375263"/>
            <a:ext cx="3518115" cy="110799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% share of e-Receipts has gone from 87 % in 2021 to 91.55 % in Jan- Nov, 2023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E4BB9F51-823D-77B7-5A4B-AB2CD8DEA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37969552"/>
              </p:ext>
            </p:extLst>
          </p:nvPr>
        </p:nvGraphicFramePr>
        <p:xfrm>
          <a:off x="1077288" y="3308890"/>
          <a:ext cx="5065095" cy="313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8123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2CD93B1-BEC4-982B-2232-163C4D286F2A}"/>
              </a:ext>
            </a:extLst>
          </p:cNvPr>
          <p:cNvSpPr txBox="1">
            <a:spLocks/>
          </p:cNvSpPr>
          <p:nvPr/>
        </p:nvSpPr>
        <p:spPr>
          <a:xfrm>
            <a:off x="14981" y="6692"/>
            <a:ext cx="94544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F464A0-290B-5510-3405-87FDD3A4E935}"/>
              </a:ext>
            </a:extLst>
          </p:cNvPr>
          <p:cNvSpPr txBox="1"/>
          <p:nvPr/>
        </p:nvSpPr>
        <p:spPr>
          <a:xfrm>
            <a:off x="0" y="-5650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IN" dirty="0"/>
              <a:t>The Progress so far….. A gradual increase in DSC/ </a:t>
            </a:r>
            <a:r>
              <a:rPr lang="en-IN" dirty="0" err="1"/>
              <a:t>eSign</a:t>
            </a:r>
            <a:r>
              <a:rPr lang="en-IN" dirty="0"/>
              <a:t> Usage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F4A05FC8-1F0B-734E-051F-7E11505B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661" y="632789"/>
            <a:ext cx="10339681" cy="5055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B08A07-4C21-8CAD-032F-92A9AADE8D6D}"/>
              </a:ext>
            </a:extLst>
          </p:cNvPr>
          <p:cNvSpPr txBox="1"/>
          <p:nvPr/>
        </p:nvSpPr>
        <p:spPr>
          <a:xfrm>
            <a:off x="154983" y="5844539"/>
            <a:ext cx="11871702" cy="76944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There is a steady increase in DSC &amp; </a:t>
            </a:r>
            <a:r>
              <a:rPr lang="en-US" dirty="0" err="1"/>
              <a:t>eSign</a:t>
            </a:r>
            <a:r>
              <a:rPr lang="en-US" dirty="0"/>
              <a:t> usage, specifically the usage has </a:t>
            </a:r>
            <a:r>
              <a:rPr lang="en-US" dirty="0">
                <a:solidFill>
                  <a:srgbClr val="FF0000"/>
                </a:solidFill>
              </a:rPr>
              <a:t>doubled in the Year 2023 over the Year 2022.</a:t>
            </a:r>
          </a:p>
        </p:txBody>
      </p:sp>
    </p:spTree>
    <p:extLst>
      <p:ext uri="{BB962C8B-B14F-4D97-AF65-F5344CB8AC3E}">
        <p14:creationId xmlns:p14="http://schemas.microsoft.com/office/powerpoint/2010/main" xmlns="" val="218221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2CD93B1-BEC4-982B-2232-163C4D286F2A}"/>
              </a:ext>
            </a:extLst>
          </p:cNvPr>
          <p:cNvSpPr txBox="1">
            <a:spLocks/>
          </p:cNvSpPr>
          <p:nvPr/>
        </p:nvSpPr>
        <p:spPr>
          <a:xfrm>
            <a:off x="14981" y="6692"/>
            <a:ext cx="94544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F464A0-290B-5510-3405-87FDD3A4E935}"/>
              </a:ext>
            </a:extLst>
          </p:cNvPr>
          <p:cNvSpPr txBox="1"/>
          <p:nvPr/>
        </p:nvSpPr>
        <p:spPr>
          <a:xfrm>
            <a:off x="-518" y="-5650"/>
            <a:ext cx="12192518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IN" dirty="0"/>
              <a:t>The Progress so far….. A view of VPN usage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95A955-C20D-B2C1-CDA2-6D50EA57C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93" y="862197"/>
            <a:ext cx="11128330" cy="4903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0C62B2-B744-868B-BE15-22B16D0AC322}"/>
              </a:ext>
            </a:extLst>
          </p:cNvPr>
          <p:cNvSpPr txBox="1"/>
          <p:nvPr/>
        </p:nvSpPr>
        <p:spPr>
          <a:xfrm>
            <a:off x="283877" y="6104291"/>
            <a:ext cx="11623728" cy="43088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The usage of VPN has not made sufficient progress. The VPN logins are less than 0.1% of total logins</a:t>
            </a:r>
          </a:p>
        </p:txBody>
      </p:sp>
    </p:spTree>
    <p:extLst>
      <p:ext uri="{BB962C8B-B14F-4D97-AF65-F5344CB8AC3E}">
        <p14:creationId xmlns:p14="http://schemas.microsoft.com/office/powerpoint/2010/main" xmlns="" val="207459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72B9C-0405-FDA5-4124-2C3CB84B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"/>
            <a:ext cx="12192000" cy="505267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Pre-conditions for optimum results by the dashboard</a:t>
            </a:r>
            <a:endParaRPr lang="en-IN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7D81B39-61E2-A5D8-27C9-B55F56C67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21346337"/>
              </p:ext>
            </p:extLst>
          </p:nvPr>
        </p:nvGraphicFramePr>
        <p:xfrm>
          <a:off x="1946334" y="1105084"/>
          <a:ext cx="8299332" cy="46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8F80EA-89F6-7E5C-6AB0-64F4D8048CCF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</p:spTree>
    <p:extLst>
      <p:ext uri="{BB962C8B-B14F-4D97-AF65-F5344CB8AC3E}">
        <p14:creationId xmlns:p14="http://schemas.microsoft.com/office/powerpoint/2010/main" xmlns="" val="239305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244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E-Office Advanced Analytics Dashboard for States/UTs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393" y="845930"/>
            <a:ext cx="10897213" cy="5586145"/>
          </a:xfrm>
          <a:ln w="28575">
            <a:solidFill>
              <a:schemeClr val="accent1"/>
            </a:solidFill>
            <a:prstDash val="sysDot"/>
          </a:ln>
        </p:spPr>
        <p:txBody>
          <a:bodyPr wrap="square" lIns="0" tIns="0" rIns="0" bIns="0">
            <a:spAutoFit/>
          </a:bodyPr>
          <a:lstStyle/>
          <a:p>
            <a:pPr marL="7000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Dashboard will provide real-time metrics on key digitization parameters to strengthen decision-making in States/UTs </a:t>
            </a:r>
          </a:p>
          <a:p>
            <a:pPr marL="7000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Dashboard will enable optimization of levels/hierarchies for file movement to implement delayering reforms in States/UTs </a:t>
            </a:r>
          </a:p>
          <a:p>
            <a:pPr marL="7000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Dashboard </a:t>
            </a:r>
            <a:r>
              <a:rPr lang="en-US" sz="2200" dirty="0"/>
              <a:t>will enable real-time inputs to the State leadership on the performance of the Departments for key parameters </a:t>
            </a:r>
          </a:p>
          <a:p>
            <a:pPr marL="7000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Dashboard will provide a comparative analysis of various departments and identify top performers and best practices</a:t>
            </a:r>
            <a:r>
              <a:rPr lang="en-US" sz="2200" dirty="0" smtClean="0"/>
              <a:t>.</a:t>
            </a:r>
          </a:p>
          <a:p>
            <a:pPr marL="7000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Respective technology partners of the States/UTs can develop a customized dashboard for their e-Office applications similar to e-Office Analytics </a:t>
            </a:r>
            <a:r>
              <a:rPr lang="en-US" sz="2200" dirty="0" smtClean="0"/>
              <a:t>dashboard</a:t>
            </a:r>
            <a:r>
              <a:rPr lang="en-US" sz="2200" dirty="0" smtClean="0"/>
              <a:t>        </a:t>
            </a:r>
            <a:endParaRPr lang="en-US" sz="2200" dirty="0"/>
          </a:p>
          <a:p>
            <a:pPr marL="357188"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EBD1A6-3879-DFA5-A639-95CC9CB53018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</p:spTree>
    <p:extLst>
      <p:ext uri="{BB962C8B-B14F-4D97-AF65-F5344CB8AC3E}">
        <p14:creationId xmlns:p14="http://schemas.microsoft.com/office/powerpoint/2010/main" xmlns="" val="319304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E444D-467A-8DA9-81E6-211AD7AC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549"/>
            <a:ext cx="12192000" cy="49244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GB" kern="1200" dirty="0">
                <a:solidFill>
                  <a:schemeClr val="accent1">
                    <a:lumMod val="75000"/>
                  </a:schemeClr>
                </a:solidFill>
              </a:rPr>
              <a:t>Thank you </a:t>
            </a:r>
            <a:endParaRPr lang="en-IN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7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15"/>
            <a:ext cx="12192000" cy="49244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Development of e-Office- A historical perspective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942537D-E59A-49F4-ACEE-F6194817B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1147298"/>
              </p:ext>
            </p:extLst>
          </p:nvPr>
        </p:nvGraphicFramePr>
        <p:xfrm>
          <a:off x="589657" y="891896"/>
          <a:ext cx="10987577" cy="5385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121">
                  <a:extLst>
                    <a:ext uri="{9D8B030D-6E8A-4147-A177-3AD203B41FA5}">
                      <a16:colId xmlns:a16="http://schemas.microsoft.com/office/drawing/2014/main" xmlns="" val="3990307012"/>
                    </a:ext>
                  </a:extLst>
                </a:gridCol>
                <a:gridCol w="2284117">
                  <a:extLst>
                    <a:ext uri="{9D8B030D-6E8A-4147-A177-3AD203B41FA5}">
                      <a16:colId xmlns:a16="http://schemas.microsoft.com/office/drawing/2014/main" xmlns="" val="940976822"/>
                    </a:ext>
                  </a:extLst>
                </a:gridCol>
                <a:gridCol w="7534339">
                  <a:extLst>
                    <a:ext uri="{9D8B030D-6E8A-4147-A177-3AD203B41FA5}">
                      <a16:colId xmlns:a16="http://schemas.microsoft.com/office/drawing/2014/main" xmlns="" val="539273424"/>
                    </a:ext>
                  </a:extLst>
                </a:gridCol>
              </a:tblGrid>
              <a:tr h="350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S. No.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Software Name/ Milestone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3156335"/>
                  </a:ext>
                </a:extLst>
              </a:tr>
              <a:tr h="530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1996-1999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Office Procedure Automation (OPA)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35424692"/>
                  </a:ext>
                </a:extLst>
              </a:tr>
              <a:tr h="519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2000-2001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File Tracking System – OPA 2.7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12275409"/>
                  </a:ext>
                </a:extLst>
              </a:tr>
              <a:tr h="564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3.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2004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File Tracking System – OPA (Ver3.0)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15606825"/>
                  </a:ext>
                </a:extLst>
              </a:tr>
              <a:tr h="350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4.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2009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e-Office (Beta Version)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5478207"/>
                  </a:ext>
                </a:extLst>
              </a:tr>
              <a:tr h="732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5.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2014-2019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e-Office Product Suite (Deployed on cloud) Version 5.x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3397096"/>
                  </a:ext>
                </a:extLst>
              </a:tr>
              <a:tr h="602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2020-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Version 7.x  - Inter-instance / APIs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5405512"/>
                  </a:ext>
                </a:extLst>
              </a:tr>
              <a:tr h="1735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and launch of e-Office Advanced Analytics Dashboard-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Launched by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(PP) on 19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December,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 in the Inaugural ceremony of Good Governance Week 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/>
                        </a:rPr>
                        <a:t>https://vishleshan.eoffice.gov.in)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664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4136408" y="679344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/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Based on Central Secretariat Manual of eOffice Procedure (</a:t>
            </a:r>
            <a:r>
              <a:rPr lang="en-US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CSMeOP</a:t>
            </a:r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Hexagon 13"/>
          <p:cNvSpPr/>
          <p:nvPr/>
        </p:nvSpPr>
        <p:spPr>
          <a:xfrm>
            <a:off x="228600" y="2127144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/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Built on Open Source Software Stack</a:t>
            </a:r>
          </a:p>
        </p:txBody>
      </p:sp>
      <p:sp>
        <p:nvSpPr>
          <p:cNvPr id="15" name="Hexagon 14"/>
          <p:cNvSpPr/>
          <p:nvPr/>
        </p:nvSpPr>
        <p:spPr>
          <a:xfrm>
            <a:off x="8077200" y="2127144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/>
            <a:r>
              <a:rPr lang="en-IN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Enhances Efficiency, Transparency, &amp; Accountability 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228600" y="3955944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/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Generic Design :</a:t>
            </a:r>
          </a:p>
          <a:p>
            <a:pPr algn="ctr" defTabSz="457189"/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Single Product  for Government at all levels </a:t>
            </a:r>
          </a:p>
        </p:txBody>
      </p:sp>
      <p:sp>
        <p:nvSpPr>
          <p:cNvPr id="17" name="Hexagon 16"/>
          <p:cNvSpPr/>
          <p:nvPr/>
        </p:nvSpPr>
        <p:spPr>
          <a:xfrm>
            <a:off x="8153400" y="4032144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/>
            <a:r>
              <a:rPr lang="en-IN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Promotes less paper office with greater collaboration and knowledge sharing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2971800" y="5262720"/>
            <a:ext cx="6096000" cy="1066800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/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Fast Tracking </a:t>
            </a:r>
          </a:p>
          <a:p>
            <a:pPr algn="ctr" defTabSz="457189"/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Government Decision Making</a:t>
            </a:r>
          </a:p>
        </p:txBody>
      </p:sp>
      <p:pic>
        <p:nvPicPr>
          <p:cNvPr id="19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1593744"/>
            <a:ext cx="3689427" cy="38072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-16492" y="-6827"/>
            <a:ext cx="12192000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dirty="0"/>
              <a:t>e-Office – A Digital Workplace Solution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7B92A6-A862-92C9-2C81-59F588811DC4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</p:spTree>
    <p:extLst>
      <p:ext uri="{BB962C8B-B14F-4D97-AF65-F5344CB8AC3E}">
        <p14:creationId xmlns:p14="http://schemas.microsoft.com/office/powerpoint/2010/main" xmlns="" val="27025798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244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e-Office -a Support to Governance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AFE19-DE09-E28F-B843-C42D30B4900E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559" y="864152"/>
            <a:ext cx="10425194" cy="4985980"/>
          </a:xfr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/>
          <a:lstStyle/>
          <a:p>
            <a:pPr indent="263525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1. The e-Office supports governance by</a:t>
            </a:r>
          </a:p>
          <a:p>
            <a:endParaRPr lang="en-US" sz="2200" dirty="0"/>
          </a:p>
          <a:p>
            <a:pPr marL="1423988" indent="-561975">
              <a:buFont typeface="Wingdings" panose="05000000000000000000" pitchFamily="2" charset="2"/>
              <a:buChar char="ü"/>
              <a:tabLst>
                <a:tab pos="1423988" algn="l"/>
              </a:tabLst>
            </a:pPr>
            <a:r>
              <a:rPr lang="en-US" sz="2200" dirty="0"/>
              <a:t>Enhancing effectiveness and transparency </a:t>
            </a:r>
          </a:p>
          <a:p>
            <a:pPr marL="1423988" indent="-561975">
              <a:buFont typeface="Wingdings" panose="05000000000000000000" pitchFamily="2" charset="2"/>
              <a:buChar char="ü"/>
              <a:tabLst>
                <a:tab pos="1423988" algn="l"/>
              </a:tabLst>
            </a:pPr>
            <a:r>
              <a:rPr lang="en-US" sz="2200" dirty="0"/>
              <a:t>Files can be tracked and their status is known to all at all times</a:t>
            </a:r>
          </a:p>
          <a:p>
            <a:pPr marL="1423988" indent="-561975">
              <a:buFont typeface="Wingdings" panose="05000000000000000000" pitchFamily="2" charset="2"/>
              <a:buChar char="ü"/>
              <a:tabLst>
                <a:tab pos="1423988" algn="l"/>
              </a:tabLst>
            </a:pPr>
            <a:r>
              <a:rPr lang="en-US" sz="2200" dirty="0"/>
              <a:t>Increases accountability </a:t>
            </a:r>
          </a:p>
          <a:p>
            <a:pPr marL="1423988" indent="-561975">
              <a:buFont typeface="Wingdings" panose="05000000000000000000" pitchFamily="2" charset="2"/>
              <a:buChar char="ü"/>
              <a:tabLst>
                <a:tab pos="1423988" algn="l"/>
              </a:tabLst>
            </a:pPr>
            <a:r>
              <a:rPr lang="en-US" sz="2200" dirty="0"/>
              <a:t>Quality and speed of decision making is easier to monitor.</a:t>
            </a:r>
          </a:p>
          <a:p>
            <a:pPr marL="1423988" indent="-561975">
              <a:buFont typeface="Wingdings" panose="05000000000000000000" pitchFamily="2" charset="2"/>
              <a:buChar char="ü"/>
              <a:tabLst>
                <a:tab pos="1423988" algn="l"/>
              </a:tabLst>
            </a:pPr>
            <a:r>
              <a:rPr lang="en-US" sz="2200" dirty="0"/>
              <a:t>Assure data security and data integrity</a:t>
            </a:r>
          </a:p>
          <a:p>
            <a:pPr marL="1423988" indent="-561975">
              <a:buFont typeface="Wingdings" panose="05000000000000000000" pitchFamily="2" charset="2"/>
              <a:buChar char="ü"/>
              <a:tabLst>
                <a:tab pos="1423988" algn="l"/>
              </a:tabLst>
            </a:pPr>
            <a:r>
              <a:rPr lang="en-US" sz="2200" dirty="0"/>
              <a:t>24*7 accessibility leading to enhanced productivity</a:t>
            </a:r>
          </a:p>
          <a:p>
            <a:pPr>
              <a:tabLst>
                <a:tab pos="914400" algn="l"/>
              </a:tabLst>
            </a:pPr>
            <a:endParaRPr lang="en-US" sz="2200" dirty="0"/>
          </a:p>
          <a:p>
            <a:pPr indent="263525">
              <a:tabLst>
                <a:tab pos="9144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2. e-Office has been implemented in</a:t>
            </a:r>
          </a:p>
          <a:p>
            <a:pPr>
              <a:tabLst>
                <a:tab pos="914400" algn="l"/>
              </a:tabLst>
            </a:pPr>
            <a:endParaRPr lang="en-US" sz="2200" dirty="0"/>
          </a:p>
          <a:p>
            <a:pPr marL="1423988" indent="-509588"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200" dirty="0"/>
              <a:t>385 Central Government organizations including all Ministries/ Departments </a:t>
            </a:r>
          </a:p>
          <a:p>
            <a:pPr marL="1423988" indent="-509588"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200" dirty="0"/>
              <a:t>607 State/ UT Govt. organization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8482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244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e-Office </a:t>
            </a:r>
            <a:r>
              <a:rPr lang="en-US" kern="1200" dirty="0" smtClean="0">
                <a:solidFill>
                  <a:schemeClr val="accent1">
                    <a:lumMod val="75000"/>
                  </a:schemeClr>
                </a:solidFill>
              </a:rPr>
              <a:t>–Status in North-Eastern States</a:t>
            </a:r>
            <a:endParaRPr lang="en-US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AFE19-DE09-E28F-B843-C42D30B4900E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0533" y="790222"/>
          <a:ext cx="10464801" cy="4641016"/>
        </p:xfrm>
        <a:graphic>
          <a:graphicData uri="http://schemas.openxmlformats.org/drawingml/2006/table">
            <a:tbl>
              <a:tblPr/>
              <a:tblGrid>
                <a:gridCol w="762812"/>
                <a:gridCol w="1506255"/>
                <a:gridCol w="2784551"/>
                <a:gridCol w="1696477"/>
                <a:gridCol w="1730654"/>
                <a:gridCol w="1984052"/>
              </a:tblGrid>
              <a:tr h="1038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S.No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State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Organization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eOffice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Version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No. of Users as per project proposal issued by NICSI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No. of Districts where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eOffice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is implemented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Arunachal Pradesh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 and Districts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Lite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eFile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Assam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 and Districts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Lite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eFile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Manipur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 and Districts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Premium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Meghalaya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Lite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eFile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Mizoram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Lite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eFile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Nagaland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Lite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eFile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Sikkim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Lite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eFile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Tripura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Secretariat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Lite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eFile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Source: e-Office PMU 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482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72B9C-0405-FDA5-4124-2C3CB84B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5267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Need for e-Office Advanced Analytics Dashboard</a:t>
            </a:r>
            <a:endParaRPr lang="en-IN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7D81B39-61E2-A5D8-27C9-B55F56C67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00844264"/>
              </p:ext>
            </p:extLst>
          </p:nvPr>
        </p:nvGraphicFramePr>
        <p:xfrm>
          <a:off x="1070680" y="842244"/>
          <a:ext cx="9833663" cy="538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77C089-0C0B-415F-4552-1C5CDC75B2CA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</p:spTree>
    <p:extLst>
      <p:ext uri="{BB962C8B-B14F-4D97-AF65-F5344CB8AC3E}">
        <p14:creationId xmlns:p14="http://schemas.microsoft.com/office/powerpoint/2010/main" xmlns="" val="395775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1BEA3-F021-F5FD-B55A-CC26F2A6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747"/>
            <a:ext cx="12192000" cy="505267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>
                <a:solidFill>
                  <a:schemeClr val="accent1">
                    <a:lumMod val="75000"/>
                  </a:schemeClr>
                </a:solidFill>
              </a:rPr>
              <a:t>Journey So Far</a:t>
            </a:r>
            <a:endParaRPr lang="en-IN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D63BE410-E7EF-704B-6605-E7ABEB64E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54911968"/>
              </p:ext>
            </p:extLst>
          </p:nvPr>
        </p:nvGraphicFramePr>
        <p:xfrm>
          <a:off x="834326" y="712923"/>
          <a:ext cx="10523348" cy="571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93BB00-DEF7-546A-7394-2800A8F0D2F9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</p:spTree>
    <p:extLst>
      <p:ext uri="{BB962C8B-B14F-4D97-AF65-F5344CB8AC3E}">
        <p14:creationId xmlns:p14="http://schemas.microsoft.com/office/powerpoint/2010/main" xmlns="" val="147818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308"/>
            <a:ext cx="12192000" cy="49244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e-Office Advanced Analytics dashboard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44" y="1253880"/>
            <a:ext cx="10865511" cy="4548168"/>
          </a:xfrm>
          <a:ln w="28575">
            <a:solidFill>
              <a:schemeClr val="accent1"/>
            </a:solidFill>
            <a:prstDash val="sysDot"/>
          </a:ln>
        </p:spPr>
        <p:txBody>
          <a:bodyPr wrap="square" lIns="0" tIns="0" rIns="0" bIns="0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US" sz="2200" dirty="0"/>
              <a:t>The dashboard </a:t>
            </a:r>
            <a:r>
              <a:rPr lang="en-IN" sz="2200" dirty="0"/>
              <a:t>(</a:t>
            </a:r>
            <a:r>
              <a:rPr lang="en-IN" sz="2200" dirty="0">
                <a:solidFill>
                  <a:srgbClr val="0070C0"/>
                </a:solidFill>
              </a:rPr>
              <a:t>https://vishleshan.eoffice.gov.in/</a:t>
            </a:r>
            <a:r>
              <a:rPr lang="en-IN" sz="2200" dirty="0"/>
              <a:t>) </a:t>
            </a:r>
            <a:r>
              <a:rPr lang="en-US" sz="2200" dirty="0"/>
              <a:t>gives a macro view of 6 broad parameters:</a:t>
            </a:r>
          </a:p>
          <a:p>
            <a:pPr marL="898525" indent="-355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err="1"/>
              <a:t>eFiles</a:t>
            </a:r>
            <a:r>
              <a:rPr lang="en-US" sz="2200" dirty="0"/>
              <a:t> and </a:t>
            </a:r>
            <a:r>
              <a:rPr lang="en-US" sz="2200" dirty="0" err="1"/>
              <a:t>pFiles</a:t>
            </a:r>
            <a:r>
              <a:rPr lang="en-US" sz="2200" dirty="0"/>
              <a:t> Statistics (Number and %)</a:t>
            </a:r>
          </a:p>
          <a:p>
            <a:pPr marL="898525" indent="-355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e-File Movement Status (Levels)</a:t>
            </a:r>
          </a:p>
          <a:p>
            <a:pPr marL="898525" indent="-355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Inter-Ministry/ Department File movement (Time)</a:t>
            </a:r>
          </a:p>
          <a:p>
            <a:pPr marL="898525" indent="-355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Receipt Status (Total and </a:t>
            </a:r>
            <a:r>
              <a:rPr lang="en-US" sz="2200" dirty="0" err="1"/>
              <a:t>Digitised</a:t>
            </a:r>
            <a:r>
              <a:rPr lang="en-US" sz="2200" dirty="0"/>
              <a:t> numbers)</a:t>
            </a:r>
          </a:p>
          <a:p>
            <a:pPr marL="898525" indent="-355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Signing Usage (</a:t>
            </a:r>
            <a:r>
              <a:rPr lang="en-US" sz="2200" dirty="0" err="1"/>
              <a:t>eSign</a:t>
            </a:r>
            <a:r>
              <a:rPr lang="en-US" sz="2200" dirty="0"/>
              <a:t>/DSC/None Number)</a:t>
            </a:r>
          </a:p>
          <a:p>
            <a:pPr marL="898525" indent="-355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VPN usage (User number and usage numbers)</a:t>
            </a:r>
          </a:p>
          <a:p>
            <a:pPr indent="357188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DE5FB5-EFD7-FAC6-41A0-56165A226640}"/>
              </a:ext>
            </a:extLst>
          </p:cNvPr>
          <p:cNvSpPr/>
          <p:nvPr/>
        </p:nvSpPr>
        <p:spPr>
          <a:xfrm>
            <a:off x="0" y="6560178"/>
            <a:ext cx="12192000" cy="297822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Department of Administrative Reforms and Public Grievances</a:t>
            </a:r>
          </a:p>
        </p:txBody>
      </p:sp>
    </p:spTree>
    <p:extLst>
      <p:ext uri="{BB962C8B-B14F-4D97-AF65-F5344CB8AC3E}">
        <p14:creationId xmlns:p14="http://schemas.microsoft.com/office/powerpoint/2010/main" xmlns="" val="359489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72B9C-0405-FDA5-4124-2C3CB84B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1444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kern="1200" dirty="0">
                <a:solidFill>
                  <a:schemeClr val="accent1">
                    <a:lumMod val="75000"/>
                  </a:schemeClr>
                </a:solidFill>
              </a:rPr>
              <a:t>e-Office Analytics &amp; Dashboard</a:t>
            </a:r>
            <a:endParaRPr lang="en-IN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2CE94C-C82D-5C46-C1E4-A6B015CD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18" y="519196"/>
            <a:ext cx="10580176" cy="5951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1623F-43E1-ED46-68CA-F9DCA1F6ECA8}"/>
              </a:ext>
            </a:extLst>
          </p:cNvPr>
          <p:cNvSpPr txBox="1"/>
          <p:nvPr/>
        </p:nvSpPr>
        <p:spPr>
          <a:xfrm>
            <a:off x="3049292" y="6486043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(https://vishleshan.eoffice.gov.in/login/)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07034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1083</Words>
  <Application>Microsoft Office PowerPoint</Application>
  <PresentationFormat>Custom</PresentationFormat>
  <Paragraphs>202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Custom Design</vt:lpstr>
      <vt:lpstr>1_Office Theme</vt:lpstr>
      <vt:lpstr>Slide 1</vt:lpstr>
      <vt:lpstr>Development of e-Office- A historical perspective</vt:lpstr>
      <vt:lpstr>Slide 3</vt:lpstr>
      <vt:lpstr>e-Office -a Support to Governance</vt:lpstr>
      <vt:lpstr>e-Office –Status in North-Eastern States</vt:lpstr>
      <vt:lpstr>Need for e-Office Advanced Analytics Dashboard</vt:lpstr>
      <vt:lpstr>Journey So Far</vt:lpstr>
      <vt:lpstr>e-Office Advanced Analytics dashboard </vt:lpstr>
      <vt:lpstr>e-Office Analytics &amp; Dashboard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Pre-conditions for optimum results by the dashboard</vt:lpstr>
      <vt:lpstr>E-Office Advanced Analytics Dashboard for States/UTs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mathur</dc:creator>
  <cp:lastModifiedBy>User</cp:lastModifiedBy>
  <cp:revision>592</cp:revision>
  <cp:lastPrinted>2023-11-10T07:22:44Z</cp:lastPrinted>
  <dcterms:created xsi:type="dcterms:W3CDTF">2023-10-27T08:27:01Z</dcterms:created>
  <dcterms:modified xsi:type="dcterms:W3CDTF">2024-01-07T16:33:14Z</dcterms:modified>
</cp:coreProperties>
</file>