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11911" r:id="rId3"/>
    <p:sldId id="11931" r:id="rId4"/>
    <p:sldId id="11918" r:id="rId5"/>
    <p:sldId id="12100" r:id="rId6"/>
    <p:sldId id="12130" r:id="rId7"/>
    <p:sldId id="12131" r:id="rId8"/>
    <p:sldId id="12115" r:id="rId9"/>
    <p:sldId id="12116" r:id="rId10"/>
    <p:sldId id="1638" r:id="rId11"/>
    <p:sldId id="12118" r:id="rId12"/>
    <p:sldId id="12132" r:id="rId13"/>
    <p:sldId id="12133" r:id="rId14"/>
    <p:sldId id="12134" r:id="rId15"/>
    <p:sldId id="12087" r:id="rId16"/>
    <p:sldId id="257" r:id="rId17"/>
    <p:sldId id="12106" r:id="rId18"/>
    <p:sldId id="12093" r:id="rId19"/>
    <p:sldId id="1208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7A86"/>
    <a:srgbClr val="131723"/>
    <a:srgbClr val="CBCACA"/>
    <a:srgbClr val="121623"/>
    <a:srgbClr val="C5C6C8"/>
    <a:srgbClr val="44536A"/>
    <a:srgbClr val="1216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941"/>
    <p:restoredTop sz="94707"/>
  </p:normalViewPr>
  <p:slideViewPr>
    <p:cSldViewPr snapToGrid="0" snapToObjects="1">
      <p:cViewPr>
        <p:scale>
          <a:sx n="111" d="100"/>
          <a:sy n="111" d="100"/>
        </p:scale>
        <p:origin x="-8"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38B4F4-9EC4-074E-9BF7-A51DC8C100A0}" type="datetimeFigureOut">
              <a:rPr lang="en-US" smtClean="0"/>
              <a:t>1/19/23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789503-2081-144D-AEC0-A4A13B5B2A9A}" type="slidenum">
              <a:rPr lang="en-US" smtClean="0"/>
              <a:t>‹#›</a:t>
            </a:fld>
            <a:endParaRPr lang="en-US"/>
          </a:p>
        </p:txBody>
      </p:sp>
    </p:spTree>
    <p:extLst>
      <p:ext uri="{BB962C8B-B14F-4D97-AF65-F5344CB8AC3E}">
        <p14:creationId xmlns:p14="http://schemas.microsoft.com/office/powerpoint/2010/main" val="1955380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f0eb202e6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f0eb202e6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4"/>
        <p:cNvGrpSpPr/>
        <p:nvPr/>
      </p:nvGrpSpPr>
      <p:grpSpPr>
        <a:xfrm>
          <a:off x="0" y="0"/>
          <a:ext cx="0" cy="0"/>
          <a:chOff x="0" y="0"/>
          <a:chExt cx="0" cy="0"/>
        </a:xfrm>
      </p:grpSpPr>
      <p:sp>
        <p:nvSpPr>
          <p:cNvPr id="1325" name="Google Shape;132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6" name="Google Shape;132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793901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4"/>
        <p:cNvGrpSpPr/>
        <p:nvPr/>
      </p:nvGrpSpPr>
      <p:grpSpPr>
        <a:xfrm>
          <a:off x="0" y="0"/>
          <a:ext cx="0" cy="0"/>
          <a:chOff x="0" y="0"/>
          <a:chExt cx="0" cy="0"/>
        </a:xfrm>
      </p:grpSpPr>
      <p:sp>
        <p:nvSpPr>
          <p:cNvPr id="1325" name="Google Shape;132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6" name="Google Shape;132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837421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4"/>
        <p:cNvGrpSpPr/>
        <p:nvPr/>
      </p:nvGrpSpPr>
      <p:grpSpPr>
        <a:xfrm>
          <a:off x="0" y="0"/>
          <a:ext cx="0" cy="0"/>
          <a:chOff x="0" y="0"/>
          <a:chExt cx="0" cy="0"/>
        </a:xfrm>
      </p:grpSpPr>
      <p:sp>
        <p:nvSpPr>
          <p:cNvPr id="1325" name="Google Shape;132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6" name="Google Shape;132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010946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1267855e95b_25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428" name="Google Shape;428;g1267855e95b_25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4"/>
        <p:cNvGrpSpPr/>
        <p:nvPr/>
      </p:nvGrpSpPr>
      <p:grpSpPr>
        <a:xfrm>
          <a:off x="0" y="0"/>
          <a:ext cx="0" cy="0"/>
          <a:chOff x="0" y="0"/>
          <a:chExt cx="0" cy="0"/>
        </a:xfrm>
      </p:grpSpPr>
      <p:sp>
        <p:nvSpPr>
          <p:cNvPr id="1325" name="Google Shape;132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6" name="Google Shape;132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3395139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AA116-D00D-9A48-857E-542BFF77449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665A741-D47F-C141-9486-AE6B2631B6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B957FC8-EA6A-4246-AEE5-40DB66EFB4B5}"/>
              </a:ext>
            </a:extLst>
          </p:cNvPr>
          <p:cNvSpPr>
            <a:spLocks noGrp="1"/>
          </p:cNvSpPr>
          <p:nvPr>
            <p:ph type="dt" sz="half" idx="10"/>
          </p:nvPr>
        </p:nvSpPr>
        <p:spPr/>
        <p:txBody>
          <a:bodyPr/>
          <a:lstStyle/>
          <a:p>
            <a:fld id="{51315E10-B387-094A-9E8D-57BCDF94E016}" type="datetimeFigureOut">
              <a:rPr lang="en-US" smtClean="0"/>
              <a:t>1/19/23</a:t>
            </a:fld>
            <a:endParaRPr lang="en-US"/>
          </a:p>
        </p:txBody>
      </p:sp>
      <p:sp>
        <p:nvSpPr>
          <p:cNvPr id="5" name="Footer Placeholder 4">
            <a:extLst>
              <a:ext uri="{FF2B5EF4-FFF2-40B4-BE49-F238E27FC236}">
                <a16:creationId xmlns:a16="http://schemas.microsoft.com/office/drawing/2014/main" id="{F4506AB8-F71F-B244-A9D3-3782E11CD5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CA4553-6DC5-CE4F-B873-71B03D625CD0}"/>
              </a:ext>
            </a:extLst>
          </p:cNvPr>
          <p:cNvSpPr>
            <a:spLocks noGrp="1"/>
          </p:cNvSpPr>
          <p:nvPr>
            <p:ph type="sldNum" sz="quarter" idx="12"/>
          </p:nvPr>
        </p:nvSpPr>
        <p:spPr/>
        <p:txBody>
          <a:bodyPr/>
          <a:lstStyle/>
          <a:p>
            <a:fld id="{ABB03E6B-F0C5-254F-BB56-4D2AC259C896}" type="slidenum">
              <a:rPr lang="en-US" smtClean="0"/>
              <a:t>‹#›</a:t>
            </a:fld>
            <a:endParaRPr lang="en-US"/>
          </a:p>
        </p:txBody>
      </p:sp>
    </p:spTree>
    <p:extLst>
      <p:ext uri="{BB962C8B-B14F-4D97-AF65-F5344CB8AC3E}">
        <p14:creationId xmlns:p14="http://schemas.microsoft.com/office/powerpoint/2010/main" val="4156865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01B94-D306-0D40-A30D-0593C3EB259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279B9BB-31E2-7940-A89D-0CB0A80239F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D8344C7-6391-9D47-BC5B-4541DD970168}"/>
              </a:ext>
            </a:extLst>
          </p:cNvPr>
          <p:cNvSpPr>
            <a:spLocks noGrp="1"/>
          </p:cNvSpPr>
          <p:nvPr>
            <p:ph type="dt" sz="half" idx="10"/>
          </p:nvPr>
        </p:nvSpPr>
        <p:spPr/>
        <p:txBody>
          <a:bodyPr/>
          <a:lstStyle/>
          <a:p>
            <a:fld id="{51315E10-B387-094A-9E8D-57BCDF94E016}" type="datetimeFigureOut">
              <a:rPr lang="en-US" smtClean="0"/>
              <a:t>1/19/23</a:t>
            </a:fld>
            <a:endParaRPr lang="en-US"/>
          </a:p>
        </p:txBody>
      </p:sp>
      <p:sp>
        <p:nvSpPr>
          <p:cNvPr id="5" name="Footer Placeholder 4">
            <a:extLst>
              <a:ext uri="{FF2B5EF4-FFF2-40B4-BE49-F238E27FC236}">
                <a16:creationId xmlns:a16="http://schemas.microsoft.com/office/drawing/2014/main" id="{B7E83896-7E48-4941-AED0-91868D4B61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A908DA-CC96-DE47-B778-BD814A6622F7}"/>
              </a:ext>
            </a:extLst>
          </p:cNvPr>
          <p:cNvSpPr>
            <a:spLocks noGrp="1"/>
          </p:cNvSpPr>
          <p:nvPr>
            <p:ph type="sldNum" sz="quarter" idx="12"/>
          </p:nvPr>
        </p:nvSpPr>
        <p:spPr/>
        <p:txBody>
          <a:bodyPr/>
          <a:lstStyle/>
          <a:p>
            <a:fld id="{ABB03E6B-F0C5-254F-BB56-4D2AC259C896}" type="slidenum">
              <a:rPr lang="en-US" smtClean="0"/>
              <a:t>‹#›</a:t>
            </a:fld>
            <a:endParaRPr lang="en-US"/>
          </a:p>
        </p:txBody>
      </p:sp>
    </p:spTree>
    <p:extLst>
      <p:ext uri="{BB962C8B-B14F-4D97-AF65-F5344CB8AC3E}">
        <p14:creationId xmlns:p14="http://schemas.microsoft.com/office/powerpoint/2010/main" val="3908619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1F2C55-B6C6-3543-A56F-1AD3DA2E369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89569FD-E16B-2B40-AEAC-99C9F1BFFB1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44A952E-1EC2-1B46-B23F-575FF58B9409}"/>
              </a:ext>
            </a:extLst>
          </p:cNvPr>
          <p:cNvSpPr>
            <a:spLocks noGrp="1"/>
          </p:cNvSpPr>
          <p:nvPr>
            <p:ph type="dt" sz="half" idx="10"/>
          </p:nvPr>
        </p:nvSpPr>
        <p:spPr/>
        <p:txBody>
          <a:bodyPr/>
          <a:lstStyle/>
          <a:p>
            <a:fld id="{51315E10-B387-094A-9E8D-57BCDF94E016}" type="datetimeFigureOut">
              <a:rPr lang="en-US" smtClean="0"/>
              <a:t>1/19/23</a:t>
            </a:fld>
            <a:endParaRPr lang="en-US"/>
          </a:p>
        </p:txBody>
      </p:sp>
      <p:sp>
        <p:nvSpPr>
          <p:cNvPr id="5" name="Footer Placeholder 4">
            <a:extLst>
              <a:ext uri="{FF2B5EF4-FFF2-40B4-BE49-F238E27FC236}">
                <a16:creationId xmlns:a16="http://schemas.microsoft.com/office/drawing/2014/main" id="{4968E35E-392D-874C-A655-29710CD87E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DFB54C-CA54-2B4B-B5F7-3F77D58ECACA}"/>
              </a:ext>
            </a:extLst>
          </p:cNvPr>
          <p:cNvSpPr>
            <a:spLocks noGrp="1"/>
          </p:cNvSpPr>
          <p:nvPr>
            <p:ph type="sldNum" sz="quarter" idx="12"/>
          </p:nvPr>
        </p:nvSpPr>
        <p:spPr/>
        <p:txBody>
          <a:bodyPr/>
          <a:lstStyle/>
          <a:p>
            <a:fld id="{ABB03E6B-F0C5-254F-BB56-4D2AC259C896}" type="slidenum">
              <a:rPr lang="en-US" smtClean="0"/>
              <a:t>‹#›</a:t>
            </a:fld>
            <a:endParaRPr lang="en-US"/>
          </a:p>
        </p:txBody>
      </p:sp>
    </p:spTree>
    <p:extLst>
      <p:ext uri="{BB962C8B-B14F-4D97-AF65-F5344CB8AC3E}">
        <p14:creationId xmlns:p14="http://schemas.microsoft.com/office/powerpoint/2010/main" val="3244893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2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25"/>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2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lvl="0" indent="0" algn="r">
              <a:buClr>
                <a:schemeClr val="dk2"/>
              </a:buClr>
              <a:buSzPts val="1333"/>
              <a:buFont typeface="Arial"/>
              <a:buNone/>
              <a:defRPr sz="1333" b="0" i="0" u="none" strike="noStrike" cap="none">
                <a:solidFill>
                  <a:schemeClr val="dk2"/>
                </a:solidFill>
                <a:latin typeface="Arial"/>
                <a:ea typeface="Arial"/>
                <a:cs typeface="Arial"/>
                <a:sym typeface="Arial"/>
              </a:defRPr>
            </a:lvl1pPr>
            <a:lvl2pPr marL="0" lvl="1" indent="0" algn="r">
              <a:buClr>
                <a:schemeClr val="dk2"/>
              </a:buClr>
              <a:buSzPts val="1333"/>
              <a:buFont typeface="Arial"/>
              <a:buNone/>
              <a:defRPr sz="1333" b="0" i="0" u="none" strike="noStrike" cap="none">
                <a:solidFill>
                  <a:schemeClr val="dk2"/>
                </a:solidFill>
                <a:latin typeface="Arial"/>
                <a:ea typeface="Arial"/>
                <a:cs typeface="Arial"/>
                <a:sym typeface="Arial"/>
              </a:defRPr>
            </a:lvl2pPr>
            <a:lvl3pPr marL="0" lvl="2" indent="0" algn="r">
              <a:buClr>
                <a:schemeClr val="dk2"/>
              </a:buClr>
              <a:buSzPts val="1333"/>
              <a:buFont typeface="Arial"/>
              <a:buNone/>
              <a:defRPr sz="1333" b="0" i="0" u="none" strike="noStrike" cap="none">
                <a:solidFill>
                  <a:schemeClr val="dk2"/>
                </a:solidFill>
                <a:latin typeface="Arial"/>
                <a:ea typeface="Arial"/>
                <a:cs typeface="Arial"/>
                <a:sym typeface="Arial"/>
              </a:defRPr>
            </a:lvl3pPr>
            <a:lvl4pPr marL="0" lvl="3" indent="0" algn="r">
              <a:buClr>
                <a:schemeClr val="dk2"/>
              </a:buClr>
              <a:buSzPts val="1333"/>
              <a:buFont typeface="Arial"/>
              <a:buNone/>
              <a:defRPr sz="1333" b="0" i="0" u="none" strike="noStrike" cap="none">
                <a:solidFill>
                  <a:schemeClr val="dk2"/>
                </a:solidFill>
                <a:latin typeface="Arial"/>
                <a:ea typeface="Arial"/>
                <a:cs typeface="Arial"/>
                <a:sym typeface="Arial"/>
              </a:defRPr>
            </a:lvl4pPr>
            <a:lvl5pPr marL="0" lvl="4" indent="0" algn="r">
              <a:buClr>
                <a:schemeClr val="dk2"/>
              </a:buClr>
              <a:buSzPts val="1333"/>
              <a:buFont typeface="Arial"/>
              <a:buNone/>
              <a:defRPr sz="1333" b="0" i="0" u="none" strike="noStrike" cap="none">
                <a:solidFill>
                  <a:schemeClr val="dk2"/>
                </a:solidFill>
                <a:latin typeface="Arial"/>
                <a:ea typeface="Arial"/>
                <a:cs typeface="Arial"/>
                <a:sym typeface="Arial"/>
              </a:defRPr>
            </a:lvl5pPr>
            <a:lvl6pPr marL="0" lvl="5" indent="0" algn="r">
              <a:buClr>
                <a:schemeClr val="dk2"/>
              </a:buClr>
              <a:buSzPts val="1333"/>
              <a:buFont typeface="Arial"/>
              <a:buNone/>
              <a:defRPr sz="1333" b="0" i="0" u="none" strike="noStrike" cap="none">
                <a:solidFill>
                  <a:schemeClr val="dk2"/>
                </a:solidFill>
                <a:latin typeface="Arial"/>
                <a:ea typeface="Arial"/>
                <a:cs typeface="Arial"/>
                <a:sym typeface="Arial"/>
              </a:defRPr>
            </a:lvl6pPr>
            <a:lvl7pPr marL="0" lvl="6" indent="0" algn="r">
              <a:buClr>
                <a:schemeClr val="dk2"/>
              </a:buClr>
              <a:buSzPts val="1333"/>
              <a:buFont typeface="Arial"/>
              <a:buNone/>
              <a:defRPr sz="1333" b="0" i="0" u="none" strike="noStrike" cap="none">
                <a:solidFill>
                  <a:schemeClr val="dk2"/>
                </a:solidFill>
                <a:latin typeface="Arial"/>
                <a:ea typeface="Arial"/>
                <a:cs typeface="Arial"/>
                <a:sym typeface="Arial"/>
              </a:defRPr>
            </a:lvl7pPr>
            <a:lvl8pPr marL="0" lvl="7" indent="0" algn="r">
              <a:buClr>
                <a:schemeClr val="dk2"/>
              </a:buClr>
              <a:buSzPts val="1333"/>
              <a:buFont typeface="Arial"/>
              <a:buNone/>
              <a:defRPr sz="1333" b="0" i="0" u="none" strike="noStrike" cap="none">
                <a:solidFill>
                  <a:schemeClr val="dk2"/>
                </a:solidFill>
                <a:latin typeface="Arial"/>
                <a:ea typeface="Arial"/>
                <a:cs typeface="Arial"/>
                <a:sym typeface="Arial"/>
              </a:defRPr>
            </a:lvl8pPr>
            <a:lvl9pPr marL="0" lvl="8" indent="0" algn="r">
              <a:buClr>
                <a:schemeClr val="dk2"/>
              </a:buClr>
              <a:buSzPts val="1333"/>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81088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mmary 15">
  <p:cSld name="Summary 15">
    <p:spTree>
      <p:nvGrpSpPr>
        <p:cNvPr id="1" name="Shape 377"/>
        <p:cNvGrpSpPr/>
        <p:nvPr/>
      </p:nvGrpSpPr>
      <p:grpSpPr>
        <a:xfrm>
          <a:off x="0" y="0"/>
          <a:ext cx="0" cy="0"/>
          <a:chOff x="0" y="0"/>
          <a:chExt cx="0" cy="0"/>
        </a:xfrm>
      </p:grpSpPr>
      <p:sp>
        <p:nvSpPr>
          <p:cNvPr id="378" name="Google Shape;378;p76"/>
          <p:cNvSpPr>
            <a:spLocks noGrp="1"/>
          </p:cNvSpPr>
          <p:nvPr>
            <p:ph type="pic" idx="2"/>
          </p:nvPr>
        </p:nvSpPr>
        <p:spPr>
          <a:xfrm>
            <a:off x="3720851" y="1859684"/>
            <a:ext cx="4752800" cy="4250400"/>
          </a:xfrm>
          <a:prstGeom prst="rect">
            <a:avLst/>
          </a:prstGeom>
          <a:solidFill>
            <a:srgbClr val="F2F2F2"/>
          </a:solidFill>
          <a:ln>
            <a:noFill/>
          </a:ln>
        </p:spPr>
      </p:sp>
    </p:spTree>
    <p:extLst>
      <p:ext uri="{BB962C8B-B14F-4D97-AF65-F5344CB8AC3E}">
        <p14:creationId xmlns:p14="http://schemas.microsoft.com/office/powerpoint/2010/main" val="2333995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1 1">
  <p:cSld name="Title slide 1 1">
    <p:spTree>
      <p:nvGrpSpPr>
        <p:cNvPr id="1" name="Shape 50"/>
        <p:cNvGrpSpPr/>
        <p:nvPr/>
      </p:nvGrpSpPr>
      <p:grpSpPr>
        <a:xfrm>
          <a:off x="0" y="0"/>
          <a:ext cx="0" cy="0"/>
          <a:chOff x="0" y="0"/>
          <a:chExt cx="0" cy="0"/>
        </a:xfrm>
      </p:grpSpPr>
      <p:sp>
        <p:nvSpPr>
          <p:cNvPr id="51" name="Google Shape;51;p13"/>
          <p:cNvSpPr txBox="1">
            <a:spLocks noGrp="1"/>
          </p:cNvSpPr>
          <p:nvPr>
            <p:ph type="ctrTitle"/>
          </p:nvPr>
        </p:nvSpPr>
        <p:spPr>
          <a:xfrm>
            <a:off x="415600" y="1508367"/>
            <a:ext cx="4557200" cy="2119600"/>
          </a:xfrm>
          <a:prstGeom prst="rect">
            <a:avLst/>
          </a:prstGeom>
          <a:noFill/>
          <a:ln>
            <a:noFill/>
          </a:ln>
        </p:spPr>
        <p:txBody>
          <a:bodyPr spcFirstLastPara="1" wrap="square" lIns="91425" tIns="91425" rIns="91425" bIns="91425" anchor="b" anchorCtr="0">
            <a:normAutofit/>
          </a:bodyPr>
          <a:lstStyle>
            <a:lvl1pPr lvl="0" algn="l" rtl="0">
              <a:lnSpc>
                <a:spcPct val="100000"/>
              </a:lnSpc>
              <a:spcBef>
                <a:spcPts val="0"/>
              </a:spcBef>
              <a:spcAft>
                <a:spcPts val="0"/>
              </a:spcAft>
              <a:buSzPts val="2400"/>
              <a:buNone/>
              <a:defRPr sz="3200" b="1">
                <a:latin typeface="Proxima Nova"/>
                <a:ea typeface="Proxima Nova"/>
                <a:cs typeface="Proxima Nova"/>
                <a:sym typeface="Proxima Nova"/>
              </a:defRPr>
            </a:lvl1pPr>
            <a:lvl2pPr lvl="1" algn="ctr" rtl="0">
              <a:lnSpc>
                <a:spcPct val="100000"/>
              </a:lnSpc>
              <a:spcBef>
                <a:spcPts val="0"/>
              </a:spcBef>
              <a:spcAft>
                <a:spcPts val="0"/>
              </a:spcAft>
              <a:buSzPts val="5200"/>
              <a:buNone/>
              <a:defRPr sz="6933"/>
            </a:lvl2pPr>
            <a:lvl3pPr lvl="2" algn="ctr" rtl="0">
              <a:lnSpc>
                <a:spcPct val="100000"/>
              </a:lnSpc>
              <a:spcBef>
                <a:spcPts val="0"/>
              </a:spcBef>
              <a:spcAft>
                <a:spcPts val="0"/>
              </a:spcAft>
              <a:buSzPts val="5200"/>
              <a:buNone/>
              <a:defRPr sz="6933"/>
            </a:lvl3pPr>
            <a:lvl4pPr lvl="3" algn="ctr" rtl="0">
              <a:lnSpc>
                <a:spcPct val="100000"/>
              </a:lnSpc>
              <a:spcBef>
                <a:spcPts val="0"/>
              </a:spcBef>
              <a:spcAft>
                <a:spcPts val="0"/>
              </a:spcAft>
              <a:buSzPts val="5200"/>
              <a:buNone/>
              <a:defRPr sz="6933"/>
            </a:lvl4pPr>
            <a:lvl5pPr lvl="4" algn="ctr" rtl="0">
              <a:lnSpc>
                <a:spcPct val="100000"/>
              </a:lnSpc>
              <a:spcBef>
                <a:spcPts val="0"/>
              </a:spcBef>
              <a:spcAft>
                <a:spcPts val="0"/>
              </a:spcAft>
              <a:buSzPts val="5200"/>
              <a:buNone/>
              <a:defRPr sz="6933"/>
            </a:lvl5pPr>
            <a:lvl6pPr lvl="5" algn="ctr" rtl="0">
              <a:lnSpc>
                <a:spcPct val="100000"/>
              </a:lnSpc>
              <a:spcBef>
                <a:spcPts val="0"/>
              </a:spcBef>
              <a:spcAft>
                <a:spcPts val="0"/>
              </a:spcAft>
              <a:buSzPts val="5200"/>
              <a:buNone/>
              <a:defRPr sz="6933"/>
            </a:lvl6pPr>
            <a:lvl7pPr lvl="6" algn="ctr" rtl="0">
              <a:lnSpc>
                <a:spcPct val="100000"/>
              </a:lnSpc>
              <a:spcBef>
                <a:spcPts val="0"/>
              </a:spcBef>
              <a:spcAft>
                <a:spcPts val="0"/>
              </a:spcAft>
              <a:buSzPts val="5200"/>
              <a:buNone/>
              <a:defRPr sz="6933"/>
            </a:lvl7pPr>
            <a:lvl8pPr lvl="7" algn="ctr" rtl="0">
              <a:lnSpc>
                <a:spcPct val="100000"/>
              </a:lnSpc>
              <a:spcBef>
                <a:spcPts val="0"/>
              </a:spcBef>
              <a:spcAft>
                <a:spcPts val="0"/>
              </a:spcAft>
              <a:buSzPts val="5200"/>
              <a:buNone/>
              <a:defRPr sz="6933"/>
            </a:lvl8pPr>
            <a:lvl9pPr lvl="8" algn="ctr" rtl="0">
              <a:lnSpc>
                <a:spcPct val="100000"/>
              </a:lnSpc>
              <a:spcBef>
                <a:spcPts val="0"/>
              </a:spcBef>
              <a:spcAft>
                <a:spcPts val="0"/>
              </a:spcAft>
              <a:buSzPts val="5200"/>
              <a:buNone/>
              <a:defRPr sz="6933"/>
            </a:lvl9pPr>
          </a:lstStyle>
          <a:p>
            <a:endParaRPr/>
          </a:p>
        </p:txBody>
      </p:sp>
      <p:sp>
        <p:nvSpPr>
          <p:cNvPr id="52" name="Google Shape;52;p13"/>
          <p:cNvSpPr txBox="1">
            <a:spLocks noGrp="1"/>
          </p:cNvSpPr>
          <p:nvPr>
            <p:ph type="subTitle" idx="1"/>
          </p:nvPr>
        </p:nvSpPr>
        <p:spPr>
          <a:xfrm>
            <a:off x="415600" y="4083633"/>
            <a:ext cx="4052400" cy="7780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1200"/>
              <a:buNone/>
              <a:defRPr>
                <a:latin typeface="Proxima Nova"/>
                <a:ea typeface="Proxima Nova"/>
                <a:cs typeface="Proxima Nova"/>
                <a:sym typeface="Proxima Nova"/>
              </a:defRPr>
            </a:lvl1pPr>
            <a:lvl2pPr lvl="1" algn="l" rtl="0">
              <a:lnSpc>
                <a:spcPct val="100000"/>
              </a:lnSpc>
              <a:spcBef>
                <a:spcPts val="0"/>
              </a:spcBef>
              <a:spcAft>
                <a:spcPts val="0"/>
              </a:spcAft>
              <a:buSzPts val="1400"/>
              <a:buNone/>
              <a:defRPr sz="1867"/>
            </a:lvl2pPr>
            <a:lvl3pPr lvl="2" algn="l" rtl="0">
              <a:lnSpc>
                <a:spcPct val="100000"/>
              </a:lnSpc>
              <a:spcBef>
                <a:spcPts val="0"/>
              </a:spcBef>
              <a:spcAft>
                <a:spcPts val="0"/>
              </a:spcAft>
              <a:buSzPts val="1400"/>
              <a:buNone/>
              <a:defRPr sz="1867"/>
            </a:lvl3pPr>
            <a:lvl4pPr lvl="3" algn="l" rtl="0">
              <a:lnSpc>
                <a:spcPct val="100000"/>
              </a:lnSpc>
              <a:spcBef>
                <a:spcPts val="0"/>
              </a:spcBef>
              <a:spcAft>
                <a:spcPts val="0"/>
              </a:spcAft>
              <a:buSzPts val="1400"/>
              <a:buNone/>
              <a:defRPr sz="1867"/>
            </a:lvl4pPr>
            <a:lvl5pPr lvl="4" algn="l" rtl="0">
              <a:lnSpc>
                <a:spcPct val="100000"/>
              </a:lnSpc>
              <a:spcBef>
                <a:spcPts val="0"/>
              </a:spcBef>
              <a:spcAft>
                <a:spcPts val="0"/>
              </a:spcAft>
              <a:buSzPts val="1400"/>
              <a:buNone/>
              <a:defRPr sz="1867"/>
            </a:lvl5pPr>
            <a:lvl6pPr lvl="5" algn="l" rtl="0">
              <a:lnSpc>
                <a:spcPct val="100000"/>
              </a:lnSpc>
              <a:spcBef>
                <a:spcPts val="0"/>
              </a:spcBef>
              <a:spcAft>
                <a:spcPts val="0"/>
              </a:spcAft>
              <a:buSzPts val="1400"/>
              <a:buNone/>
              <a:defRPr sz="1867"/>
            </a:lvl6pPr>
            <a:lvl7pPr lvl="6" algn="l" rtl="0">
              <a:lnSpc>
                <a:spcPct val="100000"/>
              </a:lnSpc>
              <a:spcBef>
                <a:spcPts val="0"/>
              </a:spcBef>
              <a:spcAft>
                <a:spcPts val="0"/>
              </a:spcAft>
              <a:buSzPts val="1400"/>
              <a:buNone/>
              <a:defRPr sz="1867"/>
            </a:lvl7pPr>
            <a:lvl8pPr lvl="7" algn="l" rtl="0">
              <a:lnSpc>
                <a:spcPct val="100000"/>
              </a:lnSpc>
              <a:spcBef>
                <a:spcPts val="0"/>
              </a:spcBef>
              <a:spcAft>
                <a:spcPts val="0"/>
              </a:spcAft>
              <a:buSzPts val="1400"/>
              <a:buNone/>
              <a:defRPr sz="1867"/>
            </a:lvl8pPr>
            <a:lvl9pPr lvl="8" algn="l" rtl="0">
              <a:lnSpc>
                <a:spcPct val="100000"/>
              </a:lnSpc>
              <a:spcBef>
                <a:spcPts val="0"/>
              </a:spcBef>
              <a:spcAft>
                <a:spcPts val="0"/>
              </a:spcAft>
              <a:buSzPts val="1400"/>
              <a:buNone/>
              <a:defRPr sz="1867"/>
            </a:lvl9pPr>
          </a:lstStyle>
          <a:p>
            <a:endParaRPr/>
          </a:p>
        </p:txBody>
      </p:sp>
      <p:sp>
        <p:nvSpPr>
          <p:cNvPr id="53" name="Google Shape;53;p13"/>
          <p:cNvSpPr txBox="1">
            <a:spLocks noGrp="1"/>
          </p:cNvSpPr>
          <p:nvPr>
            <p:ph type="subTitle" idx="2"/>
          </p:nvPr>
        </p:nvSpPr>
        <p:spPr>
          <a:xfrm>
            <a:off x="415600" y="4794833"/>
            <a:ext cx="4052400" cy="7780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1200"/>
              <a:buNone/>
              <a:defRPr>
                <a:latin typeface="Proxima Nova"/>
                <a:ea typeface="Proxima Nova"/>
                <a:cs typeface="Proxima Nova"/>
                <a:sym typeface="Proxima Nova"/>
              </a:defRPr>
            </a:lvl1pPr>
            <a:lvl2pPr lvl="1" algn="l" rtl="0">
              <a:lnSpc>
                <a:spcPct val="100000"/>
              </a:lnSpc>
              <a:spcBef>
                <a:spcPts val="0"/>
              </a:spcBef>
              <a:spcAft>
                <a:spcPts val="0"/>
              </a:spcAft>
              <a:buSzPts val="1400"/>
              <a:buNone/>
              <a:defRPr sz="1867"/>
            </a:lvl2pPr>
            <a:lvl3pPr lvl="2" algn="l" rtl="0">
              <a:lnSpc>
                <a:spcPct val="100000"/>
              </a:lnSpc>
              <a:spcBef>
                <a:spcPts val="0"/>
              </a:spcBef>
              <a:spcAft>
                <a:spcPts val="0"/>
              </a:spcAft>
              <a:buSzPts val="1400"/>
              <a:buNone/>
              <a:defRPr sz="1867"/>
            </a:lvl3pPr>
            <a:lvl4pPr lvl="3" algn="l" rtl="0">
              <a:lnSpc>
                <a:spcPct val="100000"/>
              </a:lnSpc>
              <a:spcBef>
                <a:spcPts val="0"/>
              </a:spcBef>
              <a:spcAft>
                <a:spcPts val="0"/>
              </a:spcAft>
              <a:buSzPts val="1400"/>
              <a:buNone/>
              <a:defRPr sz="1867"/>
            </a:lvl4pPr>
            <a:lvl5pPr lvl="4" algn="l" rtl="0">
              <a:lnSpc>
                <a:spcPct val="100000"/>
              </a:lnSpc>
              <a:spcBef>
                <a:spcPts val="0"/>
              </a:spcBef>
              <a:spcAft>
                <a:spcPts val="0"/>
              </a:spcAft>
              <a:buSzPts val="1400"/>
              <a:buNone/>
              <a:defRPr sz="1867"/>
            </a:lvl5pPr>
            <a:lvl6pPr lvl="5" algn="l" rtl="0">
              <a:lnSpc>
                <a:spcPct val="100000"/>
              </a:lnSpc>
              <a:spcBef>
                <a:spcPts val="0"/>
              </a:spcBef>
              <a:spcAft>
                <a:spcPts val="0"/>
              </a:spcAft>
              <a:buSzPts val="1400"/>
              <a:buNone/>
              <a:defRPr sz="1867"/>
            </a:lvl6pPr>
            <a:lvl7pPr lvl="6" algn="l" rtl="0">
              <a:lnSpc>
                <a:spcPct val="100000"/>
              </a:lnSpc>
              <a:spcBef>
                <a:spcPts val="0"/>
              </a:spcBef>
              <a:spcAft>
                <a:spcPts val="0"/>
              </a:spcAft>
              <a:buSzPts val="1400"/>
              <a:buNone/>
              <a:defRPr sz="1867"/>
            </a:lvl7pPr>
            <a:lvl8pPr lvl="7" algn="l" rtl="0">
              <a:lnSpc>
                <a:spcPct val="100000"/>
              </a:lnSpc>
              <a:spcBef>
                <a:spcPts val="0"/>
              </a:spcBef>
              <a:spcAft>
                <a:spcPts val="0"/>
              </a:spcAft>
              <a:buSzPts val="1400"/>
              <a:buNone/>
              <a:defRPr sz="1867"/>
            </a:lvl8pPr>
            <a:lvl9pPr lvl="8" algn="l" rtl="0">
              <a:lnSpc>
                <a:spcPct val="100000"/>
              </a:lnSpc>
              <a:spcBef>
                <a:spcPts val="0"/>
              </a:spcBef>
              <a:spcAft>
                <a:spcPts val="0"/>
              </a:spcAft>
              <a:buSzPts val="1400"/>
              <a:buNone/>
              <a:defRPr sz="1867"/>
            </a:lvl9pPr>
          </a:lstStyle>
          <a:p>
            <a:endParaRPr/>
          </a:p>
        </p:txBody>
      </p:sp>
      <p:pic>
        <p:nvPicPr>
          <p:cNvPr id="54" name="Google Shape;54;p13"/>
          <p:cNvPicPr preferRelativeResize="0"/>
          <p:nvPr/>
        </p:nvPicPr>
        <p:blipFill rotWithShape="1">
          <a:blip r:embed="rId2">
            <a:alphaModFix/>
          </a:blip>
          <a:srcRect/>
          <a:stretch/>
        </p:blipFill>
        <p:spPr>
          <a:xfrm>
            <a:off x="5158734" y="-31932"/>
            <a:ext cx="11082135" cy="6921867"/>
          </a:xfrm>
          <a:prstGeom prst="rect">
            <a:avLst/>
          </a:prstGeom>
          <a:noFill/>
          <a:ln>
            <a:noFill/>
          </a:ln>
        </p:spPr>
      </p:pic>
    </p:spTree>
    <p:extLst>
      <p:ext uri="{BB962C8B-B14F-4D97-AF65-F5344CB8AC3E}">
        <p14:creationId xmlns:p14="http://schemas.microsoft.com/office/powerpoint/2010/main" val="3656586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23873-6C14-C74F-B8E6-9712637D2D1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3B6949E-03FD-2244-89FD-8634A6E9948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B25EF40-B64F-FD43-BC2D-03E64CF20AAB}"/>
              </a:ext>
            </a:extLst>
          </p:cNvPr>
          <p:cNvSpPr>
            <a:spLocks noGrp="1"/>
          </p:cNvSpPr>
          <p:nvPr>
            <p:ph type="dt" sz="half" idx="10"/>
          </p:nvPr>
        </p:nvSpPr>
        <p:spPr/>
        <p:txBody>
          <a:bodyPr/>
          <a:lstStyle/>
          <a:p>
            <a:fld id="{51315E10-B387-094A-9E8D-57BCDF94E016}" type="datetimeFigureOut">
              <a:rPr lang="en-US" smtClean="0"/>
              <a:t>1/19/23</a:t>
            </a:fld>
            <a:endParaRPr lang="en-US"/>
          </a:p>
        </p:txBody>
      </p:sp>
      <p:sp>
        <p:nvSpPr>
          <p:cNvPr id="5" name="Footer Placeholder 4">
            <a:extLst>
              <a:ext uri="{FF2B5EF4-FFF2-40B4-BE49-F238E27FC236}">
                <a16:creationId xmlns:a16="http://schemas.microsoft.com/office/drawing/2014/main" id="{110E033C-70CA-5F4F-BD7C-EC83C9AF40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5A240A-14EF-1B40-B673-E77E41AC03CC}"/>
              </a:ext>
            </a:extLst>
          </p:cNvPr>
          <p:cNvSpPr>
            <a:spLocks noGrp="1"/>
          </p:cNvSpPr>
          <p:nvPr>
            <p:ph type="sldNum" sz="quarter" idx="12"/>
          </p:nvPr>
        </p:nvSpPr>
        <p:spPr/>
        <p:txBody>
          <a:bodyPr/>
          <a:lstStyle/>
          <a:p>
            <a:fld id="{ABB03E6B-F0C5-254F-BB56-4D2AC259C896}" type="slidenum">
              <a:rPr lang="en-US" smtClean="0"/>
              <a:t>‹#›</a:t>
            </a:fld>
            <a:endParaRPr lang="en-US"/>
          </a:p>
        </p:txBody>
      </p:sp>
    </p:spTree>
    <p:extLst>
      <p:ext uri="{BB962C8B-B14F-4D97-AF65-F5344CB8AC3E}">
        <p14:creationId xmlns:p14="http://schemas.microsoft.com/office/powerpoint/2010/main" val="3137205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32768-635C-BB45-9C7A-5F7442ABF3D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F16E85A-276B-1546-8667-ED6C9980EE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CB531E8-2151-B94E-9B2F-9D3BA958D869}"/>
              </a:ext>
            </a:extLst>
          </p:cNvPr>
          <p:cNvSpPr>
            <a:spLocks noGrp="1"/>
          </p:cNvSpPr>
          <p:nvPr>
            <p:ph type="dt" sz="half" idx="10"/>
          </p:nvPr>
        </p:nvSpPr>
        <p:spPr/>
        <p:txBody>
          <a:bodyPr/>
          <a:lstStyle/>
          <a:p>
            <a:fld id="{51315E10-B387-094A-9E8D-57BCDF94E016}" type="datetimeFigureOut">
              <a:rPr lang="en-US" smtClean="0"/>
              <a:t>1/19/23</a:t>
            </a:fld>
            <a:endParaRPr lang="en-US"/>
          </a:p>
        </p:txBody>
      </p:sp>
      <p:sp>
        <p:nvSpPr>
          <p:cNvPr id="5" name="Footer Placeholder 4">
            <a:extLst>
              <a:ext uri="{FF2B5EF4-FFF2-40B4-BE49-F238E27FC236}">
                <a16:creationId xmlns:a16="http://schemas.microsoft.com/office/drawing/2014/main" id="{0F83B2CF-3D81-564D-B37C-E30B9BA8D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198A89-CBF0-A044-AFE4-4D7935F51529}"/>
              </a:ext>
            </a:extLst>
          </p:cNvPr>
          <p:cNvSpPr>
            <a:spLocks noGrp="1"/>
          </p:cNvSpPr>
          <p:nvPr>
            <p:ph type="sldNum" sz="quarter" idx="12"/>
          </p:nvPr>
        </p:nvSpPr>
        <p:spPr/>
        <p:txBody>
          <a:bodyPr/>
          <a:lstStyle/>
          <a:p>
            <a:fld id="{ABB03E6B-F0C5-254F-BB56-4D2AC259C896}" type="slidenum">
              <a:rPr lang="en-US" smtClean="0"/>
              <a:t>‹#›</a:t>
            </a:fld>
            <a:endParaRPr lang="en-US"/>
          </a:p>
        </p:txBody>
      </p:sp>
    </p:spTree>
    <p:extLst>
      <p:ext uri="{BB962C8B-B14F-4D97-AF65-F5344CB8AC3E}">
        <p14:creationId xmlns:p14="http://schemas.microsoft.com/office/powerpoint/2010/main" val="16165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7B222-96AA-294F-BFBD-AF3EF7EF58B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AF21A2C-43FA-4C48-87FF-0C829086164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F67F6F2-92F5-B94B-9103-6DCE9E1E4B0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0DCB147-2687-8E47-A9D8-03EA8C8833EC}"/>
              </a:ext>
            </a:extLst>
          </p:cNvPr>
          <p:cNvSpPr>
            <a:spLocks noGrp="1"/>
          </p:cNvSpPr>
          <p:nvPr>
            <p:ph type="dt" sz="half" idx="10"/>
          </p:nvPr>
        </p:nvSpPr>
        <p:spPr/>
        <p:txBody>
          <a:bodyPr/>
          <a:lstStyle/>
          <a:p>
            <a:fld id="{51315E10-B387-094A-9E8D-57BCDF94E016}" type="datetimeFigureOut">
              <a:rPr lang="en-US" smtClean="0"/>
              <a:t>1/19/23</a:t>
            </a:fld>
            <a:endParaRPr lang="en-US"/>
          </a:p>
        </p:txBody>
      </p:sp>
      <p:sp>
        <p:nvSpPr>
          <p:cNvPr id="6" name="Footer Placeholder 5">
            <a:extLst>
              <a:ext uri="{FF2B5EF4-FFF2-40B4-BE49-F238E27FC236}">
                <a16:creationId xmlns:a16="http://schemas.microsoft.com/office/drawing/2014/main" id="{192D1228-1874-0244-8B29-4841D71E5E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F15583-EA7E-1A4D-95B1-927D7FB8DEAF}"/>
              </a:ext>
            </a:extLst>
          </p:cNvPr>
          <p:cNvSpPr>
            <a:spLocks noGrp="1"/>
          </p:cNvSpPr>
          <p:nvPr>
            <p:ph type="sldNum" sz="quarter" idx="12"/>
          </p:nvPr>
        </p:nvSpPr>
        <p:spPr/>
        <p:txBody>
          <a:bodyPr/>
          <a:lstStyle/>
          <a:p>
            <a:fld id="{ABB03E6B-F0C5-254F-BB56-4D2AC259C896}" type="slidenum">
              <a:rPr lang="en-US" smtClean="0"/>
              <a:t>‹#›</a:t>
            </a:fld>
            <a:endParaRPr lang="en-US"/>
          </a:p>
        </p:txBody>
      </p:sp>
    </p:spTree>
    <p:extLst>
      <p:ext uri="{BB962C8B-B14F-4D97-AF65-F5344CB8AC3E}">
        <p14:creationId xmlns:p14="http://schemas.microsoft.com/office/powerpoint/2010/main" val="2790705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2ED4D-A17C-F140-A85C-83F39DDFB9F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EC4541F-356B-3C4B-A079-14EA06B3CF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D8A8B17-53DE-9A48-BFBC-6CC55685F35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21CAE8A-1F26-0E41-B8F1-11542D442D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09A9EBA-3875-1544-B91E-3D4587B3EE7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8F34936-D9FA-A140-99B5-4DCE3EB39387}"/>
              </a:ext>
            </a:extLst>
          </p:cNvPr>
          <p:cNvSpPr>
            <a:spLocks noGrp="1"/>
          </p:cNvSpPr>
          <p:nvPr>
            <p:ph type="dt" sz="half" idx="10"/>
          </p:nvPr>
        </p:nvSpPr>
        <p:spPr/>
        <p:txBody>
          <a:bodyPr/>
          <a:lstStyle/>
          <a:p>
            <a:fld id="{51315E10-B387-094A-9E8D-57BCDF94E016}" type="datetimeFigureOut">
              <a:rPr lang="en-US" smtClean="0"/>
              <a:t>1/19/23</a:t>
            </a:fld>
            <a:endParaRPr lang="en-US"/>
          </a:p>
        </p:txBody>
      </p:sp>
      <p:sp>
        <p:nvSpPr>
          <p:cNvPr id="8" name="Footer Placeholder 7">
            <a:extLst>
              <a:ext uri="{FF2B5EF4-FFF2-40B4-BE49-F238E27FC236}">
                <a16:creationId xmlns:a16="http://schemas.microsoft.com/office/drawing/2014/main" id="{9396AC7E-1D8F-824A-8FFE-207DA26FE6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D1161F-BCD0-1C41-95E0-8BC213AA6468}"/>
              </a:ext>
            </a:extLst>
          </p:cNvPr>
          <p:cNvSpPr>
            <a:spLocks noGrp="1"/>
          </p:cNvSpPr>
          <p:nvPr>
            <p:ph type="sldNum" sz="quarter" idx="12"/>
          </p:nvPr>
        </p:nvSpPr>
        <p:spPr/>
        <p:txBody>
          <a:bodyPr/>
          <a:lstStyle/>
          <a:p>
            <a:fld id="{ABB03E6B-F0C5-254F-BB56-4D2AC259C896}" type="slidenum">
              <a:rPr lang="en-US" smtClean="0"/>
              <a:t>‹#›</a:t>
            </a:fld>
            <a:endParaRPr lang="en-US"/>
          </a:p>
        </p:txBody>
      </p:sp>
    </p:spTree>
    <p:extLst>
      <p:ext uri="{BB962C8B-B14F-4D97-AF65-F5344CB8AC3E}">
        <p14:creationId xmlns:p14="http://schemas.microsoft.com/office/powerpoint/2010/main" val="3635969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0F724-EFDB-B544-A313-B53F4C9F93D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0ADE2BB-9709-B14A-8EF4-C6A71815B093}"/>
              </a:ext>
            </a:extLst>
          </p:cNvPr>
          <p:cNvSpPr>
            <a:spLocks noGrp="1"/>
          </p:cNvSpPr>
          <p:nvPr>
            <p:ph type="dt" sz="half" idx="10"/>
          </p:nvPr>
        </p:nvSpPr>
        <p:spPr/>
        <p:txBody>
          <a:bodyPr/>
          <a:lstStyle/>
          <a:p>
            <a:fld id="{51315E10-B387-094A-9E8D-57BCDF94E016}" type="datetimeFigureOut">
              <a:rPr lang="en-US" smtClean="0"/>
              <a:t>1/19/23</a:t>
            </a:fld>
            <a:endParaRPr lang="en-US"/>
          </a:p>
        </p:txBody>
      </p:sp>
      <p:sp>
        <p:nvSpPr>
          <p:cNvPr id="4" name="Footer Placeholder 3">
            <a:extLst>
              <a:ext uri="{FF2B5EF4-FFF2-40B4-BE49-F238E27FC236}">
                <a16:creationId xmlns:a16="http://schemas.microsoft.com/office/drawing/2014/main" id="{D26FA60B-500A-4547-8518-18C58D4CF7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CD18FE-0B9A-874B-985A-ADAB60521E6A}"/>
              </a:ext>
            </a:extLst>
          </p:cNvPr>
          <p:cNvSpPr>
            <a:spLocks noGrp="1"/>
          </p:cNvSpPr>
          <p:nvPr>
            <p:ph type="sldNum" sz="quarter" idx="12"/>
          </p:nvPr>
        </p:nvSpPr>
        <p:spPr/>
        <p:txBody>
          <a:bodyPr/>
          <a:lstStyle/>
          <a:p>
            <a:fld id="{ABB03E6B-F0C5-254F-BB56-4D2AC259C896}" type="slidenum">
              <a:rPr lang="en-US" smtClean="0"/>
              <a:t>‹#›</a:t>
            </a:fld>
            <a:endParaRPr lang="en-US"/>
          </a:p>
        </p:txBody>
      </p:sp>
    </p:spTree>
    <p:extLst>
      <p:ext uri="{BB962C8B-B14F-4D97-AF65-F5344CB8AC3E}">
        <p14:creationId xmlns:p14="http://schemas.microsoft.com/office/powerpoint/2010/main" val="2876513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9C040C-B041-954B-A61D-54F61BA52FB2}"/>
              </a:ext>
            </a:extLst>
          </p:cNvPr>
          <p:cNvSpPr>
            <a:spLocks noGrp="1"/>
          </p:cNvSpPr>
          <p:nvPr>
            <p:ph type="dt" sz="half" idx="10"/>
          </p:nvPr>
        </p:nvSpPr>
        <p:spPr/>
        <p:txBody>
          <a:bodyPr/>
          <a:lstStyle/>
          <a:p>
            <a:fld id="{51315E10-B387-094A-9E8D-57BCDF94E016}" type="datetimeFigureOut">
              <a:rPr lang="en-US" smtClean="0"/>
              <a:t>1/19/23</a:t>
            </a:fld>
            <a:endParaRPr lang="en-US"/>
          </a:p>
        </p:txBody>
      </p:sp>
      <p:sp>
        <p:nvSpPr>
          <p:cNvPr id="3" name="Footer Placeholder 2">
            <a:extLst>
              <a:ext uri="{FF2B5EF4-FFF2-40B4-BE49-F238E27FC236}">
                <a16:creationId xmlns:a16="http://schemas.microsoft.com/office/drawing/2014/main" id="{3BA2A5F5-0AB3-E246-864B-00EA5EAF6D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17DD3E-A0B5-2943-8C73-0D638FC5489B}"/>
              </a:ext>
            </a:extLst>
          </p:cNvPr>
          <p:cNvSpPr>
            <a:spLocks noGrp="1"/>
          </p:cNvSpPr>
          <p:nvPr>
            <p:ph type="sldNum" sz="quarter" idx="12"/>
          </p:nvPr>
        </p:nvSpPr>
        <p:spPr/>
        <p:txBody>
          <a:bodyPr/>
          <a:lstStyle/>
          <a:p>
            <a:fld id="{ABB03E6B-F0C5-254F-BB56-4D2AC259C896}" type="slidenum">
              <a:rPr lang="en-US" smtClean="0"/>
              <a:t>‹#›</a:t>
            </a:fld>
            <a:endParaRPr lang="en-US"/>
          </a:p>
        </p:txBody>
      </p:sp>
    </p:spTree>
    <p:extLst>
      <p:ext uri="{BB962C8B-B14F-4D97-AF65-F5344CB8AC3E}">
        <p14:creationId xmlns:p14="http://schemas.microsoft.com/office/powerpoint/2010/main" val="1565236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42299-A0DD-E84A-A31D-8E4DD52B076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9B9FF74-E9C7-3F44-A4BF-2E1BEA776F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070C263-9E10-4049-B97A-79508A9E1C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E181888-683E-DE41-8859-777A5AA8E275}"/>
              </a:ext>
            </a:extLst>
          </p:cNvPr>
          <p:cNvSpPr>
            <a:spLocks noGrp="1"/>
          </p:cNvSpPr>
          <p:nvPr>
            <p:ph type="dt" sz="half" idx="10"/>
          </p:nvPr>
        </p:nvSpPr>
        <p:spPr/>
        <p:txBody>
          <a:bodyPr/>
          <a:lstStyle/>
          <a:p>
            <a:fld id="{51315E10-B387-094A-9E8D-57BCDF94E016}" type="datetimeFigureOut">
              <a:rPr lang="en-US" smtClean="0"/>
              <a:t>1/19/23</a:t>
            </a:fld>
            <a:endParaRPr lang="en-US"/>
          </a:p>
        </p:txBody>
      </p:sp>
      <p:sp>
        <p:nvSpPr>
          <p:cNvPr id="6" name="Footer Placeholder 5">
            <a:extLst>
              <a:ext uri="{FF2B5EF4-FFF2-40B4-BE49-F238E27FC236}">
                <a16:creationId xmlns:a16="http://schemas.microsoft.com/office/drawing/2014/main" id="{942ABD55-D92B-C04A-895D-940DE4B013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95E896-3E20-E544-8716-A32980DFB5CB}"/>
              </a:ext>
            </a:extLst>
          </p:cNvPr>
          <p:cNvSpPr>
            <a:spLocks noGrp="1"/>
          </p:cNvSpPr>
          <p:nvPr>
            <p:ph type="sldNum" sz="quarter" idx="12"/>
          </p:nvPr>
        </p:nvSpPr>
        <p:spPr/>
        <p:txBody>
          <a:bodyPr/>
          <a:lstStyle/>
          <a:p>
            <a:fld id="{ABB03E6B-F0C5-254F-BB56-4D2AC259C896}" type="slidenum">
              <a:rPr lang="en-US" smtClean="0"/>
              <a:t>‹#›</a:t>
            </a:fld>
            <a:endParaRPr lang="en-US"/>
          </a:p>
        </p:txBody>
      </p:sp>
    </p:spTree>
    <p:extLst>
      <p:ext uri="{BB962C8B-B14F-4D97-AF65-F5344CB8AC3E}">
        <p14:creationId xmlns:p14="http://schemas.microsoft.com/office/powerpoint/2010/main" val="2035015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5D458-29CD-EA4A-A337-DD822F6C78A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4B4FA4B-FFDC-1345-8CAE-16EFE26C98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2A3BA8-6972-C341-A07B-4B51A36EB4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63E375E-B090-A84C-85ED-D07D063FCF26}"/>
              </a:ext>
            </a:extLst>
          </p:cNvPr>
          <p:cNvSpPr>
            <a:spLocks noGrp="1"/>
          </p:cNvSpPr>
          <p:nvPr>
            <p:ph type="dt" sz="half" idx="10"/>
          </p:nvPr>
        </p:nvSpPr>
        <p:spPr/>
        <p:txBody>
          <a:bodyPr/>
          <a:lstStyle/>
          <a:p>
            <a:fld id="{51315E10-B387-094A-9E8D-57BCDF94E016}" type="datetimeFigureOut">
              <a:rPr lang="en-US" smtClean="0"/>
              <a:t>1/19/23</a:t>
            </a:fld>
            <a:endParaRPr lang="en-US"/>
          </a:p>
        </p:txBody>
      </p:sp>
      <p:sp>
        <p:nvSpPr>
          <p:cNvPr id="6" name="Footer Placeholder 5">
            <a:extLst>
              <a:ext uri="{FF2B5EF4-FFF2-40B4-BE49-F238E27FC236}">
                <a16:creationId xmlns:a16="http://schemas.microsoft.com/office/drawing/2014/main" id="{9E617A58-5EC3-864A-ACE7-2D34DD882B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810DD4-94EC-0C4C-98FD-23F3EA6A4127}"/>
              </a:ext>
            </a:extLst>
          </p:cNvPr>
          <p:cNvSpPr>
            <a:spLocks noGrp="1"/>
          </p:cNvSpPr>
          <p:nvPr>
            <p:ph type="sldNum" sz="quarter" idx="12"/>
          </p:nvPr>
        </p:nvSpPr>
        <p:spPr/>
        <p:txBody>
          <a:bodyPr/>
          <a:lstStyle/>
          <a:p>
            <a:fld id="{ABB03E6B-F0C5-254F-BB56-4D2AC259C896}" type="slidenum">
              <a:rPr lang="en-US" smtClean="0"/>
              <a:t>‹#›</a:t>
            </a:fld>
            <a:endParaRPr lang="en-US"/>
          </a:p>
        </p:txBody>
      </p:sp>
    </p:spTree>
    <p:extLst>
      <p:ext uri="{BB962C8B-B14F-4D97-AF65-F5344CB8AC3E}">
        <p14:creationId xmlns:p14="http://schemas.microsoft.com/office/powerpoint/2010/main" val="130349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02626B-03C4-CF45-A4B0-5835C3BBED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0946117-C997-8D40-B6A0-7246FEB3ED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7A410C0-BF76-1C4B-90C1-1FFAEB3BAB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315E10-B387-094A-9E8D-57BCDF94E016}" type="datetimeFigureOut">
              <a:rPr lang="en-US" smtClean="0"/>
              <a:t>1/19/23</a:t>
            </a:fld>
            <a:endParaRPr lang="en-US"/>
          </a:p>
        </p:txBody>
      </p:sp>
      <p:sp>
        <p:nvSpPr>
          <p:cNvPr id="5" name="Footer Placeholder 4">
            <a:extLst>
              <a:ext uri="{FF2B5EF4-FFF2-40B4-BE49-F238E27FC236}">
                <a16:creationId xmlns:a16="http://schemas.microsoft.com/office/drawing/2014/main" id="{95A97F9C-F056-D24C-A216-AB95BC2414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5BBFE4D-92CE-A141-90D7-735B8DA708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B03E6B-F0C5-254F-BB56-4D2AC259C896}" type="slidenum">
              <a:rPr lang="en-US" smtClean="0"/>
              <a:t>‹#›</a:t>
            </a:fld>
            <a:endParaRPr lang="en-US"/>
          </a:p>
        </p:txBody>
      </p:sp>
    </p:spTree>
    <p:extLst>
      <p:ext uri="{BB962C8B-B14F-4D97-AF65-F5344CB8AC3E}">
        <p14:creationId xmlns:p14="http://schemas.microsoft.com/office/powerpoint/2010/main" val="1479450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png"/><Relationship Id="rId7" Type="http://schemas.openxmlformats.org/officeDocument/2006/relationships/image" Target="../media/image24.sv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sv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png"/><Relationship Id="rId7" Type="http://schemas.openxmlformats.org/officeDocument/2006/relationships/image" Target="../media/image24.sv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7.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0"/>
          <p:cNvSpPr txBox="1">
            <a:spLocks noGrp="1"/>
          </p:cNvSpPr>
          <p:nvPr>
            <p:ph type="ctrTitle"/>
          </p:nvPr>
        </p:nvSpPr>
        <p:spPr>
          <a:xfrm>
            <a:off x="415600" y="898767"/>
            <a:ext cx="4557200" cy="2119600"/>
          </a:xfrm>
          <a:prstGeom prst="rect">
            <a:avLst/>
          </a:prstGeom>
        </p:spPr>
        <p:txBody>
          <a:bodyPr spcFirstLastPara="1" wrap="square" lIns="121900" tIns="121900" rIns="121900" bIns="121900" anchor="b" anchorCtr="0">
            <a:normAutofit/>
          </a:bodyPr>
          <a:lstStyle/>
          <a:p>
            <a:r>
              <a:rPr lang="en" sz="3333" dirty="0">
                <a:latin typeface="Century Gothic"/>
                <a:ea typeface="Century Gothic"/>
                <a:cs typeface="Century Gothic"/>
                <a:sym typeface="Century Gothic"/>
              </a:rPr>
              <a:t>Data Driven Governance</a:t>
            </a:r>
            <a:endParaRPr sz="3333" dirty="0">
              <a:latin typeface="Century Gothic"/>
              <a:ea typeface="Century Gothic"/>
              <a:cs typeface="Century Gothic"/>
              <a:sym typeface="Century Gothic"/>
            </a:endParaRPr>
          </a:p>
        </p:txBody>
      </p:sp>
      <p:sp>
        <p:nvSpPr>
          <p:cNvPr id="88" name="Google Shape;88;p20"/>
          <p:cNvSpPr txBox="1">
            <a:spLocks noGrp="1"/>
          </p:cNvSpPr>
          <p:nvPr>
            <p:ph type="subTitle" idx="1"/>
          </p:nvPr>
        </p:nvSpPr>
        <p:spPr>
          <a:xfrm>
            <a:off x="415600" y="3474033"/>
            <a:ext cx="4052400" cy="778000"/>
          </a:xfrm>
          <a:prstGeom prst="rect">
            <a:avLst/>
          </a:prstGeom>
        </p:spPr>
        <p:txBody>
          <a:bodyPr spcFirstLastPara="1" wrap="square" lIns="121900" tIns="121900" rIns="121900" bIns="121900" anchor="t" anchorCtr="0">
            <a:normAutofit/>
          </a:bodyPr>
          <a:lstStyle/>
          <a:p>
            <a:pPr marL="0" indent="0"/>
            <a:r>
              <a:rPr lang="en" sz="1867" i="1" dirty="0">
                <a:latin typeface="Century Gothic"/>
                <a:ea typeface="Century Gothic"/>
                <a:cs typeface="Century Gothic"/>
                <a:sym typeface="Century Gothic"/>
              </a:rPr>
              <a:t>January 2022</a:t>
            </a:r>
            <a:endParaRPr sz="1867" i="1" dirty="0">
              <a:latin typeface="Century Gothic"/>
              <a:ea typeface="Century Gothic"/>
              <a:cs typeface="Century Gothic"/>
              <a:sym typeface="Century Gothic"/>
            </a:endParaRPr>
          </a:p>
        </p:txBody>
      </p:sp>
      <p:sp>
        <p:nvSpPr>
          <p:cNvPr id="89" name="Google Shape;89;p20"/>
          <p:cNvSpPr txBox="1">
            <a:spLocks noGrp="1"/>
          </p:cNvSpPr>
          <p:nvPr>
            <p:ph type="subTitle" idx="2"/>
          </p:nvPr>
        </p:nvSpPr>
        <p:spPr>
          <a:xfrm>
            <a:off x="415600" y="4794833"/>
            <a:ext cx="4052400" cy="778000"/>
          </a:xfrm>
          <a:prstGeom prst="rect">
            <a:avLst/>
          </a:prstGeom>
        </p:spPr>
        <p:txBody>
          <a:bodyPr spcFirstLastPara="1" wrap="square" lIns="121900" tIns="121900" rIns="121900" bIns="121900" anchor="t" anchorCtr="0">
            <a:normAutofit/>
          </a:bodyPr>
          <a:lstStyle/>
          <a:p>
            <a:pPr marL="0" indent="0"/>
            <a:r>
              <a:rPr lang="en" sz="1600" dirty="0">
                <a:latin typeface="Lato"/>
                <a:ea typeface="Lato"/>
                <a:cs typeface="Lato"/>
                <a:sym typeface="Lato"/>
              </a:rPr>
              <a:t>Presentation for Regional Conference on e-Governance</a:t>
            </a:r>
            <a:endParaRPr sz="1600" i="1" dirty="0">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ANOOP\Downloads\Slide 16_9 - 2.jpg"/>
          <p:cNvPicPr>
            <a:picLocks noChangeAspect="1" noChangeArrowheads="1"/>
          </p:cNvPicPr>
          <p:nvPr/>
        </p:nvPicPr>
        <p:blipFill>
          <a:blip r:embed="rId2"/>
          <a:srcRect/>
          <a:stretch>
            <a:fillRect/>
          </a:stretch>
        </p:blipFill>
        <p:spPr bwMode="auto">
          <a:xfrm>
            <a:off x="-157162" y="-1"/>
            <a:ext cx="12192000" cy="6858001"/>
          </a:xfrm>
          <a:prstGeom prst="rect">
            <a:avLst/>
          </a:prstGeom>
          <a:noFill/>
        </p:spPr>
      </p:pic>
      <p:pic>
        <p:nvPicPr>
          <p:cNvPr id="2" name="Google Shape;590;p92" descr="40 KW GRID CONNECTED SOLAR POWER PLANT – The Leading Solar ...">
            <a:extLst>
              <a:ext uri="{FF2B5EF4-FFF2-40B4-BE49-F238E27FC236}">
                <a16:creationId xmlns:a16="http://schemas.microsoft.com/office/drawing/2014/main" id="{55A874A8-2D68-DF82-EA37-B39A624D2785}"/>
              </a:ext>
            </a:extLst>
          </p:cNvPr>
          <p:cNvPicPr preferRelativeResize="0"/>
          <p:nvPr/>
        </p:nvPicPr>
        <p:blipFill rotWithShape="1">
          <a:blip r:embed="rId3">
            <a:alphaModFix/>
          </a:blip>
          <a:srcRect l="12690" r="13655"/>
          <a:stretch/>
        </p:blipFill>
        <p:spPr>
          <a:xfrm>
            <a:off x="10986141" y="32625"/>
            <a:ext cx="1202268" cy="861484"/>
          </a:xfrm>
          <a:prstGeom prst="rect">
            <a:avLst/>
          </a:prstGeom>
          <a:noFill/>
          <a:ln>
            <a:noFill/>
          </a:ln>
        </p:spPr>
      </p:pic>
      <p:pic>
        <p:nvPicPr>
          <p:cNvPr id="5" name="Picture 4" descr="Logo&#10;&#10;Description automatically generated">
            <a:extLst>
              <a:ext uri="{FF2B5EF4-FFF2-40B4-BE49-F238E27FC236}">
                <a16:creationId xmlns:a16="http://schemas.microsoft.com/office/drawing/2014/main" id="{814B0EC5-BAC6-8158-8DFC-77DA461EED46}"/>
              </a:ext>
            </a:extLst>
          </p:cNvPr>
          <p:cNvPicPr>
            <a:picLocks noChangeAspect="1"/>
          </p:cNvPicPr>
          <p:nvPr/>
        </p:nvPicPr>
        <p:blipFill>
          <a:blip r:embed="rId4"/>
          <a:stretch>
            <a:fillRect/>
          </a:stretch>
        </p:blipFill>
        <p:spPr>
          <a:xfrm>
            <a:off x="-123712" y="32625"/>
            <a:ext cx="1295400" cy="863600"/>
          </a:xfrm>
          <a:prstGeom prst="rect">
            <a:avLst/>
          </a:prstGeom>
        </p:spPr>
      </p:pic>
    </p:spTree>
    <p:extLst>
      <p:ext uri="{BB962C8B-B14F-4D97-AF65-F5344CB8AC3E}">
        <p14:creationId xmlns:p14="http://schemas.microsoft.com/office/powerpoint/2010/main" val="2959055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739A760-367B-5F4B-A44D-B15FAB1065BE}"/>
              </a:ext>
            </a:extLst>
          </p:cNvPr>
          <p:cNvSpPr txBox="1"/>
          <p:nvPr/>
        </p:nvSpPr>
        <p:spPr>
          <a:xfrm>
            <a:off x="1566846" y="324363"/>
            <a:ext cx="9058305" cy="978729"/>
          </a:xfrm>
          <a:prstGeom prst="rect">
            <a:avLst/>
          </a:prstGeom>
          <a:noFill/>
        </p:spPr>
        <p:txBody>
          <a:bodyPr wrap="square" rtlCol="0">
            <a:spAutoFit/>
          </a:bodyPr>
          <a:lstStyle/>
          <a:p>
            <a:pPr algn="ctr">
              <a:lnSpc>
                <a:spcPct val="90000"/>
              </a:lnSpc>
              <a:spcBef>
                <a:spcPct val="0"/>
              </a:spcBef>
              <a:defRPr/>
            </a:pPr>
            <a:r>
              <a:rPr lang="en-US" sz="3200" b="1" kern="0" spc="-100" dirty="0">
                <a:solidFill>
                  <a:srgbClr val="002060"/>
                </a:solidFill>
                <a:latin typeface="Century Gothic" panose="020B0502020202020204" pitchFamily="34" charset="0"/>
                <a:ea typeface="+mj-ea"/>
                <a:cs typeface="Poppins"/>
              </a:rPr>
              <a:t>Unified Mobile App For New Age Governance</a:t>
            </a:r>
          </a:p>
          <a:p>
            <a:pPr algn="ctr">
              <a:lnSpc>
                <a:spcPct val="90000"/>
              </a:lnSpc>
              <a:spcBef>
                <a:spcPct val="0"/>
              </a:spcBef>
              <a:defRPr/>
            </a:pPr>
            <a:r>
              <a:rPr lang="en-US" sz="3200" b="1" kern="0" spc="-100" dirty="0">
                <a:solidFill>
                  <a:srgbClr val="002060"/>
                </a:solidFill>
                <a:latin typeface="Century Gothic" panose="020B0502020202020204" pitchFamily="34" charset="0"/>
                <a:ea typeface="+mj-ea"/>
                <a:cs typeface="Poppins"/>
              </a:rPr>
              <a:t>(UMANG)</a:t>
            </a:r>
          </a:p>
        </p:txBody>
      </p:sp>
      <p:sp>
        <p:nvSpPr>
          <p:cNvPr id="9" name="TextBox 8">
            <a:extLst>
              <a:ext uri="{FF2B5EF4-FFF2-40B4-BE49-F238E27FC236}">
                <a16:creationId xmlns:a16="http://schemas.microsoft.com/office/drawing/2014/main" id="{B2D7F859-B71F-1C4D-8D19-812321132D57}"/>
              </a:ext>
            </a:extLst>
          </p:cNvPr>
          <p:cNvSpPr txBox="1"/>
          <p:nvPr/>
        </p:nvSpPr>
        <p:spPr>
          <a:xfrm>
            <a:off x="821870" y="1630829"/>
            <a:ext cx="6093618" cy="400110"/>
          </a:xfrm>
          <a:prstGeom prst="rect">
            <a:avLst/>
          </a:prstGeom>
          <a:noFill/>
        </p:spPr>
        <p:txBody>
          <a:bodyPr wrap="square">
            <a:spAutoFit/>
          </a:bodyPr>
          <a:lstStyle/>
          <a:p>
            <a:pPr>
              <a:defRPr/>
            </a:pPr>
            <a:r>
              <a:rPr lang="en-US" sz="2000" b="1" dirty="0">
                <a:latin typeface="Proxima Nova" panose="020B0604020202020204" charset="0"/>
              </a:rPr>
              <a:t>One Mobile App </a:t>
            </a:r>
            <a:r>
              <a:rPr lang="en-US" sz="2000" dirty="0">
                <a:latin typeface="Proxima Nova" panose="020B0604020202020204" charset="0"/>
              </a:rPr>
              <a:t>for many Government Services</a:t>
            </a:r>
          </a:p>
        </p:txBody>
      </p:sp>
      <p:sp>
        <p:nvSpPr>
          <p:cNvPr id="11" name="TextBox 10">
            <a:extLst>
              <a:ext uri="{FF2B5EF4-FFF2-40B4-BE49-F238E27FC236}">
                <a16:creationId xmlns:a16="http://schemas.microsoft.com/office/drawing/2014/main" id="{A29EBB5B-9922-EF45-954B-135939D3FA6E}"/>
              </a:ext>
            </a:extLst>
          </p:cNvPr>
          <p:cNvSpPr txBox="1"/>
          <p:nvPr/>
        </p:nvSpPr>
        <p:spPr>
          <a:xfrm>
            <a:off x="821870" y="2558778"/>
            <a:ext cx="10851018" cy="400110"/>
          </a:xfrm>
          <a:prstGeom prst="rect">
            <a:avLst/>
          </a:prstGeom>
          <a:noFill/>
        </p:spPr>
        <p:txBody>
          <a:bodyPr wrap="square">
            <a:spAutoFit/>
          </a:bodyPr>
          <a:lstStyle/>
          <a:p>
            <a:pPr>
              <a:defRPr/>
            </a:pPr>
            <a:r>
              <a:rPr lang="en-IN" sz="2000" b="1" dirty="0">
                <a:latin typeface="Proxima Nova" panose="020B0604020202020204" charset="0"/>
              </a:rPr>
              <a:t>23 languages supported</a:t>
            </a:r>
            <a:r>
              <a:rPr lang="en-IN" sz="2000" dirty="0">
                <a:latin typeface="Proxima Nova" panose="020B0604020202020204" charset="0"/>
              </a:rPr>
              <a:t>, saves mobile memory, more utility to users, customised branding for States </a:t>
            </a:r>
          </a:p>
        </p:txBody>
      </p:sp>
      <p:sp>
        <p:nvSpPr>
          <p:cNvPr id="13" name="TextBox 12">
            <a:extLst>
              <a:ext uri="{FF2B5EF4-FFF2-40B4-BE49-F238E27FC236}">
                <a16:creationId xmlns:a16="http://schemas.microsoft.com/office/drawing/2014/main" id="{EE520C38-7162-5A49-BB48-94B931495AA7}"/>
              </a:ext>
            </a:extLst>
          </p:cNvPr>
          <p:cNvSpPr txBox="1"/>
          <p:nvPr/>
        </p:nvSpPr>
        <p:spPr>
          <a:xfrm>
            <a:off x="739533" y="3527051"/>
            <a:ext cx="11208204" cy="400110"/>
          </a:xfrm>
          <a:prstGeom prst="rect">
            <a:avLst/>
          </a:prstGeom>
          <a:noFill/>
        </p:spPr>
        <p:txBody>
          <a:bodyPr wrap="square">
            <a:spAutoFit/>
          </a:bodyPr>
          <a:lstStyle/>
          <a:p>
            <a:pPr>
              <a:defRPr/>
            </a:pPr>
            <a:r>
              <a:rPr lang="en-IN" sz="2000" b="1" dirty="0">
                <a:latin typeface="Proxima Nova" panose="020B0604020202020204" charset="0"/>
              </a:rPr>
              <a:t>1658 Govt services </a:t>
            </a:r>
            <a:r>
              <a:rPr lang="en-IN" sz="2000" dirty="0">
                <a:latin typeface="Proxima Nova" panose="020B0604020202020204" charset="0"/>
              </a:rPr>
              <a:t>operational from </a:t>
            </a:r>
            <a:r>
              <a:rPr lang="en-IN" sz="2000" b="1" dirty="0">
                <a:latin typeface="Proxima Nova" panose="020B0604020202020204" charset="0"/>
              </a:rPr>
              <a:t>308 Central &amp; State Dept(s) &amp; 21,000+</a:t>
            </a:r>
            <a:r>
              <a:rPr lang="en-IN" sz="2000" dirty="0">
                <a:latin typeface="Proxima Nova" panose="020B0604020202020204" charset="0"/>
              </a:rPr>
              <a:t> bill payment services</a:t>
            </a:r>
          </a:p>
        </p:txBody>
      </p:sp>
      <p:sp>
        <p:nvSpPr>
          <p:cNvPr id="15" name="TextBox 14">
            <a:extLst>
              <a:ext uri="{FF2B5EF4-FFF2-40B4-BE49-F238E27FC236}">
                <a16:creationId xmlns:a16="http://schemas.microsoft.com/office/drawing/2014/main" id="{89E43F86-847E-DF42-AFFF-598FCF8869D9}"/>
              </a:ext>
            </a:extLst>
          </p:cNvPr>
          <p:cNvSpPr txBox="1"/>
          <p:nvPr/>
        </p:nvSpPr>
        <p:spPr>
          <a:xfrm>
            <a:off x="821871" y="4592779"/>
            <a:ext cx="10708142" cy="400110"/>
          </a:xfrm>
          <a:prstGeom prst="rect">
            <a:avLst/>
          </a:prstGeom>
          <a:noFill/>
        </p:spPr>
        <p:txBody>
          <a:bodyPr wrap="square">
            <a:spAutoFit/>
          </a:bodyPr>
          <a:lstStyle/>
          <a:p>
            <a:pPr>
              <a:defRPr/>
            </a:pPr>
            <a:r>
              <a:rPr lang="en-IN" sz="2000" b="1" dirty="0">
                <a:latin typeface="Proxima Nova" panose="020B0604020202020204" charset="0"/>
              </a:rPr>
              <a:t>UMANG-India International </a:t>
            </a:r>
            <a:r>
              <a:rPr lang="en-IN" sz="2000" dirty="0">
                <a:latin typeface="Proxima Nova" panose="020B0604020202020204" charset="0"/>
              </a:rPr>
              <a:t>app launched globally – for NRIs, Indian students &amp; tourists</a:t>
            </a:r>
          </a:p>
        </p:txBody>
      </p:sp>
      <p:sp>
        <p:nvSpPr>
          <p:cNvPr id="17" name="TextBox 16">
            <a:extLst>
              <a:ext uri="{FF2B5EF4-FFF2-40B4-BE49-F238E27FC236}">
                <a16:creationId xmlns:a16="http://schemas.microsoft.com/office/drawing/2014/main" id="{0C7A468A-50FD-1746-805C-F179703A4BD0}"/>
              </a:ext>
            </a:extLst>
          </p:cNvPr>
          <p:cNvSpPr txBox="1"/>
          <p:nvPr/>
        </p:nvSpPr>
        <p:spPr>
          <a:xfrm>
            <a:off x="821871" y="5564744"/>
            <a:ext cx="6093618" cy="400110"/>
          </a:xfrm>
          <a:prstGeom prst="rect">
            <a:avLst/>
          </a:prstGeom>
          <a:noFill/>
        </p:spPr>
        <p:txBody>
          <a:bodyPr wrap="square">
            <a:spAutoFit/>
          </a:bodyPr>
          <a:lstStyle>
            <a:defPPr>
              <a:defRPr lang="en-US"/>
            </a:defPPr>
            <a:lvl1pPr>
              <a:defRPr>
                <a:latin typeface="Proxima Nova" panose="020B0604020202020204" charset="0"/>
              </a:defRPr>
            </a:lvl1pPr>
          </a:lstStyle>
          <a:p>
            <a:r>
              <a:rPr lang="en-IN" sz="2000" b="1" dirty="0"/>
              <a:t>Voice and Text Bot </a:t>
            </a:r>
            <a:r>
              <a:rPr lang="en-IN" sz="2000" dirty="0"/>
              <a:t>launched for informational services</a:t>
            </a:r>
          </a:p>
        </p:txBody>
      </p:sp>
      <p:cxnSp>
        <p:nvCxnSpPr>
          <p:cNvPr id="19" name="Straight Connector 18">
            <a:extLst>
              <a:ext uri="{FF2B5EF4-FFF2-40B4-BE49-F238E27FC236}">
                <a16:creationId xmlns:a16="http://schemas.microsoft.com/office/drawing/2014/main" id="{C062ECCF-A0AE-8C41-9A30-3A478DF1FBF6}"/>
              </a:ext>
            </a:extLst>
          </p:cNvPr>
          <p:cNvCxnSpPr>
            <a:cxnSpLocks/>
          </p:cNvCxnSpPr>
          <p:nvPr/>
        </p:nvCxnSpPr>
        <p:spPr>
          <a:xfrm>
            <a:off x="821871" y="2386013"/>
            <a:ext cx="10550979"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A3A1FBCE-4FDC-7B48-AA3B-E9B7FD99EFF2}"/>
              </a:ext>
            </a:extLst>
          </p:cNvPr>
          <p:cNvCxnSpPr>
            <a:cxnSpLocks/>
          </p:cNvCxnSpPr>
          <p:nvPr/>
        </p:nvCxnSpPr>
        <p:spPr>
          <a:xfrm>
            <a:off x="821871" y="3267075"/>
            <a:ext cx="10550979"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17D8F0D2-B9A5-774B-8FA9-E7632D27F841}"/>
              </a:ext>
            </a:extLst>
          </p:cNvPr>
          <p:cNvCxnSpPr>
            <a:cxnSpLocks/>
          </p:cNvCxnSpPr>
          <p:nvPr/>
        </p:nvCxnSpPr>
        <p:spPr>
          <a:xfrm>
            <a:off x="820510" y="4295776"/>
            <a:ext cx="10550979"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8B97F328-A242-524B-927B-5E607EBCE00A}"/>
              </a:ext>
            </a:extLst>
          </p:cNvPr>
          <p:cNvCxnSpPr>
            <a:cxnSpLocks/>
          </p:cNvCxnSpPr>
          <p:nvPr/>
        </p:nvCxnSpPr>
        <p:spPr>
          <a:xfrm>
            <a:off x="821871" y="5281613"/>
            <a:ext cx="10550979"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28" name="Google Shape;476;p78">
            <a:extLst>
              <a:ext uri="{FF2B5EF4-FFF2-40B4-BE49-F238E27FC236}">
                <a16:creationId xmlns:a16="http://schemas.microsoft.com/office/drawing/2014/main" id="{13146582-8767-C041-9BB2-7D827162CA9E}"/>
              </a:ext>
            </a:extLst>
          </p:cNvPr>
          <p:cNvSpPr/>
          <p:nvPr/>
        </p:nvSpPr>
        <p:spPr>
          <a:xfrm>
            <a:off x="298008" y="1171577"/>
            <a:ext cx="414330" cy="5361727"/>
          </a:xfrm>
          <a:prstGeom prst="rect">
            <a:avLst/>
          </a:prstGeom>
          <a:solidFill>
            <a:srgbClr val="427A86"/>
          </a:solidFill>
          <a:ln>
            <a:noFill/>
          </a:ln>
          <a:effectLst>
            <a:outerShdw blurRad="203200" dist="114300" dir="2940000" algn="l" rotWithShape="0">
              <a:srgbClr val="000000">
                <a:alpha val="32940"/>
              </a:srgbClr>
            </a:outerShdw>
          </a:effectLst>
        </p:spPr>
        <p:txBody>
          <a:bodyPr spcFirstLastPara="1" wrap="square" lIns="68575" tIns="34275" rIns="68575" bIns="34275" anchor="ctr" anchorCtr="0">
            <a:noAutofit/>
          </a:bodyPr>
          <a:lstStyle/>
          <a:p>
            <a:pPr algn="ctr">
              <a:buClr>
                <a:srgbClr val="000000"/>
              </a:buClr>
              <a:buFont typeface="Arial"/>
              <a:buNone/>
              <a:defRPr/>
            </a:pPr>
            <a:endParaRPr sz="1400" kern="0">
              <a:solidFill>
                <a:srgbClr val="FFFFFF"/>
              </a:solidFill>
              <a:latin typeface="Arial"/>
              <a:ea typeface="Arial"/>
              <a:cs typeface="Arial"/>
              <a:sym typeface="Arial"/>
            </a:endParaRPr>
          </a:p>
        </p:txBody>
      </p:sp>
      <p:sp>
        <p:nvSpPr>
          <p:cNvPr id="29" name="Google Shape;477;p78">
            <a:extLst>
              <a:ext uri="{FF2B5EF4-FFF2-40B4-BE49-F238E27FC236}">
                <a16:creationId xmlns:a16="http://schemas.microsoft.com/office/drawing/2014/main" id="{B348C70F-19FE-DC47-B801-A02A778647EE}"/>
              </a:ext>
            </a:extLst>
          </p:cNvPr>
          <p:cNvSpPr/>
          <p:nvPr/>
        </p:nvSpPr>
        <p:spPr>
          <a:xfrm>
            <a:off x="280802" y="1406246"/>
            <a:ext cx="431536" cy="756629"/>
          </a:xfrm>
          <a:prstGeom prst="rect">
            <a:avLst/>
          </a:prstGeom>
          <a:solidFill>
            <a:srgbClr val="FFFFFF"/>
          </a:solidFill>
          <a:ln>
            <a:noFill/>
          </a:ln>
          <a:effectLst>
            <a:outerShdw blurRad="63500" sx="102000" sy="102000" algn="ctr" rotWithShape="0">
              <a:srgbClr val="000000">
                <a:alpha val="40000"/>
              </a:srgbClr>
            </a:outerShdw>
          </a:effectLst>
        </p:spPr>
        <p:txBody>
          <a:bodyPr spcFirstLastPara="1" wrap="square" lIns="68575" tIns="34275" rIns="68575" bIns="3427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GB" sz="2800" kern="0" dirty="0">
                <a:solidFill>
                  <a:srgbClr val="45818E"/>
                </a:solidFill>
                <a:latin typeface="Arial"/>
                <a:ea typeface="Arial"/>
                <a:cs typeface="Arial"/>
                <a:sym typeface="Arial"/>
              </a:rPr>
              <a:t>1</a:t>
            </a:r>
            <a:endParaRPr kumimoji="0" sz="1800" b="0" i="0" u="none" strike="noStrike" kern="0" cap="none" spc="0" normalizeH="0" baseline="0" noProof="0" dirty="0">
              <a:ln>
                <a:noFill/>
              </a:ln>
              <a:solidFill>
                <a:srgbClr val="45818E"/>
              </a:solidFill>
              <a:effectLst/>
              <a:uLnTx/>
              <a:uFillTx/>
              <a:latin typeface="Arial"/>
              <a:ea typeface="Arial"/>
              <a:cs typeface="Arial"/>
              <a:sym typeface="Arial"/>
            </a:endParaRPr>
          </a:p>
        </p:txBody>
      </p:sp>
      <p:sp>
        <p:nvSpPr>
          <p:cNvPr id="30" name="Google Shape;477;p78">
            <a:extLst>
              <a:ext uri="{FF2B5EF4-FFF2-40B4-BE49-F238E27FC236}">
                <a16:creationId xmlns:a16="http://schemas.microsoft.com/office/drawing/2014/main" id="{A383166F-83AF-1A46-9E70-BC5FE043D579}"/>
              </a:ext>
            </a:extLst>
          </p:cNvPr>
          <p:cNvSpPr/>
          <p:nvPr/>
        </p:nvSpPr>
        <p:spPr>
          <a:xfrm>
            <a:off x="280802" y="2386013"/>
            <a:ext cx="431536" cy="756629"/>
          </a:xfrm>
          <a:prstGeom prst="rect">
            <a:avLst/>
          </a:prstGeom>
          <a:solidFill>
            <a:srgbClr val="FFFFFF"/>
          </a:solidFill>
          <a:ln>
            <a:noFill/>
          </a:ln>
          <a:effectLst>
            <a:outerShdw blurRad="63500" sx="102000" sy="102000" algn="ctr" rotWithShape="0">
              <a:srgbClr val="000000">
                <a:alpha val="40000"/>
              </a:srgbClr>
            </a:outerShdw>
          </a:effectLst>
        </p:spPr>
        <p:txBody>
          <a:bodyPr spcFirstLastPara="1" wrap="square" lIns="68575" tIns="34275" rIns="68575" bIns="3427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GB" sz="2800" kern="0" dirty="0">
                <a:solidFill>
                  <a:srgbClr val="45818E"/>
                </a:solidFill>
                <a:latin typeface="Arial"/>
                <a:ea typeface="Arial"/>
                <a:cs typeface="Arial"/>
                <a:sym typeface="Arial"/>
              </a:rPr>
              <a:t>2</a:t>
            </a:r>
            <a:endParaRPr kumimoji="0" sz="1800" b="0" i="0" u="none" strike="noStrike" kern="0" cap="none" spc="0" normalizeH="0" baseline="0" noProof="0" dirty="0">
              <a:ln>
                <a:noFill/>
              </a:ln>
              <a:solidFill>
                <a:srgbClr val="45818E"/>
              </a:solidFill>
              <a:effectLst/>
              <a:uLnTx/>
              <a:uFillTx/>
              <a:latin typeface="Arial"/>
              <a:ea typeface="Arial"/>
              <a:cs typeface="Arial"/>
              <a:sym typeface="Arial"/>
            </a:endParaRPr>
          </a:p>
        </p:txBody>
      </p:sp>
      <p:sp>
        <p:nvSpPr>
          <p:cNvPr id="31" name="Google Shape;477;p78">
            <a:extLst>
              <a:ext uri="{FF2B5EF4-FFF2-40B4-BE49-F238E27FC236}">
                <a16:creationId xmlns:a16="http://schemas.microsoft.com/office/drawing/2014/main" id="{94A56049-E472-5141-B601-8DD258A01EFE}"/>
              </a:ext>
            </a:extLst>
          </p:cNvPr>
          <p:cNvSpPr/>
          <p:nvPr/>
        </p:nvSpPr>
        <p:spPr>
          <a:xfrm>
            <a:off x="298008" y="4420460"/>
            <a:ext cx="431536" cy="694465"/>
          </a:xfrm>
          <a:prstGeom prst="rect">
            <a:avLst/>
          </a:prstGeom>
          <a:solidFill>
            <a:srgbClr val="FFFFFF"/>
          </a:solidFill>
          <a:ln>
            <a:noFill/>
          </a:ln>
          <a:effectLst>
            <a:outerShdw blurRad="63500" sx="102000" sy="102000" algn="ctr" rotWithShape="0">
              <a:srgbClr val="000000">
                <a:alpha val="40000"/>
              </a:srgbClr>
            </a:outerShdw>
          </a:effectLst>
        </p:spPr>
        <p:txBody>
          <a:bodyPr spcFirstLastPara="1" wrap="square" lIns="68575" tIns="34275" rIns="68575" bIns="3427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GB" sz="2800" kern="0" dirty="0">
                <a:solidFill>
                  <a:srgbClr val="45818E"/>
                </a:solidFill>
                <a:latin typeface="Arial"/>
                <a:ea typeface="Arial"/>
                <a:cs typeface="Arial"/>
                <a:sym typeface="Arial"/>
              </a:rPr>
              <a:t>4</a:t>
            </a:r>
            <a:endParaRPr kumimoji="0" sz="1800" b="0" i="0" u="none" strike="noStrike" kern="0" cap="none" spc="0" normalizeH="0" baseline="0" noProof="0" dirty="0">
              <a:ln>
                <a:noFill/>
              </a:ln>
              <a:solidFill>
                <a:srgbClr val="45818E"/>
              </a:solidFill>
              <a:effectLst/>
              <a:uLnTx/>
              <a:uFillTx/>
              <a:latin typeface="Arial"/>
              <a:ea typeface="Arial"/>
              <a:cs typeface="Arial"/>
              <a:sym typeface="Arial"/>
            </a:endParaRPr>
          </a:p>
        </p:txBody>
      </p:sp>
      <p:sp>
        <p:nvSpPr>
          <p:cNvPr id="32" name="Google Shape;477;p78">
            <a:extLst>
              <a:ext uri="{FF2B5EF4-FFF2-40B4-BE49-F238E27FC236}">
                <a16:creationId xmlns:a16="http://schemas.microsoft.com/office/drawing/2014/main" id="{E865CB55-B71F-8F46-84CA-717308BD6547}"/>
              </a:ext>
            </a:extLst>
          </p:cNvPr>
          <p:cNvSpPr/>
          <p:nvPr/>
        </p:nvSpPr>
        <p:spPr>
          <a:xfrm>
            <a:off x="295971" y="3414712"/>
            <a:ext cx="431536" cy="756629"/>
          </a:xfrm>
          <a:prstGeom prst="rect">
            <a:avLst/>
          </a:prstGeom>
          <a:solidFill>
            <a:srgbClr val="FFFFFF"/>
          </a:solidFill>
          <a:ln>
            <a:noFill/>
          </a:ln>
          <a:effectLst>
            <a:outerShdw blurRad="63500" sx="102000" sy="102000" algn="ctr" rotWithShape="0">
              <a:srgbClr val="000000">
                <a:alpha val="40000"/>
              </a:srgbClr>
            </a:outerShdw>
          </a:effectLst>
        </p:spPr>
        <p:txBody>
          <a:bodyPr spcFirstLastPara="1" wrap="square" lIns="68575" tIns="34275" rIns="68575" bIns="3427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GB" sz="2800" kern="0" dirty="0">
                <a:solidFill>
                  <a:srgbClr val="45818E"/>
                </a:solidFill>
                <a:latin typeface="Arial"/>
                <a:ea typeface="Arial"/>
                <a:cs typeface="Arial"/>
                <a:sym typeface="Arial"/>
              </a:rPr>
              <a:t>3</a:t>
            </a:r>
            <a:endParaRPr kumimoji="0" sz="1800" b="0" i="0" u="none" strike="noStrike" kern="0" cap="none" spc="0" normalizeH="0" baseline="0" noProof="0" dirty="0">
              <a:ln>
                <a:noFill/>
              </a:ln>
              <a:solidFill>
                <a:srgbClr val="45818E"/>
              </a:solidFill>
              <a:effectLst/>
              <a:uLnTx/>
              <a:uFillTx/>
              <a:latin typeface="Arial"/>
              <a:ea typeface="Arial"/>
              <a:cs typeface="Arial"/>
              <a:sym typeface="Arial"/>
            </a:endParaRPr>
          </a:p>
        </p:txBody>
      </p:sp>
      <p:sp>
        <p:nvSpPr>
          <p:cNvPr id="33" name="Google Shape;477;p78">
            <a:extLst>
              <a:ext uri="{FF2B5EF4-FFF2-40B4-BE49-F238E27FC236}">
                <a16:creationId xmlns:a16="http://schemas.microsoft.com/office/drawing/2014/main" id="{7D46E13B-D405-A54E-A5ED-9E5E34ADCD51}"/>
              </a:ext>
            </a:extLst>
          </p:cNvPr>
          <p:cNvSpPr/>
          <p:nvPr/>
        </p:nvSpPr>
        <p:spPr>
          <a:xfrm>
            <a:off x="289405" y="5374467"/>
            <a:ext cx="431536" cy="694465"/>
          </a:xfrm>
          <a:prstGeom prst="rect">
            <a:avLst/>
          </a:prstGeom>
          <a:solidFill>
            <a:srgbClr val="FFFFFF"/>
          </a:solidFill>
          <a:ln>
            <a:noFill/>
          </a:ln>
          <a:effectLst>
            <a:outerShdw blurRad="63500" sx="102000" sy="102000" algn="ctr" rotWithShape="0">
              <a:srgbClr val="000000">
                <a:alpha val="40000"/>
              </a:srgbClr>
            </a:outerShdw>
          </a:effectLst>
        </p:spPr>
        <p:txBody>
          <a:bodyPr spcFirstLastPara="1" wrap="square" lIns="68575" tIns="34275" rIns="68575" bIns="3427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GB" sz="2800" kern="0" dirty="0">
                <a:solidFill>
                  <a:srgbClr val="45818E"/>
                </a:solidFill>
                <a:latin typeface="Arial"/>
                <a:ea typeface="Arial"/>
                <a:cs typeface="Arial"/>
                <a:sym typeface="Arial"/>
              </a:rPr>
              <a:t>5</a:t>
            </a:r>
            <a:endParaRPr kumimoji="0" sz="1800" b="0" i="0" u="none" strike="noStrike" kern="0" cap="none" spc="0" normalizeH="0" baseline="0" noProof="0" dirty="0">
              <a:ln>
                <a:noFill/>
              </a:ln>
              <a:solidFill>
                <a:srgbClr val="45818E"/>
              </a:solidFill>
              <a:effectLst/>
              <a:uLnTx/>
              <a:uFillTx/>
              <a:latin typeface="Arial"/>
              <a:ea typeface="Arial"/>
              <a:cs typeface="Arial"/>
              <a:sym typeface="Arial"/>
            </a:endParaRPr>
          </a:p>
        </p:txBody>
      </p:sp>
      <p:pic>
        <p:nvPicPr>
          <p:cNvPr id="2" name="Google Shape;590;p92" descr="40 KW GRID CONNECTED SOLAR POWER PLANT – The Leading Solar ...">
            <a:extLst>
              <a:ext uri="{FF2B5EF4-FFF2-40B4-BE49-F238E27FC236}">
                <a16:creationId xmlns:a16="http://schemas.microsoft.com/office/drawing/2014/main" id="{6817F69A-C9D3-BF27-8211-7CDC4BA2B649}"/>
              </a:ext>
            </a:extLst>
          </p:cNvPr>
          <p:cNvPicPr preferRelativeResize="0"/>
          <p:nvPr/>
        </p:nvPicPr>
        <p:blipFill rotWithShape="1">
          <a:blip r:embed="rId2">
            <a:alphaModFix/>
          </a:blip>
          <a:srcRect l="12690" r="13655"/>
          <a:stretch/>
        </p:blipFill>
        <p:spPr>
          <a:xfrm>
            <a:off x="10986141" y="32625"/>
            <a:ext cx="1202268" cy="861484"/>
          </a:xfrm>
          <a:prstGeom prst="rect">
            <a:avLst/>
          </a:prstGeom>
          <a:noFill/>
          <a:ln>
            <a:noFill/>
          </a:ln>
        </p:spPr>
      </p:pic>
      <p:pic>
        <p:nvPicPr>
          <p:cNvPr id="3" name="Picture 2" descr="Logo&#10;&#10;Description automatically generated">
            <a:extLst>
              <a:ext uri="{FF2B5EF4-FFF2-40B4-BE49-F238E27FC236}">
                <a16:creationId xmlns:a16="http://schemas.microsoft.com/office/drawing/2014/main" id="{3F113A36-2525-593E-ADE4-AF8DFB952860}"/>
              </a:ext>
            </a:extLst>
          </p:cNvPr>
          <p:cNvPicPr>
            <a:picLocks noChangeAspect="1"/>
          </p:cNvPicPr>
          <p:nvPr/>
        </p:nvPicPr>
        <p:blipFill>
          <a:blip r:embed="rId3"/>
          <a:stretch>
            <a:fillRect/>
          </a:stretch>
        </p:blipFill>
        <p:spPr>
          <a:xfrm>
            <a:off x="-123712" y="32625"/>
            <a:ext cx="1295400" cy="863600"/>
          </a:xfrm>
          <a:prstGeom prst="rect">
            <a:avLst/>
          </a:prstGeom>
        </p:spPr>
      </p:pic>
    </p:spTree>
    <p:extLst>
      <p:ext uri="{BB962C8B-B14F-4D97-AF65-F5344CB8AC3E}">
        <p14:creationId xmlns:p14="http://schemas.microsoft.com/office/powerpoint/2010/main" val="1366302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61A39"/>
        </a:solidFill>
        <a:effectLst/>
      </p:bgPr>
    </p:bg>
    <p:spTree>
      <p:nvGrpSpPr>
        <p:cNvPr id="1" name="Shape 1327"/>
        <p:cNvGrpSpPr/>
        <p:nvPr/>
      </p:nvGrpSpPr>
      <p:grpSpPr>
        <a:xfrm>
          <a:off x="0" y="0"/>
          <a:ext cx="0" cy="0"/>
          <a:chOff x="0" y="0"/>
          <a:chExt cx="0" cy="0"/>
        </a:xfrm>
      </p:grpSpPr>
      <p:sp>
        <p:nvSpPr>
          <p:cNvPr id="1329" name="Google Shape;1329;p5"/>
          <p:cNvSpPr/>
          <p:nvPr/>
        </p:nvSpPr>
        <p:spPr>
          <a:xfrm>
            <a:off x="399535" y="4526570"/>
            <a:ext cx="9735065" cy="1998921"/>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15000"/>
              </a:lnSpc>
              <a:spcBef>
                <a:spcPts val="0"/>
              </a:spcBef>
              <a:spcAft>
                <a:spcPts val="0"/>
              </a:spcAft>
              <a:buClr>
                <a:srgbClr val="000000"/>
              </a:buClr>
              <a:buSzTx/>
              <a:buFontTx/>
              <a:buNone/>
              <a:tabLst/>
              <a:defRPr/>
            </a:pPr>
            <a:r>
              <a:rPr lang="en-US" sz="4400" dirty="0">
                <a:solidFill>
                  <a:prstClr val="white"/>
                </a:solidFill>
                <a:latin typeface="Proxima Nova" panose="020B0604020202020204" charset="0"/>
                <a:sym typeface="Century Gothic"/>
              </a:rPr>
              <a:t>Data-Based Emerging Tech Initiatives for Governance</a:t>
            </a:r>
            <a:endParaRPr kumimoji="0" sz="4400" b="0" i="0" u="none" strike="noStrike" kern="1200" cap="none" spc="0" normalizeH="0" baseline="0" noProof="0" dirty="0">
              <a:ln>
                <a:noFill/>
              </a:ln>
              <a:solidFill>
                <a:prstClr val="white"/>
              </a:solidFill>
              <a:effectLst/>
              <a:uLnTx/>
              <a:uFillTx/>
              <a:latin typeface="Proxima Nova" panose="020B0604020202020204" charset="0"/>
              <a:ea typeface="+mn-ea"/>
              <a:cs typeface="+mn-cs"/>
              <a:sym typeface="Century Gothic"/>
            </a:endParaRPr>
          </a:p>
        </p:txBody>
      </p:sp>
      <p:pic>
        <p:nvPicPr>
          <p:cNvPr id="1331" name="Google Shape;1331;p5" descr="40 KW GRID CONNECTED SOLAR POWER PLANT – The Leading Solar ..."/>
          <p:cNvPicPr preferRelativeResize="0"/>
          <p:nvPr/>
        </p:nvPicPr>
        <p:blipFill rotWithShape="1">
          <a:blip r:embed="rId3">
            <a:alphaModFix/>
          </a:blip>
          <a:srcRect l="12690" r="13655"/>
          <a:stretch/>
        </p:blipFill>
        <p:spPr>
          <a:xfrm>
            <a:off x="1" y="-16"/>
            <a:ext cx="1401233" cy="1005416"/>
          </a:xfrm>
          <a:prstGeom prst="rect">
            <a:avLst/>
          </a:prstGeom>
          <a:noFill/>
          <a:ln>
            <a:noFill/>
          </a:ln>
        </p:spPr>
      </p:pic>
      <p:sp>
        <p:nvSpPr>
          <p:cNvPr id="1332" name="Google Shape;1332;p5"/>
          <p:cNvSpPr/>
          <p:nvPr/>
        </p:nvSpPr>
        <p:spPr>
          <a:xfrm>
            <a:off x="0" y="0"/>
            <a:ext cx="1485600" cy="1065600"/>
          </a:xfrm>
          <a:prstGeom prst="rect">
            <a:avLst/>
          </a:prstGeom>
          <a:solidFill>
            <a:srgbClr val="061A39">
              <a:alpha val="34901"/>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87909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739A760-367B-5F4B-A44D-B15FAB1065BE}"/>
              </a:ext>
            </a:extLst>
          </p:cNvPr>
          <p:cNvSpPr txBox="1"/>
          <p:nvPr/>
        </p:nvSpPr>
        <p:spPr>
          <a:xfrm>
            <a:off x="1566846" y="324363"/>
            <a:ext cx="9058305" cy="978729"/>
          </a:xfrm>
          <a:prstGeom prst="rect">
            <a:avLst/>
          </a:prstGeom>
          <a:noFill/>
        </p:spPr>
        <p:txBody>
          <a:bodyPr wrap="square" rtlCol="0">
            <a:spAutoFit/>
          </a:bodyPr>
          <a:lstStyle/>
          <a:p>
            <a:pPr algn="ctr">
              <a:lnSpc>
                <a:spcPct val="90000"/>
              </a:lnSpc>
              <a:spcBef>
                <a:spcPct val="0"/>
              </a:spcBef>
              <a:defRPr/>
            </a:pPr>
            <a:r>
              <a:rPr lang="en-US" sz="3200" b="1" kern="0" spc="-100" dirty="0">
                <a:solidFill>
                  <a:srgbClr val="002060"/>
                </a:solidFill>
                <a:latin typeface="Century Gothic" panose="020B0502020202020204" pitchFamily="34" charset="0"/>
                <a:ea typeface="+mj-ea"/>
                <a:cs typeface="Poppins"/>
              </a:rPr>
              <a:t>MYGOV, MEITY: INDIA’S AI-ENABLED CORONA HELPDESK - EMPOWERING CITIZENS</a:t>
            </a:r>
          </a:p>
        </p:txBody>
      </p:sp>
      <p:pic>
        <p:nvPicPr>
          <p:cNvPr id="2" name="Google Shape;590;p92" descr="40 KW GRID CONNECTED SOLAR POWER PLANT – The Leading Solar ...">
            <a:extLst>
              <a:ext uri="{FF2B5EF4-FFF2-40B4-BE49-F238E27FC236}">
                <a16:creationId xmlns:a16="http://schemas.microsoft.com/office/drawing/2014/main" id="{6817F69A-C9D3-BF27-8211-7CDC4BA2B649}"/>
              </a:ext>
            </a:extLst>
          </p:cNvPr>
          <p:cNvPicPr preferRelativeResize="0"/>
          <p:nvPr/>
        </p:nvPicPr>
        <p:blipFill rotWithShape="1">
          <a:blip r:embed="rId2">
            <a:alphaModFix/>
          </a:blip>
          <a:srcRect l="12690" r="13655"/>
          <a:stretch/>
        </p:blipFill>
        <p:spPr>
          <a:xfrm>
            <a:off x="10986141" y="32625"/>
            <a:ext cx="1202268" cy="861484"/>
          </a:xfrm>
          <a:prstGeom prst="rect">
            <a:avLst/>
          </a:prstGeom>
          <a:noFill/>
          <a:ln>
            <a:noFill/>
          </a:ln>
        </p:spPr>
      </p:pic>
      <p:pic>
        <p:nvPicPr>
          <p:cNvPr id="3" name="Picture 2" descr="Logo&#10;&#10;Description automatically generated">
            <a:extLst>
              <a:ext uri="{FF2B5EF4-FFF2-40B4-BE49-F238E27FC236}">
                <a16:creationId xmlns:a16="http://schemas.microsoft.com/office/drawing/2014/main" id="{3F113A36-2525-593E-ADE4-AF8DFB952860}"/>
              </a:ext>
            </a:extLst>
          </p:cNvPr>
          <p:cNvPicPr>
            <a:picLocks noChangeAspect="1"/>
          </p:cNvPicPr>
          <p:nvPr/>
        </p:nvPicPr>
        <p:blipFill>
          <a:blip r:embed="rId3"/>
          <a:stretch>
            <a:fillRect/>
          </a:stretch>
        </p:blipFill>
        <p:spPr>
          <a:xfrm>
            <a:off x="-123712" y="32625"/>
            <a:ext cx="1295400" cy="863600"/>
          </a:xfrm>
          <a:prstGeom prst="rect">
            <a:avLst/>
          </a:prstGeom>
        </p:spPr>
      </p:pic>
      <p:sp>
        <p:nvSpPr>
          <p:cNvPr id="38" name="Google Shape;1075;p45">
            <a:extLst>
              <a:ext uri="{FF2B5EF4-FFF2-40B4-BE49-F238E27FC236}">
                <a16:creationId xmlns:a16="http://schemas.microsoft.com/office/drawing/2014/main" id="{B7DC1EE9-1F06-2202-47D7-5C3FA1BEE739}"/>
              </a:ext>
            </a:extLst>
          </p:cNvPr>
          <p:cNvSpPr/>
          <p:nvPr/>
        </p:nvSpPr>
        <p:spPr>
          <a:xfrm>
            <a:off x="161982" y="1464508"/>
            <a:ext cx="10840505" cy="1327712"/>
          </a:xfrm>
          <a:prstGeom prst="round2DiagRect">
            <a:avLst>
              <a:gd name="adj1" fmla="val 16667"/>
              <a:gd name="adj2" fmla="val 0"/>
            </a:avLst>
          </a:prstGeom>
          <a:solidFill>
            <a:schemeClr val="bg1">
              <a:lumMod val="95000"/>
            </a:schemeClr>
          </a:solidFill>
          <a:ln>
            <a:noFill/>
          </a:ln>
          <a:effectLst>
            <a:outerShdw blurRad="50800" dist="38100" dir="2700000" algn="tl" rotWithShape="0">
              <a:srgbClr val="000000">
                <a:alpha val="40000"/>
              </a:srgbClr>
            </a:outerShdw>
          </a:effectLst>
        </p:spPr>
        <p:txBody>
          <a:bodyPr spcFirstLastPara="1" wrap="square" lIns="48000" tIns="0" rIns="48000" bIns="0" anchor="ctr" anchorCtr="0">
            <a:noAutofit/>
          </a:bodyPr>
          <a:lstStyle/>
          <a:p>
            <a:pPr defTabSz="1219170">
              <a:buClr>
                <a:srgbClr val="000000"/>
              </a:buClr>
              <a:defRPr/>
            </a:pPr>
            <a:endParaRPr lang="en-US" sz="1500" kern="0" dirty="0">
              <a:solidFill>
                <a:srgbClr val="000000"/>
              </a:solidFill>
              <a:cs typeface="Arial"/>
              <a:sym typeface="Arial"/>
            </a:endParaRPr>
          </a:p>
          <a:p>
            <a:pPr defTabSz="1219170">
              <a:buClr>
                <a:srgbClr val="000000"/>
              </a:buClr>
              <a:defRPr/>
            </a:pPr>
            <a:endParaRPr lang="en-US" sz="1500" kern="0" dirty="0">
              <a:solidFill>
                <a:srgbClr val="000000"/>
              </a:solidFill>
              <a:cs typeface="Arial"/>
              <a:sym typeface="Arial"/>
            </a:endParaRPr>
          </a:p>
          <a:p>
            <a:pPr defTabSz="1219170">
              <a:buClr>
                <a:srgbClr val="000000"/>
              </a:buClr>
              <a:defRPr/>
            </a:pPr>
            <a:r>
              <a:rPr lang="en-US" sz="1500" kern="0" dirty="0">
                <a:solidFill>
                  <a:srgbClr val="000000"/>
                </a:solidFill>
                <a:cs typeface="Arial"/>
                <a:sym typeface="Arial"/>
              </a:rPr>
              <a:t>The onset of the global pandemic brought about a panic wave in the country, so the government took it upon itself to curb the spread of </a:t>
            </a:r>
            <a:r>
              <a:rPr lang="en-US" sz="1500" kern="0" dirty="0" err="1">
                <a:solidFill>
                  <a:srgbClr val="000000"/>
                </a:solidFill>
                <a:cs typeface="Arial"/>
                <a:sym typeface="Arial"/>
              </a:rPr>
              <a:t>rumours</a:t>
            </a:r>
            <a:r>
              <a:rPr lang="en-US" sz="1500" kern="0" dirty="0">
                <a:solidFill>
                  <a:srgbClr val="000000"/>
                </a:solidFill>
                <a:cs typeface="Arial"/>
                <a:sym typeface="Arial"/>
              </a:rPr>
              <a:t> and misinformation. The Government of India wanted a solution that would empower citizens with the right steps to take precautionary measures for staying safe during the COVID-19 pandemic. The key objective was to offer a </a:t>
            </a:r>
            <a:r>
              <a:rPr lang="en-US" sz="1500" b="1" kern="0" dirty="0">
                <a:solidFill>
                  <a:srgbClr val="000000"/>
                </a:solidFill>
                <a:cs typeface="Arial"/>
                <a:sym typeface="Arial"/>
              </a:rPr>
              <a:t>24/7 helpdesk </a:t>
            </a:r>
            <a:r>
              <a:rPr lang="en-US" sz="1500" kern="0" dirty="0">
                <a:solidFill>
                  <a:srgbClr val="000000"/>
                </a:solidFill>
                <a:cs typeface="Arial"/>
                <a:sym typeface="Arial"/>
              </a:rPr>
              <a:t>that answered coronavirus queries in </a:t>
            </a:r>
            <a:r>
              <a:rPr lang="en-US" sz="1500" b="1" kern="0" dirty="0">
                <a:solidFill>
                  <a:srgbClr val="000000"/>
                </a:solidFill>
                <a:cs typeface="Arial"/>
                <a:sym typeface="Arial"/>
              </a:rPr>
              <a:t>multiple language</a:t>
            </a:r>
            <a:r>
              <a:rPr lang="en-US" sz="1500" kern="0" dirty="0">
                <a:solidFill>
                  <a:srgbClr val="000000"/>
                </a:solidFill>
                <a:cs typeface="Arial"/>
                <a:sym typeface="Arial"/>
              </a:rPr>
              <a:t>s and helped </a:t>
            </a:r>
            <a:r>
              <a:rPr lang="en-US" sz="1500" b="1" kern="0" dirty="0">
                <a:solidFill>
                  <a:srgbClr val="000000"/>
                </a:solidFill>
                <a:cs typeface="Arial"/>
                <a:sym typeface="Arial"/>
              </a:rPr>
              <a:t>prevent the spread of false information.</a:t>
            </a:r>
            <a:r>
              <a:rPr lang="en-US" sz="1500" kern="0" dirty="0">
                <a:solidFill>
                  <a:srgbClr val="000000"/>
                </a:solidFill>
                <a:cs typeface="Arial"/>
                <a:sym typeface="Arial"/>
              </a:rPr>
              <a:t> </a:t>
            </a:r>
          </a:p>
        </p:txBody>
      </p:sp>
      <p:sp>
        <p:nvSpPr>
          <p:cNvPr id="39" name="Rounded Rectangle 41">
            <a:extLst>
              <a:ext uri="{FF2B5EF4-FFF2-40B4-BE49-F238E27FC236}">
                <a16:creationId xmlns:a16="http://schemas.microsoft.com/office/drawing/2014/main" id="{CF782768-96F1-C95E-10F9-5F4E67A70039}"/>
              </a:ext>
            </a:extLst>
          </p:cNvPr>
          <p:cNvSpPr/>
          <p:nvPr/>
        </p:nvSpPr>
        <p:spPr>
          <a:xfrm>
            <a:off x="148113" y="1464507"/>
            <a:ext cx="4351500" cy="406868"/>
          </a:xfrm>
          <a:prstGeom prst="roundRect">
            <a:avLst>
              <a:gd name="adj" fmla="val 50000"/>
            </a:avLst>
          </a:prstGeom>
          <a:solidFill>
            <a:srgbClr val="004B53"/>
          </a:solidFill>
        </p:spPr>
        <p:txBody>
          <a:bodyPr wrap="square" lIns="684000" rIns="251999" anchor="ctr">
            <a:noAutofit/>
          </a:bodyPr>
          <a:lstStyle/>
          <a:p>
            <a:pPr defTabSz="1390463">
              <a:defRPr/>
            </a:pPr>
            <a:r>
              <a:rPr lang="en-US" sz="2000" b="1" dirty="0">
                <a:solidFill>
                  <a:srgbClr val="FFFFFF"/>
                </a:solidFill>
                <a:latin typeface="Proxima Nova" panose="020B0604020202020204" charset="0"/>
                <a:cs typeface="Arial"/>
                <a:sym typeface="Arial"/>
              </a:rPr>
              <a:t>Problem</a:t>
            </a:r>
          </a:p>
        </p:txBody>
      </p:sp>
      <p:sp>
        <p:nvSpPr>
          <p:cNvPr id="48" name="Google Shape;1075;p45">
            <a:extLst>
              <a:ext uri="{FF2B5EF4-FFF2-40B4-BE49-F238E27FC236}">
                <a16:creationId xmlns:a16="http://schemas.microsoft.com/office/drawing/2014/main" id="{488AC644-FEBD-295B-F6FC-57D9269E56B2}"/>
              </a:ext>
            </a:extLst>
          </p:cNvPr>
          <p:cNvSpPr/>
          <p:nvPr/>
        </p:nvSpPr>
        <p:spPr>
          <a:xfrm>
            <a:off x="161982" y="5172908"/>
            <a:ext cx="10840505" cy="1327712"/>
          </a:xfrm>
          <a:prstGeom prst="round2DiagRect">
            <a:avLst>
              <a:gd name="adj1" fmla="val 16667"/>
              <a:gd name="adj2" fmla="val 0"/>
            </a:avLst>
          </a:prstGeom>
          <a:solidFill>
            <a:schemeClr val="bg1">
              <a:lumMod val="95000"/>
            </a:schemeClr>
          </a:solidFill>
          <a:ln>
            <a:noFill/>
          </a:ln>
          <a:effectLst>
            <a:outerShdw blurRad="50800" dist="38100" dir="2700000" algn="tl" rotWithShape="0">
              <a:srgbClr val="000000">
                <a:alpha val="40000"/>
              </a:srgbClr>
            </a:outerShdw>
          </a:effectLst>
        </p:spPr>
        <p:txBody>
          <a:bodyPr spcFirstLastPara="1" wrap="square" lIns="48000" tIns="0" rIns="48000" bIns="0" anchor="ctr" anchorCtr="0">
            <a:noAutofit/>
          </a:bodyPr>
          <a:lstStyle/>
          <a:p>
            <a:pPr defTabSz="1219170">
              <a:buClr>
                <a:srgbClr val="000000"/>
              </a:buClr>
              <a:defRPr/>
            </a:pPr>
            <a:endParaRPr lang="en-IN" sz="1500" dirty="0"/>
          </a:p>
          <a:p>
            <a:pPr defTabSz="1219170">
              <a:buClr>
                <a:srgbClr val="000000"/>
              </a:buClr>
              <a:defRPr/>
            </a:pPr>
            <a:endParaRPr lang="en-IN" sz="1500" dirty="0"/>
          </a:p>
          <a:p>
            <a:pPr defTabSz="1219170">
              <a:buClr>
                <a:srgbClr val="000000"/>
              </a:buClr>
              <a:defRPr/>
            </a:pPr>
            <a:r>
              <a:rPr lang="en-IN" sz="1500" dirty="0"/>
              <a:t>MyGov Corona Helpdesk, </a:t>
            </a:r>
            <a:r>
              <a:rPr lang="en-IN" sz="1500" b="1" dirty="0"/>
              <a:t>world’s largest WhatsApp chatbot</a:t>
            </a:r>
            <a:r>
              <a:rPr lang="en-IN" sz="1500" dirty="0"/>
              <a:t>, has been handling </a:t>
            </a:r>
            <a:r>
              <a:rPr lang="en-IN" sz="1500" b="1" dirty="0"/>
              <a:t>millions of diverse queries </a:t>
            </a:r>
            <a:r>
              <a:rPr lang="en-IN" sz="1500" dirty="0"/>
              <a:t>in both English and Hindi. Since its launch in March 2020, the helpdesk has successfully catered to </a:t>
            </a:r>
            <a:r>
              <a:rPr lang="en-IN" sz="1500" b="1" dirty="0"/>
              <a:t>over 60.7 Million users </a:t>
            </a:r>
            <a:r>
              <a:rPr lang="en-IN" sz="1500" dirty="0"/>
              <a:t>and </a:t>
            </a:r>
            <a:r>
              <a:rPr lang="en-IN" sz="1500" b="1" dirty="0"/>
              <a:t>240 Million user messages</a:t>
            </a:r>
            <a:r>
              <a:rPr lang="en-IN" sz="1500" dirty="0"/>
              <a:t> (as on November, 2021). Remarkably, the chatbot was </a:t>
            </a:r>
            <a:r>
              <a:rPr lang="en-IN" sz="1500" b="1" dirty="0"/>
              <a:t>deployed in a record time of only five days.</a:t>
            </a:r>
            <a:endParaRPr lang="en-US" sz="1500" b="1" kern="0" dirty="0">
              <a:solidFill>
                <a:srgbClr val="000000"/>
              </a:solidFill>
              <a:latin typeface="Proxima Nova" panose="020B0604020202020204" charset="0"/>
              <a:cs typeface="Arial"/>
              <a:sym typeface="Arial"/>
            </a:endParaRPr>
          </a:p>
        </p:txBody>
      </p:sp>
      <p:sp>
        <p:nvSpPr>
          <p:cNvPr id="50" name="Rounded Rectangle 41">
            <a:extLst>
              <a:ext uri="{FF2B5EF4-FFF2-40B4-BE49-F238E27FC236}">
                <a16:creationId xmlns:a16="http://schemas.microsoft.com/office/drawing/2014/main" id="{9419CA76-6D86-CBF1-3F9E-B8A4B85B7E51}"/>
              </a:ext>
            </a:extLst>
          </p:cNvPr>
          <p:cNvSpPr/>
          <p:nvPr/>
        </p:nvSpPr>
        <p:spPr>
          <a:xfrm>
            <a:off x="161982" y="5172908"/>
            <a:ext cx="4351500" cy="406868"/>
          </a:xfrm>
          <a:prstGeom prst="roundRect">
            <a:avLst>
              <a:gd name="adj" fmla="val 50000"/>
            </a:avLst>
          </a:prstGeom>
          <a:solidFill>
            <a:srgbClr val="004B53"/>
          </a:solidFill>
        </p:spPr>
        <p:txBody>
          <a:bodyPr wrap="square" lIns="684000" rIns="251999" anchor="ctr">
            <a:noAutofit/>
          </a:bodyPr>
          <a:lstStyle/>
          <a:p>
            <a:pPr defTabSz="1390463">
              <a:defRPr/>
            </a:pPr>
            <a:r>
              <a:rPr lang="en-US" sz="2000" b="1" dirty="0">
                <a:solidFill>
                  <a:srgbClr val="FFFFFF"/>
                </a:solidFill>
                <a:latin typeface="Proxima Nova" panose="020B0604020202020204" charset="0"/>
                <a:cs typeface="Arial"/>
                <a:sym typeface="Arial"/>
              </a:rPr>
              <a:t>Impact</a:t>
            </a:r>
          </a:p>
        </p:txBody>
      </p:sp>
      <p:sp>
        <p:nvSpPr>
          <p:cNvPr id="51" name="Google Shape;1075;p45">
            <a:extLst>
              <a:ext uri="{FF2B5EF4-FFF2-40B4-BE49-F238E27FC236}">
                <a16:creationId xmlns:a16="http://schemas.microsoft.com/office/drawing/2014/main" id="{AD7C1767-0E98-2775-D211-559E49CD769D}"/>
              </a:ext>
            </a:extLst>
          </p:cNvPr>
          <p:cNvSpPr/>
          <p:nvPr/>
        </p:nvSpPr>
        <p:spPr>
          <a:xfrm>
            <a:off x="161982" y="3031951"/>
            <a:ext cx="10840505" cy="1901226"/>
          </a:xfrm>
          <a:prstGeom prst="round2DiagRect">
            <a:avLst>
              <a:gd name="adj1" fmla="val 16667"/>
              <a:gd name="adj2" fmla="val 0"/>
            </a:avLst>
          </a:prstGeom>
          <a:solidFill>
            <a:schemeClr val="bg1">
              <a:lumMod val="95000"/>
            </a:schemeClr>
          </a:solidFill>
          <a:ln>
            <a:noFill/>
          </a:ln>
          <a:effectLst>
            <a:outerShdw blurRad="50800" dist="38100" dir="2700000" algn="tl" rotWithShape="0">
              <a:srgbClr val="000000">
                <a:alpha val="40000"/>
              </a:srgbClr>
            </a:outerShdw>
          </a:effectLst>
        </p:spPr>
        <p:txBody>
          <a:bodyPr spcFirstLastPara="1" wrap="square" lIns="48000" tIns="0" rIns="48000" bIns="0" anchor="ctr" anchorCtr="0">
            <a:noAutofit/>
          </a:bodyPr>
          <a:lstStyle/>
          <a:p>
            <a:pPr defTabSz="1219170">
              <a:buClr>
                <a:srgbClr val="000000"/>
              </a:buClr>
              <a:defRPr/>
            </a:pPr>
            <a:endParaRPr lang="en-IN" sz="1500" dirty="0"/>
          </a:p>
          <a:p>
            <a:pPr defTabSz="1219170">
              <a:buClr>
                <a:srgbClr val="000000"/>
              </a:buClr>
              <a:defRPr/>
            </a:pPr>
            <a:endParaRPr lang="en-IN" sz="1500" dirty="0"/>
          </a:p>
          <a:p>
            <a:pPr defTabSz="1219170">
              <a:buClr>
                <a:srgbClr val="000000"/>
              </a:buClr>
              <a:defRPr/>
            </a:pPr>
            <a:r>
              <a:rPr lang="en-IN" sz="1500" dirty="0" err="1"/>
              <a:t>Haptik</a:t>
            </a:r>
            <a:r>
              <a:rPr lang="en-IN" sz="1500" dirty="0"/>
              <a:t> is a Conversational AI company that built the MyGov Corona Helpdesk in record time. This </a:t>
            </a:r>
            <a:r>
              <a:rPr lang="en-IN" sz="1500" b="1" dirty="0"/>
              <a:t>Intelligent Virtual Assistant (IVA) </a:t>
            </a:r>
            <a:r>
              <a:rPr lang="en-IN" sz="1500" dirty="0"/>
              <a:t>is essentially an </a:t>
            </a:r>
            <a:r>
              <a:rPr lang="en-IN" sz="1500" b="1" dirty="0"/>
              <a:t>AI-powered WhatsApp chatbot</a:t>
            </a:r>
            <a:r>
              <a:rPr lang="en-IN" sz="1500" dirty="0"/>
              <a:t> that brings accurate information at the fingertips of the users. The chatbot has the following functionalities:</a:t>
            </a:r>
          </a:p>
          <a:p>
            <a:pPr marL="285750" indent="-285750" defTabSz="1219170">
              <a:buClr>
                <a:srgbClr val="000000"/>
              </a:buClr>
              <a:buFont typeface="Arial" panose="020B0604020202020204" pitchFamily="34" charset="0"/>
              <a:buChar char="•"/>
              <a:defRPr/>
            </a:pPr>
            <a:r>
              <a:rPr lang="en-IN" sz="1500" dirty="0"/>
              <a:t>Help users check symptoms and get a diagnosis</a:t>
            </a:r>
          </a:p>
          <a:p>
            <a:pPr marL="285750" indent="-285750" defTabSz="1219170">
              <a:buClr>
                <a:srgbClr val="000000"/>
              </a:buClr>
              <a:buFont typeface="Arial" panose="020B0604020202020204" pitchFamily="34" charset="0"/>
              <a:buChar char="•"/>
              <a:defRPr/>
            </a:pPr>
            <a:r>
              <a:rPr lang="en-IN" sz="1500" dirty="0"/>
              <a:t>Provide tips and precautionary measures to stay safe.</a:t>
            </a:r>
          </a:p>
          <a:p>
            <a:pPr marL="285750" indent="-285750" defTabSz="1219170">
              <a:buClr>
                <a:srgbClr val="000000"/>
              </a:buClr>
              <a:buFont typeface="Arial" panose="020B0604020202020204" pitchFamily="34" charset="0"/>
              <a:buChar char="•"/>
              <a:defRPr/>
            </a:pPr>
            <a:r>
              <a:rPr lang="en-IN" sz="1500" dirty="0"/>
              <a:t>Bust myths around COVID-19.</a:t>
            </a:r>
          </a:p>
        </p:txBody>
      </p:sp>
      <p:sp>
        <p:nvSpPr>
          <p:cNvPr id="52" name="Rounded Rectangle 41">
            <a:extLst>
              <a:ext uri="{FF2B5EF4-FFF2-40B4-BE49-F238E27FC236}">
                <a16:creationId xmlns:a16="http://schemas.microsoft.com/office/drawing/2014/main" id="{87EC5206-4D90-0879-E77D-9EC0F01C2C63}"/>
              </a:ext>
            </a:extLst>
          </p:cNvPr>
          <p:cNvSpPr/>
          <p:nvPr/>
        </p:nvSpPr>
        <p:spPr>
          <a:xfrm>
            <a:off x="161982" y="3022132"/>
            <a:ext cx="4351500" cy="406868"/>
          </a:xfrm>
          <a:prstGeom prst="roundRect">
            <a:avLst>
              <a:gd name="adj" fmla="val 50000"/>
            </a:avLst>
          </a:prstGeom>
          <a:solidFill>
            <a:srgbClr val="004B53"/>
          </a:solidFill>
        </p:spPr>
        <p:txBody>
          <a:bodyPr wrap="square" lIns="684000" rIns="251999" anchor="ctr">
            <a:noAutofit/>
          </a:bodyPr>
          <a:lstStyle/>
          <a:p>
            <a:pPr defTabSz="1390463">
              <a:defRPr/>
            </a:pPr>
            <a:r>
              <a:rPr lang="en-US" sz="2000" b="1" dirty="0">
                <a:solidFill>
                  <a:srgbClr val="FFFFFF"/>
                </a:solidFill>
                <a:latin typeface="Proxima Nova" panose="020B0604020202020204" charset="0"/>
                <a:cs typeface="Arial"/>
                <a:sym typeface="Arial"/>
              </a:rPr>
              <a:t>Solution</a:t>
            </a:r>
          </a:p>
        </p:txBody>
      </p:sp>
      <p:pic>
        <p:nvPicPr>
          <p:cNvPr id="54" name="Graphic 53" descr="Target with solid fill">
            <a:extLst>
              <a:ext uri="{FF2B5EF4-FFF2-40B4-BE49-F238E27FC236}">
                <a16:creationId xmlns:a16="http://schemas.microsoft.com/office/drawing/2014/main" id="{E22757F2-815B-EFFD-2159-5AFCAAEB2D3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1076" y="5172674"/>
            <a:ext cx="432000" cy="432000"/>
          </a:xfrm>
          <a:prstGeom prst="rect">
            <a:avLst/>
          </a:prstGeom>
        </p:spPr>
      </p:pic>
      <p:pic>
        <p:nvPicPr>
          <p:cNvPr id="56" name="Graphic 55" descr="Brainstorm with solid fill">
            <a:extLst>
              <a:ext uri="{FF2B5EF4-FFF2-40B4-BE49-F238E27FC236}">
                <a16:creationId xmlns:a16="http://schemas.microsoft.com/office/drawing/2014/main" id="{7484F834-1647-EE1A-ED9B-E2806CD4611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1076" y="3022266"/>
            <a:ext cx="432000" cy="432000"/>
          </a:xfrm>
          <a:prstGeom prst="rect">
            <a:avLst/>
          </a:prstGeom>
        </p:spPr>
      </p:pic>
      <p:pic>
        <p:nvPicPr>
          <p:cNvPr id="58" name="Graphic 57" descr="Question Mark with solid fill">
            <a:extLst>
              <a:ext uri="{FF2B5EF4-FFF2-40B4-BE49-F238E27FC236}">
                <a16:creationId xmlns:a16="http://schemas.microsoft.com/office/drawing/2014/main" id="{A5BDEC5D-B6EF-FE54-69AB-822C3D20719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1076" y="1451941"/>
            <a:ext cx="432000" cy="432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64953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739A760-367B-5F4B-A44D-B15FAB1065BE}"/>
              </a:ext>
            </a:extLst>
          </p:cNvPr>
          <p:cNvSpPr txBox="1"/>
          <p:nvPr/>
        </p:nvSpPr>
        <p:spPr>
          <a:xfrm>
            <a:off x="1566846" y="324363"/>
            <a:ext cx="9058305" cy="978729"/>
          </a:xfrm>
          <a:prstGeom prst="rect">
            <a:avLst/>
          </a:prstGeom>
          <a:noFill/>
        </p:spPr>
        <p:txBody>
          <a:bodyPr wrap="square" rtlCol="0">
            <a:spAutoFit/>
          </a:bodyPr>
          <a:lstStyle>
            <a:defPPr>
              <a:defRPr lang="en-US"/>
            </a:defPPr>
            <a:lvl1pPr algn="ctr">
              <a:lnSpc>
                <a:spcPct val="90000"/>
              </a:lnSpc>
              <a:spcBef>
                <a:spcPct val="0"/>
              </a:spcBef>
              <a:defRPr sz="3200" b="1" kern="0" spc="-100">
                <a:solidFill>
                  <a:srgbClr val="002060"/>
                </a:solidFill>
                <a:latin typeface="Century Gothic" panose="020B0502020202020204" pitchFamily="34" charset="0"/>
                <a:ea typeface="+mj-ea"/>
                <a:cs typeface="Poppins"/>
              </a:defRPr>
            </a:lvl1pPr>
          </a:lstStyle>
          <a:p>
            <a:r>
              <a:rPr lang="en-IN" dirty="0"/>
              <a:t>DRDO: USING CHEST X-RAYS &amp; AI TO DETECT COVID-19 INDUCED LUNG DAMAGE</a:t>
            </a:r>
            <a:endParaRPr lang="en-US" dirty="0"/>
          </a:p>
        </p:txBody>
      </p:sp>
      <p:pic>
        <p:nvPicPr>
          <p:cNvPr id="2" name="Google Shape;590;p92" descr="40 KW GRID CONNECTED SOLAR POWER PLANT – The Leading Solar ...">
            <a:extLst>
              <a:ext uri="{FF2B5EF4-FFF2-40B4-BE49-F238E27FC236}">
                <a16:creationId xmlns:a16="http://schemas.microsoft.com/office/drawing/2014/main" id="{6817F69A-C9D3-BF27-8211-7CDC4BA2B649}"/>
              </a:ext>
            </a:extLst>
          </p:cNvPr>
          <p:cNvPicPr preferRelativeResize="0"/>
          <p:nvPr/>
        </p:nvPicPr>
        <p:blipFill rotWithShape="1">
          <a:blip r:embed="rId2">
            <a:alphaModFix/>
          </a:blip>
          <a:srcRect l="12690" r="13655"/>
          <a:stretch/>
        </p:blipFill>
        <p:spPr>
          <a:xfrm>
            <a:off x="10986141" y="32625"/>
            <a:ext cx="1202268" cy="861484"/>
          </a:xfrm>
          <a:prstGeom prst="rect">
            <a:avLst/>
          </a:prstGeom>
          <a:noFill/>
          <a:ln>
            <a:noFill/>
          </a:ln>
        </p:spPr>
      </p:pic>
      <p:pic>
        <p:nvPicPr>
          <p:cNvPr id="3" name="Picture 2" descr="Logo&#10;&#10;Description automatically generated">
            <a:extLst>
              <a:ext uri="{FF2B5EF4-FFF2-40B4-BE49-F238E27FC236}">
                <a16:creationId xmlns:a16="http://schemas.microsoft.com/office/drawing/2014/main" id="{3F113A36-2525-593E-ADE4-AF8DFB952860}"/>
              </a:ext>
            </a:extLst>
          </p:cNvPr>
          <p:cNvPicPr>
            <a:picLocks noChangeAspect="1"/>
          </p:cNvPicPr>
          <p:nvPr/>
        </p:nvPicPr>
        <p:blipFill>
          <a:blip r:embed="rId3"/>
          <a:stretch>
            <a:fillRect/>
          </a:stretch>
        </p:blipFill>
        <p:spPr>
          <a:xfrm>
            <a:off x="-123712" y="32625"/>
            <a:ext cx="1295400" cy="863600"/>
          </a:xfrm>
          <a:prstGeom prst="rect">
            <a:avLst/>
          </a:prstGeom>
        </p:spPr>
      </p:pic>
      <p:sp>
        <p:nvSpPr>
          <p:cNvPr id="38" name="Google Shape;1075;p45">
            <a:extLst>
              <a:ext uri="{FF2B5EF4-FFF2-40B4-BE49-F238E27FC236}">
                <a16:creationId xmlns:a16="http://schemas.microsoft.com/office/drawing/2014/main" id="{B7DC1EE9-1F06-2202-47D7-5C3FA1BEE739}"/>
              </a:ext>
            </a:extLst>
          </p:cNvPr>
          <p:cNvSpPr/>
          <p:nvPr/>
        </p:nvSpPr>
        <p:spPr>
          <a:xfrm>
            <a:off x="161982" y="1464508"/>
            <a:ext cx="10840505" cy="1327712"/>
          </a:xfrm>
          <a:prstGeom prst="round2DiagRect">
            <a:avLst>
              <a:gd name="adj1" fmla="val 16667"/>
              <a:gd name="adj2" fmla="val 0"/>
            </a:avLst>
          </a:prstGeom>
          <a:solidFill>
            <a:schemeClr val="bg1">
              <a:lumMod val="95000"/>
            </a:schemeClr>
          </a:solidFill>
          <a:ln>
            <a:noFill/>
          </a:ln>
          <a:effectLst>
            <a:outerShdw blurRad="50800" dist="38100" dir="2700000" algn="tl" rotWithShape="0">
              <a:srgbClr val="000000">
                <a:alpha val="40000"/>
              </a:srgbClr>
            </a:outerShdw>
          </a:effectLst>
        </p:spPr>
        <p:txBody>
          <a:bodyPr spcFirstLastPara="1" wrap="square" lIns="48000" tIns="0" rIns="48000" bIns="0" anchor="ctr" anchorCtr="0">
            <a:noAutofit/>
          </a:bodyPr>
          <a:lstStyle/>
          <a:p>
            <a:pPr defTabSz="1219170">
              <a:buClr>
                <a:srgbClr val="000000"/>
              </a:buClr>
              <a:defRPr/>
            </a:pPr>
            <a:endParaRPr lang="en-US" sz="1400" kern="0" dirty="0">
              <a:solidFill>
                <a:srgbClr val="000000"/>
              </a:solidFill>
              <a:latin typeface="Proxima Nova" panose="020B0604020202020204" charset="0"/>
              <a:cs typeface="Arial"/>
              <a:sym typeface="Arial"/>
            </a:endParaRPr>
          </a:p>
          <a:p>
            <a:pPr defTabSz="1219170">
              <a:buClr>
                <a:srgbClr val="000000"/>
              </a:buClr>
              <a:defRPr/>
            </a:pPr>
            <a:endParaRPr lang="en-US" sz="1400" kern="0" dirty="0">
              <a:solidFill>
                <a:srgbClr val="000000"/>
              </a:solidFill>
              <a:latin typeface="Proxima Nova" panose="020B0604020202020204" charset="0"/>
              <a:cs typeface="Arial"/>
              <a:sym typeface="Arial"/>
            </a:endParaRPr>
          </a:p>
          <a:p>
            <a:pPr defTabSz="1219170">
              <a:buClr>
                <a:srgbClr val="000000"/>
              </a:buClr>
              <a:defRPr/>
            </a:pPr>
            <a:r>
              <a:rPr lang="en-US" sz="1500" dirty="0">
                <a:sym typeface="Arial"/>
              </a:rPr>
              <a:t>As the COVID-19 pandemic is steadily making its way into the rural pockets, it is presumed that access to CT scans and radiologists will be even tougher. Realizing the need for early and timely CT scans at an affordable rate, DRDO has developed ATMAN AI, an AI-based COVID detection application software using chest X-rays (CXR) to detect COVID induced lung abnormalities. </a:t>
            </a:r>
          </a:p>
        </p:txBody>
      </p:sp>
      <p:sp>
        <p:nvSpPr>
          <p:cNvPr id="39" name="Rounded Rectangle 41">
            <a:extLst>
              <a:ext uri="{FF2B5EF4-FFF2-40B4-BE49-F238E27FC236}">
                <a16:creationId xmlns:a16="http://schemas.microsoft.com/office/drawing/2014/main" id="{CF782768-96F1-C95E-10F9-5F4E67A70039}"/>
              </a:ext>
            </a:extLst>
          </p:cNvPr>
          <p:cNvSpPr/>
          <p:nvPr/>
        </p:nvSpPr>
        <p:spPr>
          <a:xfrm>
            <a:off x="148113" y="1464507"/>
            <a:ext cx="4351500" cy="406868"/>
          </a:xfrm>
          <a:prstGeom prst="roundRect">
            <a:avLst>
              <a:gd name="adj" fmla="val 50000"/>
            </a:avLst>
          </a:prstGeom>
          <a:solidFill>
            <a:srgbClr val="004B53"/>
          </a:solidFill>
        </p:spPr>
        <p:txBody>
          <a:bodyPr wrap="square" lIns="684000" rIns="251999" anchor="ctr">
            <a:noAutofit/>
          </a:bodyPr>
          <a:lstStyle/>
          <a:p>
            <a:pPr defTabSz="1390463">
              <a:defRPr/>
            </a:pPr>
            <a:r>
              <a:rPr lang="en-US" sz="2000" b="1" dirty="0">
                <a:solidFill>
                  <a:srgbClr val="FFFFFF"/>
                </a:solidFill>
                <a:latin typeface="Proxima Nova" panose="020B0604020202020204" charset="0"/>
                <a:cs typeface="Arial"/>
                <a:sym typeface="Arial"/>
              </a:rPr>
              <a:t>Problem</a:t>
            </a:r>
          </a:p>
        </p:txBody>
      </p:sp>
      <p:sp>
        <p:nvSpPr>
          <p:cNvPr id="48" name="Google Shape;1075;p45">
            <a:extLst>
              <a:ext uri="{FF2B5EF4-FFF2-40B4-BE49-F238E27FC236}">
                <a16:creationId xmlns:a16="http://schemas.microsoft.com/office/drawing/2014/main" id="{488AC644-FEBD-295B-F6FC-57D9269E56B2}"/>
              </a:ext>
            </a:extLst>
          </p:cNvPr>
          <p:cNvSpPr/>
          <p:nvPr/>
        </p:nvSpPr>
        <p:spPr>
          <a:xfrm>
            <a:off x="161982" y="5010348"/>
            <a:ext cx="10840505" cy="1590848"/>
          </a:xfrm>
          <a:prstGeom prst="round2DiagRect">
            <a:avLst>
              <a:gd name="adj1" fmla="val 16667"/>
              <a:gd name="adj2" fmla="val 0"/>
            </a:avLst>
          </a:prstGeom>
          <a:solidFill>
            <a:schemeClr val="bg1">
              <a:lumMod val="95000"/>
            </a:schemeClr>
          </a:solidFill>
          <a:ln>
            <a:noFill/>
          </a:ln>
          <a:effectLst>
            <a:outerShdw blurRad="50800" dist="38100" dir="2700000" algn="tl" rotWithShape="0">
              <a:srgbClr val="000000">
                <a:alpha val="40000"/>
              </a:srgbClr>
            </a:outerShdw>
          </a:effectLst>
        </p:spPr>
        <p:txBody>
          <a:bodyPr spcFirstLastPara="1" wrap="square" lIns="48000" tIns="0" rIns="48000" bIns="0" anchor="ctr" anchorCtr="0">
            <a:noAutofit/>
          </a:bodyPr>
          <a:lstStyle/>
          <a:p>
            <a:pPr defTabSz="1219170">
              <a:buClr>
                <a:srgbClr val="000000"/>
              </a:buClr>
              <a:defRPr/>
            </a:pPr>
            <a:endParaRPr lang="en-IN" sz="1500" dirty="0"/>
          </a:p>
          <a:p>
            <a:pPr defTabSz="1219170">
              <a:buClr>
                <a:srgbClr val="000000"/>
              </a:buClr>
              <a:defRPr/>
            </a:pPr>
            <a:endParaRPr lang="en-IN" sz="1500" dirty="0"/>
          </a:p>
          <a:p>
            <a:pPr defTabSz="1219170">
              <a:buClr>
                <a:srgbClr val="000000"/>
              </a:buClr>
              <a:defRPr/>
            </a:pPr>
            <a:r>
              <a:rPr lang="en-IN" sz="1500" dirty="0"/>
              <a:t>Based on the initial screening results, the solution is </a:t>
            </a:r>
            <a:r>
              <a:rPr lang="en-IN" sz="1500" b="1" dirty="0"/>
              <a:t>recommended for mass testing by the doctors</a:t>
            </a:r>
            <a:r>
              <a:rPr lang="en-IN" sz="1500" dirty="0"/>
              <a:t>. To help scale up this project, 5G Network enabled access to radiologists anywhere through its public cloud and AI-based infrastructure. The turnaround time for the deployment of the solution is a matter of days and the reach can be increased many folds due to the remote, accessible nature of the 5G Network Platform. </a:t>
            </a:r>
            <a:endParaRPr lang="en-US" sz="1500" b="1" kern="0" dirty="0">
              <a:solidFill>
                <a:srgbClr val="000000"/>
              </a:solidFill>
              <a:latin typeface="Proxima Nova" panose="020B0604020202020204" charset="0"/>
              <a:cs typeface="Arial"/>
              <a:sym typeface="Arial"/>
            </a:endParaRPr>
          </a:p>
        </p:txBody>
      </p:sp>
      <p:sp>
        <p:nvSpPr>
          <p:cNvPr id="50" name="Rounded Rectangle 41">
            <a:extLst>
              <a:ext uri="{FF2B5EF4-FFF2-40B4-BE49-F238E27FC236}">
                <a16:creationId xmlns:a16="http://schemas.microsoft.com/office/drawing/2014/main" id="{9419CA76-6D86-CBF1-3F9E-B8A4B85B7E51}"/>
              </a:ext>
            </a:extLst>
          </p:cNvPr>
          <p:cNvSpPr/>
          <p:nvPr/>
        </p:nvSpPr>
        <p:spPr>
          <a:xfrm>
            <a:off x="161982" y="5010348"/>
            <a:ext cx="4351500" cy="406868"/>
          </a:xfrm>
          <a:prstGeom prst="roundRect">
            <a:avLst>
              <a:gd name="adj" fmla="val 50000"/>
            </a:avLst>
          </a:prstGeom>
          <a:solidFill>
            <a:srgbClr val="004B53"/>
          </a:solidFill>
        </p:spPr>
        <p:txBody>
          <a:bodyPr wrap="square" lIns="684000" rIns="251999" anchor="ctr">
            <a:noAutofit/>
          </a:bodyPr>
          <a:lstStyle/>
          <a:p>
            <a:pPr defTabSz="1390463">
              <a:defRPr/>
            </a:pPr>
            <a:r>
              <a:rPr lang="en-US" sz="2000" b="1" dirty="0">
                <a:solidFill>
                  <a:srgbClr val="FFFFFF"/>
                </a:solidFill>
                <a:latin typeface="Proxima Nova" panose="020B0604020202020204" charset="0"/>
                <a:cs typeface="Arial"/>
                <a:sym typeface="Arial"/>
              </a:rPr>
              <a:t>Impact</a:t>
            </a:r>
          </a:p>
        </p:txBody>
      </p:sp>
      <p:sp>
        <p:nvSpPr>
          <p:cNvPr id="51" name="Google Shape;1075;p45">
            <a:extLst>
              <a:ext uri="{FF2B5EF4-FFF2-40B4-BE49-F238E27FC236}">
                <a16:creationId xmlns:a16="http://schemas.microsoft.com/office/drawing/2014/main" id="{AD7C1767-0E98-2775-D211-559E49CD769D}"/>
              </a:ext>
            </a:extLst>
          </p:cNvPr>
          <p:cNvSpPr/>
          <p:nvPr/>
        </p:nvSpPr>
        <p:spPr>
          <a:xfrm>
            <a:off x="161982" y="3108151"/>
            <a:ext cx="10840505" cy="1590849"/>
          </a:xfrm>
          <a:prstGeom prst="round2DiagRect">
            <a:avLst>
              <a:gd name="adj1" fmla="val 16667"/>
              <a:gd name="adj2" fmla="val 0"/>
            </a:avLst>
          </a:prstGeom>
          <a:solidFill>
            <a:schemeClr val="bg1">
              <a:lumMod val="95000"/>
            </a:schemeClr>
          </a:solidFill>
          <a:ln>
            <a:noFill/>
          </a:ln>
          <a:effectLst>
            <a:outerShdw blurRad="50800" dist="38100" dir="2700000" algn="tl" rotWithShape="0">
              <a:srgbClr val="000000">
                <a:alpha val="40000"/>
              </a:srgbClr>
            </a:outerShdw>
          </a:effectLst>
        </p:spPr>
        <p:txBody>
          <a:bodyPr spcFirstLastPara="1" wrap="square" lIns="48000" tIns="0" rIns="48000" bIns="0" anchor="ctr" anchorCtr="0">
            <a:noAutofit/>
          </a:bodyPr>
          <a:lstStyle/>
          <a:p>
            <a:pPr defTabSz="1219170">
              <a:buClr>
                <a:srgbClr val="000000"/>
              </a:buClr>
              <a:defRPr/>
            </a:pPr>
            <a:endParaRPr lang="en-IN" sz="1500" dirty="0"/>
          </a:p>
          <a:p>
            <a:pPr defTabSz="1219170">
              <a:buClr>
                <a:srgbClr val="000000"/>
              </a:buClr>
              <a:defRPr/>
            </a:pPr>
            <a:endParaRPr lang="en-IN" sz="1500" dirty="0"/>
          </a:p>
          <a:p>
            <a:pPr defTabSz="1219170">
              <a:buClr>
                <a:srgbClr val="000000"/>
              </a:buClr>
              <a:defRPr/>
            </a:pPr>
            <a:r>
              <a:rPr lang="en-IN" sz="1500" dirty="0"/>
              <a:t>DRDO has developed an </a:t>
            </a:r>
            <a:r>
              <a:rPr lang="en-IN" sz="1500" b="1" dirty="0"/>
              <a:t>AI-based intelligent, secure, web based, COVID detection application </a:t>
            </a:r>
            <a:r>
              <a:rPr lang="en-IN" sz="1500" dirty="0"/>
              <a:t>software ATMAN using Chest X-rays which can classify the images into normal, COVID-19 and pneumonia classes using limited number of sample images. </a:t>
            </a:r>
          </a:p>
          <a:p>
            <a:pPr defTabSz="1219170">
              <a:buClr>
                <a:srgbClr val="000000"/>
              </a:buClr>
              <a:defRPr/>
            </a:pPr>
            <a:r>
              <a:rPr lang="en-IN" sz="1500" dirty="0"/>
              <a:t>Using </a:t>
            </a:r>
            <a:r>
              <a:rPr lang="en-IN" sz="1500" b="1" dirty="0"/>
              <a:t>Indian datasets</a:t>
            </a:r>
            <a:r>
              <a:rPr lang="en-IN" sz="1500" dirty="0"/>
              <a:t> from COVID-19 positive patients, the dataset comprised of 1,324 COVID-19, 1,108 Normal, and 1,344 Pneumonia CXR images. The model was retrospectively used to test CXRs from RT-PCR proven COVID-19 patients to test positive predictive value and accuracy.</a:t>
            </a:r>
            <a:endParaRPr lang="en-US" sz="1500" kern="0" dirty="0">
              <a:solidFill>
                <a:srgbClr val="000000"/>
              </a:solidFill>
              <a:latin typeface="Proxima Nova" panose="020B0604020202020204" charset="0"/>
              <a:cs typeface="Arial"/>
              <a:sym typeface="Arial"/>
            </a:endParaRPr>
          </a:p>
        </p:txBody>
      </p:sp>
      <p:sp>
        <p:nvSpPr>
          <p:cNvPr id="52" name="Rounded Rectangle 41">
            <a:extLst>
              <a:ext uri="{FF2B5EF4-FFF2-40B4-BE49-F238E27FC236}">
                <a16:creationId xmlns:a16="http://schemas.microsoft.com/office/drawing/2014/main" id="{87EC5206-4D90-0879-E77D-9EC0F01C2C63}"/>
              </a:ext>
            </a:extLst>
          </p:cNvPr>
          <p:cNvSpPr/>
          <p:nvPr/>
        </p:nvSpPr>
        <p:spPr>
          <a:xfrm>
            <a:off x="161982" y="3098332"/>
            <a:ext cx="4351500" cy="406868"/>
          </a:xfrm>
          <a:prstGeom prst="roundRect">
            <a:avLst>
              <a:gd name="adj" fmla="val 50000"/>
            </a:avLst>
          </a:prstGeom>
          <a:solidFill>
            <a:srgbClr val="004B53"/>
          </a:solidFill>
        </p:spPr>
        <p:txBody>
          <a:bodyPr wrap="square" lIns="684000" rIns="251999" anchor="ctr">
            <a:noAutofit/>
          </a:bodyPr>
          <a:lstStyle/>
          <a:p>
            <a:pPr defTabSz="1390463">
              <a:defRPr/>
            </a:pPr>
            <a:r>
              <a:rPr lang="en-US" sz="2000" b="1" dirty="0">
                <a:solidFill>
                  <a:srgbClr val="FFFFFF"/>
                </a:solidFill>
                <a:latin typeface="Proxima Nova" panose="020B0604020202020204" charset="0"/>
                <a:cs typeface="Arial"/>
                <a:sym typeface="Arial"/>
              </a:rPr>
              <a:t>Solution</a:t>
            </a:r>
          </a:p>
        </p:txBody>
      </p:sp>
      <p:pic>
        <p:nvPicPr>
          <p:cNvPr id="54" name="Graphic 53" descr="Target with solid fill">
            <a:extLst>
              <a:ext uri="{FF2B5EF4-FFF2-40B4-BE49-F238E27FC236}">
                <a16:creationId xmlns:a16="http://schemas.microsoft.com/office/drawing/2014/main" id="{E22757F2-815B-EFFD-2159-5AFCAAEB2D3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1076" y="5010114"/>
            <a:ext cx="432000" cy="432000"/>
          </a:xfrm>
          <a:prstGeom prst="rect">
            <a:avLst/>
          </a:prstGeom>
        </p:spPr>
      </p:pic>
      <p:pic>
        <p:nvPicPr>
          <p:cNvPr id="56" name="Graphic 55" descr="Brainstorm with solid fill">
            <a:extLst>
              <a:ext uri="{FF2B5EF4-FFF2-40B4-BE49-F238E27FC236}">
                <a16:creationId xmlns:a16="http://schemas.microsoft.com/office/drawing/2014/main" id="{7484F834-1647-EE1A-ED9B-E2806CD4611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1076" y="3098466"/>
            <a:ext cx="432000" cy="432000"/>
          </a:xfrm>
          <a:prstGeom prst="rect">
            <a:avLst/>
          </a:prstGeom>
        </p:spPr>
      </p:pic>
      <p:pic>
        <p:nvPicPr>
          <p:cNvPr id="58" name="Graphic 57" descr="Question Mark with solid fill">
            <a:extLst>
              <a:ext uri="{FF2B5EF4-FFF2-40B4-BE49-F238E27FC236}">
                <a16:creationId xmlns:a16="http://schemas.microsoft.com/office/drawing/2014/main" id="{A5BDEC5D-B6EF-FE54-69AB-822C3D20719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1076" y="1451941"/>
            <a:ext cx="432000" cy="432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10183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61A39"/>
        </a:solidFill>
        <a:effectLst/>
      </p:bgPr>
    </p:bg>
    <p:spTree>
      <p:nvGrpSpPr>
        <p:cNvPr id="1" name="Shape 1327"/>
        <p:cNvGrpSpPr/>
        <p:nvPr/>
      </p:nvGrpSpPr>
      <p:grpSpPr>
        <a:xfrm>
          <a:off x="0" y="0"/>
          <a:ext cx="0" cy="0"/>
          <a:chOff x="0" y="0"/>
          <a:chExt cx="0" cy="0"/>
        </a:xfrm>
      </p:grpSpPr>
      <p:sp>
        <p:nvSpPr>
          <p:cNvPr id="1329" name="Google Shape;1329;p5"/>
          <p:cNvSpPr/>
          <p:nvPr/>
        </p:nvSpPr>
        <p:spPr>
          <a:xfrm>
            <a:off x="132835" y="4592379"/>
            <a:ext cx="9735065" cy="1998921"/>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Tx/>
              <a:buNone/>
              <a:tabLst/>
              <a:defRPr/>
            </a:pPr>
            <a:r>
              <a:rPr kumimoji="0" lang="en-IN" sz="4400" b="0" i="0" u="none" strike="noStrike" kern="1200" cap="none" spc="0" normalizeH="0" baseline="0" noProof="0" dirty="0">
                <a:ln>
                  <a:noFill/>
                </a:ln>
                <a:solidFill>
                  <a:prstClr val="white"/>
                </a:solidFill>
                <a:effectLst/>
                <a:uLnTx/>
                <a:uFillTx/>
                <a:latin typeface="Proxima Nova" panose="020B0604020202020204" charset="0"/>
                <a:ea typeface="+mn-ea"/>
                <a:cs typeface="+mn-cs"/>
                <a:sym typeface="Poppins"/>
              </a:rPr>
              <a:t>Challenges in using Data for Governance</a:t>
            </a:r>
            <a:endParaRPr kumimoji="0" lang="en-IN" sz="4400" b="0" i="0" u="none" strike="noStrike" kern="1200" cap="none" spc="0" normalizeH="0" baseline="0" noProof="0" dirty="0">
              <a:ln>
                <a:noFill/>
              </a:ln>
              <a:solidFill>
                <a:prstClr val="white"/>
              </a:solidFill>
              <a:effectLst/>
              <a:uLnTx/>
              <a:uFillTx/>
              <a:latin typeface="Proxima Nova" panose="020B0604020202020204" charset="0"/>
              <a:ea typeface="+mn-ea"/>
              <a:cs typeface="+mn-cs"/>
              <a:sym typeface="Arial"/>
            </a:endParaRPr>
          </a:p>
        </p:txBody>
      </p:sp>
      <p:pic>
        <p:nvPicPr>
          <p:cNvPr id="1331" name="Google Shape;1331;p5" descr="40 KW GRID CONNECTED SOLAR POWER PLANT – The Leading Solar ..."/>
          <p:cNvPicPr preferRelativeResize="0"/>
          <p:nvPr/>
        </p:nvPicPr>
        <p:blipFill rotWithShape="1">
          <a:blip r:embed="rId3">
            <a:alphaModFix/>
          </a:blip>
          <a:srcRect l="12690" r="13655"/>
          <a:stretch/>
        </p:blipFill>
        <p:spPr>
          <a:xfrm>
            <a:off x="1" y="-16"/>
            <a:ext cx="1401233" cy="1005416"/>
          </a:xfrm>
          <a:prstGeom prst="rect">
            <a:avLst/>
          </a:prstGeom>
          <a:noFill/>
          <a:ln>
            <a:noFill/>
          </a:ln>
        </p:spPr>
      </p:pic>
      <p:sp>
        <p:nvSpPr>
          <p:cNvPr id="1332" name="Google Shape;1332;p5"/>
          <p:cNvSpPr/>
          <p:nvPr/>
        </p:nvSpPr>
        <p:spPr>
          <a:xfrm>
            <a:off x="0" y="0"/>
            <a:ext cx="1485600" cy="1065600"/>
          </a:xfrm>
          <a:prstGeom prst="rect">
            <a:avLst/>
          </a:prstGeom>
          <a:solidFill>
            <a:srgbClr val="061A39">
              <a:alpha val="34901"/>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786725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grpSp>
        <p:nvGrpSpPr>
          <p:cNvPr id="10" name="Group 9">
            <a:extLst>
              <a:ext uri="{FF2B5EF4-FFF2-40B4-BE49-F238E27FC236}">
                <a16:creationId xmlns:a16="http://schemas.microsoft.com/office/drawing/2014/main" id="{E0F10C1E-A539-4F54-EB8D-AAB4A22E8928}"/>
              </a:ext>
            </a:extLst>
          </p:cNvPr>
          <p:cNvGrpSpPr/>
          <p:nvPr/>
        </p:nvGrpSpPr>
        <p:grpSpPr>
          <a:xfrm>
            <a:off x="226115" y="1295018"/>
            <a:ext cx="3600818" cy="1270802"/>
            <a:chOff x="1185671" y="1543376"/>
            <a:chExt cx="4199130" cy="938394"/>
          </a:xfrm>
        </p:grpSpPr>
        <p:sp>
          <p:nvSpPr>
            <p:cNvPr id="11" name="Google Shape;674;p83">
              <a:extLst>
                <a:ext uri="{FF2B5EF4-FFF2-40B4-BE49-F238E27FC236}">
                  <a16:creationId xmlns:a16="http://schemas.microsoft.com/office/drawing/2014/main" id="{69A5ACD0-CBF2-2D77-39F5-4EC73461F3BE}"/>
                </a:ext>
              </a:extLst>
            </p:cNvPr>
            <p:cNvSpPr/>
            <p:nvPr/>
          </p:nvSpPr>
          <p:spPr>
            <a:xfrm>
              <a:off x="1185671" y="1543377"/>
              <a:ext cx="683999" cy="938393"/>
            </a:xfrm>
            <a:prstGeom prst="rect">
              <a:avLst/>
            </a:prstGeom>
            <a:solidFill>
              <a:srgbClr val="45818E"/>
            </a:solidFill>
            <a:ln w="9525" cap="flat" cmpd="sng">
              <a:noFill/>
              <a:prstDash val="solid"/>
              <a:miter lim="800000"/>
              <a:headEnd type="none" w="sm" len="sm"/>
              <a:tailEnd type="none" w="sm" len="sm"/>
            </a:ln>
          </p:spPr>
          <p:txBody>
            <a:bodyPr spcFirstLastPara="1" wrap="square" lIns="0" tIns="0" rIns="36000" bIns="0" anchor="ctr" anchorCtr="0">
              <a:noAutofit/>
            </a:bodyPr>
            <a:lstStyle/>
            <a:p>
              <a:pPr algn="ctr">
                <a:buSzPts val="1400"/>
                <a:defRPr/>
              </a:pPr>
              <a:endParaRPr sz="2400" b="1" i="1" dirty="0">
                <a:solidFill>
                  <a:srgbClr val="FFFFFF"/>
                </a:solidFill>
                <a:latin typeface="Calibri"/>
                <a:ea typeface="Calibri"/>
                <a:cs typeface="Calibri"/>
                <a:sym typeface="Calibri"/>
              </a:endParaRPr>
            </a:p>
          </p:txBody>
        </p:sp>
        <p:sp>
          <p:nvSpPr>
            <p:cNvPr id="12" name="Google Shape;70;p15">
              <a:extLst>
                <a:ext uri="{FF2B5EF4-FFF2-40B4-BE49-F238E27FC236}">
                  <a16:creationId xmlns:a16="http://schemas.microsoft.com/office/drawing/2014/main" id="{513A4890-F23C-970E-0701-1C5D1783387C}"/>
                </a:ext>
              </a:extLst>
            </p:cNvPr>
            <p:cNvSpPr/>
            <p:nvPr/>
          </p:nvSpPr>
          <p:spPr>
            <a:xfrm>
              <a:off x="1873313" y="1543376"/>
              <a:ext cx="3511488" cy="935999"/>
            </a:xfrm>
            <a:prstGeom prst="rect">
              <a:avLst/>
            </a:prstGeom>
            <a:solidFill>
              <a:srgbClr val="FFFFFF"/>
            </a:solidFill>
            <a:ln w="19050" cap="flat" cmpd="sng">
              <a:solidFill>
                <a:srgbClr val="666666"/>
              </a:solidFill>
              <a:prstDash val="dot"/>
              <a:round/>
              <a:headEnd type="none" w="sm" len="sm"/>
              <a:tailEnd type="none" w="sm" len="sm"/>
            </a:ln>
          </p:spPr>
          <p:txBody>
            <a:bodyPr spcFirstLastPara="1" wrap="square" lIns="121897" tIns="121897" rIns="121897" bIns="121897" anchor="ctr" anchorCtr="0">
              <a:noAutofit/>
            </a:bodyPr>
            <a:lstStyle/>
            <a:p>
              <a:pPr algn="ctr">
                <a:lnSpc>
                  <a:spcPct val="150000"/>
                </a:lnSpc>
                <a:spcBef>
                  <a:spcPct val="0"/>
                </a:spcBef>
                <a:buSzPct val="100000"/>
                <a:defRPr/>
              </a:pPr>
              <a:r>
                <a:rPr lang="en-US" altLang="en-US" sz="1600" b="1" kern="1200" dirty="0">
                  <a:solidFill>
                    <a:srgbClr val="134F5B"/>
                  </a:solidFill>
                  <a:latin typeface="Proxima Nova" panose="020B0604020202020204" charset="0"/>
                  <a:ea typeface="Verdana" panose="020B0604030504040204" pitchFamily="34" charset="0"/>
                  <a:cs typeface="Verdana" panose="020B0604030504040204" pitchFamily="34" charset="0"/>
                </a:rPr>
                <a:t>Lack of Institutional Framework for Data Sharing</a:t>
              </a:r>
            </a:p>
          </p:txBody>
        </p:sp>
      </p:grpSp>
      <p:grpSp>
        <p:nvGrpSpPr>
          <p:cNvPr id="34" name="Group 33">
            <a:extLst>
              <a:ext uri="{FF2B5EF4-FFF2-40B4-BE49-F238E27FC236}">
                <a16:creationId xmlns:a16="http://schemas.microsoft.com/office/drawing/2014/main" id="{2E012793-D612-9130-0C78-2BD3797C0185}"/>
              </a:ext>
            </a:extLst>
          </p:cNvPr>
          <p:cNvGrpSpPr/>
          <p:nvPr/>
        </p:nvGrpSpPr>
        <p:grpSpPr>
          <a:xfrm>
            <a:off x="4233586" y="1295017"/>
            <a:ext cx="3600818" cy="1267561"/>
            <a:chOff x="1185671" y="1543376"/>
            <a:chExt cx="4199130" cy="936001"/>
          </a:xfrm>
        </p:grpSpPr>
        <p:sp>
          <p:nvSpPr>
            <p:cNvPr id="35" name="Google Shape;674;p83">
              <a:extLst>
                <a:ext uri="{FF2B5EF4-FFF2-40B4-BE49-F238E27FC236}">
                  <a16:creationId xmlns:a16="http://schemas.microsoft.com/office/drawing/2014/main" id="{26255D1A-3897-D7BD-8D27-1F17E7C7DBF0}"/>
                </a:ext>
              </a:extLst>
            </p:cNvPr>
            <p:cNvSpPr/>
            <p:nvPr/>
          </p:nvSpPr>
          <p:spPr>
            <a:xfrm>
              <a:off x="1185671" y="1543377"/>
              <a:ext cx="684000" cy="936000"/>
            </a:xfrm>
            <a:prstGeom prst="rect">
              <a:avLst/>
            </a:prstGeom>
            <a:solidFill>
              <a:srgbClr val="45818E"/>
            </a:solidFill>
            <a:ln w="9525" cap="flat" cmpd="sng">
              <a:noFill/>
              <a:prstDash val="solid"/>
              <a:miter lim="800000"/>
              <a:headEnd type="none" w="sm" len="sm"/>
              <a:tailEnd type="none" w="sm" len="sm"/>
            </a:ln>
          </p:spPr>
          <p:txBody>
            <a:bodyPr spcFirstLastPara="1" wrap="square" lIns="0" tIns="0" rIns="36000" bIns="0" anchor="ctr" anchorCtr="0">
              <a:noAutofit/>
            </a:bodyPr>
            <a:lstStyle/>
            <a:p>
              <a:pPr algn="ctr">
                <a:buSzPts val="1400"/>
                <a:defRPr/>
              </a:pPr>
              <a:endParaRPr sz="2400" b="1" i="1" dirty="0">
                <a:solidFill>
                  <a:srgbClr val="FFFFFF"/>
                </a:solidFill>
                <a:latin typeface="Calibri"/>
                <a:ea typeface="Calibri"/>
                <a:cs typeface="Calibri"/>
                <a:sym typeface="Calibri"/>
              </a:endParaRPr>
            </a:p>
          </p:txBody>
        </p:sp>
        <p:sp>
          <p:nvSpPr>
            <p:cNvPr id="36" name="Google Shape;70;p15">
              <a:extLst>
                <a:ext uri="{FF2B5EF4-FFF2-40B4-BE49-F238E27FC236}">
                  <a16:creationId xmlns:a16="http://schemas.microsoft.com/office/drawing/2014/main" id="{18C95852-E327-980A-D9E6-2C436BE95009}"/>
                </a:ext>
              </a:extLst>
            </p:cNvPr>
            <p:cNvSpPr/>
            <p:nvPr/>
          </p:nvSpPr>
          <p:spPr>
            <a:xfrm>
              <a:off x="1873313" y="1543376"/>
              <a:ext cx="3511488" cy="935999"/>
            </a:xfrm>
            <a:prstGeom prst="rect">
              <a:avLst/>
            </a:prstGeom>
            <a:solidFill>
              <a:srgbClr val="FFFFFF"/>
            </a:solidFill>
            <a:ln w="19050" cap="flat" cmpd="sng">
              <a:solidFill>
                <a:srgbClr val="666666"/>
              </a:solidFill>
              <a:prstDash val="dot"/>
              <a:round/>
              <a:headEnd type="none" w="sm" len="sm"/>
              <a:tailEnd type="none" w="sm" len="sm"/>
            </a:ln>
          </p:spPr>
          <p:txBody>
            <a:bodyPr spcFirstLastPara="1" wrap="square" lIns="121897" tIns="121897" rIns="121897" bIns="121897" anchor="ctr" anchorCtr="0">
              <a:noAutofit/>
            </a:bodyPr>
            <a:lstStyle/>
            <a:p>
              <a:pPr algn="ctr">
                <a:lnSpc>
                  <a:spcPct val="150000"/>
                </a:lnSpc>
                <a:spcBef>
                  <a:spcPct val="0"/>
                </a:spcBef>
                <a:buSzPct val="100000"/>
                <a:defRPr/>
              </a:pPr>
              <a:r>
                <a:rPr lang="en-US" altLang="en-US" sz="1600" b="1" kern="1200" dirty="0">
                  <a:solidFill>
                    <a:srgbClr val="134F5B"/>
                  </a:solidFill>
                  <a:latin typeface="Proxima Nova" panose="020B0604020202020204" charset="0"/>
                  <a:ea typeface="Verdana" panose="020B0604030504040204" pitchFamily="34" charset="0"/>
                  <a:cs typeface="Verdana" panose="020B0604030504040204" pitchFamily="34" charset="0"/>
                </a:rPr>
                <a:t>Poor Data Discoverability &amp; Inter-Government Data Sharing</a:t>
              </a:r>
            </a:p>
          </p:txBody>
        </p:sp>
      </p:grpSp>
      <p:grpSp>
        <p:nvGrpSpPr>
          <p:cNvPr id="38" name="Group 37">
            <a:extLst>
              <a:ext uri="{FF2B5EF4-FFF2-40B4-BE49-F238E27FC236}">
                <a16:creationId xmlns:a16="http://schemas.microsoft.com/office/drawing/2014/main" id="{98BE9873-A10E-3F73-8CF6-751CB7CA5F7C}"/>
              </a:ext>
            </a:extLst>
          </p:cNvPr>
          <p:cNvGrpSpPr/>
          <p:nvPr/>
        </p:nvGrpSpPr>
        <p:grpSpPr>
          <a:xfrm>
            <a:off x="8241058" y="1295017"/>
            <a:ext cx="3600818" cy="1267561"/>
            <a:chOff x="1185671" y="1543376"/>
            <a:chExt cx="4199130" cy="936001"/>
          </a:xfrm>
        </p:grpSpPr>
        <p:sp>
          <p:nvSpPr>
            <p:cNvPr id="39" name="Google Shape;674;p83">
              <a:extLst>
                <a:ext uri="{FF2B5EF4-FFF2-40B4-BE49-F238E27FC236}">
                  <a16:creationId xmlns:a16="http://schemas.microsoft.com/office/drawing/2014/main" id="{C9AA10F4-E3EF-6AF2-0175-79A79686C495}"/>
                </a:ext>
              </a:extLst>
            </p:cNvPr>
            <p:cNvSpPr/>
            <p:nvPr/>
          </p:nvSpPr>
          <p:spPr>
            <a:xfrm>
              <a:off x="1185671" y="1543377"/>
              <a:ext cx="684000" cy="936000"/>
            </a:xfrm>
            <a:prstGeom prst="rect">
              <a:avLst/>
            </a:prstGeom>
            <a:solidFill>
              <a:srgbClr val="45818E"/>
            </a:solidFill>
            <a:ln w="9525" cap="flat" cmpd="sng">
              <a:noFill/>
              <a:prstDash val="solid"/>
              <a:miter lim="800000"/>
              <a:headEnd type="none" w="sm" len="sm"/>
              <a:tailEnd type="none" w="sm" len="sm"/>
            </a:ln>
          </p:spPr>
          <p:txBody>
            <a:bodyPr spcFirstLastPara="1" wrap="square" lIns="0" tIns="0" rIns="36000" bIns="0" anchor="ctr" anchorCtr="0">
              <a:noAutofit/>
            </a:bodyPr>
            <a:lstStyle/>
            <a:p>
              <a:pPr algn="ctr">
                <a:buSzPts val="1400"/>
                <a:defRPr/>
              </a:pPr>
              <a:endParaRPr sz="2400" b="1" i="1">
                <a:solidFill>
                  <a:srgbClr val="FFFFFF"/>
                </a:solidFill>
                <a:latin typeface="Calibri"/>
                <a:ea typeface="Calibri"/>
                <a:cs typeface="Calibri"/>
                <a:sym typeface="Calibri"/>
              </a:endParaRPr>
            </a:p>
          </p:txBody>
        </p:sp>
        <p:sp>
          <p:nvSpPr>
            <p:cNvPr id="40" name="Google Shape;70;p15">
              <a:extLst>
                <a:ext uri="{FF2B5EF4-FFF2-40B4-BE49-F238E27FC236}">
                  <a16:creationId xmlns:a16="http://schemas.microsoft.com/office/drawing/2014/main" id="{F291A161-E94E-2321-4637-4401FF8E6FD4}"/>
                </a:ext>
              </a:extLst>
            </p:cNvPr>
            <p:cNvSpPr/>
            <p:nvPr/>
          </p:nvSpPr>
          <p:spPr>
            <a:xfrm>
              <a:off x="1873313" y="1543376"/>
              <a:ext cx="3511488" cy="935999"/>
            </a:xfrm>
            <a:prstGeom prst="rect">
              <a:avLst/>
            </a:prstGeom>
            <a:solidFill>
              <a:srgbClr val="FFFFFF"/>
            </a:solidFill>
            <a:ln w="19050" cap="flat" cmpd="sng">
              <a:solidFill>
                <a:srgbClr val="666666"/>
              </a:solidFill>
              <a:prstDash val="dot"/>
              <a:round/>
              <a:headEnd type="none" w="sm" len="sm"/>
              <a:tailEnd type="none" w="sm" len="sm"/>
            </a:ln>
          </p:spPr>
          <p:txBody>
            <a:bodyPr spcFirstLastPara="1" wrap="square" lIns="121897" tIns="121897" rIns="121897" bIns="121897" anchor="ctr" anchorCtr="0">
              <a:noAutofit/>
            </a:bodyPr>
            <a:lstStyle/>
            <a:p>
              <a:pPr algn="ctr">
                <a:lnSpc>
                  <a:spcPct val="150000"/>
                </a:lnSpc>
                <a:spcBef>
                  <a:spcPct val="0"/>
                </a:spcBef>
                <a:buSzPct val="100000"/>
                <a:defRPr/>
              </a:pPr>
              <a:r>
                <a:rPr lang="en-US" altLang="en-US" sz="1600" b="1" kern="1200" dirty="0">
                  <a:solidFill>
                    <a:srgbClr val="134F5B"/>
                  </a:solidFill>
                  <a:latin typeface="Proxima Nova" panose="020B0604020202020204" charset="0"/>
                  <a:ea typeface="Verdana" panose="020B0604030504040204" pitchFamily="34" charset="0"/>
                  <a:cs typeface="Verdana" panose="020B0604030504040204" pitchFamily="34" charset="0"/>
                </a:rPr>
                <a:t>Lack of Dedicated Data Management Teams</a:t>
              </a:r>
            </a:p>
          </p:txBody>
        </p:sp>
      </p:grpSp>
      <p:grpSp>
        <p:nvGrpSpPr>
          <p:cNvPr id="461" name="Group 460">
            <a:extLst>
              <a:ext uri="{FF2B5EF4-FFF2-40B4-BE49-F238E27FC236}">
                <a16:creationId xmlns:a16="http://schemas.microsoft.com/office/drawing/2014/main" id="{E9ED61CB-8C32-F9F2-8390-EDF5286EE785}"/>
              </a:ext>
            </a:extLst>
          </p:cNvPr>
          <p:cNvGrpSpPr/>
          <p:nvPr/>
        </p:nvGrpSpPr>
        <p:grpSpPr>
          <a:xfrm>
            <a:off x="226115" y="3281862"/>
            <a:ext cx="3600818" cy="1267561"/>
            <a:chOff x="1185671" y="1543376"/>
            <a:chExt cx="4199130" cy="936001"/>
          </a:xfrm>
        </p:grpSpPr>
        <p:sp>
          <p:nvSpPr>
            <p:cNvPr id="462" name="Google Shape;674;p83">
              <a:extLst>
                <a:ext uri="{FF2B5EF4-FFF2-40B4-BE49-F238E27FC236}">
                  <a16:creationId xmlns:a16="http://schemas.microsoft.com/office/drawing/2014/main" id="{D1324CA4-D36A-9606-4194-424DE13F2D30}"/>
                </a:ext>
              </a:extLst>
            </p:cNvPr>
            <p:cNvSpPr/>
            <p:nvPr/>
          </p:nvSpPr>
          <p:spPr>
            <a:xfrm>
              <a:off x="1185671" y="1543377"/>
              <a:ext cx="684000" cy="936000"/>
            </a:xfrm>
            <a:prstGeom prst="rect">
              <a:avLst/>
            </a:prstGeom>
            <a:solidFill>
              <a:srgbClr val="45818E"/>
            </a:solidFill>
            <a:ln w="9525" cap="flat" cmpd="sng">
              <a:noFill/>
              <a:prstDash val="solid"/>
              <a:miter lim="800000"/>
              <a:headEnd type="none" w="sm" len="sm"/>
              <a:tailEnd type="none" w="sm" len="sm"/>
            </a:ln>
          </p:spPr>
          <p:txBody>
            <a:bodyPr spcFirstLastPara="1" wrap="square" lIns="0" tIns="0" rIns="36000" bIns="0" anchor="ctr" anchorCtr="0">
              <a:noAutofit/>
            </a:bodyPr>
            <a:lstStyle/>
            <a:p>
              <a:pPr algn="ctr">
                <a:buSzPts val="1400"/>
                <a:defRPr/>
              </a:pPr>
              <a:endParaRPr sz="2400" b="1" i="1" dirty="0">
                <a:solidFill>
                  <a:srgbClr val="FFFFFF"/>
                </a:solidFill>
                <a:latin typeface="Calibri"/>
                <a:ea typeface="Calibri"/>
                <a:cs typeface="Calibri"/>
                <a:sym typeface="Calibri"/>
              </a:endParaRPr>
            </a:p>
          </p:txBody>
        </p:sp>
        <p:sp>
          <p:nvSpPr>
            <p:cNvPr id="463" name="Google Shape;70;p15">
              <a:extLst>
                <a:ext uri="{FF2B5EF4-FFF2-40B4-BE49-F238E27FC236}">
                  <a16:creationId xmlns:a16="http://schemas.microsoft.com/office/drawing/2014/main" id="{5BF9ED54-25FE-E5EB-EC71-458ABFF2DC70}"/>
                </a:ext>
              </a:extLst>
            </p:cNvPr>
            <p:cNvSpPr/>
            <p:nvPr/>
          </p:nvSpPr>
          <p:spPr>
            <a:xfrm>
              <a:off x="1873313" y="1543376"/>
              <a:ext cx="3511488" cy="935999"/>
            </a:xfrm>
            <a:prstGeom prst="rect">
              <a:avLst/>
            </a:prstGeom>
            <a:solidFill>
              <a:srgbClr val="FFFFFF"/>
            </a:solidFill>
            <a:ln w="19050" cap="flat" cmpd="sng">
              <a:solidFill>
                <a:srgbClr val="666666"/>
              </a:solidFill>
              <a:prstDash val="dot"/>
              <a:round/>
              <a:headEnd type="none" w="sm" len="sm"/>
              <a:tailEnd type="none" w="sm" len="sm"/>
            </a:ln>
          </p:spPr>
          <p:txBody>
            <a:bodyPr spcFirstLastPara="1" wrap="square" lIns="121897" tIns="121897" rIns="121897" bIns="121897" anchor="ctr" anchorCtr="0">
              <a:noAutofit/>
            </a:bodyPr>
            <a:lstStyle/>
            <a:p>
              <a:pPr algn="ctr">
                <a:lnSpc>
                  <a:spcPct val="150000"/>
                </a:lnSpc>
                <a:spcBef>
                  <a:spcPct val="0"/>
                </a:spcBef>
                <a:buSzPct val="100000"/>
                <a:defRPr/>
              </a:pPr>
              <a:r>
                <a:rPr lang="en-US" altLang="en-US" sz="1600" b="1" kern="1200" dirty="0">
                  <a:solidFill>
                    <a:srgbClr val="134F5B"/>
                  </a:solidFill>
                  <a:latin typeface="Proxima Nova" panose="020B0604020202020204" charset="0"/>
                  <a:ea typeface="Verdana" panose="020B0604030504040204" pitchFamily="34" charset="0"/>
                  <a:cs typeface="Verdana" panose="020B0604030504040204" pitchFamily="34" charset="0"/>
                </a:rPr>
                <a:t>Absence &amp; Non-compliance to Meta-Data Standards – Poor data quality</a:t>
              </a:r>
            </a:p>
          </p:txBody>
        </p:sp>
      </p:grpSp>
      <p:grpSp>
        <p:nvGrpSpPr>
          <p:cNvPr id="464" name="Group 463">
            <a:extLst>
              <a:ext uri="{FF2B5EF4-FFF2-40B4-BE49-F238E27FC236}">
                <a16:creationId xmlns:a16="http://schemas.microsoft.com/office/drawing/2014/main" id="{6474F506-E0D4-AA66-906E-F32A25EDB9B8}"/>
              </a:ext>
            </a:extLst>
          </p:cNvPr>
          <p:cNvGrpSpPr/>
          <p:nvPr/>
        </p:nvGrpSpPr>
        <p:grpSpPr>
          <a:xfrm>
            <a:off x="4233586" y="3281862"/>
            <a:ext cx="3600818" cy="1267561"/>
            <a:chOff x="1185671" y="1543376"/>
            <a:chExt cx="4199130" cy="936001"/>
          </a:xfrm>
        </p:grpSpPr>
        <p:sp>
          <p:nvSpPr>
            <p:cNvPr id="465" name="Google Shape;674;p83">
              <a:extLst>
                <a:ext uri="{FF2B5EF4-FFF2-40B4-BE49-F238E27FC236}">
                  <a16:creationId xmlns:a16="http://schemas.microsoft.com/office/drawing/2014/main" id="{EF2F1B79-4BD9-AC11-3FD9-D8AB06006F8F}"/>
                </a:ext>
              </a:extLst>
            </p:cNvPr>
            <p:cNvSpPr/>
            <p:nvPr/>
          </p:nvSpPr>
          <p:spPr>
            <a:xfrm>
              <a:off x="1185671" y="1543377"/>
              <a:ext cx="684000" cy="936000"/>
            </a:xfrm>
            <a:prstGeom prst="rect">
              <a:avLst/>
            </a:prstGeom>
            <a:solidFill>
              <a:srgbClr val="45818E"/>
            </a:solidFill>
            <a:ln w="9525" cap="flat" cmpd="sng">
              <a:noFill/>
              <a:prstDash val="solid"/>
              <a:miter lim="800000"/>
              <a:headEnd type="none" w="sm" len="sm"/>
              <a:tailEnd type="none" w="sm" len="sm"/>
            </a:ln>
          </p:spPr>
          <p:txBody>
            <a:bodyPr spcFirstLastPara="1" wrap="square" lIns="0" tIns="0" rIns="36000" bIns="0" anchor="ctr" anchorCtr="0">
              <a:noAutofit/>
            </a:bodyPr>
            <a:lstStyle/>
            <a:p>
              <a:pPr algn="ctr">
                <a:buSzPts val="1400"/>
                <a:defRPr/>
              </a:pPr>
              <a:endParaRPr sz="2400" b="1" i="1">
                <a:solidFill>
                  <a:srgbClr val="FFFFFF"/>
                </a:solidFill>
                <a:latin typeface="Calibri"/>
                <a:ea typeface="Calibri"/>
                <a:cs typeface="Calibri"/>
                <a:sym typeface="Calibri"/>
              </a:endParaRPr>
            </a:p>
          </p:txBody>
        </p:sp>
        <p:sp>
          <p:nvSpPr>
            <p:cNvPr id="466" name="Google Shape;70;p15">
              <a:extLst>
                <a:ext uri="{FF2B5EF4-FFF2-40B4-BE49-F238E27FC236}">
                  <a16:creationId xmlns:a16="http://schemas.microsoft.com/office/drawing/2014/main" id="{2833A719-889F-3CA7-796A-4A1129F3A748}"/>
                </a:ext>
              </a:extLst>
            </p:cNvPr>
            <p:cNvSpPr/>
            <p:nvPr/>
          </p:nvSpPr>
          <p:spPr>
            <a:xfrm>
              <a:off x="1873313" y="1543376"/>
              <a:ext cx="3511488" cy="935999"/>
            </a:xfrm>
            <a:prstGeom prst="rect">
              <a:avLst/>
            </a:prstGeom>
            <a:solidFill>
              <a:srgbClr val="FFFFFF"/>
            </a:solidFill>
            <a:ln w="19050" cap="flat" cmpd="sng">
              <a:solidFill>
                <a:srgbClr val="666666"/>
              </a:solidFill>
              <a:prstDash val="dot"/>
              <a:round/>
              <a:headEnd type="none" w="sm" len="sm"/>
              <a:tailEnd type="none" w="sm" len="sm"/>
            </a:ln>
          </p:spPr>
          <p:txBody>
            <a:bodyPr spcFirstLastPara="1" wrap="square" lIns="121897" tIns="121897" rIns="121897" bIns="121897" anchor="ctr" anchorCtr="0">
              <a:noAutofit/>
            </a:bodyPr>
            <a:lstStyle/>
            <a:p>
              <a:pPr algn="ctr">
                <a:lnSpc>
                  <a:spcPct val="150000"/>
                </a:lnSpc>
                <a:spcBef>
                  <a:spcPct val="0"/>
                </a:spcBef>
                <a:buSzPct val="100000"/>
                <a:defRPr/>
              </a:pPr>
              <a:r>
                <a:rPr lang="en-US" altLang="en-US" sz="1600" b="1" kern="1200" dirty="0">
                  <a:solidFill>
                    <a:srgbClr val="134F5B"/>
                  </a:solidFill>
                  <a:latin typeface="Proxima Nova" panose="020B0604020202020204" charset="0"/>
                  <a:ea typeface="Verdana" panose="020B0604030504040204" pitchFamily="34" charset="0"/>
                  <a:cs typeface="Verdana" panose="020B0604030504040204" pitchFamily="34" charset="0"/>
                </a:rPr>
                <a:t>Siloed Data Portals/Initiatives</a:t>
              </a:r>
            </a:p>
          </p:txBody>
        </p:sp>
      </p:grpSp>
      <p:grpSp>
        <p:nvGrpSpPr>
          <p:cNvPr id="467" name="Group 466">
            <a:extLst>
              <a:ext uri="{FF2B5EF4-FFF2-40B4-BE49-F238E27FC236}">
                <a16:creationId xmlns:a16="http://schemas.microsoft.com/office/drawing/2014/main" id="{AD657FFC-5B76-C5D2-760C-5210BAEA155A}"/>
              </a:ext>
            </a:extLst>
          </p:cNvPr>
          <p:cNvGrpSpPr/>
          <p:nvPr/>
        </p:nvGrpSpPr>
        <p:grpSpPr>
          <a:xfrm>
            <a:off x="8241058" y="3281862"/>
            <a:ext cx="3600818" cy="1267561"/>
            <a:chOff x="1185671" y="1543376"/>
            <a:chExt cx="4199130" cy="936001"/>
          </a:xfrm>
        </p:grpSpPr>
        <p:sp>
          <p:nvSpPr>
            <p:cNvPr id="468" name="Google Shape;674;p83">
              <a:extLst>
                <a:ext uri="{FF2B5EF4-FFF2-40B4-BE49-F238E27FC236}">
                  <a16:creationId xmlns:a16="http://schemas.microsoft.com/office/drawing/2014/main" id="{90A95F8E-E523-44FD-0095-B2ACD34C7D21}"/>
                </a:ext>
              </a:extLst>
            </p:cNvPr>
            <p:cNvSpPr/>
            <p:nvPr/>
          </p:nvSpPr>
          <p:spPr>
            <a:xfrm>
              <a:off x="1185671" y="1543377"/>
              <a:ext cx="684000" cy="936000"/>
            </a:xfrm>
            <a:prstGeom prst="rect">
              <a:avLst/>
            </a:prstGeom>
            <a:solidFill>
              <a:srgbClr val="45818E"/>
            </a:solidFill>
            <a:ln w="9525" cap="flat" cmpd="sng">
              <a:noFill/>
              <a:prstDash val="solid"/>
              <a:miter lim="800000"/>
              <a:headEnd type="none" w="sm" len="sm"/>
              <a:tailEnd type="none" w="sm" len="sm"/>
            </a:ln>
          </p:spPr>
          <p:txBody>
            <a:bodyPr spcFirstLastPara="1" wrap="square" lIns="0" tIns="0" rIns="36000" bIns="0" anchor="ctr" anchorCtr="0">
              <a:noAutofit/>
            </a:bodyPr>
            <a:lstStyle/>
            <a:p>
              <a:pPr algn="ctr">
                <a:buSzPts val="1400"/>
                <a:defRPr/>
              </a:pPr>
              <a:endParaRPr sz="2400" b="1" i="1">
                <a:solidFill>
                  <a:srgbClr val="FFFFFF"/>
                </a:solidFill>
                <a:latin typeface="Calibri"/>
                <a:ea typeface="Calibri"/>
                <a:cs typeface="Calibri"/>
                <a:sym typeface="Calibri"/>
              </a:endParaRPr>
            </a:p>
          </p:txBody>
        </p:sp>
        <p:sp>
          <p:nvSpPr>
            <p:cNvPr id="469" name="Google Shape;70;p15">
              <a:extLst>
                <a:ext uri="{FF2B5EF4-FFF2-40B4-BE49-F238E27FC236}">
                  <a16:creationId xmlns:a16="http://schemas.microsoft.com/office/drawing/2014/main" id="{AA6AB180-CB75-4A48-AB60-4736F2CE6173}"/>
                </a:ext>
              </a:extLst>
            </p:cNvPr>
            <p:cNvSpPr/>
            <p:nvPr/>
          </p:nvSpPr>
          <p:spPr>
            <a:xfrm>
              <a:off x="1873313" y="1543376"/>
              <a:ext cx="3511488" cy="935999"/>
            </a:xfrm>
            <a:prstGeom prst="rect">
              <a:avLst/>
            </a:prstGeom>
            <a:solidFill>
              <a:srgbClr val="FFFFFF"/>
            </a:solidFill>
            <a:ln w="19050" cap="flat" cmpd="sng">
              <a:solidFill>
                <a:srgbClr val="666666"/>
              </a:solidFill>
              <a:prstDash val="dot"/>
              <a:round/>
              <a:headEnd type="none" w="sm" len="sm"/>
              <a:tailEnd type="none" w="sm" len="sm"/>
            </a:ln>
          </p:spPr>
          <p:txBody>
            <a:bodyPr spcFirstLastPara="1" wrap="square" lIns="121897" tIns="121897" rIns="121897" bIns="121897" anchor="ctr" anchorCtr="0">
              <a:noAutofit/>
            </a:bodyPr>
            <a:lstStyle/>
            <a:p>
              <a:pPr algn="ctr">
                <a:lnSpc>
                  <a:spcPct val="150000"/>
                </a:lnSpc>
                <a:spcBef>
                  <a:spcPct val="0"/>
                </a:spcBef>
                <a:buSzPct val="100000"/>
                <a:defRPr/>
              </a:pPr>
              <a:r>
                <a:rPr lang="en-US" altLang="en-US" sz="1600" b="1" kern="1200" dirty="0">
                  <a:solidFill>
                    <a:srgbClr val="134F5B"/>
                  </a:solidFill>
                  <a:latin typeface="Proxima Nova" panose="020B0604020202020204" charset="0"/>
                  <a:ea typeface="Verdana" panose="020B0604030504040204" pitchFamily="34" charset="0"/>
                  <a:cs typeface="Verdana" panose="020B0604030504040204" pitchFamily="34" charset="0"/>
                </a:rPr>
                <a:t>Absence of Data Anonymization &amp; Privacy Preservation Tools</a:t>
              </a:r>
            </a:p>
          </p:txBody>
        </p:sp>
      </p:grpSp>
      <p:grpSp>
        <p:nvGrpSpPr>
          <p:cNvPr id="470" name="Group 469">
            <a:extLst>
              <a:ext uri="{FF2B5EF4-FFF2-40B4-BE49-F238E27FC236}">
                <a16:creationId xmlns:a16="http://schemas.microsoft.com/office/drawing/2014/main" id="{89F3FB32-BC06-ED39-7280-C7125F8585A1}"/>
              </a:ext>
            </a:extLst>
          </p:cNvPr>
          <p:cNvGrpSpPr/>
          <p:nvPr/>
        </p:nvGrpSpPr>
        <p:grpSpPr>
          <a:xfrm>
            <a:off x="226115" y="5268707"/>
            <a:ext cx="3600818" cy="1267561"/>
            <a:chOff x="1185671" y="1543376"/>
            <a:chExt cx="4199130" cy="936001"/>
          </a:xfrm>
        </p:grpSpPr>
        <p:sp>
          <p:nvSpPr>
            <p:cNvPr id="471" name="Google Shape;674;p83">
              <a:extLst>
                <a:ext uri="{FF2B5EF4-FFF2-40B4-BE49-F238E27FC236}">
                  <a16:creationId xmlns:a16="http://schemas.microsoft.com/office/drawing/2014/main" id="{9F76C344-8D27-9AE7-680C-D9BDDF03211F}"/>
                </a:ext>
              </a:extLst>
            </p:cNvPr>
            <p:cNvSpPr/>
            <p:nvPr/>
          </p:nvSpPr>
          <p:spPr>
            <a:xfrm>
              <a:off x="1185671" y="1543377"/>
              <a:ext cx="684000" cy="936000"/>
            </a:xfrm>
            <a:prstGeom prst="rect">
              <a:avLst/>
            </a:prstGeom>
            <a:solidFill>
              <a:srgbClr val="45818E"/>
            </a:solidFill>
            <a:ln w="9525" cap="flat" cmpd="sng">
              <a:noFill/>
              <a:prstDash val="solid"/>
              <a:miter lim="800000"/>
              <a:headEnd type="none" w="sm" len="sm"/>
              <a:tailEnd type="none" w="sm" len="sm"/>
            </a:ln>
          </p:spPr>
          <p:txBody>
            <a:bodyPr spcFirstLastPara="1" wrap="square" lIns="0" tIns="0" rIns="36000" bIns="0" anchor="ctr" anchorCtr="0">
              <a:noAutofit/>
            </a:bodyPr>
            <a:lstStyle/>
            <a:p>
              <a:pPr algn="ctr">
                <a:buSzPts val="1400"/>
                <a:defRPr/>
              </a:pPr>
              <a:endParaRPr sz="2400" b="1" i="1">
                <a:solidFill>
                  <a:srgbClr val="FFFFFF"/>
                </a:solidFill>
                <a:latin typeface="Calibri"/>
                <a:ea typeface="Calibri"/>
                <a:cs typeface="Calibri"/>
                <a:sym typeface="Calibri"/>
              </a:endParaRPr>
            </a:p>
          </p:txBody>
        </p:sp>
        <p:sp>
          <p:nvSpPr>
            <p:cNvPr id="472" name="Google Shape;70;p15">
              <a:extLst>
                <a:ext uri="{FF2B5EF4-FFF2-40B4-BE49-F238E27FC236}">
                  <a16:creationId xmlns:a16="http://schemas.microsoft.com/office/drawing/2014/main" id="{AD1FD3E0-A673-5C79-2D13-0AC218159833}"/>
                </a:ext>
              </a:extLst>
            </p:cNvPr>
            <p:cNvSpPr/>
            <p:nvPr/>
          </p:nvSpPr>
          <p:spPr>
            <a:xfrm>
              <a:off x="1873313" y="1543376"/>
              <a:ext cx="3511488" cy="935999"/>
            </a:xfrm>
            <a:prstGeom prst="rect">
              <a:avLst/>
            </a:prstGeom>
            <a:solidFill>
              <a:srgbClr val="FFFFFF"/>
            </a:solidFill>
            <a:ln w="19050" cap="flat" cmpd="sng">
              <a:solidFill>
                <a:srgbClr val="666666"/>
              </a:solidFill>
              <a:prstDash val="dot"/>
              <a:round/>
              <a:headEnd type="none" w="sm" len="sm"/>
              <a:tailEnd type="none" w="sm" len="sm"/>
            </a:ln>
          </p:spPr>
          <p:txBody>
            <a:bodyPr spcFirstLastPara="1" wrap="square" lIns="121897" tIns="121897" rIns="121897" bIns="121897" anchor="ctr" anchorCtr="0">
              <a:noAutofit/>
            </a:bodyPr>
            <a:lstStyle/>
            <a:p>
              <a:pPr algn="ctr">
                <a:lnSpc>
                  <a:spcPct val="150000"/>
                </a:lnSpc>
                <a:spcBef>
                  <a:spcPct val="0"/>
                </a:spcBef>
                <a:buSzPct val="100000"/>
                <a:defRPr/>
              </a:pPr>
              <a:r>
                <a:rPr lang="en-US" altLang="en-US" sz="1600" b="1" kern="1200" dirty="0">
                  <a:solidFill>
                    <a:srgbClr val="134F5B"/>
                  </a:solidFill>
                  <a:latin typeface="Proxima Nova" panose="020B0604020202020204" charset="0"/>
                  <a:ea typeface="Verdana" panose="020B0604030504040204" pitchFamily="34" charset="0"/>
                  <a:cs typeface="Verdana" panose="020B0604030504040204" pitchFamily="34" charset="0"/>
                </a:rPr>
                <a:t>Lack of Mechanism for Integrated High Value Datasets</a:t>
              </a:r>
            </a:p>
          </p:txBody>
        </p:sp>
      </p:grpSp>
      <p:grpSp>
        <p:nvGrpSpPr>
          <p:cNvPr id="473" name="Group 472">
            <a:extLst>
              <a:ext uri="{FF2B5EF4-FFF2-40B4-BE49-F238E27FC236}">
                <a16:creationId xmlns:a16="http://schemas.microsoft.com/office/drawing/2014/main" id="{3B56460C-5E81-145A-C9B9-79EB126DDBED}"/>
              </a:ext>
            </a:extLst>
          </p:cNvPr>
          <p:cNvGrpSpPr/>
          <p:nvPr/>
        </p:nvGrpSpPr>
        <p:grpSpPr>
          <a:xfrm>
            <a:off x="4233586" y="5268707"/>
            <a:ext cx="3600818" cy="1267561"/>
            <a:chOff x="1185671" y="1543376"/>
            <a:chExt cx="4199130" cy="936001"/>
          </a:xfrm>
        </p:grpSpPr>
        <p:sp>
          <p:nvSpPr>
            <p:cNvPr id="474" name="Google Shape;674;p83">
              <a:extLst>
                <a:ext uri="{FF2B5EF4-FFF2-40B4-BE49-F238E27FC236}">
                  <a16:creationId xmlns:a16="http://schemas.microsoft.com/office/drawing/2014/main" id="{5C658190-AC40-8002-39E7-F350E554F321}"/>
                </a:ext>
              </a:extLst>
            </p:cNvPr>
            <p:cNvSpPr/>
            <p:nvPr/>
          </p:nvSpPr>
          <p:spPr>
            <a:xfrm>
              <a:off x="1185671" y="1543377"/>
              <a:ext cx="684000" cy="936000"/>
            </a:xfrm>
            <a:prstGeom prst="rect">
              <a:avLst/>
            </a:prstGeom>
            <a:solidFill>
              <a:srgbClr val="45818E"/>
            </a:solidFill>
            <a:ln w="9525" cap="flat" cmpd="sng">
              <a:noFill/>
              <a:prstDash val="solid"/>
              <a:miter lim="800000"/>
              <a:headEnd type="none" w="sm" len="sm"/>
              <a:tailEnd type="none" w="sm" len="sm"/>
            </a:ln>
          </p:spPr>
          <p:txBody>
            <a:bodyPr spcFirstLastPara="1" wrap="square" lIns="0" tIns="0" rIns="36000" bIns="0" anchor="ctr" anchorCtr="0">
              <a:noAutofit/>
            </a:bodyPr>
            <a:lstStyle/>
            <a:p>
              <a:pPr algn="ctr">
                <a:buSzPts val="1400"/>
                <a:defRPr/>
              </a:pPr>
              <a:endParaRPr sz="2400" b="1" i="1">
                <a:solidFill>
                  <a:srgbClr val="FFFFFF"/>
                </a:solidFill>
                <a:latin typeface="Calibri"/>
                <a:ea typeface="Calibri"/>
                <a:cs typeface="Calibri"/>
                <a:sym typeface="Calibri"/>
              </a:endParaRPr>
            </a:p>
          </p:txBody>
        </p:sp>
        <p:sp>
          <p:nvSpPr>
            <p:cNvPr id="475" name="Google Shape;70;p15">
              <a:extLst>
                <a:ext uri="{FF2B5EF4-FFF2-40B4-BE49-F238E27FC236}">
                  <a16:creationId xmlns:a16="http://schemas.microsoft.com/office/drawing/2014/main" id="{DDB387B3-111D-03A6-50A3-03D0C551848C}"/>
                </a:ext>
              </a:extLst>
            </p:cNvPr>
            <p:cNvSpPr/>
            <p:nvPr/>
          </p:nvSpPr>
          <p:spPr>
            <a:xfrm>
              <a:off x="1873313" y="1543376"/>
              <a:ext cx="3511488" cy="935999"/>
            </a:xfrm>
            <a:prstGeom prst="rect">
              <a:avLst/>
            </a:prstGeom>
            <a:solidFill>
              <a:srgbClr val="FFFFFF"/>
            </a:solidFill>
            <a:ln w="19050" cap="flat" cmpd="sng">
              <a:solidFill>
                <a:srgbClr val="666666"/>
              </a:solidFill>
              <a:prstDash val="dot"/>
              <a:round/>
              <a:headEnd type="none" w="sm" len="sm"/>
              <a:tailEnd type="none" w="sm" len="sm"/>
            </a:ln>
          </p:spPr>
          <p:txBody>
            <a:bodyPr spcFirstLastPara="1" wrap="square" lIns="121897" tIns="121897" rIns="121897" bIns="121897" anchor="ctr" anchorCtr="0">
              <a:noAutofit/>
            </a:bodyPr>
            <a:lstStyle/>
            <a:p>
              <a:pPr algn="ctr">
                <a:lnSpc>
                  <a:spcPct val="150000"/>
                </a:lnSpc>
                <a:spcBef>
                  <a:spcPct val="0"/>
                </a:spcBef>
                <a:buSzPct val="100000"/>
                <a:defRPr/>
              </a:pPr>
              <a:r>
                <a:rPr lang="en-US" altLang="en-US" sz="1600" b="1" kern="1200" dirty="0">
                  <a:solidFill>
                    <a:srgbClr val="134F5B"/>
                  </a:solidFill>
                  <a:latin typeface="Proxima Nova" panose="020B0604020202020204" charset="0"/>
                  <a:ea typeface="Verdana" panose="020B0604030504040204" pitchFamily="34" charset="0"/>
                  <a:cs typeface="Verdana" panose="020B0604030504040204" pitchFamily="34" charset="0"/>
                </a:rPr>
                <a:t>Absence of standard end-user agreements for Unlocking Value of Data</a:t>
              </a:r>
            </a:p>
          </p:txBody>
        </p:sp>
      </p:grpSp>
      <p:grpSp>
        <p:nvGrpSpPr>
          <p:cNvPr id="476" name="Group 475">
            <a:extLst>
              <a:ext uri="{FF2B5EF4-FFF2-40B4-BE49-F238E27FC236}">
                <a16:creationId xmlns:a16="http://schemas.microsoft.com/office/drawing/2014/main" id="{BB32E229-6EBC-8347-8742-CE48296E62D8}"/>
              </a:ext>
            </a:extLst>
          </p:cNvPr>
          <p:cNvGrpSpPr/>
          <p:nvPr/>
        </p:nvGrpSpPr>
        <p:grpSpPr>
          <a:xfrm>
            <a:off x="8241058" y="5268707"/>
            <a:ext cx="3600818" cy="1267561"/>
            <a:chOff x="1185671" y="1543376"/>
            <a:chExt cx="4199130" cy="936001"/>
          </a:xfrm>
        </p:grpSpPr>
        <p:sp>
          <p:nvSpPr>
            <p:cNvPr id="477" name="Google Shape;674;p83">
              <a:extLst>
                <a:ext uri="{FF2B5EF4-FFF2-40B4-BE49-F238E27FC236}">
                  <a16:creationId xmlns:a16="http://schemas.microsoft.com/office/drawing/2014/main" id="{522FC869-76B0-DAEA-4420-2B75AF2CCB2F}"/>
                </a:ext>
              </a:extLst>
            </p:cNvPr>
            <p:cNvSpPr/>
            <p:nvPr/>
          </p:nvSpPr>
          <p:spPr>
            <a:xfrm>
              <a:off x="1185671" y="1543377"/>
              <a:ext cx="684000" cy="936000"/>
            </a:xfrm>
            <a:prstGeom prst="rect">
              <a:avLst/>
            </a:prstGeom>
            <a:solidFill>
              <a:srgbClr val="45818E"/>
            </a:solidFill>
            <a:ln w="9525" cap="flat" cmpd="sng">
              <a:noFill/>
              <a:prstDash val="solid"/>
              <a:miter lim="800000"/>
              <a:headEnd type="none" w="sm" len="sm"/>
              <a:tailEnd type="none" w="sm" len="sm"/>
            </a:ln>
          </p:spPr>
          <p:txBody>
            <a:bodyPr spcFirstLastPara="1" wrap="square" lIns="0" tIns="0" rIns="36000" bIns="0" anchor="ctr" anchorCtr="0">
              <a:noAutofit/>
            </a:bodyPr>
            <a:lstStyle/>
            <a:p>
              <a:pPr algn="ctr">
                <a:buSzPts val="1400"/>
                <a:defRPr/>
              </a:pPr>
              <a:endParaRPr sz="2400" b="1" i="1">
                <a:solidFill>
                  <a:srgbClr val="FFFFFF"/>
                </a:solidFill>
                <a:latin typeface="Calibri"/>
                <a:ea typeface="Calibri"/>
                <a:cs typeface="Calibri"/>
                <a:sym typeface="Calibri"/>
              </a:endParaRPr>
            </a:p>
          </p:txBody>
        </p:sp>
        <p:sp>
          <p:nvSpPr>
            <p:cNvPr id="478" name="Google Shape;70;p15">
              <a:extLst>
                <a:ext uri="{FF2B5EF4-FFF2-40B4-BE49-F238E27FC236}">
                  <a16:creationId xmlns:a16="http://schemas.microsoft.com/office/drawing/2014/main" id="{70229E9D-1E95-5070-AE7F-69DF886CBE14}"/>
                </a:ext>
              </a:extLst>
            </p:cNvPr>
            <p:cNvSpPr/>
            <p:nvPr/>
          </p:nvSpPr>
          <p:spPr>
            <a:xfrm>
              <a:off x="1873313" y="1543376"/>
              <a:ext cx="3511488" cy="935999"/>
            </a:xfrm>
            <a:prstGeom prst="rect">
              <a:avLst/>
            </a:prstGeom>
            <a:solidFill>
              <a:srgbClr val="FFFFFF"/>
            </a:solidFill>
            <a:ln w="19050" cap="flat" cmpd="sng">
              <a:solidFill>
                <a:srgbClr val="666666"/>
              </a:solidFill>
              <a:prstDash val="dot"/>
              <a:round/>
              <a:headEnd type="none" w="sm" len="sm"/>
              <a:tailEnd type="none" w="sm" len="sm"/>
            </a:ln>
          </p:spPr>
          <p:txBody>
            <a:bodyPr spcFirstLastPara="1" wrap="square" lIns="121897" tIns="121897" rIns="121897" bIns="121897" anchor="ctr" anchorCtr="0">
              <a:noAutofit/>
            </a:bodyPr>
            <a:lstStyle/>
            <a:p>
              <a:pPr algn="ctr">
                <a:lnSpc>
                  <a:spcPct val="150000"/>
                </a:lnSpc>
                <a:spcBef>
                  <a:spcPct val="0"/>
                </a:spcBef>
                <a:buSzPct val="100000"/>
                <a:defRPr/>
              </a:pPr>
              <a:r>
                <a:rPr lang="en-US" altLang="en-US" sz="1600" b="1" kern="1200" dirty="0">
                  <a:solidFill>
                    <a:srgbClr val="134F5B"/>
                  </a:solidFill>
                  <a:latin typeface="Proxima Nova" panose="020B0604020202020204" charset="0"/>
                  <a:ea typeface="Verdana" panose="020B0604030504040204" pitchFamily="34" charset="0"/>
                  <a:cs typeface="Verdana" panose="020B0604030504040204" pitchFamily="34" charset="0"/>
                </a:rPr>
                <a:t>Key Stakeholders don’t get the data that they need</a:t>
              </a:r>
            </a:p>
          </p:txBody>
        </p:sp>
      </p:grpSp>
      <p:pic>
        <p:nvPicPr>
          <p:cNvPr id="494" name="Graphic 493" descr="Gavel with solid fill">
            <a:extLst>
              <a:ext uri="{FF2B5EF4-FFF2-40B4-BE49-F238E27FC236}">
                <a16:creationId xmlns:a16="http://schemas.microsoft.com/office/drawing/2014/main" id="{915B9474-4432-83D5-655F-56855D7D3B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9385" y="1658797"/>
            <a:ext cx="540000" cy="540000"/>
          </a:xfrm>
          <a:prstGeom prst="rect">
            <a:avLst/>
          </a:prstGeom>
        </p:spPr>
      </p:pic>
      <p:grpSp>
        <p:nvGrpSpPr>
          <p:cNvPr id="496" name="Google Shape;606;p42">
            <a:extLst>
              <a:ext uri="{FF2B5EF4-FFF2-40B4-BE49-F238E27FC236}">
                <a16:creationId xmlns:a16="http://schemas.microsoft.com/office/drawing/2014/main" id="{B1AD18A9-C354-BD26-55D8-D4F06A649546}"/>
              </a:ext>
            </a:extLst>
          </p:cNvPr>
          <p:cNvGrpSpPr/>
          <p:nvPr/>
        </p:nvGrpSpPr>
        <p:grpSpPr bwMode="auto">
          <a:xfrm>
            <a:off x="4336281" y="1730797"/>
            <a:ext cx="381149" cy="396000"/>
            <a:chOff x="1857809" y="5700565"/>
            <a:chExt cx="462559" cy="480582"/>
          </a:xfrm>
          <a:solidFill>
            <a:schemeClr val="bg1"/>
          </a:solidFill>
        </p:grpSpPr>
        <p:sp>
          <p:nvSpPr>
            <p:cNvPr id="497" name="Google Shape;607;p42">
              <a:extLst>
                <a:ext uri="{FF2B5EF4-FFF2-40B4-BE49-F238E27FC236}">
                  <a16:creationId xmlns:a16="http://schemas.microsoft.com/office/drawing/2014/main" id="{6217BFCA-D69E-2FED-A1A7-D67B1F8CB7F7}"/>
                </a:ext>
              </a:extLst>
            </p:cNvPr>
            <p:cNvSpPr/>
            <p:nvPr/>
          </p:nvSpPr>
          <p:spPr>
            <a:xfrm>
              <a:off x="1857809" y="5700565"/>
              <a:ext cx="455460" cy="423785"/>
            </a:xfrm>
            <a:custGeom>
              <a:avLst/>
              <a:gdLst/>
              <a:ahLst/>
              <a:cxnLst/>
              <a:rect l="l" t="t" r="r" b="b"/>
              <a:pathLst>
                <a:path w="834" h="776" extrusionOk="0">
                  <a:moveTo>
                    <a:pt x="577" y="3"/>
                  </a:moveTo>
                  <a:lnTo>
                    <a:pt x="577" y="0"/>
                  </a:lnTo>
                  <a:lnTo>
                    <a:pt x="72" y="0"/>
                  </a:lnTo>
                  <a:lnTo>
                    <a:pt x="72" y="0"/>
                  </a:lnTo>
                  <a:lnTo>
                    <a:pt x="55" y="3"/>
                  </a:lnTo>
                  <a:lnTo>
                    <a:pt x="44" y="6"/>
                  </a:lnTo>
                  <a:lnTo>
                    <a:pt x="31" y="14"/>
                  </a:lnTo>
                  <a:lnTo>
                    <a:pt x="20" y="22"/>
                  </a:lnTo>
                  <a:lnTo>
                    <a:pt x="11" y="33"/>
                  </a:lnTo>
                  <a:lnTo>
                    <a:pt x="6" y="44"/>
                  </a:lnTo>
                  <a:lnTo>
                    <a:pt x="0" y="58"/>
                  </a:lnTo>
                  <a:lnTo>
                    <a:pt x="0" y="72"/>
                  </a:lnTo>
                  <a:lnTo>
                    <a:pt x="0" y="663"/>
                  </a:lnTo>
                  <a:lnTo>
                    <a:pt x="0" y="663"/>
                  </a:lnTo>
                  <a:lnTo>
                    <a:pt x="0" y="676"/>
                  </a:lnTo>
                  <a:lnTo>
                    <a:pt x="6" y="690"/>
                  </a:lnTo>
                  <a:lnTo>
                    <a:pt x="11" y="701"/>
                  </a:lnTo>
                  <a:lnTo>
                    <a:pt x="20" y="712"/>
                  </a:lnTo>
                  <a:lnTo>
                    <a:pt x="31" y="720"/>
                  </a:lnTo>
                  <a:lnTo>
                    <a:pt x="42" y="726"/>
                  </a:lnTo>
                  <a:lnTo>
                    <a:pt x="53" y="731"/>
                  </a:lnTo>
                  <a:lnTo>
                    <a:pt x="67" y="731"/>
                  </a:lnTo>
                  <a:lnTo>
                    <a:pt x="265" y="731"/>
                  </a:lnTo>
                  <a:lnTo>
                    <a:pt x="265" y="731"/>
                  </a:lnTo>
                  <a:lnTo>
                    <a:pt x="276" y="751"/>
                  </a:lnTo>
                  <a:lnTo>
                    <a:pt x="290" y="765"/>
                  </a:lnTo>
                  <a:lnTo>
                    <a:pt x="309" y="773"/>
                  </a:lnTo>
                  <a:lnTo>
                    <a:pt x="320" y="776"/>
                  </a:lnTo>
                  <a:lnTo>
                    <a:pt x="331" y="776"/>
                  </a:lnTo>
                  <a:lnTo>
                    <a:pt x="489" y="776"/>
                  </a:lnTo>
                  <a:lnTo>
                    <a:pt x="489" y="776"/>
                  </a:lnTo>
                  <a:lnTo>
                    <a:pt x="480" y="765"/>
                  </a:lnTo>
                  <a:lnTo>
                    <a:pt x="478" y="751"/>
                  </a:lnTo>
                  <a:lnTo>
                    <a:pt x="475" y="737"/>
                  </a:lnTo>
                  <a:lnTo>
                    <a:pt x="475" y="720"/>
                  </a:lnTo>
                  <a:lnTo>
                    <a:pt x="475" y="720"/>
                  </a:lnTo>
                  <a:lnTo>
                    <a:pt x="475" y="709"/>
                  </a:lnTo>
                  <a:lnTo>
                    <a:pt x="326" y="709"/>
                  </a:lnTo>
                  <a:lnTo>
                    <a:pt x="326" y="64"/>
                  </a:lnTo>
                  <a:lnTo>
                    <a:pt x="767" y="64"/>
                  </a:lnTo>
                  <a:lnTo>
                    <a:pt x="767" y="544"/>
                  </a:lnTo>
                  <a:lnTo>
                    <a:pt x="767" y="544"/>
                  </a:lnTo>
                  <a:lnTo>
                    <a:pt x="787" y="547"/>
                  </a:lnTo>
                  <a:lnTo>
                    <a:pt x="803" y="549"/>
                  </a:lnTo>
                  <a:lnTo>
                    <a:pt x="820" y="558"/>
                  </a:lnTo>
                  <a:lnTo>
                    <a:pt x="834" y="566"/>
                  </a:lnTo>
                  <a:lnTo>
                    <a:pt x="834" y="75"/>
                  </a:lnTo>
                  <a:lnTo>
                    <a:pt x="834" y="75"/>
                  </a:lnTo>
                  <a:lnTo>
                    <a:pt x="831" y="61"/>
                  </a:lnTo>
                  <a:lnTo>
                    <a:pt x="828" y="47"/>
                  </a:lnTo>
                  <a:lnTo>
                    <a:pt x="820" y="33"/>
                  </a:lnTo>
                  <a:lnTo>
                    <a:pt x="812" y="22"/>
                  </a:lnTo>
                  <a:lnTo>
                    <a:pt x="801" y="14"/>
                  </a:lnTo>
                  <a:lnTo>
                    <a:pt x="789" y="9"/>
                  </a:lnTo>
                  <a:lnTo>
                    <a:pt x="776" y="3"/>
                  </a:lnTo>
                  <a:lnTo>
                    <a:pt x="762" y="3"/>
                  </a:lnTo>
                  <a:lnTo>
                    <a:pt x="577" y="3"/>
                  </a:lnTo>
                  <a:close/>
                </a:path>
              </a:pathLst>
            </a:custGeom>
            <a:grpFill/>
            <a:ln>
              <a:noFill/>
            </a:ln>
          </p:spPr>
          <p:txBody>
            <a:bodyPr spcFirstLastPara="1" lIns="91425" tIns="45700" rIns="91425" bIns="45700"/>
            <a:lstStyle/>
            <a:p>
              <a:pPr>
                <a:buClr>
                  <a:srgbClr val="000000"/>
                </a:buClr>
                <a:buSzPts val="1400"/>
                <a:defRPr/>
              </a:pPr>
              <a:endParaRPr sz="1400" dirty="0">
                <a:latin typeface="Verdana" panose="020B0604030504040204" pitchFamily="34" charset="0"/>
                <a:ea typeface="Verdana" panose="020B0604030504040204" pitchFamily="34" charset="0"/>
                <a:cs typeface="Verdana" panose="020B0604030504040204" pitchFamily="34" charset="0"/>
                <a:sym typeface="Arial"/>
              </a:endParaRPr>
            </a:p>
          </p:txBody>
        </p:sp>
        <p:sp>
          <p:nvSpPr>
            <p:cNvPr id="498" name="Google Shape;608;p42">
              <a:extLst>
                <a:ext uri="{FF2B5EF4-FFF2-40B4-BE49-F238E27FC236}">
                  <a16:creationId xmlns:a16="http://schemas.microsoft.com/office/drawing/2014/main" id="{5E6865CA-37B2-8034-340A-B4D902E90DD5}"/>
                </a:ext>
              </a:extLst>
            </p:cNvPr>
            <p:cNvSpPr/>
            <p:nvPr/>
          </p:nvSpPr>
          <p:spPr>
            <a:xfrm>
              <a:off x="2157626" y="5931026"/>
              <a:ext cx="162742" cy="250121"/>
            </a:xfrm>
            <a:custGeom>
              <a:avLst/>
              <a:gdLst/>
              <a:ahLst/>
              <a:cxnLst/>
              <a:rect l="l" t="t" r="r" b="b"/>
              <a:pathLst>
                <a:path w="298" h="458" extrusionOk="0">
                  <a:moveTo>
                    <a:pt x="166" y="196"/>
                  </a:moveTo>
                  <a:lnTo>
                    <a:pt x="166" y="196"/>
                  </a:lnTo>
                  <a:lnTo>
                    <a:pt x="147" y="185"/>
                  </a:lnTo>
                  <a:lnTo>
                    <a:pt x="147" y="39"/>
                  </a:lnTo>
                  <a:lnTo>
                    <a:pt x="147" y="39"/>
                  </a:lnTo>
                  <a:lnTo>
                    <a:pt x="144" y="25"/>
                  </a:lnTo>
                  <a:lnTo>
                    <a:pt x="136" y="11"/>
                  </a:lnTo>
                  <a:lnTo>
                    <a:pt x="125" y="3"/>
                  </a:lnTo>
                  <a:lnTo>
                    <a:pt x="108" y="0"/>
                  </a:lnTo>
                  <a:lnTo>
                    <a:pt x="108" y="0"/>
                  </a:lnTo>
                  <a:lnTo>
                    <a:pt x="94" y="3"/>
                  </a:lnTo>
                  <a:lnTo>
                    <a:pt x="80" y="11"/>
                  </a:lnTo>
                  <a:lnTo>
                    <a:pt x="72" y="25"/>
                  </a:lnTo>
                  <a:lnTo>
                    <a:pt x="69" y="39"/>
                  </a:lnTo>
                  <a:lnTo>
                    <a:pt x="69" y="296"/>
                  </a:lnTo>
                  <a:lnTo>
                    <a:pt x="56" y="296"/>
                  </a:lnTo>
                  <a:lnTo>
                    <a:pt x="42" y="224"/>
                  </a:lnTo>
                  <a:lnTo>
                    <a:pt x="42" y="224"/>
                  </a:lnTo>
                  <a:lnTo>
                    <a:pt x="36" y="227"/>
                  </a:lnTo>
                  <a:lnTo>
                    <a:pt x="22" y="232"/>
                  </a:lnTo>
                  <a:lnTo>
                    <a:pt x="14" y="241"/>
                  </a:lnTo>
                  <a:lnTo>
                    <a:pt x="9" y="249"/>
                  </a:lnTo>
                  <a:lnTo>
                    <a:pt x="3" y="260"/>
                  </a:lnTo>
                  <a:lnTo>
                    <a:pt x="0" y="274"/>
                  </a:lnTo>
                  <a:lnTo>
                    <a:pt x="0" y="274"/>
                  </a:lnTo>
                  <a:lnTo>
                    <a:pt x="3" y="296"/>
                  </a:lnTo>
                  <a:lnTo>
                    <a:pt x="9" y="318"/>
                  </a:lnTo>
                  <a:lnTo>
                    <a:pt x="17" y="337"/>
                  </a:lnTo>
                  <a:lnTo>
                    <a:pt x="31" y="356"/>
                  </a:lnTo>
                  <a:lnTo>
                    <a:pt x="47" y="376"/>
                  </a:lnTo>
                  <a:lnTo>
                    <a:pt x="67" y="395"/>
                  </a:lnTo>
                  <a:lnTo>
                    <a:pt x="89" y="409"/>
                  </a:lnTo>
                  <a:lnTo>
                    <a:pt x="111" y="423"/>
                  </a:lnTo>
                  <a:lnTo>
                    <a:pt x="111" y="458"/>
                  </a:lnTo>
                  <a:lnTo>
                    <a:pt x="243" y="458"/>
                  </a:lnTo>
                  <a:lnTo>
                    <a:pt x="243" y="425"/>
                  </a:lnTo>
                  <a:lnTo>
                    <a:pt x="243" y="425"/>
                  </a:lnTo>
                  <a:lnTo>
                    <a:pt x="243" y="425"/>
                  </a:lnTo>
                  <a:lnTo>
                    <a:pt x="298" y="381"/>
                  </a:lnTo>
                  <a:lnTo>
                    <a:pt x="298" y="254"/>
                  </a:lnTo>
                  <a:lnTo>
                    <a:pt x="166" y="196"/>
                  </a:lnTo>
                  <a:close/>
                </a:path>
              </a:pathLst>
            </a:custGeom>
            <a:grpFill/>
            <a:ln>
              <a:noFill/>
            </a:ln>
          </p:spPr>
          <p:txBody>
            <a:bodyPr spcFirstLastPara="1" lIns="91425" tIns="45700" rIns="91425" bIns="45700"/>
            <a:lstStyle/>
            <a:p>
              <a:pPr>
                <a:buClr>
                  <a:srgbClr val="000000"/>
                </a:buClr>
                <a:buSzPts val="1400"/>
                <a:defRPr/>
              </a:pPr>
              <a:endParaRPr sz="1400" dirty="0">
                <a:latin typeface="Verdana" panose="020B0604030504040204" pitchFamily="34" charset="0"/>
                <a:ea typeface="Verdana" panose="020B0604030504040204" pitchFamily="34" charset="0"/>
                <a:cs typeface="Verdana" panose="020B0604030504040204" pitchFamily="34" charset="0"/>
                <a:sym typeface="Arial"/>
              </a:endParaRPr>
            </a:p>
          </p:txBody>
        </p:sp>
        <p:sp>
          <p:nvSpPr>
            <p:cNvPr id="499" name="Google Shape;609;p42">
              <a:extLst>
                <a:ext uri="{FF2B5EF4-FFF2-40B4-BE49-F238E27FC236}">
                  <a16:creationId xmlns:a16="http://schemas.microsoft.com/office/drawing/2014/main" id="{D5099428-826E-B495-0436-191B80FD8CD4}"/>
                </a:ext>
              </a:extLst>
            </p:cNvPr>
            <p:cNvSpPr/>
            <p:nvPr/>
          </p:nvSpPr>
          <p:spPr>
            <a:xfrm>
              <a:off x="2097554" y="5769922"/>
              <a:ext cx="147451" cy="147997"/>
            </a:xfrm>
            <a:custGeom>
              <a:avLst/>
              <a:gdLst/>
              <a:ahLst/>
              <a:cxnLst/>
              <a:rect l="l" t="t" r="r" b="b"/>
              <a:pathLst>
                <a:path w="270" h="271" extrusionOk="0">
                  <a:moveTo>
                    <a:pt x="270" y="149"/>
                  </a:moveTo>
                  <a:lnTo>
                    <a:pt x="270" y="119"/>
                  </a:lnTo>
                  <a:lnTo>
                    <a:pt x="246" y="111"/>
                  </a:lnTo>
                  <a:lnTo>
                    <a:pt x="246" y="111"/>
                  </a:lnTo>
                  <a:lnTo>
                    <a:pt x="240" y="91"/>
                  </a:lnTo>
                  <a:lnTo>
                    <a:pt x="229" y="75"/>
                  </a:lnTo>
                  <a:lnTo>
                    <a:pt x="243" y="50"/>
                  </a:lnTo>
                  <a:lnTo>
                    <a:pt x="221" y="28"/>
                  </a:lnTo>
                  <a:lnTo>
                    <a:pt x="196" y="42"/>
                  </a:lnTo>
                  <a:lnTo>
                    <a:pt x="196" y="42"/>
                  </a:lnTo>
                  <a:lnTo>
                    <a:pt x="179" y="31"/>
                  </a:lnTo>
                  <a:lnTo>
                    <a:pt x="160" y="25"/>
                  </a:lnTo>
                  <a:lnTo>
                    <a:pt x="152" y="0"/>
                  </a:lnTo>
                  <a:lnTo>
                    <a:pt x="121" y="0"/>
                  </a:lnTo>
                  <a:lnTo>
                    <a:pt x="110" y="25"/>
                  </a:lnTo>
                  <a:lnTo>
                    <a:pt x="110" y="25"/>
                  </a:lnTo>
                  <a:lnTo>
                    <a:pt x="94" y="31"/>
                  </a:lnTo>
                  <a:lnTo>
                    <a:pt x="77" y="42"/>
                  </a:lnTo>
                  <a:lnTo>
                    <a:pt x="52" y="28"/>
                  </a:lnTo>
                  <a:lnTo>
                    <a:pt x="30" y="50"/>
                  </a:lnTo>
                  <a:lnTo>
                    <a:pt x="41" y="75"/>
                  </a:lnTo>
                  <a:lnTo>
                    <a:pt x="41" y="75"/>
                  </a:lnTo>
                  <a:lnTo>
                    <a:pt x="33" y="91"/>
                  </a:lnTo>
                  <a:lnTo>
                    <a:pt x="28" y="111"/>
                  </a:lnTo>
                  <a:lnTo>
                    <a:pt x="0" y="119"/>
                  </a:lnTo>
                  <a:lnTo>
                    <a:pt x="0" y="149"/>
                  </a:lnTo>
                  <a:lnTo>
                    <a:pt x="28" y="160"/>
                  </a:lnTo>
                  <a:lnTo>
                    <a:pt x="28" y="160"/>
                  </a:lnTo>
                  <a:lnTo>
                    <a:pt x="33" y="177"/>
                  </a:lnTo>
                  <a:lnTo>
                    <a:pt x="41" y="193"/>
                  </a:lnTo>
                  <a:lnTo>
                    <a:pt x="30" y="218"/>
                  </a:lnTo>
                  <a:lnTo>
                    <a:pt x="52" y="240"/>
                  </a:lnTo>
                  <a:lnTo>
                    <a:pt x="77" y="229"/>
                  </a:lnTo>
                  <a:lnTo>
                    <a:pt x="77" y="229"/>
                  </a:lnTo>
                  <a:lnTo>
                    <a:pt x="94" y="237"/>
                  </a:lnTo>
                  <a:lnTo>
                    <a:pt x="110" y="243"/>
                  </a:lnTo>
                  <a:lnTo>
                    <a:pt x="121" y="271"/>
                  </a:lnTo>
                  <a:lnTo>
                    <a:pt x="152" y="271"/>
                  </a:lnTo>
                  <a:lnTo>
                    <a:pt x="160" y="243"/>
                  </a:lnTo>
                  <a:lnTo>
                    <a:pt x="160" y="243"/>
                  </a:lnTo>
                  <a:lnTo>
                    <a:pt x="179" y="237"/>
                  </a:lnTo>
                  <a:lnTo>
                    <a:pt x="196" y="229"/>
                  </a:lnTo>
                  <a:lnTo>
                    <a:pt x="221" y="240"/>
                  </a:lnTo>
                  <a:lnTo>
                    <a:pt x="243" y="218"/>
                  </a:lnTo>
                  <a:lnTo>
                    <a:pt x="229" y="193"/>
                  </a:lnTo>
                  <a:lnTo>
                    <a:pt x="229" y="193"/>
                  </a:lnTo>
                  <a:lnTo>
                    <a:pt x="240" y="177"/>
                  </a:lnTo>
                  <a:lnTo>
                    <a:pt x="246" y="160"/>
                  </a:lnTo>
                  <a:lnTo>
                    <a:pt x="270" y="149"/>
                  </a:lnTo>
                  <a:close/>
                  <a:moveTo>
                    <a:pt x="135" y="193"/>
                  </a:moveTo>
                  <a:lnTo>
                    <a:pt x="135" y="193"/>
                  </a:lnTo>
                  <a:lnTo>
                    <a:pt x="124" y="193"/>
                  </a:lnTo>
                  <a:lnTo>
                    <a:pt x="113" y="191"/>
                  </a:lnTo>
                  <a:lnTo>
                    <a:pt x="102" y="185"/>
                  </a:lnTo>
                  <a:lnTo>
                    <a:pt x="94" y="177"/>
                  </a:lnTo>
                  <a:lnTo>
                    <a:pt x="86" y="169"/>
                  </a:lnTo>
                  <a:lnTo>
                    <a:pt x="80" y="157"/>
                  </a:lnTo>
                  <a:lnTo>
                    <a:pt x="77" y="146"/>
                  </a:lnTo>
                  <a:lnTo>
                    <a:pt x="77" y="135"/>
                  </a:lnTo>
                  <a:lnTo>
                    <a:pt x="77" y="135"/>
                  </a:lnTo>
                  <a:lnTo>
                    <a:pt x="77" y="122"/>
                  </a:lnTo>
                  <a:lnTo>
                    <a:pt x="80" y="111"/>
                  </a:lnTo>
                  <a:lnTo>
                    <a:pt x="86" y="102"/>
                  </a:lnTo>
                  <a:lnTo>
                    <a:pt x="94" y="91"/>
                  </a:lnTo>
                  <a:lnTo>
                    <a:pt x="102" y="86"/>
                  </a:lnTo>
                  <a:lnTo>
                    <a:pt x="113" y="80"/>
                  </a:lnTo>
                  <a:lnTo>
                    <a:pt x="124" y="77"/>
                  </a:lnTo>
                  <a:lnTo>
                    <a:pt x="135" y="75"/>
                  </a:lnTo>
                  <a:lnTo>
                    <a:pt x="135" y="75"/>
                  </a:lnTo>
                  <a:lnTo>
                    <a:pt x="149" y="77"/>
                  </a:lnTo>
                  <a:lnTo>
                    <a:pt x="160" y="80"/>
                  </a:lnTo>
                  <a:lnTo>
                    <a:pt x="168" y="86"/>
                  </a:lnTo>
                  <a:lnTo>
                    <a:pt x="179" y="91"/>
                  </a:lnTo>
                  <a:lnTo>
                    <a:pt x="185" y="102"/>
                  </a:lnTo>
                  <a:lnTo>
                    <a:pt x="190" y="111"/>
                  </a:lnTo>
                  <a:lnTo>
                    <a:pt x="193" y="122"/>
                  </a:lnTo>
                  <a:lnTo>
                    <a:pt x="196" y="135"/>
                  </a:lnTo>
                  <a:lnTo>
                    <a:pt x="196" y="135"/>
                  </a:lnTo>
                  <a:lnTo>
                    <a:pt x="193" y="146"/>
                  </a:lnTo>
                  <a:lnTo>
                    <a:pt x="190" y="157"/>
                  </a:lnTo>
                  <a:lnTo>
                    <a:pt x="185" y="169"/>
                  </a:lnTo>
                  <a:lnTo>
                    <a:pt x="179" y="177"/>
                  </a:lnTo>
                  <a:lnTo>
                    <a:pt x="168" y="185"/>
                  </a:lnTo>
                  <a:lnTo>
                    <a:pt x="160" y="191"/>
                  </a:lnTo>
                  <a:lnTo>
                    <a:pt x="149" y="193"/>
                  </a:lnTo>
                  <a:lnTo>
                    <a:pt x="135" y="193"/>
                  </a:lnTo>
                  <a:lnTo>
                    <a:pt x="135" y="193"/>
                  </a:lnTo>
                  <a:close/>
                </a:path>
              </a:pathLst>
            </a:custGeom>
            <a:grpFill/>
            <a:ln>
              <a:noFill/>
            </a:ln>
          </p:spPr>
          <p:txBody>
            <a:bodyPr spcFirstLastPara="1" lIns="91425" tIns="45700" rIns="91425" bIns="45700"/>
            <a:lstStyle/>
            <a:p>
              <a:pPr>
                <a:buClr>
                  <a:srgbClr val="000000"/>
                </a:buClr>
                <a:buSzPts val="1400"/>
                <a:defRPr/>
              </a:pPr>
              <a:endParaRPr sz="1400" dirty="0">
                <a:latin typeface="Verdana" panose="020B0604030504040204" pitchFamily="34" charset="0"/>
                <a:ea typeface="Verdana" panose="020B0604030504040204" pitchFamily="34" charset="0"/>
                <a:cs typeface="Verdana" panose="020B0604030504040204" pitchFamily="34" charset="0"/>
                <a:sym typeface="Arial"/>
              </a:endParaRPr>
            </a:p>
          </p:txBody>
        </p:sp>
        <p:sp>
          <p:nvSpPr>
            <p:cNvPr id="500" name="Google Shape;610;p42">
              <a:extLst>
                <a:ext uri="{FF2B5EF4-FFF2-40B4-BE49-F238E27FC236}">
                  <a16:creationId xmlns:a16="http://schemas.microsoft.com/office/drawing/2014/main" id="{CCF62889-98B0-40BA-582F-1B44D9CDCE6F}"/>
                </a:ext>
              </a:extLst>
            </p:cNvPr>
            <p:cNvSpPr/>
            <p:nvPr/>
          </p:nvSpPr>
          <p:spPr>
            <a:xfrm>
              <a:off x="2071886" y="5923926"/>
              <a:ext cx="102670" cy="102124"/>
            </a:xfrm>
            <a:custGeom>
              <a:avLst/>
              <a:gdLst/>
              <a:ahLst/>
              <a:cxnLst/>
              <a:rect l="l" t="t" r="r" b="b"/>
              <a:pathLst>
                <a:path w="188" h="187" extrusionOk="0">
                  <a:moveTo>
                    <a:pt x="188" y="69"/>
                  </a:moveTo>
                  <a:lnTo>
                    <a:pt x="179" y="49"/>
                  </a:lnTo>
                  <a:lnTo>
                    <a:pt x="160" y="49"/>
                  </a:lnTo>
                  <a:lnTo>
                    <a:pt x="160" y="49"/>
                  </a:lnTo>
                  <a:lnTo>
                    <a:pt x="149" y="38"/>
                  </a:lnTo>
                  <a:lnTo>
                    <a:pt x="141" y="30"/>
                  </a:lnTo>
                  <a:lnTo>
                    <a:pt x="141" y="11"/>
                  </a:lnTo>
                  <a:lnTo>
                    <a:pt x="122" y="2"/>
                  </a:lnTo>
                  <a:lnTo>
                    <a:pt x="108" y="16"/>
                  </a:lnTo>
                  <a:lnTo>
                    <a:pt x="108" y="16"/>
                  </a:lnTo>
                  <a:lnTo>
                    <a:pt x="94" y="16"/>
                  </a:lnTo>
                  <a:lnTo>
                    <a:pt x="80" y="16"/>
                  </a:lnTo>
                  <a:lnTo>
                    <a:pt x="69" y="0"/>
                  </a:lnTo>
                  <a:lnTo>
                    <a:pt x="47" y="8"/>
                  </a:lnTo>
                  <a:lnTo>
                    <a:pt x="50" y="30"/>
                  </a:lnTo>
                  <a:lnTo>
                    <a:pt x="50" y="30"/>
                  </a:lnTo>
                  <a:lnTo>
                    <a:pt x="39" y="38"/>
                  </a:lnTo>
                  <a:lnTo>
                    <a:pt x="30" y="47"/>
                  </a:lnTo>
                  <a:lnTo>
                    <a:pt x="8" y="47"/>
                  </a:lnTo>
                  <a:lnTo>
                    <a:pt x="0" y="66"/>
                  </a:lnTo>
                  <a:lnTo>
                    <a:pt x="17" y="80"/>
                  </a:lnTo>
                  <a:lnTo>
                    <a:pt x="17" y="80"/>
                  </a:lnTo>
                  <a:lnTo>
                    <a:pt x="14" y="93"/>
                  </a:lnTo>
                  <a:lnTo>
                    <a:pt x="14" y="107"/>
                  </a:lnTo>
                  <a:lnTo>
                    <a:pt x="0" y="118"/>
                  </a:lnTo>
                  <a:lnTo>
                    <a:pt x="8" y="140"/>
                  </a:lnTo>
                  <a:lnTo>
                    <a:pt x="28" y="140"/>
                  </a:lnTo>
                  <a:lnTo>
                    <a:pt x="28" y="140"/>
                  </a:lnTo>
                  <a:lnTo>
                    <a:pt x="36" y="149"/>
                  </a:lnTo>
                  <a:lnTo>
                    <a:pt x="47" y="157"/>
                  </a:lnTo>
                  <a:lnTo>
                    <a:pt x="44" y="179"/>
                  </a:lnTo>
                  <a:lnTo>
                    <a:pt x="66" y="187"/>
                  </a:lnTo>
                  <a:lnTo>
                    <a:pt x="80" y="173"/>
                  </a:lnTo>
                  <a:lnTo>
                    <a:pt x="80" y="173"/>
                  </a:lnTo>
                  <a:lnTo>
                    <a:pt x="91" y="173"/>
                  </a:lnTo>
                  <a:lnTo>
                    <a:pt x="105" y="173"/>
                  </a:lnTo>
                  <a:lnTo>
                    <a:pt x="119" y="187"/>
                  </a:lnTo>
                  <a:lnTo>
                    <a:pt x="138" y="179"/>
                  </a:lnTo>
                  <a:lnTo>
                    <a:pt x="138" y="160"/>
                  </a:lnTo>
                  <a:lnTo>
                    <a:pt x="138" y="160"/>
                  </a:lnTo>
                  <a:lnTo>
                    <a:pt x="149" y="151"/>
                  </a:lnTo>
                  <a:lnTo>
                    <a:pt x="157" y="140"/>
                  </a:lnTo>
                  <a:lnTo>
                    <a:pt x="177" y="143"/>
                  </a:lnTo>
                  <a:lnTo>
                    <a:pt x="188" y="121"/>
                  </a:lnTo>
                  <a:lnTo>
                    <a:pt x="171" y="110"/>
                  </a:lnTo>
                  <a:lnTo>
                    <a:pt x="171" y="110"/>
                  </a:lnTo>
                  <a:lnTo>
                    <a:pt x="174" y="96"/>
                  </a:lnTo>
                  <a:lnTo>
                    <a:pt x="171" y="82"/>
                  </a:lnTo>
                  <a:lnTo>
                    <a:pt x="188" y="69"/>
                  </a:lnTo>
                  <a:close/>
                  <a:moveTo>
                    <a:pt x="108" y="135"/>
                  </a:moveTo>
                  <a:lnTo>
                    <a:pt x="108" y="135"/>
                  </a:lnTo>
                  <a:lnTo>
                    <a:pt x="102" y="135"/>
                  </a:lnTo>
                  <a:lnTo>
                    <a:pt x="94" y="138"/>
                  </a:lnTo>
                  <a:lnTo>
                    <a:pt x="77" y="132"/>
                  </a:lnTo>
                  <a:lnTo>
                    <a:pt x="64" y="124"/>
                  </a:lnTo>
                  <a:lnTo>
                    <a:pt x="58" y="118"/>
                  </a:lnTo>
                  <a:lnTo>
                    <a:pt x="55" y="110"/>
                  </a:lnTo>
                  <a:lnTo>
                    <a:pt x="55" y="110"/>
                  </a:lnTo>
                  <a:lnTo>
                    <a:pt x="53" y="102"/>
                  </a:lnTo>
                  <a:lnTo>
                    <a:pt x="53" y="93"/>
                  </a:lnTo>
                  <a:lnTo>
                    <a:pt x="55" y="77"/>
                  </a:lnTo>
                  <a:lnTo>
                    <a:pt x="64" y="63"/>
                  </a:lnTo>
                  <a:lnTo>
                    <a:pt x="69" y="58"/>
                  </a:lnTo>
                  <a:lnTo>
                    <a:pt x="77" y="55"/>
                  </a:lnTo>
                  <a:lnTo>
                    <a:pt x="77" y="55"/>
                  </a:lnTo>
                  <a:lnTo>
                    <a:pt x="86" y="52"/>
                  </a:lnTo>
                  <a:lnTo>
                    <a:pt x="94" y="52"/>
                  </a:lnTo>
                  <a:lnTo>
                    <a:pt x="111" y="55"/>
                  </a:lnTo>
                  <a:lnTo>
                    <a:pt x="124" y="66"/>
                  </a:lnTo>
                  <a:lnTo>
                    <a:pt x="130" y="71"/>
                  </a:lnTo>
                  <a:lnTo>
                    <a:pt x="133" y="80"/>
                  </a:lnTo>
                  <a:lnTo>
                    <a:pt x="133" y="80"/>
                  </a:lnTo>
                  <a:lnTo>
                    <a:pt x="135" y="88"/>
                  </a:lnTo>
                  <a:lnTo>
                    <a:pt x="135" y="96"/>
                  </a:lnTo>
                  <a:lnTo>
                    <a:pt x="133" y="110"/>
                  </a:lnTo>
                  <a:lnTo>
                    <a:pt x="124" y="124"/>
                  </a:lnTo>
                  <a:lnTo>
                    <a:pt x="116" y="129"/>
                  </a:lnTo>
                  <a:lnTo>
                    <a:pt x="108" y="135"/>
                  </a:lnTo>
                  <a:lnTo>
                    <a:pt x="108" y="135"/>
                  </a:lnTo>
                  <a:close/>
                </a:path>
              </a:pathLst>
            </a:custGeom>
            <a:grpFill/>
            <a:ln>
              <a:noFill/>
            </a:ln>
          </p:spPr>
          <p:txBody>
            <a:bodyPr spcFirstLastPara="1" lIns="91425" tIns="45700" rIns="91425" bIns="45700"/>
            <a:lstStyle/>
            <a:p>
              <a:pPr>
                <a:buClr>
                  <a:srgbClr val="000000"/>
                </a:buClr>
                <a:buSzPts val="1400"/>
                <a:defRPr/>
              </a:pPr>
              <a:endParaRPr sz="1400" dirty="0">
                <a:latin typeface="Verdana" panose="020B0604030504040204" pitchFamily="34" charset="0"/>
                <a:ea typeface="Verdana" panose="020B0604030504040204" pitchFamily="34" charset="0"/>
                <a:cs typeface="Verdana" panose="020B0604030504040204" pitchFamily="34" charset="0"/>
                <a:sym typeface="Arial"/>
              </a:endParaRPr>
            </a:p>
          </p:txBody>
        </p:sp>
      </p:grpSp>
      <p:grpSp>
        <p:nvGrpSpPr>
          <p:cNvPr id="501" name="Google Shape;472;g131241cb908_4_0">
            <a:extLst>
              <a:ext uri="{FF2B5EF4-FFF2-40B4-BE49-F238E27FC236}">
                <a16:creationId xmlns:a16="http://schemas.microsoft.com/office/drawing/2014/main" id="{41F3459A-3AD0-4950-77D1-C6977F92A480}"/>
              </a:ext>
            </a:extLst>
          </p:cNvPr>
          <p:cNvGrpSpPr/>
          <p:nvPr/>
        </p:nvGrpSpPr>
        <p:grpSpPr>
          <a:xfrm>
            <a:off x="8230310" y="1565151"/>
            <a:ext cx="597288" cy="619144"/>
            <a:chOff x="19202400" y="10874375"/>
            <a:chExt cx="1566863" cy="1797050"/>
          </a:xfrm>
          <a:solidFill>
            <a:schemeClr val="bg1"/>
          </a:solidFill>
        </p:grpSpPr>
        <p:sp>
          <p:nvSpPr>
            <p:cNvPr id="502" name="Google Shape;473;g131241cb908_4_0">
              <a:extLst>
                <a:ext uri="{FF2B5EF4-FFF2-40B4-BE49-F238E27FC236}">
                  <a16:creationId xmlns:a16="http://schemas.microsoft.com/office/drawing/2014/main" id="{BB02871E-3D8B-F0F1-661A-12B06F2C4496}"/>
                </a:ext>
              </a:extLst>
            </p:cNvPr>
            <p:cNvSpPr/>
            <p:nvPr/>
          </p:nvSpPr>
          <p:spPr>
            <a:xfrm>
              <a:off x="19261138" y="11672888"/>
              <a:ext cx="500063" cy="682625"/>
            </a:xfrm>
            <a:custGeom>
              <a:avLst/>
              <a:gdLst/>
              <a:ahLst/>
              <a:cxnLst/>
              <a:rect l="l" t="t" r="r" b="b"/>
              <a:pathLst>
                <a:path w="315" h="430" extrusionOk="0">
                  <a:moveTo>
                    <a:pt x="257" y="231"/>
                  </a:moveTo>
                  <a:lnTo>
                    <a:pt x="257" y="231"/>
                  </a:lnTo>
                  <a:lnTo>
                    <a:pt x="278" y="236"/>
                  </a:lnTo>
                  <a:lnTo>
                    <a:pt x="299" y="247"/>
                  </a:lnTo>
                  <a:lnTo>
                    <a:pt x="310" y="268"/>
                  </a:lnTo>
                  <a:lnTo>
                    <a:pt x="315" y="289"/>
                  </a:lnTo>
                  <a:lnTo>
                    <a:pt x="315" y="304"/>
                  </a:lnTo>
                  <a:lnTo>
                    <a:pt x="220" y="351"/>
                  </a:lnTo>
                  <a:lnTo>
                    <a:pt x="220" y="351"/>
                  </a:lnTo>
                  <a:lnTo>
                    <a:pt x="205" y="367"/>
                  </a:lnTo>
                  <a:lnTo>
                    <a:pt x="205" y="372"/>
                  </a:lnTo>
                  <a:lnTo>
                    <a:pt x="200" y="383"/>
                  </a:lnTo>
                  <a:lnTo>
                    <a:pt x="200" y="388"/>
                  </a:lnTo>
                  <a:lnTo>
                    <a:pt x="200" y="388"/>
                  </a:lnTo>
                  <a:lnTo>
                    <a:pt x="89" y="404"/>
                  </a:lnTo>
                  <a:lnTo>
                    <a:pt x="0" y="430"/>
                  </a:lnTo>
                  <a:lnTo>
                    <a:pt x="0" y="289"/>
                  </a:lnTo>
                  <a:lnTo>
                    <a:pt x="0" y="289"/>
                  </a:lnTo>
                  <a:lnTo>
                    <a:pt x="5" y="268"/>
                  </a:lnTo>
                  <a:lnTo>
                    <a:pt x="16" y="247"/>
                  </a:lnTo>
                  <a:lnTo>
                    <a:pt x="37" y="236"/>
                  </a:lnTo>
                  <a:lnTo>
                    <a:pt x="58" y="231"/>
                  </a:lnTo>
                  <a:lnTo>
                    <a:pt x="116" y="231"/>
                  </a:lnTo>
                  <a:lnTo>
                    <a:pt x="116" y="231"/>
                  </a:lnTo>
                  <a:lnTo>
                    <a:pt x="110" y="220"/>
                  </a:lnTo>
                  <a:lnTo>
                    <a:pt x="105" y="215"/>
                  </a:lnTo>
                  <a:lnTo>
                    <a:pt x="105" y="215"/>
                  </a:lnTo>
                  <a:lnTo>
                    <a:pt x="79" y="199"/>
                  </a:lnTo>
                  <a:lnTo>
                    <a:pt x="58" y="178"/>
                  </a:lnTo>
                  <a:lnTo>
                    <a:pt x="42" y="157"/>
                  </a:lnTo>
                  <a:lnTo>
                    <a:pt x="42" y="157"/>
                  </a:lnTo>
                  <a:lnTo>
                    <a:pt x="47" y="110"/>
                  </a:lnTo>
                  <a:lnTo>
                    <a:pt x="63" y="68"/>
                  </a:lnTo>
                  <a:lnTo>
                    <a:pt x="74" y="47"/>
                  </a:lnTo>
                  <a:lnTo>
                    <a:pt x="84" y="32"/>
                  </a:lnTo>
                  <a:lnTo>
                    <a:pt x="84" y="32"/>
                  </a:lnTo>
                  <a:lnTo>
                    <a:pt x="100" y="16"/>
                  </a:lnTo>
                  <a:lnTo>
                    <a:pt x="110" y="11"/>
                  </a:lnTo>
                  <a:lnTo>
                    <a:pt x="137" y="0"/>
                  </a:lnTo>
                  <a:lnTo>
                    <a:pt x="158" y="5"/>
                  </a:lnTo>
                  <a:lnTo>
                    <a:pt x="168" y="5"/>
                  </a:lnTo>
                  <a:lnTo>
                    <a:pt x="168" y="5"/>
                  </a:lnTo>
                  <a:lnTo>
                    <a:pt x="179" y="5"/>
                  </a:lnTo>
                  <a:lnTo>
                    <a:pt x="189" y="5"/>
                  </a:lnTo>
                  <a:lnTo>
                    <a:pt x="215" y="16"/>
                  </a:lnTo>
                  <a:lnTo>
                    <a:pt x="236" y="37"/>
                  </a:lnTo>
                  <a:lnTo>
                    <a:pt x="252" y="58"/>
                  </a:lnTo>
                  <a:lnTo>
                    <a:pt x="268" y="89"/>
                  </a:lnTo>
                  <a:lnTo>
                    <a:pt x="273" y="121"/>
                  </a:lnTo>
                  <a:lnTo>
                    <a:pt x="273" y="152"/>
                  </a:lnTo>
                  <a:lnTo>
                    <a:pt x="268" y="163"/>
                  </a:lnTo>
                  <a:lnTo>
                    <a:pt x="257" y="173"/>
                  </a:lnTo>
                  <a:lnTo>
                    <a:pt x="257" y="173"/>
                  </a:lnTo>
                  <a:lnTo>
                    <a:pt x="236" y="199"/>
                  </a:lnTo>
                  <a:lnTo>
                    <a:pt x="226" y="210"/>
                  </a:lnTo>
                  <a:lnTo>
                    <a:pt x="205" y="220"/>
                  </a:lnTo>
                  <a:lnTo>
                    <a:pt x="205" y="220"/>
                  </a:lnTo>
                  <a:lnTo>
                    <a:pt x="205" y="220"/>
                  </a:lnTo>
                  <a:lnTo>
                    <a:pt x="200" y="231"/>
                  </a:lnTo>
                  <a:lnTo>
                    <a:pt x="257" y="231"/>
                  </a:lnTo>
                  <a:lnTo>
                    <a:pt x="257" y="231"/>
                  </a:lnTo>
                  <a:close/>
                  <a:moveTo>
                    <a:pt x="121" y="231"/>
                  </a:moveTo>
                  <a:lnTo>
                    <a:pt x="121" y="231"/>
                  </a:lnTo>
                  <a:lnTo>
                    <a:pt x="121" y="231"/>
                  </a:lnTo>
                  <a:lnTo>
                    <a:pt x="121" y="247"/>
                  </a:lnTo>
                  <a:lnTo>
                    <a:pt x="121" y="257"/>
                  </a:lnTo>
                  <a:lnTo>
                    <a:pt x="137" y="273"/>
                  </a:lnTo>
                  <a:lnTo>
                    <a:pt x="152" y="283"/>
                  </a:lnTo>
                  <a:lnTo>
                    <a:pt x="152" y="294"/>
                  </a:lnTo>
                  <a:lnTo>
                    <a:pt x="158" y="304"/>
                  </a:lnTo>
                  <a:lnTo>
                    <a:pt x="158" y="304"/>
                  </a:lnTo>
                  <a:lnTo>
                    <a:pt x="152" y="310"/>
                  </a:lnTo>
                  <a:lnTo>
                    <a:pt x="147" y="315"/>
                  </a:lnTo>
                  <a:lnTo>
                    <a:pt x="147" y="315"/>
                  </a:lnTo>
                  <a:lnTo>
                    <a:pt x="147" y="320"/>
                  </a:lnTo>
                  <a:lnTo>
                    <a:pt x="147" y="325"/>
                  </a:lnTo>
                  <a:lnTo>
                    <a:pt x="152" y="330"/>
                  </a:lnTo>
                  <a:lnTo>
                    <a:pt x="158" y="330"/>
                  </a:lnTo>
                  <a:lnTo>
                    <a:pt x="158" y="330"/>
                  </a:lnTo>
                  <a:lnTo>
                    <a:pt x="163" y="330"/>
                  </a:lnTo>
                  <a:lnTo>
                    <a:pt x="168" y="325"/>
                  </a:lnTo>
                  <a:lnTo>
                    <a:pt x="168" y="320"/>
                  </a:lnTo>
                  <a:lnTo>
                    <a:pt x="168" y="315"/>
                  </a:lnTo>
                  <a:lnTo>
                    <a:pt x="168" y="315"/>
                  </a:lnTo>
                  <a:lnTo>
                    <a:pt x="163" y="310"/>
                  </a:lnTo>
                  <a:lnTo>
                    <a:pt x="158" y="304"/>
                  </a:lnTo>
                  <a:lnTo>
                    <a:pt x="158" y="304"/>
                  </a:lnTo>
                  <a:lnTo>
                    <a:pt x="163" y="289"/>
                  </a:lnTo>
                  <a:lnTo>
                    <a:pt x="163" y="289"/>
                  </a:lnTo>
                  <a:lnTo>
                    <a:pt x="163" y="289"/>
                  </a:lnTo>
                  <a:lnTo>
                    <a:pt x="173" y="278"/>
                  </a:lnTo>
                  <a:lnTo>
                    <a:pt x="184" y="268"/>
                  </a:lnTo>
                  <a:lnTo>
                    <a:pt x="194" y="252"/>
                  </a:lnTo>
                  <a:lnTo>
                    <a:pt x="194" y="231"/>
                  </a:lnTo>
                  <a:lnTo>
                    <a:pt x="194" y="231"/>
                  </a:lnTo>
                  <a:lnTo>
                    <a:pt x="194" y="231"/>
                  </a:lnTo>
                  <a:lnTo>
                    <a:pt x="194" y="205"/>
                  </a:lnTo>
                  <a:lnTo>
                    <a:pt x="194" y="205"/>
                  </a:lnTo>
                  <a:lnTo>
                    <a:pt x="179" y="220"/>
                  </a:lnTo>
                  <a:lnTo>
                    <a:pt x="158" y="226"/>
                  </a:lnTo>
                  <a:lnTo>
                    <a:pt x="158" y="226"/>
                  </a:lnTo>
                  <a:lnTo>
                    <a:pt x="137" y="220"/>
                  </a:lnTo>
                  <a:lnTo>
                    <a:pt x="121" y="205"/>
                  </a:lnTo>
                  <a:lnTo>
                    <a:pt x="121" y="231"/>
                  </a:lnTo>
                  <a:lnTo>
                    <a:pt x="121" y="231"/>
                  </a:lnTo>
                  <a:lnTo>
                    <a:pt x="121" y="231"/>
                  </a:lnTo>
                  <a:close/>
                  <a:moveTo>
                    <a:pt x="226" y="142"/>
                  </a:moveTo>
                  <a:lnTo>
                    <a:pt x="226" y="142"/>
                  </a:lnTo>
                  <a:lnTo>
                    <a:pt x="205" y="131"/>
                  </a:lnTo>
                  <a:lnTo>
                    <a:pt x="179" y="115"/>
                  </a:lnTo>
                  <a:lnTo>
                    <a:pt x="168" y="100"/>
                  </a:lnTo>
                  <a:lnTo>
                    <a:pt x="158" y="84"/>
                  </a:lnTo>
                  <a:lnTo>
                    <a:pt x="152" y="68"/>
                  </a:lnTo>
                  <a:lnTo>
                    <a:pt x="152" y="47"/>
                  </a:lnTo>
                  <a:lnTo>
                    <a:pt x="152" y="47"/>
                  </a:lnTo>
                  <a:lnTo>
                    <a:pt x="142" y="47"/>
                  </a:lnTo>
                  <a:lnTo>
                    <a:pt x="121" y="53"/>
                  </a:lnTo>
                  <a:lnTo>
                    <a:pt x="116" y="58"/>
                  </a:lnTo>
                  <a:lnTo>
                    <a:pt x="105" y="68"/>
                  </a:lnTo>
                  <a:lnTo>
                    <a:pt x="100" y="89"/>
                  </a:lnTo>
                  <a:lnTo>
                    <a:pt x="95" y="115"/>
                  </a:lnTo>
                  <a:lnTo>
                    <a:pt x="95" y="115"/>
                  </a:lnTo>
                  <a:lnTo>
                    <a:pt x="95" y="115"/>
                  </a:lnTo>
                  <a:lnTo>
                    <a:pt x="95" y="115"/>
                  </a:lnTo>
                  <a:lnTo>
                    <a:pt x="89" y="115"/>
                  </a:lnTo>
                  <a:lnTo>
                    <a:pt x="89" y="115"/>
                  </a:lnTo>
                  <a:lnTo>
                    <a:pt x="89" y="115"/>
                  </a:lnTo>
                  <a:lnTo>
                    <a:pt x="89" y="136"/>
                  </a:lnTo>
                  <a:lnTo>
                    <a:pt x="95" y="152"/>
                  </a:lnTo>
                  <a:lnTo>
                    <a:pt x="95" y="152"/>
                  </a:lnTo>
                  <a:lnTo>
                    <a:pt x="100" y="152"/>
                  </a:lnTo>
                  <a:lnTo>
                    <a:pt x="100" y="152"/>
                  </a:lnTo>
                  <a:lnTo>
                    <a:pt x="105" y="178"/>
                  </a:lnTo>
                  <a:lnTo>
                    <a:pt x="110" y="194"/>
                  </a:lnTo>
                  <a:lnTo>
                    <a:pt x="121" y="205"/>
                  </a:lnTo>
                  <a:lnTo>
                    <a:pt x="121" y="205"/>
                  </a:lnTo>
                  <a:lnTo>
                    <a:pt x="137" y="215"/>
                  </a:lnTo>
                  <a:lnTo>
                    <a:pt x="158" y="215"/>
                  </a:lnTo>
                  <a:lnTo>
                    <a:pt x="158" y="215"/>
                  </a:lnTo>
                  <a:lnTo>
                    <a:pt x="158" y="215"/>
                  </a:lnTo>
                  <a:lnTo>
                    <a:pt x="168" y="215"/>
                  </a:lnTo>
                  <a:lnTo>
                    <a:pt x="179" y="210"/>
                  </a:lnTo>
                  <a:lnTo>
                    <a:pt x="200" y="199"/>
                  </a:lnTo>
                  <a:lnTo>
                    <a:pt x="200" y="199"/>
                  </a:lnTo>
                  <a:lnTo>
                    <a:pt x="210" y="178"/>
                  </a:lnTo>
                  <a:lnTo>
                    <a:pt x="215" y="157"/>
                  </a:lnTo>
                  <a:lnTo>
                    <a:pt x="215" y="157"/>
                  </a:lnTo>
                  <a:lnTo>
                    <a:pt x="220" y="152"/>
                  </a:lnTo>
                  <a:lnTo>
                    <a:pt x="226" y="152"/>
                  </a:lnTo>
                  <a:lnTo>
                    <a:pt x="226" y="142"/>
                  </a:lnTo>
                  <a:lnTo>
                    <a:pt x="226" y="142"/>
                  </a:ln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dirty="0">
                <a:ln>
                  <a:noFill/>
                </a:ln>
                <a:solidFill>
                  <a:srgbClr val="000000"/>
                </a:solidFill>
                <a:effectLst/>
                <a:uLnTx/>
                <a:uFillTx/>
                <a:latin typeface="Verdana"/>
                <a:ea typeface="Verdana"/>
                <a:cs typeface="Verdana"/>
                <a:sym typeface="Verdana"/>
              </a:endParaRPr>
            </a:p>
          </p:txBody>
        </p:sp>
        <p:sp>
          <p:nvSpPr>
            <p:cNvPr id="503" name="Google Shape;474;g131241cb908_4_0">
              <a:extLst>
                <a:ext uri="{FF2B5EF4-FFF2-40B4-BE49-F238E27FC236}">
                  <a16:creationId xmlns:a16="http://schemas.microsoft.com/office/drawing/2014/main" id="{3A42E947-6AA4-02AF-759E-8CCDDFAF3D8A}"/>
                </a:ext>
              </a:extLst>
            </p:cNvPr>
            <p:cNvSpPr/>
            <p:nvPr/>
          </p:nvSpPr>
          <p:spPr>
            <a:xfrm>
              <a:off x="20218400" y="11998325"/>
              <a:ext cx="500063" cy="357188"/>
            </a:xfrm>
            <a:custGeom>
              <a:avLst/>
              <a:gdLst/>
              <a:ahLst/>
              <a:cxnLst/>
              <a:rect l="l" t="t" r="r" b="b"/>
              <a:pathLst>
                <a:path w="315" h="225" extrusionOk="0">
                  <a:moveTo>
                    <a:pt x="163" y="47"/>
                  </a:moveTo>
                  <a:lnTo>
                    <a:pt x="173" y="63"/>
                  </a:lnTo>
                  <a:lnTo>
                    <a:pt x="168" y="78"/>
                  </a:lnTo>
                  <a:lnTo>
                    <a:pt x="173" y="146"/>
                  </a:lnTo>
                  <a:lnTo>
                    <a:pt x="179" y="141"/>
                  </a:lnTo>
                  <a:lnTo>
                    <a:pt x="210" y="52"/>
                  </a:lnTo>
                  <a:lnTo>
                    <a:pt x="210" y="52"/>
                  </a:lnTo>
                  <a:lnTo>
                    <a:pt x="210" y="36"/>
                  </a:lnTo>
                  <a:lnTo>
                    <a:pt x="205" y="31"/>
                  </a:lnTo>
                  <a:lnTo>
                    <a:pt x="194" y="26"/>
                  </a:lnTo>
                  <a:lnTo>
                    <a:pt x="194" y="5"/>
                  </a:lnTo>
                  <a:lnTo>
                    <a:pt x="200" y="0"/>
                  </a:lnTo>
                  <a:lnTo>
                    <a:pt x="200" y="0"/>
                  </a:lnTo>
                  <a:lnTo>
                    <a:pt x="205" y="21"/>
                  </a:lnTo>
                  <a:lnTo>
                    <a:pt x="215" y="26"/>
                  </a:lnTo>
                  <a:lnTo>
                    <a:pt x="257" y="26"/>
                  </a:lnTo>
                  <a:lnTo>
                    <a:pt x="257" y="26"/>
                  </a:lnTo>
                  <a:lnTo>
                    <a:pt x="278" y="31"/>
                  </a:lnTo>
                  <a:lnTo>
                    <a:pt x="294" y="42"/>
                  </a:lnTo>
                  <a:lnTo>
                    <a:pt x="310" y="63"/>
                  </a:lnTo>
                  <a:lnTo>
                    <a:pt x="315" y="84"/>
                  </a:lnTo>
                  <a:lnTo>
                    <a:pt x="315" y="225"/>
                  </a:lnTo>
                  <a:lnTo>
                    <a:pt x="315" y="225"/>
                  </a:lnTo>
                  <a:lnTo>
                    <a:pt x="226" y="199"/>
                  </a:lnTo>
                  <a:lnTo>
                    <a:pt x="111" y="183"/>
                  </a:lnTo>
                  <a:lnTo>
                    <a:pt x="111" y="178"/>
                  </a:lnTo>
                  <a:lnTo>
                    <a:pt x="111" y="178"/>
                  </a:lnTo>
                  <a:lnTo>
                    <a:pt x="111" y="167"/>
                  </a:lnTo>
                  <a:lnTo>
                    <a:pt x="105" y="162"/>
                  </a:lnTo>
                  <a:lnTo>
                    <a:pt x="90" y="146"/>
                  </a:lnTo>
                  <a:lnTo>
                    <a:pt x="0" y="99"/>
                  </a:lnTo>
                  <a:lnTo>
                    <a:pt x="0" y="84"/>
                  </a:lnTo>
                  <a:lnTo>
                    <a:pt x="0" y="84"/>
                  </a:lnTo>
                  <a:lnTo>
                    <a:pt x="6" y="63"/>
                  </a:lnTo>
                  <a:lnTo>
                    <a:pt x="16" y="42"/>
                  </a:lnTo>
                  <a:lnTo>
                    <a:pt x="32" y="31"/>
                  </a:lnTo>
                  <a:lnTo>
                    <a:pt x="58" y="26"/>
                  </a:lnTo>
                  <a:lnTo>
                    <a:pt x="95" y="26"/>
                  </a:lnTo>
                  <a:lnTo>
                    <a:pt x="95" y="26"/>
                  </a:lnTo>
                  <a:lnTo>
                    <a:pt x="111" y="21"/>
                  </a:lnTo>
                  <a:lnTo>
                    <a:pt x="111" y="0"/>
                  </a:lnTo>
                  <a:lnTo>
                    <a:pt x="116" y="5"/>
                  </a:lnTo>
                  <a:lnTo>
                    <a:pt x="116" y="26"/>
                  </a:lnTo>
                  <a:lnTo>
                    <a:pt x="105" y="31"/>
                  </a:lnTo>
                  <a:lnTo>
                    <a:pt x="105" y="31"/>
                  </a:lnTo>
                  <a:lnTo>
                    <a:pt x="100" y="36"/>
                  </a:lnTo>
                  <a:lnTo>
                    <a:pt x="105" y="52"/>
                  </a:lnTo>
                  <a:lnTo>
                    <a:pt x="131" y="141"/>
                  </a:lnTo>
                  <a:lnTo>
                    <a:pt x="137" y="146"/>
                  </a:lnTo>
                  <a:lnTo>
                    <a:pt x="147" y="78"/>
                  </a:lnTo>
                  <a:lnTo>
                    <a:pt x="137" y="63"/>
                  </a:lnTo>
                  <a:lnTo>
                    <a:pt x="152" y="47"/>
                  </a:lnTo>
                  <a:lnTo>
                    <a:pt x="163" y="47"/>
                  </a:ln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dirty="0">
                <a:ln>
                  <a:noFill/>
                </a:ln>
                <a:solidFill>
                  <a:srgbClr val="000000"/>
                </a:solidFill>
                <a:effectLst/>
                <a:uLnTx/>
                <a:uFillTx/>
                <a:latin typeface="Verdana"/>
                <a:ea typeface="Verdana"/>
                <a:cs typeface="Verdana"/>
                <a:sym typeface="Verdana"/>
              </a:endParaRPr>
            </a:p>
          </p:txBody>
        </p:sp>
        <p:sp>
          <p:nvSpPr>
            <p:cNvPr id="504" name="Google Shape;475;g131241cb908_4_0">
              <a:extLst>
                <a:ext uri="{FF2B5EF4-FFF2-40B4-BE49-F238E27FC236}">
                  <a16:creationId xmlns:a16="http://schemas.microsoft.com/office/drawing/2014/main" id="{44B2D712-B066-DC12-7972-9A9CF0007355}"/>
                </a:ext>
              </a:extLst>
            </p:cNvPr>
            <p:cNvSpPr/>
            <p:nvPr/>
          </p:nvSpPr>
          <p:spPr>
            <a:xfrm>
              <a:off x="20327938" y="11680825"/>
              <a:ext cx="274638" cy="258763"/>
            </a:xfrm>
            <a:custGeom>
              <a:avLst/>
              <a:gdLst/>
              <a:ahLst/>
              <a:cxnLst/>
              <a:rect l="l" t="t" r="r" b="b"/>
              <a:pathLst>
                <a:path w="173" h="163" extrusionOk="0">
                  <a:moveTo>
                    <a:pt x="15" y="163"/>
                  </a:moveTo>
                  <a:lnTo>
                    <a:pt x="15" y="163"/>
                  </a:lnTo>
                  <a:lnTo>
                    <a:pt x="10" y="137"/>
                  </a:lnTo>
                  <a:lnTo>
                    <a:pt x="0" y="105"/>
                  </a:lnTo>
                  <a:lnTo>
                    <a:pt x="0" y="79"/>
                  </a:lnTo>
                  <a:lnTo>
                    <a:pt x="0" y="79"/>
                  </a:lnTo>
                  <a:lnTo>
                    <a:pt x="5" y="63"/>
                  </a:lnTo>
                  <a:lnTo>
                    <a:pt x="10" y="48"/>
                  </a:lnTo>
                  <a:lnTo>
                    <a:pt x="21" y="32"/>
                  </a:lnTo>
                  <a:lnTo>
                    <a:pt x="42" y="21"/>
                  </a:lnTo>
                  <a:lnTo>
                    <a:pt x="42" y="21"/>
                  </a:lnTo>
                  <a:lnTo>
                    <a:pt x="52" y="6"/>
                  </a:lnTo>
                  <a:lnTo>
                    <a:pt x="73" y="0"/>
                  </a:lnTo>
                  <a:lnTo>
                    <a:pt x="94" y="0"/>
                  </a:lnTo>
                  <a:lnTo>
                    <a:pt x="94" y="0"/>
                  </a:lnTo>
                  <a:lnTo>
                    <a:pt x="104" y="0"/>
                  </a:lnTo>
                  <a:lnTo>
                    <a:pt x="125" y="0"/>
                  </a:lnTo>
                  <a:lnTo>
                    <a:pt x="136" y="6"/>
                  </a:lnTo>
                  <a:lnTo>
                    <a:pt x="146" y="16"/>
                  </a:lnTo>
                  <a:lnTo>
                    <a:pt x="157" y="27"/>
                  </a:lnTo>
                  <a:lnTo>
                    <a:pt x="157" y="42"/>
                  </a:lnTo>
                  <a:lnTo>
                    <a:pt x="157" y="42"/>
                  </a:lnTo>
                  <a:lnTo>
                    <a:pt x="162" y="48"/>
                  </a:lnTo>
                  <a:lnTo>
                    <a:pt x="167" y="63"/>
                  </a:lnTo>
                  <a:lnTo>
                    <a:pt x="173" y="95"/>
                  </a:lnTo>
                  <a:lnTo>
                    <a:pt x="173" y="110"/>
                  </a:lnTo>
                  <a:lnTo>
                    <a:pt x="167" y="126"/>
                  </a:lnTo>
                  <a:lnTo>
                    <a:pt x="167" y="126"/>
                  </a:lnTo>
                  <a:lnTo>
                    <a:pt x="157" y="163"/>
                  </a:lnTo>
                  <a:lnTo>
                    <a:pt x="157" y="163"/>
                  </a:lnTo>
                  <a:lnTo>
                    <a:pt x="157" y="142"/>
                  </a:lnTo>
                  <a:lnTo>
                    <a:pt x="157" y="142"/>
                  </a:lnTo>
                  <a:lnTo>
                    <a:pt x="157" y="126"/>
                  </a:lnTo>
                  <a:lnTo>
                    <a:pt x="152" y="105"/>
                  </a:lnTo>
                  <a:lnTo>
                    <a:pt x="152" y="105"/>
                  </a:lnTo>
                  <a:lnTo>
                    <a:pt x="146" y="79"/>
                  </a:lnTo>
                  <a:lnTo>
                    <a:pt x="146" y="63"/>
                  </a:lnTo>
                  <a:lnTo>
                    <a:pt x="146" y="63"/>
                  </a:lnTo>
                  <a:lnTo>
                    <a:pt x="141" y="68"/>
                  </a:lnTo>
                  <a:lnTo>
                    <a:pt x="131" y="74"/>
                  </a:lnTo>
                  <a:lnTo>
                    <a:pt x="141" y="63"/>
                  </a:lnTo>
                  <a:lnTo>
                    <a:pt x="131" y="68"/>
                  </a:lnTo>
                  <a:lnTo>
                    <a:pt x="131" y="68"/>
                  </a:lnTo>
                  <a:lnTo>
                    <a:pt x="136" y="58"/>
                  </a:lnTo>
                  <a:lnTo>
                    <a:pt x="131" y="58"/>
                  </a:lnTo>
                  <a:lnTo>
                    <a:pt x="125" y="58"/>
                  </a:lnTo>
                  <a:lnTo>
                    <a:pt x="125" y="58"/>
                  </a:lnTo>
                  <a:lnTo>
                    <a:pt x="110" y="63"/>
                  </a:lnTo>
                  <a:lnTo>
                    <a:pt x="104" y="68"/>
                  </a:lnTo>
                  <a:lnTo>
                    <a:pt x="89" y="68"/>
                  </a:lnTo>
                  <a:lnTo>
                    <a:pt x="89" y="68"/>
                  </a:lnTo>
                  <a:lnTo>
                    <a:pt x="57" y="63"/>
                  </a:lnTo>
                  <a:lnTo>
                    <a:pt x="47" y="63"/>
                  </a:lnTo>
                  <a:lnTo>
                    <a:pt x="31" y="79"/>
                  </a:lnTo>
                  <a:lnTo>
                    <a:pt x="31" y="79"/>
                  </a:lnTo>
                  <a:lnTo>
                    <a:pt x="21" y="100"/>
                  </a:lnTo>
                  <a:lnTo>
                    <a:pt x="21" y="100"/>
                  </a:lnTo>
                  <a:lnTo>
                    <a:pt x="15" y="116"/>
                  </a:lnTo>
                  <a:lnTo>
                    <a:pt x="15" y="147"/>
                  </a:lnTo>
                  <a:lnTo>
                    <a:pt x="15" y="147"/>
                  </a:lnTo>
                  <a:lnTo>
                    <a:pt x="15" y="163"/>
                  </a:lnTo>
                  <a:lnTo>
                    <a:pt x="15" y="163"/>
                  </a:ln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dirty="0">
                <a:ln>
                  <a:noFill/>
                </a:ln>
                <a:solidFill>
                  <a:srgbClr val="000000"/>
                </a:solidFill>
                <a:effectLst/>
                <a:uLnTx/>
                <a:uFillTx/>
                <a:latin typeface="Verdana"/>
                <a:ea typeface="Verdana"/>
                <a:cs typeface="Verdana"/>
                <a:sym typeface="Verdana"/>
              </a:endParaRPr>
            </a:p>
          </p:txBody>
        </p:sp>
        <p:sp>
          <p:nvSpPr>
            <p:cNvPr id="505" name="Google Shape;476;g131241cb908_4_0">
              <a:extLst>
                <a:ext uri="{FF2B5EF4-FFF2-40B4-BE49-F238E27FC236}">
                  <a16:creationId xmlns:a16="http://schemas.microsoft.com/office/drawing/2014/main" id="{9EA6A67F-67E3-89A1-1C62-E1406900C9D4}"/>
                </a:ext>
              </a:extLst>
            </p:cNvPr>
            <p:cNvSpPr/>
            <p:nvPr/>
          </p:nvSpPr>
          <p:spPr>
            <a:xfrm>
              <a:off x="20343813" y="11872913"/>
              <a:ext cx="241300" cy="166688"/>
            </a:xfrm>
            <a:custGeom>
              <a:avLst/>
              <a:gdLst/>
              <a:ahLst/>
              <a:cxnLst/>
              <a:rect l="l" t="t" r="r" b="b"/>
              <a:pathLst>
                <a:path w="152" h="105" extrusionOk="0">
                  <a:moveTo>
                    <a:pt x="5" y="0"/>
                  </a:moveTo>
                  <a:lnTo>
                    <a:pt x="5" y="0"/>
                  </a:lnTo>
                  <a:lnTo>
                    <a:pt x="5" y="26"/>
                  </a:lnTo>
                  <a:lnTo>
                    <a:pt x="5" y="26"/>
                  </a:lnTo>
                  <a:lnTo>
                    <a:pt x="0" y="26"/>
                  </a:lnTo>
                  <a:lnTo>
                    <a:pt x="0" y="26"/>
                  </a:lnTo>
                  <a:lnTo>
                    <a:pt x="16" y="58"/>
                  </a:lnTo>
                  <a:lnTo>
                    <a:pt x="32" y="84"/>
                  </a:lnTo>
                  <a:lnTo>
                    <a:pt x="52" y="100"/>
                  </a:lnTo>
                  <a:lnTo>
                    <a:pt x="79" y="105"/>
                  </a:lnTo>
                  <a:lnTo>
                    <a:pt x="79" y="105"/>
                  </a:lnTo>
                  <a:lnTo>
                    <a:pt x="89" y="105"/>
                  </a:lnTo>
                  <a:lnTo>
                    <a:pt x="100" y="100"/>
                  </a:lnTo>
                  <a:lnTo>
                    <a:pt x="126" y="79"/>
                  </a:lnTo>
                  <a:lnTo>
                    <a:pt x="142" y="47"/>
                  </a:lnTo>
                  <a:lnTo>
                    <a:pt x="147" y="26"/>
                  </a:lnTo>
                  <a:lnTo>
                    <a:pt x="152" y="10"/>
                  </a:lnTo>
                  <a:lnTo>
                    <a:pt x="152" y="10"/>
                  </a:lnTo>
                  <a:lnTo>
                    <a:pt x="147" y="21"/>
                  </a:lnTo>
                  <a:lnTo>
                    <a:pt x="147" y="21"/>
                  </a:lnTo>
                  <a:lnTo>
                    <a:pt x="136" y="52"/>
                  </a:lnTo>
                  <a:lnTo>
                    <a:pt x="115" y="79"/>
                  </a:lnTo>
                  <a:lnTo>
                    <a:pt x="94" y="94"/>
                  </a:lnTo>
                  <a:lnTo>
                    <a:pt x="79" y="100"/>
                  </a:lnTo>
                  <a:lnTo>
                    <a:pt x="79" y="100"/>
                  </a:lnTo>
                  <a:lnTo>
                    <a:pt x="63" y="100"/>
                  </a:lnTo>
                  <a:lnTo>
                    <a:pt x="52" y="94"/>
                  </a:lnTo>
                  <a:lnTo>
                    <a:pt x="32" y="73"/>
                  </a:lnTo>
                  <a:lnTo>
                    <a:pt x="11" y="42"/>
                  </a:lnTo>
                  <a:lnTo>
                    <a:pt x="5" y="21"/>
                  </a:lnTo>
                  <a:lnTo>
                    <a:pt x="5" y="0"/>
                  </a:lnTo>
                  <a:lnTo>
                    <a:pt x="5" y="0"/>
                  </a:lnTo>
                  <a:lnTo>
                    <a:pt x="5" y="0"/>
                  </a:lnTo>
                  <a:lnTo>
                    <a:pt x="5" y="0"/>
                  </a:ln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dirty="0">
                <a:ln>
                  <a:noFill/>
                </a:ln>
                <a:solidFill>
                  <a:srgbClr val="000000"/>
                </a:solidFill>
                <a:effectLst/>
                <a:uLnTx/>
                <a:uFillTx/>
                <a:latin typeface="Verdana"/>
                <a:ea typeface="Verdana"/>
                <a:cs typeface="Verdana"/>
                <a:sym typeface="Verdana"/>
              </a:endParaRPr>
            </a:p>
          </p:txBody>
        </p:sp>
        <p:sp>
          <p:nvSpPr>
            <p:cNvPr id="506" name="Google Shape;477;g131241cb908_4_0">
              <a:extLst>
                <a:ext uri="{FF2B5EF4-FFF2-40B4-BE49-F238E27FC236}">
                  <a16:creationId xmlns:a16="http://schemas.microsoft.com/office/drawing/2014/main" id="{FF1D3ADB-719A-2464-AED8-0D4412CB54AD}"/>
                </a:ext>
              </a:extLst>
            </p:cNvPr>
            <p:cNvSpPr/>
            <p:nvPr/>
          </p:nvSpPr>
          <p:spPr>
            <a:xfrm>
              <a:off x="19802475" y="11657013"/>
              <a:ext cx="366713" cy="423863"/>
            </a:xfrm>
            <a:custGeom>
              <a:avLst/>
              <a:gdLst/>
              <a:ahLst/>
              <a:cxnLst/>
              <a:rect l="l" t="t" r="r" b="b"/>
              <a:pathLst>
                <a:path w="231" h="267" extrusionOk="0">
                  <a:moveTo>
                    <a:pt x="116" y="0"/>
                  </a:moveTo>
                  <a:lnTo>
                    <a:pt x="116" y="0"/>
                  </a:lnTo>
                  <a:lnTo>
                    <a:pt x="152" y="5"/>
                  </a:lnTo>
                  <a:lnTo>
                    <a:pt x="178" y="10"/>
                  </a:lnTo>
                  <a:lnTo>
                    <a:pt x="194" y="26"/>
                  </a:lnTo>
                  <a:lnTo>
                    <a:pt x="210" y="42"/>
                  </a:lnTo>
                  <a:lnTo>
                    <a:pt x="220" y="63"/>
                  </a:lnTo>
                  <a:lnTo>
                    <a:pt x="220" y="89"/>
                  </a:lnTo>
                  <a:lnTo>
                    <a:pt x="226" y="136"/>
                  </a:lnTo>
                  <a:lnTo>
                    <a:pt x="226" y="136"/>
                  </a:lnTo>
                  <a:lnTo>
                    <a:pt x="226" y="141"/>
                  </a:lnTo>
                  <a:lnTo>
                    <a:pt x="226" y="141"/>
                  </a:lnTo>
                  <a:lnTo>
                    <a:pt x="226" y="146"/>
                  </a:lnTo>
                  <a:lnTo>
                    <a:pt x="226" y="152"/>
                  </a:lnTo>
                  <a:lnTo>
                    <a:pt x="231" y="152"/>
                  </a:lnTo>
                  <a:lnTo>
                    <a:pt x="231" y="152"/>
                  </a:lnTo>
                  <a:lnTo>
                    <a:pt x="231" y="152"/>
                  </a:lnTo>
                  <a:lnTo>
                    <a:pt x="231" y="167"/>
                  </a:lnTo>
                  <a:lnTo>
                    <a:pt x="231" y="178"/>
                  </a:lnTo>
                  <a:lnTo>
                    <a:pt x="220" y="199"/>
                  </a:lnTo>
                  <a:lnTo>
                    <a:pt x="220" y="199"/>
                  </a:lnTo>
                  <a:lnTo>
                    <a:pt x="215" y="199"/>
                  </a:lnTo>
                  <a:lnTo>
                    <a:pt x="210" y="204"/>
                  </a:lnTo>
                  <a:lnTo>
                    <a:pt x="210" y="204"/>
                  </a:lnTo>
                  <a:lnTo>
                    <a:pt x="199" y="230"/>
                  </a:lnTo>
                  <a:lnTo>
                    <a:pt x="189" y="251"/>
                  </a:lnTo>
                  <a:lnTo>
                    <a:pt x="178" y="267"/>
                  </a:lnTo>
                  <a:lnTo>
                    <a:pt x="178" y="267"/>
                  </a:lnTo>
                  <a:lnTo>
                    <a:pt x="116" y="262"/>
                  </a:lnTo>
                  <a:lnTo>
                    <a:pt x="58" y="267"/>
                  </a:lnTo>
                  <a:lnTo>
                    <a:pt x="58" y="267"/>
                  </a:lnTo>
                  <a:lnTo>
                    <a:pt x="42" y="251"/>
                  </a:lnTo>
                  <a:lnTo>
                    <a:pt x="32" y="230"/>
                  </a:lnTo>
                  <a:lnTo>
                    <a:pt x="21" y="204"/>
                  </a:lnTo>
                  <a:lnTo>
                    <a:pt x="21" y="204"/>
                  </a:lnTo>
                  <a:lnTo>
                    <a:pt x="21" y="199"/>
                  </a:lnTo>
                  <a:lnTo>
                    <a:pt x="16" y="199"/>
                  </a:lnTo>
                  <a:lnTo>
                    <a:pt x="16" y="199"/>
                  </a:lnTo>
                  <a:lnTo>
                    <a:pt x="5" y="178"/>
                  </a:lnTo>
                  <a:lnTo>
                    <a:pt x="0" y="167"/>
                  </a:lnTo>
                  <a:lnTo>
                    <a:pt x="0" y="152"/>
                  </a:lnTo>
                  <a:lnTo>
                    <a:pt x="0" y="152"/>
                  </a:lnTo>
                  <a:lnTo>
                    <a:pt x="5" y="152"/>
                  </a:lnTo>
                  <a:lnTo>
                    <a:pt x="5" y="152"/>
                  </a:lnTo>
                  <a:lnTo>
                    <a:pt x="11" y="146"/>
                  </a:lnTo>
                  <a:lnTo>
                    <a:pt x="11" y="141"/>
                  </a:lnTo>
                  <a:lnTo>
                    <a:pt x="11" y="141"/>
                  </a:lnTo>
                  <a:lnTo>
                    <a:pt x="11" y="136"/>
                  </a:lnTo>
                  <a:lnTo>
                    <a:pt x="11" y="136"/>
                  </a:lnTo>
                  <a:lnTo>
                    <a:pt x="11" y="89"/>
                  </a:lnTo>
                  <a:lnTo>
                    <a:pt x="16" y="63"/>
                  </a:lnTo>
                  <a:lnTo>
                    <a:pt x="26" y="42"/>
                  </a:lnTo>
                  <a:lnTo>
                    <a:pt x="37" y="26"/>
                  </a:lnTo>
                  <a:lnTo>
                    <a:pt x="58" y="10"/>
                  </a:lnTo>
                  <a:lnTo>
                    <a:pt x="84" y="5"/>
                  </a:lnTo>
                  <a:lnTo>
                    <a:pt x="116" y="0"/>
                  </a:lnTo>
                  <a:lnTo>
                    <a:pt x="116" y="0"/>
                  </a:ln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dirty="0">
                <a:ln>
                  <a:noFill/>
                </a:ln>
                <a:solidFill>
                  <a:srgbClr val="000000"/>
                </a:solidFill>
                <a:effectLst/>
                <a:uLnTx/>
                <a:uFillTx/>
                <a:latin typeface="Verdana"/>
                <a:ea typeface="Verdana"/>
                <a:cs typeface="Verdana"/>
                <a:sym typeface="Verdana"/>
              </a:endParaRPr>
            </a:p>
          </p:txBody>
        </p:sp>
        <p:sp>
          <p:nvSpPr>
            <p:cNvPr id="507" name="Google Shape;478;g131241cb908_4_0">
              <a:extLst>
                <a:ext uri="{FF2B5EF4-FFF2-40B4-BE49-F238E27FC236}">
                  <a16:creationId xmlns:a16="http://schemas.microsoft.com/office/drawing/2014/main" id="{02D02570-C595-111F-B5FC-9AE0F8359C01}"/>
                </a:ext>
              </a:extLst>
            </p:cNvPr>
            <p:cNvSpPr/>
            <p:nvPr/>
          </p:nvSpPr>
          <p:spPr>
            <a:xfrm>
              <a:off x="19619913" y="12122150"/>
              <a:ext cx="731838" cy="549275"/>
            </a:xfrm>
            <a:custGeom>
              <a:avLst/>
              <a:gdLst/>
              <a:ahLst/>
              <a:cxnLst/>
              <a:rect l="l" t="t" r="r" b="b"/>
              <a:pathLst>
                <a:path w="461" h="346" extrusionOk="0">
                  <a:moveTo>
                    <a:pt x="314" y="11"/>
                  </a:moveTo>
                  <a:lnTo>
                    <a:pt x="314" y="11"/>
                  </a:lnTo>
                  <a:lnTo>
                    <a:pt x="330" y="27"/>
                  </a:lnTo>
                  <a:lnTo>
                    <a:pt x="351" y="37"/>
                  </a:lnTo>
                  <a:lnTo>
                    <a:pt x="446" y="89"/>
                  </a:lnTo>
                  <a:lnTo>
                    <a:pt x="446" y="89"/>
                  </a:lnTo>
                  <a:lnTo>
                    <a:pt x="456" y="100"/>
                  </a:lnTo>
                  <a:lnTo>
                    <a:pt x="461" y="116"/>
                  </a:lnTo>
                  <a:lnTo>
                    <a:pt x="461" y="284"/>
                  </a:lnTo>
                  <a:lnTo>
                    <a:pt x="461" y="294"/>
                  </a:lnTo>
                  <a:lnTo>
                    <a:pt x="461" y="294"/>
                  </a:lnTo>
                  <a:lnTo>
                    <a:pt x="456" y="310"/>
                  </a:lnTo>
                  <a:lnTo>
                    <a:pt x="446" y="331"/>
                  </a:lnTo>
                  <a:lnTo>
                    <a:pt x="430" y="341"/>
                  </a:lnTo>
                  <a:lnTo>
                    <a:pt x="409" y="346"/>
                  </a:lnTo>
                  <a:lnTo>
                    <a:pt x="52" y="346"/>
                  </a:lnTo>
                  <a:lnTo>
                    <a:pt x="52" y="346"/>
                  </a:lnTo>
                  <a:lnTo>
                    <a:pt x="36" y="341"/>
                  </a:lnTo>
                  <a:lnTo>
                    <a:pt x="15" y="331"/>
                  </a:lnTo>
                  <a:lnTo>
                    <a:pt x="5" y="310"/>
                  </a:lnTo>
                  <a:lnTo>
                    <a:pt x="0" y="294"/>
                  </a:lnTo>
                  <a:lnTo>
                    <a:pt x="0" y="284"/>
                  </a:lnTo>
                  <a:lnTo>
                    <a:pt x="0" y="116"/>
                  </a:lnTo>
                  <a:lnTo>
                    <a:pt x="0" y="116"/>
                  </a:lnTo>
                  <a:lnTo>
                    <a:pt x="5" y="100"/>
                  </a:lnTo>
                  <a:lnTo>
                    <a:pt x="21" y="89"/>
                  </a:lnTo>
                  <a:lnTo>
                    <a:pt x="115" y="37"/>
                  </a:lnTo>
                  <a:lnTo>
                    <a:pt x="115" y="37"/>
                  </a:lnTo>
                  <a:lnTo>
                    <a:pt x="136" y="27"/>
                  </a:lnTo>
                  <a:lnTo>
                    <a:pt x="147" y="11"/>
                  </a:lnTo>
                  <a:lnTo>
                    <a:pt x="147" y="11"/>
                  </a:lnTo>
                  <a:lnTo>
                    <a:pt x="183" y="6"/>
                  </a:lnTo>
                  <a:lnTo>
                    <a:pt x="231" y="0"/>
                  </a:lnTo>
                  <a:lnTo>
                    <a:pt x="278" y="6"/>
                  </a:lnTo>
                  <a:lnTo>
                    <a:pt x="314" y="11"/>
                  </a:lnTo>
                  <a:lnTo>
                    <a:pt x="314" y="11"/>
                  </a:ln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dirty="0">
                <a:ln>
                  <a:noFill/>
                </a:ln>
                <a:solidFill>
                  <a:srgbClr val="000000"/>
                </a:solidFill>
                <a:effectLst/>
                <a:uLnTx/>
                <a:uFillTx/>
                <a:latin typeface="Verdana"/>
                <a:ea typeface="Verdana"/>
                <a:cs typeface="Verdana"/>
                <a:sym typeface="Verdana"/>
              </a:endParaRPr>
            </a:p>
          </p:txBody>
        </p:sp>
        <p:sp>
          <p:nvSpPr>
            <p:cNvPr id="508" name="Google Shape;479;g131241cb908_4_0">
              <a:extLst>
                <a:ext uri="{FF2B5EF4-FFF2-40B4-BE49-F238E27FC236}">
                  <a16:creationId xmlns:a16="http://schemas.microsoft.com/office/drawing/2014/main" id="{200304A0-2696-9934-9FB1-FE286E58621E}"/>
                </a:ext>
              </a:extLst>
            </p:cNvPr>
            <p:cNvSpPr/>
            <p:nvPr/>
          </p:nvSpPr>
          <p:spPr>
            <a:xfrm>
              <a:off x="19202400" y="12355513"/>
              <a:ext cx="1566863" cy="184150"/>
            </a:xfrm>
            <a:custGeom>
              <a:avLst/>
              <a:gdLst/>
              <a:ahLst/>
              <a:cxnLst/>
              <a:rect l="l" t="t" r="r" b="b"/>
              <a:pathLst>
                <a:path w="987" h="116" extrusionOk="0">
                  <a:moveTo>
                    <a:pt x="751" y="0"/>
                  </a:moveTo>
                  <a:lnTo>
                    <a:pt x="751" y="0"/>
                  </a:lnTo>
                  <a:lnTo>
                    <a:pt x="845" y="11"/>
                  </a:lnTo>
                  <a:lnTo>
                    <a:pt x="924" y="21"/>
                  </a:lnTo>
                  <a:lnTo>
                    <a:pt x="971" y="37"/>
                  </a:lnTo>
                  <a:lnTo>
                    <a:pt x="981" y="47"/>
                  </a:lnTo>
                  <a:lnTo>
                    <a:pt x="987" y="58"/>
                  </a:lnTo>
                  <a:lnTo>
                    <a:pt x="987" y="58"/>
                  </a:lnTo>
                  <a:lnTo>
                    <a:pt x="981" y="63"/>
                  </a:lnTo>
                  <a:lnTo>
                    <a:pt x="971" y="74"/>
                  </a:lnTo>
                  <a:lnTo>
                    <a:pt x="924" y="89"/>
                  </a:lnTo>
                  <a:lnTo>
                    <a:pt x="845" y="105"/>
                  </a:lnTo>
                  <a:lnTo>
                    <a:pt x="751" y="116"/>
                  </a:lnTo>
                  <a:lnTo>
                    <a:pt x="751" y="0"/>
                  </a:lnTo>
                  <a:lnTo>
                    <a:pt x="751" y="0"/>
                  </a:lnTo>
                  <a:close/>
                  <a:moveTo>
                    <a:pt x="237" y="116"/>
                  </a:moveTo>
                  <a:lnTo>
                    <a:pt x="237" y="116"/>
                  </a:lnTo>
                  <a:lnTo>
                    <a:pt x="142" y="105"/>
                  </a:lnTo>
                  <a:lnTo>
                    <a:pt x="69" y="89"/>
                  </a:lnTo>
                  <a:lnTo>
                    <a:pt x="21" y="74"/>
                  </a:lnTo>
                  <a:lnTo>
                    <a:pt x="6" y="63"/>
                  </a:lnTo>
                  <a:lnTo>
                    <a:pt x="0" y="58"/>
                  </a:lnTo>
                  <a:lnTo>
                    <a:pt x="0" y="58"/>
                  </a:lnTo>
                  <a:lnTo>
                    <a:pt x="6" y="47"/>
                  </a:lnTo>
                  <a:lnTo>
                    <a:pt x="21" y="37"/>
                  </a:lnTo>
                  <a:lnTo>
                    <a:pt x="69" y="21"/>
                  </a:lnTo>
                  <a:lnTo>
                    <a:pt x="142" y="11"/>
                  </a:lnTo>
                  <a:lnTo>
                    <a:pt x="237" y="0"/>
                  </a:lnTo>
                  <a:lnTo>
                    <a:pt x="237" y="116"/>
                  </a:ln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dirty="0">
                <a:ln>
                  <a:noFill/>
                </a:ln>
                <a:solidFill>
                  <a:srgbClr val="000000"/>
                </a:solidFill>
                <a:effectLst/>
                <a:uLnTx/>
                <a:uFillTx/>
                <a:latin typeface="Verdana"/>
                <a:ea typeface="Verdana"/>
                <a:cs typeface="Verdana"/>
                <a:sym typeface="Verdana"/>
              </a:endParaRPr>
            </a:p>
          </p:txBody>
        </p:sp>
        <p:sp>
          <p:nvSpPr>
            <p:cNvPr id="509" name="Google Shape;480;g131241cb908_4_0">
              <a:extLst>
                <a:ext uri="{FF2B5EF4-FFF2-40B4-BE49-F238E27FC236}">
                  <a16:creationId xmlns:a16="http://schemas.microsoft.com/office/drawing/2014/main" id="{043EAF55-19F8-684D-295D-53A1617B3169}"/>
                </a:ext>
              </a:extLst>
            </p:cNvPr>
            <p:cNvSpPr/>
            <p:nvPr/>
          </p:nvSpPr>
          <p:spPr>
            <a:xfrm>
              <a:off x="19269075" y="11123613"/>
              <a:ext cx="541338" cy="415925"/>
            </a:xfrm>
            <a:custGeom>
              <a:avLst/>
              <a:gdLst/>
              <a:ahLst/>
              <a:cxnLst/>
              <a:rect l="l" t="t" r="r" b="b"/>
              <a:pathLst>
                <a:path w="341" h="262" extrusionOk="0">
                  <a:moveTo>
                    <a:pt x="163" y="0"/>
                  </a:moveTo>
                  <a:lnTo>
                    <a:pt x="163" y="0"/>
                  </a:lnTo>
                  <a:lnTo>
                    <a:pt x="126" y="5"/>
                  </a:lnTo>
                  <a:lnTo>
                    <a:pt x="100" y="16"/>
                  </a:lnTo>
                  <a:lnTo>
                    <a:pt x="69" y="31"/>
                  </a:lnTo>
                  <a:lnTo>
                    <a:pt x="48" y="42"/>
                  </a:lnTo>
                  <a:lnTo>
                    <a:pt x="27" y="63"/>
                  </a:lnTo>
                  <a:lnTo>
                    <a:pt x="11" y="79"/>
                  </a:lnTo>
                  <a:lnTo>
                    <a:pt x="6" y="100"/>
                  </a:lnTo>
                  <a:lnTo>
                    <a:pt x="0" y="115"/>
                  </a:lnTo>
                  <a:lnTo>
                    <a:pt x="0" y="115"/>
                  </a:lnTo>
                  <a:lnTo>
                    <a:pt x="6" y="131"/>
                  </a:lnTo>
                  <a:lnTo>
                    <a:pt x="11" y="147"/>
                  </a:lnTo>
                  <a:lnTo>
                    <a:pt x="21" y="162"/>
                  </a:lnTo>
                  <a:lnTo>
                    <a:pt x="32" y="173"/>
                  </a:lnTo>
                  <a:lnTo>
                    <a:pt x="74" y="189"/>
                  </a:lnTo>
                  <a:lnTo>
                    <a:pt x="121" y="199"/>
                  </a:lnTo>
                  <a:lnTo>
                    <a:pt x="121" y="199"/>
                  </a:lnTo>
                  <a:lnTo>
                    <a:pt x="121" y="210"/>
                  </a:lnTo>
                  <a:lnTo>
                    <a:pt x="121" y="231"/>
                  </a:lnTo>
                  <a:lnTo>
                    <a:pt x="116" y="262"/>
                  </a:lnTo>
                  <a:lnTo>
                    <a:pt x="116" y="262"/>
                  </a:lnTo>
                  <a:lnTo>
                    <a:pt x="137" y="241"/>
                  </a:lnTo>
                  <a:lnTo>
                    <a:pt x="189" y="199"/>
                  </a:lnTo>
                  <a:lnTo>
                    <a:pt x="189" y="199"/>
                  </a:lnTo>
                  <a:lnTo>
                    <a:pt x="231" y="189"/>
                  </a:lnTo>
                  <a:lnTo>
                    <a:pt x="273" y="173"/>
                  </a:lnTo>
                  <a:lnTo>
                    <a:pt x="310" y="157"/>
                  </a:lnTo>
                  <a:lnTo>
                    <a:pt x="341" y="136"/>
                  </a:lnTo>
                  <a:lnTo>
                    <a:pt x="341" y="136"/>
                  </a:lnTo>
                  <a:lnTo>
                    <a:pt x="305" y="126"/>
                  </a:lnTo>
                  <a:lnTo>
                    <a:pt x="268" y="110"/>
                  </a:lnTo>
                  <a:lnTo>
                    <a:pt x="242" y="94"/>
                  </a:lnTo>
                  <a:lnTo>
                    <a:pt x="215" y="79"/>
                  </a:lnTo>
                  <a:lnTo>
                    <a:pt x="195" y="63"/>
                  </a:lnTo>
                  <a:lnTo>
                    <a:pt x="179" y="42"/>
                  </a:lnTo>
                  <a:lnTo>
                    <a:pt x="168" y="21"/>
                  </a:lnTo>
                  <a:lnTo>
                    <a:pt x="163" y="0"/>
                  </a:lnTo>
                  <a:lnTo>
                    <a:pt x="163" y="0"/>
                  </a:ln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dirty="0">
                <a:ln>
                  <a:noFill/>
                </a:ln>
                <a:solidFill>
                  <a:srgbClr val="000000"/>
                </a:solidFill>
                <a:effectLst/>
                <a:uLnTx/>
                <a:uFillTx/>
                <a:latin typeface="Verdana"/>
                <a:ea typeface="Verdana"/>
                <a:cs typeface="Verdana"/>
                <a:sym typeface="Verdana"/>
              </a:endParaRPr>
            </a:p>
          </p:txBody>
        </p:sp>
        <p:sp>
          <p:nvSpPr>
            <p:cNvPr id="510" name="Google Shape;481;g131241cb908_4_0">
              <a:extLst>
                <a:ext uri="{FF2B5EF4-FFF2-40B4-BE49-F238E27FC236}">
                  <a16:creationId xmlns:a16="http://schemas.microsoft.com/office/drawing/2014/main" id="{40EF80D0-A0B7-F135-6F65-12D586131F58}"/>
                </a:ext>
              </a:extLst>
            </p:cNvPr>
            <p:cNvSpPr/>
            <p:nvPr/>
          </p:nvSpPr>
          <p:spPr>
            <a:xfrm>
              <a:off x="19361150" y="11331575"/>
              <a:ext cx="25400" cy="25400"/>
            </a:xfrm>
            <a:custGeom>
              <a:avLst/>
              <a:gdLst/>
              <a:ahLst/>
              <a:cxnLst/>
              <a:rect l="l" t="t" r="r" b="b"/>
              <a:pathLst>
                <a:path w="16" h="16" extrusionOk="0">
                  <a:moveTo>
                    <a:pt x="16" y="5"/>
                  </a:moveTo>
                  <a:lnTo>
                    <a:pt x="16" y="5"/>
                  </a:lnTo>
                  <a:lnTo>
                    <a:pt x="16" y="11"/>
                  </a:lnTo>
                  <a:lnTo>
                    <a:pt x="11" y="16"/>
                  </a:lnTo>
                  <a:lnTo>
                    <a:pt x="11" y="16"/>
                  </a:lnTo>
                  <a:lnTo>
                    <a:pt x="0" y="11"/>
                  </a:lnTo>
                  <a:lnTo>
                    <a:pt x="0" y="5"/>
                  </a:lnTo>
                  <a:lnTo>
                    <a:pt x="0" y="5"/>
                  </a:lnTo>
                  <a:lnTo>
                    <a:pt x="0" y="0"/>
                  </a:lnTo>
                  <a:lnTo>
                    <a:pt x="11" y="0"/>
                  </a:lnTo>
                  <a:lnTo>
                    <a:pt x="11" y="0"/>
                  </a:lnTo>
                  <a:lnTo>
                    <a:pt x="16" y="0"/>
                  </a:lnTo>
                  <a:lnTo>
                    <a:pt x="16" y="5"/>
                  </a:lnTo>
                  <a:lnTo>
                    <a:pt x="16" y="5"/>
                  </a:ln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dirty="0">
                <a:ln>
                  <a:noFill/>
                </a:ln>
                <a:solidFill>
                  <a:srgbClr val="000000"/>
                </a:solidFill>
                <a:effectLst/>
                <a:uLnTx/>
                <a:uFillTx/>
                <a:latin typeface="Verdana"/>
                <a:ea typeface="Verdana"/>
                <a:cs typeface="Verdana"/>
                <a:sym typeface="Verdana"/>
              </a:endParaRPr>
            </a:p>
          </p:txBody>
        </p:sp>
        <p:sp>
          <p:nvSpPr>
            <p:cNvPr id="511" name="Google Shape;482;g131241cb908_4_0">
              <a:extLst>
                <a:ext uri="{FF2B5EF4-FFF2-40B4-BE49-F238E27FC236}">
                  <a16:creationId xmlns:a16="http://schemas.microsoft.com/office/drawing/2014/main" id="{9766D281-E844-7103-E149-83F97F1A246C}"/>
                </a:ext>
              </a:extLst>
            </p:cNvPr>
            <p:cNvSpPr/>
            <p:nvPr/>
          </p:nvSpPr>
          <p:spPr>
            <a:xfrm>
              <a:off x="19402425" y="11331575"/>
              <a:ext cx="25400" cy="25400"/>
            </a:xfrm>
            <a:custGeom>
              <a:avLst/>
              <a:gdLst/>
              <a:ahLst/>
              <a:cxnLst/>
              <a:rect l="l" t="t" r="r" b="b"/>
              <a:pathLst>
                <a:path w="16" h="16" extrusionOk="0">
                  <a:moveTo>
                    <a:pt x="16" y="5"/>
                  </a:moveTo>
                  <a:lnTo>
                    <a:pt x="16" y="5"/>
                  </a:lnTo>
                  <a:lnTo>
                    <a:pt x="16" y="11"/>
                  </a:lnTo>
                  <a:lnTo>
                    <a:pt x="6" y="16"/>
                  </a:lnTo>
                  <a:lnTo>
                    <a:pt x="6" y="16"/>
                  </a:lnTo>
                  <a:lnTo>
                    <a:pt x="0" y="11"/>
                  </a:lnTo>
                  <a:lnTo>
                    <a:pt x="0" y="5"/>
                  </a:lnTo>
                  <a:lnTo>
                    <a:pt x="0" y="5"/>
                  </a:lnTo>
                  <a:lnTo>
                    <a:pt x="0" y="0"/>
                  </a:lnTo>
                  <a:lnTo>
                    <a:pt x="11" y="0"/>
                  </a:lnTo>
                  <a:lnTo>
                    <a:pt x="11" y="0"/>
                  </a:lnTo>
                  <a:lnTo>
                    <a:pt x="16" y="0"/>
                  </a:lnTo>
                  <a:lnTo>
                    <a:pt x="16" y="5"/>
                  </a:lnTo>
                  <a:lnTo>
                    <a:pt x="16" y="5"/>
                  </a:ln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dirty="0">
                <a:ln>
                  <a:noFill/>
                </a:ln>
                <a:solidFill>
                  <a:srgbClr val="000000"/>
                </a:solidFill>
                <a:effectLst/>
                <a:uLnTx/>
                <a:uFillTx/>
                <a:latin typeface="Verdana"/>
                <a:ea typeface="Verdana"/>
                <a:cs typeface="Verdana"/>
                <a:sym typeface="Verdana"/>
              </a:endParaRPr>
            </a:p>
          </p:txBody>
        </p:sp>
        <p:sp>
          <p:nvSpPr>
            <p:cNvPr id="384" name="Google Shape;483;g131241cb908_4_0">
              <a:extLst>
                <a:ext uri="{FF2B5EF4-FFF2-40B4-BE49-F238E27FC236}">
                  <a16:creationId xmlns:a16="http://schemas.microsoft.com/office/drawing/2014/main" id="{2CFCFBA0-4B97-818B-9EDD-2D15DE262D93}"/>
                </a:ext>
              </a:extLst>
            </p:cNvPr>
            <p:cNvSpPr/>
            <p:nvPr/>
          </p:nvSpPr>
          <p:spPr>
            <a:xfrm>
              <a:off x="19445288" y="11223625"/>
              <a:ext cx="66675" cy="133350"/>
            </a:xfrm>
            <a:custGeom>
              <a:avLst/>
              <a:gdLst/>
              <a:ahLst/>
              <a:cxnLst/>
              <a:rect l="l" t="t" r="r" b="b"/>
              <a:pathLst>
                <a:path w="42" h="84" extrusionOk="0">
                  <a:moveTo>
                    <a:pt x="15" y="16"/>
                  </a:moveTo>
                  <a:lnTo>
                    <a:pt x="15" y="16"/>
                  </a:lnTo>
                  <a:lnTo>
                    <a:pt x="10" y="21"/>
                  </a:lnTo>
                  <a:lnTo>
                    <a:pt x="5" y="26"/>
                  </a:lnTo>
                  <a:lnTo>
                    <a:pt x="5" y="26"/>
                  </a:lnTo>
                  <a:lnTo>
                    <a:pt x="0" y="16"/>
                  </a:lnTo>
                  <a:lnTo>
                    <a:pt x="0" y="10"/>
                  </a:lnTo>
                  <a:lnTo>
                    <a:pt x="0" y="10"/>
                  </a:lnTo>
                  <a:lnTo>
                    <a:pt x="10" y="5"/>
                  </a:lnTo>
                  <a:lnTo>
                    <a:pt x="21" y="0"/>
                  </a:lnTo>
                  <a:lnTo>
                    <a:pt x="21" y="0"/>
                  </a:lnTo>
                  <a:lnTo>
                    <a:pt x="36" y="5"/>
                  </a:lnTo>
                  <a:lnTo>
                    <a:pt x="42" y="10"/>
                  </a:lnTo>
                  <a:lnTo>
                    <a:pt x="42" y="21"/>
                  </a:lnTo>
                  <a:lnTo>
                    <a:pt x="42" y="21"/>
                  </a:lnTo>
                  <a:lnTo>
                    <a:pt x="42" y="31"/>
                  </a:lnTo>
                  <a:lnTo>
                    <a:pt x="31" y="42"/>
                  </a:lnTo>
                  <a:lnTo>
                    <a:pt x="31" y="42"/>
                  </a:lnTo>
                  <a:lnTo>
                    <a:pt x="21" y="52"/>
                  </a:lnTo>
                  <a:lnTo>
                    <a:pt x="21" y="52"/>
                  </a:lnTo>
                  <a:lnTo>
                    <a:pt x="15" y="58"/>
                  </a:lnTo>
                  <a:lnTo>
                    <a:pt x="15" y="58"/>
                  </a:lnTo>
                  <a:lnTo>
                    <a:pt x="10" y="63"/>
                  </a:lnTo>
                  <a:lnTo>
                    <a:pt x="10" y="63"/>
                  </a:lnTo>
                  <a:lnTo>
                    <a:pt x="5" y="52"/>
                  </a:lnTo>
                  <a:lnTo>
                    <a:pt x="5" y="47"/>
                  </a:lnTo>
                  <a:lnTo>
                    <a:pt x="15" y="37"/>
                  </a:lnTo>
                  <a:lnTo>
                    <a:pt x="15" y="37"/>
                  </a:lnTo>
                  <a:lnTo>
                    <a:pt x="21" y="31"/>
                  </a:lnTo>
                  <a:lnTo>
                    <a:pt x="26" y="21"/>
                  </a:lnTo>
                  <a:lnTo>
                    <a:pt x="26" y="21"/>
                  </a:lnTo>
                  <a:lnTo>
                    <a:pt x="26" y="16"/>
                  </a:lnTo>
                  <a:lnTo>
                    <a:pt x="15" y="16"/>
                  </a:lnTo>
                  <a:lnTo>
                    <a:pt x="15" y="16"/>
                  </a:lnTo>
                  <a:close/>
                  <a:moveTo>
                    <a:pt x="21" y="73"/>
                  </a:moveTo>
                  <a:lnTo>
                    <a:pt x="21" y="73"/>
                  </a:lnTo>
                  <a:lnTo>
                    <a:pt x="21" y="79"/>
                  </a:lnTo>
                  <a:lnTo>
                    <a:pt x="10" y="84"/>
                  </a:lnTo>
                  <a:lnTo>
                    <a:pt x="10" y="84"/>
                  </a:lnTo>
                  <a:lnTo>
                    <a:pt x="5" y="79"/>
                  </a:lnTo>
                  <a:lnTo>
                    <a:pt x="5" y="73"/>
                  </a:lnTo>
                  <a:lnTo>
                    <a:pt x="5" y="73"/>
                  </a:lnTo>
                  <a:lnTo>
                    <a:pt x="5" y="68"/>
                  </a:lnTo>
                  <a:lnTo>
                    <a:pt x="15" y="68"/>
                  </a:lnTo>
                  <a:lnTo>
                    <a:pt x="15" y="68"/>
                  </a:lnTo>
                  <a:lnTo>
                    <a:pt x="21" y="68"/>
                  </a:lnTo>
                  <a:lnTo>
                    <a:pt x="21" y="73"/>
                  </a:lnTo>
                  <a:lnTo>
                    <a:pt x="21" y="73"/>
                  </a:ln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dirty="0">
                <a:ln>
                  <a:noFill/>
                </a:ln>
                <a:solidFill>
                  <a:srgbClr val="000000"/>
                </a:solidFill>
                <a:effectLst/>
                <a:uLnTx/>
                <a:uFillTx/>
                <a:latin typeface="Verdana"/>
                <a:ea typeface="Verdana"/>
                <a:cs typeface="Verdana"/>
                <a:sym typeface="Verdana"/>
              </a:endParaRPr>
            </a:p>
          </p:txBody>
        </p:sp>
        <p:sp>
          <p:nvSpPr>
            <p:cNvPr id="385" name="Google Shape;484;g131241cb908_4_0">
              <a:extLst>
                <a:ext uri="{FF2B5EF4-FFF2-40B4-BE49-F238E27FC236}">
                  <a16:creationId xmlns:a16="http://schemas.microsoft.com/office/drawing/2014/main" id="{C8C98CE8-0275-F926-E271-C501E5E44153}"/>
                </a:ext>
              </a:extLst>
            </p:cNvPr>
            <p:cNvSpPr/>
            <p:nvPr/>
          </p:nvSpPr>
          <p:spPr>
            <a:xfrm>
              <a:off x="19519900" y="11223625"/>
              <a:ext cx="33338" cy="133350"/>
            </a:xfrm>
            <a:custGeom>
              <a:avLst/>
              <a:gdLst/>
              <a:ahLst/>
              <a:cxnLst/>
              <a:rect l="l" t="t" r="r" b="b"/>
              <a:pathLst>
                <a:path w="21" h="84" extrusionOk="0">
                  <a:moveTo>
                    <a:pt x="21" y="73"/>
                  </a:moveTo>
                  <a:lnTo>
                    <a:pt x="21" y="73"/>
                  </a:lnTo>
                  <a:lnTo>
                    <a:pt x="16" y="79"/>
                  </a:lnTo>
                  <a:lnTo>
                    <a:pt x="10" y="84"/>
                  </a:lnTo>
                  <a:lnTo>
                    <a:pt x="10" y="84"/>
                  </a:lnTo>
                  <a:lnTo>
                    <a:pt x="5" y="79"/>
                  </a:lnTo>
                  <a:lnTo>
                    <a:pt x="0" y="73"/>
                  </a:lnTo>
                  <a:lnTo>
                    <a:pt x="0" y="73"/>
                  </a:lnTo>
                  <a:lnTo>
                    <a:pt x="5" y="68"/>
                  </a:lnTo>
                  <a:lnTo>
                    <a:pt x="10" y="68"/>
                  </a:lnTo>
                  <a:lnTo>
                    <a:pt x="10" y="68"/>
                  </a:lnTo>
                  <a:lnTo>
                    <a:pt x="16" y="68"/>
                  </a:lnTo>
                  <a:lnTo>
                    <a:pt x="21" y="73"/>
                  </a:lnTo>
                  <a:lnTo>
                    <a:pt x="21" y="73"/>
                  </a:lnTo>
                  <a:close/>
                  <a:moveTo>
                    <a:pt x="10" y="0"/>
                  </a:moveTo>
                  <a:lnTo>
                    <a:pt x="10" y="0"/>
                  </a:lnTo>
                  <a:lnTo>
                    <a:pt x="16" y="0"/>
                  </a:lnTo>
                  <a:lnTo>
                    <a:pt x="21" y="5"/>
                  </a:lnTo>
                  <a:lnTo>
                    <a:pt x="21" y="16"/>
                  </a:lnTo>
                  <a:lnTo>
                    <a:pt x="21" y="16"/>
                  </a:lnTo>
                  <a:lnTo>
                    <a:pt x="16" y="58"/>
                  </a:lnTo>
                  <a:lnTo>
                    <a:pt x="16" y="58"/>
                  </a:lnTo>
                  <a:lnTo>
                    <a:pt x="10" y="63"/>
                  </a:lnTo>
                  <a:lnTo>
                    <a:pt x="10" y="63"/>
                  </a:lnTo>
                  <a:lnTo>
                    <a:pt x="5" y="58"/>
                  </a:lnTo>
                  <a:lnTo>
                    <a:pt x="5" y="58"/>
                  </a:lnTo>
                  <a:lnTo>
                    <a:pt x="0" y="16"/>
                  </a:lnTo>
                  <a:lnTo>
                    <a:pt x="0" y="16"/>
                  </a:lnTo>
                  <a:lnTo>
                    <a:pt x="5" y="5"/>
                  </a:lnTo>
                  <a:lnTo>
                    <a:pt x="5" y="0"/>
                  </a:lnTo>
                  <a:lnTo>
                    <a:pt x="10" y="0"/>
                  </a:lnTo>
                  <a:lnTo>
                    <a:pt x="10" y="0"/>
                  </a:ln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dirty="0">
                <a:ln>
                  <a:noFill/>
                </a:ln>
                <a:solidFill>
                  <a:srgbClr val="000000"/>
                </a:solidFill>
                <a:effectLst/>
                <a:uLnTx/>
                <a:uFillTx/>
                <a:latin typeface="Verdana"/>
                <a:ea typeface="Verdana"/>
                <a:cs typeface="Verdana"/>
                <a:sym typeface="Verdana"/>
              </a:endParaRPr>
            </a:p>
          </p:txBody>
        </p:sp>
        <p:sp>
          <p:nvSpPr>
            <p:cNvPr id="386" name="Google Shape;485;g131241cb908_4_0">
              <a:extLst>
                <a:ext uri="{FF2B5EF4-FFF2-40B4-BE49-F238E27FC236}">
                  <a16:creationId xmlns:a16="http://schemas.microsoft.com/office/drawing/2014/main" id="{259268A8-FEA7-D0D1-1725-2E3E8DE99609}"/>
                </a:ext>
              </a:extLst>
            </p:cNvPr>
            <p:cNvSpPr/>
            <p:nvPr/>
          </p:nvSpPr>
          <p:spPr>
            <a:xfrm>
              <a:off x="19561175" y="10874375"/>
              <a:ext cx="857250" cy="606425"/>
            </a:xfrm>
            <a:custGeom>
              <a:avLst/>
              <a:gdLst/>
              <a:ahLst/>
              <a:cxnLst/>
              <a:rect l="l" t="t" r="r" b="b"/>
              <a:pathLst>
                <a:path w="540" h="382" extrusionOk="0">
                  <a:moveTo>
                    <a:pt x="535" y="131"/>
                  </a:moveTo>
                  <a:lnTo>
                    <a:pt x="535" y="131"/>
                  </a:lnTo>
                  <a:lnTo>
                    <a:pt x="540" y="131"/>
                  </a:lnTo>
                  <a:lnTo>
                    <a:pt x="540" y="131"/>
                  </a:lnTo>
                  <a:lnTo>
                    <a:pt x="535" y="104"/>
                  </a:lnTo>
                  <a:lnTo>
                    <a:pt x="514" y="78"/>
                  </a:lnTo>
                  <a:lnTo>
                    <a:pt x="488" y="57"/>
                  </a:lnTo>
                  <a:lnTo>
                    <a:pt x="456" y="36"/>
                  </a:lnTo>
                  <a:lnTo>
                    <a:pt x="420" y="21"/>
                  </a:lnTo>
                  <a:lnTo>
                    <a:pt x="372" y="10"/>
                  </a:lnTo>
                  <a:lnTo>
                    <a:pt x="325" y="0"/>
                  </a:lnTo>
                  <a:lnTo>
                    <a:pt x="273" y="0"/>
                  </a:lnTo>
                  <a:lnTo>
                    <a:pt x="273" y="0"/>
                  </a:lnTo>
                  <a:lnTo>
                    <a:pt x="215" y="0"/>
                  </a:lnTo>
                  <a:lnTo>
                    <a:pt x="163" y="10"/>
                  </a:lnTo>
                  <a:lnTo>
                    <a:pt x="115" y="21"/>
                  </a:lnTo>
                  <a:lnTo>
                    <a:pt x="79" y="41"/>
                  </a:lnTo>
                  <a:lnTo>
                    <a:pt x="42" y="62"/>
                  </a:lnTo>
                  <a:lnTo>
                    <a:pt x="21" y="83"/>
                  </a:lnTo>
                  <a:lnTo>
                    <a:pt x="5" y="110"/>
                  </a:lnTo>
                  <a:lnTo>
                    <a:pt x="0" y="141"/>
                  </a:lnTo>
                  <a:lnTo>
                    <a:pt x="0" y="141"/>
                  </a:lnTo>
                  <a:lnTo>
                    <a:pt x="0" y="162"/>
                  </a:lnTo>
                  <a:lnTo>
                    <a:pt x="11" y="188"/>
                  </a:lnTo>
                  <a:lnTo>
                    <a:pt x="31" y="209"/>
                  </a:lnTo>
                  <a:lnTo>
                    <a:pt x="52" y="225"/>
                  </a:lnTo>
                  <a:lnTo>
                    <a:pt x="84" y="241"/>
                  </a:lnTo>
                  <a:lnTo>
                    <a:pt x="115" y="257"/>
                  </a:lnTo>
                  <a:lnTo>
                    <a:pt x="152" y="267"/>
                  </a:lnTo>
                  <a:lnTo>
                    <a:pt x="194" y="278"/>
                  </a:lnTo>
                  <a:lnTo>
                    <a:pt x="194" y="278"/>
                  </a:lnTo>
                  <a:lnTo>
                    <a:pt x="210" y="283"/>
                  </a:lnTo>
                  <a:lnTo>
                    <a:pt x="226" y="299"/>
                  </a:lnTo>
                  <a:lnTo>
                    <a:pt x="247" y="335"/>
                  </a:lnTo>
                  <a:lnTo>
                    <a:pt x="262" y="367"/>
                  </a:lnTo>
                  <a:lnTo>
                    <a:pt x="268" y="382"/>
                  </a:lnTo>
                  <a:lnTo>
                    <a:pt x="268" y="382"/>
                  </a:lnTo>
                  <a:lnTo>
                    <a:pt x="273" y="372"/>
                  </a:lnTo>
                  <a:lnTo>
                    <a:pt x="283" y="346"/>
                  </a:lnTo>
                  <a:lnTo>
                    <a:pt x="304" y="314"/>
                  </a:lnTo>
                  <a:lnTo>
                    <a:pt x="320" y="299"/>
                  </a:lnTo>
                  <a:lnTo>
                    <a:pt x="336" y="283"/>
                  </a:lnTo>
                  <a:lnTo>
                    <a:pt x="336" y="283"/>
                  </a:lnTo>
                  <a:lnTo>
                    <a:pt x="330" y="267"/>
                  </a:lnTo>
                  <a:lnTo>
                    <a:pt x="330" y="251"/>
                  </a:lnTo>
                  <a:lnTo>
                    <a:pt x="330" y="251"/>
                  </a:lnTo>
                  <a:lnTo>
                    <a:pt x="336" y="230"/>
                  </a:lnTo>
                  <a:lnTo>
                    <a:pt x="346" y="204"/>
                  </a:lnTo>
                  <a:lnTo>
                    <a:pt x="367" y="183"/>
                  </a:lnTo>
                  <a:lnTo>
                    <a:pt x="388" y="167"/>
                  </a:lnTo>
                  <a:lnTo>
                    <a:pt x="420" y="152"/>
                  </a:lnTo>
                  <a:lnTo>
                    <a:pt x="456" y="141"/>
                  </a:lnTo>
                  <a:lnTo>
                    <a:pt x="493" y="131"/>
                  </a:lnTo>
                  <a:lnTo>
                    <a:pt x="535" y="131"/>
                  </a:lnTo>
                  <a:lnTo>
                    <a:pt x="535" y="131"/>
                  </a:lnTo>
                  <a:close/>
                  <a:moveTo>
                    <a:pt x="184" y="157"/>
                  </a:moveTo>
                  <a:lnTo>
                    <a:pt x="184" y="157"/>
                  </a:lnTo>
                  <a:lnTo>
                    <a:pt x="173" y="152"/>
                  </a:lnTo>
                  <a:lnTo>
                    <a:pt x="163" y="146"/>
                  </a:lnTo>
                  <a:lnTo>
                    <a:pt x="157" y="136"/>
                  </a:lnTo>
                  <a:lnTo>
                    <a:pt x="157" y="125"/>
                  </a:lnTo>
                  <a:lnTo>
                    <a:pt x="157" y="125"/>
                  </a:lnTo>
                  <a:lnTo>
                    <a:pt x="157" y="115"/>
                  </a:lnTo>
                  <a:lnTo>
                    <a:pt x="163" y="104"/>
                  </a:lnTo>
                  <a:lnTo>
                    <a:pt x="173" y="99"/>
                  </a:lnTo>
                  <a:lnTo>
                    <a:pt x="184" y="99"/>
                  </a:lnTo>
                  <a:lnTo>
                    <a:pt x="184" y="99"/>
                  </a:lnTo>
                  <a:lnTo>
                    <a:pt x="194" y="99"/>
                  </a:lnTo>
                  <a:lnTo>
                    <a:pt x="205" y="104"/>
                  </a:lnTo>
                  <a:lnTo>
                    <a:pt x="210" y="115"/>
                  </a:lnTo>
                  <a:lnTo>
                    <a:pt x="215" y="125"/>
                  </a:lnTo>
                  <a:lnTo>
                    <a:pt x="215" y="125"/>
                  </a:lnTo>
                  <a:lnTo>
                    <a:pt x="210" y="136"/>
                  </a:lnTo>
                  <a:lnTo>
                    <a:pt x="205" y="146"/>
                  </a:lnTo>
                  <a:lnTo>
                    <a:pt x="194" y="152"/>
                  </a:lnTo>
                  <a:lnTo>
                    <a:pt x="184" y="157"/>
                  </a:lnTo>
                  <a:lnTo>
                    <a:pt x="184" y="157"/>
                  </a:lnTo>
                  <a:close/>
                  <a:moveTo>
                    <a:pt x="268" y="157"/>
                  </a:moveTo>
                  <a:lnTo>
                    <a:pt x="268" y="157"/>
                  </a:lnTo>
                  <a:lnTo>
                    <a:pt x="257" y="152"/>
                  </a:lnTo>
                  <a:lnTo>
                    <a:pt x="247" y="146"/>
                  </a:lnTo>
                  <a:lnTo>
                    <a:pt x="241" y="136"/>
                  </a:lnTo>
                  <a:lnTo>
                    <a:pt x="241" y="125"/>
                  </a:lnTo>
                  <a:lnTo>
                    <a:pt x="241" y="125"/>
                  </a:lnTo>
                  <a:lnTo>
                    <a:pt x="241" y="115"/>
                  </a:lnTo>
                  <a:lnTo>
                    <a:pt x="247" y="104"/>
                  </a:lnTo>
                  <a:lnTo>
                    <a:pt x="257" y="99"/>
                  </a:lnTo>
                  <a:lnTo>
                    <a:pt x="268" y="99"/>
                  </a:lnTo>
                  <a:lnTo>
                    <a:pt x="268" y="99"/>
                  </a:lnTo>
                  <a:lnTo>
                    <a:pt x="278" y="99"/>
                  </a:lnTo>
                  <a:lnTo>
                    <a:pt x="288" y="104"/>
                  </a:lnTo>
                  <a:lnTo>
                    <a:pt x="294" y="115"/>
                  </a:lnTo>
                  <a:lnTo>
                    <a:pt x="299" y="125"/>
                  </a:lnTo>
                  <a:lnTo>
                    <a:pt x="299" y="125"/>
                  </a:lnTo>
                  <a:lnTo>
                    <a:pt x="294" y="136"/>
                  </a:lnTo>
                  <a:lnTo>
                    <a:pt x="288" y="146"/>
                  </a:lnTo>
                  <a:lnTo>
                    <a:pt x="278" y="152"/>
                  </a:lnTo>
                  <a:lnTo>
                    <a:pt x="268" y="157"/>
                  </a:lnTo>
                  <a:lnTo>
                    <a:pt x="268" y="157"/>
                  </a:lnTo>
                  <a:close/>
                  <a:moveTo>
                    <a:pt x="351" y="99"/>
                  </a:moveTo>
                  <a:lnTo>
                    <a:pt x="351" y="99"/>
                  </a:lnTo>
                  <a:lnTo>
                    <a:pt x="362" y="99"/>
                  </a:lnTo>
                  <a:lnTo>
                    <a:pt x="372" y="104"/>
                  </a:lnTo>
                  <a:lnTo>
                    <a:pt x="378" y="115"/>
                  </a:lnTo>
                  <a:lnTo>
                    <a:pt x="383" y="125"/>
                  </a:lnTo>
                  <a:lnTo>
                    <a:pt x="383" y="125"/>
                  </a:lnTo>
                  <a:lnTo>
                    <a:pt x="378" y="136"/>
                  </a:lnTo>
                  <a:lnTo>
                    <a:pt x="372" y="146"/>
                  </a:lnTo>
                  <a:lnTo>
                    <a:pt x="362" y="152"/>
                  </a:lnTo>
                  <a:lnTo>
                    <a:pt x="351" y="157"/>
                  </a:lnTo>
                  <a:lnTo>
                    <a:pt x="351" y="157"/>
                  </a:lnTo>
                  <a:lnTo>
                    <a:pt x="341" y="152"/>
                  </a:lnTo>
                  <a:lnTo>
                    <a:pt x="330" y="146"/>
                  </a:lnTo>
                  <a:lnTo>
                    <a:pt x="325" y="136"/>
                  </a:lnTo>
                  <a:lnTo>
                    <a:pt x="325" y="125"/>
                  </a:lnTo>
                  <a:lnTo>
                    <a:pt x="325" y="125"/>
                  </a:lnTo>
                  <a:lnTo>
                    <a:pt x="325" y="115"/>
                  </a:lnTo>
                  <a:lnTo>
                    <a:pt x="330" y="104"/>
                  </a:lnTo>
                  <a:lnTo>
                    <a:pt x="341" y="99"/>
                  </a:lnTo>
                  <a:lnTo>
                    <a:pt x="351" y="99"/>
                  </a:lnTo>
                  <a:lnTo>
                    <a:pt x="351" y="99"/>
                  </a:ln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dirty="0">
                <a:ln>
                  <a:noFill/>
                </a:ln>
                <a:solidFill>
                  <a:srgbClr val="000000"/>
                </a:solidFill>
                <a:effectLst/>
                <a:uLnTx/>
                <a:uFillTx/>
                <a:latin typeface="Verdana"/>
                <a:ea typeface="Verdana"/>
                <a:cs typeface="Verdana"/>
                <a:sym typeface="Verdana"/>
              </a:endParaRPr>
            </a:p>
          </p:txBody>
        </p:sp>
        <p:sp>
          <p:nvSpPr>
            <p:cNvPr id="387" name="Google Shape;486;g131241cb908_4_0">
              <a:extLst>
                <a:ext uri="{FF2B5EF4-FFF2-40B4-BE49-F238E27FC236}">
                  <a16:creationId xmlns:a16="http://schemas.microsoft.com/office/drawing/2014/main" id="{6221262F-A905-9296-8CD9-74892A29AEE3}"/>
                </a:ext>
              </a:extLst>
            </p:cNvPr>
            <p:cNvSpPr/>
            <p:nvPr/>
          </p:nvSpPr>
          <p:spPr>
            <a:xfrm>
              <a:off x="20118388" y="11115675"/>
              <a:ext cx="584200" cy="431800"/>
            </a:xfrm>
            <a:custGeom>
              <a:avLst/>
              <a:gdLst/>
              <a:ahLst/>
              <a:cxnLst/>
              <a:rect l="l" t="t" r="r" b="b"/>
              <a:pathLst>
                <a:path w="368" h="272" extrusionOk="0">
                  <a:moveTo>
                    <a:pt x="184" y="0"/>
                  </a:moveTo>
                  <a:lnTo>
                    <a:pt x="184" y="0"/>
                  </a:lnTo>
                  <a:lnTo>
                    <a:pt x="147" y="0"/>
                  </a:lnTo>
                  <a:lnTo>
                    <a:pt x="116" y="5"/>
                  </a:lnTo>
                  <a:lnTo>
                    <a:pt x="84" y="15"/>
                  </a:lnTo>
                  <a:lnTo>
                    <a:pt x="53" y="31"/>
                  </a:lnTo>
                  <a:lnTo>
                    <a:pt x="32" y="42"/>
                  </a:lnTo>
                  <a:lnTo>
                    <a:pt x="16" y="63"/>
                  </a:lnTo>
                  <a:lnTo>
                    <a:pt x="6" y="78"/>
                  </a:lnTo>
                  <a:lnTo>
                    <a:pt x="0" y="99"/>
                  </a:lnTo>
                  <a:lnTo>
                    <a:pt x="0" y="99"/>
                  </a:lnTo>
                  <a:lnTo>
                    <a:pt x="6" y="120"/>
                  </a:lnTo>
                  <a:lnTo>
                    <a:pt x="16" y="141"/>
                  </a:lnTo>
                  <a:lnTo>
                    <a:pt x="32" y="157"/>
                  </a:lnTo>
                  <a:lnTo>
                    <a:pt x="53" y="173"/>
                  </a:lnTo>
                  <a:lnTo>
                    <a:pt x="84" y="183"/>
                  </a:lnTo>
                  <a:lnTo>
                    <a:pt x="116" y="194"/>
                  </a:lnTo>
                  <a:lnTo>
                    <a:pt x="147" y="199"/>
                  </a:lnTo>
                  <a:lnTo>
                    <a:pt x="184" y="204"/>
                  </a:lnTo>
                  <a:lnTo>
                    <a:pt x="184" y="204"/>
                  </a:lnTo>
                  <a:lnTo>
                    <a:pt x="205" y="215"/>
                  </a:lnTo>
                  <a:lnTo>
                    <a:pt x="226" y="236"/>
                  </a:lnTo>
                  <a:lnTo>
                    <a:pt x="257" y="272"/>
                  </a:lnTo>
                  <a:lnTo>
                    <a:pt x="257" y="272"/>
                  </a:lnTo>
                  <a:lnTo>
                    <a:pt x="257" y="230"/>
                  </a:lnTo>
                  <a:lnTo>
                    <a:pt x="257" y="204"/>
                  </a:lnTo>
                  <a:lnTo>
                    <a:pt x="263" y="194"/>
                  </a:lnTo>
                  <a:lnTo>
                    <a:pt x="263" y="194"/>
                  </a:lnTo>
                  <a:lnTo>
                    <a:pt x="305" y="178"/>
                  </a:lnTo>
                  <a:lnTo>
                    <a:pt x="341" y="157"/>
                  </a:lnTo>
                  <a:lnTo>
                    <a:pt x="362" y="131"/>
                  </a:lnTo>
                  <a:lnTo>
                    <a:pt x="368" y="115"/>
                  </a:lnTo>
                  <a:lnTo>
                    <a:pt x="368" y="99"/>
                  </a:lnTo>
                  <a:lnTo>
                    <a:pt x="368" y="99"/>
                  </a:lnTo>
                  <a:lnTo>
                    <a:pt x="368" y="78"/>
                  </a:lnTo>
                  <a:lnTo>
                    <a:pt x="357" y="63"/>
                  </a:lnTo>
                  <a:lnTo>
                    <a:pt x="336" y="42"/>
                  </a:lnTo>
                  <a:lnTo>
                    <a:pt x="315" y="31"/>
                  </a:lnTo>
                  <a:lnTo>
                    <a:pt x="289" y="15"/>
                  </a:lnTo>
                  <a:lnTo>
                    <a:pt x="257" y="5"/>
                  </a:lnTo>
                  <a:lnTo>
                    <a:pt x="221" y="0"/>
                  </a:lnTo>
                  <a:lnTo>
                    <a:pt x="184" y="0"/>
                  </a:lnTo>
                  <a:lnTo>
                    <a:pt x="184" y="0"/>
                  </a:ln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dirty="0">
                <a:ln>
                  <a:noFill/>
                </a:ln>
                <a:solidFill>
                  <a:srgbClr val="000000"/>
                </a:solidFill>
                <a:effectLst/>
                <a:uLnTx/>
                <a:uFillTx/>
                <a:latin typeface="Verdana"/>
                <a:ea typeface="Verdana"/>
                <a:cs typeface="Verdana"/>
                <a:sym typeface="Verdana"/>
              </a:endParaRPr>
            </a:p>
          </p:txBody>
        </p:sp>
        <p:sp>
          <p:nvSpPr>
            <p:cNvPr id="388" name="Google Shape;487;g131241cb908_4_0">
              <a:extLst>
                <a:ext uri="{FF2B5EF4-FFF2-40B4-BE49-F238E27FC236}">
                  <a16:creationId xmlns:a16="http://schemas.microsoft.com/office/drawing/2014/main" id="{B07B79B2-DD9A-DEDA-C2FE-46602A691EB3}"/>
                </a:ext>
              </a:extLst>
            </p:cNvPr>
            <p:cNvSpPr/>
            <p:nvPr/>
          </p:nvSpPr>
          <p:spPr>
            <a:xfrm>
              <a:off x="20285075" y="11231563"/>
              <a:ext cx="66675" cy="92075"/>
            </a:xfrm>
            <a:custGeom>
              <a:avLst/>
              <a:gdLst/>
              <a:ahLst/>
              <a:cxnLst/>
              <a:rect l="l" t="t" r="r" b="b"/>
              <a:pathLst>
                <a:path w="42" h="58" extrusionOk="0">
                  <a:moveTo>
                    <a:pt x="6" y="47"/>
                  </a:moveTo>
                  <a:lnTo>
                    <a:pt x="6" y="42"/>
                  </a:lnTo>
                  <a:lnTo>
                    <a:pt x="6" y="42"/>
                  </a:lnTo>
                  <a:lnTo>
                    <a:pt x="0" y="37"/>
                  </a:lnTo>
                  <a:lnTo>
                    <a:pt x="0" y="37"/>
                  </a:lnTo>
                  <a:lnTo>
                    <a:pt x="0" y="37"/>
                  </a:lnTo>
                  <a:lnTo>
                    <a:pt x="0" y="37"/>
                  </a:lnTo>
                  <a:lnTo>
                    <a:pt x="6" y="32"/>
                  </a:lnTo>
                  <a:lnTo>
                    <a:pt x="11" y="32"/>
                  </a:lnTo>
                  <a:lnTo>
                    <a:pt x="11" y="21"/>
                  </a:lnTo>
                  <a:lnTo>
                    <a:pt x="6" y="21"/>
                  </a:lnTo>
                  <a:lnTo>
                    <a:pt x="6" y="21"/>
                  </a:lnTo>
                  <a:lnTo>
                    <a:pt x="0" y="21"/>
                  </a:lnTo>
                  <a:lnTo>
                    <a:pt x="0" y="21"/>
                  </a:lnTo>
                  <a:lnTo>
                    <a:pt x="0" y="21"/>
                  </a:lnTo>
                  <a:lnTo>
                    <a:pt x="0" y="21"/>
                  </a:lnTo>
                  <a:lnTo>
                    <a:pt x="0" y="16"/>
                  </a:lnTo>
                  <a:lnTo>
                    <a:pt x="0" y="16"/>
                  </a:lnTo>
                  <a:lnTo>
                    <a:pt x="6" y="16"/>
                  </a:lnTo>
                  <a:lnTo>
                    <a:pt x="11" y="16"/>
                  </a:lnTo>
                  <a:lnTo>
                    <a:pt x="16" y="5"/>
                  </a:lnTo>
                  <a:lnTo>
                    <a:pt x="16" y="5"/>
                  </a:lnTo>
                  <a:lnTo>
                    <a:pt x="16" y="5"/>
                  </a:lnTo>
                  <a:lnTo>
                    <a:pt x="16" y="5"/>
                  </a:lnTo>
                  <a:lnTo>
                    <a:pt x="16" y="0"/>
                  </a:lnTo>
                  <a:lnTo>
                    <a:pt x="16" y="0"/>
                  </a:lnTo>
                  <a:lnTo>
                    <a:pt x="16" y="0"/>
                  </a:lnTo>
                  <a:lnTo>
                    <a:pt x="16" y="0"/>
                  </a:lnTo>
                  <a:lnTo>
                    <a:pt x="21" y="0"/>
                  </a:lnTo>
                  <a:lnTo>
                    <a:pt x="21" y="0"/>
                  </a:lnTo>
                  <a:lnTo>
                    <a:pt x="21" y="5"/>
                  </a:lnTo>
                  <a:lnTo>
                    <a:pt x="21" y="5"/>
                  </a:lnTo>
                  <a:lnTo>
                    <a:pt x="21" y="11"/>
                  </a:lnTo>
                  <a:lnTo>
                    <a:pt x="21" y="16"/>
                  </a:lnTo>
                  <a:lnTo>
                    <a:pt x="27" y="16"/>
                  </a:lnTo>
                  <a:lnTo>
                    <a:pt x="32" y="5"/>
                  </a:lnTo>
                  <a:lnTo>
                    <a:pt x="32" y="5"/>
                  </a:lnTo>
                  <a:lnTo>
                    <a:pt x="32" y="5"/>
                  </a:lnTo>
                  <a:lnTo>
                    <a:pt x="32" y="5"/>
                  </a:lnTo>
                  <a:lnTo>
                    <a:pt x="32" y="0"/>
                  </a:lnTo>
                  <a:lnTo>
                    <a:pt x="32" y="0"/>
                  </a:lnTo>
                  <a:lnTo>
                    <a:pt x="32" y="0"/>
                  </a:lnTo>
                  <a:lnTo>
                    <a:pt x="32" y="0"/>
                  </a:lnTo>
                  <a:lnTo>
                    <a:pt x="37" y="0"/>
                  </a:lnTo>
                  <a:lnTo>
                    <a:pt x="37" y="0"/>
                  </a:lnTo>
                  <a:lnTo>
                    <a:pt x="37" y="5"/>
                  </a:lnTo>
                  <a:lnTo>
                    <a:pt x="37" y="5"/>
                  </a:lnTo>
                  <a:lnTo>
                    <a:pt x="37" y="5"/>
                  </a:lnTo>
                  <a:lnTo>
                    <a:pt x="37" y="5"/>
                  </a:lnTo>
                  <a:lnTo>
                    <a:pt x="37" y="5"/>
                  </a:lnTo>
                  <a:lnTo>
                    <a:pt x="37" y="5"/>
                  </a:lnTo>
                  <a:lnTo>
                    <a:pt x="37" y="11"/>
                  </a:lnTo>
                  <a:lnTo>
                    <a:pt x="37" y="16"/>
                  </a:lnTo>
                  <a:lnTo>
                    <a:pt x="37" y="16"/>
                  </a:lnTo>
                  <a:lnTo>
                    <a:pt x="42" y="21"/>
                  </a:lnTo>
                  <a:lnTo>
                    <a:pt x="42" y="21"/>
                  </a:lnTo>
                  <a:lnTo>
                    <a:pt x="42" y="21"/>
                  </a:lnTo>
                  <a:lnTo>
                    <a:pt x="42" y="21"/>
                  </a:lnTo>
                  <a:lnTo>
                    <a:pt x="37" y="21"/>
                  </a:lnTo>
                  <a:lnTo>
                    <a:pt x="37" y="21"/>
                  </a:lnTo>
                  <a:lnTo>
                    <a:pt x="32" y="32"/>
                  </a:lnTo>
                  <a:lnTo>
                    <a:pt x="37" y="32"/>
                  </a:lnTo>
                  <a:lnTo>
                    <a:pt x="37" y="32"/>
                  </a:lnTo>
                  <a:lnTo>
                    <a:pt x="42" y="37"/>
                  </a:lnTo>
                  <a:lnTo>
                    <a:pt x="42" y="37"/>
                  </a:lnTo>
                  <a:lnTo>
                    <a:pt x="42" y="37"/>
                  </a:lnTo>
                  <a:lnTo>
                    <a:pt x="42" y="37"/>
                  </a:lnTo>
                  <a:lnTo>
                    <a:pt x="42" y="42"/>
                  </a:lnTo>
                  <a:lnTo>
                    <a:pt x="42" y="42"/>
                  </a:lnTo>
                  <a:lnTo>
                    <a:pt x="37" y="42"/>
                  </a:lnTo>
                  <a:lnTo>
                    <a:pt x="32" y="42"/>
                  </a:lnTo>
                  <a:lnTo>
                    <a:pt x="32" y="53"/>
                  </a:lnTo>
                  <a:lnTo>
                    <a:pt x="32" y="53"/>
                  </a:lnTo>
                  <a:lnTo>
                    <a:pt x="27" y="53"/>
                  </a:lnTo>
                  <a:lnTo>
                    <a:pt x="27" y="53"/>
                  </a:lnTo>
                  <a:lnTo>
                    <a:pt x="27" y="58"/>
                  </a:lnTo>
                  <a:lnTo>
                    <a:pt x="27" y="58"/>
                  </a:lnTo>
                  <a:lnTo>
                    <a:pt x="27" y="58"/>
                  </a:lnTo>
                  <a:lnTo>
                    <a:pt x="27" y="58"/>
                  </a:lnTo>
                  <a:lnTo>
                    <a:pt x="21" y="53"/>
                  </a:lnTo>
                  <a:lnTo>
                    <a:pt x="21" y="53"/>
                  </a:lnTo>
                  <a:lnTo>
                    <a:pt x="21" y="53"/>
                  </a:lnTo>
                  <a:lnTo>
                    <a:pt x="21" y="53"/>
                  </a:lnTo>
                  <a:lnTo>
                    <a:pt x="21" y="47"/>
                  </a:lnTo>
                  <a:lnTo>
                    <a:pt x="21" y="42"/>
                  </a:lnTo>
                  <a:lnTo>
                    <a:pt x="16" y="42"/>
                  </a:lnTo>
                  <a:lnTo>
                    <a:pt x="11" y="53"/>
                  </a:lnTo>
                  <a:lnTo>
                    <a:pt x="11" y="53"/>
                  </a:lnTo>
                  <a:lnTo>
                    <a:pt x="11" y="53"/>
                  </a:lnTo>
                  <a:lnTo>
                    <a:pt x="11" y="53"/>
                  </a:lnTo>
                  <a:lnTo>
                    <a:pt x="11" y="58"/>
                  </a:lnTo>
                  <a:lnTo>
                    <a:pt x="11" y="58"/>
                  </a:lnTo>
                  <a:lnTo>
                    <a:pt x="6" y="53"/>
                  </a:lnTo>
                  <a:lnTo>
                    <a:pt x="6" y="53"/>
                  </a:lnTo>
                  <a:lnTo>
                    <a:pt x="6" y="53"/>
                  </a:lnTo>
                  <a:lnTo>
                    <a:pt x="6" y="53"/>
                  </a:lnTo>
                  <a:lnTo>
                    <a:pt x="6" y="53"/>
                  </a:lnTo>
                  <a:lnTo>
                    <a:pt x="6" y="53"/>
                  </a:lnTo>
                  <a:lnTo>
                    <a:pt x="6" y="47"/>
                  </a:lnTo>
                  <a:lnTo>
                    <a:pt x="6" y="47"/>
                  </a:lnTo>
                  <a:close/>
                  <a:moveTo>
                    <a:pt x="27" y="21"/>
                  </a:moveTo>
                  <a:lnTo>
                    <a:pt x="16" y="21"/>
                  </a:lnTo>
                  <a:lnTo>
                    <a:pt x="16" y="32"/>
                  </a:lnTo>
                  <a:lnTo>
                    <a:pt x="27" y="32"/>
                  </a:lnTo>
                  <a:lnTo>
                    <a:pt x="27" y="21"/>
                  </a:ln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dirty="0">
                <a:ln>
                  <a:noFill/>
                </a:ln>
                <a:solidFill>
                  <a:srgbClr val="000000"/>
                </a:solidFill>
                <a:effectLst/>
                <a:uLnTx/>
                <a:uFillTx/>
                <a:latin typeface="Verdana"/>
                <a:ea typeface="Verdana"/>
                <a:cs typeface="Verdana"/>
                <a:sym typeface="Verdana"/>
              </a:endParaRPr>
            </a:p>
          </p:txBody>
        </p:sp>
        <p:sp>
          <p:nvSpPr>
            <p:cNvPr id="389" name="Google Shape;488;g131241cb908_4_0">
              <a:extLst>
                <a:ext uri="{FF2B5EF4-FFF2-40B4-BE49-F238E27FC236}">
                  <a16:creationId xmlns:a16="http://schemas.microsoft.com/office/drawing/2014/main" id="{C63FAC36-93E3-33E3-2EEF-9E4A49EE7DD5}"/>
                </a:ext>
              </a:extLst>
            </p:cNvPr>
            <p:cNvSpPr/>
            <p:nvPr/>
          </p:nvSpPr>
          <p:spPr>
            <a:xfrm>
              <a:off x="20351750" y="11231563"/>
              <a:ext cx="100013" cy="92075"/>
            </a:xfrm>
            <a:custGeom>
              <a:avLst/>
              <a:gdLst/>
              <a:ahLst/>
              <a:cxnLst/>
              <a:rect l="l" t="t" r="r" b="b"/>
              <a:pathLst>
                <a:path w="63" h="58" extrusionOk="0">
                  <a:moveTo>
                    <a:pt x="27" y="16"/>
                  </a:moveTo>
                  <a:lnTo>
                    <a:pt x="27" y="16"/>
                  </a:lnTo>
                  <a:lnTo>
                    <a:pt x="21" y="26"/>
                  </a:lnTo>
                  <a:lnTo>
                    <a:pt x="21" y="26"/>
                  </a:lnTo>
                  <a:lnTo>
                    <a:pt x="16" y="32"/>
                  </a:lnTo>
                  <a:lnTo>
                    <a:pt x="16" y="32"/>
                  </a:lnTo>
                  <a:lnTo>
                    <a:pt x="6" y="26"/>
                  </a:lnTo>
                  <a:lnTo>
                    <a:pt x="6" y="26"/>
                  </a:lnTo>
                  <a:lnTo>
                    <a:pt x="6" y="21"/>
                  </a:lnTo>
                  <a:lnTo>
                    <a:pt x="6" y="21"/>
                  </a:lnTo>
                  <a:lnTo>
                    <a:pt x="0" y="16"/>
                  </a:lnTo>
                  <a:lnTo>
                    <a:pt x="0" y="16"/>
                  </a:lnTo>
                  <a:lnTo>
                    <a:pt x="6" y="5"/>
                  </a:lnTo>
                  <a:lnTo>
                    <a:pt x="6" y="5"/>
                  </a:lnTo>
                  <a:lnTo>
                    <a:pt x="6" y="5"/>
                  </a:lnTo>
                  <a:lnTo>
                    <a:pt x="6" y="5"/>
                  </a:lnTo>
                  <a:lnTo>
                    <a:pt x="11" y="0"/>
                  </a:lnTo>
                  <a:lnTo>
                    <a:pt x="11" y="0"/>
                  </a:lnTo>
                  <a:lnTo>
                    <a:pt x="16" y="0"/>
                  </a:lnTo>
                  <a:lnTo>
                    <a:pt x="16" y="0"/>
                  </a:lnTo>
                  <a:lnTo>
                    <a:pt x="21" y="5"/>
                  </a:lnTo>
                  <a:lnTo>
                    <a:pt x="21" y="5"/>
                  </a:lnTo>
                  <a:lnTo>
                    <a:pt x="27" y="11"/>
                  </a:lnTo>
                  <a:lnTo>
                    <a:pt x="27" y="11"/>
                  </a:lnTo>
                  <a:lnTo>
                    <a:pt x="27" y="16"/>
                  </a:lnTo>
                  <a:lnTo>
                    <a:pt x="27" y="16"/>
                  </a:lnTo>
                  <a:close/>
                  <a:moveTo>
                    <a:pt x="16" y="16"/>
                  </a:moveTo>
                  <a:lnTo>
                    <a:pt x="16" y="16"/>
                  </a:lnTo>
                  <a:lnTo>
                    <a:pt x="16" y="11"/>
                  </a:lnTo>
                  <a:lnTo>
                    <a:pt x="16" y="11"/>
                  </a:lnTo>
                  <a:lnTo>
                    <a:pt x="16" y="5"/>
                  </a:lnTo>
                  <a:lnTo>
                    <a:pt x="16" y="5"/>
                  </a:lnTo>
                  <a:lnTo>
                    <a:pt x="11" y="5"/>
                  </a:lnTo>
                  <a:lnTo>
                    <a:pt x="11" y="5"/>
                  </a:lnTo>
                  <a:lnTo>
                    <a:pt x="11" y="11"/>
                  </a:lnTo>
                  <a:lnTo>
                    <a:pt x="11" y="11"/>
                  </a:lnTo>
                  <a:lnTo>
                    <a:pt x="11" y="16"/>
                  </a:lnTo>
                  <a:lnTo>
                    <a:pt x="11" y="16"/>
                  </a:lnTo>
                  <a:lnTo>
                    <a:pt x="11" y="21"/>
                  </a:lnTo>
                  <a:lnTo>
                    <a:pt x="11" y="21"/>
                  </a:lnTo>
                  <a:lnTo>
                    <a:pt x="11" y="21"/>
                  </a:lnTo>
                  <a:lnTo>
                    <a:pt x="11" y="21"/>
                  </a:lnTo>
                  <a:lnTo>
                    <a:pt x="16" y="26"/>
                  </a:lnTo>
                  <a:lnTo>
                    <a:pt x="16" y="26"/>
                  </a:lnTo>
                  <a:lnTo>
                    <a:pt x="16" y="21"/>
                  </a:lnTo>
                  <a:lnTo>
                    <a:pt x="16" y="21"/>
                  </a:lnTo>
                  <a:lnTo>
                    <a:pt x="16" y="16"/>
                  </a:lnTo>
                  <a:lnTo>
                    <a:pt x="16" y="16"/>
                  </a:lnTo>
                  <a:close/>
                  <a:moveTo>
                    <a:pt x="47" y="5"/>
                  </a:moveTo>
                  <a:lnTo>
                    <a:pt x="21" y="58"/>
                  </a:lnTo>
                  <a:lnTo>
                    <a:pt x="21" y="58"/>
                  </a:lnTo>
                  <a:lnTo>
                    <a:pt x="16" y="58"/>
                  </a:lnTo>
                  <a:lnTo>
                    <a:pt x="16" y="58"/>
                  </a:lnTo>
                  <a:lnTo>
                    <a:pt x="16" y="58"/>
                  </a:lnTo>
                  <a:lnTo>
                    <a:pt x="16" y="58"/>
                  </a:lnTo>
                  <a:lnTo>
                    <a:pt x="16" y="53"/>
                  </a:lnTo>
                  <a:lnTo>
                    <a:pt x="16" y="53"/>
                  </a:lnTo>
                  <a:lnTo>
                    <a:pt x="16" y="53"/>
                  </a:lnTo>
                  <a:lnTo>
                    <a:pt x="47" y="5"/>
                  </a:lnTo>
                  <a:lnTo>
                    <a:pt x="47" y="5"/>
                  </a:lnTo>
                  <a:lnTo>
                    <a:pt x="47" y="0"/>
                  </a:lnTo>
                  <a:lnTo>
                    <a:pt x="47" y="0"/>
                  </a:lnTo>
                  <a:lnTo>
                    <a:pt x="47" y="0"/>
                  </a:lnTo>
                  <a:lnTo>
                    <a:pt x="47" y="0"/>
                  </a:lnTo>
                  <a:lnTo>
                    <a:pt x="47" y="0"/>
                  </a:lnTo>
                  <a:lnTo>
                    <a:pt x="47" y="0"/>
                  </a:lnTo>
                  <a:lnTo>
                    <a:pt x="53" y="5"/>
                  </a:lnTo>
                  <a:lnTo>
                    <a:pt x="53" y="5"/>
                  </a:lnTo>
                  <a:lnTo>
                    <a:pt x="47" y="5"/>
                  </a:lnTo>
                  <a:lnTo>
                    <a:pt x="47" y="5"/>
                  </a:lnTo>
                  <a:close/>
                  <a:moveTo>
                    <a:pt x="63" y="42"/>
                  </a:moveTo>
                  <a:lnTo>
                    <a:pt x="63" y="42"/>
                  </a:lnTo>
                  <a:lnTo>
                    <a:pt x="58" y="53"/>
                  </a:lnTo>
                  <a:lnTo>
                    <a:pt x="58" y="53"/>
                  </a:lnTo>
                  <a:lnTo>
                    <a:pt x="53" y="58"/>
                  </a:lnTo>
                  <a:lnTo>
                    <a:pt x="53" y="58"/>
                  </a:lnTo>
                  <a:lnTo>
                    <a:pt x="47" y="53"/>
                  </a:lnTo>
                  <a:lnTo>
                    <a:pt x="47" y="53"/>
                  </a:lnTo>
                  <a:lnTo>
                    <a:pt x="42" y="47"/>
                  </a:lnTo>
                  <a:lnTo>
                    <a:pt x="42" y="47"/>
                  </a:lnTo>
                  <a:lnTo>
                    <a:pt x="37" y="42"/>
                  </a:lnTo>
                  <a:lnTo>
                    <a:pt x="37" y="42"/>
                  </a:lnTo>
                  <a:lnTo>
                    <a:pt x="42" y="32"/>
                  </a:lnTo>
                  <a:lnTo>
                    <a:pt x="42" y="32"/>
                  </a:lnTo>
                  <a:lnTo>
                    <a:pt x="53" y="26"/>
                  </a:lnTo>
                  <a:lnTo>
                    <a:pt x="53" y="26"/>
                  </a:lnTo>
                  <a:lnTo>
                    <a:pt x="58" y="26"/>
                  </a:lnTo>
                  <a:lnTo>
                    <a:pt x="58" y="26"/>
                  </a:lnTo>
                  <a:lnTo>
                    <a:pt x="58" y="32"/>
                  </a:lnTo>
                  <a:lnTo>
                    <a:pt x="58" y="32"/>
                  </a:lnTo>
                  <a:lnTo>
                    <a:pt x="63" y="37"/>
                  </a:lnTo>
                  <a:lnTo>
                    <a:pt x="63" y="37"/>
                  </a:lnTo>
                  <a:lnTo>
                    <a:pt x="63" y="42"/>
                  </a:lnTo>
                  <a:lnTo>
                    <a:pt x="63" y="42"/>
                  </a:lnTo>
                  <a:close/>
                  <a:moveTo>
                    <a:pt x="58" y="42"/>
                  </a:moveTo>
                  <a:lnTo>
                    <a:pt x="58" y="42"/>
                  </a:lnTo>
                  <a:lnTo>
                    <a:pt x="53" y="37"/>
                  </a:lnTo>
                  <a:lnTo>
                    <a:pt x="53" y="37"/>
                  </a:lnTo>
                  <a:lnTo>
                    <a:pt x="53" y="32"/>
                  </a:lnTo>
                  <a:lnTo>
                    <a:pt x="53" y="32"/>
                  </a:lnTo>
                  <a:lnTo>
                    <a:pt x="47" y="32"/>
                  </a:lnTo>
                  <a:lnTo>
                    <a:pt x="47" y="32"/>
                  </a:lnTo>
                  <a:lnTo>
                    <a:pt x="47" y="37"/>
                  </a:lnTo>
                  <a:lnTo>
                    <a:pt x="47" y="37"/>
                  </a:lnTo>
                  <a:lnTo>
                    <a:pt x="47" y="42"/>
                  </a:lnTo>
                  <a:lnTo>
                    <a:pt x="47" y="42"/>
                  </a:lnTo>
                  <a:lnTo>
                    <a:pt x="47" y="47"/>
                  </a:lnTo>
                  <a:lnTo>
                    <a:pt x="47" y="47"/>
                  </a:lnTo>
                  <a:lnTo>
                    <a:pt x="53" y="53"/>
                  </a:lnTo>
                  <a:lnTo>
                    <a:pt x="53" y="53"/>
                  </a:lnTo>
                  <a:lnTo>
                    <a:pt x="53" y="47"/>
                  </a:lnTo>
                  <a:lnTo>
                    <a:pt x="53" y="47"/>
                  </a:lnTo>
                  <a:lnTo>
                    <a:pt x="58" y="42"/>
                  </a:lnTo>
                  <a:lnTo>
                    <a:pt x="58" y="42"/>
                  </a:ln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dirty="0">
                <a:ln>
                  <a:noFill/>
                </a:ln>
                <a:solidFill>
                  <a:srgbClr val="000000"/>
                </a:solidFill>
                <a:effectLst/>
                <a:uLnTx/>
                <a:uFillTx/>
                <a:latin typeface="Verdana"/>
                <a:ea typeface="Verdana"/>
                <a:cs typeface="Verdana"/>
                <a:sym typeface="Verdana"/>
              </a:endParaRPr>
            </a:p>
          </p:txBody>
        </p:sp>
        <p:sp>
          <p:nvSpPr>
            <p:cNvPr id="390" name="Google Shape;489;g131241cb908_4_0">
              <a:extLst>
                <a:ext uri="{FF2B5EF4-FFF2-40B4-BE49-F238E27FC236}">
                  <a16:creationId xmlns:a16="http://schemas.microsoft.com/office/drawing/2014/main" id="{A5C803D9-B3E8-7FB1-B9B6-37673231FB86}"/>
                </a:ext>
              </a:extLst>
            </p:cNvPr>
            <p:cNvSpPr/>
            <p:nvPr/>
          </p:nvSpPr>
          <p:spPr>
            <a:xfrm>
              <a:off x="20459700" y="11223625"/>
              <a:ext cx="58738" cy="115888"/>
            </a:xfrm>
            <a:custGeom>
              <a:avLst/>
              <a:gdLst/>
              <a:ahLst/>
              <a:cxnLst/>
              <a:rect l="l" t="t" r="r" b="b"/>
              <a:pathLst>
                <a:path w="37" h="73" extrusionOk="0">
                  <a:moveTo>
                    <a:pt x="21" y="0"/>
                  </a:moveTo>
                  <a:lnTo>
                    <a:pt x="21" y="5"/>
                  </a:lnTo>
                  <a:lnTo>
                    <a:pt x="21" y="5"/>
                  </a:lnTo>
                  <a:lnTo>
                    <a:pt x="27" y="5"/>
                  </a:lnTo>
                  <a:lnTo>
                    <a:pt x="27" y="5"/>
                  </a:lnTo>
                  <a:lnTo>
                    <a:pt x="32" y="10"/>
                  </a:lnTo>
                  <a:lnTo>
                    <a:pt x="32" y="10"/>
                  </a:lnTo>
                  <a:lnTo>
                    <a:pt x="37" y="16"/>
                  </a:lnTo>
                  <a:lnTo>
                    <a:pt x="37" y="16"/>
                  </a:lnTo>
                  <a:lnTo>
                    <a:pt x="37" y="21"/>
                  </a:lnTo>
                  <a:lnTo>
                    <a:pt x="37" y="21"/>
                  </a:lnTo>
                  <a:lnTo>
                    <a:pt x="32" y="21"/>
                  </a:lnTo>
                  <a:lnTo>
                    <a:pt x="32" y="21"/>
                  </a:lnTo>
                  <a:lnTo>
                    <a:pt x="32" y="21"/>
                  </a:lnTo>
                  <a:lnTo>
                    <a:pt x="32" y="21"/>
                  </a:lnTo>
                  <a:lnTo>
                    <a:pt x="27" y="21"/>
                  </a:lnTo>
                  <a:lnTo>
                    <a:pt x="27" y="21"/>
                  </a:lnTo>
                  <a:lnTo>
                    <a:pt x="21" y="16"/>
                  </a:lnTo>
                  <a:lnTo>
                    <a:pt x="21" y="26"/>
                  </a:lnTo>
                  <a:lnTo>
                    <a:pt x="21" y="26"/>
                  </a:lnTo>
                  <a:lnTo>
                    <a:pt x="27" y="31"/>
                  </a:lnTo>
                  <a:lnTo>
                    <a:pt x="27" y="31"/>
                  </a:lnTo>
                  <a:lnTo>
                    <a:pt x="32" y="31"/>
                  </a:lnTo>
                  <a:lnTo>
                    <a:pt x="32" y="31"/>
                  </a:lnTo>
                  <a:lnTo>
                    <a:pt x="37" y="37"/>
                  </a:lnTo>
                  <a:lnTo>
                    <a:pt x="37" y="37"/>
                  </a:lnTo>
                  <a:lnTo>
                    <a:pt x="37" y="47"/>
                  </a:lnTo>
                  <a:lnTo>
                    <a:pt x="37" y="47"/>
                  </a:lnTo>
                  <a:lnTo>
                    <a:pt x="37" y="52"/>
                  </a:lnTo>
                  <a:lnTo>
                    <a:pt x="37" y="52"/>
                  </a:lnTo>
                  <a:lnTo>
                    <a:pt x="32" y="58"/>
                  </a:lnTo>
                  <a:lnTo>
                    <a:pt x="32" y="58"/>
                  </a:lnTo>
                  <a:lnTo>
                    <a:pt x="21" y="63"/>
                  </a:lnTo>
                  <a:lnTo>
                    <a:pt x="21" y="68"/>
                  </a:lnTo>
                  <a:lnTo>
                    <a:pt x="21" y="68"/>
                  </a:lnTo>
                  <a:lnTo>
                    <a:pt x="21" y="73"/>
                  </a:lnTo>
                  <a:lnTo>
                    <a:pt x="21" y="73"/>
                  </a:lnTo>
                  <a:lnTo>
                    <a:pt x="16" y="73"/>
                  </a:lnTo>
                  <a:lnTo>
                    <a:pt x="16" y="73"/>
                  </a:lnTo>
                  <a:lnTo>
                    <a:pt x="16" y="73"/>
                  </a:lnTo>
                  <a:lnTo>
                    <a:pt x="16" y="73"/>
                  </a:lnTo>
                  <a:lnTo>
                    <a:pt x="16" y="73"/>
                  </a:lnTo>
                  <a:lnTo>
                    <a:pt x="16" y="63"/>
                  </a:lnTo>
                  <a:lnTo>
                    <a:pt x="16" y="63"/>
                  </a:lnTo>
                  <a:lnTo>
                    <a:pt x="11" y="58"/>
                  </a:lnTo>
                  <a:lnTo>
                    <a:pt x="11" y="58"/>
                  </a:lnTo>
                  <a:lnTo>
                    <a:pt x="6" y="58"/>
                  </a:lnTo>
                  <a:lnTo>
                    <a:pt x="6" y="58"/>
                  </a:lnTo>
                  <a:lnTo>
                    <a:pt x="0" y="52"/>
                  </a:lnTo>
                  <a:lnTo>
                    <a:pt x="0" y="52"/>
                  </a:lnTo>
                  <a:lnTo>
                    <a:pt x="0" y="47"/>
                  </a:lnTo>
                  <a:lnTo>
                    <a:pt x="0" y="47"/>
                  </a:lnTo>
                  <a:lnTo>
                    <a:pt x="0" y="42"/>
                  </a:lnTo>
                  <a:lnTo>
                    <a:pt x="0" y="42"/>
                  </a:lnTo>
                  <a:lnTo>
                    <a:pt x="6" y="42"/>
                  </a:lnTo>
                  <a:lnTo>
                    <a:pt x="6" y="42"/>
                  </a:lnTo>
                  <a:lnTo>
                    <a:pt x="6" y="42"/>
                  </a:lnTo>
                  <a:lnTo>
                    <a:pt x="6" y="42"/>
                  </a:lnTo>
                  <a:lnTo>
                    <a:pt x="6" y="42"/>
                  </a:lnTo>
                  <a:lnTo>
                    <a:pt x="6" y="42"/>
                  </a:lnTo>
                  <a:lnTo>
                    <a:pt x="11" y="47"/>
                  </a:lnTo>
                  <a:lnTo>
                    <a:pt x="11" y="47"/>
                  </a:lnTo>
                  <a:lnTo>
                    <a:pt x="11" y="52"/>
                  </a:lnTo>
                  <a:lnTo>
                    <a:pt x="11" y="52"/>
                  </a:lnTo>
                  <a:lnTo>
                    <a:pt x="16" y="52"/>
                  </a:lnTo>
                  <a:lnTo>
                    <a:pt x="16" y="37"/>
                  </a:lnTo>
                  <a:lnTo>
                    <a:pt x="16" y="37"/>
                  </a:lnTo>
                  <a:lnTo>
                    <a:pt x="6" y="31"/>
                  </a:lnTo>
                  <a:lnTo>
                    <a:pt x="6" y="31"/>
                  </a:lnTo>
                  <a:lnTo>
                    <a:pt x="0" y="31"/>
                  </a:lnTo>
                  <a:lnTo>
                    <a:pt x="0" y="31"/>
                  </a:lnTo>
                  <a:lnTo>
                    <a:pt x="0" y="21"/>
                  </a:lnTo>
                  <a:lnTo>
                    <a:pt x="0" y="21"/>
                  </a:lnTo>
                  <a:lnTo>
                    <a:pt x="6" y="10"/>
                  </a:lnTo>
                  <a:lnTo>
                    <a:pt x="6" y="10"/>
                  </a:lnTo>
                  <a:lnTo>
                    <a:pt x="16" y="5"/>
                  </a:lnTo>
                  <a:lnTo>
                    <a:pt x="16" y="0"/>
                  </a:lnTo>
                  <a:lnTo>
                    <a:pt x="16" y="0"/>
                  </a:lnTo>
                  <a:lnTo>
                    <a:pt x="16" y="0"/>
                  </a:lnTo>
                  <a:lnTo>
                    <a:pt x="16" y="0"/>
                  </a:lnTo>
                  <a:lnTo>
                    <a:pt x="21" y="0"/>
                  </a:lnTo>
                  <a:lnTo>
                    <a:pt x="21" y="0"/>
                  </a:lnTo>
                  <a:close/>
                  <a:moveTo>
                    <a:pt x="16" y="26"/>
                  </a:moveTo>
                  <a:lnTo>
                    <a:pt x="16" y="16"/>
                  </a:lnTo>
                  <a:lnTo>
                    <a:pt x="16" y="16"/>
                  </a:lnTo>
                  <a:lnTo>
                    <a:pt x="11" y="16"/>
                  </a:lnTo>
                  <a:lnTo>
                    <a:pt x="11" y="16"/>
                  </a:lnTo>
                  <a:lnTo>
                    <a:pt x="11" y="21"/>
                  </a:lnTo>
                  <a:lnTo>
                    <a:pt x="11" y="21"/>
                  </a:lnTo>
                  <a:lnTo>
                    <a:pt x="11" y="26"/>
                  </a:lnTo>
                  <a:lnTo>
                    <a:pt x="11" y="26"/>
                  </a:lnTo>
                  <a:lnTo>
                    <a:pt x="16" y="26"/>
                  </a:lnTo>
                  <a:lnTo>
                    <a:pt x="16" y="26"/>
                  </a:lnTo>
                  <a:close/>
                  <a:moveTo>
                    <a:pt x="21" y="37"/>
                  </a:moveTo>
                  <a:lnTo>
                    <a:pt x="21" y="52"/>
                  </a:lnTo>
                  <a:lnTo>
                    <a:pt x="21" y="52"/>
                  </a:lnTo>
                  <a:lnTo>
                    <a:pt x="27" y="52"/>
                  </a:lnTo>
                  <a:lnTo>
                    <a:pt x="27" y="52"/>
                  </a:lnTo>
                  <a:lnTo>
                    <a:pt x="27" y="47"/>
                  </a:lnTo>
                  <a:lnTo>
                    <a:pt x="27" y="47"/>
                  </a:lnTo>
                  <a:lnTo>
                    <a:pt x="27" y="42"/>
                  </a:lnTo>
                  <a:lnTo>
                    <a:pt x="27" y="42"/>
                  </a:lnTo>
                  <a:lnTo>
                    <a:pt x="21" y="37"/>
                  </a:lnTo>
                  <a:lnTo>
                    <a:pt x="21" y="37"/>
                  </a:lnTo>
                  <a:close/>
                </a:path>
              </a:pathLst>
            </a:custGeom>
            <a:grp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dirty="0">
                <a:ln>
                  <a:noFill/>
                </a:ln>
                <a:solidFill>
                  <a:srgbClr val="000000"/>
                </a:solidFill>
                <a:effectLst/>
                <a:uLnTx/>
                <a:uFillTx/>
                <a:latin typeface="Verdana"/>
                <a:ea typeface="Verdana"/>
                <a:cs typeface="Verdana"/>
                <a:sym typeface="Verdana"/>
              </a:endParaRPr>
            </a:p>
          </p:txBody>
        </p:sp>
      </p:grpSp>
      <p:sp>
        <p:nvSpPr>
          <p:cNvPr id="391" name="Freeform 390">
            <a:extLst>
              <a:ext uri="{FF2B5EF4-FFF2-40B4-BE49-F238E27FC236}">
                <a16:creationId xmlns:a16="http://schemas.microsoft.com/office/drawing/2014/main" id="{C2FE61F1-D0AC-6C23-7B25-299FCD13528A}"/>
              </a:ext>
            </a:extLst>
          </p:cNvPr>
          <p:cNvSpPr>
            <a:spLocks noChangeAspect="1" noEditPoints="1"/>
          </p:cNvSpPr>
          <p:nvPr/>
        </p:nvSpPr>
        <p:spPr bwMode="auto">
          <a:xfrm>
            <a:off x="336293" y="3733189"/>
            <a:ext cx="366183" cy="359833"/>
          </a:xfrm>
          <a:custGeom>
            <a:avLst/>
            <a:gdLst>
              <a:gd name="T0" fmla="*/ 235 w 235"/>
              <a:gd name="T1" fmla="*/ 155 h 230"/>
              <a:gd name="T2" fmla="*/ 235 w 235"/>
              <a:gd name="T3" fmla="*/ 219 h 230"/>
              <a:gd name="T4" fmla="*/ 224 w 235"/>
              <a:gd name="T5" fmla="*/ 230 h 230"/>
              <a:gd name="T6" fmla="*/ 11 w 235"/>
              <a:gd name="T7" fmla="*/ 230 h 230"/>
              <a:gd name="T8" fmla="*/ 0 w 235"/>
              <a:gd name="T9" fmla="*/ 219 h 230"/>
              <a:gd name="T10" fmla="*/ 0 w 235"/>
              <a:gd name="T11" fmla="*/ 155 h 230"/>
              <a:gd name="T12" fmla="*/ 11 w 235"/>
              <a:gd name="T13" fmla="*/ 145 h 230"/>
              <a:gd name="T14" fmla="*/ 22 w 235"/>
              <a:gd name="T15" fmla="*/ 155 h 230"/>
              <a:gd name="T16" fmla="*/ 22 w 235"/>
              <a:gd name="T17" fmla="*/ 209 h 230"/>
              <a:gd name="T18" fmla="*/ 214 w 235"/>
              <a:gd name="T19" fmla="*/ 209 h 230"/>
              <a:gd name="T20" fmla="*/ 214 w 235"/>
              <a:gd name="T21" fmla="*/ 155 h 230"/>
              <a:gd name="T22" fmla="*/ 224 w 235"/>
              <a:gd name="T23" fmla="*/ 145 h 230"/>
              <a:gd name="T24" fmla="*/ 235 w 235"/>
              <a:gd name="T25" fmla="*/ 155 h 230"/>
              <a:gd name="T26" fmla="*/ 54 w 235"/>
              <a:gd name="T27" fmla="*/ 187 h 230"/>
              <a:gd name="T28" fmla="*/ 182 w 235"/>
              <a:gd name="T29" fmla="*/ 187 h 230"/>
              <a:gd name="T30" fmla="*/ 192 w 235"/>
              <a:gd name="T31" fmla="*/ 177 h 230"/>
              <a:gd name="T32" fmla="*/ 182 w 235"/>
              <a:gd name="T33" fmla="*/ 166 h 230"/>
              <a:gd name="T34" fmla="*/ 54 w 235"/>
              <a:gd name="T35" fmla="*/ 166 h 230"/>
              <a:gd name="T36" fmla="*/ 43 w 235"/>
              <a:gd name="T37" fmla="*/ 177 h 230"/>
              <a:gd name="T38" fmla="*/ 54 w 235"/>
              <a:gd name="T39" fmla="*/ 187 h 230"/>
              <a:gd name="T40" fmla="*/ 53 w 235"/>
              <a:gd name="T41" fmla="*/ 132 h 230"/>
              <a:gd name="T42" fmla="*/ 181 w 235"/>
              <a:gd name="T43" fmla="*/ 145 h 230"/>
              <a:gd name="T44" fmla="*/ 182 w 235"/>
              <a:gd name="T45" fmla="*/ 145 h 230"/>
              <a:gd name="T46" fmla="*/ 192 w 235"/>
              <a:gd name="T47" fmla="*/ 135 h 230"/>
              <a:gd name="T48" fmla="*/ 183 w 235"/>
              <a:gd name="T49" fmla="*/ 123 h 230"/>
              <a:gd name="T50" fmla="*/ 55 w 235"/>
              <a:gd name="T51" fmla="*/ 111 h 230"/>
              <a:gd name="T52" fmla="*/ 44 w 235"/>
              <a:gd name="T53" fmla="*/ 120 h 230"/>
              <a:gd name="T54" fmla="*/ 53 w 235"/>
              <a:gd name="T55" fmla="*/ 132 h 230"/>
              <a:gd name="T56" fmla="*/ 60 w 235"/>
              <a:gd name="T57" fmla="*/ 78 h 230"/>
              <a:gd name="T58" fmla="*/ 185 w 235"/>
              <a:gd name="T59" fmla="*/ 104 h 230"/>
              <a:gd name="T60" fmla="*/ 187 w 235"/>
              <a:gd name="T61" fmla="*/ 104 h 230"/>
              <a:gd name="T62" fmla="*/ 198 w 235"/>
              <a:gd name="T63" fmla="*/ 96 h 230"/>
              <a:gd name="T64" fmla="*/ 190 w 235"/>
              <a:gd name="T65" fmla="*/ 83 h 230"/>
              <a:gd name="T66" fmla="*/ 64 w 235"/>
              <a:gd name="T67" fmla="*/ 58 h 230"/>
              <a:gd name="T68" fmla="*/ 52 w 235"/>
              <a:gd name="T69" fmla="*/ 66 h 230"/>
              <a:gd name="T70" fmla="*/ 60 w 235"/>
              <a:gd name="T71" fmla="*/ 78 h 230"/>
              <a:gd name="T72" fmla="*/ 75 w 235"/>
              <a:gd name="T73" fmla="*/ 23 h 230"/>
              <a:gd name="T74" fmla="*/ 195 w 235"/>
              <a:gd name="T75" fmla="*/ 66 h 230"/>
              <a:gd name="T76" fmla="*/ 199 w 235"/>
              <a:gd name="T77" fmla="*/ 66 h 230"/>
              <a:gd name="T78" fmla="*/ 209 w 235"/>
              <a:gd name="T79" fmla="*/ 59 h 230"/>
              <a:gd name="T80" fmla="*/ 202 w 235"/>
              <a:gd name="T81" fmla="*/ 46 h 230"/>
              <a:gd name="T82" fmla="*/ 82 w 235"/>
              <a:gd name="T83" fmla="*/ 2 h 230"/>
              <a:gd name="T84" fmla="*/ 68 w 235"/>
              <a:gd name="T85" fmla="*/ 9 h 230"/>
              <a:gd name="T86" fmla="*/ 75 w 235"/>
              <a:gd name="T87" fmla="*/ 2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5" h="230">
                <a:moveTo>
                  <a:pt x="235" y="155"/>
                </a:moveTo>
                <a:cubicBezTo>
                  <a:pt x="235" y="219"/>
                  <a:pt x="235" y="219"/>
                  <a:pt x="235" y="219"/>
                </a:cubicBezTo>
                <a:cubicBezTo>
                  <a:pt x="235" y="225"/>
                  <a:pt x="230" y="230"/>
                  <a:pt x="224" y="230"/>
                </a:cubicBezTo>
                <a:cubicBezTo>
                  <a:pt x="11" y="230"/>
                  <a:pt x="11" y="230"/>
                  <a:pt x="11" y="230"/>
                </a:cubicBezTo>
                <a:cubicBezTo>
                  <a:pt x="5" y="230"/>
                  <a:pt x="0" y="225"/>
                  <a:pt x="0" y="219"/>
                </a:cubicBezTo>
                <a:cubicBezTo>
                  <a:pt x="0" y="155"/>
                  <a:pt x="0" y="155"/>
                  <a:pt x="0" y="155"/>
                </a:cubicBezTo>
                <a:cubicBezTo>
                  <a:pt x="0" y="149"/>
                  <a:pt x="5" y="145"/>
                  <a:pt x="11" y="145"/>
                </a:cubicBezTo>
                <a:cubicBezTo>
                  <a:pt x="17" y="145"/>
                  <a:pt x="22" y="149"/>
                  <a:pt x="22" y="155"/>
                </a:cubicBezTo>
                <a:cubicBezTo>
                  <a:pt x="22" y="209"/>
                  <a:pt x="22" y="209"/>
                  <a:pt x="22" y="209"/>
                </a:cubicBezTo>
                <a:cubicBezTo>
                  <a:pt x="214" y="209"/>
                  <a:pt x="214" y="209"/>
                  <a:pt x="214" y="209"/>
                </a:cubicBezTo>
                <a:cubicBezTo>
                  <a:pt x="214" y="155"/>
                  <a:pt x="214" y="155"/>
                  <a:pt x="214" y="155"/>
                </a:cubicBezTo>
                <a:cubicBezTo>
                  <a:pt x="214" y="149"/>
                  <a:pt x="218" y="145"/>
                  <a:pt x="224" y="145"/>
                </a:cubicBezTo>
                <a:cubicBezTo>
                  <a:pt x="230" y="145"/>
                  <a:pt x="235" y="149"/>
                  <a:pt x="235" y="155"/>
                </a:cubicBezTo>
                <a:close/>
                <a:moveTo>
                  <a:pt x="54" y="187"/>
                </a:moveTo>
                <a:cubicBezTo>
                  <a:pt x="182" y="187"/>
                  <a:pt x="182" y="187"/>
                  <a:pt x="182" y="187"/>
                </a:cubicBezTo>
                <a:cubicBezTo>
                  <a:pt x="188" y="187"/>
                  <a:pt x="192" y="183"/>
                  <a:pt x="192" y="177"/>
                </a:cubicBezTo>
                <a:cubicBezTo>
                  <a:pt x="192" y="171"/>
                  <a:pt x="188" y="166"/>
                  <a:pt x="182" y="166"/>
                </a:cubicBezTo>
                <a:cubicBezTo>
                  <a:pt x="54" y="166"/>
                  <a:pt x="54" y="166"/>
                  <a:pt x="54" y="166"/>
                </a:cubicBezTo>
                <a:cubicBezTo>
                  <a:pt x="48" y="166"/>
                  <a:pt x="43" y="171"/>
                  <a:pt x="43" y="177"/>
                </a:cubicBezTo>
                <a:cubicBezTo>
                  <a:pt x="43" y="183"/>
                  <a:pt x="48" y="187"/>
                  <a:pt x="54" y="187"/>
                </a:cubicBezTo>
                <a:close/>
                <a:moveTo>
                  <a:pt x="53" y="132"/>
                </a:moveTo>
                <a:cubicBezTo>
                  <a:pt x="181" y="145"/>
                  <a:pt x="181" y="145"/>
                  <a:pt x="181" y="145"/>
                </a:cubicBezTo>
                <a:cubicBezTo>
                  <a:pt x="181" y="145"/>
                  <a:pt x="181" y="145"/>
                  <a:pt x="182" y="145"/>
                </a:cubicBezTo>
                <a:cubicBezTo>
                  <a:pt x="187" y="145"/>
                  <a:pt x="192" y="141"/>
                  <a:pt x="192" y="135"/>
                </a:cubicBezTo>
                <a:cubicBezTo>
                  <a:pt x="193" y="129"/>
                  <a:pt x="189" y="124"/>
                  <a:pt x="183" y="123"/>
                </a:cubicBezTo>
                <a:cubicBezTo>
                  <a:pt x="55" y="111"/>
                  <a:pt x="55" y="111"/>
                  <a:pt x="55" y="111"/>
                </a:cubicBezTo>
                <a:cubicBezTo>
                  <a:pt x="49" y="110"/>
                  <a:pt x="44" y="114"/>
                  <a:pt x="44" y="120"/>
                </a:cubicBezTo>
                <a:cubicBezTo>
                  <a:pt x="43" y="126"/>
                  <a:pt x="47" y="131"/>
                  <a:pt x="53" y="132"/>
                </a:cubicBezTo>
                <a:close/>
                <a:moveTo>
                  <a:pt x="60" y="78"/>
                </a:moveTo>
                <a:cubicBezTo>
                  <a:pt x="185" y="104"/>
                  <a:pt x="185" y="104"/>
                  <a:pt x="185" y="104"/>
                </a:cubicBezTo>
                <a:cubicBezTo>
                  <a:pt x="186" y="104"/>
                  <a:pt x="187" y="104"/>
                  <a:pt x="187" y="104"/>
                </a:cubicBezTo>
                <a:cubicBezTo>
                  <a:pt x="192" y="104"/>
                  <a:pt x="197" y="101"/>
                  <a:pt x="198" y="96"/>
                </a:cubicBezTo>
                <a:cubicBezTo>
                  <a:pt x="199" y="90"/>
                  <a:pt x="195" y="84"/>
                  <a:pt x="190" y="83"/>
                </a:cubicBezTo>
                <a:cubicBezTo>
                  <a:pt x="64" y="58"/>
                  <a:pt x="64" y="58"/>
                  <a:pt x="64" y="58"/>
                </a:cubicBezTo>
                <a:cubicBezTo>
                  <a:pt x="58" y="56"/>
                  <a:pt x="53" y="60"/>
                  <a:pt x="52" y="66"/>
                </a:cubicBezTo>
                <a:cubicBezTo>
                  <a:pt x="50" y="72"/>
                  <a:pt x="54" y="77"/>
                  <a:pt x="60" y="78"/>
                </a:cubicBezTo>
                <a:close/>
                <a:moveTo>
                  <a:pt x="75" y="23"/>
                </a:moveTo>
                <a:cubicBezTo>
                  <a:pt x="195" y="66"/>
                  <a:pt x="195" y="66"/>
                  <a:pt x="195" y="66"/>
                </a:cubicBezTo>
                <a:cubicBezTo>
                  <a:pt x="196" y="66"/>
                  <a:pt x="198" y="66"/>
                  <a:pt x="199" y="66"/>
                </a:cubicBezTo>
                <a:cubicBezTo>
                  <a:pt x="203" y="66"/>
                  <a:pt x="207" y="64"/>
                  <a:pt x="209" y="59"/>
                </a:cubicBezTo>
                <a:cubicBezTo>
                  <a:pt x="211" y="54"/>
                  <a:pt x="208" y="48"/>
                  <a:pt x="202" y="46"/>
                </a:cubicBezTo>
                <a:cubicBezTo>
                  <a:pt x="82" y="2"/>
                  <a:pt x="82" y="2"/>
                  <a:pt x="82" y="2"/>
                </a:cubicBezTo>
                <a:cubicBezTo>
                  <a:pt x="76" y="0"/>
                  <a:pt x="70" y="3"/>
                  <a:pt x="68" y="9"/>
                </a:cubicBezTo>
                <a:cubicBezTo>
                  <a:pt x="66" y="14"/>
                  <a:pt x="69" y="21"/>
                  <a:pt x="75" y="23"/>
                </a:cubicBezTo>
                <a:close/>
              </a:path>
            </a:pathLst>
          </a:custGeom>
          <a:solidFill>
            <a:schemeClr val="bg1"/>
          </a:solidFill>
          <a:ln>
            <a:noFill/>
          </a:ln>
        </p:spPr>
        <p:txBody>
          <a:bodyPr lIns="91440" tIns="45720" rIns="91440" bIns="45720"/>
          <a:lstStyle/>
          <a:p>
            <a:pPr>
              <a:defRPr/>
            </a:pPr>
            <a:endParaRPr lang="en-GB" sz="1400">
              <a:latin typeface="Verdana" panose="020B0604030504040204" pitchFamily="34" charset="0"/>
              <a:ea typeface="Verdana" panose="020B0604030504040204" pitchFamily="34" charset="0"/>
              <a:cs typeface="Verdana" panose="020B0604030504040204" pitchFamily="34" charset="0"/>
            </a:endParaRPr>
          </a:p>
        </p:txBody>
      </p:sp>
      <p:grpSp>
        <p:nvGrpSpPr>
          <p:cNvPr id="392" name="Group 391">
            <a:extLst>
              <a:ext uri="{FF2B5EF4-FFF2-40B4-BE49-F238E27FC236}">
                <a16:creationId xmlns:a16="http://schemas.microsoft.com/office/drawing/2014/main" id="{9B36FD90-D1A1-F269-4EAD-E17CEC3FAC87}"/>
              </a:ext>
            </a:extLst>
          </p:cNvPr>
          <p:cNvGrpSpPr/>
          <p:nvPr/>
        </p:nvGrpSpPr>
        <p:grpSpPr bwMode="auto">
          <a:xfrm>
            <a:off x="4310701" y="3739118"/>
            <a:ext cx="426720" cy="365760"/>
            <a:chOff x="11184687" y="3364990"/>
            <a:chExt cx="426720" cy="365760"/>
          </a:xfrm>
          <a:solidFill>
            <a:schemeClr val="bg1"/>
          </a:solidFill>
        </p:grpSpPr>
        <p:sp>
          <p:nvSpPr>
            <p:cNvPr id="393" name="Freeform 4025">
              <a:extLst>
                <a:ext uri="{FF2B5EF4-FFF2-40B4-BE49-F238E27FC236}">
                  <a16:creationId xmlns:a16="http://schemas.microsoft.com/office/drawing/2014/main" id="{32114787-A54A-547B-CC20-2CDDA9F9777F}"/>
                </a:ext>
              </a:extLst>
            </p:cNvPr>
            <p:cNvSpPr>
              <a:spLocks/>
            </p:cNvSpPr>
            <p:nvPr/>
          </p:nvSpPr>
          <p:spPr bwMode="auto">
            <a:xfrm>
              <a:off x="11191016" y="3365934"/>
              <a:ext cx="33311" cy="68560"/>
            </a:xfrm>
            <a:custGeom>
              <a:avLst/>
              <a:gdLst>
                <a:gd name="T0" fmla="*/ 1 w 31"/>
                <a:gd name="T1" fmla="*/ 17 h 68"/>
                <a:gd name="T2" fmla="*/ 6 w 31"/>
                <a:gd name="T3" fmla="*/ 19 h 68"/>
                <a:gd name="T4" fmla="*/ 12 w 31"/>
                <a:gd name="T5" fmla="*/ 16 h 68"/>
                <a:gd name="T6" fmla="*/ 15 w 31"/>
                <a:gd name="T7" fmla="*/ 14 h 68"/>
                <a:gd name="T8" fmla="*/ 15 w 31"/>
                <a:gd name="T9" fmla="*/ 18 h 68"/>
                <a:gd name="T10" fmla="*/ 15 w 31"/>
                <a:gd name="T11" fmla="*/ 64 h 68"/>
                <a:gd name="T12" fmla="*/ 19 w 31"/>
                <a:gd name="T13" fmla="*/ 68 h 68"/>
                <a:gd name="T14" fmla="*/ 27 w 31"/>
                <a:gd name="T15" fmla="*/ 68 h 68"/>
                <a:gd name="T16" fmla="*/ 31 w 31"/>
                <a:gd name="T17" fmla="*/ 64 h 68"/>
                <a:gd name="T18" fmla="*/ 31 w 31"/>
                <a:gd name="T19" fmla="*/ 4 h 68"/>
                <a:gd name="T20" fmla="*/ 27 w 31"/>
                <a:gd name="T21" fmla="*/ 0 h 68"/>
                <a:gd name="T22" fmla="*/ 22 w 31"/>
                <a:gd name="T23" fmla="*/ 0 h 68"/>
                <a:gd name="T24" fmla="*/ 14 w 31"/>
                <a:gd name="T25" fmla="*/ 2 h 68"/>
                <a:gd name="T26" fmla="*/ 3 w 31"/>
                <a:gd name="T27" fmla="*/ 7 h 68"/>
                <a:gd name="T28" fmla="*/ 0 w 31"/>
                <a:gd name="T29" fmla="*/ 12 h 68"/>
                <a:gd name="T30" fmla="*/ 1 w 31"/>
                <a:gd name="T31" fmla="*/ 1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68">
                  <a:moveTo>
                    <a:pt x="1" y="17"/>
                  </a:moveTo>
                  <a:cubicBezTo>
                    <a:pt x="2" y="19"/>
                    <a:pt x="4" y="20"/>
                    <a:pt x="6" y="19"/>
                  </a:cubicBezTo>
                  <a:cubicBezTo>
                    <a:pt x="12" y="16"/>
                    <a:pt x="12" y="16"/>
                    <a:pt x="12" y="16"/>
                  </a:cubicBezTo>
                  <a:cubicBezTo>
                    <a:pt x="13" y="15"/>
                    <a:pt x="15" y="14"/>
                    <a:pt x="15" y="14"/>
                  </a:cubicBezTo>
                  <a:cubicBezTo>
                    <a:pt x="15" y="14"/>
                    <a:pt x="15" y="16"/>
                    <a:pt x="15" y="18"/>
                  </a:cubicBezTo>
                  <a:cubicBezTo>
                    <a:pt x="15" y="64"/>
                    <a:pt x="15" y="64"/>
                    <a:pt x="15" y="64"/>
                  </a:cubicBezTo>
                  <a:cubicBezTo>
                    <a:pt x="15" y="66"/>
                    <a:pt x="17" y="68"/>
                    <a:pt x="19" y="68"/>
                  </a:cubicBezTo>
                  <a:cubicBezTo>
                    <a:pt x="27" y="68"/>
                    <a:pt x="27" y="68"/>
                    <a:pt x="27" y="68"/>
                  </a:cubicBezTo>
                  <a:cubicBezTo>
                    <a:pt x="29" y="68"/>
                    <a:pt x="31" y="66"/>
                    <a:pt x="31" y="64"/>
                  </a:cubicBezTo>
                  <a:cubicBezTo>
                    <a:pt x="31" y="4"/>
                    <a:pt x="31" y="4"/>
                    <a:pt x="31" y="4"/>
                  </a:cubicBezTo>
                  <a:cubicBezTo>
                    <a:pt x="31" y="2"/>
                    <a:pt x="29" y="0"/>
                    <a:pt x="27" y="0"/>
                  </a:cubicBezTo>
                  <a:cubicBezTo>
                    <a:pt x="22" y="0"/>
                    <a:pt x="22" y="0"/>
                    <a:pt x="22" y="0"/>
                  </a:cubicBezTo>
                  <a:cubicBezTo>
                    <a:pt x="19" y="0"/>
                    <a:pt x="16" y="1"/>
                    <a:pt x="14" y="2"/>
                  </a:cubicBezTo>
                  <a:cubicBezTo>
                    <a:pt x="3" y="7"/>
                    <a:pt x="3" y="7"/>
                    <a:pt x="3" y="7"/>
                  </a:cubicBezTo>
                  <a:cubicBezTo>
                    <a:pt x="1" y="8"/>
                    <a:pt x="0" y="10"/>
                    <a:pt x="0" y="12"/>
                  </a:cubicBezTo>
                  <a:lnTo>
                    <a:pt x="1" y="17"/>
                  </a:lnTo>
                  <a:close/>
                </a:path>
              </a:pathLst>
            </a:custGeom>
            <a:grpFill/>
            <a:ln>
              <a:noFill/>
            </a:ln>
          </p:spPr>
          <p:txBody>
            <a:bodyPr lIns="91440" tIns="45720" rIns="91440" bIns="45720" anchor="ctr"/>
            <a:lstStyle/>
            <a:p>
              <a:pPr defTabSz="914377">
                <a:defRPr/>
              </a:pPr>
              <a:endParaRPr lang="en-US"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394" name="Freeform 4026">
              <a:extLst>
                <a:ext uri="{FF2B5EF4-FFF2-40B4-BE49-F238E27FC236}">
                  <a16:creationId xmlns:a16="http://schemas.microsoft.com/office/drawing/2014/main" id="{4738998E-9688-CD52-99C7-EE4D2E7B518D}"/>
                </a:ext>
              </a:extLst>
            </p:cNvPr>
            <p:cNvSpPr>
              <a:spLocks noEditPoints="1"/>
            </p:cNvSpPr>
            <p:nvPr/>
          </p:nvSpPr>
          <p:spPr bwMode="auto">
            <a:xfrm>
              <a:off x="11246646" y="3364990"/>
              <a:ext cx="54631" cy="70762"/>
            </a:xfrm>
            <a:custGeom>
              <a:avLst/>
              <a:gdLst>
                <a:gd name="T0" fmla="*/ 25 w 51"/>
                <a:gd name="T1" fmla="*/ 70 h 70"/>
                <a:gd name="T2" fmla="*/ 51 w 51"/>
                <a:gd name="T3" fmla="*/ 35 h 70"/>
                <a:gd name="T4" fmla="*/ 26 w 51"/>
                <a:gd name="T5" fmla="*/ 0 h 70"/>
                <a:gd name="T6" fmla="*/ 0 w 51"/>
                <a:gd name="T7" fmla="*/ 35 h 70"/>
                <a:gd name="T8" fmla="*/ 25 w 51"/>
                <a:gd name="T9" fmla="*/ 70 h 70"/>
                <a:gd name="T10" fmla="*/ 26 w 51"/>
                <a:gd name="T11" fmla="*/ 12 h 70"/>
                <a:gd name="T12" fmla="*/ 35 w 51"/>
                <a:gd name="T13" fmla="*/ 35 h 70"/>
                <a:gd name="T14" fmla="*/ 26 w 51"/>
                <a:gd name="T15" fmla="*/ 58 h 70"/>
                <a:gd name="T16" fmla="*/ 16 w 51"/>
                <a:gd name="T17" fmla="*/ 35 h 70"/>
                <a:gd name="T18" fmla="*/ 26 w 51"/>
                <a:gd name="T19"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70">
                  <a:moveTo>
                    <a:pt x="25" y="70"/>
                  </a:moveTo>
                  <a:cubicBezTo>
                    <a:pt x="43" y="70"/>
                    <a:pt x="51" y="56"/>
                    <a:pt x="51" y="35"/>
                  </a:cubicBezTo>
                  <a:cubicBezTo>
                    <a:pt x="51" y="16"/>
                    <a:pt x="44" y="0"/>
                    <a:pt x="26" y="0"/>
                  </a:cubicBezTo>
                  <a:cubicBezTo>
                    <a:pt x="8" y="0"/>
                    <a:pt x="0" y="16"/>
                    <a:pt x="0" y="35"/>
                  </a:cubicBezTo>
                  <a:cubicBezTo>
                    <a:pt x="0" y="55"/>
                    <a:pt x="8" y="70"/>
                    <a:pt x="25" y="70"/>
                  </a:cubicBezTo>
                  <a:close/>
                  <a:moveTo>
                    <a:pt x="26" y="12"/>
                  </a:moveTo>
                  <a:cubicBezTo>
                    <a:pt x="32" y="12"/>
                    <a:pt x="35" y="20"/>
                    <a:pt x="35" y="35"/>
                  </a:cubicBezTo>
                  <a:cubicBezTo>
                    <a:pt x="35" y="51"/>
                    <a:pt x="32" y="58"/>
                    <a:pt x="26" y="58"/>
                  </a:cubicBezTo>
                  <a:cubicBezTo>
                    <a:pt x="20" y="58"/>
                    <a:pt x="16" y="51"/>
                    <a:pt x="16" y="35"/>
                  </a:cubicBezTo>
                  <a:cubicBezTo>
                    <a:pt x="16" y="20"/>
                    <a:pt x="20" y="12"/>
                    <a:pt x="26" y="12"/>
                  </a:cubicBezTo>
                  <a:close/>
                </a:path>
              </a:pathLst>
            </a:custGeom>
            <a:grpFill/>
            <a:ln>
              <a:noFill/>
            </a:ln>
          </p:spPr>
          <p:txBody>
            <a:bodyPr lIns="91440" tIns="45720" rIns="91440" bIns="45720" anchor="ctr"/>
            <a:lstStyle/>
            <a:p>
              <a:pPr defTabSz="914377">
                <a:defRPr/>
              </a:pPr>
              <a:endParaRPr lang="en-US"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395" name="Freeform 4027">
              <a:extLst>
                <a:ext uri="{FF2B5EF4-FFF2-40B4-BE49-F238E27FC236}">
                  <a16:creationId xmlns:a16="http://schemas.microsoft.com/office/drawing/2014/main" id="{74E13D87-F47E-F404-47FB-1B40DB99C892}"/>
                </a:ext>
              </a:extLst>
            </p:cNvPr>
            <p:cNvSpPr>
              <a:spLocks/>
            </p:cNvSpPr>
            <p:nvPr/>
          </p:nvSpPr>
          <p:spPr bwMode="auto">
            <a:xfrm>
              <a:off x="11315268" y="3365934"/>
              <a:ext cx="32978" cy="54408"/>
            </a:xfrm>
            <a:custGeom>
              <a:avLst/>
              <a:gdLst>
                <a:gd name="T0" fmla="*/ 1 w 31"/>
                <a:gd name="T1" fmla="*/ 17 h 54"/>
                <a:gd name="T2" fmla="*/ 6 w 31"/>
                <a:gd name="T3" fmla="*/ 19 h 54"/>
                <a:gd name="T4" fmla="*/ 12 w 31"/>
                <a:gd name="T5" fmla="*/ 16 h 54"/>
                <a:gd name="T6" fmla="*/ 15 w 31"/>
                <a:gd name="T7" fmla="*/ 14 h 54"/>
                <a:gd name="T8" fmla="*/ 15 w 31"/>
                <a:gd name="T9" fmla="*/ 18 h 54"/>
                <a:gd name="T10" fmla="*/ 15 w 31"/>
                <a:gd name="T11" fmla="*/ 54 h 54"/>
                <a:gd name="T12" fmla="*/ 31 w 31"/>
                <a:gd name="T13" fmla="*/ 42 h 54"/>
                <a:gd name="T14" fmla="*/ 31 w 31"/>
                <a:gd name="T15" fmla="*/ 4 h 54"/>
                <a:gd name="T16" fmla="*/ 27 w 31"/>
                <a:gd name="T17" fmla="*/ 0 h 54"/>
                <a:gd name="T18" fmla="*/ 22 w 31"/>
                <a:gd name="T19" fmla="*/ 0 h 54"/>
                <a:gd name="T20" fmla="*/ 14 w 31"/>
                <a:gd name="T21" fmla="*/ 2 h 54"/>
                <a:gd name="T22" fmla="*/ 3 w 31"/>
                <a:gd name="T23" fmla="*/ 7 h 54"/>
                <a:gd name="T24" fmla="*/ 0 w 31"/>
                <a:gd name="T25" fmla="*/ 12 h 54"/>
                <a:gd name="T26" fmla="*/ 1 w 31"/>
                <a:gd name="T27" fmla="*/ 1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54">
                  <a:moveTo>
                    <a:pt x="1" y="17"/>
                  </a:moveTo>
                  <a:cubicBezTo>
                    <a:pt x="2" y="19"/>
                    <a:pt x="4" y="20"/>
                    <a:pt x="6" y="19"/>
                  </a:cubicBezTo>
                  <a:cubicBezTo>
                    <a:pt x="12" y="16"/>
                    <a:pt x="12" y="16"/>
                    <a:pt x="12" y="16"/>
                  </a:cubicBezTo>
                  <a:cubicBezTo>
                    <a:pt x="13" y="15"/>
                    <a:pt x="15" y="14"/>
                    <a:pt x="15" y="14"/>
                  </a:cubicBezTo>
                  <a:cubicBezTo>
                    <a:pt x="15" y="14"/>
                    <a:pt x="15" y="16"/>
                    <a:pt x="15" y="18"/>
                  </a:cubicBezTo>
                  <a:cubicBezTo>
                    <a:pt x="15" y="54"/>
                    <a:pt x="15" y="54"/>
                    <a:pt x="15" y="54"/>
                  </a:cubicBezTo>
                  <a:cubicBezTo>
                    <a:pt x="20" y="49"/>
                    <a:pt x="25" y="45"/>
                    <a:pt x="31" y="42"/>
                  </a:cubicBezTo>
                  <a:cubicBezTo>
                    <a:pt x="31" y="4"/>
                    <a:pt x="31" y="4"/>
                    <a:pt x="31" y="4"/>
                  </a:cubicBezTo>
                  <a:cubicBezTo>
                    <a:pt x="31" y="2"/>
                    <a:pt x="29" y="0"/>
                    <a:pt x="27" y="0"/>
                  </a:cubicBezTo>
                  <a:cubicBezTo>
                    <a:pt x="22" y="0"/>
                    <a:pt x="22" y="0"/>
                    <a:pt x="22" y="0"/>
                  </a:cubicBezTo>
                  <a:cubicBezTo>
                    <a:pt x="19" y="0"/>
                    <a:pt x="16" y="1"/>
                    <a:pt x="14" y="2"/>
                  </a:cubicBezTo>
                  <a:cubicBezTo>
                    <a:pt x="3" y="7"/>
                    <a:pt x="3" y="7"/>
                    <a:pt x="3" y="7"/>
                  </a:cubicBezTo>
                  <a:cubicBezTo>
                    <a:pt x="1" y="8"/>
                    <a:pt x="0" y="10"/>
                    <a:pt x="0" y="12"/>
                  </a:cubicBezTo>
                  <a:lnTo>
                    <a:pt x="1" y="17"/>
                  </a:lnTo>
                  <a:close/>
                </a:path>
              </a:pathLst>
            </a:custGeom>
            <a:grpFill/>
            <a:ln>
              <a:noFill/>
            </a:ln>
          </p:spPr>
          <p:txBody>
            <a:bodyPr lIns="91440" tIns="45720" rIns="91440" bIns="45720" anchor="ctr"/>
            <a:lstStyle/>
            <a:p>
              <a:pPr defTabSz="914377">
                <a:defRPr/>
              </a:pPr>
              <a:endParaRPr lang="en-US"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396" name="Freeform 4028">
              <a:extLst>
                <a:ext uri="{FF2B5EF4-FFF2-40B4-BE49-F238E27FC236}">
                  <a16:creationId xmlns:a16="http://schemas.microsoft.com/office/drawing/2014/main" id="{51396E49-57CD-0D1C-0206-6B26D4A351B6}"/>
                </a:ext>
              </a:extLst>
            </p:cNvPr>
            <p:cNvSpPr>
              <a:spLocks/>
            </p:cNvSpPr>
            <p:nvPr/>
          </p:nvSpPr>
          <p:spPr bwMode="auto">
            <a:xfrm>
              <a:off x="11377227" y="3365934"/>
              <a:ext cx="32978" cy="23273"/>
            </a:xfrm>
            <a:custGeom>
              <a:avLst/>
              <a:gdLst>
                <a:gd name="T0" fmla="*/ 1 w 31"/>
                <a:gd name="T1" fmla="*/ 17 h 23"/>
                <a:gd name="T2" fmla="*/ 6 w 31"/>
                <a:gd name="T3" fmla="*/ 19 h 23"/>
                <a:gd name="T4" fmla="*/ 12 w 31"/>
                <a:gd name="T5" fmla="*/ 16 h 23"/>
                <a:gd name="T6" fmla="*/ 15 w 31"/>
                <a:gd name="T7" fmla="*/ 14 h 23"/>
                <a:gd name="T8" fmla="*/ 15 w 31"/>
                <a:gd name="T9" fmla="*/ 18 h 23"/>
                <a:gd name="T10" fmla="*/ 15 w 31"/>
                <a:gd name="T11" fmla="*/ 23 h 23"/>
                <a:gd name="T12" fmla="*/ 31 w 31"/>
                <a:gd name="T13" fmla="*/ 20 h 23"/>
                <a:gd name="T14" fmla="*/ 31 w 31"/>
                <a:gd name="T15" fmla="*/ 4 h 23"/>
                <a:gd name="T16" fmla="*/ 27 w 31"/>
                <a:gd name="T17" fmla="*/ 0 h 23"/>
                <a:gd name="T18" fmla="*/ 22 w 31"/>
                <a:gd name="T19" fmla="*/ 0 h 23"/>
                <a:gd name="T20" fmla="*/ 14 w 31"/>
                <a:gd name="T21" fmla="*/ 2 h 23"/>
                <a:gd name="T22" fmla="*/ 3 w 31"/>
                <a:gd name="T23" fmla="*/ 7 h 23"/>
                <a:gd name="T24" fmla="*/ 0 w 31"/>
                <a:gd name="T25" fmla="*/ 12 h 23"/>
                <a:gd name="T26" fmla="*/ 1 w 31"/>
                <a:gd name="T2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3">
                  <a:moveTo>
                    <a:pt x="1" y="17"/>
                  </a:moveTo>
                  <a:cubicBezTo>
                    <a:pt x="2" y="19"/>
                    <a:pt x="4" y="20"/>
                    <a:pt x="6" y="19"/>
                  </a:cubicBezTo>
                  <a:cubicBezTo>
                    <a:pt x="12" y="16"/>
                    <a:pt x="12" y="16"/>
                    <a:pt x="12" y="16"/>
                  </a:cubicBezTo>
                  <a:cubicBezTo>
                    <a:pt x="14" y="15"/>
                    <a:pt x="15" y="14"/>
                    <a:pt x="15" y="14"/>
                  </a:cubicBezTo>
                  <a:cubicBezTo>
                    <a:pt x="15" y="14"/>
                    <a:pt x="15" y="16"/>
                    <a:pt x="15" y="18"/>
                  </a:cubicBezTo>
                  <a:cubicBezTo>
                    <a:pt x="15" y="23"/>
                    <a:pt x="15" y="23"/>
                    <a:pt x="15" y="23"/>
                  </a:cubicBezTo>
                  <a:cubicBezTo>
                    <a:pt x="20" y="22"/>
                    <a:pt x="26" y="21"/>
                    <a:pt x="31" y="20"/>
                  </a:cubicBezTo>
                  <a:cubicBezTo>
                    <a:pt x="31" y="4"/>
                    <a:pt x="31" y="4"/>
                    <a:pt x="31" y="4"/>
                  </a:cubicBezTo>
                  <a:cubicBezTo>
                    <a:pt x="31" y="2"/>
                    <a:pt x="29" y="0"/>
                    <a:pt x="27" y="0"/>
                  </a:cubicBezTo>
                  <a:cubicBezTo>
                    <a:pt x="22" y="0"/>
                    <a:pt x="22" y="0"/>
                    <a:pt x="22" y="0"/>
                  </a:cubicBezTo>
                  <a:cubicBezTo>
                    <a:pt x="19" y="0"/>
                    <a:pt x="16" y="1"/>
                    <a:pt x="14" y="2"/>
                  </a:cubicBezTo>
                  <a:cubicBezTo>
                    <a:pt x="3" y="7"/>
                    <a:pt x="3" y="7"/>
                    <a:pt x="3" y="7"/>
                  </a:cubicBezTo>
                  <a:cubicBezTo>
                    <a:pt x="1" y="8"/>
                    <a:pt x="0" y="10"/>
                    <a:pt x="0" y="12"/>
                  </a:cubicBezTo>
                  <a:lnTo>
                    <a:pt x="1" y="17"/>
                  </a:lnTo>
                  <a:close/>
                </a:path>
              </a:pathLst>
            </a:custGeom>
            <a:grpFill/>
            <a:ln>
              <a:noFill/>
            </a:ln>
          </p:spPr>
          <p:txBody>
            <a:bodyPr lIns="91440" tIns="45720" rIns="91440" bIns="45720" anchor="ctr"/>
            <a:lstStyle/>
            <a:p>
              <a:pPr defTabSz="914377">
                <a:defRPr/>
              </a:pPr>
              <a:endParaRPr lang="en-US"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397" name="Freeform 4029">
              <a:extLst>
                <a:ext uri="{FF2B5EF4-FFF2-40B4-BE49-F238E27FC236}">
                  <a16:creationId xmlns:a16="http://schemas.microsoft.com/office/drawing/2014/main" id="{32769D53-6627-D564-4E42-C68665936E88}"/>
                </a:ext>
              </a:extLst>
            </p:cNvPr>
            <p:cNvSpPr>
              <a:spLocks/>
            </p:cNvSpPr>
            <p:nvPr/>
          </p:nvSpPr>
          <p:spPr bwMode="auto">
            <a:xfrm>
              <a:off x="11434856" y="3364990"/>
              <a:ext cx="52632" cy="31135"/>
            </a:xfrm>
            <a:custGeom>
              <a:avLst/>
              <a:gdLst>
                <a:gd name="T0" fmla="*/ 24 w 49"/>
                <a:gd name="T1" fmla="*/ 12 h 31"/>
                <a:gd name="T2" fmla="*/ 33 w 49"/>
                <a:gd name="T3" fmla="*/ 25 h 31"/>
                <a:gd name="T4" fmla="*/ 49 w 49"/>
                <a:gd name="T5" fmla="*/ 31 h 31"/>
                <a:gd name="T6" fmla="*/ 24 w 49"/>
                <a:gd name="T7" fmla="*/ 0 h 31"/>
                <a:gd name="T8" fmla="*/ 0 w 49"/>
                <a:gd name="T9" fmla="*/ 20 h 31"/>
                <a:gd name="T10" fmla="*/ 15 w 49"/>
                <a:gd name="T11" fmla="*/ 21 h 31"/>
                <a:gd name="T12" fmla="*/ 24 w 49"/>
                <a:gd name="T13" fmla="*/ 12 h 31"/>
              </a:gdLst>
              <a:ahLst/>
              <a:cxnLst>
                <a:cxn ang="0">
                  <a:pos x="T0" y="T1"/>
                </a:cxn>
                <a:cxn ang="0">
                  <a:pos x="T2" y="T3"/>
                </a:cxn>
                <a:cxn ang="0">
                  <a:pos x="T4" y="T5"/>
                </a:cxn>
                <a:cxn ang="0">
                  <a:pos x="T6" y="T7"/>
                </a:cxn>
                <a:cxn ang="0">
                  <a:pos x="T8" y="T9"/>
                </a:cxn>
                <a:cxn ang="0">
                  <a:pos x="T10" y="T11"/>
                </a:cxn>
                <a:cxn ang="0">
                  <a:pos x="T12" y="T13"/>
                </a:cxn>
              </a:cxnLst>
              <a:rect l="0" t="0" r="r" b="b"/>
              <a:pathLst>
                <a:path w="49" h="31">
                  <a:moveTo>
                    <a:pt x="24" y="12"/>
                  </a:moveTo>
                  <a:cubicBezTo>
                    <a:pt x="29" y="12"/>
                    <a:pt x="32" y="17"/>
                    <a:pt x="33" y="25"/>
                  </a:cubicBezTo>
                  <a:cubicBezTo>
                    <a:pt x="38" y="27"/>
                    <a:pt x="44" y="29"/>
                    <a:pt x="49" y="31"/>
                  </a:cubicBezTo>
                  <a:cubicBezTo>
                    <a:pt x="48" y="14"/>
                    <a:pt x="41" y="0"/>
                    <a:pt x="24" y="0"/>
                  </a:cubicBezTo>
                  <a:cubicBezTo>
                    <a:pt x="11" y="0"/>
                    <a:pt x="3" y="8"/>
                    <a:pt x="0" y="20"/>
                  </a:cubicBezTo>
                  <a:cubicBezTo>
                    <a:pt x="5" y="20"/>
                    <a:pt x="10" y="21"/>
                    <a:pt x="15" y="21"/>
                  </a:cubicBezTo>
                  <a:cubicBezTo>
                    <a:pt x="17" y="15"/>
                    <a:pt x="20" y="12"/>
                    <a:pt x="24" y="12"/>
                  </a:cubicBezTo>
                  <a:close/>
                </a:path>
              </a:pathLst>
            </a:custGeom>
            <a:grpFill/>
            <a:ln>
              <a:noFill/>
            </a:ln>
          </p:spPr>
          <p:txBody>
            <a:bodyPr lIns="91440" tIns="45720" rIns="91440" bIns="45720" anchor="ctr"/>
            <a:lstStyle/>
            <a:p>
              <a:pPr defTabSz="914377">
                <a:defRPr/>
              </a:pPr>
              <a:endParaRPr lang="en-US"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398" name="Freeform 4030">
              <a:extLst>
                <a:ext uri="{FF2B5EF4-FFF2-40B4-BE49-F238E27FC236}">
                  <a16:creationId xmlns:a16="http://schemas.microsoft.com/office/drawing/2014/main" id="{DF90BD42-6461-0033-1E10-9A17BB293E1A}"/>
                </a:ext>
              </a:extLst>
            </p:cNvPr>
            <p:cNvSpPr>
              <a:spLocks noEditPoints="1"/>
            </p:cNvSpPr>
            <p:nvPr/>
          </p:nvSpPr>
          <p:spPr bwMode="auto">
            <a:xfrm>
              <a:off x="11556776" y="3364990"/>
              <a:ext cx="54631" cy="70762"/>
            </a:xfrm>
            <a:custGeom>
              <a:avLst/>
              <a:gdLst>
                <a:gd name="T0" fmla="*/ 25 w 51"/>
                <a:gd name="T1" fmla="*/ 70 h 70"/>
                <a:gd name="T2" fmla="*/ 51 w 51"/>
                <a:gd name="T3" fmla="*/ 35 h 70"/>
                <a:gd name="T4" fmla="*/ 26 w 51"/>
                <a:gd name="T5" fmla="*/ 0 h 70"/>
                <a:gd name="T6" fmla="*/ 0 w 51"/>
                <a:gd name="T7" fmla="*/ 35 h 70"/>
                <a:gd name="T8" fmla="*/ 25 w 51"/>
                <a:gd name="T9" fmla="*/ 70 h 70"/>
                <a:gd name="T10" fmla="*/ 26 w 51"/>
                <a:gd name="T11" fmla="*/ 12 h 70"/>
                <a:gd name="T12" fmla="*/ 35 w 51"/>
                <a:gd name="T13" fmla="*/ 35 h 70"/>
                <a:gd name="T14" fmla="*/ 26 w 51"/>
                <a:gd name="T15" fmla="*/ 58 h 70"/>
                <a:gd name="T16" fmla="*/ 16 w 51"/>
                <a:gd name="T17" fmla="*/ 35 h 70"/>
                <a:gd name="T18" fmla="*/ 26 w 51"/>
                <a:gd name="T19"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70">
                  <a:moveTo>
                    <a:pt x="25" y="70"/>
                  </a:moveTo>
                  <a:cubicBezTo>
                    <a:pt x="43" y="70"/>
                    <a:pt x="51" y="56"/>
                    <a:pt x="51" y="35"/>
                  </a:cubicBezTo>
                  <a:cubicBezTo>
                    <a:pt x="51" y="16"/>
                    <a:pt x="44" y="0"/>
                    <a:pt x="26" y="0"/>
                  </a:cubicBezTo>
                  <a:cubicBezTo>
                    <a:pt x="8" y="0"/>
                    <a:pt x="0" y="16"/>
                    <a:pt x="0" y="35"/>
                  </a:cubicBezTo>
                  <a:cubicBezTo>
                    <a:pt x="0" y="55"/>
                    <a:pt x="8" y="70"/>
                    <a:pt x="25" y="70"/>
                  </a:cubicBezTo>
                  <a:close/>
                  <a:moveTo>
                    <a:pt x="26" y="12"/>
                  </a:moveTo>
                  <a:cubicBezTo>
                    <a:pt x="32" y="12"/>
                    <a:pt x="35" y="20"/>
                    <a:pt x="35" y="35"/>
                  </a:cubicBezTo>
                  <a:cubicBezTo>
                    <a:pt x="35" y="51"/>
                    <a:pt x="32" y="58"/>
                    <a:pt x="26" y="58"/>
                  </a:cubicBezTo>
                  <a:cubicBezTo>
                    <a:pt x="20" y="58"/>
                    <a:pt x="16" y="51"/>
                    <a:pt x="16" y="35"/>
                  </a:cubicBezTo>
                  <a:cubicBezTo>
                    <a:pt x="16" y="20"/>
                    <a:pt x="20" y="12"/>
                    <a:pt x="26" y="12"/>
                  </a:cubicBezTo>
                  <a:close/>
                </a:path>
              </a:pathLst>
            </a:custGeom>
            <a:grpFill/>
            <a:ln>
              <a:noFill/>
            </a:ln>
          </p:spPr>
          <p:txBody>
            <a:bodyPr lIns="91440" tIns="45720" rIns="91440" bIns="45720" anchor="ctr"/>
            <a:lstStyle/>
            <a:p>
              <a:pPr defTabSz="914377">
                <a:defRPr/>
              </a:pPr>
              <a:endParaRPr lang="en-US"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399" name="Freeform 4031">
              <a:extLst>
                <a:ext uri="{FF2B5EF4-FFF2-40B4-BE49-F238E27FC236}">
                  <a16:creationId xmlns:a16="http://schemas.microsoft.com/office/drawing/2014/main" id="{22051D62-73C5-ECD2-2D8C-86583F7FAD55}"/>
                </a:ext>
              </a:extLst>
            </p:cNvPr>
            <p:cNvSpPr>
              <a:spLocks/>
            </p:cNvSpPr>
            <p:nvPr/>
          </p:nvSpPr>
          <p:spPr bwMode="auto">
            <a:xfrm>
              <a:off x="11191016" y="3493305"/>
              <a:ext cx="33311" cy="68560"/>
            </a:xfrm>
            <a:custGeom>
              <a:avLst/>
              <a:gdLst>
                <a:gd name="T0" fmla="*/ 1 w 31"/>
                <a:gd name="T1" fmla="*/ 16 h 68"/>
                <a:gd name="T2" fmla="*/ 6 w 31"/>
                <a:gd name="T3" fmla="*/ 18 h 68"/>
                <a:gd name="T4" fmla="*/ 12 w 31"/>
                <a:gd name="T5" fmla="*/ 15 h 68"/>
                <a:gd name="T6" fmla="*/ 15 w 31"/>
                <a:gd name="T7" fmla="*/ 14 h 68"/>
                <a:gd name="T8" fmla="*/ 15 w 31"/>
                <a:gd name="T9" fmla="*/ 18 h 68"/>
                <a:gd name="T10" fmla="*/ 15 w 31"/>
                <a:gd name="T11" fmla="*/ 64 h 68"/>
                <a:gd name="T12" fmla="*/ 19 w 31"/>
                <a:gd name="T13" fmla="*/ 68 h 68"/>
                <a:gd name="T14" fmla="*/ 27 w 31"/>
                <a:gd name="T15" fmla="*/ 68 h 68"/>
                <a:gd name="T16" fmla="*/ 31 w 31"/>
                <a:gd name="T17" fmla="*/ 64 h 68"/>
                <a:gd name="T18" fmla="*/ 31 w 31"/>
                <a:gd name="T19" fmla="*/ 4 h 68"/>
                <a:gd name="T20" fmla="*/ 27 w 31"/>
                <a:gd name="T21" fmla="*/ 0 h 68"/>
                <a:gd name="T22" fmla="*/ 22 w 31"/>
                <a:gd name="T23" fmla="*/ 0 h 68"/>
                <a:gd name="T24" fmla="*/ 14 w 31"/>
                <a:gd name="T25" fmla="*/ 1 h 68"/>
                <a:gd name="T26" fmla="*/ 3 w 31"/>
                <a:gd name="T27" fmla="*/ 6 h 68"/>
                <a:gd name="T28" fmla="*/ 0 w 31"/>
                <a:gd name="T29" fmla="*/ 12 h 68"/>
                <a:gd name="T30" fmla="*/ 1 w 31"/>
                <a:gd name="T31" fmla="*/ 1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68">
                  <a:moveTo>
                    <a:pt x="1" y="16"/>
                  </a:moveTo>
                  <a:cubicBezTo>
                    <a:pt x="2" y="18"/>
                    <a:pt x="4" y="19"/>
                    <a:pt x="6" y="18"/>
                  </a:cubicBezTo>
                  <a:cubicBezTo>
                    <a:pt x="12" y="15"/>
                    <a:pt x="12" y="15"/>
                    <a:pt x="12" y="15"/>
                  </a:cubicBezTo>
                  <a:cubicBezTo>
                    <a:pt x="13" y="15"/>
                    <a:pt x="15" y="14"/>
                    <a:pt x="15" y="14"/>
                  </a:cubicBezTo>
                  <a:cubicBezTo>
                    <a:pt x="15" y="14"/>
                    <a:pt x="15" y="16"/>
                    <a:pt x="15" y="18"/>
                  </a:cubicBezTo>
                  <a:cubicBezTo>
                    <a:pt x="15" y="64"/>
                    <a:pt x="15" y="64"/>
                    <a:pt x="15" y="64"/>
                  </a:cubicBezTo>
                  <a:cubicBezTo>
                    <a:pt x="15" y="66"/>
                    <a:pt x="17" y="68"/>
                    <a:pt x="19" y="68"/>
                  </a:cubicBezTo>
                  <a:cubicBezTo>
                    <a:pt x="27" y="68"/>
                    <a:pt x="27" y="68"/>
                    <a:pt x="27" y="68"/>
                  </a:cubicBezTo>
                  <a:cubicBezTo>
                    <a:pt x="29" y="68"/>
                    <a:pt x="31" y="66"/>
                    <a:pt x="31" y="64"/>
                  </a:cubicBezTo>
                  <a:cubicBezTo>
                    <a:pt x="31" y="4"/>
                    <a:pt x="31" y="4"/>
                    <a:pt x="31" y="4"/>
                  </a:cubicBezTo>
                  <a:cubicBezTo>
                    <a:pt x="31" y="1"/>
                    <a:pt x="29" y="0"/>
                    <a:pt x="27" y="0"/>
                  </a:cubicBezTo>
                  <a:cubicBezTo>
                    <a:pt x="22" y="0"/>
                    <a:pt x="22" y="0"/>
                    <a:pt x="22" y="0"/>
                  </a:cubicBezTo>
                  <a:cubicBezTo>
                    <a:pt x="19" y="0"/>
                    <a:pt x="16" y="0"/>
                    <a:pt x="14" y="1"/>
                  </a:cubicBezTo>
                  <a:cubicBezTo>
                    <a:pt x="3" y="6"/>
                    <a:pt x="3" y="6"/>
                    <a:pt x="3" y="6"/>
                  </a:cubicBezTo>
                  <a:cubicBezTo>
                    <a:pt x="1" y="7"/>
                    <a:pt x="0" y="10"/>
                    <a:pt x="0" y="12"/>
                  </a:cubicBezTo>
                  <a:lnTo>
                    <a:pt x="1" y="16"/>
                  </a:lnTo>
                  <a:close/>
                </a:path>
              </a:pathLst>
            </a:custGeom>
            <a:grpFill/>
            <a:ln>
              <a:noFill/>
            </a:ln>
          </p:spPr>
          <p:txBody>
            <a:bodyPr lIns="91440" tIns="45720" rIns="91440" bIns="45720" anchor="ctr"/>
            <a:lstStyle/>
            <a:p>
              <a:pPr defTabSz="914377">
                <a:defRPr/>
              </a:pPr>
              <a:endParaRPr lang="en-US"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00" name="Freeform 4032">
              <a:extLst>
                <a:ext uri="{FF2B5EF4-FFF2-40B4-BE49-F238E27FC236}">
                  <a16:creationId xmlns:a16="http://schemas.microsoft.com/office/drawing/2014/main" id="{3499BBE7-1657-E361-57CA-D1DAF8D5CCC5}"/>
                </a:ext>
              </a:extLst>
            </p:cNvPr>
            <p:cNvSpPr>
              <a:spLocks/>
            </p:cNvSpPr>
            <p:nvPr/>
          </p:nvSpPr>
          <p:spPr bwMode="auto">
            <a:xfrm>
              <a:off x="11246646" y="3491103"/>
              <a:ext cx="39641" cy="71705"/>
            </a:xfrm>
            <a:custGeom>
              <a:avLst/>
              <a:gdLst>
                <a:gd name="T0" fmla="*/ 25 w 37"/>
                <a:gd name="T1" fmla="*/ 71 h 71"/>
                <a:gd name="T2" fmla="*/ 37 w 37"/>
                <a:gd name="T3" fmla="*/ 68 h 71"/>
                <a:gd name="T4" fmla="*/ 34 w 37"/>
                <a:gd name="T5" fmla="*/ 50 h 71"/>
                <a:gd name="T6" fmla="*/ 26 w 37"/>
                <a:gd name="T7" fmla="*/ 59 h 71"/>
                <a:gd name="T8" fmla="*/ 16 w 37"/>
                <a:gd name="T9" fmla="*/ 36 h 71"/>
                <a:gd name="T10" fmla="*/ 26 w 37"/>
                <a:gd name="T11" fmla="*/ 13 h 71"/>
                <a:gd name="T12" fmla="*/ 33 w 37"/>
                <a:gd name="T13" fmla="*/ 19 h 71"/>
                <a:gd name="T14" fmla="*/ 33 w 37"/>
                <a:gd name="T15" fmla="*/ 18 h 71"/>
                <a:gd name="T16" fmla="*/ 36 w 37"/>
                <a:gd name="T17" fmla="*/ 3 h 71"/>
                <a:gd name="T18" fmla="*/ 26 w 37"/>
                <a:gd name="T19" fmla="*/ 0 h 71"/>
                <a:gd name="T20" fmla="*/ 0 w 37"/>
                <a:gd name="T21" fmla="*/ 36 h 71"/>
                <a:gd name="T22" fmla="*/ 25 w 37"/>
                <a:gd name="T23"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71">
                  <a:moveTo>
                    <a:pt x="25" y="71"/>
                  </a:moveTo>
                  <a:cubicBezTo>
                    <a:pt x="30" y="71"/>
                    <a:pt x="34" y="70"/>
                    <a:pt x="37" y="68"/>
                  </a:cubicBezTo>
                  <a:cubicBezTo>
                    <a:pt x="36" y="62"/>
                    <a:pt x="34" y="56"/>
                    <a:pt x="34" y="50"/>
                  </a:cubicBezTo>
                  <a:cubicBezTo>
                    <a:pt x="32" y="56"/>
                    <a:pt x="30" y="59"/>
                    <a:pt x="26" y="59"/>
                  </a:cubicBezTo>
                  <a:cubicBezTo>
                    <a:pt x="20" y="59"/>
                    <a:pt x="16" y="51"/>
                    <a:pt x="16" y="36"/>
                  </a:cubicBezTo>
                  <a:cubicBezTo>
                    <a:pt x="16" y="20"/>
                    <a:pt x="20" y="13"/>
                    <a:pt x="26" y="13"/>
                  </a:cubicBezTo>
                  <a:cubicBezTo>
                    <a:pt x="29" y="13"/>
                    <a:pt x="32" y="15"/>
                    <a:pt x="33" y="19"/>
                  </a:cubicBezTo>
                  <a:cubicBezTo>
                    <a:pt x="33" y="19"/>
                    <a:pt x="33" y="19"/>
                    <a:pt x="33" y="18"/>
                  </a:cubicBezTo>
                  <a:cubicBezTo>
                    <a:pt x="34" y="13"/>
                    <a:pt x="35" y="8"/>
                    <a:pt x="36" y="3"/>
                  </a:cubicBezTo>
                  <a:cubicBezTo>
                    <a:pt x="33" y="1"/>
                    <a:pt x="30" y="0"/>
                    <a:pt x="26" y="0"/>
                  </a:cubicBezTo>
                  <a:cubicBezTo>
                    <a:pt x="8" y="0"/>
                    <a:pt x="0" y="16"/>
                    <a:pt x="0" y="36"/>
                  </a:cubicBezTo>
                  <a:cubicBezTo>
                    <a:pt x="0" y="55"/>
                    <a:pt x="8" y="71"/>
                    <a:pt x="25" y="71"/>
                  </a:cubicBezTo>
                  <a:close/>
                </a:path>
              </a:pathLst>
            </a:custGeom>
            <a:grpFill/>
            <a:ln>
              <a:noFill/>
            </a:ln>
          </p:spPr>
          <p:txBody>
            <a:bodyPr lIns="91440" tIns="45720" rIns="91440" bIns="45720" anchor="ctr"/>
            <a:lstStyle/>
            <a:p>
              <a:pPr defTabSz="914377">
                <a:defRPr/>
              </a:pPr>
              <a:endParaRPr lang="en-US"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01" name="Freeform 4033">
              <a:extLst>
                <a:ext uri="{FF2B5EF4-FFF2-40B4-BE49-F238E27FC236}">
                  <a16:creationId xmlns:a16="http://schemas.microsoft.com/office/drawing/2014/main" id="{F26E007F-5A45-0C0B-24DF-980EE2840321}"/>
                </a:ext>
              </a:extLst>
            </p:cNvPr>
            <p:cNvSpPr>
              <a:spLocks/>
            </p:cNvSpPr>
            <p:nvPr/>
          </p:nvSpPr>
          <p:spPr bwMode="auto">
            <a:xfrm>
              <a:off x="11356907" y="3507457"/>
              <a:ext cx="6329" cy="37425"/>
            </a:xfrm>
            <a:custGeom>
              <a:avLst/>
              <a:gdLst>
                <a:gd name="T0" fmla="*/ 4 w 6"/>
                <a:gd name="T1" fmla="*/ 37 h 37"/>
                <a:gd name="T2" fmla="*/ 6 w 6"/>
                <a:gd name="T3" fmla="*/ 19 h 37"/>
                <a:gd name="T4" fmla="*/ 3 w 6"/>
                <a:gd name="T5" fmla="*/ 0 h 37"/>
                <a:gd name="T6" fmla="*/ 4 w 6"/>
                <a:gd name="T7" fmla="*/ 37 h 37"/>
              </a:gdLst>
              <a:ahLst/>
              <a:cxnLst>
                <a:cxn ang="0">
                  <a:pos x="T0" y="T1"/>
                </a:cxn>
                <a:cxn ang="0">
                  <a:pos x="T2" y="T3"/>
                </a:cxn>
                <a:cxn ang="0">
                  <a:pos x="T4" y="T5"/>
                </a:cxn>
                <a:cxn ang="0">
                  <a:pos x="T6" y="T7"/>
                </a:cxn>
              </a:cxnLst>
              <a:rect l="0" t="0" r="r" b="b"/>
              <a:pathLst>
                <a:path w="6" h="37">
                  <a:moveTo>
                    <a:pt x="4" y="37"/>
                  </a:moveTo>
                  <a:cubicBezTo>
                    <a:pt x="5" y="32"/>
                    <a:pt x="6" y="26"/>
                    <a:pt x="6" y="19"/>
                  </a:cubicBezTo>
                  <a:cubicBezTo>
                    <a:pt x="6" y="12"/>
                    <a:pt x="5" y="6"/>
                    <a:pt x="3" y="0"/>
                  </a:cubicBezTo>
                  <a:cubicBezTo>
                    <a:pt x="0" y="12"/>
                    <a:pt x="0" y="25"/>
                    <a:pt x="4" y="37"/>
                  </a:cubicBezTo>
                  <a:close/>
                </a:path>
              </a:pathLst>
            </a:custGeom>
            <a:grpFill/>
            <a:ln>
              <a:noFill/>
            </a:ln>
          </p:spPr>
          <p:txBody>
            <a:bodyPr lIns="91440" tIns="45720" rIns="91440" bIns="45720" anchor="ctr"/>
            <a:lstStyle/>
            <a:p>
              <a:pPr defTabSz="914377">
                <a:defRPr/>
              </a:pPr>
              <a:endParaRPr lang="en-US"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02" name="Freeform 4034">
              <a:extLst>
                <a:ext uri="{FF2B5EF4-FFF2-40B4-BE49-F238E27FC236}">
                  <a16:creationId xmlns:a16="http://schemas.microsoft.com/office/drawing/2014/main" id="{15C8E16A-CB70-C6C2-312E-4E5F1B161E1D}"/>
                </a:ext>
              </a:extLst>
            </p:cNvPr>
            <p:cNvSpPr>
              <a:spLocks/>
            </p:cNvSpPr>
            <p:nvPr/>
          </p:nvSpPr>
          <p:spPr bwMode="auto">
            <a:xfrm>
              <a:off x="11377227" y="3493305"/>
              <a:ext cx="32978" cy="68560"/>
            </a:xfrm>
            <a:custGeom>
              <a:avLst/>
              <a:gdLst>
                <a:gd name="T0" fmla="*/ 27 w 31"/>
                <a:gd name="T1" fmla="*/ 0 h 68"/>
                <a:gd name="T2" fmla="*/ 22 w 31"/>
                <a:gd name="T3" fmla="*/ 0 h 68"/>
                <a:gd name="T4" fmla="*/ 14 w 31"/>
                <a:gd name="T5" fmla="*/ 1 h 68"/>
                <a:gd name="T6" fmla="*/ 3 w 31"/>
                <a:gd name="T7" fmla="*/ 6 h 68"/>
                <a:gd name="T8" fmla="*/ 0 w 31"/>
                <a:gd name="T9" fmla="*/ 12 h 68"/>
                <a:gd name="T10" fmla="*/ 1 w 31"/>
                <a:gd name="T11" fmla="*/ 16 h 68"/>
                <a:gd name="T12" fmla="*/ 6 w 31"/>
                <a:gd name="T13" fmla="*/ 18 h 68"/>
                <a:gd name="T14" fmla="*/ 12 w 31"/>
                <a:gd name="T15" fmla="*/ 15 h 68"/>
                <a:gd name="T16" fmla="*/ 15 w 31"/>
                <a:gd name="T17" fmla="*/ 14 h 68"/>
                <a:gd name="T18" fmla="*/ 15 w 31"/>
                <a:gd name="T19" fmla="*/ 18 h 68"/>
                <a:gd name="T20" fmla="*/ 15 w 31"/>
                <a:gd name="T21" fmla="*/ 64 h 68"/>
                <a:gd name="T22" fmla="*/ 19 w 31"/>
                <a:gd name="T23" fmla="*/ 68 h 68"/>
                <a:gd name="T24" fmla="*/ 27 w 31"/>
                <a:gd name="T25" fmla="*/ 68 h 68"/>
                <a:gd name="T26" fmla="*/ 31 w 31"/>
                <a:gd name="T27" fmla="*/ 64 h 68"/>
                <a:gd name="T28" fmla="*/ 31 w 31"/>
                <a:gd name="T29" fmla="*/ 4 h 68"/>
                <a:gd name="T30" fmla="*/ 27 w 31"/>
                <a:gd name="T3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68">
                  <a:moveTo>
                    <a:pt x="27" y="0"/>
                  </a:moveTo>
                  <a:cubicBezTo>
                    <a:pt x="22" y="0"/>
                    <a:pt x="22" y="0"/>
                    <a:pt x="22" y="0"/>
                  </a:cubicBezTo>
                  <a:cubicBezTo>
                    <a:pt x="19" y="0"/>
                    <a:pt x="16" y="0"/>
                    <a:pt x="14" y="1"/>
                  </a:cubicBezTo>
                  <a:cubicBezTo>
                    <a:pt x="3" y="6"/>
                    <a:pt x="3" y="6"/>
                    <a:pt x="3" y="6"/>
                  </a:cubicBezTo>
                  <a:cubicBezTo>
                    <a:pt x="1" y="7"/>
                    <a:pt x="0" y="10"/>
                    <a:pt x="0" y="12"/>
                  </a:cubicBezTo>
                  <a:cubicBezTo>
                    <a:pt x="1" y="16"/>
                    <a:pt x="1" y="16"/>
                    <a:pt x="1" y="16"/>
                  </a:cubicBezTo>
                  <a:cubicBezTo>
                    <a:pt x="2" y="18"/>
                    <a:pt x="4" y="19"/>
                    <a:pt x="6" y="18"/>
                  </a:cubicBezTo>
                  <a:cubicBezTo>
                    <a:pt x="12" y="15"/>
                    <a:pt x="12" y="15"/>
                    <a:pt x="12" y="15"/>
                  </a:cubicBezTo>
                  <a:cubicBezTo>
                    <a:pt x="14" y="15"/>
                    <a:pt x="15" y="14"/>
                    <a:pt x="15" y="14"/>
                  </a:cubicBezTo>
                  <a:cubicBezTo>
                    <a:pt x="15" y="14"/>
                    <a:pt x="15" y="16"/>
                    <a:pt x="15" y="18"/>
                  </a:cubicBezTo>
                  <a:cubicBezTo>
                    <a:pt x="15" y="64"/>
                    <a:pt x="15" y="64"/>
                    <a:pt x="15" y="64"/>
                  </a:cubicBezTo>
                  <a:cubicBezTo>
                    <a:pt x="15" y="66"/>
                    <a:pt x="17" y="68"/>
                    <a:pt x="19" y="68"/>
                  </a:cubicBezTo>
                  <a:cubicBezTo>
                    <a:pt x="27" y="68"/>
                    <a:pt x="27" y="68"/>
                    <a:pt x="27" y="68"/>
                  </a:cubicBezTo>
                  <a:cubicBezTo>
                    <a:pt x="29" y="68"/>
                    <a:pt x="31" y="66"/>
                    <a:pt x="31" y="64"/>
                  </a:cubicBezTo>
                  <a:cubicBezTo>
                    <a:pt x="31" y="4"/>
                    <a:pt x="31" y="4"/>
                    <a:pt x="31" y="4"/>
                  </a:cubicBezTo>
                  <a:cubicBezTo>
                    <a:pt x="31" y="1"/>
                    <a:pt x="29" y="0"/>
                    <a:pt x="27" y="0"/>
                  </a:cubicBezTo>
                  <a:close/>
                </a:path>
              </a:pathLst>
            </a:custGeom>
            <a:grpFill/>
            <a:ln>
              <a:noFill/>
            </a:ln>
          </p:spPr>
          <p:txBody>
            <a:bodyPr lIns="91440" tIns="45720" rIns="91440" bIns="45720" anchor="ctr"/>
            <a:lstStyle/>
            <a:p>
              <a:pPr defTabSz="914377">
                <a:defRPr/>
              </a:pPr>
              <a:endParaRPr lang="en-US"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03" name="Freeform 4035">
              <a:extLst>
                <a:ext uri="{FF2B5EF4-FFF2-40B4-BE49-F238E27FC236}">
                  <a16:creationId xmlns:a16="http://schemas.microsoft.com/office/drawing/2014/main" id="{EC88A8DD-0B5C-B368-4479-8CBB56A7B4EA}"/>
                </a:ext>
              </a:extLst>
            </p:cNvPr>
            <p:cNvSpPr>
              <a:spLocks noEditPoints="1"/>
            </p:cNvSpPr>
            <p:nvPr/>
          </p:nvSpPr>
          <p:spPr bwMode="auto">
            <a:xfrm>
              <a:off x="11432858" y="3491103"/>
              <a:ext cx="54631" cy="71705"/>
            </a:xfrm>
            <a:custGeom>
              <a:avLst/>
              <a:gdLst>
                <a:gd name="T0" fmla="*/ 26 w 51"/>
                <a:gd name="T1" fmla="*/ 0 h 71"/>
                <a:gd name="T2" fmla="*/ 0 w 51"/>
                <a:gd name="T3" fmla="*/ 36 h 71"/>
                <a:gd name="T4" fmla="*/ 25 w 51"/>
                <a:gd name="T5" fmla="*/ 71 h 71"/>
                <a:gd name="T6" fmla="*/ 51 w 51"/>
                <a:gd name="T7" fmla="*/ 35 h 71"/>
                <a:gd name="T8" fmla="*/ 26 w 51"/>
                <a:gd name="T9" fmla="*/ 0 h 71"/>
                <a:gd name="T10" fmla="*/ 26 w 51"/>
                <a:gd name="T11" fmla="*/ 59 h 71"/>
                <a:gd name="T12" fmla="*/ 16 w 51"/>
                <a:gd name="T13" fmla="*/ 36 h 71"/>
                <a:gd name="T14" fmla="*/ 26 w 51"/>
                <a:gd name="T15" fmla="*/ 13 h 71"/>
                <a:gd name="T16" fmla="*/ 35 w 51"/>
                <a:gd name="T17" fmla="*/ 35 h 71"/>
                <a:gd name="T18" fmla="*/ 26 w 51"/>
                <a:gd name="T19" fmla="*/ 5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71">
                  <a:moveTo>
                    <a:pt x="26" y="0"/>
                  </a:moveTo>
                  <a:cubicBezTo>
                    <a:pt x="8" y="0"/>
                    <a:pt x="0" y="16"/>
                    <a:pt x="0" y="36"/>
                  </a:cubicBezTo>
                  <a:cubicBezTo>
                    <a:pt x="0" y="55"/>
                    <a:pt x="8" y="71"/>
                    <a:pt x="25" y="71"/>
                  </a:cubicBezTo>
                  <a:cubicBezTo>
                    <a:pt x="43" y="71"/>
                    <a:pt x="51" y="56"/>
                    <a:pt x="51" y="35"/>
                  </a:cubicBezTo>
                  <a:cubicBezTo>
                    <a:pt x="51" y="17"/>
                    <a:pt x="44" y="0"/>
                    <a:pt x="26" y="0"/>
                  </a:cubicBezTo>
                  <a:close/>
                  <a:moveTo>
                    <a:pt x="26" y="59"/>
                  </a:moveTo>
                  <a:cubicBezTo>
                    <a:pt x="20" y="59"/>
                    <a:pt x="16" y="51"/>
                    <a:pt x="16" y="36"/>
                  </a:cubicBezTo>
                  <a:cubicBezTo>
                    <a:pt x="16" y="20"/>
                    <a:pt x="20" y="13"/>
                    <a:pt x="26" y="13"/>
                  </a:cubicBezTo>
                  <a:cubicBezTo>
                    <a:pt x="32" y="13"/>
                    <a:pt x="35" y="20"/>
                    <a:pt x="35" y="35"/>
                  </a:cubicBezTo>
                  <a:cubicBezTo>
                    <a:pt x="35" y="51"/>
                    <a:pt x="32" y="59"/>
                    <a:pt x="26" y="59"/>
                  </a:cubicBezTo>
                  <a:close/>
                </a:path>
              </a:pathLst>
            </a:custGeom>
            <a:grpFill/>
            <a:ln>
              <a:noFill/>
            </a:ln>
          </p:spPr>
          <p:txBody>
            <a:bodyPr lIns="91440" tIns="45720" rIns="91440" bIns="45720" anchor="ctr"/>
            <a:lstStyle/>
            <a:p>
              <a:pPr defTabSz="914377">
                <a:defRPr/>
              </a:pPr>
              <a:endParaRPr lang="en-US"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04" name="Freeform 4036">
              <a:extLst>
                <a:ext uri="{FF2B5EF4-FFF2-40B4-BE49-F238E27FC236}">
                  <a16:creationId xmlns:a16="http://schemas.microsoft.com/office/drawing/2014/main" id="{B4D67895-581E-6452-8D72-D9F1EC5F5225}"/>
                </a:ext>
              </a:extLst>
            </p:cNvPr>
            <p:cNvSpPr>
              <a:spLocks/>
            </p:cNvSpPr>
            <p:nvPr/>
          </p:nvSpPr>
          <p:spPr bwMode="auto">
            <a:xfrm>
              <a:off x="11573099" y="3491103"/>
              <a:ext cx="38308" cy="71705"/>
            </a:xfrm>
            <a:custGeom>
              <a:avLst/>
              <a:gdLst>
                <a:gd name="T0" fmla="*/ 11 w 36"/>
                <a:gd name="T1" fmla="*/ 0 h 71"/>
                <a:gd name="T2" fmla="*/ 1 w 36"/>
                <a:gd name="T3" fmla="*/ 3 h 71"/>
                <a:gd name="T4" fmla="*/ 3 w 36"/>
                <a:gd name="T5" fmla="*/ 19 h 71"/>
                <a:gd name="T6" fmla="*/ 11 w 36"/>
                <a:gd name="T7" fmla="*/ 13 h 71"/>
                <a:gd name="T8" fmla="*/ 20 w 36"/>
                <a:gd name="T9" fmla="*/ 35 h 71"/>
                <a:gd name="T10" fmla="*/ 11 w 36"/>
                <a:gd name="T11" fmla="*/ 59 h 71"/>
                <a:gd name="T12" fmla="*/ 3 w 36"/>
                <a:gd name="T13" fmla="*/ 51 h 71"/>
                <a:gd name="T14" fmla="*/ 0 w 36"/>
                <a:gd name="T15" fmla="*/ 68 h 71"/>
                <a:gd name="T16" fmla="*/ 10 w 36"/>
                <a:gd name="T17" fmla="*/ 71 h 71"/>
                <a:gd name="T18" fmla="*/ 36 w 36"/>
                <a:gd name="T19" fmla="*/ 35 h 71"/>
                <a:gd name="T20" fmla="*/ 11 w 36"/>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1">
                  <a:moveTo>
                    <a:pt x="11" y="0"/>
                  </a:moveTo>
                  <a:cubicBezTo>
                    <a:pt x="7" y="0"/>
                    <a:pt x="4" y="1"/>
                    <a:pt x="1" y="3"/>
                  </a:cubicBezTo>
                  <a:cubicBezTo>
                    <a:pt x="2" y="8"/>
                    <a:pt x="3" y="14"/>
                    <a:pt x="3" y="19"/>
                  </a:cubicBezTo>
                  <a:cubicBezTo>
                    <a:pt x="5" y="15"/>
                    <a:pt x="8" y="13"/>
                    <a:pt x="11" y="13"/>
                  </a:cubicBezTo>
                  <a:cubicBezTo>
                    <a:pt x="17" y="13"/>
                    <a:pt x="20" y="20"/>
                    <a:pt x="20" y="35"/>
                  </a:cubicBezTo>
                  <a:cubicBezTo>
                    <a:pt x="20" y="51"/>
                    <a:pt x="17" y="59"/>
                    <a:pt x="11" y="59"/>
                  </a:cubicBezTo>
                  <a:cubicBezTo>
                    <a:pt x="7" y="59"/>
                    <a:pt x="5" y="56"/>
                    <a:pt x="3" y="51"/>
                  </a:cubicBezTo>
                  <a:cubicBezTo>
                    <a:pt x="2" y="57"/>
                    <a:pt x="1" y="63"/>
                    <a:pt x="0" y="68"/>
                  </a:cubicBezTo>
                  <a:cubicBezTo>
                    <a:pt x="3" y="70"/>
                    <a:pt x="6" y="71"/>
                    <a:pt x="10" y="71"/>
                  </a:cubicBezTo>
                  <a:cubicBezTo>
                    <a:pt x="28" y="71"/>
                    <a:pt x="36" y="56"/>
                    <a:pt x="36" y="35"/>
                  </a:cubicBezTo>
                  <a:cubicBezTo>
                    <a:pt x="36" y="17"/>
                    <a:pt x="29" y="0"/>
                    <a:pt x="11" y="0"/>
                  </a:cubicBezTo>
                  <a:close/>
                </a:path>
              </a:pathLst>
            </a:custGeom>
            <a:grpFill/>
            <a:ln>
              <a:noFill/>
            </a:ln>
          </p:spPr>
          <p:txBody>
            <a:bodyPr lIns="91440" tIns="45720" rIns="91440" bIns="45720" anchor="ctr"/>
            <a:lstStyle/>
            <a:p>
              <a:pPr defTabSz="914377">
                <a:defRPr/>
              </a:pPr>
              <a:endParaRPr lang="en-US"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05" name="Freeform 4037">
              <a:extLst>
                <a:ext uri="{FF2B5EF4-FFF2-40B4-BE49-F238E27FC236}">
                  <a16:creationId xmlns:a16="http://schemas.microsoft.com/office/drawing/2014/main" id="{0EF12E68-53F8-653D-5058-B5A6A3984B07}"/>
                </a:ext>
              </a:extLst>
            </p:cNvPr>
            <p:cNvSpPr>
              <a:spLocks/>
            </p:cNvSpPr>
            <p:nvPr/>
          </p:nvSpPr>
          <p:spPr bwMode="auto">
            <a:xfrm>
              <a:off x="11184687" y="3618475"/>
              <a:ext cx="53298" cy="67617"/>
            </a:xfrm>
            <a:custGeom>
              <a:avLst/>
              <a:gdLst>
                <a:gd name="T0" fmla="*/ 35 w 50"/>
                <a:gd name="T1" fmla="*/ 35 h 67"/>
                <a:gd name="T2" fmla="*/ 35 w 50"/>
                <a:gd name="T3" fmla="*/ 40 h 67"/>
                <a:gd name="T4" fmla="*/ 50 w 50"/>
                <a:gd name="T5" fmla="*/ 24 h 67"/>
                <a:gd name="T6" fmla="*/ 26 w 50"/>
                <a:gd name="T7" fmla="*/ 0 h 67"/>
                <a:gd name="T8" fmla="*/ 0 w 50"/>
                <a:gd name="T9" fmla="*/ 35 h 67"/>
                <a:gd name="T10" fmla="*/ 13 w 50"/>
                <a:gd name="T11" fmla="*/ 67 h 67"/>
                <a:gd name="T12" fmla="*/ 20 w 50"/>
                <a:gd name="T13" fmla="*/ 55 h 67"/>
                <a:gd name="T14" fmla="*/ 16 w 50"/>
                <a:gd name="T15" fmla="*/ 35 h 67"/>
                <a:gd name="T16" fmla="*/ 26 w 50"/>
                <a:gd name="T17" fmla="*/ 12 h 67"/>
                <a:gd name="T18" fmla="*/ 35 w 50"/>
                <a:gd name="T19" fmla="*/ 3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67">
                  <a:moveTo>
                    <a:pt x="35" y="35"/>
                  </a:moveTo>
                  <a:cubicBezTo>
                    <a:pt x="35" y="37"/>
                    <a:pt x="35" y="38"/>
                    <a:pt x="35" y="40"/>
                  </a:cubicBezTo>
                  <a:cubicBezTo>
                    <a:pt x="50" y="24"/>
                    <a:pt x="50" y="24"/>
                    <a:pt x="50" y="24"/>
                  </a:cubicBezTo>
                  <a:cubicBezTo>
                    <a:pt x="48" y="10"/>
                    <a:pt x="41" y="0"/>
                    <a:pt x="26" y="0"/>
                  </a:cubicBezTo>
                  <a:cubicBezTo>
                    <a:pt x="8" y="0"/>
                    <a:pt x="0" y="15"/>
                    <a:pt x="0" y="35"/>
                  </a:cubicBezTo>
                  <a:cubicBezTo>
                    <a:pt x="0" y="49"/>
                    <a:pt x="4" y="61"/>
                    <a:pt x="13" y="67"/>
                  </a:cubicBezTo>
                  <a:cubicBezTo>
                    <a:pt x="14" y="62"/>
                    <a:pt x="17" y="58"/>
                    <a:pt x="20" y="55"/>
                  </a:cubicBezTo>
                  <a:cubicBezTo>
                    <a:pt x="17" y="51"/>
                    <a:pt x="16" y="45"/>
                    <a:pt x="16" y="35"/>
                  </a:cubicBezTo>
                  <a:cubicBezTo>
                    <a:pt x="16" y="19"/>
                    <a:pt x="20" y="12"/>
                    <a:pt x="26" y="12"/>
                  </a:cubicBezTo>
                  <a:cubicBezTo>
                    <a:pt x="32" y="12"/>
                    <a:pt x="35" y="20"/>
                    <a:pt x="35" y="35"/>
                  </a:cubicBezTo>
                  <a:close/>
                </a:path>
              </a:pathLst>
            </a:custGeom>
            <a:grpFill/>
            <a:ln>
              <a:noFill/>
            </a:ln>
          </p:spPr>
          <p:txBody>
            <a:bodyPr lIns="91440" tIns="45720" rIns="91440" bIns="45720" anchor="ctr"/>
            <a:lstStyle/>
            <a:p>
              <a:pPr defTabSz="914377">
                <a:defRPr/>
              </a:pPr>
              <a:endParaRPr lang="en-US"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06" name="Freeform 4038">
              <a:extLst>
                <a:ext uri="{FF2B5EF4-FFF2-40B4-BE49-F238E27FC236}">
                  <a16:creationId xmlns:a16="http://schemas.microsoft.com/office/drawing/2014/main" id="{F5995E41-E0EC-F6AA-3A83-1FF6C32658FF}"/>
                </a:ext>
              </a:extLst>
            </p:cNvPr>
            <p:cNvSpPr>
              <a:spLocks/>
            </p:cNvSpPr>
            <p:nvPr/>
          </p:nvSpPr>
          <p:spPr bwMode="auto">
            <a:xfrm>
              <a:off x="11331258" y="3664077"/>
              <a:ext cx="16989" cy="24216"/>
            </a:xfrm>
            <a:custGeom>
              <a:avLst/>
              <a:gdLst>
                <a:gd name="T0" fmla="*/ 0 w 16"/>
                <a:gd name="T1" fmla="*/ 20 h 24"/>
                <a:gd name="T2" fmla="*/ 4 w 16"/>
                <a:gd name="T3" fmla="*/ 24 h 24"/>
                <a:gd name="T4" fmla="*/ 12 w 16"/>
                <a:gd name="T5" fmla="*/ 24 h 24"/>
                <a:gd name="T6" fmla="*/ 16 w 16"/>
                <a:gd name="T7" fmla="*/ 20 h 24"/>
                <a:gd name="T8" fmla="*/ 16 w 16"/>
                <a:gd name="T9" fmla="*/ 0 h 24"/>
                <a:gd name="T10" fmla="*/ 0 w 16"/>
                <a:gd name="T11" fmla="*/ 15 h 24"/>
                <a:gd name="T12" fmla="*/ 0 w 16"/>
                <a:gd name="T13" fmla="*/ 20 h 24"/>
              </a:gdLst>
              <a:ahLst/>
              <a:cxnLst>
                <a:cxn ang="0">
                  <a:pos x="T0" y="T1"/>
                </a:cxn>
                <a:cxn ang="0">
                  <a:pos x="T2" y="T3"/>
                </a:cxn>
                <a:cxn ang="0">
                  <a:pos x="T4" y="T5"/>
                </a:cxn>
                <a:cxn ang="0">
                  <a:pos x="T6" y="T7"/>
                </a:cxn>
                <a:cxn ang="0">
                  <a:pos x="T8" y="T9"/>
                </a:cxn>
                <a:cxn ang="0">
                  <a:pos x="T10" y="T11"/>
                </a:cxn>
                <a:cxn ang="0">
                  <a:pos x="T12" y="T13"/>
                </a:cxn>
              </a:cxnLst>
              <a:rect l="0" t="0" r="r" b="b"/>
              <a:pathLst>
                <a:path w="16" h="24">
                  <a:moveTo>
                    <a:pt x="0" y="20"/>
                  </a:moveTo>
                  <a:cubicBezTo>
                    <a:pt x="0" y="22"/>
                    <a:pt x="2" y="24"/>
                    <a:pt x="4" y="24"/>
                  </a:cubicBezTo>
                  <a:cubicBezTo>
                    <a:pt x="12" y="24"/>
                    <a:pt x="12" y="24"/>
                    <a:pt x="12" y="24"/>
                  </a:cubicBezTo>
                  <a:cubicBezTo>
                    <a:pt x="14" y="24"/>
                    <a:pt x="16" y="22"/>
                    <a:pt x="16" y="20"/>
                  </a:cubicBezTo>
                  <a:cubicBezTo>
                    <a:pt x="16" y="0"/>
                    <a:pt x="16" y="0"/>
                    <a:pt x="16" y="0"/>
                  </a:cubicBezTo>
                  <a:cubicBezTo>
                    <a:pt x="0" y="15"/>
                    <a:pt x="0" y="15"/>
                    <a:pt x="0" y="15"/>
                  </a:cubicBezTo>
                  <a:lnTo>
                    <a:pt x="0" y="20"/>
                  </a:lnTo>
                  <a:close/>
                </a:path>
              </a:pathLst>
            </a:custGeom>
            <a:grpFill/>
            <a:ln>
              <a:noFill/>
            </a:ln>
          </p:spPr>
          <p:txBody>
            <a:bodyPr lIns="91440" tIns="45720" rIns="91440" bIns="45720" anchor="ctr"/>
            <a:lstStyle/>
            <a:p>
              <a:pPr defTabSz="914377">
                <a:defRPr/>
              </a:pPr>
              <a:endParaRPr lang="en-US"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07" name="Freeform 4039">
              <a:extLst>
                <a:ext uri="{FF2B5EF4-FFF2-40B4-BE49-F238E27FC236}">
                  <a16:creationId xmlns:a16="http://schemas.microsoft.com/office/drawing/2014/main" id="{E4A6EFF5-9F91-E226-AAD1-86B65E218E5B}"/>
                </a:ext>
              </a:extLst>
            </p:cNvPr>
            <p:cNvSpPr>
              <a:spLocks/>
            </p:cNvSpPr>
            <p:nvPr/>
          </p:nvSpPr>
          <p:spPr bwMode="auto">
            <a:xfrm>
              <a:off x="11370898" y="3652755"/>
              <a:ext cx="53298" cy="36482"/>
            </a:xfrm>
            <a:custGeom>
              <a:avLst/>
              <a:gdLst>
                <a:gd name="T0" fmla="*/ 26 w 50"/>
                <a:gd name="T1" fmla="*/ 24 h 36"/>
                <a:gd name="T2" fmla="*/ 16 w 50"/>
                <a:gd name="T3" fmla="*/ 6 h 36"/>
                <a:gd name="T4" fmla="*/ 0 w 50"/>
                <a:gd name="T5" fmla="*/ 0 h 36"/>
                <a:gd name="T6" fmla="*/ 0 w 50"/>
                <a:gd name="T7" fmla="*/ 1 h 36"/>
                <a:gd name="T8" fmla="*/ 25 w 50"/>
                <a:gd name="T9" fmla="*/ 36 h 36"/>
                <a:gd name="T10" fmla="*/ 50 w 50"/>
                <a:gd name="T11" fmla="*/ 11 h 36"/>
                <a:gd name="T12" fmla="*/ 35 w 50"/>
                <a:gd name="T13" fmla="*/ 10 h 36"/>
                <a:gd name="T14" fmla="*/ 26 w 50"/>
                <a:gd name="T15" fmla="*/ 24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36">
                  <a:moveTo>
                    <a:pt x="26" y="24"/>
                  </a:moveTo>
                  <a:cubicBezTo>
                    <a:pt x="20" y="24"/>
                    <a:pt x="17" y="18"/>
                    <a:pt x="16" y="6"/>
                  </a:cubicBezTo>
                  <a:cubicBezTo>
                    <a:pt x="11" y="4"/>
                    <a:pt x="5" y="2"/>
                    <a:pt x="0" y="0"/>
                  </a:cubicBezTo>
                  <a:cubicBezTo>
                    <a:pt x="0" y="0"/>
                    <a:pt x="0" y="1"/>
                    <a:pt x="0" y="1"/>
                  </a:cubicBezTo>
                  <a:cubicBezTo>
                    <a:pt x="0" y="20"/>
                    <a:pt x="8" y="36"/>
                    <a:pt x="25" y="36"/>
                  </a:cubicBezTo>
                  <a:cubicBezTo>
                    <a:pt x="40" y="36"/>
                    <a:pt x="48" y="26"/>
                    <a:pt x="50" y="11"/>
                  </a:cubicBezTo>
                  <a:cubicBezTo>
                    <a:pt x="45" y="11"/>
                    <a:pt x="40" y="11"/>
                    <a:pt x="35" y="10"/>
                  </a:cubicBezTo>
                  <a:cubicBezTo>
                    <a:pt x="34" y="19"/>
                    <a:pt x="31" y="24"/>
                    <a:pt x="26" y="24"/>
                  </a:cubicBezTo>
                  <a:close/>
                </a:path>
              </a:pathLst>
            </a:custGeom>
            <a:grpFill/>
            <a:ln>
              <a:noFill/>
            </a:ln>
          </p:spPr>
          <p:txBody>
            <a:bodyPr lIns="91440" tIns="45720" rIns="91440" bIns="45720" anchor="ctr"/>
            <a:lstStyle/>
            <a:p>
              <a:pPr defTabSz="914377">
                <a:defRPr/>
              </a:pPr>
              <a:endParaRPr lang="en-US"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08" name="Freeform 4040">
              <a:extLst>
                <a:ext uri="{FF2B5EF4-FFF2-40B4-BE49-F238E27FC236}">
                  <a16:creationId xmlns:a16="http://schemas.microsoft.com/office/drawing/2014/main" id="{815DB63A-D0FF-16BA-6635-BE910A02CC86}"/>
                </a:ext>
              </a:extLst>
            </p:cNvPr>
            <p:cNvSpPr>
              <a:spLocks/>
            </p:cNvSpPr>
            <p:nvPr/>
          </p:nvSpPr>
          <p:spPr bwMode="auto">
            <a:xfrm>
              <a:off x="11455176" y="3659045"/>
              <a:ext cx="17322" cy="29248"/>
            </a:xfrm>
            <a:custGeom>
              <a:avLst/>
              <a:gdLst>
                <a:gd name="T0" fmla="*/ 0 w 16"/>
                <a:gd name="T1" fmla="*/ 25 h 29"/>
                <a:gd name="T2" fmla="*/ 4 w 16"/>
                <a:gd name="T3" fmla="*/ 29 h 29"/>
                <a:gd name="T4" fmla="*/ 12 w 16"/>
                <a:gd name="T5" fmla="*/ 29 h 29"/>
                <a:gd name="T6" fmla="*/ 16 w 16"/>
                <a:gd name="T7" fmla="*/ 25 h 29"/>
                <a:gd name="T8" fmla="*/ 16 w 16"/>
                <a:gd name="T9" fmla="*/ 0 h 29"/>
                <a:gd name="T10" fmla="*/ 0 w 16"/>
                <a:gd name="T11" fmla="*/ 3 h 29"/>
                <a:gd name="T12" fmla="*/ 0 w 16"/>
                <a:gd name="T13" fmla="*/ 25 h 29"/>
              </a:gdLst>
              <a:ahLst/>
              <a:cxnLst>
                <a:cxn ang="0">
                  <a:pos x="T0" y="T1"/>
                </a:cxn>
                <a:cxn ang="0">
                  <a:pos x="T2" y="T3"/>
                </a:cxn>
                <a:cxn ang="0">
                  <a:pos x="T4" y="T5"/>
                </a:cxn>
                <a:cxn ang="0">
                  <a:pos x="T6" y="T7"/>
                </a:cxn>
                <a:cxn ang="0">
                  <a:pos x="T8" y="T9"/>
                </a:cxn>
                <a:cxn ang="0">
                  <a:pos x="T10" y="T11"/>
                </a:cxn>
                <a:cxn ang="0">
                  <a:pos x="T12" y="T13"/>
                </a:cxn>
              </a:cxnLst>
              <a:rect l="0" t="0" r="r" b="b"/>
              <a:pathLst>
                <a:path w="16" h="29">
                  <a:moveTo>
                    <a:pt x="0" y="25"/>
                  </a:moveTo>
                  <a:cubicBezTo>
                    <a:pt x="0" y="27"/>
                    <a:pt x="2" y="29"/>
                    <a:pt x="4" y="29"/>
                  </a:cubicBezTo>
                  <a:cubicBezTo>
                    <a:pt x="12" y="29"/>
                    <a:pt x="12" y="29"/>
                    <a:pt x="12" y="29"/>
                  </a:cubicBezTo>
                  <a:cubicBezTo>
                    <a:pt x="14" y="29"/>
                    <a:pt x="16" y="27"/>
                    <a:pt x="16" y="25"/>
                  </a:cubicBezTo>
                  <a:cubicBezTo>
                    <a:pt x="16" y="0"/>
                    <a:pt x="16" y="0"/>
                    <a:pt x="16" y="0"/>
                  </a:cubicBezTo>
                  <a:cubicBezTo>
                    <a:pt x="11" y="1"/>
                    <a:pt x="6" y="2"/>
                    <a:pt x="0" y="3"/>
                  </a:cubicBezTo>
                  <a:lnTo>
                    <a:pt x="0" y="25"/>
                  </a:lnTo>
                  <a:close/>
                </a:path>
              </a:pathLst>
            </a:custGeom>
            <a:grpFill/>
            <a:ln>
              <a:noFill/>
            </a:ln>
          </p:spPr>
          <p:txBody>
            <a:bodyPr lIns="91440" tIns="45720" rIns="91440" bIns="45720" anchor="ctr"/>
            <a:lstStyle/>
            <a:p>
              <a:pPr defTabSz="914377">
                <a:defRPr/>
              </a:pPr>
              <a:endParaRPr lang="en-US"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09" name="Freeform 4041">
              <a:extLst>
                <a:ext uri="{FF2B5EF4-FFF2-40B4-BE49-F238E27FC236}">
                  <a16:creationId xmlns:a16="http://schemas.microsoft.com/office/drawing/2014/main" id="{EC194A89-5787-E324-C28B-1F34EE2F6AA2}"/>
                </a:ext>
              </a:extLst>
            </p:cNvPr>
            <p:cNvSpPr>
              <a:spLocks/>
            </p:cNvSpPr>
            <p:nvPr/>
          </p:nvSpPr>
          <p:spPr bwMode="auto">
            <a:xfrm>
              <a:off x="11517469" y="3623507"/>
              <a:ext cx="16989" cy="64786"/>
            </a:xfrm>
            <a:custGeom>
              <a:avLst/>
              <a:gdLst>
                <a:gd name="T0" fmla="*/ 16 w 16"/>
                <a:gd name="T1" fmla="*/ 0 h 64"/>
                <a:gd name="T2" fmla="*/ 0 w 16"/>
                <a:gd name="T3" fmla="*/ 13 h 64"/>
                <a:gd name="T4" fmla="*/ 0 w 16"/>
                <a:gd name="T5" fmla="*/ 14 h 64"/>
                <a:gd name="T6" fmla="*/ 0 w 16"/>
                <a:gd name="T7" fmla="*/ 60 h 64"/>
                <a:gd name="T8" fmla="*/ 4 w 16"/>
                <a:gd name="T9" fmla="*/ 64 h 64"/>
                <a:gd name="T10" fmla="*/ 12 w 16"/>
                <a:gd name="T11" fmla="*/ 64 h 64"/>
                <a:gd name="T12" fmla="*/ 16 w 16"/>
                <a:gd name="T13" fmla="*/ 60 h 64"/>
                <a:gd name="T14" fmla="*/ 16 w 16"/>
                <a:gd name="T15" fmla="*/ 0 h 64"/>
                <a:gd name="T16" fmla="*/ 16 w 16"/>
                <a:gd name="T17" fmla="*/ 0 h 64"/>
                <a:gd name="T18" fmla="*/ 16 w 16"/>
                <a:gd name="T1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64">
                  <a:moveTo>
                    <a:pt x="16" y="0"/>
                  </a:moveTo>
                  <a:cubicBezTo>
                    <a:pt x="11" y="5"/>
                    <a:pt x="6" y="9"/>
                    <a:pt x="0" y="13"/>
                  </a:cubicBezTo>
                  <a:cubicBezTo>
                    <a:pt x="0" y="13"/>
                    <a:pt x="0" y="14"/>
                    <a:pt x="0" y="14"/>
                  </a:cubicBezTo>
                  <a:cubicBezTo>
                    <a:pt x="0" y="60"/>
                    <a:pt x="0" y="60"/>
                    <a:pt x="0" y="60"/>
                  </a:cubicBezTo>
                  <a:cubicBezTo>
                    <a:pt x="0" y="62"/>
                    <a:pt x="2" y="64"/>
                    <a:pt x="4" y="64"/>
                  </a:cubicBezTo>
                  <a:cubicBezTo>
                    <a:pt x="12" y="64"/>
                    <a:pt x="12" y="64"/>
                    <a:pt x="12" y="64"/>
                  </a:cubicBezTo>
                  <a:cubicBezTo>
                    <a:pt x="14" y="64"/>
                    <a:pt x="16" y="62"/>
                    <a:pt x="16" y="60"/>
                  </a:cubicBezTo>
                  <a:cubicBezTo>
                    <a:pt x="16" y="0"/>
                    <a:pt x="16" y="0"/>
                    <a:pt x="16" y="0"/>
                  </a:cubicBezTo>
                  <a:cubicBezTo>
                    <a:pt x="16" y="0"/>
                    <a:pt x="16" y="0"/>
                    <a:pt x="16" y="0"/>
                  </a:cubicBezTo>
                  <a:cubicBezTo>
                    <a:pt x="16" y="0"/>
                    <a:pt x="16" y="0"/>
                    <a:pt x="16" y="0"/>
                  </a:cubicBezTo>
                  <a:close/>
                </a:path>
              </a:pathLst>
            </a:custGeom>
            <a:grpFill/>
            <a:ln>
              <a:noFill/>
            </a:ln>
          </p:spPr>
          <p:txBody>
            <a:bodyPr lIns="91440" tIns="45720" rIns="91440" bIns="45720" anchor="ctr"/>
            <a:lstStyle/>
            <a:p>
              <a:pPr defTabSz="914377">
                <a:defRPr/>
              </a:pPr>
              <a:endParaRPr lang="en-US"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10" name="Freeform 4042">
              <a:extLst>
                <a:ext uri="{FF2B5EF4-FFF2-40B4-BE49-F238E27FC236}">
                  <a16:creationId xmlns:a16="http://schemas.microsoft.com/office/drawing/2014/main" id="{0D237D3D-CE16-B3C6-95B7-FC94521C3EAD}"/>
                </a:ext>
              </a:extLst>
            </p:cNvPr>
            <p:cNvSpPr>
              <a:spLocks noEditPoints="1"/>
            </p:cNvSpPr>
            <p:nvPr/>
          </p:nvSpPr>
          <p:spPr bwMode="auto">
            <a:xfrm>
              <a:off x="11556776" y="3618475"/>
              <a:ext cx="54631" cy="70762"/>
            </a:xfrm>
            <a:custGeom>
              <a:avLst/>
              <a:gdLst>
                <a:gd name="T0" fmla="*/ 26 w 51"/>
                <a:gd name="T1" fmla="*/ 0 h 70"/>
                <a:gd name="T2" fmla="*/ 0 w 51"/>
                <a:gd name="T3" fmla="*/ 35 h 70"/>
                <a:gd name="T4" fmla="*/ 25 w 51"/>
                <a:gd name="T5" fmla="*/ 70 h 70"/>
                <a:gd name="T6" fmla="*/ 51 w 51"/>
                <a:gd name="T7" fmla="*/ 35 h 70"/>
                <a:gd name="T8" fmla="*/ 26 w 51"/>
                <a:gd name="T9" fmla="*/ 0 h 70"/>
                <a:gd name="T10" fmla="*/ 26 w 51"/>
                <a:gd name="T11" fmla="*/ 58 h 70"/>
                <a:gd name="T12" fmla="*/ 16 w 51"/>
                <a:gd name="T13" fmla="*/ 35 h 70"/>
                <a:gd name="T14" fmla="*/ 26 w 51"/>
                <a:gd name="T15" fmla="*/ 12 h 70"/>
                <a:gd name="T16" fmla="*/ 35 w 51"/>
                <a:gd name="T17" fmla="*/ 35 h 70"/>
                <a:gd name="T18" fmla="*/ 26 w 51"/>
                <a:gd name="T19" fmla="*/ 5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70">
                  <a:moveTo>
                    <a:pt x="26" y="0"/>
                  </a:moveTo>
                  <a:cubicBezTo>
                    <a:pt x="8" y="0"/>
                    <a:pt x="0" y="15"/>
                    <a:pt x="0" y="35"/>
                  </a:cubicBezTo>
                  <a:cubicBezTo>
                    <a:pt x="0" y="54"/>
                    <a:pt x="8" y="70"/>
                    <a:pt x="25" y="70"/>
                  </a:cubicBezTo>
                  <a:cubicBezTo>
                    <a:pt x="43" y="70"/>
                    <a:pt x="51" y="56"/>
                    <a:pt x="51" y="35"/>
                  </a:cubicBezTo>
                  <a:cubicBezTo>
                    <a:pt x="51" y="16"/>
                    <a:pt x="44" y="0"/>
                    <a:pt x="26" y="0"/>
                  </a:cubicBezTo>
                  <a:close/>
                  <a:moveTo>
                    <a:pt x="26" y="58"/>
                  </a:moveTo>
                  <a:cubicBezTo>
                    <a:pt x="20" y="58"/>
                    <a:pt x="16" y="51"/>
                    <a:pt x="16" y="35"/>
                  </a:cubicBezTo>
                  <a:cubicBezTo>
                    <a:pt x="16" y="19"/>
                    <a:pt x="20" y="12"/>
                    <a:pt x="26" y="12"/>
                  </a:cubicBezTo>
                  <a:cubicBezTo>
                    <a:pt x="32" y="12"/>
                    <a:pt x="35" y="20"/>
                    <a:pt x="35" y="35"/>
                  </a:cubicBezTo>
                  <a:cubicBezTo>
                    <a:pt x="35" y="50"/>
                    <a:pt x="32" y="58"/>
                    <a:pt x="26" y="58"/>
                  </a:cubicBezTo>
                  <a:close/>
                </a:path>
              </a:pathLst>
            </a:custGeom>
            <a:grpFill/>
            <a:ln>
              <a:noFill/>
            </a:ln>
          </p:spPr>
          <p:txBody>
            <a:bodyPr lIns="91440" tIns="45720" rIns="91440" bIns="45720" anchor="ctr"/>
            <a:lstStyle/>
            <a:p>
              <a:pPr defTabSz="914377">
                <a:defRPr/>
              </a:pPr>
              <a:endParaRPr lang="en-US"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11" name="Freeform 4043">
              <a:extLst>
                <a:ext uri="{FF2B5EF4-FFF2-40B4-BE49-F238E27FC236}">
                  <a16:creationId xmlns:a16="http://schemas.microsoft.com/office/drawing/2014/main" id="{5A3E2613-CF1F-228C-E965-1CDAC569CC9F}"/>
                </a:ext>
              </a:extLst>
            </p:cNvPr>
            <p:cNvSpPr>
              <a:spLocks noEditPoints="1"/>
            </p:cNvSpPr>
            <p:nvPr/>
          </p:nvSpPr>
          <p:spPr bwMode="auto">
            <a:xfrm>
              <a:off x="11211336" y="3401157"/>
              <a:ext cx="361762" cy="329593"/>
            </a:xfrm>
            <a:custGeom>
              <a:avLst/>
              <a:gdLst>
                <a:gd name="T0" fmla="*/ 290 w 338"/>
                <a:gd name="T1" fmla="*/ 36 h 326"/>
                <a:gd name="T2" fmla="*/ 204 w 338"/>
                <a:gd name="T3" fmla="*/ 0 h 326"/>
                <a:gd name="T4" fmla="*/ 117 w 338"/>
                <a:gd name="T5" fmla="*/ 36 h 326"/>
                <a:gd name="T6" fmla="*/ 100 w 338"/>
                <a:gd name="T7" fmla="*/ 187 h 326"/>
                <a:gd name="T8" fmla="*/ 8 w 338"/>
                <a:gd name="T9" fmla="*/ 280 h 326"/>
                <a:gd name="T10" fmla="*/ 8 w 338"/>
                <a:gd name="T11" fmla="*/ 308 h 326"/>
                <a:gd name="T12" fmla="*/ 18 w 338"/>
                <a:gd name="T13" fmla="*/ 318 h 326"/>
                <a:gd name="T14" fmla="*/ 46 w 338"/>
                <a:gd name="T15" fmla="*/ 318 h 326"/>
                <a:gd name="T16" fmla="*/ 139 w 338"/>
                <a:gd name="T17" fmla="*/ 226 h 326"/>
                <a:gd name="T18" fmla="*/ 204 w 338"/>
                <a:gd name="T19" fmla="*/ 244 h 326"/>
                <a:gd name="T20" fmla="*/ 290 w 338"/>
                <a:gd name="T21" fmla="*/ 209 h 326"/>
                <a:gd name="T22" fmla="*/ 290 w 338"/>
                <a:gd name="T23" fmla="*/ 36 h 326"/>
                <a:gd name="T24" fmla="*/ 262 w 338"/>
                <a:gd name="T25" fmla="*/ 181 h 326"/>
                <a:gd name="T26" fmla="*/ 204 w 338"/>
                <a:gd name="T27" fmla="*/ 205 h 326"/>
                <a:gd name="T28" fmla="*/ 145 w 338"/>
                <a:gd name="T29" fmla="*/ 181 h 326"/>
                <a:gd name="T30" fmla="*/ 145 w 338"/>
                <a:gd name="T31" fmla="*/ 64 h 326"/>
                <a:gd name="T32" fmla="*/ 204 w 338"/>
                <a:gd name="T33" fmla="*/ 39 h 326"/>
                <a:gd name="T34" fmla="*/ 262 w 338"/>
                <a:gd name="T35" fmla="*/ 64 h 326"/>
                <a:gd name="T36" fmla="*/ 287 w 338"/>
                <a:gd name="T37" fmla="*/ 122 h 326"/>
                <a:gd name="T38" fmla="*/ 262 w 338"/>
                <a:gd name="T39" fmla="*/ 181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8" h="326">
                  <a:moveTo>
                    <a:pt x="290" y="36"/>
                  </a:moveTo>
                  <a:cubicBezTo>
                    <a:pt x="266" y="12"/>
                    <a:pt x="235" y="0"/>
                    <a:pt x="204" y="0"/>
                  </a:cubicBezTo>
                  <a:cubicBezTo>
                    <a:pt x="173" y="0"/>
                    <a:pt x="141" y="12"/>
                    <a:pt x="117" y="36"/>
                  </a:cubicBezTo>
                  <a:cubicBezTo>
                    <a:pt x="76" y="77"/>
                    <a:pt x="71" y="140"/>
                    <a:pt x="100" y="187"/>
                  </a:cubicBezTo>
                  <a:cubicBezTo>
                    <a:pt x="8" y="280"/>
                    <a:pt x="8" y="280"/>
                    <a:pt x="8" y="280"/>
                  </a:cubicBezTo>
                  <a:cubicBezTo>
                    <a:pt x="0" y="287"/>
                    <a:pt x="0" y="300"/>
                    <a:pt x="8" y="308"/>
                  </a:cubicBezTo>
                  <a:cubicBezTo>
                    <a:pt x="18" y="318"/>
                    <a:pt x="18" y="318"/>
                    <a:pt x="18" y="318"/>
                  </a:cubicBezTo>
                  <a:cubicBezTo>
                    <a:pt x="26" y="326"/>
                    <a:pt x="39" y="326"/>
                    <a:pt x="46" y="318"/>
                  </a:cubicBezTo>
                  <a:cubicBezTo>
                    <a:pt x="139" y="226"/>
                    <a:pt x="139" y="226"/>
                    <a:pt x="139" y="226"/>
                  </a:cubicBezTo>
                  <a:cubicBezTo>
                    <a:pt x="159" y="238"/>
                    <a:pt x="181" y="244"/>
                    <a:pt x="204" y="244"/>
                  </a:cubicBezTo>
                  <a:cubicBezTo>
                    <a:pt x="235" y="244"/>
                    <a:pt x="266" y="232"/>
                    <a:pt x="290" y="209"/>
                  </a:cubicBezTo>
                  <a:cubicBezTo>
                    <a:pt x="338" y="161"/>
                    <a:pt x="338" y="83"/>
                    <a:pt x="290" y="36"/>
                  </a:cubicBezTo>
                  <a:close/>
                  <a:moveTo>
                    <a:pt x="262" y="181"/>
                  </a:moveTo>
                  <a:cubicBezTo>
                    <a:pt x="247" y="196"/>
                    <a:pt x="226" y="205"/>
                    <a:pt x="204" y="205"/>
                  </a:cubicBezTo>
                  <a:cubicBezTo>
                    <a:pt x="182" y="205"/>
                    <a:pt x="161" y="196"/>
                    <a:pt x="145" y="181"/>
                  </a:cubicBezTo>
                  <a:cubicBezTo>
                    <a:pt x="113" y="148"/>
                    <a:pt x="113" y="96"/>
                    <a:pt x="145" y="64"/>
                  </a:cubicBezTo>
                  <a:cubicBezTo>
                    <a:pt x="161" y="48"/>
                    <a:pt x="182" y="39"/>
                    <a:pt x="204" y="39"/>
                  </a:cubicBezTo>
                  <a:cubicBezTo>
                    <a:pt x="226" y="39"/>
                    <a:pt x="247" y="48"/>
                    <a:pt x="262" y="64"/>
                  </a:cubicBezTo>
                  <a:cubicBezTo>
                    <a:pt x="278" y="79"/>
                    <a:pt x="287" y="100"/>
                    <a:pt x="287" y="122"/>
                  </a:cubicBezTo>
                  <a:cubicBezTo>
                    <a:pt x="287" y="144"/>
                    <a:pt x="278" y="165"/>
                    <a:pt x="262" y="181"/>
                  </a:cubicBezTo>
                  <a:close/>
                </a:path>
              </a:pathLst>
            </a:custGeom>
            <a:grpFill/>
            <a:ln>
              <a:noFill/>
            </a:ln>
          </p:spPr>
          <p:txBody>
            <a:bodyPr lIns="91440" tIns="45720" rIns="91440" bIns="45720" anchor="ctr"/>
            <a:lstStyle/>
            <a:p>
              <a:pPr defTabSz="914377">
                <a:defRPr/>
              </a:pPr>
              <a:endParaRPr lang="en-US"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12" name="Freeform 4044">
              <a:extLst>
                <a:ext uri="{FF2B5EF4-FFF2-40B4-BE49-F238E27FC236}">
                  <a16:creationId xmlns:a16="http://schemas.microsoft.com/office/drawing/2014/main" id="{0BF923EB-2CC8-2B6B-74B3-185776EA69DD}"/>
                </a:ext>
              </a:extLst>
            </p:cNvPr>
            <p:cNvSpPr>
              <a:spLocks/>
            </p:cNvSpPr>
            <p:nvPr/>
          </p:nvSpPr>
          <p:spPr bwMode="auto">
            <a:xfrm>
              <a:off x="11501146" y="3365934"/>
              <a:ext cx="33311" cy="60698"/>
            </a:xfrm>
            <a:custGeom>
              <a:avLst/>
              <a:gdLst>
                <a:gd name="T0" fmla="*/ 1 w 31"/>
                <a:gd name="T1" fmla="*/ 17 h 60"/>
                <a:gd name="T2" fmla="*/ 6 w 31"/>
                <a:gd name="T3" fmla="*/ 19 h 60"/>
                <a:gd name="T4" fmla="*/ 12 w 31"/>
                <a:gd name="T5" fmla="*/ 16 h 60"/>
                <a:gd name="T6" fmla="*/ 15 w 31"/>
                <a:gd name="T7" fmla="*/ 14 h 60"/>
                <a:gd name="T8" fmla="*/ 15 w 31"/>
                <a:gd name="T9" fmla="*/ 18 h 60"/>
                <a:gd name="T10" fmla="*/ 15 w 31"/>
                <a:gd name="T11" fmla="*/ 46 h 60"/>
                <a:gd name="T12" fmla="*/ 31 w 31"/>
                <a:gd name="T13" fmla="*/ 59 h 60"/>
                <a:gd name="T14" fmla="*/ 31 w 31"/>
                <a:gd name="T15" fmla="*/ 60 h 60"/>
                <a:gd name="T16" fmla="*/ 31 w 31"/>
                <a:gd name="T17" fmla="*/ 4 h 60"/>
                <a:gd name="T18" fmla="*/ 27 w 31"/>
                <a:gd name="T19" fmla="*/ 0 h 60"/>
                <a:gd name="T20" fmla="*/ 22 w 31"/>
                <a:gd name="T21" fmla="*/ 0 h 60"/>
                <a:gd name="T22" fmla="*/ 14 w 31"/>
                <a:gd name="T23" fmla="*/ 2 h 60"/>
                <a:gd name="T24" fmla="*/ 3 w 31"/>
                <a:gd name="T25" fmla="*/ 7 h 60"/>
                <a:gd name="T26" fmla="*/ 0 w 31"/>
                <a:gd name="T27" fmla="*/ 12 h 60"/>
                <a:gd name="T28" fmla="*/ 1 w 31"/>
                <a:gd name="T29" fmla="*/ 1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60">
                  <a:moveTo>
                    <a:pt x="1" y="17"/>
                  </a:moveTo>
                  <a:cubicBezTo>
                    <a:pt x="2" y="19"/>
                    <a:pt x="4" y="20"/>
                    <a:pt x="6" y="19"/>
                  </a:cubicBezTo>
                  <a:cubicBezTo>
                    <a:pt x="12" y="16"/>
                    <a:pt x="12" y="16"/>
                    <a:pt x="12" y="16"/>
                  </a:cubicBezTo>
                  <a:cubicBezTo>
                    <a:pt x="14" y="15"/>
                    <a:pt x="15" y="14"/>
                    <a:pt x="15" y="14"/>
                  </a:cubicBezTo>
                  <a:cubicBezTo>
                    <a:pt x="15" y="14"/>
                    <a:pt x="15" y="16"/>
                    <a:pt x="15" y="18"/>
                  </a:cubicBezTo>
                  <a:cubicBezTo>
                    <a:pt x="15" y="46"/>
                    <a:pt x="15" y="46"/>
                    <a:pt x="15" y="46"/>
                  </a:cubicBezTo>
                  <a:cubicBezTo>
                    <a:pt x="21" y="50"/>
                    <a:pt x="26" y="55"/>
                    <a:pt x="31" y="59"/>
                  </a:cubicBezTo>
                  <a:cubicBezTo>
                    <a:pt x="31" y="59"/>
                    <a:pt x="31" y="59"/>
                    <a:pt x="31" y="60"/>
                  </a:cubicBezTo>
                  <a:cubicBezTo>
                    <a:pt x="31" y="4"/>
                    <a:pt x="31" y="4"/>
                    <a:pt x="31" y="4"/>
                  </a:cubicBezTo>
                  <a:cubicBezTo>
                    <a:pt x="31" y="2"/>
                    <a:pt x="29" y="0"/>
                    <a:pt x="27" y="0"/>
                  </a:cubicBezTo>
                  <a:cubicBezTo>
                    <a:pt x="22" y="0"/>
                    <a:pt x="22" y="0"/>
                    <a:pt x="22" y="0"/>
                  </a:cubicBezTo>
                  <a:cubicBezTo>
                    <a:pt x="19" y="0"/>
                    <a:pt x="16" y="1"/>
                    <a:pt x="14" y="2"/>
                  </a:cubicBezTo>
                  <a:cubicBezTo>
                    <a:pt x="3" y="7"/>
                    <a:pt x="3" y="7"/>
                    <a:pt x="3" y="7"/>
                  </a:cubicBezTo>
                  <a:cubicBezTo>
                    <a:pt x="1" y="8"/>
                    <a:pt x="0" y="10"/>
                    <a:pt x="0" y="12"/>
                  </a:cubicBezTo>
                  <a:lnTo>
                    <a:pt x="1" y="17"/>
                  </a:lnTo>
                  <a:close/>
                </a:path>
              </a:pathLst>
            </a:custGeom>
            <a:grpFill/>
            <a:ln>
              <a:noFill/>
            </a:ln>
          </p:spPr>
          <p:txBody>
            <a:bodyPr lIns="91440" tIns="45720" rIns="91440" bIns="45720" anchor="ctr"/>
            <a:lstStyle/>
            <a:p>
              <a:pPr defTabSz="914377">
                <a:defRPr/>
              </a:pPr>
              <a:endParaRPr lang="en-US"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413" name="Freeform 854">
            <a:extLst>
              <a:ext uri="{FF2B5EF4-FFF2-40B4-BE49-F238E27FC236}">
                <a16:creationId xmlns:a16="http://schemas.microsoft.com/office/drawing/2014/main" id="{CD10799C-36CA-CD87-0D10-C6D3B824640F}"/>
              </a:ext>
            </a:extLst>
          </p:cNvPr>
          <p:cNvSpPr>
            <a:spLocks noChangeAspect="1" noEditPoints="1"/>
          </p:cNvSpPr>
          <p:nvPr/>
        </p:nvSpPr>
        <p:spPr bwMode="auto">
          <a:xfrm>
            <a:off x="8338608" y="3687231"/>
            <a:ext cx="425449" cy="395816"/>
          </a:xfrm>
          <a:custGeom>
            <a:avLst/>
            <a:gdLst>
              <a:gd name="T0" fmla="*/ 299 w 321"/>
              <a:gd name="T1" fmla="*/ 32 h 300"/>
              <a:gd name="T2" fmla="*/ 293 w 321"/>
              <a:gd name="T3" fmla="*/ 23 h 300"/>
              <a:gd name="T4" fmla="*/ 283 w 321"/>
              <a:gd name="T5" fmla="*/ 24 h 300"/>
              <a:gd name="T6" fmla="*/ 168 w 321"/>
              <a:gd name="T7" fmla="*/ 4 h 300"/>
              <a:gd name="T8" fmla="*/ 153 w 321"/>
              <a:gd name="T9" fmla="*/ 4 h 300"/>
              <a:gd name="T10" fmla="*/ 38 w 321"/>
              <a:gd name="T11" fmla="*/ 24 h 300"/>
              <a:gd name="T12" fmla="*/ 28 w 321"/>
              <a:gd name="T13" fmla="*/ 23 h 300"/>
              <a:gd name="T14" fmla="*/ 22 w 321"/>
              <a:gd name="T15" fmla="*/ 32 h 300"/>
              <a:gd name="T16" fmla="*/ 156 w 321"/>
              <a:gd name="T17" fmla="*/ 298 h 300"/>
              <a:gd name="T18" fmla="*/ 157 w 321"/>
              <a:gd name="T19" fmla="*/ 299 h 300"/>
              <a:gd name="T20" fmla="*/ 158 w 321"/>
              <a:gd name="T21" fmla="*/ 299 h 300"/>
              <a:gd name="T22" fmla="*/ 161 w 321"/>
              <a:gd name="T23" fmla="*/ 300 h 300"/>
              <a:gd name="T24" fmla="*/ 161 w 321"/>
              <a:gd name="T25" fmla="*/ 300 h 300"/>
              <a:gd name="T26" fmla="*/ 161 w 321"/>
              <a:gd name="T27" fmla="*/ 300 h 300"/>
              <a:gd name="T28" fmla="*/ 163 w 321"/>
              <a:gd name="T29" fmla="*/ 299 h 300"/>
              <a:gd name="T30" fmla="*/ 164 w 321"/>
              <a:gd name="T31" fmla="*/ 299 h 300"/>
              <a:gd name="T32" fmla="*/ 166 w 321"/>
              <a:gd name="T33" fmla="*/ 298 h 300"/>
              <a:gd name="T34" fmla="*/ 299 w 321"/>
              <a:gd name="T35" fmla="*/ 32 h 300"/>
              <a:gd name="T36" fmla="*/ 252 w 321"/>
              <a:gd name="T37" fmla="*/ 55 h 300"/>
              <a:gd name="T38" fmla="*/ 92 w 321"/>
              <a:gd name="T39" fmla="*/ 215 h 300"/>
              <a:gd name="T40" fmla="*/ 82 w 321"/>
              <a:gd name="T41" fmla="*/ 201 h 300"/>
              <a:gd name="T42" fmla="*/ 228 w 321"/>
              <a:gd name="T43" fmla="*/ 55 h 300"/>
              <a:gd name="T44" fmla="*/ 252 w 321"/>
              <a:gd name="T45" fmla="*/ 55 h 300"/>
              <a:gd name="T46" fmla="*/ 42 w 321"/>
              <a:gd name="T47" fmla="*/ 49 h 300"/>
              <a:gd name="T48" fmla="*/ 161 w 321"/>
              <a:gd name="T49" fmla="*/ 26 h 300"/>
              <a:gd name="T50" fmla="*/ 203 w 321"/>
              <a:gd name="T51" fmla="*/ 50 h 300"/>
              <a:gd name="T52" fmla="*/ 71 w 321"/>
              <a:gd name="T53" fmla="*/ 183 h 300"/>
              <a:gd name="T54" fmla="*/ 42 w 321"/>
              <a:gd name="T55" fmla="*/ 49 h 300"/>
              <a:gd name="T56" fmla="*/ 161 w 321"/>
              <a:gd name="T57" fmla="*/ 277 h 300"/>
              <a:gd name="T58" fmla="*/ 106 w 321"/>
              <a:gd name="T59" fmla="*/ 231 h 300"/>
              <a:gd name="T60" fmla="*/ 280 w 321"/>
              <a:gd name="T61" fmla="*/ 57 h 300"/>
              <a:gd name="T62" fmla="*/ 161 w 321"/>
              <a:gd name="T63" fmla="*/ 27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1" h="300">
                <a:moveTo>
                  <a:pt x="299" y="32"/>
                </a:moveTo>
                <a:cubicBezTo>
                  <a:pt x="299" y="28"/>
                  <a:pt x="297" y="25"/>
                  <a:pt x="293" y="23"/>
                </a:cubicBezTo>
                <a:cubicBezTo>
                  <a:pt x="290" y="22"/>
                  <a:pt x="286" y="22"/>
                  <a:pt x="283" y="24"/>
                </a:cubicBezTo>
                <a:cubicBezTo>
                  <a:pt x="283" y="24"/>
                  <a:pt x="222" y="58"/>
                  <a:pt x="168" y="4"/>
                </a:cubicBezTo>
                <a:cubicBezTo>
                  <a:pt x="164" y="0"/>
                  <a:pt x="157" y="0"/>
                  <a:pt x="153" y="4"/>
                </a:cubicBezTo>
                <a:cubicBezTo>
                  <a:pt x="100" y="58"/>
                  <a:pt x="40" y="25"/>
                  <a:pt x="38" y="24"/>
                </a:cubicBezTo>
                <a:cubicBezTo>
                  <a:pt x="35" y="22"/>
                  <a:pt x="31" y="22"/>
                  <a:pt x="28" y="23"/>
                </a:cubicBezTo>
                <a:cubicBezTo>
                  <a:pt x="25" y="25"/>
                  <a:pt x="22" y="28"/>
                  <a:pt x="22" y="32"/>
                </a:cubicBezTo>
                <a:cubicBezTo>
                  <a:pt x="0" y="216"/>
                  <a:pt x="154" y="298"/>
                  <a:pt x="156" y="298"/>
                </a:cubicBezTo>
                <a:cubicBezTo>
                  <a:pt x="156" y="299"/>
                  <a:pt x="157" y="299"/>
                  <a:pt x="157" y="299"/>
                </a:cubicBezTo>
                <a:cubicBezTo>
                  <a:pt x="157" y="299"/>
                  <a:pt x="158" y="299"/>
                  <a:pt x="158" y="299"/>
                </a:cubicBezTo>
                <a:cubicBezTo>
                  <a:pt x="159" y="300"/>
                  <a:pt x="160" y="300"/>
                  <a:pt x="161" y="300"/>
                </a:cubicBezTo>
                <a:cubicBezTo>
                  <a:pt x="161" y="300"/>
                  <a:pt x="161" y="300"/>
                  <a:pt x="161" y="300"/>
                </a:cubicBezTo>
                <a:cubicBezTo>
                  <a:pt x="161" y="300"/>
                  <a:pt x="161" y="300"/>
                  <a:pt x="161" y="300"/>
                </a:cubicBezTo>
                <a:cubicBezTo>
                  <a:pt x="162" y="300"/>
                  <a:pt x="162" y="300"/>
                  <a:pt x="163" y="299"/>
                </a:cubicBezTo>
                <a:cubicBezTo>
                  <a:pt x="164" y="299"/>
                  <a:pt x="164" y="299"/>
                  <a:pt x="164" y="299"/>
                </a:cubicBezTo>
                <a:cubicBezTo>
                  <a:pt x="165" y="299"/>
                  <a:pt x="165" y="299"/>
                  <a:pt x="166" y="298"/>
                </a:cubicBezTo>
                <a:cubicBezTo>
                  <a:pt x="167" y="298"/>
                  <a:pt x="321" y="216"/>
                  <a:pt x="299" y="32"/>
                </a:cubicBezTo>
                <a:close/>
                <a:moveTo>
                  <a:pt x="252" y="55"/>
                </a:moveTo>
                <a:cubicBezTo>
                  <a:pt x="92" y="215"/>
                  <a:pt x="92" y="215"/>
                  <a:pt x="92" y="215"/>
                </a:cubicBezTo>
                <a:cubicBezTo>
                  <a:pt x="89" y="210"/>
                  <a:pt x="85" y="206"/>
                  <a:pt x="82" y="201"/>
                </a:cubicBezTo>
                <a:cubicBezTo>
                  <a:pt x="228" y="55"/>
                  <a:pt x="228" y="55"/>
                  <a:pt x="228" y="55"/>
                </a:cubicBezTo>
                <a:cubicBezTo>
                  <a:pt x="236" y="56"/>
                  <a:pt x="244" y="56"/>
                  <a:pt x="252" y="55"/>
                </a:cubicBezTo>
                <a:close/>
                <a:moveTo>
                  <a:pt x="42" y="49"/>
                </a:moveTo>
                <a:cubicBezTo>
                  <a:pt x="66" y="57"/>
                  <a:pt x="115" y="66"/>
                  <a:pt x="161" y="26"/>
                </a:cubicBezTo>
                <a:cubicBezTo>
                  <a:pt x="175" y="38"/>
                  <a:pt x="189" y="46"/>
                  <a:pt x="203" y="50"/>
                </a:cubicBezTo>
                <a:cubicBezTo>
                  <a:pt x="71" y="183"/>
                  <a:pt x="71" y="183"/>
                  <a:pt x="71" y="183"/>
                </a:cubicBezTo>
                <a:cubicBezTo>
                  <a:pt x="51" y="148"/>
                  <a:pt x="38" y="104"/>
                  <a:pt x="42" y="49"/>
                </a:cubicBezTo>
                <a:close/>
                <a:moveTo>
                  <a:pt x="161" y="277"/>
                </a:moveTo>
                <a:cubicBezTo>
                  <a:pt x="151" y="271"/>
                  <a:pt x="129" y="256"/>
                  <a:pt x="106" y="231"/>
                </a:cubicBezTo>
                <a:cubicBezTo>
                  <a:pt x="280" y="57"/>
                  <a:pt x="280" y="57"/>
                  <a:pt x="280" y="57"/>
                </a:cubicBezTo>
                <a:cubicBezTo>
                  <a:pt x="285" y="195"/>
                  <a:pt x="185" y="263"/>
                  <a:pt x="161" y="277"/>
                </a:cubicBezTo>
                <a:close/>
              </a:path>
            </a:pathLst>
          </a:custGeom>
          <a:solidFill>
            <a:schemeClr val="bg1"/>
          </a:solidFill>
          <a:ln>
            <a:noFill/>
          </a:ln>
        </p:spPr>
        <p:txBody>
          <a:bodyPr lIns="91440" tIns="45720" rIns="91440" bIns="45720"/>
          <a:lstStyle/>
          <a:p>
            <a:pPr>
              <a:defRPr/>
            </a:pPr>
            <a:endParaRPr lang="en-GB" sz="1400">
              <a:latin typeface="Verdana" panose="020B0604030504040204" pitchFamily="34" charset="0"/>
              <a:ea typeface="Verdana" panose="020B0604030504040204" pitchFamily="34" charset="0"/>
              <a:cs typeface="Verdana" panose="020B0604030504040204" pitchFamily="34" charset="0"/>
            </a:endParaRPr>
          </a:p>
        </p:txBody>
      </p:sp>
      <p:grpSp>
        <p:nvGrpSpPr>
          <p:cNvPr id="414" name="Google Shape;1457;g113f850fe0d_2_131">
            <a:extLst>
              <a:ext uri="{FF2B5EF4-FFF2-40B4-BE49-F238E27FC236}">
                <a16:creationId xmlns:a16="http://schemas.microsoft.com/office/drawing/2014/main" id="{41ED2F5D-97C6-B331-02B4-98598690A60B}"/>
              </a:ext>
            </a:extLst>
          </p:cNvPr>
          <p:cNvGrpSpPr/>
          <p:nvPr/>
        </p:nvGrpSpPr>
        <p:grpSpPr>
          <a:xfrm>
            <a:off x="272510" y="5757028"/>
            <a:ext cx="512064" cy="365760"/>
            <a:chOff x="2771775" y="11887201"/>
            <a:chExt cx="2366963" cy="1827213"/>
          </a:xfrm>
          <a:solidFill>
            <a:schemeClr val="bg1"/>
          </a:solidFill>
        </p:grpSpPr>
        <p:sp>
          <p:nvSpPr>
            <p:cNvPr id="415" name="Google Shape;1458;g113f850fe0d_2_131">
              <a:extLst>
                <a:ext uri="{FF2B5EF4-FFF2-40B4-BE49-F238E27FC236}">
                  <a16:creationId xmlns:a16="http://schemas.microsoft.com/office/drawing/2014/main" id="{96087D2D-3FD3-A2E3-4961-68F6762B232E}"/>
                </a:ext>
              </a:extLst>
            </p:cNvPr>
            <p:cNvSpPr/>
            <p:nvPr/>
          </p:nvSpPr>
          <p:spPr>
            <a:xfrm>
              <a:off x="2771775" y="11887201"/>
              <a:ext cx="2366963" cy="1827213"/>
            </a:xfrm>
            <a:custGeom>
              <a:avLst/>
              <a:gdLst/>
              <a:ahLst/>
              <a:cxnLst/>
              <a:rect l="l" t="t" r="r" b="b"/>
              <a:pathLst>
                <a:path w="1057" h="816" extrusionOk="0">
                  <a:moveTo>
                    <a:pt x="489" y="748"/>
                  </a:moveTo>
                  <a:cubicBezTo>
                    <a:pt x="473" y="748"/>
                    <a:pt x="473" y="724"/>
                    <a:pt x="489" y="724"/>
                  </a:cubicBezTo>
                  <a:cubicBezTo>
                    <a:pt x="579" y="724"/>
                    <a:pt x="579" y="724"/>
                    <a:pt x="579" y="724"/>
                  </a:cubicBezTo>
                  <a:cubicBezTo>
                    <a:pt x="595" y="724"/>
                    <a:pt x="595" y="748"/>
                    <a:pt x="579" y="748"/>
                  </a:cubicBezTo>
                  <a:cubicBezTo>
                    <a:pt x="489" y="748"/>
                    <a:pt x="489" y="748"/>
                    <a:pt x="489" y="748"/>
                  </a:cubicBezTo>
                  <a:close/>
                  <a:moveTo>
                    <a:pt x="534" y="72"/>
                  </a:moveTo>
                  <a:cubicBezTo>
                    <a:pt x="589" y="72"/>
                    <a:pt x="478" y="72"/>
                    <a:pt x="534" y="72"/>
                  </a:cubicBezTo>
                  <a:close/>
                  <a:moveTo>
                    <a:pt x="84" y="746"/>
                  </a:moveTo>
                  <a:cubicBezTo>
                    <a:pt x="230" y="762"/>
                    <a:pt x="380" y="768"/>
                    <a:pt x="530" y="768"/>
                  </a:cubicBezTo>
                  <a:cubicBezTo>
                    <a:pt x="682" y="768"/>
                    <a:pt x="835" y="762"/>
                    <a:pt x="983" y="746"/>
                  </a:cubicBezTo>
                  <a:cubicBezTo>
                    <a:pt x="1003" y="744"/>
                    <a:pt x="1002" y="712"/>
                    <a:pt x="986" y="712"/>
                  </a:cubicBezTo>
                  <a:cubicBezTo>
                    <a:pt x="82" y="712"/>
                    <a:pt x="82" y="712"/>
                    <a:pt x="82" y="712"/>
                  </a:cubicBezTo>
                  <a:cubicBezTo>
                    <a:pt x="66" y="712"/>
                    <a:pt x="65" y="744"/>
                    <a:pt x="84" y="746"/>
                  </a:cubicBezTo>
                  <a:close/>
                  <a:moveTo>
                    <a:pt x="534" y="816"/>
                  </a:moveTo>
                  <a:cubicBezTo>
                    <a:pt x="381" y="816"/>
                    <a:pt x="228" y="810"/>
                    <a:pt x="79" y="794"/>
                  </a:cubicBezTo>
                  <a:cubicBezTo>
                    <a:pt x="0" y="785"/>
                    <a:pt x="5" y="666"/>
                    <a:pt x="82" y="664"/>
                  </a:cubicBezTo>
                  <a:cubicBezTo>
                    <a:pt x="98" y="664"/>
                    <a:pt x="98" y="664"/>
                    <a:pt x="98" y="664"/>
                  </a:cubicBezTo>
                  <a:cubicBezTo>
                    <a:pt x="96" y="657"/>
                    <a:pt x="94" y="649"/>
                    <a:pt x="94" y="642"/>
                  </a:cubicBezTo>
                  <a:cubicBezTo>
                    <a:pt x="94" y="82"/>
                    <a:pt x="94" y="82"/>
                    <a:pt x="94" y="82"/>
                  </a:cubicBezTo>
                  <a:cubicBezTo>
                    <a:pt x="94" y="45"/>
                    <a:pt x="124" y="18"/>
                    <a:pt x="159" y="14"/>
                  </a:cubicBezTo>
                  <a:cubicBezTo>
                    <a:pt x="267" y="4"/>
                    <a:pt x="401" y="0"/>
                    <a:pt x="534" y="0"/>
                  </a:cubicBezTo>
                  <a:cubicBezTo>
                    <a:pt x="668" y="0"/>
                    <a:pt x="801" y="4"/>
                    <a:pt x="909" y="14"/>
                  </a:cubicBezTo>
                  <a:cubicBezTo>
                    <a:pt x="945" y="18"/>
                    <a:pt x="975" y="45"/>
                    <a:pt x="975" y="82"/>
                  </a:cubicBezTo>
                  <a:cubicBezTo>
                    <a:pt x="974" y="642"/>
                    <a:pt x="974" y="642"/>
                    <a:pt x="974" y="642"/>
                  </a:cubicBezTo>
                  <a:cubicBezTo>
                    <a:pt x="974" y="649"/>
                    <a:pt x="972" y="657"/>
                    <a:pt x="970" y="664"/>
                  </a:cubicBezTo>
                  <a:cubicBezTo>
                    <a:pt x="1000" y="664"/>
                    <a:pt x="1024" y="666"/>
                    <a:pt x="1039" y="698"/>
                  </a:cubicBezTo>
                  <a:cubicBezTo>
                    <a:pt x="1057" y="736"/>
                    <a:pt x="1039" y="789"/>
                    <a:pt x="988" y="794"/>
                  </a:cubicBezTo>
                  <a:cubicBezTo>
                    <a:pt x="839" y="810"/>
                    <a:pt x="686" y="816"/>
                    <a:pt x="534" y="816"/>
                  </a:cubicBezTo>
                  <a:close/>
                  <a:moveTo>
                    <a:pt x="534" y="48"/>
                  </a:moveTo>
                  <a:cubicBezTo>
                    <a:pt x="401" y="48"/>
                    <a:pt x="269" y="51"/>
                    <a:pt x="164" y="62"/>
                  </a:cubicBezTo>
                  <a:cubicBezTo>
                    <a:pt x="153" y="63"/>
                    <a:pt x="142" y="70"/>
                    <a:pt x="142" y="82"/>
                  </a:cubicBezTo>
                  <a:cubicBezTo>
                    <a:pt x="142" y="642"/>
                    <a:pt x="142" y="642"/>
                    <a:pt x="142" y="642"/>
                  </a:cubicBezTo>
                  <a:cubicBezTo>
                    <a:pt x="142" y="653"/>
                    <a:pt x="151" y="664"/>
                    <a:pt x="162" y="664"/>
                  </a:cubicBezTo>
                  <a:cubicBezTo>
                    <a:pt x="907" y="664"/>
                    <a:pt x="907" y="664"/>
                    <a:pt x="907" y="664"/>
                  </a:cubicBezTo>
                  <a:cubicBezTo>
                    <a:pt x="918" y="664"/>
                    <a:pt x="926" y="653"/>
                    <a:pt x="926" y="642"/>
                  </a:cubicBezTo>
                  <a:cubicBezTo>
                    <a:pt x="927" y="82"/>
                    <a:pt x="927" y="82"/>
                    <a:pt x="927" y="82"/>
                  </a:cubicBezTo>
                  <a:cubicBezTo>
                    <a:pt x="927" y="70"/>
                    <a:pt x="916" y="63"/>
                    <a:pt x="905" y="62"/>
                  </a:cubicBezTo>
                  <a:cubicBezTo>
                    <a:pt x="799" y="51"/>
                    <a:pt x="667" y="48"/>
                    <a:pt x="534" y="48"/>
                  </a:cubicBez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Verdana"/>
                <a:ea typeface="Verdana"/>
                <a:cs typeface="Verdana"/>
                <a:sym typeface="Verdana"/>
              </a:endParaRPr>
            </a:p>
          </p:txBody>
        </p:sp>
        <p:sp>
          <p:nvSpPr>
            <p:cNvPr id="416" name="Google Shape;1459;g113f850fe0d_2_131">
              <a:extLst>
                <a:ext uri="{FF2B5EF4-FFF2-40B4-BE49-F238E27FC236}">
                  <a16:creationId xmlns:a16="http://schemas.microsoft.com/office/drawing/2014/main" id="{10F57761-0BD9-3A0A-572A-D6AE997B25F3}"/>
                </a:ext>
              </a:extLst>
            </p:cNvPr>
            <p:cNvSpPr/>
            <p:nvPr/>
          </p:nvSpPr>
          <p:spPr>
            <a:xfrm>
              <a:off x="4324350" y="12688888"/>
              <a:ext cx="269875" cy="468313"/>
            </a:xfrm>
            <a:custGeom>
              <a:avLst/>
              <a:gdLst/>
              <a:ahLst/>
              <a:cxnLst/>
              <a:rect l="l" t="t" r="r" b="b"/>
              <a:pathLst>
                <a:path w="121" h="209" extrusionOk="0">
                  <a:moveTo>
                    <a:pt x="11" y="4"/>
                  </a:moveTo>
                  <a:cubicBezTo>
                    <a:pt x="119" y="132"/>
                    <a:pt x="119" y="132"/>
                    <a:pt x="119" y="132"/>
                  </a:cubicBezTo>
                  <a:cubicBezTo>
                    <a:pt x="120" y="133"/>
                    <a:pt x="121" y="135"/>
                    <a:pt x="121" y="136"/>
                  </a:cubicBezTo>
                  <a:cubicBezTo>
                    <a:pt x="121" y="140"/>
                    <a:pt x="118" y="142"/>
                    <a:pt x="115" y="142"/>
                  </a:cubicBezTo>
                  <a:cubicBezTo>
                    <a:pt x="71" y="138"/>
                    <a:pt x="71" y="138"/>
                    <a:pt x="71" y="138"/>
                  </a:cubicBezTo>
                  <a:cubicBezTo>
                    <a:pt x="96" y="201"/>
                    <a:pt x="96" y="201"/>
                    <a:pt x="96" y="201"/>
                  </a:cubicBezTo>
                  <a:cubicBezTo>
                    <a:pt x="97" y="205"/>
                    <a:pt x="95" y="209"/>
                    <a:pt x="90" y="209"/>
                  </a:cubicBezTo>
                  <a:cubicBezTo>
                    <a:pt x="67" y="209"/>
                    <a:pt x="67" y="209"/>
                    <a:pt x="67" y="209"/>
                  </a:cubicBezTo>
                  <a:cubicBezTo>
                    <a:pt x="65" y="209"/>
                    <a:pt x="62" y="208"/>
                    <a:pt x="62" y="205"/>
                  </a:cubicBezTo>
                  <a:cubicBezTo>
                    <a:pt x="41" y="149"/>
                    <a:pt x="41" y="149"/>
                    <a:pt x="41" y="149"/>
                  </a:cubicBezTo>
                  <a:cubicBezTo>
                    <a:pt x="11" y="179"/>
                    <a:pt x="11" y="179"/>
                    <a:pt x="11" y="179"/>
                  </a:cubicBezTo>
                  <a:cubicBezTo>
                    <a:pt x="10" y="180"/>
                    <a:pt x="8" y="181"/>
                    <a:pt x="6" y="181"/>
                  </a:cubicBezTo>
                  <a:cubicBezTo>
                    <a:pt x="3" y="181"/>
                    <a:pt x="0" y="178"/>
                    <a:pt x="0" y="175"/>
                  </a:cubicBezTo>
                  <a:cubicBezTo>
                    <a:pt x="0" y="7"/>
                    <a:pt x="0" y="7"/>
                    <a:pt x="0" y="7"/>
                  </a:cubicBezTo>
                  <a:cubicBezTo>
                    <a:pt x="0" y="3"/>
                    <a:pt x="7" y="0"/>
                    <a:pt x="11" y="4"/>
                  </a:cubicBez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Verdana"/>
                <a:ea typeface="Verdana"/>
                <a:cs typeface="Verdana"/>
                <a:sym typeface="Verdana"/>
              </a:endParaRPr>
            </a:p>
          </p:txBody>
        </p:sp>
        <p:sp>
          <p:nvSpPr>
            <p:cNvPr id="417" name="Google Shape;1460;g113f850fe0d_2_131">
              <a:extLst>
                <a:ext uri="{FF2B5EF4-FFF2-40B4-BE49-F238E27FC236}">
                  <a16:creationId xmlns:a16="http://schemas.microsoft.com/office/drawing/2014/main" id="{0336CC6B-C987-8DD4-ECC9-CC6B184B7E8A}"/>
                </a:ext>
              </a:extLst>
            </p:cNvPr>
            <p:cNvSpPr/>
            <p:nvPr/>
          </p:nvSpPr>
          <p:spPr>
            <a:xfrm>
              <a:off x="3170238" y="12155488"/>
              <a:ext cx="1603375" cy="1146175"/>
            </a:xfrm>
            <a:custGeom>
              <a:avLst/>
              <a:gdLst/>
              <a:ahLst/>
              <a:cxnLst/>
              <a:rect l="l" t="t" r="r" b="b"/>
              <a:pathLst>
                <a:path w="1010" h="722" extrusionOk="0">
                  <a:moveTo>
                    <a:pt x="0" y="0"/>
                  </a:moveTo>
                  <a:lnTo>
                    <a:pt x="0" y="722"/>
                  </a:lnTo>
                  <a:lnTo>
                    <a:pt x="1010" y="722"/>
                  </a:lnTo>
                  <a:lnTo>
                    <a:pt x="1010" y="0"/>
                  </a:lnTo>
                  <a:lnTo>
                    <a:pt x="0" y="0"/>
                  </a:lnTo>
                  <a:close/>
                  <a:moveTo>
                    <a:pt x="965" y="677"/>
                  </a:moveTo>
                  <a:lnTo>
                    <a:pt x="46" y="677"/>
                  </a:lnTo>
                  <a:lnTo>
                    <a:pt x="46" y="158"/>
                  </a:lnTo>
                  <a:lnTo>
                    <a:pt x="965" y="158"/>
                  </a:lnTo>
                  <a:lnTo>
                    <a:pt x="965" y="677"/>
                  </a:ln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Verdana"/>
                <a:ea typeface="Verdana"/>
                <a:cs typeface="Verdana"/>
                <a:sym typeface="Verdana"/>
              </a:endParaRPr>
            </a:p>
          </p:txBody>
        </p:sp>
        <p:sp>
          <p:nvSpPr>
            <p:cNvPr id="418" name="Google Shape;1461;g113f850fe0d_2_131">
              <a:extLst>
                <a:ext uri="{FF2B5EF4-FFF2-40B4-BE49-F238E27FC236}">
                  <a16:creationId xmlns:a16="http://schemas.microsoft.com/office/drawing/2014/main" id="{AE725ADE-C20F-6DA2-60B5-A6CFBF7B9BEB}"/>
                </a:ext>
              </a:extLst>
            </p:cNvPr>
            <p:cNvSpPr/>
            <p:nvPr/>
          </p:nvSpPr>
          <p:spPr>
            <a:xfrm>
              <a:off x="3732213" y="12630151"/>
              <a:ext cx="146050" cy="501650"/>
            </a:xfrm>
            <a:prstGeom prst="rect">
              <a:avLst/>
            </a:pr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Verdana"/>
                <a:ea typeface="Verdana"/>
                <a:cs typeface="Verdana"/>
                <a:sym typeface="Verdana"/>
              </a:endParaRPr>
            </a:p>
          </p:txBody>
        </p:sp>
        <p:sp>
          <p:nvSpPr>
            <p:cNvPr id="419" name="Google Shape;1462;g113f850fe0d_2_131">
              <a:extLst>
                <a:ext uri="{FF2B5EF4-FFF2-40B4-BE49-F238E27FC236}">
                  <a16:creationId xmlns:a16="http://schemas.microsoft.com/office/drawing/2014/main" id="{7B28D1A5-DA69-1ADF-A4ED-DCC6CC5D923E}"/>
                </a:ext>
              </a:extLst>
            </p:cNvPr>
            <p:cNvSpPr/>
            <p:nvPr/>
          </p:nvSpPr>
          <p:spPr>
            <a:xfrm>
              <a:off x="3930650" y="12939713"/>
              <a:ext cx="142875" cy="192088"/>
            </a:xfrm>
            <a:prstGeom prst="rect">
              <a:avLst/>
            </a:pr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Verdana"/>
                <a:ea typeface="Verdana"/>
                <a:cs typeface="Verdana"/>
                <a:sym typeface="Verdana"/>
              </a:endParaRPr>
            </a:p>
          </p:txBody>
        </p:sp>
        <p:sp>
          <p:nvSpPr>
            <p:cNvPr id="420" name="Google Shape;1463;g113f850fe0d_2_131">
              <a:extLst>
                <a:ext uri="{FF2B5EF4-FFF2-40B4-BE49-F238E27FC236}">
                  <a16:creationId xmlns:a16="http://schemas.microsoft.com/office/drawing/2014/main" id="{E5CAB4ED-C25C-964F-4D5E-C5FD5C920754}"/>
                </a:ext>
              </a:extLst>
            </p:cNvPr>
            <p:cNvSpPr/>
            <p:nvPr/>
          </p:nvSpPr>
          <p:spPr>
            <a:xfrm>
              <a:off x="3538538" y="12504738"/>
              <a:ext cx="142875" cy="627063"/>
            </a:xfrm>
            <a:prstGeom prst="rect">
              <a:avLst/>
            </a:pr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Verdana"/>
                <a:ea typeface="Verdana"/>
                <a:cs typeface="Verdana"/>
                <a:sym typeface="Verdana"/>
              </a:endParaRPr>
            </a:p>
          </p:txBody>
        </p:sp>
        <p:sp>
          <p:nvSpPr>
            <p:cNvPr id="421" name="Google Shape;1464;g113f850fe0d_2_131">
              <a:extLst>
                <a:ext uri="{FF2B5EF4-FFF2-40B4-BE49-F238E27FC236}">
                  <a16:creationId xmlns:a16="http://schemas.microsoft.com/office/drawing/2014/main" id="{C5740B55-6560-B636-786B-7757754D8FD0}"/>
                </a:ext>
              </a:extLst>
            </p:cNvPr>
            <p:cNvSpPr/>
            <p:nvPr/>
          </p:nvSpPr>
          <p:spPr>
            <a:xfrm>
              <a:off x="3341688" y="12766676"/>
              <a:ext cx="142875" cy="365125"/>
            </a:xfrm>
            <a:prstGeom prst="rect">
              <a:avLst/>
            </a:pr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Verdana"/>
                <a:ea typeface="Verdana"/>
                <a:cs typeface="Verdana"/>
                <a:sym typeface="Verdana"/>
              </a:endParaRPr>
            </a:p>
          </p:txBody>
        </p:sp>
        <p:sp>
          <p:nvSpPr>
            <p:cNvPr id="422" name="Google Shape;1465;g113f850fe0d_2_131">
              <a:extLst>
                <a:ext uri="{FF2B5EF4-FFF2-40B4-BE49-F238E27FC236}">
                  <a16:creationId xmlns:a16="http://schemas.microsoft.com/office/drawing/2014/main" id="{58D2DA22-C150-B8E9-22B3-C331A38B9992}"/>
                </a:ext>
              </a:extLst>
            </p:cNvPr>
            <p:cNvSpPr/>
            <p:nvPr/>
          </p:nvSpPr>
          <p:spPr>
            <a:xfrm>
              <a:off x="3932238" y="12039601"/>
              <a:ext cx="71438" cy="71438"/>
            </a:xfrm>
            <a:prstGeom prst="ellipse">
              <a:avLst/>
            </a:pr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Verdana"/>
                <a:ea typeface="Verdana"/>
                <a:cs typeface="Verdana"/>
                <a:sym typeface="Verdana"/>
              </a:endParaRPr>
            </a:p>
          </p:txBody>
        </p:sp>
      </p:grpSp>
      <p:sp>
        <p:nvSpPr>
          <p:cNvPr id="423" name="Freeform 36">
            <a:extLst>
              <a:ext uri="{FF2B5EF4-FFF2-40B4-BE49-F238E27FC236}">
                <a16:creationId xmlns:a16="http://schemas.microsoft.com/office/drawing/2014/main" id="{3B56DAA6-55F8-B8E0-CF6B-8B1FD626B6E2}"/>
              </a:ext>
            </a:extLst>
          </p:cNvPr>
          <p:cNvSpPr>
            <a:spLocks noEditPoints="1"/>
          </p:cNvSpPr>
          <p:nvPr/>
        </p:nvSpPr>
        <p:spPr bwMode="auto">
          <a:xfrm>
            <a:off x="4293963" y="5676498"/>
            <a:ext cx="465785" cy="468000"/>
          </a:xfrm>
          <a:custGeom>
            <a:avLst/>
            <a:gdLst>
              <a:gd name="T0" fmla="*/ 770 w 841"/>
              <a:gd name="T1" fmla="*/ 472 h 845"/>
              <a:gd name="T2" fmla="*/ 775 w 841"/>
              <a:gd name="T3" fmla="*/ 411 h 845"/>
              <a:gd name="T4" fmla="*/ 833 w 841"/>
              <a:gd name="T5" fmla="*/ 293 h 845"/>
              <a:gd name="T6" fmla="*/ 703 w 841"/>
              <a:gd name="T7" fmla="*/ 210 h 845"/>
              <a:gd name="T8" fmla="*/ 643 w 841"/>
              <a:gd name="T9" fmla="*/ 146 h 845"/>
              <a:gd name="T10" fmla="*/ 527 w 841"/>
              <a:gd name="T11" fmla="*/ 0 h 845"/>
              <a:gd name="T12" fmla="*/ 438 w 841"/>
              <a:gd name="T13" fmla="*/ 69 h 845"/>
              <a:gd name="T14" fmla="*/ 350 w 841"/>
              <a:gd name="T15" fmla="*/ 75 h 845"/>
              <a:gd name="T16" fmla="*/ 207 w 841"/>
              <a:gd name="T17" fmla="*/ 138 h 845"/>
              <a:gd name="T18" fmla="*/ 162 w 841"/>
              <a:gd name="T19" fmla="*/ 177 h 845"/>
              <a:gd name="T20" fmla="*/ 36 w 841"/>
              <a:gd name="T21" fmla="*/ 221 h 845"/>
              <a:gd name="T22" fmla="*/ 69 w 841"/>
              <a:gd name="T23" fmla="*/ 373 h 845"/>
              <a:gd name="T24" fmla="*/ 66 w 841"/>
              <a:gd name="T25" fmla="*/ 461 h 845"/>
              <a:gd name="T26" fmla="*/ 47 w 841"/>
              <a:gd name="T27" fmla="*/ 643 h 845"/>
              <a:gd name="T28" fmla="*/ 154 w 841"/>
              <a:gd name="T29" fmla="*/ 657 h 845"/>
              <a:gd name="T30" fmla="*/ 223 w 841"/>
              <a:gd name="T31" fmla="*/ 718 h 845"/>
              <a:gd name="T32" fmla="*/ 369 w 841"/>
              <a:gd name="T33" fmla="*/ 773 h 845"/>
              <a:gd name="T34" fmla="*/ 430 w 841"/>
              <a:gd name="T35" fmla="*/ 776 h 845"/>
              <a:gd name="T36" fmla="*/ 549 w 841"/>
              <a:gd name="T37" fmla="*/ 836 h 845"/>
              <a:gd name="T38" fmla="*/ 632 w 841"/>
              <a:gd name="T39" fmla="*/ 707 h 845"/>
              <a:gd name="T40" fmla="*/ 695 w 841"/>
              <a:gd name="T41" fmla="*/ 643 h 845"/>
              <a:gd name="T42" fmla="*/ 328 w 841"/>
              <a:gd name="T43" fmla="*/ 657 h 845"/>
              <a:gd name="T44" fmla="*/ 284 w 841"/>
              <a:gd name="T45" fmla="*/ 635 h 845"/>
              <a:gd name="T46" fmla="*/ 229 w 841"/>
              <a:gd name="T47" fmla="*/ 585 h 845"/>
              <a:gd name="T48" fmla="*/ 190 w 841"/>
              <a:gd name="T49" fmla="*/ 525 h 845"/>
              <a:gd name="T50" fmla="*/ 171 w 841"/>
              <a:gd name="T51" fmla="*/ 456 h 845"/>
              <a:gd name="T52" fmla="*/ 171 w 841"/>
              <a:gd name="T53" fmla="*/ 381 h 845"/>
              <a:gd name="T54" fmla="*/ 185 w 841"/>
              <a:gd name="T55" fmla="*/ 331 h 845"/>
              <a:gd name="T56" fmla="*/ 223 w 841"/>
              <a:gd name="T57" fmla="*/ 265 h 845"/>
              <a:gd name="T58" fmla="*/ 276 w 841"/>
              <a:gd name="T59" fmla="*/ 215 h 845"/>
              <a:gd name="T60" fmla="*/ 339 w 841"/>
              <a:gd name="T61" fmla="*/ 182 h 845"/>
              <a:gd name="T62" fmla="*/ 411 w 841"/>
              <a:gd name="T63" fmla="*/ 171 h 845"/>
              <a:gd name="T64" fmla="*/ 485 w 841"/>
              <a:gd name="T65" fmla="*/ 180 h 845"/>
              <a:gd name="T66" fmla="*/ 532 w 841"/>
              <a:gd name="T67" fmla="*/ 199 h 845"/>
              <a:gd name="T68" fmla="*/ 593 w 841"/>
              <a:gd name="T69" fmla="*/ 240 h 845"/>
              <a:gd name="T70" fmla="*/ 637 w 841"/>
              <a:gd name="T71" fmla="*/ 298 h 845"/>
              <a:gd name="T72" fmla="*/ 665 w 841"/>
              <a:gd name="T73" fmla="*/ 364 h 845"/>
              <a:gd name="T74" fmla="*/ 670 w 841"/>
              <a:gd name="T75" fmla="*/ 439 h 845"/>
              <a:gd name="T76" fmla="*/ 654 w 841"/>
              <a:gd name="T77" fmla="*/ 513 h 845"/>
              <a:gd name="T78" fmla="*/ 632 w 841"/>
              <a:gd name="T79" fmla="*/ 558 h 845"/>
              <a:gd name="T80" fmla="*/ 582 w 841"/>
              <a:gd name="T81" fmla="*/ 613 h 845"/>
              <a:gd name="T82" fmla="*/ 521 w 841"/>
              <a:gd name="T83" fmla="*/ 651 h 845"/>
              <a:gd name="T84" fmla="*/ 452 w 841"/>
              <a:gd name="T85" fmla="*/ 671 h 845"/>
              <a:gd name="T86" fmla="*/ 378 w 841"/>
              <a:gd name="T87" fmla="*/ 671 h 845"/>
              <a:gd name="T88" fmla="*/ 328 w 841"/>
              <a:gd name="T89" fmla="*/ 657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41" h="845">
                <a:moveTo>
                  <a:pt x="805" y="624"/>
                </a:moveTo>
                <a:lnTo>
                  <a:pt x="841" y="530"/>
                </a:lnTo>
                <a:lnTo>
                  <a:pt x="770" y="472"/>
                </a:lnTo>
                <a:lnTo>
                  <a:pt x="770" y="472"/>
                </a:lnTo>
                <a:lnTo>
                  <a:pt x="772" y="442"/>
                </a:lnTo>
                <a:lnTo>
                  <a:pt x="775" y="411"/>
                </a:lnTo>
                <a:lnTo>
                  <a:pt x="772" y="384"/>
                </a:lnTo>
                <a:lnTo>
                  <a:pt x="767" y="353"/>
                </a:lnTo>
                <a:lnTo>
                  <a:pt x="833" y="293"/>
                </a:lnTo>
                <a:lnTo>
                  <a:pt x="794" y="202"/>
                </a:lnTo>
                <a:lnTo>
                  <a:pt x="703" y="210"/>
                </a:lnTo>
                <a:lnTo>
                  <a:pt x="703" y="210"/>
                </a:lnTo>
                <a:lnTo>
                  <a:pt x="684" y="188"/>
                </a:lnTo>
                <a:lnTo>
                  <a:pt x="665" y="166"/>
                </a:lnTo>
                <a:lnTo>
                  <a:pt x="643" y="146"/>
                </a:lnTo>
                <a:lnTo>
                  <a:pt x="618" y="127"/>
                </a:lnTo>
                <a:lnTo>
                  <a:pt x="620" y="36"/>
                </a:lnTo>
                <a:lnTo>
                  <a:pt x="527" y="0"/>
                </a:lnTo>
                <a:lnTo>
                  <a:pt x="469" y="72"/>
                </a:lnTo>
                <a:lnTo>
                  <a:pt x="469" y="72"/>
                </a:lnTo>
                <a:lnTo>
                  <a:pt x="438" y="69"/>
                </a:lnTo>
                <a:lnTo>
                  <a:pt x="411" y="66"/>
                </a:lnTo>
                <a:lnTo>
                  <a:pt x="380" y="69"/>
                </a:lnTo>
                <a:lnTo>
                  <a:pt x="350" y="75"/>
                </a:lnTo>
                <a:lnTo>
                  <a:pt x="289" y="9"/>
                </a:lnTo>
                <a:lnTo>
                  <a:pt x="198" y="47"/>
                </a:lnTo>
                <a:lnTo>
                  <a:pt x="207" y="138"/>
                </a:lnTo>
                <a:lnTo>
                  <a:pt x="207" y="138"/>
                </a:lnTo>
                <a:lnTo>
                  <a:pt x="185" y="158"/>
                </a:lnTo>
                <a:lnTo>
                  <a:pt x="162" y="177"/>
                </a:lnTo>
                <a:lnTo>
                  <a:pt x="143" y="202"/>
                </a:lnTo>
                <a:lnTo>
                  <a:pt x="124" y="224"/>
                </a:lnTo>
                <a:lnTo>
                  <a:pt x="36" y="221"/>
                </a:lnTo>
                <a:lnTo>
                  <a:pt x="0" y="315"/>
                </a:lnTo>
                <a:lnTo>
                  <a:pt x="69" y="373"/>
                </a:lnTo>
                <a:lnTo>
                  <a:pt x="69" y="373"/>
                </a:lnTo>
                <a:lnTo>
                  <a:pt x="66" y="403"/>
                </a:lnTo>
                <a:lnTo>
                  <a:pt x="66" y="431"/>
                </a:lnTo>
                <a:lnTo>
                  <a:pt x="66" y="461"/>
                </a:lnTo>
                <a:lnTo>
                  <a:pt x="71" y="491"/>
                </a:lnTo>
                <a:lnTo>
                  <a:pt x="5" y="552"/>
                </a:lnTo>
                <a:lnTo>
                  <a:pt x="47" y="643"/>
                </a:lnTo>
                <a:lnTo>
                  <a:pt x="135" y="635"/>
                </a:lnTo>
                <a:lnTo>
                  <a:pt x="135" y="635"/>
                </a:lnTo>
                <a:lnTo>
                  <a:pt x="154" y="657"/>
                </a:lnTo>
                <a:lnTo>
                  <a:pt x="176" y="679"/>
                </a:lnTo>
                <a:lnTo>
                  <a:pt x="198" y="698"/>
                </a:lnTo>
                <a:lnTo>
                  <a:pt x="223" y="718"/>
                </a:lnTo>
                <a:lnTo>
                  <a:pt x="218" y="809"/>
                </a:lnTo>
                <a:lnTo>
                  <a:pt x="311" y="845"/>
                </a:lnTo>
                <a:lnTo>
                  <a:pt x="369" y="773"/>
                </a:lnTo>
                <a:lnTo>
                  <a:pt x="369" y="773"/>
                </a:lnTo>
                <a:lnTo>
                  <a:pt x="400" y="776"/>
                </a:lnTo>
                <a:lnTo>
                  <a:pt x="430" y="776"/>
                </a:lnTo>
                <a:lnTo>
                  <a:pt x="458" y="776"/>
                </a:lnTo>
                <a:lnTo>
                  <a:pt x="488" y="770"/>
                </a:lnTo>
                <a:lnTo>
                  <a:pt x="549" y="836"/>
                </a:lnTo>
                <a:lnTo>
                  <a:pt x="640" y="798"/>
                </a:lnTo>
                <a:lnTo>
                  <a:pt x="632" y="707"/>
                </a:lnTo>
                <a:lnTo>
                  <a:pt x="632" y="707"/>
                </a:lnTo>
                <a:lnTo>
                  <a:pt x="654" y="687"/>
                </a:lnTo>
                <a:lnTo>
                  <a:pt x="676" y="668"/>
                </a:lnTo>
                <a:lnTo>
                  <a:pt x="695" y="643"/>
                </a:lnTo>
                <a:lnTo>
                  <a:pt x="714" y="618"/>
                </a:lnTo>
                <a:lnTo>
                  <a:pt x="805" y="624"/>
                </a:lnTo>
                <a:close/>
                <a:moveTo>
                  <a:pt x="328" y="657"/>
                </a:moveTo>
                <a:lnTo>
                  <a:pt x="328" y="657"/>
                </a:lnTo>
                <a:lnTo>
                  <a:pt x="306" y="646"/>
                </a:lnTo>
                <a:lnTo>
                  <a:pt x="284" y="635"/>
                </a:lnTo>
                <a:lnTo>
                  <a:pt x="265" y="621"/>
                </a:lnTo>
                <a:lnTo>
                  <a:pt x="245" y="605"/>
                </a:lnTo>
                <a:lnTo>
                  <a:pt x="229" y="585"/>
                </a:lnTo>
                <a:lnTo>
                  <a:pt x="212" y="566"/>
                </a:lnTo>
                <a:lnTo>
                  <a:pt x="201" y="547"/>
                </a:lnTo>
                <a:lnTo>
                  <a:pt x="190" y="525"/>
                </a:lnTo>
                <a:lnTo>
                  <a:pt x="182" y="502"/>
                </a:lnTo>
                <a:lnTo>
                  <a:pt x="173" y="478"/>
                </a:lnTo>
                <a:lnTo>
                  <a:pt x="171" y="456"/>
                </a:lnTo>
                <a:lnTo>
                  <a:pt x="168" y="431"/>
                </a:lnTo>
                <a:lnTo>
                  <a:pt x="168" y="406"/>
                </a:lnTo>
                <a:lnTo>
                  <a:pt x="171" y="381"/>
                </a:lnTo>
                <a:lnTo>
                  <a:pt x="176" y="356"/>
                </a:lnTo>
                <a:lnTo>
                  <a:pt x="185" y="331"/>
                </a:lnTo>
                <a:lnTo>
                  <a:pt x="185" y="331"/>
                </a:lnTo>
                <a:lnTo>
                  <a:pt x="196" y="309"/>
                </a:lnTo>
                <a:lnTo>
                  <a:pt x="207" y="287"/>
                </a:lnTo>
                <a:lnTo>
                  <a:pt x="223" y="265"/>
                </a:lnTo>
                <a:lnTo>
                  <a:pt x="237" y="249"/>
                </a:lnTo>
                <a:lnTo>
                  <a:pt x="256" y="232"/>
                </a:lnTo>
                <a:lnTo>
                  <a:pt x="276" y="215"/>
                </a:lnTo>
                <a:lnTo>
                  <a:pt x="295" y="204"/>
                </a:lnTo>
                <a:lnTo>
                  <a:pt x="317" y="193"/>
                </a:lnTo>
                <a:lnTo>
                  <a:pt x="339" y="182"/>
                </a:lnTo>
                <a:lnTo>
                  <a:pt x="364" y="177"/>
                </a:lnTo>
                <a:lnTo>
                  <a:pt x="386" y="174"/>
                </a:lnTo>
                <a:lnTo>
                  <a:pt x="411" y="171"/>
                </a:lnTo>
                <a:lnTo>
                  <a:pt x="436" y="171"/>
                </a:lnTo>
                <a:lnTo>
                  <a:pt x="460" y="174"/>
                </a:lnTo>
                <a:lnTo>
                  <a:pt x="485" y="180"/>
                </a:lnTo>
                <a:lnTo>
                  <a:pt x="510" y="188"/>
                </a:lnTo>
                <a:lnTo>
                  <a:pt x="510" y="188"/>
                </a:lnTo>
                <a:lnTo>
                  <a:pt x="532" y="199"/>
                </a:lnTo>
                <a:lnTo>
                  <a:pt x="554" y="210"/>
                </a:lnTo>
                <a:lnTo>
                  <a:pt x="576" y="224"/>
                </a:lnTo>
                <a:lnTo>
                  <a:pt x="593" y="240"/>
                </a:lnTo>
                <a:lnTo>
                  <a:pt x="609" y="260"/>
                </a:lnTo>
                <a:lnTo>
                  <a:pt x="626" y="279"/>
                </a:lnTo>
                <a:lnTo>
                  <a:pt x="637" y="298"/>
                </a:lnTo>
                <a:lnTo>
                  <a:pt x="648" y="320"/>
                </a:lnTo>
                <a:lnTo>
                  <a:pt x="659" y="342"/>
                </a:lnTo>
                <a:lnTo>
                  <a:pt x="665" y="364"/>
                </a:lnTo>
                <a:lnTo>
                  <a:pt x="670" y="389"/>
                </a:lnTo>
                <a:lnTo>
                  <a:pt x="670" y="414"/>
                </a:lnTo>
                <a:lnTo>
                  <a:pt x="670" y="439"/>
                </a:lnTo>
                <a:lnTo>
                  <a:pt x="667" y="464"/>
                </a:lnTo>
                <a:lnTo>
                  <a:pt x="662" y="489"/>
                </a:lnTo>
                <a:lnTo>
                  <a:pt x="654" y="513"/>
                </a:lnTo>
                <a:lnTo>
                  <a:pt x="654" y="513"/>
                </a:lnTo>
                <a:lnTo>
                  <a:pt x="643" y="536"/>
                </a:lnTo>
                <a:lnTo>
                  <a:pt x="632" y="558"/>
                </a:lnTo>
                <a:lnTo>
                  <a:pt x="618" y="577"/>
                </a:lnTo>
                <a:lnTo>
                  <a:pt x="601" y="596"/>
                </a:lnTo>
                <a:lnTo>
                  <a:pt x="582" y="613"/>
                </a:lnTo>
                <a:lnTo>
                  <a:pt x="563" y="629"/>
                </a:lnTo>
                <a:lnTo>
                  <a:pt x="543" y="640"/>
                </a:lnTo>
                <a:lnTo>
                  <a:pt x="521" y="651"/>
                </a:lnTo>
                <a:lnTo>
                  <a:pt x="499" y="660"/>
                </a:lnTo>
                <a:lnTo>
                  <a:pt x="477" y="668"/>
                </a:lnTo>
                <a:lnTo>
                  <a:pt x="452" y="671"/>
                </a:lnTo>
                <a:lnTo>
                  <a:pt x="427" y="674"/>
                </a:lnTo>
                <a:lnTo>
                  <a:pt x="403" y="674"/>
                </a:lnTo>
                <a:lnTo>
                  <a:pt x="378" y="671"/>
                </a:lnTo>
                <a:lnTo>
                  <a:pt x="353" y="665"/>
                </a:lnTo>
                <a:lnTo>
                  <a:pt x="328" y="657"/>
                </a:lnTo>
                <a:lnTo>
                  <a:pt x="328" y="657"/>
                </a:lnTo>
                <a:close/>
              </a:path>
            </a:pathLst>
          </a:custGeom>
          <a:solidFill>
            <a:schemeClr val="bg1"/>
          </a:solidFill>
          <a:ln>
            <a:noFill/>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pic>
        <p:nvPicPr>
          <p:cNvPr id="425" name="Graphic 424" descr="Star with solid fill">
            <a:extLst>
              <a:ext uri="{FF2B5EF4-FFF2-40B4-BE49-F238E27FC236}">
                <a16:creationId xmlns:a16="http://schemas.microsoft.com/office/drawing/2014/main" id="{ABCD2D9F-71D0-73B8-90E0-DFB97E808B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24467" y="5562982"/>
            <a:ext cx="612000" cy="612000"/>
          </a:xfrm>
          <a:prstGeom prst="rect">
            <a:avLst/>
          </a:prstGeom>
        </p:spPr>
      </p:pic>
      <p:sp>
        <p:nvSpPr>
          <p:cNvPr id="3" name="Google Shape;249;p59">
            <a:extLst>
              <a:ext uri="{FF2B5EF4-FFF2-40B4-BE49-F238E27FC236}">
                <a16:creationId xmlns:a16="http://schemas.microsoft.com/office/drawing/2014/main" id="{CADB497B-B020-FD57-9214-23BFBF91C8F8}"/>
              </a:ext>
            </a:extLst>
          </p:cNvPr>
          <p:cNvSpPr txBox="1"/>
          <p:nvPr/>
        </p:nvSpPr>
        <p:spPr>
          <a:xfrm>
            <a:off x="1373504" y="229718"/>
            <a:ext cx="9444991" cy="561662"/>
          </a:xfrm>
          <a:prstGeom prst="rect">
            <a:avLst/>
          </a:prstGeom>
          <a:noFill/>
          <a:ln>
            <a:noFill/>
          </a:ln>
        </p:spPr>
        <p:txBody>
          <a:bodyPr spcFirstLastPara="1" wrap="square" lIns="68575" tIns="34275" rIns="68575" bIns="34275"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800"/>
              <a:buFontTx/>
              <a:buNone/>
              <a:tabLst/>
              <a:defRPr/>
            </a:pPr>
            <a:r>
              <a:rPr kumimoji="0" lang="en-IN" sz="3200" b="1" i="0" u="none" strike="noStrike" kern="1200" cap="none" spc="0" normalizeH="0" baseline="0" noProof="0" dirty="0">
                <a:ln>
                  <a:noFill/>
                </a:ln>
                <a:solidFill>
                  <a:prstClr val="black"/>
                </a:solidFill>
                <a:effectLst/>
                <a:uLnTx/>
                <a:uFillTx/>
                <a:latin typeface="Proxima Nova" panose="020B0604020202020204" charset="0"/>
                <a:ea typeface="+mn-ea"/>
                <a:cs typeface="+mn-cs"/>
                <a:sym typeface="Poppins"/>
              </a:rPr>
              <a:t>Challenges in using </a:t>
            </a:r>
            <a:r>
              <a:rPr lang="en-IN" sz="3200" b="1" dirty="0">
                <a:solidFill>
                  <a:prstClr val="black"/>
                </a:solidFill>
                <a:latin typeface="Proxima Nova" panose="020B0604020202020204" charset="0"/>
                <a:sym typeface="Poppins"/>
              </a:rPr>
              <a:t>Data</a:t>
            </a:r>
            <a:r>
              <a:rPr kumimoji="0" lang="en-IN" sz="3200" b="1" i="0" u="none" strike="noStrike" kern="1200" cap="none" spc="0" normalizeH="0" baseline="0" noProof="0" dirty="0">
                <a:ln>
                  <a:noFill/>
                </a:ln>
                <a:solidFill>
                  <a:prstClr val="black"/>
                </a:solidFill>
                <a:effectLst/>
                <a:uLnTx/>
                <a:uFillTx/>
                <a:latin typeface="Proxima Nova" panose="020B0604020202020204" charset="0"/>
                <a:ea typeface="+mn-ea"/>
                <a:cs typeface="+mn-cs"/>
                <a:sym typeface="Poppins"/>
              </a:rPr>
              <a:t> for Digital Governance</a:t>
            </a:r>
            <a:endParaRPr kumimoji="0" lang="en-IN" sz="3200" b="1" i="0" u="none" strike="noStrike" kern="1200" cap="none" spc="0" normalizeH="0" baseline="0" noProof="0" dirty="0">
              <a:ln>
                <a:noFill/>
              </a:ln>
              <a:solidFill>
                <a:prstClr val="black"/>
              </a:solidFill>
              <a:effectLst/>
              <a:uLnTx/>
              <a:uFillTx/>
              <a:latin typeface="Proxima Nova" panose="020B0604020202020204" charset="0"/>
              <a:ea typeface="+mn-ea"/>
              <a:cs typeface="+mn-cs"/>
              <a:sym typeface="Arial"/>
            </a:endParaRPr>
          </a:p>
        </p:txBody>
      </p:sp>
      <p:pic>
        <p:nvPicPr>
          <p:cNvPr id="4" name="Google Shape;590;p92" descr="40 KW GRID CONNECTED SOLAR POWER PLANT – The Leading Solar ...">
            <a:extLst>
              <a:ext uri="{FF2B5EF4-FFF2-40B4-BE49-F238E27FC236}">
                <a16:creationId xmlns:a16="http://schemas.microsoft.com/office/drawing/2014/main" id="{DBA90666-4E6D-F401-7435-04673B8D5FD0}"/>
              </a:ext>
            </a:extLst>
          </p:cNvPr>
          <p:cNvPicPr preferRelativeResize="0"/>
          <p:nvPr/>
        </p:nvPicPr>
        <p:blipFill rotWithShape="1">
          <a:blip r:embed="rId7">
            <a:alphaModFix/>
          </a:blip>
          <a:srcRect l="12690" r="13655"/>
          <a:stretch/>
        </p:blipFill>
        <p:spPr>
          <a:xfrm>
            <a:off x="10986141" y="32625"/>
            <a:ext cx="1202268" cy="861484"/>
          </a:xfrm>
          <a:prstGeom prst="rect">
            <a:avLst/>
          </a:prstGeom>
          <a:noFill/>
          <a:ln>
            <a:noFill/>
          </a:ln>
        </p:spPr>
      </p:pic>
      <p:pic>
        <p:nvPicPr>
          <p:cNvPr id="6" name="Picture 5" descr="Logo&#10;&#10;Description automatically generated">
            <a:extLst>
              <a:ext uri="{FF2B5EF4-FFF2-40B4-BE49-F238E27FC236}">
                <a16:creationId xmlns:a16="http://schemas.microsoft.com/office/drawing/2014/main" id="{0628DDF3-F182-0158-D918-A87B9BD5EF42}"/>
              </a:ext>
            </a:extLst>
          </p:cNvPr>
          <p:cNvPicPr>
            <a:picLocks noChangeAspect="1"/>
          </p:cNvPicPr>
          <p:nvPr/>
        </p:nvPicPr>
        <p:blipFill>
          <a:blip r:embed="rId8"/>
          <a:stretch>
            <a:fillRect/>
          </a:stretch>
        </p:blipFill>
        <p:spPr>
          <a:xfrm>
            <a:off x="174171" y="146743"/>
            <a:ext cx="1295400" cy="8636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61A39"/>
        </a:solidFill>
        <a:effectLst/>
      </p:bgPr>
    </p:bg>
    <p:spTree>
      <p:nvGrpSpPr>
        <p:cNvPr id="1" name="Shape 1327"/>
        <p:cNvGrpSpPr/>
        <p:nvPr/>
      </p:nvGrpSpPr>
      <p:grpSpPr>
        <a:xfrm>
          <a:off x="0" y="0"/>
          <a:ext cx="0" cy="0"/>
          <a:chOff x="0" y="0"/>
          <a:chExt cx="0" cy="0"/>
        </a:xfrm>
      </p:grpSpPr>
      <p:sp>
        <p:nvSpPr>
          <p:cNvPr id="1329" name="Google Shape;1329;p5"/>
          <p:cNvSpPr/>
          <p:nvPr/>
        </p:nvSpPr>
        <p:spPr>
          <a:xfrm>
            <a:off x="132835" y="4859079"/>
            <a:ext cx="9735065" cy="1998921"/>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15000"/>
              </a:lnSpc>
              <a:spcBef>
                <a:spcPts val="0"/>
              </a:spcBef>
              <a:spcAft>
                <a:spcPts val="0"/>
              </a:spcAft>
              <a:buClr>
                <a:srgbClr val="000000"/>
              </a:buClr>
              <a:buSzTx/>
              <a:buFontTx/>
              <a:buNone/>
              <a:tabLst/>
              <a:defRPr/>
            </a:pPr>
            <a:r>
              <a:rPr kumimoji="0" lang="en-US" sz="4400" b="0" i="0" u="none" strike="noStrike" kern="1200" cap="none" spc="0" normalizeH="0" baseline="0" noProof="0" dirty="0">
                <a:ln>
                  <a:noFill/>
                </a:ln>
                <a:solidFill>
                  <a:prstClr val="white"/>
                </a:solidFill>
                <a:effectLst/>
                <a:uLnTx/>
                <a:uFillTx/>
                <a:latin typeface="Proxima Nova" panose="020B0604020202020204" charset="0"/>
                <a:ea typeface="+mn-ea"/>
                <a:cs typeface="+mn-cs"/>
              </a:rPr>
              <a:t>Way Forward – National Data Governance Policy</a:t>
            </a:r>
            <a:endParaRPr sz="4400" dirty="0">
              <a:solidFill>
                <a:prstClr val="white"/>
              </a:solidFill>
              <a:latin typeface="Proxima Nova" panose="020B0604020202020204" charset="0"/>
              <a:sym typeface="Century Gothic"/>
            </a:endParaRPr>
          </a:p>
        </p:txBody>
      </p:sp>
      <p:pic>
        <p:nvPicPr>
          <p:cNvPr id="1331" name="Google Shape;1331;p5" descr="40 KW GRID CONNECTED SOLAR POWER PLANT – The Leading Solar ..."/>
          <p:cNvPicPr preferRelativeResize="0"/>
          <p:nvPr/>
        </p:nvPicPr>
        <p:blipFill rotWithShape="1">
          <a:blip r:embed="rId3">
            <a:alphaModFix/>
          </a:blip>
          <a:srcRect l="12690" r="13655"/>
          <a:stretch/>
        </p:blipFill>
        <p:spPr>
          <a:xfrm>
            <a:off x="1" y="-16"/>
            <a:ext cx="1401233" cy="1005416"/>
          </a:xfrm>
          <a:prstGeom prst="rect">
            <a:avLst/>
          </a:prstGeom>
          <a:noFill/>
          <a:ln>
            <a:noFill/>
          </a:ln>
        </p:spPr>
      </p:pic>
      <p:sp>
        <p:nvSpPr>
          <p:cNvPr id="1332" name="Google Shape;1332;p5"/>
          <p:cNvSpPr/>
          <p:nvPr/>
        </p:nvSpPr>
        <p:spPr>
          <a:xfrm>
            <a:off x="0" y="0"/>
            <a:ext cx="1485600" cy="1065600"/>
          </a:xfrm>
          <a:prstGeom prst="rect">
            <a:avLst/>
          </a:prstGeom>
          <a:solidFill>
            <a:srgbClr val="061A39">
              <a:alpha val="34901"/>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146200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249;p59">
            <a:extLst>
              <a:ext uri="{FF2B5EF4-FFF2-40B4-BE49-F238E27FC236}">
                <a16:creationId xmlns:a16="http://schemas.microsoft.com/office/drawing/2014/main" id="{986D2481-85D4-7BDE-AF15-1273F1B89ABB}"/>
              </a:ext>
            </a:extLst>
          </p:cNvPr>
          <p:cNvSpPr txBox="1"/>
          <p:nvPr/>
        </p:nvSpPr>
        <p:spPr>
          <a:xfrm>
            <a:off x="1027949" y="264208"/>
            <a:ext cx="10136100" cy="500107"/>
          </a:xfrm>
          <a:prstGeom prst="rect">
            <a:avLst/>
          </a:prstGeom>
          <a:noFill/>
          <a:ln>
            <a:noFill/>
          </a:ln>
        </p:spPr>
        <p:txBody>
          <a:bodyPr spcFirstLastPara="1" wrap="square" lIns="68575" tIns="34275" rIns="68575" bIns="34275" anchor="b" anchorCtr="0">
            <a:spAutoFit/>
          </a:bodyPr>
          <a:lstStyle/>
          <a:p>
            <a:pPr algn="ctr">
              <a:buClr>
                <a:srgbClr val="000000"/>
              </a:buClr>
              <a:buSzPts val="2800"/>
              <a:defRPr/>
            </a:pPr>
            <a:r>
              <a:rPr lang="en-US" sz="2800" b="1" kern="0" dirty="0">
                <a:solidFill>
                  <a:srgbClr val="002060"/>
                </a:solidFill>
                <a:latin typeface="Century Gothic" panose="020B0502020202020204" pitchFamily="34" charset="0"/>
                <a:cs typeface="Poppins"/>
              </a:rPr>
              <a:t>Upcoming Initiatives for enabling Emerging Technologies</a:t>
            </a:r>
          </a:p>
        </p:txBody>
      </p:sp>
      <p:pic>
        <p:nvPicPr>
          <p:cNvPr id="9" name="Google Shape;590;p92" descr="40 KW GRID CONNECTED SOLAR POWER PLANT – The Leading Solar ...">
            <a:extLst>
              <a:ext uri="{FF2B5EF4-FFF2-40B4-BE49-F238E27FC236}">
                <a16:creationId xmlns:a16="http://schemas.microsoft.com/office/drawing/2014/main" id="{08DA8811-30AF-D4FB-BD76-676E4371BF08}"/>
              </a:ext>
            </a:extLst>
          </p:cNvPr>
          <p:cNvPicPr preferRelativeResize="0"/>
          <p:nvPr/>
        </p:nvPicPr>
        <p:blipFill rotWithShape="1">
          <a:blip r:embed="rId2">
            <a:alphaModFix/>
          </a:blip>
          <a:srcRect l="12690" r="13655"/>
          <a:stretch/>
        </p:blipFill>
        <p:spPr>
          <a:xfrm>
            <a:off x="10986141" y="32625"/>
            <a:ext cx="1202268" cy="861484"/>
          </a:xfrm>
          <a:prstGeom prst="rect">
            <a:avLst/>
          </a:prstGeom>
          <a:noFill/>
          <a:ln>
            <a:noFill/>
          </a:ln>
        </p:spPr>
      </p:pic>
      <p:pic>
        <p:nvPicPr>
          <p:cNvPr id="10" name="Picture 9" descr="Logo&#10;&#10;Description automatically generated">
            <a:extLst>
              <a:ext uri="{FF2B5EF4-FFF2-40B4-BE49-F238E27FC236}">
                <a16:creationId xmlns:a16="http://schemas.microsoft.com/office/drawing/2014/main" id="{6AE804C0-07E7-A1D2-E393-09D13A3C12D8}"/>
              </a:ext>
            </a:extLst>
          </p:cNvPr>
          <p:cNvPicPr>
            <a:picLocks noChangeAspect="1"/>
          </p:cNvPicPr>
          <p:nvPr/>
        </p:nvPicPr>
        <p:blipFill>
          <a:blip r:embed="rId3"/>
          <a:stretch>
            <a:fillRect/>
          </a:stretch>
        </p:blipFill>
        <p:spPr>
          <a:xfrm>
            <a:off x="-123712" y="32625"/>
            <a:ext cx="1295400" cy="863600"/>
          </a:xfrm>
          <a:prstGeom prst="rect">
            <a:avLst/>
          </a:prstGeom>
        </p:spPr>
      </p:pic>
      <p:sp>
        <p:nvSpPr>
          <p:cNvPr id="6" name="Google Shape;217;p4">
            <a:extLst>
              <a:ext uri="{FF2B5EF4-FFF2-40B4-BE49-F238E27FC236}">
                <a16:creationId xmlns:a16="http://schemas.microsoft.com/office/drawing/2014/main" id="{7013C5B3-9E01-205F-E7D2-279A4A9400B7}"/>
              </a:ext>
            </a:extLst>
          </p:cNvPr>
          <p:cNvSpPr/>
          <p:nvPr/>
        </p:nvSpPr>
        <p:spPr>
          <a:xfrm>
            <a:off x="200137" y="1266996"/>
            <a:ext cx="5288427" cy="320442"/>
          </a:xfrm>
          <a:prstGeom prst="homePlate">
            <a:avLst>
              <a:gd name="adj" fmla="val 50000"/>
            </a:avLst>
          </a:prstGeom>
          <a:solidFill>
            <a:srgbClr val="727272"/>
          </a:solidFill>
          <a:ln w="25400" cap="flat" cmpd="sng">
            <a:solidFill>
              <a:srgbClr val="727272"/>
            </a:solidFill>
            <a:prstDash val="solid"/>
            <a:round/>
            <a:headEnd type="none" w="sm" len="sm"/>
            <a:tailEnd type="none" w="sm" len="sm"/>
          </a:ln>
        </p:spPr>
        <p:txBody>
          <a:bodyPr spcFirstLastPara="1" wrap="square" lIns="91401" tIns="45688" rIns="91401" bIns="45688" anchor="ctr" anchorCtr="0">
            <a:noAutofit/>
          </a:bodyPr>
          <a:lstStyle/>
          <a:p>
            <a:pPr algn="ctr">
              <a:buClr>
                <a:srgbClr val="FFFFFF"/>
              </a:buClr>
              <a:buSzPts val="1400"/>
            </a:pPr>
            <a:r>
              <a:rPr lang="en-US" sz="1500" b="1" dirty="0">
                <a:solidFill>
                  <a:srgbClr val="FFFFFF"/>
                </a:solidFill>
                <a:latin typeface="Arial" panose="020B0604020202020204" pitchFamily="34" charset="0"/>
                <a:ea typeface="Proxima Nova"/>
                <a:cs typeface="Arial" panose="020B0604020202020204" pitchFamily="34" charset="0"/>
                <a:sym typeface="Proxima Nova"/>
              </a:rPr>
              <a:t>Salient Features</a:t>
            </a:r>
            <a:endParaRPr sz="1500" dirty="0">
              <a:latin typeface="Arial" panose="020B0604020202020204" pitchFamily="34" charset="0"/>
              <a:ea typeface="Proxima Nova"/>
              <a:cs typeface="Arial" panose="020B0604020202020204" pitchFamily="34" charset="0"/>
              <a:sym typeface="Proxima Nova"/>
            </a:endParaRPr>
          </a:p>
        </p:txBody>
      </p:sp>
      <p:sp>
        <p:nvSpPr>
          <p:cNvPr id="11" name="Google Shape;218;p4">
            <a:extLst>
              <a:ext uri="{FF2B5EF4-FFF2-40B4-BE49-F238E27FC236}">
                <a16:creationId xmlns:a16="http://schemas.microsoft.com/office/drawing/2014/main" id="{6628BDEE-6D19-D924-B080-0FE490F46A3A}"/>
              </a:ext>
            </a:extLst>
          </p:cNvPr>
          <p:cNvSpPr/>
          <p:nvPr/>
        </p:nvSpPr>
        <p:spPr>
          <a:xfrm>
            <a:off x="200137" y="1667609"/>
            <a:ext cx="5119753" cy="4912844"/>
          </a:xfrm>
          <a:prstGeom prst="rect">
            <a:avLst/>
          </a:prstGeom>
          <a:solidFill>
            <a:srgbClr val="F2F2F2"/>
          </a:solidFill>
          <a:ln>
            <a:noFill/>
          </a:ln>
        </p:spPr>
        <p:txBody>
          <a:bodyPr spcFirstLastPara="1" wrap="square" lIns="107972" tIns="143963" rIns="71982" bIns="71982" anchor="t" anchorCtr="0">
            <a:noAutofit/>
          </a:bodyPr>
          <a:lstStyle/>
          <a:p>
            <a:pPr>
              <a:buClr>
                <a:schemeClr val="lt1"/>
              </a:buClr>
              <a:buSzPts val="1200"/>
            </a:pPr>
            <a:endParaRPr sz="1200">
              <a:solidFill>
                <a:srgbClr val="53565A"/>
              </a:solidFill>
              <a:latin typeface="Calibri"/>
              <a:ea typeface="Calibri"/>
              <a:cs typeface="Calibri"/>
              <a:sym typeface="Calibri"/>
            </a:endParaRPr>
          </a:p>
        </p:txBody>
      </p:sp>
      <p:sp>
        <p:nvSpPr>
          <p:cNvPr id="12" name="Google Shape;219;p4">
            <a:extLst>
              <a:ext uri="{FF2B5EF4-FFF2-40B4-BE49-F238E27FC236}">
                <a16:creationId xmlns:a16="http://schemas.microsoft.com/office/drawing/2014/main" id="{DFB0FA9E-6729-A83B-0CC0-17DE976807E3}"/>
              </a:ext>
            </a:extLst>
          </p:cNvPr>
          <p:cNvSpPr/>
          <p:nvPr/>
        </p:nvSpPr>
        <p:spPr>
          <a:xfrm>
            <a:off x="296454" y="1828295"/>
            <a:ext cx="4927119" cy="639914"/>
          </a:xfrm>
          <a:prstGeom prst="rect">
            <a:avLst/>
          </a:prstGeom>
          <a:solidFill>
            <a:schemeClr val="lt1"/>
          </a:solidFill>
          <a:ln w="19050" cap="flat" cmpd="sng">
            <a:solidFill>
              <a:srgbClr val="727272"/>
            </a:solidFill>
            <a:prstDash val="solid"/>
            <a:miter lim="800000"/>
            <a:headEnd type="none" w="sm" len="sm"/>
            <a:tailEnd type="none" w="sm" len="sm"/>
          </a:ln>
        </p:spPr>
        <p:txBody>
          <a:bodyPr spcFirstLastPara="1" wrap="square" lIns="731310" tIns="88877" rIns="71982" bIns="88877" anchor="ctr" anchorCtr="0">
            <a:noAutofit/>
          </a:bodyPr>
          <a:lstStyle/>
          <a:p>
            <a:r>
              <a:rPr lang="en-US" sz="1500" dirty="0">
                <a:latin typeface="Arial" panose="020B0604020202020204" pitchFamily="34" charset="0"/>
                <a:ea typeface="Proxima Nova"/>
                <a:cs typeface="Arial" panose="020B0604020202020204" pitchFamily="34" charset="0"/>
                <a:sym typeface="Proxima Nova"/>
              </a:rPr>
              <a:t>Institutionalizing</a:t>
            </a:r>
            <a:r>
              <a:rPr lang="en-US" sz="1500" dirty="0">
                <a:solidFill>
                  <a:srgbClr val="000000"/>
                </a:solidFill>
                <a:latin typeface="Arial" panose="020B0604020202020204" pitchFamily="34" charset="0"/>
                <a:ea typeface="Proxima Nova"/>
                <a:cs typeface="Arial" panose="020B0604020202020204" pitchFamily="34" charset="0"/>
                <a:sym typeface="Proxima Nova"/>
              </a:rPr>
              <a:t> </a:t>
            </a:r>
            <a:r>
              <a:rPr lang="en-US" sz="1500" dirty="0">
                <a:latin typeface="Arial" panose="020B0604020202020204" pitchFamily="34" charset="0"/>
                <a:ea typeface="Proxima Nova"/>
                <a:cs typeface="Arial" panose="020B0604020202020204" pitchFamily="34" charset="0"/>
                <a:sym typeface="Proxima Nova"/>
              </a:rPr>
              <a:t>d</a:t>
            </a:r>
            <a:r>
              <a:rPr lang="en-US" sz="1500" dirty="0">
                <a:solidFill>
                  <a:srgbClr val="000000"/>
                </a:solidFill>
                <a:latin typeface="Arial" panose="020B0604020202020204" pitchFamily="34" charset="0"/>
                <a:ea typeface="Proxima Nova"/>
                <a:cs typeface="Arial" panose="020B0604020202020204" pitchFamily="34" charset="0"/>
                <a:sym typeface="Proxima Nova"/>
              </a:rPr>
              <a:t>ata </a:t>
            </a:r>
            <a:r>
              <a:rPr lang="en-US" sz="1500" dirty="0">
                <a:latin typeface="Arial" panose="020B0604020202020204" pitchFamily="34" charset="0"/>
                <a:ea typeface="Proxima Nova"/>
                <a:cs typeface="Arial" panose="020B0604020202020204" pitchFamily="34" charset="0"/>
                <a:sym typeface="Proxima Nova"/>
              </a:rPr>
              <a:t>g</a:t>
            </a:r>
            <a:r>
              <a:rPr lang="en-US" sz="1500" dirty="0">
                <a:solidFill>
                  <a:srgbClr val="000000"/>
                </a:solidFill>
                <a:latin typeface="Arial" panose="020B0604020202020204" pitchFamily="34" charset="0"/>
                <a:ea typeface="Proxima Nova"/>
                <a:cs typeface="Arial" panose="020B0604020202020204" pitchFamily="34" charset="0"/>
                <a:sym typeface="Proxima Nova"/>
              </a:rPr>
              <a:t>overnance &amp; </a:t>
            </a:r>
            <a:r>
              <a:rPr lang="en-US" sz="1500" dirty="0">
                <a:latin typeface="Arial" panose="020B0604020202020204" pitchFamily="34" charset="0"/>
                <a:ea typeface="Proxima Nova"/>
                <a:cs typeface="Arial" panose="020B0604020202020204" pitchFamily="34" charset="0"/>
                <a:sym typeface="Proxima Nova"/>
              </a:rPr>
              <a:t>s</a:t>
            </a:r>
            <a:r>
              <a:rPr lang="en-US" sz="1500" dirty="0">
                <a:solidFill>
                  <a:srgbClr val="000000"/>
                </a:solidFill>
                <a:latin typeface="Arial" panose="020B0604020202020204" pitchFamily="34" charset="0"/>
                <a:ea typeface="Proxima Nova"/>
                <a:cs typeface="Arial" panose="020B0604020202020204" pitchFamily="34" charset="0"/>
                <a:sym typeface="Proxima Nova"/>
              </a:rPr>
              <a:t>haring through </a:t>
            </a:r>
            <a:r>
              <a:rPr lang="en-US" sz="1500" b="1" dirty="0">
                <a:solidFill>
                  <a:srgbClr val="000000"/>
                </a:solidFill>
                <a:latin typeface="Arial" panose="020B0604020202020204" pitchFamily="34" charset="0"/>
                <a:ea typeface="Proxima Nova"/>
                <a:cs typeface="Arial" panose="020B0604020202020204" pitchFamily="34" charset="0"/>
                <a:sym typeface="Proxima Nova"/>
              </a:rPr>
              <a:t>India Data Management Office</a:t>
            </a:r>
            <a:endParaRPr sz="1500" b="1" dirty="0">
              <a:latin typeface="Arial" panose="020B0604020202020204" pitchFamily="34" charset="0"/>
              <a:cs typeface="Arial" panose="020B0604020202020204" pitchFamily="34" charset="0"/>
            </a:endParaRPr>
          </a:p>
        </p:txBody>
      </p:sp>
      <p:sp>
        <p:nvSpPr>
          <p:cNvPr id="13" name="Google Shape;220;p4">
            <a:extLst>
              <a:ext uri="{FF2B5EF4-FFF2-40B4-BE49-F238E27FC236}">
                <a16:creationId xmlns:a16="http://schemas.microsoft.com/office/drawing/2014/main" id="{89EE1D2C-927A-C1D4-DE4D-097EA5436ECC}"/>
              </a:ext>
            </a:extLst>
          </p:cNvPr>
          <p:cNvSpPr/>
          <p:nvPr/>
        </p:nvSpPr>
        <p:spPr>
          <a:xfrm>
            <a:off x="474991" y="1919711"/>
            <a:ext cx="457081" cy="457081"/>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5" y="266"/>
                </a:moveTo>
                <a:cubicBezTo>
                  <a:pt x="266" y="266"/>
                  <a:pt x="266" y="266"/>
                  <a:pt x="266" y="266"/>
                </a:cubicBezTo>
                <a:cubicBezTo>
                  <a:pt x="266" y="405"/>
                  <a:pt x="266" y="405"/>
                  <a:pt x="266" y="405"/>
                </a:cubicBezTo>
                <a:cubicBezTo>
                  <a:pt x="266" y="411"/>
                  <a:pt x="262" y="416"/>
                  <a:pt x="256" y="416"/>
                </a:cubicBezTo>
                <a:cubicBezTo>
                  <a:pt x="250" y="416"/>
                  <a:pt x="245" y="411"/>
                  <a:pt x="245" y="405"/>
                </a:cubicBezTo>
                <a:cubicBezTo>
                  <a:pt x="245" y="266"/>
                  <a:pt x="245" y="266"/>
                  <a:pt x="245" y="266"/>
                </a:cubicBezTo>
                <a:cubicBezTo>
                  <a:pt x="106" y="266"/>
                  <a:pt x="106" y="266"/>
                  <a:pt x="106" y="266"/>
                </a:cubicBezTo>
                <a:cubicBezTo>
                  <a:pt x="100" y="266"/>
                  <a:pt x="96" y="262"/>
                  <a:pt x="96" y="256"/>
                </a:cubicBezTo>
                <a:cubicBezTo>
                  <a:pt x="96" y="250"/>
                  <a:pt x="100" y="245"/>
                  <a:pt x="106" y="245"/>
                </a:cubicBezTo>
                <a:cubicBezTo>
                  <a:pt x="245" y="245"/>
                  <a:pt x="245" y="245"/>
                  <a:pt x="245" y="245"/>
                </a:cubicBezTo>
                <a:cubicBezTo>
                  <a:pt x="245" y="106"/>
                  <a:pt x="245" y="106"/>
                  <a:pt x="245" y="106"/>
                </a:cubicBezTo>
                <a:cubicBezTo>
                  <a:pt x="245" y="100"/>
                  <a:pt x="250" y="96"/>
                  <a:pt x="256" y="96"/>
                </a:cubicBezTo>
                <a:cubicBezTo>
                  <a:pt x="262" y="96"/>
                  <a:pt x="266" y="100"/>
                  <a:pt x="266" y="106"/>
                </a:cubicBezTo>
                <a:cubicBezTo>
                  <a:pt x="266" y="245"/>
                  <a:pt x="266" y="245"/>
                  <a:pt x="266" y="245"/>
                </a:cubicBezTo>
                <a:cubicBezTo>
                  <a:pt x="405" y="245"/>
                  <a:pt x="405" y="245"/>
                  <a:pt x="405" y="245"/>
                </a:cubicBezTo>
                <a:cubicBezTo>
                  <a:pt x="411" y="245"/>
                  <a:pt x="416" y="250"/>
                  <a:pt x="416" y="256"/>
                </a:cubicBezTo>
                <a:cubicBezTo>
                  <a:pt x="416" y="262"/>
                  <a:pt x="411" y="266"/>
                  <a:pt x="405" y="266"/>
                </a:cubicBezTo>
                <a:close/>
              </a:path>
            </a:pathLst>
          </a:custGeom>
          <a:solidFill>
            <a:srgbClr val="727272"/>
          </a:solidFill>
          <a:ln>
            <a:noFill/>
          </a:ln>
        </p:spPr>
        <p:txBody>
          <a:bodyPr spcFirstLastPara="1" wrap="square" lIns="91401" tIns="45688" rIns="91401" bIns="45688" anchor="t" anchorCtr="0">
            <a:noAutofit/>
          </a:bodyPr>
          <a:lstStyle/>
          <a:p>
            <a:pPr>
              <a:buClr>
                <a:srgbClr val="000000"/>
              </a:buClr>
              <a:buSzPts val="1200"/>
            </a:pPr>
            <a:endParaRPr sz="1200" b="1">
              <a:solidFill>
                <a:srgbClr val="000000"/>
              </a:solidFill>
              <a:latin typeface="Calibri"/>
              <a:ea typeface="Calibri"/>
              <a:cs typeface="Calibri"/>
              <a:sym typeface="Calibri"/>
            </a:endParaRPr>
          </a:p>
        </p:txBody>
      </p:sp>
      <p:sp>
        <p:nvSpPr>
          <p:cNvPr id="14" name="Google Shape;221;p4">
            <a:extLst>
              <a:ext uri="{FF2B5EF4-FFF2-40B4-BE49-F238E27FC236}">
                <a16:creationId xmlns:a16="http://schemas.microsoft.com/office/drawing/2014/main" id="{0163BBA7-D0CE-2556-09A3-ACE175420025}"/>
              </a:ext>
            </a:extLst>
          </p:cNvPr>
          <p:cNvSpPr/>
          <p:nvPr/>
        </p:nvSpPr>
        <p:spPr>
          <a:xfrm>
            <a:off x="296454" y="2821147"/>
            <a:ext cx="4927119" cy="639914"/>
          </a:xfrm>
          <a:prstGeom prst="rect">
            <a:avLst/>
          </a:prstGeom>
          <a:solidFill>
            <a:schemeClr val="lt1"/>
          </a:solidFill>
          <a:ln w="19050" cap="flat" cmpd="sng">
            <a:solidFill>
              <a:srgbClr val="727272"/>
            </a:solidFill>
            <a:prstDash val="solid"/>
            <a:miter lim="800000"/>
            <a:headEnd type="none" w="sm" len="sm"/>
            <a:tailEnd type="none" w="sm" len="sm"/>
          </a:ln>
        </p:spPr>
        <p:txBody>
          <a:bodyPr spcFirstLastPara="1" wrap="square" lIns="731310" tIns="88877" rIns="71982" bIns="88877" anchor="ctr" anchorCtr="0">
            <a:noAutofit/>
          </a:bodyPr>
          <a:lstStyle/>
          <a:p>
            <a:pPr>
              <a:lnSpc>
                <a:spcPct val="106000"/>
              </a:lnSpc>
              <a:buClr>
                <a:srgbClr val="000000"/>
              </a:buClr>
              <a:buSzPts val="1400"/>
            </a:pPr>
            <a:r>
              <a:rPr lang="en-US" sz="1500" dirty="0">
                <a:latin typeface="Arial" panose="020B0604020202020204" pitchFamily="34" charset="0"/>
                <a:cs typeface="Arial" panose="020B0604020202020204" pitchFamily="34" charset="0"/>
                <a:sym typeface="Proxima Nova"/>
              </a:rPr>
              <a:t>Streamlined G2G and G2B data sharing</a:t>
            </a:r>
            <a:endParaRPr sz="1500" dirty="0">
              <a:latin typeface="Arial" panose="020B0604020202020204" pitchFamily="34" charset="0"/>
              <a:cs typeface="Arial" panose="020B0604020202020204" pitchFamily="34" charset="0"/>
              <a:sym typeface="Proxima Nova"/>
            </a:endParaRPr>
          </a:p>
        </p:txBody>
      </p:sp>
      <p:sp>
        <p:nvSpPr>
          <p:cNvPr id="15" name="Google Shape;222;p4">
            <a:extLst>
              <a:ext uri="{FF2B5EF4-FFF2-40B4-BE49-F238E27FC236}">
                <a16:creationId xmlns:a16="http://schemas.microsoft.com/office/drawing/2014/main" id="{10695535-E266-490E-0F0F-BC001C0A2A0C}"/>
              </a:ext>
            </a:extLst>
          </p:cNvPr>
          <p:cNvSpPr/>
          <p:nvPr/>
        </p:nvSpPr>
        <p:spPr>
          <a:xfrm>
            <a:off x="474991" y="2912564"/>
            <a:ext cx="457081" cy="457081"/>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49" y="362"/>
                </a:moveTo>
                <a:cubicBezTo>
                  <a:pt x="128" y="362"/>
                  <a:pt x="128" y="362"/>
                  <a:pt x="128" y="362"/>
                </a:cubicBezTo>
                <a:cubicBezTo>
                  <a:pt x="122" y="362"/>
                  <a:pt x="117" y="358"/>
                  <a:pt x="117" y="352"/>
                </a:cubicBezTo>
                <a:cubicBezTo>
                  <a:pt x="117" y="346"/>
                  <a:pt x="122" y="341"/>
                  <a:pt x="128" y="341"/>
                </a:cubicBezTo>
                <a:cubicBezTo>
                  <a:pt x="149" y="341"/>
                  <a:pt x="149" y="341"/>
                  <a:pt x="149" y="341"/>
                </a:cubicBezTo>
                <a:cubicBezTo>
                  <a:pt x="155" y="341"/>
                  <a:pt x="160" y="346"/>
                  <a:pt x="160" y="352"/>
                </a:cubicBezTo>
                <a:cubicBezTo>
                  <a:pt x="160" y="358"/>
                  <a:pt x="155" y="362"/>
                  <a:pt x="149" y="362"/>
                </a:cubicBezTo>
                <a:close/>
                <a:moveTo>
                  <a:pt x="149" y="298"/>
                </a:moveTo>
                <a:cubicBezTo>
                  <a:pt x="128" y="298"/>
                  <a:pt x="128" y="298"/>
                  <a:pt x="128" y="298"/>
                </a:cubicBezTo>
                <a:cubicBezTo>
                  <a:pt x="122" y="298"/>
                  <a:pt x="117" y="294"/>
                  <a:pt x="117" y="288"/>
                </a:cubicBezTo>
                <a:cubicBezTo>
                  <a:pt x="117" y="282"/>
                  <a:pt x="122" y="277"/>
                  <a:pt x="128" y="277"/>
                </a:cubicBezTo>
                <a:cubicBezTo>
                  <a:pt x="149" y="277"/>
                  <a:pt x="149" y="277"/>
                  <a:pt x="149" y="277"/>
                </a:cubicBezTo>
                <a:cubicBezTo>
                  <a:pt x="155" y="277"/>
                  <a:pt x="160" y="282"/>
                  <a:pt x="160" y="288"/>
                </a:cubicBezTo>
                <a:cubicBezTo>
                  <a:pt x="160" y="294"/>
                  <a:pt x="155" y="298"/>
                  <a:pt x="149" y="298"/>
                </a:cubicBezTo>
                <a:close/>
                <a:moveTo>
                  <a:pt x="149" y="234"/>
                </a:moveTo>
                <a:cubicBezTo>
                  <a:pt x="128" y="234"/>
                  <a:pt x="128" y="234"/>
                  <a:pt x="128" y="234"/>
                </a:cubicBezTo>
                <a:cubicBezTo>
                  <a:pt x="122" y="234"/>
                  <a:pt x="117" y="230"/>
                  <a:pt x="117" y="224"/>
                </a:cubicBezTo>
                <a:cubicBezTo>
                  <a:pt x="117" y="218"/>
                  <a:pt x="122" y="213"/>
                  <a:pt x="128" y="213"/>
                </a:cubicBezTo>
                <a:cubicBezTo>
                  <a:pt x="149" y="213"/>
                  <a:pt x="149" y="213"/>
                  <a:pt x="149" y="213"/>
                </a:cubicBezTo>
                <a:cubicBezTo>
                  <a:pt x="155" y="213"/>
                  <a:pt x="160" y="218"/>
                  <a:pt x="160" y="224"/>
                </a:cubicBezTo>
                <a:cubicBezTo>
                  <a:pt x="160" y="230"/>
                  <a:pt x="155" y="234"/>
                  <a:pt x="149" y="234"/>
                </a:cubicBezTo>
                <a:close/>
                <a:moveTo>
                  <a:pt x="149" y="170"/>
                </a:moveTo>
                <a:cubicBezTo>
                  <a:pt x="128" y="170"/>
                  <a:pt x="128" y="170"/>
                  <a:pt x="128" y="170"/>
                </a:cubicBezTo>
                <a:cubicBezTo>
                  <a:pt x="122" y="170"/>
                  <a:pt x="117" y="166"/>
                  <a:pt x="117" y="160"/>
                </a:cubicBezTo>
                <a:cubicBezTo>
                  <a:pt x="117" y="154"/>
                  <a:pt x="122" y="149"/>
                  <a:pt x="128" y="149"/>
                </a:cubicBezTo>
                <a:cubicBezTo>
                  <a:pt x="149" y="149"/>
                  <a:pt x="149" y="149"/>
                  <a:pt x="149" y="149"/>
                </a:cubicBezTo>
                <a:cubicBezTo>
                  <a:pt x="155" y="149"/>
                  <a:pt x="160" y="154"/>
                  <a:pt x="160" y="160"/>
                </a:cubicBezTo>
                <a:cubicBezTo>
                  <a:pt x="160" y="166"/>
                  <a:pt x="155" y="170"/>
                  <a:pt x="149" y="170"/>
                </a:cubicBezTo>
                <a:close/>
                <a:moveTo>
                  <a:pt x="384" y="362"/>
                </a:moveTo>
                <a:cubicBezTo>
                  <a:pt x="202" y="362"/>
                  <a:pt x="202" y="362"/>
                  <a:pt x="202" y="362"/>
                </a:cubicBezTo>
                <a:cubicBezTo>
                  <a:pt x="196" y="362"/>
                  <a:pt x="192" y="358"/>
                  <a:pt x="192" y="352"/>
                </a:cubicBezTo>
                <a:cubicBezTo>
                  <a:pt x="192" y="346"/>
                  <a:pt x="196" y="341"/>
                  <a:pt x="202" y="341"/>
                </a:cubicBezTo>
                <a:cubicBezTo>
                  <a:pt x="384" y="341"/>
                  <a:pt x="384" y="341"/>
                  <a:pt x="384" y="341"/>
                </a:cubicBezTo>
                <a:cubicBezTo>
                  <a:pt x="390" y="341"/>
                  <a:pt x="394" y="346"/>
                  <a:pt x="394" y="352"/>
                </a:cubicBezTo>
                <a:cubicBezTo>
                  <a:pt x="394" y="358"/>
                  <a:pt x="390" y="362"/>
                  <a:pt x="384" y="362"/>
                </a:cubicBezTo>
                <a:close/>
                <a:moveTo>
                  <a:pt x="384" y="298"/>
                </a:moveTo>
                <a:cubicBezTo>
                  <a:pt x="202" y="298"/>
                  <a:pt x="202" y="298"/>
                  <a:pt x="202" y="298"/>
                </a:cubicBezTo>
                <a:cubicBezTo>
                  <a:pt x="196" y="298"/>
                  <a:pt x="192" y="294"/>
                  <a:pt x="192" y="288"/>
                </a:cubicBezTo>
                <a:cubicBezTo>
                  <a:pt x="192" y="282"/>
                  <a:pt x="196" y="277"/>
                  <a:pt x="202" y="277"/>
                </a:cubicBezTo>
                <a:cubicBezTo>
                  <a:pt x="384" y="277"/>
                  <a:pt x="384" y="277"/>
                  <a:pt x="384" y="277"/>
                </a:cubicBezTo>
                <a:cubicBezTo>
                  <a:pt x="390" y="277"/>
                  <a:pt x="394" y="282"/>
                  <a:pt x="394" y="288"/>
                </a:cubicBezTo>
                <a:cubicBezTo>
                  <a:pt x="394" y="294"/>
                  <a:pt x="390" y="298"/>
                  <a:pt x="384" y="298"/>
                </a:cubicBezTo>
                <a:close/>
                <a:moveTo>
                  <a:pt x="384" y="234"/>
                </a:moveTo>
                <a:cubicBezTo>
                  <a:pt x="202" y="234"/>
                  <a:pt x="202" y="234"/>
                  <a:pt x="202" y="234"/>
                </a:cubicBezTo>
                <a:cubicBezTo>
                  <a:pt x="196" y="234"/>
                  <a:pt x="192" y="230"/>
                  <a:pt x="192" y="224"/>
                </a:cubicBezTo>
                <a:cubicBezTo>
                  <a:pt x="192" y="218"/>
                  <a:pt x="196" y="213"/>
                  <a:pt x="202" y="213"/>
                </a:cubicBezTo>
                <a:cubicBezTo>
                  <a:pt x="384" y="213"/>
                  <a:pt x="384" y="213"/>
                  <a:pt x="384" y="213"/>
                </a:cubicBezTo>
                <a:cubicBezTo>
                  <a:pt x="390" y="213"/>
                  <a:pt x="394" y="218"/>
                  <a:pt x="394" y="224"/>
                </a:cubicBezTo>
                <a:cubicBezTo>
                  <a:pt x="394" y="230"/>
                  <a:pt x="390" y="234"/>
                  <a:pt x="384" y="234"/>
                </a:cubicBezTo>
                <a:close/>
                <a:moveTo>
                  <a:pt x="384" y="170"/>
                </a:moveTo>
                <a:cubicBezTo>
                  <a:pt x="202" y="170"/>
                  <a:pt x="202" y="170"/>
                  <a:pt x="202" y="170"/>
                </a:cubicBezTo>
                <a:cubicBezTo>
                  <a:pt x="196" y="170"/>
                  <a:pt x="192" y="166"/>
                  <a:pt x="192" y="160"/>
                </a:cubicBezTo>
                <a:cubicBezTo>
                  <a:pt x="192" y="154"/>
                  <a:pt x="196" y="149"/>
                  <a:pt x="202" y="149"/>
                </a:cubicBezTo>
                <a:cubicBezTo>
                  <a:pt x="384" y="149"/>
                  <a:pt x="384" y="149"/>
                  <a:pt x="384" y="149"/>
                </a:cubicBezTo>
                <a:cubicBezTo>
                  <a:pt x="390" y="149"/>
                  <a:pt x="394" y="154"/>
                  <a:pt x="394" y="160"/>
                </a:cubicBezTo>
                <a:cubicBezTo>
                  <a:pt x="394" y="166"/>
                  <a:pt x="390" y="170"/>
                  <a:pt x="384" y="170"/>
                </a:cubicBezTo>
                <a:close/>
              </a:path>
            </a:pathLst>
          </a:custGeom>
          <a:solidFill>
            <a:srgbClr val="727272"/>
          </a:solidFill>
          <a:ln>
            <a:noFill/>
          </a:ln>
        </p:spPr>
        <p:txBody>
          <a:bodyPr spcFirstLastPara="1" wrap="square" lIns="91401" tIns="45688" rIns="91401" bIns="45688" anchor="t" anchorCtr="0">
            <a:noAutofit/>
          </a:bodyPr>
          <a:lstStyle/>
          <a:p>
            <a:pPr>
              <a:buClr>
                <a:srgbClr val="000000"/>
              </a:buClr>
              <a:buSzPts val="1200"/>
            </a:pPr>
            <a:endParaRPr sz="1200" b="1">
              <a:solidFill>
                <a:srgbClr val="000000"/>
              </a:solidFill>
              <a:latin typeface="Calibri"/>
              <a:ea typeface="Calibri"/>
              <a:cs typeface="Calibri"/>
              <a:sym typeface="Calibri"/>
            </a:endParaRPr>
          </a:p>
        </p:txBody>
      </p:sp>
      <p:sp>
        <p:nvSpPr>
          <p:cNvPr id="16" name="Google Shape;223;p4">
            <a:extLst>
              <a:ext uri="{FF2B5EF4-FFF2-40B4-BE49-F238E27FC236}">
                <a16:creationId xmlns:a16="http://schemas.microsoft.com/office/drawing/2014/main" id="{EC41B9AF-6C31-F244-CC63-CF390C43F4CE}"/>
              </a:ext>
            </a:extLst>
          </p:cNvPr>
          <p:cNvSpPr/>
          <p:nvPr/>
        </p:nvSpPr>
        <p:spPr>
          <a:xfrm>
            <a:off x="296454" y="3814000"/>
            <a:ext cx="4927119" cy="639914"/>
          </a:xfrm>
          <a:prstGeom prst="rect">
            <a:avLst/>
          </a:prstGeom>
          <a:solidFill>
            <a:schemeClr val="lt1"/>
          </a:solidFill>
          <a:ln w="19050" cap="flat" cmpd="sng">
            <a:solidFill>
              <a:srgbClr val="727272"/>
            </a:solidFill>
            <a:prstDash val="solid"/>
            <a:miter lim="800000"/>
            <a:headEnd type="none" w="sm" len="sm"/>
            <a:tailEnd type="none" w="sm" len="sm"/>
          </a:ln>
        </p:spPr>
        <p:txBody>
          <a:bodyPr spcFirstLastPara="1" wrap="square" lIns="731310" tIns="88877" rIns="71982" bIns="88877" anchor="ctr" anchorCtr="0">
            <a:noAutofit/>
          </a:bodyPr>
          <a:lstStyle/>
          <a:p>
            <a:pPr>
              <a:lnSpc>
                <a:spcPct val="106000"/>
              </a:lnSpc>
              <a:buClr>
                <a:srgbClr val="000000"/>
              </a:buClr>
              <a:buSzPts val="1400"/>
            </a:pPr>
            <a:r>
              <a:rPr lang="en-US" sz="1500" dirty="0">
                <a:latin typeface="Arial" panose="020B0604020202020204" pitchFamily="34" charset="0"/>
                <a:cs typeface="Arial" panose="020B0604020202020204" pitchFamily="34" charset="0"/>
                <a:sym typeface="Proxima Nova"/>
              </a:rPr>
              <a:t>Data and digital capacity building of line ministries/departments </a:t>
            </a:r>
            <a:endParaRPr sz="1500" dirty="0">
              <a:latin typeface="Arial" panose="020B0604020202020204" pitchFamily="34" charset="0"/>
              <a:cs typeface="Arial" panose="020B0604020202020204" pitchFamily="34" charset="0"/>
              <a:sym typeface="Proxima Nova"/>
            </a:endParaRPr>
          </a:p>
        </p:txBody>
      </p:sp>
      <p:sp>
        <p:nvSpPr>
          <p:cNvPr id="17" name="Google Shape;224;p4">
            <a:extLst>
              <a:ext uri="{FF2B5EF4-FFF2-40B4-BE49-F238E27FC236}">
                <a16:creationId xmlns:a16="http://schemas.microsoft.com/office/drawing/2014/main" id="{F966EB8A-63E2-50E7-51C4-0A694C2BD85B}"/>
              </a:ext>
            </a:extLst>
          </p:cNvPr>
          <p:cNvSpPr/>
          <p:nvPr/>
        </p:nvSpPr>
        <p:spPr>
          <a:xfrm>
            <a:off x="474991" y="3905416"/>
            <a:ext cx="457081" cy="457081"/>
          </a:xfrm>
          <a:custGeom>
            <a:avLst/>
            <a:gdLst/>
            <a:ahLst/>
            <a:cxnLst/>
            <a:rect l="l" t="t" r="r" b="b"/>
            <a:pathLst>
              <a:path w="512" h="512" extrusionOk="0">
                <a:moveTo>
                  <a:pt x="297" y="213"/>
                </a:moveTo>
                <a:cubicBezTo>
                  <a:pt x="382" y="221"/>
                  <a:pt x="382" y="221"/>
                  <a:pt x="382" y="221"/>
                </a:cubicBezTo>
                <a:cubicBezTo>
                  <a:pt x="323" y="280"/>
                  <a:pt x="323" y="280"/>
                  <a:pt x="323" y="280"/>
                </a:cubicBezTo>
                <a:cubicBezTo>
                  <a:pt x="320" y="283"/>
                  <a:pt x="319" y="286"/>
                  <a:pt x="320" y="290"/>
                </a:cubicBezTo>
                <a:cubicBezTo>
                  <a:pt x="337" y="374"/>
                  <a:pt x="337" y="374"/>
                  <a:pt x="337" y="374"/>
                </a:cubicBezTo>
                <a:cubicBezTo>
                  <a:pt x="261" y="332"/>
                  <a:pt x="261" y="332"/>
                  <a:pt x="261" y="332"/>
                </a:cubicBezTo>
                <a:cubicBezTo>
                  <a:pt x="259" y="331"/>
                  <a:pt x="257" y="330"/>
                  <a:pt x="256" y="330"/>
                </a:cubicBezTo>
                <a:cubicBezTo>
                  <a:pt x="254" y="330"/>
                  <a:pt x="252" y="331"/>
                  <a:pt x="250" y="332"/>
                </a:cubicBezTo>
                <a:cubicBezTo>
                  <a:pt x="175" y="374"/>
                  <a:pt x="175" y="374"/>
                  <a:pt x="175" y="374"/>
                </a:cubicBezTo>
                <a:cubicBezTo>
                  <a:pt x="191" y="290"/>
                  <a:pt x="191" y="290"/>
                  <a:pt x="191" y="290"/>
                </a:cubicBezTo>
                <a:cubicBezTo>
                  <a:pt x="192" y="286"/>
                  <a:pt x="191" y="283"/>
                  <a:pt x="189" y="280"/>
                </a:cubicBezTo>
                <a:cubicBezTo>
                  <a:pt x="130" y="221"/>
                  <a:pt x="130" y="221"/>
                  <a:pt x="130" y="221"/>
                </a:cubicBezTo>
                <a:cubicBezTo>
                  <a:pt x="214" y="213"/>
                  <a:pt x="214" y="213"/>
                  <a:pt x="214" y="213"/>
                </a:cubicBezTo>
                <a:cubicBezTo>
                  <a:pt x="218" y="213"/>
                  <a:pt x="221" y="210"/>
                  <a:pt x="223" y="207"/>
                </a:cubicBezTo>
                <a:cubicBezTo>
                  <a:pt x="256" y="133"/>
                  <a:pt x="256" y="133"/>
                  <a:pt x="256" y="133"/>
                </a:cubicBezTo>
                <a:cubicBezTo>
                  <a:pt x="289" y="207"/>
                  <a:pt x="289" y="207"/>
                  <a:pt x="289" y="207"/>
                </a:cubicBezTo>
                <a:cubicBezTo>
                  <a:pt x="290" y="210"/>
                  <a:pt x="293" y="213"/>
                  <a:pt x="297" y="213"/>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5" y="209"/>
                </a:moveTo>
                <a:cubicBezTo>
                  <a:pt x="414" y="206"/>
                  <a:pt x="410" y="203"/>
                  <a:pt x="406" y="202"/>
                </a:cubicBezTo>
                <a:cubicBezTo>
                  <a:pt x="306" y="192"/>
                  <a:pt x="306" y="192"/>
                  <a:pt x="306" y="192"/>
                </a:cubicBezTo>
                <a:cubicBezTo>
                  <a:pt x="265" y="102"/>
                  <a:pt x="265" y="102"/>
                  <a:pt x="265" y="102"/>
                </a:cubicBezTo>
                <a:cubicBezTo>
                  <a:pt x="264" y="98"/>
                  <a:pt x="260" y="96"/>
                  <a:pt x="256" y="96"/>
                </a:cubicBezTo>
                <a:cubicBezTo>
                  <a:pt x="251" y="96"/>
                  <a:pt x="248" y="98"/>
                  <a:pt x="246" y="102"/>
                </a:cubicBezTo>
                <a:cubicBezTo>
                  <a:pt x="206" y="192"/>
                  <a:pt x="206" y="192"/>
                  <a:pt x="206" y="192"/>
                </a:cubicBezTo>
                <a:cubicBezTo>
                  <a:pt x="105" y="202"/>
                  <a:pt x="105" y="202"/>
                  <a:pt x="105" y="202"/>
                </a:cubicBezTo>
                <a:cubicBezTo>
                  <a:pt x="101" y="203"/>
                  <a:pt x="98" y="206"/>
                  <a:pt x="96" y="209"/>
                </a:cubicBezTo>
                <a:cubicBezTo>
                  <a:pt x="95" y="213"/>
                  <a:pt x="96" y="218"/>
                  <a:pt x="99" y="221"/>
                </a:cubicBezTo>
                <a:cubicBezTo>
                  <a:pt x="169" y="291"/>
                  <a:pt x="169" y="291"/>
                  <a:pt x="169" y="291"/>
                </a:cubicBezTo>
                <a:cubicBezTo>
                  <a:pt x="149" y="392"/>
                  <a:pt x="149" y="392"/>
                  <a:pt x="149" y="392"/>
                </a:cubicBezTo>
                <a:cubicBezTo>
                  <a:pt x="148" y="396"/>
                  <a:pt x="150" y="401"/>
                  <a:pt x="153" y="403"/>
                </a:cubicBezTo>
                <a:cubicBezTo>
                  <a:pt x="157" y="405"/>
                  <a:pt x="161" y="406"/>
                  <a:pt x="165" y="404"/>
                </a:cubicBezTo>
                <a:cubicBezTo>
                  <a:pt x="256" y="353"/>
                  <a:pt x="256" y="353"/>
                  <a:pt x="256" y="353"/>
                </a:cubicBezTo>
                <a:cubicBezTo>
                  <a:pt x="346" y="404"/>
                  <a:pt x="346" y="404"/>
                  <a:pt x="346" y="404"/>
                </a:cubicBezTo>
                <a:cubicBezTo>
                  <a:pt x="348" y="405"/>
                  <a:pt x="350" y="405"/>
                  <a:pt x="352" y="405"/>
                </a:cubicBezTo>
                <a:cubicBezTo>
                  <a:pt x="354" y="405"/>
                  <a:pt x="356" y="404"/>
                  <a:pt x="358" y="403"/>
                </a:cubicBezTo>
                <a:cubicBezTo>
                  <a:pt x="361" y="401"/>
                  <a:pt x="363" y="396"/>
                  <a:pt x="362" y="392"/>
                </a:cubicBezTo>
                <a:cubicBezTo>
                  <a:pt x="342" y="291"/>
                  <a:pt x="342" y="291"/>
                  <a:pt x="342" y="291"/>
                </a:cubicBezTo>
                <a:cubicBezTo>
                  <a:pt x="413" y="221"/>
                  <a:pt x="413" y="221"/>
                  <a:pt x="413" y="221"/>
                </a:cubicBezTo>
                <a:cubicBezTo>
                  <a:pt x="415" y="218"/>
                  <a:pt x="416" y="213"/>
                  <a:pt x="415" y="209"/>
                </a:cubicBezTo>
                <a:close/>
              </a:path>
            </a:pathLst>
          </a:custGeom>
          <a:solidFill>
            <a:srgbClr val="727272"/>
          </a:solidFill>
          <a:ln>
            <a:noFill/>
          </a:ln>
        </p:spPr>
        <p:txBody>
          <a:bodyPr spcFirstLastPara="1" wrap="square" lIns="91401" tIns="45688" rIns="91401" bIns="45688" anchor="t" anchorCtr="0">
            <a:noAutofit/>
          </a:bodyPr>
          <a:lstStyle/>
          <a:p>
            <a:pPr>
              <a:buClr>
                <a:srgbClr val="000000"/>
              </a:buClr>
              <a:buSzPts val="1200"/>
            </a:pPr>
            <a:endParaRPr sz="1200" b="1">
              <a:solidFill>
                <a:srgbClr val="000000"/>
              </a:solidFill>
              <a:latin typeface="Calibri"/>
              <a:ea typeface="Calibri"/>
              <a:cs typeface="Calibri"/>
              <a:sym typeface="Calibri"/>
            </a:endParaRPr>
          </a:p>
        </p:txBody>
      </p:sp>
      <p:sp>
        <p:nvSpPr>
          <p:cNvPr id="18" name="Google Shape;225;p4">
            <a:extLst>
              <a:ext uri="{FF2B5EF4-FFF2-40B4-BE49-F238E27FC236}">
                <a16:creationId xmlns:a16="http://schemas.microsoft.com/office/drawing/2014/main" id="{735B96AE-A7FD-7A9F-4184-7411E502BB25}"/>
              </a:ext>
            </a:extLst>
          </p:cNvPr>
          <p:cNvSpPr/>
          <p:nvPr/>
        </p:nvSpPr>
        <p:spPr>
          <a:xfrm>
            <a:off x="296454" y="4806852"/>
            <a:ext cx="4927119" cy="639914"/>
          </a:xfrm>
          <a:prstGeom prst="rect">
            <a:avLst/>
          </a:prstGeom>
          <a:solidFill>
            <a:schemeClr val="lt1"/>
          </a:solidFill>
          <a:ln w="19050" cap="flat" cmpd="sng">
            <a:solidFill>
              <a:srgbClr val="727272"/>
            </a:solidFill>
            <a:prstDash val="solid"/>
            <a:miter lim="800000"/>
            <a:headEnd type="none" w="sm" len="sm"/>
            <a:tailEnd type="none" w="sm" len="sm"/>
          </a:ln>
        </p:spPr>
        <p:txBody>
          <a:bodyPr spcFirstLastPara="1" wrap="square" lIns="731310" tIns="88877" rIns="71982" bIns="88877" anchor="ctr" anchorCtr="0">
            <a:noAutofit/>
          </a:bodyPr>
          <a:lstStyle/>
          <a:p>
            <a:pPr>
              <a:lnSpc>
                <a:spcPct val="106000"/>
              </a:lnSpc>
              <a:buClr>
                <a:srgbClr val="000000"/>
              </a:buClr>
              <a:buSzPts val="1400"/>
            </a:pPr>
            <a:r>
              <a:rPr lang="en-US" sz="1500" dirty="0">
                <a:latin typeface="Arial" panose="020B0604020202020204" pitchFamily="34" charset="0"/>
                <a:cs typeface="Arial" panose="020B0604020202020204" pitchFamily="34" charset="0"/>
                <a:sym typeface="Proxima Nova"/>
              </a:rPr>
              <a:t>India Datasets Program &amp; Platform for transforming non-personal data ecosystem</a:t>
            </a:r>
            <a:endParaRPr sz="1500" dirty="0">
              <a:latin typeface="Arial" panose="020B0604020202020204" pitchFamily="34" charset="0"/>
              <a:cs typeface="Arial" panose="020B0604020202020204" pitchFamily="34" charset="0"/>
              <a:sym typeface="Proxima Nova"/>
            </a:endParaRPr>
          </a:p>
        </p:txBody>
      </p:sp>
      <p:sp>
        <p:nvSpPr>
          <p:cNvPr id="19" name="Google Shape;226;p4">
            <a:extLst>
              <a:ext uri="{FF2B5EF4-FFF2-40B4-BE49-F238E27FC236}">
                <a16:creationId xmlns:a16="http://schemas.microsoft.com/office/drawing/2014/main" id="{676E4043-7E03-3927-1F5B-13938A213B3F}"/>
              </a:ext>
            </a:extLst>
          </p:cNvPr>
          <p:cNvSpPr/>
          <p:nvPr/>
        </p:nvSpPr>
        <p:spPr>
          <a:xfrm>
            <a:off x="474991" y="4898268"/>
            <a:ext cx="457081" cy="457081"/>
          </a:xfrm>
          <a:custGeom>
            <a:avLst/>
            <a:gdLst/>
            <a:ahLst/>
            <a:cxnLst/>
            <a:rect l="l" t="t" r="r" b="b"/>
            <a:pathLst>
              <a:path w="512" h="512" extrusionOk="0">
                <a:moveTo>
                  <a:pt x="236" y="209"/>
                </a:moveTo>
                <a:cubicBezTo>
                  <a:pt x="244" y="236"/>
                  <a:pt x="244" y="236"/>
                  <a:pt x="244" y="236"/>
                </a:cubicBezTo>
                <a:cubicBezTo>
                  <a:pt x="151" y="262"/>
                  <a:pt x="151" y="262"/>
                  <a:pt x="151" y="262"/>
                </a:cubicBezTo>
                <a:cubicBezTo>
                  <a:pt x="144" y="234"/>
                  <a:pt x="144" y="234"/>
                  <a:pt x="144" y="234"/>
                </a:cubicBezTo>
                <a:lnTo>
                  <a:pt x="236" y="209"/>
                </a:lnTo>
                <a:close/>
                <a:moveTo>
                  <a:pt x="327" y="177"/>
                </a:moveTo>
                <a:cubicBezTo>
                  <a:pt x="255" y="196"/>
                  <a:pt x="255" y="196"/>
                  <a:pt x="255" y="196"/>
                </a:cubicBezTo>
                <a:cubicBezTo>
                  <a:pt x="266" y="237"/>
                  <a:pt x="266" y="237"/>
                  <a:pt x="266" y="237"/>
                </a:cubicBezTo>
                <a:cubicBezTo>
                  <a:pt x="338" y="218"/>
                  <a:pt x="338" y="218"/>
                  <a:pt x="338" y="218"/>
                </a:cubicBezTo>
                <a:cubicBezTo>
                  <a:pt x="333" y="197"/>
                  <a:pt x="333" y="197"/>
                  <a:pt x="333" y="197"/>
                </a:cubicBezTo>
                <a:lnTo>
                  <a:pt x="327" y="177"/>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06" y="222"/>
                </a:moveTo>
                <a:cubicBezTo>
                  <a:pt x="383" y="139"/>
                  <a:pt x="383" y="139"/>
                  <a:pt x="383" y="139"/>
                </a:cubicBezTo>
                <a:cubicBezTo>
                  <a:pt x="383" y="136"/>
                  <a:pt x="381" y="134"/>
                  <a:pt x="378" y="133"/>
                </a:cubicBezTo>
                <a:cubicBezTo>
                  <a:pt x="376" y="131"/>
                  <a:pt x="373" y="131"/>
                  <a:pt x="370" y="132"/>
                </a:cubicBezTo>
                <a:cubicBezTo>
                  <a:pt x="329" y="143"/>
                  <a:pt x="329" y="143"/>
                  <a:pt x="329" y="143"/>
                </a:cubicBezTo>
                <a:cubicBezTo>
                  <a:pt x="323" y="145"/>
                  <a:pt x="320" y="150"/>
                  <a:pt x="322" y="156"/>
                </a:cubicBezTo>
                <a:cubicBezTo>
                  <a:pt x="239" y="179"/>
                  <a:pt x="239" y="179"/>
                  <a:pt x="239" y="179"/>
                </a:cubicBezTo>
                <a:cubicBezTo>
                  <a:pt x="235" y="180"/>
                  <a:pt x="232" y="184"/>
                  <a:pt x="232" y="188"/>
                </a:cubicBezTo>
                <a:cubicBezTo>
                  <a:pt x="128" y="216"/>
                  <a:pt x="128" y="216"/>
                  <a:pt x="128" y="216"/>
                </a:cubicBezTo>
                <a:cubicBezTo>
                  <a:pt x="126" y="209"/>
                  <a:pt x="126" y="209"/>
                  <a:pt x="126" y="209"/>
                </a:cubicBezTo>
                <a:cubicBezTo>
                  <a:pt x="125" y="204"/>
                  <a:pt x="119" y="200"/>
                  <a:pt x="113" y="202"/>
                </a:cubicBezTo>
                <a:cubicBezTo>
                  <a:pt x="107" y="204"/>
                  <a:pt x="104" y="209"/>
                  <a:pt x="106" y="215"/>
                </a:cubicBezTo>
                <a:cubicBezTo>
                  <a:pt x="128" y="297"/>
                  <a:pt x="128" y="297"/>
                  <a:pt x="128" y="297"/>
                </a:cubicBezTo>
                <a:cubicBezTo>
                  <a:pt x="129" y="302"/>
                  <a:pt x="134" y="305"/>
                  <a:pt x="138" y="305"/>
                </a:cubicBezTo>
                <a:cubicBezTo>
                  <a:pt x="139" y="305"/>
                  <a:pt x="140" y="305"/>
                  <a:pt x="141" y="305"/>
                </a:cubicBezTo>
                <a:cubicBezTo>
                  <a:pt x="147" y="303"/>
                  <a:pt x="150" y="298"/>
                  <a:pt x="149" y="292"/>
                </a:cubicBezTo>
                <a:cubicBezTo>
                  <a:pt x="147" y="285"/>
                  <a:pt x="147" y="285"/>
                  <a:pt x="147" y="285"/>
                </a:cubicBezTo>
                <a:cubicBezTo>
                  <a:pt x="243" y="259"/>
                  <a:pt x="243" y="259"/>
                  <a:pt x="243" y="259"/>
                </a:cubicBezTo>
                <a:cubicBezTo>
                  <a:pt x="192" y="401"/>
                  <a:pt x="192" y="401"/>
                  <a:pt x="192" y="401"/>
                </a:cubicBezTo>
                <a:cubicBezTo>
                  <a:pt x="190" y="407"/>
                  <a:pt x="193" y="413"/>
                  <a:pt x="199" y="415"/>
                </a:cubicBezTo>
                <a:cubicBezTo>
                  <a:pt x="200" y="415"/>
                  <a:pt x="201" y="416"/>
                  <a:pt x="202" y="416"/>
                </a:cubicBezTo>
                <a:cubicBezTo>
                  <a:pt x="207" y="416"/>
                  <a:pt x="211" y="413"/>
                  <a:pt x="212" y="409"/>
                </a:cubicBezTo>
                <a:cubicBezTo>
                  <a:pt x="245" y="317"/>
                  <a:pt x="245" y="317"/>
                  <a:pt x="245" y="317"/>
                </a:cubicBezTo>
                <a:cubicBezTo>
                  <a:pt x="245" y="405"/>
                  <a:pt x="245" y="405"/>
                  <a:pt x="245" y="405"/>
                </a:cubicBezTo>
                <a:cubicBezTo>
                  <a:pt x="245" y="411"/>
                  <a:pt x="250" y="416"/>
                  <a:pt x="256" y="416"/>
                </a:cubicBezTo>
                <a:cubicBezTo>
                  <a:pt x="262" y="416"/>
                  <a:pt x="266" y="411"/>
                  <a:pt x="266" y="405"/>
                </a:cubicBezTo>
                <a:cubicBezTo>
                  <a:pt x="266" y="317"/>
                  <a:pt x="266" y="317"/>
                  <a:pt x="266" y="317"/>
                </a:cubicBezTo>
                <a:cubicBezTo>
                  <a:pt x="299" y="409"/>
                  <a:pt x="299" y="409"/>
                  <a:pt x="299" y="409"/>
                </a:cubicBezTo>
                <a:cubicBezTo>
                  <a:pt x="301" y="413"/>
                  <a:pt x="305" y="416"/>
                  <a:pt x="309" y="416"/>
                </a:cubicBezTo>
                <a:cubicBezTo>
                  <a:pt x="310" y="416"/>
                  <a:pt x="311" y="415"/>
                  <a:pt x="313" y="415"/>
                </a:cubicBezTo>
                <a:cubicBezTo>
                  <a:pt x="318" y="413"/>
                  <a:pt x="321" y="407"/>
                  <a:pt x="319" y="401"/>
                </a:cubicBezTo>
                <a:cubicBezTo>
                  <a:pt x="268" y="259"/>
                  <a:pt x="268" y="259"/>
                  <a:pt x="268" y="259"/>
                </a:cubicBezTo>
                <a:cubicBezTo>
                  <a:pt x="344" y="238"/>
                  <a:pt x="344" y="238"/>
                  <a:pt x="344" y="238"/>
                </a:cubicBezTo>
                <a:cubicBezTo>
                  <a:pt x="344" y="238"/>
                  <a:pt x="344" y="238"/>
                  <a:pt x="344" y="238"/>
                </a:cubicBezTo>
                <a:cubicBezTo>
                  <a:pt x="345" y="243"/>
                  <a:pt x="350" y="246"/>
                  <a:pt x="354" y="246"/>
                </a:cubicBezTo>
                <a:cubicBezTo>
                  <a:pt x="355" y="246"/>
                  <a:pt x="356" y="246"/>
                  <a:pt x="357" y="246"/>
                </a:cubicBezTo>
                <a:cubicBezTo>
                  <a:pt x="398" y="235"/>
                  <a:pt x="398" y="235"/>
                  <a:pt x="398" y="235"/>
                </a:cubicBezTo>
                <a:cubicBezTo>
                  <a:pt x="401" y="234"/>
                  <a:pt x="403" y="232"/>
                  <a:pt x="405" y="230"/>
                </a:cubicBezTo>
                <a:cubicBezTo>
                  <a:pt x="406" y="227"/>
                  <a:pt x="407" y="224"/>
                  <a:pt x="406" y="222"/>
                </a:cubicBezTo>
                <a:close/>
                <a:moveTo>
                  <a:pt x="345" y="161"/>
                </a:moveTo>
                <a:cubicBezTo>
                  <a:pt x="362" y="222"/>
                  <a:pt x="362" y="222"/>
                  <a:pt x="362" y="222"/>
                </a:cubicBezTo>
                <a:cubicBezTo>
                  <a:pt x="382" y="217"/>
                  <a:pt x="382" y="217"/>
                  <a:pt x="382" y="217"/>
                </a:cubicBezTo>
                <a:cubicBezTo>
                  <a:pt x="366" y="155"/>
                  <a:pt x="366" y="155"/>
                  <a:pt x="366" y="155"/>
                </a:cubicBezTo>
                <a:lnTo>
                  <a:pt x="345" y="161"/>
                </a:lnTo>
                <a:close/>
              </a:path>
            </a:pathLst>
          </a:custGeom>
          <a:solidFill>
            <a:srgbClr val="727272"/>
          </a:solidFill>
          <a:ln>
            <a:noFill/>
          </a:ln>
        </p:spPr>
        <p:txBody>
          <a:bodyPr spcFirstLastPara="1" wrap="square" lIns="91401" tIns="45688" rIns="91401" bIns="45688" anchor="t" anchorCtr="0">
            <a:noAutofit/>
          </a:bodyPr>
          <a:lstStyle/>
          <a:p>
            <a:pPr>
              <a:buClr>
                <a:srgbClr val="000000"/>
              </a:buClr>
              <a:buSzPts val="1200"/>
            </a:pPr>
            <a:endParaRPr sz="1200" b="1">
              <a:solidFill>
                <a:srgbClr val="000000"/>
              </a:solidFill>
              <a:latin typeface="Calibri"/>
              <a:ea typeface="Calibri"/>
              <a:cs typeface="Calibri"/>
              <a:sym typeface="Calibri"/>
            </a:endParaRPr>
          </a:p>
        </p:txBody>
      </p:sp>
      <p:sp>
        <p:nvSpPr>
          <p:cNvPr id="22" name="Google Shape;227;p4">
            <a:extLst>
              <a:ext uri="{FF2B5EF4-FFF2-40B4-BE49-F238E27FC236}">
                <a16:creationId xmlns:a16="http://schemas.microsoft.com/office/drawing/2014/main" id="{20752713-9B84-6950-A14A-5967C552F6CB}"/>
              </a:ext>
            </a:extLst>
          </p:cNvPr>
          <p:cNvSpPr/>
          <p:nvPr/>
        </p:nvSpPr>
        <p:spPr>
          <a:xfrm>
            <a:off x="296454" y="5799705"/>
            <a:ext cx="4927119" cy="639914"/>
          </a:xfrm>
          <a:prstGeom prst="rect">
            <a:avLst/>
          </a:prstGeom>
          <a:solidFill>
            <a:schemeClr val="lt1"/>
          </a:solidFill>
          <a:ln w="19050" cap="flat" cmpd="sng">
            <a:solidFill>
              <a:srgbClr val="727272"/>
            </a:solidFill>
            <a:prstDash val="solid"/>
            <a:miter lim="800000"/>
            <a:headEnd type="none" w="sm" len="sm"/>
            <a:tailEnd type="none" w="sm" len="sm"/>
          </a:ln>
        </p:spPr>
        <p:txBody>
          <a:bodyPr spcFirstLastPara="1" wrap="square" lIns="731310" tIns="88877" rIns="71982" bIns="88877" anchor="ctr" anchorCtr="0">
            <a:noAutofit/>
          </a:bodyPr>
          <a:lstStyle/>
          <a:p>
            <a:pPr>
              <a:lnSpc>
                <a:spcPct val="106000"/>
              </a:lnSpc>
              <a:buClr>
                <a:srgbClr val="000000"/>
              </a:buClr>
              <a:buSzPts val="1400"/>
            </a:pPr>
            <a:r>
              <a:rPr lang="en-US" sz="1500" dirty="0">
                <a:latin typeface="Arial" panose="020B0604020202020204" pitchFamily="34" charset="0"/>
                <a:cs typeface="Arial" panose="020B0604020202020204" pitchFamily="34" charset="0"/>
                <a:sym typeface="Proxima Nova"/>
              </a:rPr>
              <a:t>Ensure privacy, security &amp; trust</a:t>
            </a:r>
            <a:endParaRPr sz="1500" dirty="0">
              <a:latin typeface="Arial" panose="020B0604020202020204" pitchFamily="34" charset="0"/>
              <a:cs typeface="Arial" panose="020B0604020202020204" pitchFamily="34" charset="0"/>
              <a:sym typeface="Proxima Nova"/>
            </a:endParaRPr>
          </a:p>
        </p:txBody>
      </p:sp>
      <p:sp>
        <p:nvSpPr>
          <p:cNvPr id="24" name="Google Shape;229;p4">
            <a:extLst>
              <a:ext uri="{FF2B5EF4-FFF2-40B4-BE49-F238E27FC236}">
                <a16:creationId xmlns:a16="http://schemas.microsoft.com/office/drawing/2014/main" id="{F0D3A206-7DA3-9DA8-42BA-FC93FAB874CD}"/>
              </a:ext>
            </a:extLst>
          </p:cNvPr>
          <p:cNvSpPr/>
          <p:nvPr/>
        </p:nvSpPr>
        <p:spPr>
          <a:xfrm rot="5400000">
            <a:off x="3134108" y="3772968"/>
            <a:ext cx="5313457" cy="301511"/>
          </a:xfrm>
          <a:prstGeom prst="triangle">
            <a:avLst>
              <a:gd name="adj" fmla="val 50000"/>
            </a:avLst>
          </a:prstGeom>
          <a:solidFill>
            <a:srgbClr val="F2F2F2"/>
          </a:solidFill>
          <a:ln>
            <a:noFill/>
          </a:ln>
        </p:spPr>
        <p:txBody>
          <a:bodyPr spcFirstLastPara="1" wrap="square" lIns="118494" tIns="118494" rIns="118494" bIns="118494" anchor="ctr" anchorCtr="0">
            <a:noAutofit/>
          </a:bodyPr>
          <a:lstStyle/>
          <a:p>
            <a:pPr algn="ctr">
              <a:lnSpc>
                <a:spcPct val="106000"/>
              </a:lnSpc>
            </a:pPr>
            <a:endParaRPr sz="2133" b="1">
              <a:solidFill>
                <a:srgbClr val="FFFFFF"/>
              </a:solidFill>
              <a:latin typeface="Verdana"/>
              <a:ea typeface="Verdana"/>
              <a:cs typeface="Verdana"/>
              <a:sym typeface="Verdana"/>
            </a:endParaRPr>
          </a:p>
        </p:txBody>
      </p:sp>
      <p:sp>
        <p:nvSpPr>
          <p:cNvPr id="27" name="Google Shape;230;p4">
            <a:extLst>
              <a:ext uri="{FF2B5EF4-FFF2-40B4-BE49-F238E27FC236}">
                <a16:creationId xmlns:a16="http://schemas.microsoft.com/office/drawing/2014/main" id="{0D1A1B77-F345-9F5B-EF3B-6D36F95F8DDB}"/>
              </a:ext>
            </a:extLst>
          </p:cNvPr>
          <p:cNvSpPr/>
          <p:nvPr/>
        </p:nvSpPr>
        <p:spPr>
          <a:xfrm>
            <a:off x="6093110" y="1266996"/>
            <a:ext cx="5977017" cy="320442"/>
          </a:xfrm>
          <a:prstGeom prst="rect">
            <a:avLst/>
          </a:prstGeom>
          <a:solidFill>
            <a:srgbClr val="427A86"/>
          </a:solidFill>
          <a:ln w="12700" cap="flat" cmpd="sng">
            <a:solidFill>
              <a:schemeClr val="accent5"/>
            </a:solidFill>
            <a:prstDash val="solid"/>
            <a:miter lim="800000"/>
            <a:headEnd type="none" w="sm" len="sm"/>
            <a:tailEnd type="none" w="sm" len="sm"/>
          </a:ln>
        </p:spPr>
        <p:txBody>
          <a:bodyPr spcFirstLastPara="1" wrap="square" lIns="88877" tIns="88877" rIns="88877" bIns="88877" anchor="ctr" anchorCtr="0">
            <a:noAutofit/>
          </a:bodyPr>
          <a:lstStyle/>
          <a:p>
            <a:pPr algn="ctr">
              <a:lnSpc>
                <a:spcPct val="106000"/>
              </a:lnSpc>
              <a:buClr>
                <a:schemeClr val="lt1"/>
              </a:buClr>
              <a:buSzPts val="1400"/>
            </a:pPr>
            <a:r>
              <a:rPr lang="en-US" sz="1500" b="1" dirty="0">
                <a:solidFill>
                  <a:schemeClr val="lt1"/>
                </a:solidFill>
                <a:latin typeface="Arial" panose="020B0604020202020204" pitchFamily="34" charset="0"/>
                <a:ea typeface="Proxima Nova"/>
                <a:cs typeface="Arial" panose="020B0604020202020204" pitchFamily="34" charset="0"/>
                <a:sym typeface="Proxima Nova"/>
              </a:rPr>
              <a:t>Role of Data Management Office</a:t>
            </a:r>
            <a:endParaRPr sz="1500" dirty="0">
              <a:latin typeface="Arial" panose="020B0604020202020204" pitchFamily="34" charset="0"/>
              <a:ea typeface="Proxima Nova"/>
              <a:cs typeface="Arial" panose="020B0604020202020204" pitchFamily="34" charset="0"/>
              <a:sym typeface="Proxima Nova"/>
            </a:endParaRPr>
          </a:p>
        </p:txBody>
      </p:sp>
      <p:sp>
        <p:nvSpPr>
          <p:cNvPr id="34" name="Google Shape;231;p4">
            <a:extLst>
              <a:ext uri="{FF2B5EF4-FFF2-40B4-BE49-F238E27FC236}">
                <a16:creationId xmlns:a16="http://schemas.microsoft.com/office/drawing/2014/main" id="{96A881AD-7145-FFDB-34AD-56645946CB6A}"/>
              </a:ext>
            </a:extLst>
          </p:cNvPr>
          <p:cNvSpPr/>
          <p:nvPr/>
        </p:nvSpPr>
        <p:spPr>
          <a:xfrm>
            <a:off x="6093110" y="1667610"/>
            <a:ext cx="5977017" cy="4912842"/>
          </a:xfrm>
          <a:prstGeom prst="rect">
            <a:avLst/>
          </a:prstGeom>
          <a:noFill/>
          <a:ln w="19050" cap="flat" cmpd="sng">
            <a:solidFill>
              <a:srgbClr val="012169"/>
            </a:solidFill>
            <a:prstDash val="dashDot"/>
            <a:miter lim="800000"/>
            <a:headEnd type="none" w="sm" len="sm"/>
            <a:tailEnd type="none" w="sm" len="sm"/>
          </a:ln>
        </p:spPr>
        <p:txBody>
          <a:bodyPr spcFirstLastPara="1" wrap="square" lIns="91401" tIns="88877" rIns="88877" bIns="88877" anchor="ctr" anchorCtr="0">
            <a:noAutofit/>
          </a:bodyPr>
          <a:lstStyle/>
          <a:p>
            <a:pPr>
              <a:lnSpc>
                <a:spcPct val="106000"/>
              </a:lnSpc>
              <a:buClr>
                <a:srgbClr val="000000"/>
              </a:buClr>
              <a:buSzPts val="1200"/>
            </a:pPr>
            <a:endParaRPr sz="1300" b="1">
              <a:solidFill>
                <a:srgbClr val="000000"/>
              </a:solidFill>
              <a:latin typeface="Lato"/>
              <a:ea typeface="Lato"/>
              <a:cs typeface="Lato"/>
              <a:sym typeface="Lato"/>
            </a:endParaRPr>
          </a:p>
        </p:txBody>
      </p:sp>
      <p:sp>
        <p:nvSpPr>
          <p:cNvPr id="38" name="Google Shape;232;p4">
            <a:extLst>
              <a:ext uri="{FF2B5EF4-FFF2-40B4-BE49-F238E27FC236}">
                <a16:creationId xmlns:a16="http://schemas.microsoft.com/office/drawing/2014/main" id="{98C59178-22A3-6BB4-BE0A-2FA0E7B74A0D}"/>
              </a:ext>
            </a:extLst>
          </p:cNvPr>
          <p:cNvSpPr/>
          <p:nvPr/>
        </p:nvSpPr>
        <p:spPr>
          <a:xfrm>
            <a:off x="10688002" y="1789651"/>
            <a:ext cx="1282419" cy="4697031"/>
          </a:xfrm>
          <a:prstGeom prst="rect">
            <a:avLst/>
          </a:prstGeom>
          <a:solidFill>
            <a:srgbClr val="00ABAB"/>
          </a:solidFill>
          <a:ln>
            <a:noFill/>
          </a:ln>
        </p:spPr>
        <p:txBody>
          <a:bodyPr spcFirstLastPara="1" wrap="square" lIns="91401" tIns="91401" rIns="91401" bIns="91401" anchor="ctr" anchorCtr="0">
            <a:noAutofit/>
          </a:bodyPr>
          <a:lstStyle/>
          <a:p>
            <a:pPr algn="ctr">
              <a:lnSpc>
                <a:spcPct val="106000"/>
              </a:lnSpc>
              <a:buClr>
                <a:srgbClr val="FFFFFF"/>
              </a:buClr>
              <a:buSzPts val="1100"/>
            </a:pPr>
            <a:r>
              <a:rPr lang="en-US" sz="1200" b="1" dirty="0">
                <a:solidFill>
                  <a:srgbClr val="FFFFFF"/>
                </a:solidFill>
                <a:latin typeface="Arial" panose="020B0604020202020204" pitchFamily="34" charset="0"/>
                <a:ea typeface="Lato"/>
                <a:cs typeface="Arial" panose="020B0604020202020204" pitchFamily="34" charset="0"/>
                <a:sym typeface="Lato"/>
              </a:rPr>
              <a:t>India Datasets Program</a:t>
            </a:r>
            <a:endParaRPr sz="1500" dirty="0">
              <a:latin typeface="Arial" panose="020B0604020202020204" pitchFamily="34" charset="0"/>
              <a:ea typeface="Lato"/>
              <a:cs typeface="Arial" panose="020B0604020202020204" pitchFamily="34" charset="0"/>
              <a:sym typeface="Lato"/>
            </a:endParaRPr>
          </a:p>
        </p:txBody>
      </p:sp>
      <p:sp>
        <p:nvSpPr>
          <p:cNvPr id="39" name="Google Shape;233;p4">
            <a:extLst>
              <a:ext uri="{FF2B5EF4-FFF2-40B4-BE49-F238E27FC236}">
                <a16:creationId xmlns:a16="http://schemas.microsoft.com/office/drawing/2014/main" id="{067BB2C7-B24C-0F6A-B7CF-596A67D4F9B8}"/>
              </a:ext>
            </a:extLst>
          </p:cNvPr>
          <p:cNvSpPr/>
          <p:nvPr/>
        </p:nvSpPr>
        <p:spPr>
          <a:xfrm>
            <a:off x="6191952" y="1789650"/>
            <a:ext cx="1475616" cy="1007738"/>
          </a:xfrm>
          <a:prstGeom prst="rect">
            <a:avLst/>
          </a:prstGeom>
          <a:solidFill>
            <a:srgbClr val="00ABAB"/>
          </a:solidFill>
          <a:ln>
            <a:noFill/>
          </a:ln>
        </p:spPr>
        <p:txBody>
          <a:bodyPr spcFirstLastPara="1" wrap="square" lIns="91401" tIns="91401" rIns="91401" bIns="91401" anchor="ctr" anchorCtr="0">
            <a:noAutofit/>
          </a:bodyPr>
          <a:lstStyle/>
          <a:p>
            <a:pPr algn="ctr">
              <a:lnSpc>
                <a:spcPct val="106000"/>
              </a:lnSpc>
              <a:buClr>
                <a:srgbClr val="FFFFFF"/>
              </a:buClr>
              <a:buSzPts val="1100"/>
            </a:pPr>
            <a:r>
              <a:rPr lang="en-US" sz="1200" b="1" dirty="0">
                <a:solidFill>
                  <a:srgbClr val="FFFFFF"/>
                </a:solidFill>
                <a:latin typeface="Arial" panose="020B0604020202020204" pitchFamily="34" charset="0"/>
                <a:ea typeface="Lato"/>
                <a:cs typeface="Arial" panose="020B0604020202020204" pitchFamily="34" charset="0"/>
                <a:sym typeface="Lato"/>
              </a:rPr>
              <a:t>Guidelines for Identification &amp; Classification of Datasets</a:t>
            </a:r>
            <a:endParaRPr sz="1200" b="1" dirty="0">
              <a:solidFill>
                <a:srgbClr val="FFFFFF"/>
              </a:solidFill>
              <a:latin typeface="Arial" panose="020B0604020202020204" pitchFamily="34" charset="0"/>
              <a:ea typeface="Lato"/>
              <a:cs typeface="Arial" panose="020B0604020202020204" pitchFamily="34" charset="0"/>
              <a:sym typeface="Lato"/>
            </a:endParaRPr>
          </a:p>
        </p:txBody>
      </p:sp>
      <p:sp>
        <p:nvSpPr>
          <p:cNvPr id="40" name="Google Shape;234;p4">
            <a:extLst>
              <a:ext uri="{FF2B5EF4-FFF2-40B4-BE49-F238E27FC236}">
                <a16:creationId xmlns:a16="http://schemas.microsoft.com/office/drawing/2014/main" id="{9A8183B5-286F-32C8-3117-927AF4FBC517}"/>
              </a:ext>
            </a:extLst>
          </p:cNvPr>
          <p:cNvSpPr/>
          <p:nvPr/>
        </p:nvSpPr>
        <p:spPr>
          <a:xfrm>
            <a:off x="6191952" y="4249180"/>
            <a:ext cx="1475616" cy="1007738"/>
          </a:xfrm>
          <a:prstGeom prst="rect">
            <a:avLst/>
          </a:prstGeom>
          <a:solidFill>
            <a:srgbClr val="00ABAB"/>
          </a:solidFill>
          <a:ln>
            <a:noFill/>
          </a:ln>
        </p:spPr>
        <p:txBody>
          <a:bodyPr spcFirstLastPara="1" wrap="square" lIns="91401" tIns="91401" rIns="91401" bIns="91401" anchor="ctr" anchorCtr="0">
            <a:noAutofit/>
          </a:bodyPr>
          <a:lstStyle/>
          <a:p>
            <a:pPr algn="ctr">
              <a:lnSpc>
                <a:spcPct val="106000"/>
              </a:lnSpc>
              <a:buClr>
                <a:srgbClr val="FFFFFF"/>
              </a:buClr>
              <a:buSzPts val="1100"/>
            </a:pPr>
            <a:r>
              <a:rPr lang="en-US" sz="1200" b="1">
                <a:solidFill>
                  <a:srgbClr val="FFFFFF"/>
                </a:solidFill>
                <a:latin typeface="Arial" panose="020B0604020202020204" pitchFamily="34" charset="0"/>
                <a:ea typeface="Lato"/>
                <a:cs typeface="Arial" panose="020B0604020202020204" pitchFamily="34" charset="0"/>
                <a:sym typeface="Lato"/>
              </a:rPr>
              <a:t>Data Storage &amp; Retention Guidelines</a:t>
            </a:r>
            <a:endParaRPr sz="1500">
              <a:latin typeface="Arial" panose="020B0604020202020204" pitchFamily="34" charset="0"/>
              <a:ea typeface="Lato"/>
              <a:cs typeface="Arial" panose="020B0604020202020204" pitchFamily="34" charset="0"/>
              <a:sym typeface="Lato"/>
            </a:endParaRPr>
          </a:p>
        </p:txBody>
      </p:sp>
      <p:sp>
        <p:nvSpPr>
          <p:cNvPr id="41" name="Google Shape;235;p4">
            <a:extLst>
              <a:ext uri="{FF2B5EF4-FFF2-40B4-BE49-F238E27FC236}">
                <a16:creationId xmlns:a16="http://schemas.microsoft.com/office/drawing/2014/main" id="{BCA1837C-E7DC-9DD7-EF80-F78445511EE8}"/>
              </a:ext>
            </a:extLst>
          </p:cNvPr>
          <p:cNvSpPr/>
          <p:nvPr/>
        </p:nvSpPr>
        <p:spPr>
          <a:xfrm>
            <a:off x="6191952" y="3019415"/>
            <a:ext cx="1475616" cy="1007738"/>
          </a:xfrm>
          <a:prstGeom prst="rect">
            <a:avLst/>
          </a:prstGeom>
          <a:solidFill>
            <a:srgbClr val="00ABAB"/>
          </a:solidFill>
          <a:ln>
            <a:noFill/>
          </a:ln>
        </p:spPr>
        <p:txBody>
          <a:bodyPr spcFirstLastPara="1" wrap="square" lIns="91401" tIns="91401" rIns="91401" bIns="91401" anchor="ctr" anchorCtr="0">
            <a:noAutofit/>
          </a:bodyPr>
          <a:lstStyle/>
          <a:p>
            <a:pPr algn="ctr">
              <a:lnSpc>
                <a:spcPct val="106000"/>
              </a:lnSpc>
              <a:buClr>
                <a:srgbClr val="FFFFFF"/>
              </a:buClr>
              <a:buSzPts val="1100"/>
            </a:pPr>
            <a:r>
              <a:rPr lang="en-US" sz="1200" b="1" dirty="0">
                <a:solidFill>
                  <a:srgbClr val="FFFFFF"/>
                </a:solidFill>
                <a:latin typeface="Arial" panose="020B0604020202020204" pitchFamily="34" charset="0"/>
                <a:ea typeface="Lato"/>
                <a:cs typeface="Arial" panose="020B0604020202020204" pitchFamily="34" charset="0"/>
                <a:sym typeface="Lato"/>
              </a:rPr>
              <a:t>Data Access &amp; Availability Rules</a:t>
            </a:r>
            <a:endParaRPr sz="1500" dirty="0">
              <a:latin typeface="Arial" panose="020B0604020202020204" pitchFamily="34" charset="0"/>
              <a:ea typeface="Lato"/>
              <a:cs typeface="Arial" panose="020B0604020202020204" pitchFamily="34" charset="0"/>
              <a:sym typeface="Lato"/>
            </a:endParaRPr>
          </a:p>
        </p:txBody>
      </p:sp>
      <p:sp>
        <p:nvSpPr>
          <p:cNvPr id="42" name="Google Shape;236;p4">
            <a:extLst>
              <a:ext uri="{FF2B5EF4-FFF2-40B4-BE49-F238E27FC236}">
                <a16:creationId xmlns:a16="http://schemas.microsoft.com/office/drawing/2014/main" id="{96F8EB65-A7BC-A368-3383-3B9F7B6C872B}"/>
              </a:ext>
            </a:extLst>
          </p:cNvPr>
          <p:cNvSpPr/>
          <p:nvPr/>
        </p:nvSpPr>
        <p:spPr>
          <a:xfrm>
            <a:off x="6191952" y="5478943"/>
            <a:ext cx="1475616" cy="1007738"/>
          </a:xfrm>
          <a:prstGeom prst="rect">
            <a:avLst/>
          </a:prstGeom>
          <a:solidFill>
            <a:srgbClr val="00ABAB"/>
          </a:solidFill>
          <a:ln>
            <a:noFill/>
          </a:ln>
        </p:spPr>
        <p:txBody>
          <a:bodyPr spcFirstLastPara="1" wrap="square" lIns="91401" tIns="91401" rIns="91401" bIns="91401" anchor="ctr" anchorCtr="0">
            <a:noAutofit/>
          </a:bodyPr>
          <a:lstStyle/>
          <a:p>
            <a:pPr algn="ctr">
              <a:lnSpc>
                <a:spcPct val="106000"/>
              </a:lnSpc>
              <a:buClr>
                <a:srgbClr val="FFFFFF"/>
              </a:buClr>
              <a:buSzPts val="1100"/>
            </a:pPr>
            <a:r>
              <a:rPr lang="en-US" sz="1200" b="1">
                <a:solidFill>
                  <a:srgbClr val="FFFFFF"/>
                </a:solidFill>
                <a:latin typeface="Arial" panose="020B0604020202020204" pitchFamily="34" charset="0"/>
                <a:ea typeface="Lato"/>
                <a:cs typeface="Arial" panose="020B0604020202020204" pitchFamily="34" charset="0"/>
                <a:sym typeface="Lato"/>
              </a:rPr>
              <a:t>Principles for Ethical &amp; Fair Use of Data</a:t>
            </a:r>
            <a:endParaRPr sz="1500">
              <a:latin typeface="Arial" panose="020B0604020202020204" pitchFamily="34" charset="0"/>
              <a:ea typeface="Lato"/>
              <a:cs typeface="Arial" panose="020B0604020202020204" pitchFamily="34" charset="0"/>
              <a:sym typeface="Lato"/>
            </a:endParaRPr>
          </a:p>
        </p:txBody>
      </p:sp>
      <p:sp>
        <p:nvSpPr>
          <p:cNvPr id="43" name="Google Shape;237;p4">
            <a:extLst>
              <a:ext uri="{FF2B5EF4-FFF2-40B4-BE49-F238E27FC236}">
                <a16:creationId xmlns:a16="http://schemas.microsoft.com/office/drawing/2014/main" id="{AB38DADD-0CAA-05C9-7D1D-FEAC4FD2A95C}"/>
              </a:ext>
            </a:extLst>
          </p:cNvPr>
          <p:cNvSpPr/>
          <p:nvPr/>
        </p:nvSpPr>
        <p:spPr>
          <a:xfrm>
            <a:off x="7678834" y="1789650"/>
            <a:ext cx="1475616" cy="1007738"/>
          </a:xfrm>
          <a:prstGeom prst="rect">
            <a:avLst/>
          </a:prstGeom>
          <a:solidFill>
            <a:srgbClr val="00ABAB"/>
          </a:solidFill>
          <a:ln>
            <a:noFill/>
          </a:ln>
        </p:spPr>
        <p:txBody>
          <a:bodyPr spcFirstLastPara="1" wrap="square" lIns="91401" tIns="91401" rIns="91401" bIns="91401" anchor="ctr" anchorCtr="0">
            <a:noAutofit/>
          </a:bodyPr>
          <a:lstStyle/>
          <a:p>
            <a:pPr algn="ctr"/>
            <a:r>
              <a:rPr lang="en-US" sz="1200" b="1">
                <a:solidFill>
                  <a:srgbClr val="FFFFFF"/>
                </a:solidFill>
                <a:latin typeface="Arial" panose="020B0604020202020204" pitchFamily="34" charset="0"/>
                <a:ea typeface="Lato"/>
                <a:cs typeface="Arial" panose="020B0604020202020204" pitchFamily="34" charset="0"/>
                <a:sym typeface="Lato"/>
              </a:rPr>
              <a:t>Data Quality and Metadata Standards</a:t>
            </a:r>
            <a:endParaRPr sz="1500">
              <a:latin typeface="Arial" panose="020B0604020202020204" pitchFamily="34" charset="0"/>
              <a:ea typeface="Lato"/>
              <a:cs typeface="Arial" panose="020B0604020202020204" pitchFamily="34" charset="0"/>
              <a:sym typeface="Lato"/>
            </a:endParaRPr>
          </a:p>
        </p:txBody>
      </p:sp>
      <p:sp>
        <p:nvSpPr>
          <p:cNvPr id="44" name="Google Shape;238;p4">
            <a:extLst>
              <a:ext uri="{FF2B5EF4-FFF2-40B4-BE49-F238E27FC236}">
                <a16:creationId xmlns:a16="http://schemas.microsoft.com/office/drawing/2014/main" id="{FDA08A14-EED9-0688-B29F-43396EA6EA6E}"/>
              </a:ext>
            </a:extLst>
          </p:cNvPr>
          <p:cNvSpPr/>
          <p:nvPr/>
        </p:nvSpPr>
        <p:spPr>
          <a:xfrm>
            <a:off x="7678834" y="4249180"/>
            <a:ext cx="1475616" cy="1007738"/>
          </a:xfrm>
          <a:prstGeom prst="rect">
            <a:avLst/>
          </a:prstGeom>
          <a:solidFill>
            <a:srgbClr val="00ABAB"/>
          </a:solidFill>
          <a:ln>
            <a:noFill/>
          </a:ln>
        </p:spPr>
        <p:txBody>
          <a:bodyPr spcFirstLastPara="1" wrap="square" lIns="91401" tIns="91401" rIns="91401" bIns="91401" anchor="ctr" anchorCtr="0">
            <a:noAutofit/>
          </a:bodyPr>
          <a:lstStyle/>
          <a:p>
            <a:pPr algn="ctr"/>
            <a:r>
              <a:rPr lang="en-US" sz="1200" b="1">
                <a:solidFill>
                  <a:srgbClr val="FFFFFF"/>
                </a:solidFill>
                <a:latin typeface="Arial" panose="020B0604020202020204" pitchFamily="34" charset="0"/>
                <a:ea typeface="Lato"/>
                <a:cs typeface="Arial" panose="020B0604020202020204" pitchFamily="34" charset="0"/>
                <a:sym typeface="Lato"/>
              </a:rPr>
              <a:t>Data Sharing Toolkit</a:t>
            </a:r>
            <a:endParaRPr sz="1200" b="1">
              <a:solidFill>
                <a:srgbClr val="FFFFFF"/>
              </a:solidFill>
              <a:latin typeface="Arial" panose="020B0604020202020204" pitchFamily="34" charset="0"/>
              <a:ea typeface="Lato"/>
              <a:cs typeface="Arial" panose="020B0604020202020204" pitchFamily="34" charset="0"/>
              <a:sym typeface="Lato"/>
            </a:endParaRPr>
          </a:p>
        </p:txBody>
      </p:sp>
      <p:sp>
        <p:nvSpPr>
          <p:cNvPr id="45" name="Google Shape;239;p4">
            <a:extLst>
              <a:ext uri="{FF2B5EF4-FFF2-40B4-BE49-F238E27FC236}">
                <a16:creationId xmlns:a16="http://schemas.microsoft.com/office/drawing/2014/main" id="{2E1DF91F-6AA2-0F42-A143-25DF47259277}"/>
              </a:ext>
            </a:extLst>
          </p:cNvPr>
          <p:cNvSpPr/>
          <p:nvPr/>
        </p:nvSpPr>
        <p:spPr>
          <a:xfrm>
            <a:off x="7678834" y="3019415"/>
            <a:ext cx="1475616" cy="1007738"/>
          </a:xfrm>
          <a:prstGeom prst="rect">
            <a:avLst/>
          </a:prstGeom>
          <a:solidFill>
            <a:srgbClr val="00ABAB"/>
          </a:solidFill>
          <a:ln>
            <a:noFill/>
          </a:ln>
        </p:spPr>
        <p:txBody>
          <a:bodyPr spcFirstLastPara="1" wrap="square" lIns="91401" tIns="91401" rIns="91401" bIns="91401" anchor="ctr" anchorCtr="0">
            <a:noAutofit/>
          </a:bodyPr>
          <a:lstStyle/>
          <a:p>
            <a:pPr algn="ctr"/>
            <a:r>
              <a:rPr lang="en-US" sz="1200" b="1">
                <a:solidFill>
                  <a:srgbClr val="FFFFFF"/>
                </a:solidFill>
                <a:latin typeface="Lato"/>
                <a:ea typeface="Lato"/>
                <a:cs typeface="Lato"/>
                <a:sym typeface="Lato"/>
              </a:rPr>
              <a:t>Data Anonymization &amp; Privacy Preservation</a:t>
            </a:r>
            <a:endParaRPr sz="1500">
              <a:latin typeface="Lato"/>
              <a:ea typeface="Lato"/>
              <a:cs typeface="Lato"/>
              <a:sym typeface="Lato"/>
            </a:endParaRPr>
          </a:p>
        </p:txBody>
      </p:sp>
      <p:sp>
        <p:nvSpPr>
          <p:cNvPr id="46" name="Google Shape;240;p4">
            <a:extLst>
              <a:ext uri="{FF2B5EF4-FFF2-40B4-BE49-F238E27FC236}">
                <a16:creationId xmlns:a16="http://schemas.microsoft.com/office/drawing/2014/main" id="{F41E5C5E-FC36-56F2-529E-A3C60A6F016D}"/>
              </a:ext>
            </a:extLst>
          </p:cNvPr>
          <p:cNvSpPr/>
          <p:nvPr/>
        </p:nvSpPr>
        <p:spPr>
          <a:xfrm>
            <a:off x="7678834" y="5480741"/>
            <a:ext cx="1475616" cy="1007738"/>
          </a:xfrm>
          <a:prstGeom prst="rect">
            <a:avLst/>
          </a:prstGeom>
          <a:solidFill>
            <a:srgbClr val="00ABAB"/>
          </a:solidFill>
          <a:ln>
            <a:noFill/>
          </a:ln>
        </p:spPr>
        <p:txBody>
          <a:bodyPr spcFirstLastPara="1" wrap="square" lIns="91401" tIns="91401" rIns="91401" bIns="91401" anchor="ctr" anchorCtr="0">
            <a:noAutofit/>
          </a:bodyPr>
          <a:lstStyle/>
          <a:p>
            <a:pPr algn="ctr"/>
            <a:r>
              <a:rPr lang="en-US" sz="1200" b="1">
                <a:solidFill>
                  <a:srgbClr val="FFFFFF"/>
                </a:solidFill>
                <a:latin typeface="Arial" panose="020B0604020202020204" pitchFamily="34" charset="0"/>
                <a:ea typeface="Lato"/>
                <a:cs typeface="Arial" panose="020B0604020202020204" pitchFamily="34" charset="0"/>
                <a:sym typeface="Lato"/>
              </a:rPr>
              <a:t>Redressal Mechanism</a:t>
            </a:r>
            <a:endParaRPr sz="1200" b="1">
              <a:solidFill>
                <a:srgbClr val="FFFFFF"/>
              </a:solidFill>
              <a:latin typeface="Arial" panose="020B0604020202020204" pitchFamily="34" charset="0"/>
              <a:ea typeface="Lato"/>
              <a:cs typeface="Arial" panose="020B0604020202020204" pitchFamily="34" charset="0"/>
              <a:sym typeface="Lato"/>
            </a:endParaRPr>
          </a:p>
        </p:txBody>
      </p:sp>
      <p:sp>
        <p:nvSpPr>
          <p:cNvPr id="47" name="Google Shape;241;p4">
            <a:extLst>
              <a:ext uri="{FF2B5EF4-FFF2-40B4-BE49-F238E27FC236}">
                <a16:creationId xmlns:a16="http://schemas.microsoft.com/office/drawing/2014/main" id="{53ED360B-AECF-3543-2C55-05A668A4D10E}"/>
              </a:ext>
            </a:extLst>
          </p:cNvPr>
          <p:cNvSpPr/>
          <p:nvPr/>
        </p:nvSpPr>
        <p:spPr>
          <a:xfrm>
            <a:off x="9165717" y="1789650"/>
            <a:ext cx="1475616" cy="1007738"/>
          </a:xfrm>
          <a:prstGeom prst="rect">
            <a:avLst/>
          </a:prstGeom>
          <a:solidFill>
            <a:srgbClr val="00ABAB"/>
          </a:solidFill>
          <a:ln>
            <a:noFill/>
          </a:ln>
        </p:spPr>
        <p:txBody>
          <a:bodyPr spcFirstLastPara="1" wrap="square" lIns="91401" tIns="91401" rIns="91401" bIns="91401" anchor="ctr" anchorCtr="0">
            <a:noAutofit/>
          </a:bodyPr>
          <a:lstStyle/>
          <a:p>
            <a:pPr algn="ctr">
              <a:lnSpc>
                <a:spcPct val="106000"/>
              </a:lnSpc>
            </a:pPr>
            <a:r>
              <a:rPr lang="en-US" sz="1200" b="1">
                <a:solidFill>
                  <a:srgbClr val="FFFFFF"/>
                </a:solidFill>
                <a:latin typeface="Arial" panose="020B0604020202020204" pitchFamily="34" charset="0"/>
                <a:ea typeface="Lato"/>
                <a:cs typeface="Arial" panose="020B0604020202020204" pitchFamily="34" charset="0"/>
                <a:sym typeface="Lato"/>
              </a:rPr>
              <a:t>Usage Rights</a:t>
            </a:r>
            <a:endParaRPr sz="1500">
              <a:latin typeface="Arial" panose="020B0604020202020204" pitchFamily="34" charset="0"/>
              <a:ea typeface="Lato"/>
              <a:cs typeface="Arial" panose="020B0604020202020204" pitchFamily="34" charset="0"/>
              <a:sym typeface="Lato"/>
            </a:endParaRPr>
          </a:p>
        </p:txBody>
      </p:sp>
      <p:sp>
        <p:nvSpPr>
          <p:cNvPr id="48" name="Google Shape;242;p4">
            <a:extLst>
              <a:ext uri="{FF2B5EF4-FFF2-40B4-BE49-F238E27FC236}">
                <a16:creationId xmlns:a16="http://schemas.microsoft.com/office/drawing/2014/main" id="{DA91EA0C-9ECB-4EB4-EC5A-3A53F32BC6BA}"/>
              </a:ext>
            </a:extLst>
          </p:cNvPr>
          <p:cNvSpPr/>
          <p:nvPr/>
        </p:nvSpPr>
        <p:spPr>
          <a:xfrm>
            <a:off x="9165717" y="4249180"/>
            <a:ext cx="1475616" cy="1007738"/>
          </a:xfrm>
          <a:prstGeom prst="rect">
            <a:avLst/>
          </a:prstGeom>
          <a:solidFill>
            <a:srgbClr val="00ABAB"/>
          </a:solidFill>
          <a:ln>
            <a:noFill/>
          </a:ln>
        </p:spPr>
        <p:txBody>
          <a:bodyPr spcFirstLastPara="1" wrap="square" lIns="91401" tIns="91401" rIns="91401" bIns="91401" anchor="ctr" anchorCtr="0">
            <a:noAutofit/>
          </a:bodyPr>
          <a:lstStyle/>
          <a:p>
            <a:pPr algn="ctr">
              <a:lnSpc>
                <a:spcPct val="106000"/>
              </a:lnSpc>
              <a:buClr>
                <a:srgbClr val="FFFFFF"/>
              </a:buClr>
              <a:buSzPts val="1100"/>
            </a:pPr>
            <a:r>
              <a:rPr lang="en-US" sz="1200" b="1">
                <a:solidFill>
                  <a:srgbClr val="FFFFFF"/>
                </a:solidFill>
                <a:latin typeface="Arial" panose="020B0604020202020204" pitchFamily="34" charset="0"/>
                <a:ea typeface="Lato"/>
                <a:cs typeface="Arial" panose="020B0604020202020204" pitchFamily="34" charset="0"/>
                <a:sym typeface="Lato"/>
              </a:rPr>
              <a:t>Limits to Data Requests</a:t>
            </a:r>
            <a:endParaRPr sz="1500">
              <a:latin typeface="Arial" panose="020B0604020202020204" pitchFamily="34" charset="0"/>
              <a:ea typeface="Lato"/>
              <a:cs typeface="Arial" panose="020B0604020202020204" pitchFamily="34" charset="0"/>
              <a:sym typeface="Lato"/>
            </a:endParaRPr>
          </a:p>
        </p:txBody>
      </p:sp>
      <p:sp>
        <p:nvSpPr>
          <p:cNvPr id="49" name="Google Shape;243;p4">
            <a:extLst>
              <a:ext uri="{FF2B5EF4-FFF2-40B4-BE49-F238E27FC236}">
                <a16:creationId xmlns:a16="http://schemas.microsoft.com/office/drawing/2014/main" id="{17AA419A-9DC9-4D00-8442-0954E3CF838F}"/>
              </a:ext>
            </a:extLst>
          </p:cNvPr>
          <p:cNvSpPr/>
          <p:nvPr/>
        </p:nvSpPr>
        <p:spPr>
          <a:xfrm>
            <a:off x="9165717" y="3019415"/>
            <a:ext cx="1475616" cy="1007738"/>
          </a:xfrm>
          <a:prstGeom prst="rect">
            <a:avLst/>
          </a:prstGeom>
          <a:solidFill>
            <a:srgbClr val="00ABAB"/>
          </a:solidFill>
          <a:ln>
            <a:noFill/>
          </a:ln>
        </p:spPr>
        <p:txBody>
          <a:bodyPr spcFirstLastPara="1" wrap="square" lIns="91401" tIns="91401" rIns="91401" bIns="91401" anchor="ctr" anchorCtr="0">
            <a:noAutofit/>
          </a:bodyPr>
          <a:lstStyle/>
          <a:p>
            <a:pPr algn="ctr"/>
            <a:r>
              <a:rPr lang="en-US" sz="1200" b="1">
                <a:solidFill>
                  <a:srgbClr val="FFFFFF"/>
                </a:solidFill>
                <a:latin typeface="Arial" panose="020B0604020202020204" pitchFamily="34" charset="0"/>
                <a:ea typeface="Lato"/>
                <a:cs typeface="Arial" panose="020B0604020202020204" pitchFamily="34" charset="0"/>
                <a:sym typeface="Lato"/>
              </a:rPr>
              <a:t>Disclosure Norms</a:t>
            </a:r>
            <a:endParaRPr sz="1200" b="1">
              <a:solidFill>
                <a:srgbClr val="FFFFFF"/>
              </a:solidFill>
              <a:latin typeface="Arial" panose="020B0604020202020204" pitchFamily="34" charset="0"/>
              <a:ea typeface="Lato"/>
              <a:cs typeface="Arial" panose="020B0604020202020204" pitchFamily="34" charset="0"/>
              <a:sym typeface="Lato"/>
            </a:endParaRPr>
          </a:p>
        </p:txBody>
      </p:sp>
      <p:sp>
        <p:nvSpPr>
          <p:cNvPr id="50" name="Google Shape;244;p4">
            <a:extLst>
              <a:ext uri="{FF2B5EF4-FFF2-40B4-BE49-F238E27FC236}">
                <a16:creationId xmlns:a16="http://schemas.microsoft.com/office/drawing/2014/main" id="{D8077570-A291-F904-87DD-B78D986DCA03}"/>
              </a:ext>
            </a:extLst>
          </p:cNvPr>
          <p:cNvSpPr/>
          <p:nvPr/>
        </p:nvSpPr>
        <p:spPr>
          <a:xfrm>
            <a:off x="9165717" y="5478943"/>
            <a:ext cx="1475616" cy="1007738"/>
          </a:xfrm>
          <a:prstGeom prst="rect">
            <a:avLst/>
          </a:prstGeom>
          <a:solidFill>
            <a:srgbClr val="00ABAB"/>
          </a:solidFill>
          <a:ln>
            <a:noFill/>
          </a:ln>
        </p:spPr>
        <p:txBody>
          <a:bodyPr spcFirstLastPara="1" wrap="square" lIns="91401" tIns="91401" rIns="91401" bIns="91401" anchor="ctr" anchorCtr="0">
            <a:noAutofit/>
          </a:bodyPr>
          <a:lstStyle/>
          <a:p>
            <a:pPr algn="ctr">
              <a:lnSpc>
                <a:spcPct val="106000"/>
              </a:lnSpc>
              <a:buClr>
                <a:srgbClr val="FFFFFF"/>
              </a:buClr>
              <a:buSzPts val="1100"/>
            </a:pPr>
            <a:r>
              <a:rPr lang="en-US" sz="1200" b="1">
                <a:solidFill>
                  <a:srgbClr val="FFFFFF"/>
                </a:solidFill>
                <a:latin typeface="Arial" panose="020B0604020202020204" pitchFamily="34" charset="0"/>
                <a:ea typeface="Lato"/>
                <a:cs typeface="Arial" panose="020B0604020202020204" pitchFamily="34" charset="0"/>
                <a:sym typeface="Lato"/>
              </a:rPr>
              <a:t>User Charges</a:t>
            </a:r>
            <a:endParaRPr sz="1500">
              <a:latin typeface="Arial" panose="020B0604020202020204" pitchFamily="34" charset="0"/>
              <a:ea typeface="Lato"/>
              <a:cs typeface="Arial" panose="020B0604020202020204" pitchFamily="34" charset="0"/>
              <a:sym typeface="Lato"/>
            </a:endParaRPr>
          </a:p>
        </p:txBody>
      </p:sp>
      <p:sp>
        <p:nvSpPr>
          <p:cNvPr id="51" name="Freeform 859">
            <a:extLst>
              <a:ext uri="{FF2B5EF4-FFF2-40B4-BE49-F238E27FC236}">
                <a16:creationId xmlns:a16="http://schemas.microsoft.com/office/drawing/2014/main" id="{9D202A2E-AF11-B888-892E-1F406D5CBA86}"/>
              </a:ext>
            </a:extLst>
          </p:cNvPr>
          <p:cNvSpPr>
            <a:spLocks noChangeAspect="1" noEditPoints="1"/>
          </p:cNvSpPr>
          <p:nvPr/>
        </p:nvSpPr>
        <p:spPr bwMode="auto">
          <a:xfrm>
            <a:off x="474872" y="5891061"/>
            <a:ext cx="457200" cy="457200"/>
          </a:xfrm>
          <a:custGeom>
            <a:avLst/>
            <a:gdLst>
              <a:gd name="T0" fmla="*/ 298 w 512"/>
              <a:gd name="T1" fmla="*/ 166 h 512"/>
              <a:gd name="T2" fmla="*/ 166 w 512"/>
              <a:gd name="T3" fmla="*/ 299 h 512"/>
              <a:gd name="T4" fmla="*/ 137 w 512"/>
              <a:gd name="T5" fmla="*/ 165 h 512"/>
              <a:gd name="T6" fmla="*/ 256 w 512"/>
              <a:gd name="T7" fmla="*/ 142 h 512"/>
              <a:gd name="T8" fmla="*/ 298 w 512"/>
              <a:gd name="T9" fmla="*/ 166 h 512"/>
              <a:gd name="T10" fmla="*/ 323 w 512"/>
              <a:gd name="T11" fmla="*/ 171 h 512"/>
              <a:gd name="T12" fmla="*/ 177 w 512"/>
              <a:gd name="T13" fmla="*/ 317 h 512"/>
              <a:gd name="T14" fmla="*/ 187 w 512"/>
              <a:gd name="T15" fmla="*/ 331 h 512"/>
              <a:gd name="T16" fmla="*/ 347 w 512"/>
              <a:gd name="T17" fmla="*/ 171 h 512"/>
              <a:gd name="T18" fmla="*/ 323 w 512"/>
              <a:gd name="T19" fmla="*/ 171 h 512"/>
              <a:gd name="T20" fmla="*/ 512 w 512"/>
              <a:gd name="T21" fmla="*/ 256 h 512"/>
              <a:gd name="T22" fmla="*/ 256 w 512"/>
              <a:gd name="T23" fmla="*/ 512 h 512"/>
              <a:gd name="T24" fmla="*/ 0 w 512"/>
              <a:gd name="T25" fmla="*/ 256 h 512"/>
              <a:gd name="T26" fmla="*/ 256 w 512"/>
              <a:gd name="T27" fmla="*/ 0 h 512"/>
              <a:gd name="T28" fmla="*/ 512 w 512"/>
              <a:gd name="T29" fmla="*/ 256 h 512"/>
              <a:gd name="T30" fmla="*/ 394 w 512"/>
              <a:gd name="T31" fmla="*/ 148 h 512"/>
              <a:gd name="T32" fmla="*/ 388 w 512"/>
              <a:gd name="T33" fmla="*/ 139 h 512"/>
              <a:gd name="T34" fmla="*/ 378 w 512"/>
              <a:gd name="T35" fmla="*/ 140 h 512"/>
              <a:gd name="T36" fmla="*/ 263 w 512"/>
              <a:gd name="T37" fmla="*/ 120 h 512"/>
              <a:gd name="T38" fmla="*/ 248 w 512"/>
              <a:gd name="T39" fmla="*/ 120 h 512"/>
              <a:gd name="T40" fmla="*/ 133 w 512"/>
              <a:gd name="T41" fmla="*/ 140 h 512"/>
              <a:gd name="T42" fmla="*/ 123 w 512"/>
              <a:gd name="T43" fmla="*/ 139 h 512"/>
              <a:gd name="T44" fmla="*/ 117 w 512"/>
              <a:gd name="T45" fmla="*/ 148 h 512"/>
              <a:gd name="T46" fmla="*/ 251 w 512"/>
              <a:gd name="T47" fmla="*/ 414 h 512"/>
              <a:gd name="T48" fmla="*/ 252 w 512"/>
              <a:gd name="T49" fmla="*/ 415 h 512"/>
              <a:gd name="T50" fmla="*/ 253 w 512"/>
              <a:gd name="T51" fmla="*/ 415 h 512"/>
              <a:gd name="T52" fmla="*/ 256 w 512"/>
              <a:gd name="T53" fmla="*/ 416 h 512"/>
              <a:gd name="T54" fmla="*/ 256 w 512"/>
              <a:gd name="T55" fmla="*/ 416 h 512"/>
              <a:gd name="T56" fmla="*/ 256 w 512"/>
              <a:gd name="T57" fmla="*/ 416 h 512"/>
              <a:gd name="T58" fmla="*/ 258 w 512"/>
              <a:gd name="T59" fmla="*/ 415 h 512"/>
              <a:gd name="T60" fmla="*/ 259 w 512"/>
              <a:gd name="T61" fmla="*/ 415 h 512"/>
              <a:gd name="T62" fmla="*/ 261 w 512"/>
              <a:gd name="T63" fmla="*/ 414 h 512"/>
              <a:gd name="T64" fmla="*/ 394 w 512"/>
              <a:gd name="T65" fmla="*/ 148 h 512"/>
              <a:gd name="T66" fmla="*/ 201 w 512"/>
              <a:gd name="T67" fmla="*/ 347 h 512"/>
              <a:gd name="T68" fmla="*/ 256 w 512"/>
              <a:gd name="T69" fmla="*/ 393 h 512"/>
              <a:gd name="T70" fmla="*/ 375 w 512"/>
              <a:gd name="T71" fmla="*/ 173 h 512"/>
              <a:gd name="T72" fmla="*/ 201 w 512"/>
              <a:gd name="T73" fmla="*/ 34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2" h="512">
                <a:moveTo>
                  <a:pt x="298" y="166"/>
                </a:moveTo>
                <a:cubicBezTo>
                  <a:pt x="166" y="299"/>
                  <a:pt x="166" y="299"/>
                  <a:pt x="166" y="299"/>
                </a:cubicBezTo>
                <a:cubicBezTo>
                  <a:pt x="146" y="264"/>
                  <a:pt x="133" y="220"/>
                  <a:pt x="137" y="165"/>
                </a:cubicBezTo>
                <a:cubicBezTo>
                  <a:pt x="161" y="173"/>
                  <a:pt x="210" y="182"/>
                  <a:pt x="256" y="142"/>
                </a:cubicBezTo>
                <a:cubicBezTo>
                  <a:pt x="270" y="154"/>
                  <a:pt x="284" y="162"/>
                  <a:pt x="298" y="166"/>
                </a:cubicBezTo>
                <a:close/>
                <a:moveTo>
                  <a:pt x="323" y="171"/>
                </a:moveTo>
                <a:cubicBezTo>
                  <a:pt x="177" y="317"/>
                  <a:pt x="177" y="317"/>
                  <a:pt x="177" y="317"/>
                </a:cubicBezTo>
                <a:cubicBezTo>
                  <a:pt x="180" y="322"/>
                  <a:pt x="184" y="326"/>
                  <a:pt x="187" y="331"/>
                </a:cubicBezTo>
                <a:cubicBezTo>
                  <a:pt x="347" y="171"/>
                  <a:pt x="347" y="171"/>
                  <a:pt x="347" y="171"/>
                </a:cubicBezTo>
                <a:cubicBezTo>
                  <a:pt x="339" y="172"/>
                  <a:pt x="331" y="172"/>
                  <a:pt x="323" y="171"/>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94" y="148"/>
                </a:moveTo>
                <a:cubicBezTo>
                  <a:pt x="394" y="144"/>
                  <a:pt x="392" y="141"/>
                  <a:pt x="388" y="139"/>
                </a:cubicBezTo>
                <a:cubicBezTo>
                  <a:pt x="385" y="138"/>
                  <a:pt x="381" y="138"/>
                  <a:pt x="378" y="140"/>
                </a:cubicBezTo>
                <a:cubicBezTo>
                  <a:pt x="378" y="140"/>
                  <a:pt x="317" y="174"/>
                  <a:pt x="263" y="120"/>
                </a:cubicBezTo>
                <a:cubicBezTo>
                  <a:pt x="259" y="116"/>
                  <a:pt x="252" y="116"/>
                  <a:pt x="248" y="120"/>
                </a:cubicBezTo>
                <a:cubicBezTo>
                  <a:pt x="195" y="174"/>
                  <a:pt x="135" y="141"/>
                  <a:pt x="133" y="140"/>
                </a:cubicBezTo>
                <a:cubicBezTo>
                  <a:pt x="130" y="138"/>
                  <a:pt x="126" y="138"/>
                  <a:pt x="123" y="139"/>
                </a:cubicBezTo>
                <a:cubicBezTo>
                  <a:pt x="120" y="141"/>
                  <a:pt x="117" y="144"/>
                  <a:pt x="117" y="148"/>
                </a:cubicBezTo>
                <a:cubicBezTo>
                  <a:pt x="95" y="332"/>
                  <a:pt x="249" y="414"/>
                  <a:pt x="251" y="414"/>
                </a:cubicBezTo>
                <a:cubicBezTo>
                  <a:pt x="251" y="415"/>
                  <a:pt x="252" y="415"/>
                  <a:pt x="252" y="415"/>
                </a:cubicBezTo>
                <a:cubicBezTo>
                  <a:pt x="252" y="415"/>
                  <a:pt x="253" y="415"/>
                  <a:pt x="253" y="415"/>
                </a:cubicBezTo>
                <a:cubicBezTo>
                  <a:pt x="254" y="416"/>
                  <a:pt x="255" y="416"/>
                  <a:pt x="256" y="416"/>
                </a:cubicBezTo>
                <a:cubicBezTo>
                  <a:pt x="256" y="416"/>
                  <a:pt x="256" y="416"/>
                  <a:pt x="256" y="416"/>
                </a:cubicBezTo>
                <a:cubicBezTo>
                  <a:pt x="256" y="416"/>
                  <a:pt x="256" y="416"/>
                  <a:pt x="256" y="416"/>
                </a:cubicBezTo>
                <a:cubicBezTo>
                  <a:pt x="257" y="416"/>
                  <a:pt x="257" y="416"/>
                  <a:pt x="258" y="415"/>
                </a:cubicBezTo>
                <a:cubicBezTo>
                  <a:pt x="259" y="415"/>
                  <a:pt x="259" y="415"/>
                  <a:pt x="259" y="415"/>
                </a:cubicBezTo>
                <a:cubicBezTo>
                  <a:pt x="260" y="415"/>
                  <a:pt x="260" y="415"/>
                  <a:pt x="261" y="414"/>
                </a:cubicBezTo>
                <a:cubicBezTo>
                  <a:pt x="262" y="414"/>
                  <a:pt x="416" y="332"/>
                  <a:pt x="394" y="148"/>
                </a:cubicBezTo>
                <a:close/>
                <a:moveTo>
                  <a:pt x="201" y="347"/>
                </a:moveTo>
                <a:cubicBezTo>
                  <a:pt x="224" y="372"/>
                  <a:pt x="246" y="387"/>
                  <a:pt x="256" y="393"/>
                </a:cubicBezTo>
                <a:cubicBezTo>
                  <a:pt x="280" y="379"/>
                  <a:pt x="380" y="311"/>
                  <a:pt x="375" y="173"/>
                </a:cubicBezTo>
                <a:lnTo>
                  <a:pt x="201" y="347"/>
                </a:lnTo>
                <a:close/>
              </a:path>
            </a:pathLst>
          </a:custGeom>
          <a:solidFill>
            <a:srgbClr val="727272"/>
          </a:solidFill>
          <a:ln>
            <a:noFill/>
          </a:ln>
        </p:spPr>
        <p:txBody>
          <a:bodyPr vert="horz" wrap="square" lIns="34290" tIns="17145" rIns="34290" bIns="17145" numCol="1" anchor="t" anchorCtr="0" compatLnSpc="1">
            <a:prstTxWarp prst="textNoShape">
              <a:avLst/>
            </a:prstTxWarp>
          </a:bodyPr>
          <a:lstStyle/>
          <a:p>
            <a:endParaRPr lang="en-GB" sz="525"/>
          </a:p>
        </p:txBody>
      </p:sp>
    </p:spTree>
    <p:extLst>
      <p:ext uri="{BB962C8B-B14F-4D97-AF65-F5344CB8AC3E}">
        <p14:creationId xmlns:p14="http://schemas.microsoft.com/office/powerpoint/2010/main" val="3805407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627585-418D-C72A-CD6F-2EB3B07EDB28}"/>
              </a:ext>
            </a:extLst>
          </p:cNvPr>
          <p:cNvSpPr>
            <a:spLocks noGrp="1"/>
          </p:cNvSpPr>
          <p:nvPr>
            <p:ph type="body" idx="1"/>
          </p:nvPr>
        </p:nvSpPr>
        <p:spPr>
          <a:xfrm>
            <a:off x="498000" y="3064747"/>
            <a:ext cx="11196000" cy="728507"/>
          </a:xfrm>
        </p:spPr>
        <p:txBody>
          <a:bodyPr>
            <a:normAutofit fontScale="85000" lnSpcReduction="20000"/>
          </a:bodyPr>
          <a:lstStyle/>
          <a:p>
            <a:pPr marL="203190" indent="0" algn="ctr">
              <a:buNone/>
            </a:pPr>
            <a:r>
              <a:rPr lang="en-US" sz="4267" b="1" dirty="0">
                <a:solidFill>
                  <a:srgbClr val="002060"/>
                </a:solidFill>
              </a:rPr>
              <a:t>Thank You</a:t>
            </a:r>
          </a:p>
        </p:txBody>
      </p:sp>
      <p:pic>
        <p:nvPicPr>
          <p:cNvPr id="5" name="Google Shape;590;p92" descr="40 KW GRID CONNECTED SOLAR POWER PLANT – The Leading Solar ...">
            <a:extLst>
              <a:ext uri="{FF2B5EF4-FFF2-40B4-BE49-F238E27FC236}">
                <a16:creationId xmlns:a16="http://schemas.microsoft.com/office/drawing/2014/main" id="{6D38A5A7-74C4-8651-B4D0-AAEFA93434DB}"/>
              </a:ext>
            </a:extLst>
          </p:cNvPr>
          <p:cNvPicPr preferRelativeResize="0"/>
          <p:nvPr/>
        </p:nvPicPr>
        <p:blipFill rotWithShape="1">
          <a:blip r:embed="rId2">
            <a:alphaModFix/>
          </a:blip>
          <a:srcRect l="12690" r="13655"/>
          <a:stretch/>
        </p:blipFill>
        <p:spPr>
          <a:xfrm>
            <a:off x="10986141" y="32625"/>
            <a:ext cx="1202268" cy="861484"/>
          </a:xfrm>
          <a:prstGeom prst="rect">
            <a:avLst/>
          </a:prstGeom>
          <a:noFill/>
          <a:ln>
            <a:noFill/>
          </a:ln>
        </p:spPr>
      </p:pic>
      <p:pic>
        <p:nvPicPr>
          <p:cNvPr id="6" name="Picture 5" descr="Logo&#10;&#10;Description automatically generated">
            <a:extLst>
              <a:ext uri="{FF2B5EF4-FFF2-40B4-BE49-F238E27FC236}">
                <a16:creationId xmlns:a16="http://schemas.microsoft.com/office/drawing/2014/main" id="{7F668439-2B7E-024B-C9FC-D3BB48C2D578}"/>
              </a:ext>
            </a:extLst>
          </p:cNvPr>
          <p:cNvPicPr>
            <a:picLocks noChangeAspect="1"/>
          </p:cNvPicPr>
          <p:nvPr/>
        </p:nvPicPr>
        <p:blipFill>
          <a:blip r:embed="rId3"/>
          <a:stretch>
            <a:fillRect/>
          </a:stretch>
        </p:blipFill>
        <p:spPr>
          <a:xfrm>
            <a:off x="-123712" y="32625"/>
            <a:ext cx="1295400" cy="863600"/>
          </a:xfrm>
          <a:prstGeom prst="rect">
            <a:avLst/>
          </a:prstGeom>
        </p:spPr>
      </p:pic>
    </p:spTree>
    <p:extLst>
      <p:ext uri="{BB962C8B-B14F-4D97-AF65-F5344CB8AC3E}">
        <p14:creationId xmlns:p14="http://schemas.microsoft.com/office/powerpoint/2010/main" val="1332196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17D3055-44BD-EE4A-AABC-18265A454618}"/>
              </a:ext>
            </a:extLst>
          </p:cNvPr>
          <p:cNvSpPr/>
          <p:nvPr/>
        </p:nvSpPr>
        <p:spPr bwMode="gray">
          <a:xfrm>
            <a:off x="4328838" y="3497612"/>
            <a:ext cx="3764129" cy="2721382"/>
          </a:xfrm>
          <a:prstGeom prst="rect">
            <a:avLst/>
          </a:prstGeom>
          <a:noFill/>
          <a:ln w="19050" algn="ctr">
            <a:solidFill>
              <a:schemeClr val="tx1"/>
            </a:solid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0" cap="none" spc="0" normalizeH="0" baseline="0" noProof="0" dirty="0">
              <a:ln>
                <a:noFill/>
              </a:ln>
              <a:effectLst/>
              <a:uLnTx/>
              <a:uFillTx/>
              <a:latin typeface="Calibri"/>
            </a:endParaRPr>
          </a:p>
        </p:txBody>
      </p:sp>
      <p:sp>
        <p:nvSpPr>
          <p:cNvPr id="14" name="Speech Bubble: Rectangle 25">
            <a:extLst>
              <a:ext uri="{FF2B5EF4-FFF2-40B4-BE49-F238E27FC236}">
                <a16:creationId xmlns:a16="http://schemas.microsoft.com/office/drawing/2014/main" id="{CBCD701B-80BB-004E-A597-16D57028FA6F}"/>
              </a:ext>
            </a:extLst>
          </p:cNvPr>
          <p:cNvSpPr/>
          <p:nvPr/>
        </p:nvSpPr>
        <p:spPr bwMode="gray">
          <a:xfrm>
            <a:off x="304800" y="1350114"/>
            <a:ext cx="3794234" cy="4536335"/>
          </a:xfrm>
          <a:prstGeom prst="wedgeRectCallout">
            <a:avLst>
              <a:gd name="adj1" fmla="val 43901"/>
              <a:gd name="adj2" fmla="val 60985"/>
            </a:avLst>
          </a:prstGeom>
          <a:noFill/>
          <a:ln w="19050" algn="ctr">
            <a:solidFill>
              <a:schemeClr val="tx1"/>
            </a:solid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0" cap="none" spc="0" normalizeH="0" baseline="0" noProof="0" dirty="0">
              <a:ln>
                <a:noFill/>
              </a:ln>
              <a:solidFill>
                <a:prstClr val="white"/>
              </a:solidFill>
              <a:effectLst/>
              <a:uLnTx/>
              <a:uFillTx/>
              <a:latin typeface="Calibri"/>
            </a:endParaRPr>
          </a:p>
        </p:txBody>
      </p:sp>
      <p:sp>
        <p:nvSpPr>
          <p:cNvPr id="15" name="TextBox 14">
            <a:extLst>
              <a:ext uri="{FF2B5EF4-FFF2-40B4-BE49-F238E27FC236}">
                <a16:creationId xmlns:a16="http://schemas.microsoft.com/office/drawing/2014/main" id="{C0754C3E-7E23-6C4E-A2E0-7E7077A7F215}"/>
              </a:ext>
            </a:extLst>
          </p:cNvPr>
          <p:cNvSpPr txBox="1"/>
          <p:nvPr/>
        </p:nvSpPr>
        <p:spPr>
          <a:xfrm>
            <a:off x="8386488" y="1445746"/>
            <a:ext cx="3500712" cy="4276684"/>
          </a:xfrm>
          <a:prstGeom prst="rect">
            <a:avLst/>
          </a:prstGeom>
          <a:noFill/>
        </p:spPr>
        <p:txBody>
          <a:bodyPr wrap="square" lIns="0" tIns="0" rIns="0" bIns="0" rtlCol="0">
            <a:spAutoFit/>
          </a:bodyPr>
          <a:lstStyle/>
          <a:p>
            <a:pPr defTabSz="1219170">
              <a:lnSpc>
                <a:spcPct val="115000"/>
              </a:lnSpc>
              <a:buClr>
                <a:srgbClr val="212121"/>
              </a:buClr>
              <a:buSzPts val="1400"/>
            </a:pPr>
            <a:r>
              <a:rPr lang="en-US" sz="2000" b="1" kern="0" dirty="0">
                <a:latin typeface="Lato"/>
                <a:ea typeface="Lato"/>
                <a:cs typeface="Lato"/>
                <a:sym typeface="Lato"/>
              </a:rPr>
              <a:t>“With a digital-first approach we have been successful in building a robust network of citizen-centric services such as online payments. Digital India has given every citizen a market. Even the smallest street vendor is using the facility of UPI.”</a:t>
            </a:r>
          </a:p>
          <a:p>
            <a:pPr defTabSz="1219170">
              <a:lnSpc>
                <a:spcPct val="115000"/>
              </a:lnSpc>
              <a:buClr>
                <a:srgbClr val="212121"/>
              </a:buClr>
              <a:buSzPts val="1400"/>
            </a:pPr>
            <a:endParaRPr lang="en-US" sz="700" kern="0" dirty="0">
              <a:latin typeface="Lato"/>
              <a:ea typeface="Lato"/>
              <a:cs typeface="Lato"/>
              <a:sym typeface="Lato"/>
            </a:endParaRPr>
          </a:p>
          <a:p>
            <a:pPr defTabSz="1219170">
              <a:lnSpc>
                <a:spcPct val="115000"/>
              </a:lnSpc>
              <a:buClr>
                <a:srgbClr val="212121"/>
              </a:buClr>
              <a:buSzPts val="1200"/>
            </a:pPr>
            <a:r>
              <a:rPr lang="en-US" sz="1400" kern="0" dirty="0">
                <a:latin typeface="Lato"/>
                <a:ea typeface="Lato"/>
                <a:cs typeface="Lato"/>
                <a:sym typeface="Lato"/>
              </a:rPr>
              <a:t>Shri Narendra Modi</a:t>
            </a:r>
          </a:p>
          <a:p>
            <a:pPr defTabSz="1219170">
              <a:lnSpc>
                <a:spcPct val="115000"/>
              </a:lnSpc>
              <a:buClr>
                <a:srgbClr val="212121"/>
              </a:buClr>
              <a:buSzPts val="1200"/>
            </a:pPr>
            <a:r>
              <a:rPr lang="en-US" sz="1400" kern="0" dirty="0">
                <a:latin typeface="Lato"/>
                <a:ea typeface="Lato"/>
                <a:cs typeface="Lato"/>
                <a:sym typeface="Lato"/>
              </a:rPr>
              <a:t>Prime Minister of India</a:t>
            </a:r>
          </a:p>
          <a:p>
            <a:pPr defTabSz="1219170">
              <a:lnSpc>
                <a:spcPct val="115000"/>
              </a:lnSpc>
              <a:buClr>
                <a:srgbClr val="212121"/>
              </a:buClr>
              <a:buSzPts val="1200"/>
            </a:pPr>
            <a:r>
              <a:rPr lang="en-US" sz="1400" kern="0" dirty="0">
                <a:solidFill>
                  <a:srgbClr val="212121"/>
                </a:solidFill>
                <a:latin typeface="Lato"/>
                <a:ea typeface="Lato"/>
                <a:cs typeface="Lato"/>
                <a:sym typeface="Lato"/>
              </a:rPr>
              <a:t>(India Mobile Congress 2022)</a:t>
            </a:r>
          </a:p>
          <a:p>
            <a:pPr defTabSz="1219170">
              <a:lnSpc>
                <a:spcPct val="115000"/>
              </a:lnSpc>
              <a:buClr>
                <a:srgbClr val="212121"/>
              </a:buClr>
              <a:buSzPts val="1200"/>
            </a:pPr>
            <a:endParaRPr lang="en-IN" sz="1400" kern="0" dirty="0">
              <a:solidFill>
                <a:srgbClr val="212121"/>
              </a:solidFill>
              <a:latin typeface="Lato"/>
              <a:ea typeface="Lato"/>
              <a:cs typeface="Lato"/>
              <a:sym typeface="Lato"/>
            </a:endParaRPr>
          </a:p>
        </p:txBody>
      </p:sp>
      <p:sp>
        <p:nvSpPr>
          <p:cNvPr id="17" name="Google Shape;266;p60">
            <a:extLst>
              <a:ext uri="{FF2B5EF4-FFF2-40B4-BE49-F238E27FC236}">
                <a16:creationId xmlns:a16="http://schemas.microsoft.com/office/drawing/2014/main" id="{0A0B7CE4-9BAD-8F4B-B2A2-9861FB052A3E}"/>
              </a:ext>
            </a:extLst>
          </p:cNvPr>
          <p:cNvSpPr txBox="1"/>
          <p:nvPr/>
        </p:nvSpPr>
        <p:spPr>
          <a:xfrm>
            <a:off x="4326138" y="3442007"/>
            <a:ext cx="4211537" cy="2739171"/>
          </a:xfrm>
          <a:prstGeom prst="rect">
            <a:avLst/>
          </a:prstGeom>
          <a:noFill/>
          <a:ln>
            <a:noFill/>
          </a:ln>
        </p:spPr>
        <p:txBody>
          <a:bodyPr spcFirstLastPara="1" wrap="square" lIns="121900" tIns="121900" rIns="121900" bIns="121900" anchor="t" anchorCtr="0">
            <a:spAutoFit/>
          </a:bodyPr>
          <a:lstStyle/>
          <a:p>
            <a:pPr>
              <a:spcBef>
                <a:spcPts val="600"/>
              </a:spcBef>
              <a:buSzPct val="100000"/>
            </a:pPr>
            <a:r>
              <a:rPr lang="en-US" sz="2000" b="1" kern="0" dirty="0">
                <a:latin typeface="Lato"/>
                <a:ea typeface="Lato"/>
                <a:cs typeface="Lato"/>
              </a:rPr>
              <a:t>“We are transforming people's lives by using digital technology for governance including empowerment, connectivity, delivery of benefits and welfare”</a:t>
            </a:r>
          </a:p>
          <a:p>
            <a:pPr>
              <a:spcBef>
                <a:spcPts val="600"/>
              </a:spcBef>
              <a:buSzPct val="100000"/>
            </a:pPr>
            <a:r>
              <a:rPr lang="en-US" sz="1400" kern="0" dirty="0">
                <a:latin typeface="Lato"/>
                <a:ea typeface="Lato"/>
                <a:cs typeface="Lato"/>
              </a:rPr>
              <a:t>Shri Narendra Modi</a:t>
            </a:r>
          </a:p>
          <a:p>
            <a:pPr>
              <a:spcBef>
                <a:spcPts val="600"/>
              </a:spcBef>
              <a:buSzPct val="100000"/>
            </a:pPr>
            <a:r>
              <a:rPr lang="en-US" sz="1400" kern="0" dirty="0">
                <a:latin typeface="Lato"/>
                <a:ea typeface="Lato"/>
                <a:cs typeface="Lato"/>
              </a:rPr>
              <a:t>Prime Minister of India</a:t>
            </a:r>
          </a:p>
          <a:p>
            <a:pPr>
              <a:spcBef>
                <a:spcPts val="600"/>
              </a:spcBef>
              <a:buSzPct val="100000"/>
            </a:pPr>
            <a:r>
              <a:rPr lang="en-US" sz="1400" kern="0" dirty="0">
                <a:latin typeface="Lato"/>
                <a:ea typeface="Lato"/>
                <a:cs typeface="Lato"/>
              </a:rPr>
              <a:t>(Sydney Dialogues 2021)</a:t>
            </a:r>
          </a:p>
        </p:txBody>
      </p:sp>
      <p:pic>
        <p:nvPicPr>
          <p:cNvPr id="18" name="Picture 2" descr="Narendra Modi - Wikipedia">
            <a:extLst>
              <a:ext uri="{FF2B5EF4-FFF2-40B4-BE49-F238E27FC236}">
                <a16:creationId xmlns:a16="http://schemas.microsoft.com/office/drawing/2014/main" id="{E3CBF294-6B17-2249-A2B5-AF72EE4D9F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8725" y="894109"/>
            <a:ext cx="2114550" cy="2162175"/>
          </a:xfrm>
          <a:prstGeom prst="rect">
            <a:avLst/>
          </a:prstGeom>
          <a:noFill/>
          <a:extLst>
            <a:ext uri="{909E8E84-426E-40DD-AFC4-6F175D3DCCD1}">
              <a14:hiddenFill xmlns:a14="http://schemas.microsoft.com/office/drawing/2010/main">
                <a:solidFill>
                  <a:srgbClr val="FFFFFF"/>
                </a:solidFill>
              </a14:hiddenFill>
            </a:ext>
          </a:extLst>
        </p:spPr>
      </p:pic>
      <p:sp>
        <p:nvSpPr>
          <p:cNvPr id="19" name="Speech Bubble: Rectangle 25">
            <a:extLst>
              <a:ext uri="{FF2B5EF4-FFF2-40B4-BE49-F238E27FC236}">
                <a16:creationId xmlns:a16="http://schemas.microsoft.com/office/drawing/2014/main" id="{6303CA51-83A7-2247-9367-FCA78BFAA169}"/>
              </a:ext>
            </a:extLst>
          </p:cNvPr>
          <p:cNvSpPr/>
          <p:nvPr/>
        </p:nvSpPr>
        <p:spPr bwMode="gray">
          <a:xfrm>
            <a:off x="8234653" y="1350114"/>
            <a:ext cx="3794234" cy="4536335"/>
          </a:xfrm>
          <a:prstGeom prst="wedgeRectCallout">
            <a:avLst>
              <a:gd name="adj1" fmla="val -38942"/>
              <a:gd name="adj2" fmla="val 60775"/>
            </a:avLst>
          </a:prstGeom>
          <a:noFill/>
          <a:ln w="19050" algn="ctr">
            <a:solidFill>
              <a:schemeClr val="tx1"/>
            </a:solid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0" cap="none" spc="0" normalizeH="0" baseline="0" noProof="0" dirty="0">
              <a:ln>
                <a:noFill/>
              </a:ln>
              <a:solidFill>
                <a:prstClr val="white"/>
              </a:solidFill>
              <a:effectLst/>
              <a:uLnTx/>
              <a:uFillTx/>
              <a:latin typeface="Calibri"/>
            </a:endParaRPr>
          </a:p>
        </p:txBody>
      </p:sp>
      <p:sp>
        <p:nvSpPr>
          <p:cNvPr id="21" name="Google Shape;249;p59">
            <a:extLst>
              <a:ext uri="{FF2B5EF4-FFF2-40B4-BE49-F238E27FC236}">
                <a16:creationId xmlns:a16="http://schemas.microsoft.com/office/drawing/2014/main" id="{95348AF9-467A-614C-AD5D-E34AC69A1E01}"/>
              </a:ext>
            </a:extLst>
          </p:cNvPr>
          <p:cNvSpPr txBox="1"/>
          <p:nvPr/>
        </p:nvSpPr>
        <p:spPr>
          <a:xfrm>
            <a:off x="1758614" y="258933"/>
            <a:ext cx="8373156" cy="561662"/>
          </a:xfrm>
          <a:prstGeom prst="rect">
            <a:avLst/>
          </a:prstGeom>
          <a:noFill/>
          <a:ln>
            <a:noFill/>
          </a:ln>
        </p:spPr>
        <p:txBody>
          <a:bodyPr spcFirstLastPara="1" wrap="square" lIns="68575" tIns="34275" rIns="68575" bIns="34275" anchor="b"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 sz="3200" b="1" i="0" u="none" strike="noStrike" kern="0" cap="none" spc="0" normalizeH="0" baseline="0" noProof="0" dirty="0">
                <a:ln>
                  <a:noFill/>
                </a:ln>
                <a:solidFill>
                  <a:srgbClr val="002060"/>
                </a:solidFill>
                <a:effectLst/>
                <a:uLnTx/>
                <a:uFillTx/>
                <a:latin typeface="Century Gothic" panose="020B0502020202020204" pitchFamily="34" charset="0"/>
                <a:ea typeface="Poppins"/>
                <a:cs typeface="Poppins"/>
                <a:sym typeface="Poppins"/>
              </a:rPr>
              <a:t>India’s Vision for Data Driven Governance</a:t>
            </a:r>
            <a:endParaRPr kumimoji="0" sz="1200" b="0" i="0" u="none" strike="noStrike" kern="0" cap="none" spc="0" normalizeH="0" baseline="0" noProof="0" dirty="0">
              <a:ln>
                <a:noFill/>
              </a:ln>
              <a:solidFill>
                <a:srgbClr val="000000"/>
              </a:solidFill>
              <a:effectLst/>
              <a:uLnTx/>
              <a:uFillTx/>
              <a:latin typeface="Century Gothic" panose="020B0502020202020204" pitchFamily="34" charset="0"/>
              <a:sym typeface="Arial"/>
            </a:endParaRPr>
          </a:p>
        </p:txBody>
      </p:sp>
      <p:sp>
        <p:nvSpPr>
          <p:cNvPr id="2" name="Rectangle 1">
            <a:extLst>
              <a:ext uri="{FF2B5EF4-FFF2-40B4-BE49-F238E27FC236}">
                <a16:creationId xmlns:a16="http://schemas.microsoft.com/office/drawing/2014/main" id="{ECBB017C-F5E5-E74A-987A-1F6AC8A333E7}"/>
              </a:ext>
            </a:extLst>
          </p:cNvPr>
          <p:cNvSpPr/>
          <p:nvPr/>
        </p:nvSpPr>
        <p:spPr>
          <a:xfrm>
            <a:off x="523988" y="1527456"/>
            <a:ext cx="3382802" cy="3170099"/>
          </a:xfrm>
          <a:prstGeom prst="rect">
            <a:avLst/>
          </a:prstGeom>
        </p:spPr>
        <p:txBody>
          <a:bodyPr wrap="square">
            <a:spAutoFit/>
          </a:bodyPr>
          <a:lstStyle/>
          <a:p>
            <a:pPr algn="just"/>
            <a:r>
              <a:rPr lang="en-US" sz="2000" b="1" kern="0" dirty="0">
                <a:latin typeface="Lato"/>
                <a:ea typeface="Lato"/>
                <a:cs typeface="Lato"/>
              </a:rPr>
              <a:t>“I dream of a Digital India where 1.2 billion Connected Indians drive Innovation, Government Services are easily and efficiently available to citizens on Mobile devices, Netizen is an Empowered Citizen, and the World looks to India for the next Big Idea”</a:t>
            </a:r>
          </a:p>
        </p:txBody>
      </p:sp>
      <p:sp>
        <p:nvSpPr>
          <p:cNvPr id="3" name="Rectangle 2">
            <a:extLst>
              <a:ext uri="{FF2B5EF4-FFF2-40B4-BE49-F238E27FC236}">
                <a16:creationId xmlns:a16="http://schemas.microsoft.com/office/drawing/2014/main" id="{A510EA44-51F0-0A4F-9FA8-C2C39D1A6773}"/>
              </a:ext>
            </a:extLst>
          </p:cNvPr>
          <p:cNvSpPr/>
          <p:nvPr/>
        </p:nvSpPr>
        <p:spPr>
          <a:xfrm>
            <a:off x="498628" y="4697555"/>
            <a:ext cx="3193799" cy="892552"/>
          </a:xfrm>
          <a:prstGeom prst="rect">
            <a:avLst/>
          </a:prstGeom>
        </p:spPr>
        <p:txBody>
          <a:bodyPr wrap="square">
            <a:spAutoFit/>
          </a:bodyPr>
          <a:lstStyle/>
          <a:p>
            <a:pPr>
              <a:spcBef>
                <a:spcPts val="600"/>
              </a:spcBef>
              <a:buSzPct val="100000"/>
            </a:pPr>
            <a:r>
              <a:rPr lang="en-US" sz="1400" kern="0" dirty="0">
                <a:latin typeface="Lato"/>
                <a:ea typeface="Lato"/>
                <a:cs typeface="Lato"/>
              </a:rPr>
              <a:t>Shri Narendra Modi</a:t>
            </a:r>
          </a:p>
          <a:p>
            <a:pPr>
              <a:spcBef>
                <a:spcPts val="600"/>
              </a:spcBef>
              <a:buSzPct val="100000"/>
            </a:pPr>
            <a:r>
              <a:rPr lang="en-US" sz="1400" kern="0" dirty="0">
                <a:latin typeface="Lato"/>
                <a:ea typeface="Lato"/>
                <a:cs typeface="Lato"/>
              </a:rPr>
              <a:t>Prime Minister of India</a:t>
            </a:r>
          </a:p>
          <a:p>
            <a:pPr>
              <a:spcBef>
                <a:spcPts val="600"/>
              </a:spcBef>
              <a:buSzPct val="100000"/>
            </a:pPr>
            <a:r>
              <a:rPr lang="en-US" sz="1400" kern="0" dirty="0">
                <a:latin typeface="Lato"/>
                <a:ea typeface="Lato"/>
                <a:cs typeface="Lato"/>
              </a:rPr>
              <a:t>(Launch of Digital India Week, 2015)</a:t>
            </a:r>
          </a:p>
        </p:txBody>
      </p:sp>
      <p:pic>
        <p:nvPicPr>
          <p:cNvPr id="5" name="Google Shape;590;p92" descr="40 KW GRID CONNECTED SOLAR POWER PLANT – The Leading Solar ...">
            <a:extLst>
              <a:ext uri="{FF2B5EF4-FFF2-40B4-BE49-F238E27FC236}">
                <a16:creationId xmlns:a16="http://schemas.microsoft.com/office/drawing/2014/main" id="{A2548861-4985-7ECB-38B0-F4A9E71D7496}"/>
              </a:ext>
            </a:extLst>
          </p:cNvPr>
          <p:cNvPicPr preferRelativeResize="0"/>
          <p:nvPr/>
        </p:nvPicPr>
        <p:blipFill rotWithShape="1">
          <a:blip r:embed="rId3">
            <a:alphaModFix/>
          </a:blip>
          <a:srcRect l="12690" r="13655"/>
          <a:stretch/>
        </p:blipFill>
        <p:spPr>
          <a:xfrm>
            <a:off x="10986141" y="32625"/>
            <a:ext cx="1202268" cy="861484"/>
          </a:xfrm>
          <a:prstGeom prst="rect">
            <a:avLst/>
          </a:prstGeom>
          <a:noFill/>
          <a:ln>
            <a:noFill/>
          </a:ln>
        </p:spPr>
      </p:pic>
      <p:pic>
        <p:nvPicPr>
          <p:cNvPr id="7" name="Picture 6" descr="Logo&#10;&#10;Description automatically generated">
            <a:extLst>
              <a:ext uri="{FF2B5EF4-FFF2-40B4-BE49-F238E27FC236}">
                <a16:creationId xmlns:a16="http://schemas.microsoft.com/office/drawing/2014/main" id="{7B59D90B-E747-BA75-0BE9-C8E5DCED418E}"/>
              </a:ext>
            </a:extLst>
          </p:cNvPr>
          <p:cNvPicPr>
            <a:picLocks noChangeAspect="1"/>
          </p:cNvPicPr>
          <p:nvPr/>
        </p:nvPicPr>
        <p:blipFill>
          <a:blip r:embed="rId4"/>
          <a:stretch>
            <a:fillRect/>
          </a:stretch>
        </p:blipFill>
        <p:spPr>
          <a:xfrm>
            <a:off x="-123712" y="32625"/>
            <a:ext cx="1295400" cy="863600"/>
          </a:xfrm>
          <a:prstGeom prst="rect">
            <a:avLst/>
          </a:prstGeom>
        </p:spPr>
      </p:pic>
    </p:spTree>
    <p:extLst>
      <p:ext uri="{BB962C8B-B14F-4D97-AF65-F5344CB8AC3E}">
        <p14:creationId xmlns:p14="http://schemas.microsoft.com/office/powerpoint/2010/main" val="128644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A5C15B-BBDA-FBF0-AA77-1D2AAB8ABA6F}"/>
              </a:ext>
            </a:extLst>
          </p:cNvPr>
          <p:cNvSpPr/>
          <p:nvPr/>
        </p:nvSpPr>
        <p:spPr>
          <a:xfrm>
            <a:off x="1627510" y="226399"/>
            <a:ext cx="8936980" cy="584775"/>
          </a:xfrm>
          <a:prstGeom prst="rect">
            <a:avLst/>
          </a:prstGeom>
        </p:spPr>
        <p:txBody>
          <a:bodyPr wrap="square">
            <a:spAutoFit/>
          </a:bodyPr>
          <a:lstStyle/>
          <a:p>
            <a:pPr algn="ctr"/>
            <a:r>
              <a:rPr lang="en-US" sz="3200" b="1" kern="0" dirty="0">
                <a:solidFill>
                  <a:srgbClr val="002060"/>
                </a:solidFill>
                <a:latin typeface="Century Gothic" panose="020B0502020202020204" pitchFamily="34" charset="0"/>
                <a:cs typeface="Poppins"/>
              </a:rPr>
              <a:t>Potential of Data in Governance</a:t>
            </a:r>
          </a:p>
        </p:txBody>
      </p:sp>
      <p:graphicFrame>
        <p:nvGraphicFramePr>
          <p:cNvPr id="17" name="Google Shape;1454;g113f850fe0d_2_131" descr="This table contains four lines of content.&#10;1 Develop smarter, evidence-based policy.&#10;2 Deliver better, citizen-centric services.&#10;3 Increase public sector efficiency and reduce overheads.&#10;4 Evaluate programs and benchmark third party providers." title="Table entitled Public sector data opportunities for the Commonwealth">
            <a:extLst>
              <a:ext uri="{FF2B5EF4-FFF2-40B4-BE49-F238E27FC236}">
                <a16:creationId xmlns:a16="http://schemas.microsoft.com/office/drawing/2014/main" id="{F9F9E024-24DB-209B-C02F-7D0BCB296FEE}"/>
              </a:ext>
            </a:extLst>
          </p:cNvPr>
          <p:cNvGraphicFramePr/>
          <p:nvPr>
            <p:extLst>
              <p:ext uri="{D42A27DB-BD31-4B8C-83A1-F6EECF244321}">
                <p14:modId xmlns:p14="http://schemas.microsoft.com/office/powerpoint/2010/main" val="2268005954"/>
              </p:ext>
            </p:extLst>
          </p:nvPr>
        </p:nvGraphicFramePr>
        <p:xfrm>
          <a:off x="442547" y="1194847"/>
          <a:ext cx="11306905" cy="5265570"/>
        </p:xfrm>
        <a:graphic>
          <a:graphicData uri="http://schemas.openxmlformats.org/drawingml/2006/table">
            <a:tbl>
              <a:tblPr>
                <a:noFill/>
              </a:tblPr>
              <a:tblGrid>
                <a:gridCol w="1101094">
                  <a:extLst>
                    <a:ext uri="{9D8B030D-6E8A-4147-A177-3AD203B41FA5}">
                      <a16:colId xmlns:a16="http://schemas.microsoft.com/office/drawing/2014/main" val="20000"/>
                    </a:ext>
                  </a:extLst>
                </a:gridCol>
                <a:gridCol w="10205811">
                  <a:extLst>
                    <a:ext uri="{9D8B030D-6E8A-4147-A177-3AD203B41FA5}">
                      <a16:colId xmlns:a16="http://schemas.microsoft.com/office/drawing/2014/main" val="20001"/>
                    </a:ext>
                  </a:extLst>
                </a:gridCol>
              </a:tblGrid>
              <a:tr h="429021">
                <a:tc gridSpan="2">
                  <a:txBody>
                    <a:bodyPr/>
                    <a:lstStyle/>
                    <a:p>
                      <a:pPr marL="0" marR="0" lvl="0" indent="0" algn="l" rtl="0">
                        <a:lnSpc>
                          <a:spcPct val="100000"/>
                        </a:lnSpc>
                        <a:spcBef>
                          <a:spcPts val="0"/>
                        </a:spcBef>
                        <a:spcAft>
                          <a:spcPts val="0"/>
                        </a:spcAft>
                        <a:buClr>
                          <a:srgbClr val="FFFFFF"/>
                        </a:buClr>
                        <a:buSzPts val="1400"/>
                        <a:buFont typeface="Proxima Nova"/>
                        <a:buNone/>
                      </a:pPr>
                      <a:r>
                        <a:rPr lang="en-US" sz="1800" b="1" i="0" u="none" strike="noStrike" cap="none" dirty="0">
                          <a:solidFill>
                            <a:srgbClr val="FFFFFF"/>
                          </a:solidFill>
                          <a:latin typeface="Proxima Nova"/>
                          <a:ea typeface="Proxima Nova"/>
                          <a:cs typeface="Proxima Nova"/>
                          <a:sym typeface="Proxima Nova"/>
                        </a:rPr>
                        <a:t>Potential of Data-Based Technologies at Population Scale</a:t>
                      </a: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rgbClr val="427A86"/>
                    </a:solidFill>
                  </a:tcPr>
                </a:tc>
                <a:tc hMerge="1">
                  <a:txBody>
                    <a:bodyPr/>
                    <a:lstStyle/>
                    <a:p>
                      <a:endParaRPr lang="en-US"/>
                    </a:p>
                  </a:txBody>
                  <a:tcPr/>
                </a:tc>
                <a:extLst>
                  <a:ext uri="{0D108BD9-81ED-4DB2-BD59-A6C34878D82A}">
                    <a16:rowId xmlns:a16="http://schemas.microsoft.com/office/drawing/2014/main" val="10000"/>
                  </a:ext>
                </a:extLst>
              </a:tr>
              <a:tr h="915721">
                <a:tc>
                  <a:txBody>
                    <a:bodyPr/>
                    <a:lstStyle/>
                    <a:p>
                      <a:pPr marL="0" marR="0" lvl="0" indent="0" algn="l" rtl="0">
                        <a:lnSpc>
                          <a:spcPct val="100000"/>
                        </a:lnSpc>
                        <a:spcBef>
                          <a:spcPts val="0"/>
                        </a:spcBef>
                        <a:spcAft>
                          <a:spcPts val="0"/>
                        </a:spcAft>
                        <a:buClr>
                          <a:schemeClr val="dk1"/>
                        </a:buClr>
                        <a:buSzPts val="1100"/>
                        <a:buFont typeface="Calibri"/>
                        <a:buNone/>
                      </a:pPr>
                      <a:endParaRPr sz="1400" b="0" u="none" strike="noStrike" cap="none" dirty="0">
                        <a:solidFill>
                          <a:schemeClr val="dk1"/>
                        </a:solidFill>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prstClr val="black"/>
                        </a:buClr>
                        <a:buSzPts val="1600"/>
                        <a:buFont typeface="Proxima Nova"/>
                        <a:buNone/>
                        <a:tabLst/>
                        <a:defRPr/>
                      </a:pPr>
                      <a:r>
                        <a:rPr kumimoji="0" lang="en-US" sz="2000" b="1" i="0" u="none" strike="noStrike" kern="1200" cap="none" spc="0" normalizeH="0" baseline="0" noProof="0" dirty="0">
                          <a:ln>
                            <a:noFill/>
                          </a:ln>
                          <a:solidFill>
                            <a:prstClr val="black"/>
                          </a:solidFill>
                          <a:effectLst/>
                          <a:uLnTx/>
                          <a:uFillTx/>
                          <a:latin typeface="Proxima Nova"/>
                          <a:ea typeface="Proxima Nova"/>
                          <a:cs typeface="Proxima Nova"/>
                          <a:sym typeface="Proxima Nova"/>
                        </a:rPr>
                        <a:t>Improving Public Service Delivery:</a:t>
                      </a:r>
                      <a:r>
                        <a:rPr kumimoji="0" lang="en-US" sz="1600" b="1" i="0" u="none" strike="noStrike" kern="1200" cap="none" spc="0" normalizeH="0" baseline="0" noProof="0" dirty="0">
                          <a:ln>
                            <a:noFill/>
                          </a:ln>
                          <a:solidFill>
                            <a:prstClr val="black"/>
                          </a:solidFill>
                          <a:effectLst/>
                          <a:uLnTx/>
                          <a:uFillTx/>
                          <a:latin typeface="Proxima Nova"/>
                          <a:ea typeface="Proxima Nova"/>
                          <a:cs typeface="Proxima Nova"/>
                          <a:sym typeface="Proxima Nova"/>
                        </a:rPr>
                        <a:t> </a:t>
                      </a:r>
                      <a:r>
                        <a:rPr kumimoji="0" lang="en-US" sz="1600" b="0" i="0" u="none" strike="noStrike" kern="1200" cap="none" spc="0" normalizeH="0" baseline="0" noProof="0" dirty="0">
                          <a:ln>
                            <a:noFill/>
                          </a:ln>
                          <a:solidFill>
                            <a:prstClr val="black"/>
                          </a:solidFill>
                          <a:effectLst/>
                          <a:uLnTx/>
                          <a:uFillTx/>
                          <a:latin typeface="Proxima Nova"/>
                          <a:ea typeface="Proxima Nova"/>
                          <a:cs typeface="Proxima Nova"/>
                          <a:sym typeface="Proxima Nova"/>
                        </a:rPr>
                        <a:t>Data-based technologies like AI have the potential to </a:t>
                      </a:r>
                      <a:r>
                        <a:rPr kumimoji="0" lang="en-US" sz="1600" b="1" i="0" u="none" strike="noStrike" kern="1200" cap="none" spc="0" normalizeH="0" baseline="0" noProof="0" dirty="0">
                          <a:ln>
                            <a:noFill/>
                          </a:ln>
                          <a:solidFill>
                            <a:prstClr val="black"/>
                          </a:solidFill>
                          <a:effectLst/>
                          <a:uLnTx/>
                          <a:uFillTx/>
                          <a:latin typeface="Proxima Nova"/>
                          <a:ea typeface="Proxima Nova"/>
                          <a:cs typeface="Proxima Nova"/>
                          <a:sym typeface="Proxima Nova"/>
                        </a:rPr>
                        <a:t>optimize digital welfare delivery </a:t>
                      </a:r>
                      <a:r>
                        <a:rPr kumimoji="0" lang="en-US" sz="1600" b="0" i="0" u="none" strike="noStrike" kern="1200" cap="none" spc="0" normalizeH="0" baseline="0" noProof="0" dirty="0">
                          <a:ln>
                            <a:noFill/>
                          </a:ln>
                          <a:solidFill>
                            <a:prstClr val="black"/>
                          </a:solidFill>
                          <a:effectLst/>
                          <a:uLnTx/>
                          <a:uFillTx/>
                          <a:latin typeface="Proxima Nova"/>
                          <a:ea typeface="Proxima Nova"/>
                          <a:cs typeface="Proxima Nova"/>
                          <a:sym typeface="Proxima Nova"/>
                        </a:rPr>
                        <a:t>and</a:t>
                      </a:r>
                      <a:r>
                        <a:rPr kumimoji="0" lang="en-US" sz="1600" b="1" i="0" u="none" strike="noStrike" kern="1200" cap="none" spc="0" normalizeH="0" baseline="0" noProof="0" dirty="0">
                          <a:ln>
                            <a:noFill/>
                          </a:ln>
                          <a:solidFill>
                            <a:prstClr val="black"/>
                          </a:solidFill>
                          <a:effectLst/>
                          <a:uLnTx/>
                          <a:uFillTx/>
                          <a:latin typeface="Proxima Nova"/>
                          <a:ea typeface="Proxima Nova"/>
                          <a:cs typeface="Proxima Nova"/>
                          <a:sym typeface="Proxima Nova"/>
                        </a:rPr>
                        <a:t> </a:t>
                      </a:r>
                      <a:r>
                        <a:rPr kumimoji="0" lang="en-US" sz="1600" b="0" i="0" u="none" strike="noStrike" kern="1200" cap="none" spc="0" normalizeH="0" baseline="0" noProof="0" dirty="0">
                          <a:ln>
                            <a:noFill/>
                          </a:ln>
                          <a:solidFill>
                            <a:prstClr val="black"/>
                          </a:solidFill>
                          <a:effectLst/>
                          <a:uLnTx/>
                          <a:uFillTx/>
                          <a:latin typeface="Proxima Nova"/>
                          <a:ea typeface="Proxima Nova"/>
                          <a:cs typeface="Proxima Nova"/>
                          <a:sym typeface="Proxima Nova"/>
                        </a:rPr>
                        <a:t>increase administrative efficiency, enabling </a:t>
                      </a:r>
                      <a:r>
                        <a:rPr kumimoji="0" lang="en-US" sz="1600" b="1" i="0" u="none" strike="noStrike" kern="1200" cap="none" spc="0" normalizeH="0" baseline="0" noProof="0" dirty="0">
                          <a:ln>
                            <a:noFill/>
                          </a:ln>
                          <a:solidFill>
                            <a:prstClr val="black"/>
                          </a:solidFill>
                          <a:effectLst/>
                          <a:uLnTx/>
                          <a:uFillTx/>
                          <a:latin typeface="Proxima Nova"/>
                          <a:ea typeface="Proxima Nova"/>
                          <a:cs typeface="Proxima Nova"/>
                          <a:sym typeface="Proxima Nova"/>
                        </a:rPr>
                        <a:t>citizen-centric services</a:t>
                      </a:r>
                      <a:endParaRPr kumimoji="0" lang="en-US" sz="2400" b="0" i="0" u="none" strike="noStrike" kern="1200" cap="none" spc="0" normalizeH="0" baseline="0" noProof="0" dirty="0">
                        <a:ln>
                          <a:noFill/>
                        </a:ln>
                        <a:solidFill>
                          <a:prstClr val="black"/>
                        </a:solidFill>
                        <a:effectLst/>
                        <a:uLnTx/>
                        <a:uFillTx/>
                        <a:latin typeface="+mn-lt"/>
                        <a:ea typeface="+mn-ea"/>
                        <a:cs typeface="+mn-c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915721">
                <a:tc>
                  <a:txBody>
                    <a:bodyPr/>
                    <a:lstStyle/>
                    <a:p>
                      <a:pPr marL="0" marR="0" lvl="0" indent="0" algn="l" rtl="0">
                        <a:lnSpc>
                          <a:spcPct val="100000"/>
                        </a:lnSpc>
                        <a:spcBef>
                          <a:spcPts val="0"/>
                        </a:spcBef>
                        <a:spcAft>
                          <a:spcPts val="0"/>
                        </a:spcAft>
                        <a:buClr>
                          <a:schemeClr val="dk1"/>
                        </a:buClr>
                        <a:buSzPts val="1100"/>
                        <a:buFont typeface="Calibri"/>
                        <a:buNone/>
                      </a:pPr>
                      <a:endParaRPr sz="1400" b="0" u="none" strike="noStrike" cap="none" dirty="0">
                        <a:solidFill>
                          <a:schemeClr val="dk1"/>
                        </a:solidFill>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prstClr val="black"/>
                        </a:buClr>
                        <a:buSzPts val="1600"/>
                        <a:buFont typeface="Arial"/>
                        <a:buNone/>
                        <a:tabLst/>
                        <a:defRPr/>
                      </a:pPr>
                      <a:r>
                        <a:rPr kumimoji="0" lang="en-US" sz="2000" b="1" i="0" u="none" strike="noStrike" kern="1200" cap="none" spc="0" normalizeH="0" baseline="0" noProof="0" dirty="0">
                          <a:ln>
                            <a:noFill/>
                          </a:ln>
                          <a:solidFill>
                            <a:prstClr val="black"/>
                          </a:solidFill>
                          <a:effectLst/>
                          <a:uLnTx/>
                          <a:uFillTx/>
                          <a:latin typeface="Proxima Nova"/>
                          <a:ea typeface="Proxima Nova"/>
                          <a:cs typeface="Proxima Nova"/>
                          <a:sym typeface="Proxima Nova"/>
                        </a:rPr>
                        <a:t>Driving Inclusive Development: </a:t>
                      </a:r>
                      <a:r>
                        <a:rPr kumimoji="0" lang="en-US" sz="1600" b="0" i="0" u="none" strike="noStrike" kern="1200" cap="none" spc="0" normalizeH="0" baseline="0" noProof="0" dirty="0">
                          <a:ln>
                            <a:noFill/>
                          </a:ln>
                          <a:solidFill>
                            <a:prstClr val="black"/>
                          </a:solidFill>
                          <a:effectLst/>
                          <a:uLnTx/>
                          <a:uFillTx/>
                          <a:latin typeface="Proxima Nova"/>
                          <a:ea typeface="Proxima Nova"/>
                          <a:cs typeface="Proxima Nova"/>
                          <a:sym typeface="Proxima Nova"/>
                        </a:rPr>
                        <a:t>Data-based technologies can </a:t>
                      </a:r>
                      <a:r>
                        <a:rPr kumimoji="0" lang="en-US" sz="1600" b="1" i="0" u="none" strike="noStrike" kern="1200" cap="none" spc="0" normalizeH="0" baseline="0" noProof="0" dirty="0">
                          <a:ln>
                            <a:noFill/>
                          </a:ln>
                          <a:solidFill>
                            <a:prstClr val="black"/>
                          </a:solidFill>
                          <a:effectLst/>
                          <a:uLnTx/>
                          <a:uFillTx/>
                          <a:latin typeface="Proxima Nova"/>
                          <a:ea typeface="Proxima Nova"/>
                          <a:cs typeface="Proxima Nova"/>
                          <a:sym typeface="Proxima Nova"/>
                        </a:rPr>
                        <a:t>transcend traditional barriers </a:t>
                      </a:r>
                      <a:r>
                        <a:rPr kumimoji="0" lang="en-US" sz="1600" b="0" i="0" u="none" strike="noStrike" kern="1200" cap="none" spc="0" normalizeH="0" baseline="0" noProof="0" dirty="0">
                          <a:ln>
                            <a:noFill/>
                          </a:ln>
                          <a:solidFill>
                            <a:prstClr val="black"/>
                          </a:solidFill>
                          <a:effectLst/>
                          <a:uLnTx/>
                          <a:uFillTx/>
                          <a:latin typeface="Proxima Nova"/>
                          <a:ea typeface="Proxima Nova"/>
                          <a:cs typeface="Proxima Nova"/>
                          <a:sym typeface="Proxima Nova"/>
                        </a:rPr>
                        <a:t>to inclusive development and enable large-scale social transformation for all </a:t>
                      </a: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084639">
                <a:tc>
                  <a:txBody>
                    <a:bodyPr/>
                    <a:lstStyle/>
                    <a:p>
                      <a:pPr marL="0" marR="0" lvl="0" indent="0" algn="l" rtl="0">
                        <a:lnSpc>
                          <a:spcPct val="100000"/>
                        </a:lnSpc>
                        <a:spcBef>
                          <a:spcPts val="0"/>
                        </a:spcBef>
                        <a:spcAft>
                          <a:spcPts val="0"/>
                        </a:spcAft>
                        <a:buClr>
                          <a:schemeClr val="dk1"/>
                        </a:buClr>
                        <a:buSzPts val="1100"/>
                        <a:buFont typeface="Calibri"/>
                        <a:buNone/>
                      </a:pP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prstClr val="black"/>
                        </a:buClr>
                        <a:buSzPts val="1600"/>
                        <a:buFont typeface="Proxima Nova"/>
                        <a:buNone/>
                        <a:tabLst/>
                        <a:defRPr/>
                      </a:pPr>
                      <a:r>
                        <a:rPr kumimoji="0" lang="en-US" sz="2000" b="1" i="0" u="none" strike="noStrike" kern="1200" cap="none" spc="0" normalizeH="0" baseline="0" noProof="0" dirty="0">
                          <a:ln>
                            <a:noFill/>
                          </a:ln>
                          <a:solidFill>
                            <a:prstClr val="black"/>
                          </a:solidFill>
                          <a:effectLst/>
                          <a:uLnTx/>
                          <a:uFillTx/>
                          <a:latin typeface="Proxima Nova"/>
                          <a:ea typeface="Proxima Nova"/>
                          <a:cs typeface="Proxima Nova"/>
                          <a:sym typeface="Proxima Nova"/>
                        </a:rPr>
                        <a:t>Improving Policy Making &amp; Programs Evaluation:</a:t>
                      </a:r>
                      <a:r>
                        <a:rPr kumimoji="0" lang="en-US" sz="1600" b="1" i="0" u="none" strike="noStrike" kern="1200" cap="none" spc="0" normalizeH="0" baseline="0" noProof="0" dirty="0">
                          <a:ln>
                            <a:noFill/>
                          </a:ln>
                          <a:solidFill>
                            <a:prstClr val="black"/>
                          </a:solidFill>
                          <a:effectLst/>
                          <a:uLnTx/>
                          <a:uFillTx/>
                          <a:latin typeface="Proxima Nova"/>
                          <a:ea typeface="Proxima Nova"/>
                          <a:cs typeface="Proxima Nova"/>
                          <a:sym typeface="Proxima Nova"/>
                        </a:rPr>
                        <a:t> </a:t>
                      </a:r>
                      <a:r>
                        <a:rPr kumimoji="0" lang="en-US" sz="1600" b="0" i="0" u="none" strike="noStrike" kern="1200" cap="none" spc="0" normalizeH="0" baseline="0" noProof="0" dirty="0">
                          <a:ln>
                            <a:noFill/>
                          </a:ln>
                          <a:solidFill>
                            <a:prstClr val="black"/>
                          </a:solidFill>
                          <a:effectLst/>
                          <a:uLnTx/>
                          <a:uFillTx/>
                          <a:latin typeface="Proxima Nova"/>
                          <a:ea typeface="Proxima Nova"/>
                          <a:cs typeface="Proxima Nova"/>
                          <a:sym typeface="Proxima Nova"/>
                        </a:rPr>
                        <a:t>Data</a:t>
                      </a:r>
                      <a:r>
                        <a:rPr kumimoji="0" lang="en-US" sz="1600" b="1" i="0" u="none" strike="noStrike" kern="1200" cap="none" spc="0" normalizeH="0" baseline="0" noProof="0" dirty="0">
                          <a:ln>
                            <a:noFill/>
                          </a:ln>
                          <a:solidFill>
                            <a:prstClr val="black"/>
                          </a:solidFill>
                          <a:effectLst/>
                          <a:uLnTx/>
                          <a:uFillTx/>
                          <a:latin typeface="Proxima Nova"/>
                          <a:ea typeface="Proxima Nova"/>
                          <a:cs typeface="Proxima Nova"/>
                          <a:sym typeface="Proxima Nova"/>
                        </a:rPr>
                        <a:t> </a:t>
                      </a:r>
                      <a:r>
                        <a:rPr kumimoji="0" lang="en-US" sz="1600" b="0" i="0" u="none" strike="noStrike" kern="1200" cap="none" spc="0" normalizeH="0" baseline="0" noProof="0" dirty="0">
                          <a:ln>
                            <a:noFill/>
                          </a:ln>
                          <a:solidFill>
                            <a:prstClr val="black"/>
                          </a:solidFill>
                          <a:effectLst/>
                          <a:uLnTx/>
                          <a:uFillTx/>
                          <a:latin typeface="Proxima Nova"/>
                          <a:ea typeface="Proxima Nova"/>
                          <a:cs typeface="Proxima Nova"/>
                          <a:sym typeface="Proxima Nova"/>
                        </a:rPr>
                        <a:t>enables evidence-based policy development, implementation and monitoring, </a:t>
                      </a:r>
                      <a:r>
                        <a:rPr kumimoji="0" lang="en-US" sz="1600" b="1" i="0" u="none" strike="noStrike" kern="1200" cap="none" spc="0" normalizeH="0" baseline="0" noProof="0" dirty="0">
                          <a:ln>
                            <a:noFill/>
                          </a:ln>
                          <a:solidFill>
                            <a:prstClr val="black"/>
                          </a:solidFill>
                          <a:effectLst/>
                          <a:uLnTx/>
                          <a:uFillTx/>
                          <a:latin typeface="Proxima Nova"/>
                          <a:ea typeface="Proxima Nova"/>
                          <a:cs typeface="Proxima Nova"/>
                          <a:sym typeface="Proxima Nova"/>
                        </a:rPr>
                        <a:t>bringing targeted social benefits to citizens</a:t>
                      </a:r>
                      <a:endParaRPr kumimoji="0" lang="en-US" sz="1600" b="0" i="0" u="none" strike="noStrike" kern="1200" cap="none" spc="0" normalizeH="0" baseline="0" noProof="0" dirty="0">
                        <a:ln>
                          <a:noFill/>
                        </a:ln>
                        <a:solidFill>
                          <a:prstClr val="black"/>
                        </a:solidFill>
                        <a:effectLst/>
                        <a:uLnTx/>
                        <a:uFillTx/>
                        <a:latin typeface="Proxima Nova"/>
                        <a:ea typeface="Proxima Nova"/>
                        <a:cs typeface="Proxima Nova"/>
                        <a:sym typeface="Proxima Nova"/>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067525">
                <a:tc>
                  <a:txBody>
                    <a:bodyPr/>
                    <a:lstStyle/>
                    <a:p>
                      <a:pPr marL="0" marR="0" lvl="0" indent="0" algn="l" rtl="0">
                        <a:lnSpc>
                          <a:spcPct val="100000"/>
                        </a:lnSpc>
                        <a:spcBef>
                          <a:spcPts val="0"/>
                        </a:spcBef>
                        <a:spcAft>
                          <a:spcPts val="0"/>
                        </a:spcAft>
                        <a:buClr>
                          <a:schemeClr val="dk1"/>
                        </a:buClr>
                        <a:buSzPts val="1100"/>
                        <a:buFont typeface="Calibri"/>
                        <a:buNone/>
                      </a:pPr>
                      <a:endParaRPr sz="1400" b="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600"/>
                        <a:buFont typeface="Proxima Nova"/>
                        <a:buNone/>
                        <a:tabLst/>
                        <a:defRPr/>
                      </a:pPr>
                      <a:r>
                        <a:rPr lang="en-US" sz="2000" b="1" u="none" strike="noStrike" cap="none" dirty="0">
                          <a:latin typeface="Proxima Nova"/>
                          <a:ea typeface="Proxima Nova"/>
                          <a:cs typeface="Proxima Nova"/>
                          <a:sym typeface="Proxima Nova"/>
                        </a:rPr>
                        <a:t>Empowering Digital </a:t>
                      </a:r>
                      <a:r>
                        <a:rPr lang="en-US" sz="2000" b="1" u="none" strike="noStrike" cap="none" dirty="0" err="1">
                          <a:latin typeface="Proxima Nova"/>
                          <a:ea typeface="Proxima Nova"/>
                          <a:cs typeface="Proxima Nova"/>
                          <a:sym typeface="Proxima Nova"/>
                        </a:rPr>
                        <a:t>Nagriks</a:t>
                      </a:r>
                      <a:r>
                        <a:rPr lang="en-US" sz="2000" b="1" u="none" strike="noStrike" cap="none" dirty="0">
                          <a:latin typeface="Proxima Nova"/>
                          <a:ea typeface="Proxima Nova"/>
                          <a:cs typeface="Proxima Nova"/>
                          <a:sym typeface="Proxima Nova"/>
                        </a:rPr>
                        <a:t>:</a:t>
                      </a:r>
                      <a:r>
                        <a:rPr lang="en-US" sz="1600" b="1" u="none" strike="noStrike" cap="none" dirty="0">
                          <a:latin typeface="Proxima Nova"/>
                          <a:ea typeface="Proxima Nova"/>
                          <a:cs typeface="Proxima Nova"/>
                          <a:sym typeface="Proxima Nova"/>
                        </a:rPr>
                        <a:t> </a:t>
                      </a:r>
                      <a:r>
                        <a:rPr lang="en-US" sz="1600" b="0" u="none" strike="noStrike" cap="none" dirty="0">
                          <a:latin typeface="Proxima Nova"/>
                          <a:ea typeface="Proxima Nova"/>
                          <a:cs typeface="Proxima Nova"/>
                          <a:sym typeface="Proxima Nova"/>
                        </a:rPr>
                        <a:t>Platforms developed on data enable </a:t>
                      </a:r>
                      <a:r>
                        <a:rPr kumimoji="0" lang="en-US" sz="1600" b="0" i="0" u="none" strike="noStrike" kern="1200" cap="none" spc="0" normalizeH="0" baseline="0" dirty="0">
                          <a:ln>
                            <a:noFill/>
                          </a:ln>
                          <a:solidFill>
                            <a:prstClr val="black"/>
                          </a:solidFill>
                          <a:effectLst/>
                          <a:uLnTx/>
                          <a:uFillTx/>
                          <a:latin typeface="Proxima Nova"/>
                          <a:ea typeface="+mn-ea"/>
                          <a:cs typeface="+mn-cs"/>
                        </a:rPr>
                        <a:t>improved citizen experiences and engagement with the government as Digital </a:t>
                      </a:r>
                      <a:r>
                        <a:rPr kumimoji="0" lang="en-US" sz="1600" b="0" i="0" u="none" strike="noStrike" kern="1200" cap="none" spc="0" normalizeH="0" baseline="0" dirty="0" err="1">
                          <a:ln>
                            <a:noFill/>
                          </a:ln>
                          <a:solidFill>
                            <a:prstClr val="black"/>
                          </a:solidFill>
                          <a:effectLst/>
                          <a:uLnTx/>
                          <a:uFillTx/>
                          <a:latin typeface="Proxima Nova"/>
                          <a:ea typeface="+mn-ea"/>
                          <a:cs typeface="+mn-cs"/>
                        </a:rPr>
                        <a:t>Nagriks</a:t>
                      </a:r>
                      <a:endParaRPr kumimoji="0" lang="en-IN" sz="1600" b="0" i="0" u="none" strike="noStrike" kern="1200" cap="none" spc="0" normalizeH="0" baseline="0" dirty="0">
                        <a:ln>
                          <a:noFill/>
                        </a:ln>
                        <a:solidFill>
                          <a:prstClr val="black"/>
                        </a:solidFill>
                        <a:effectLst/>
                        <a:uLnTx/>
                        <a:uFillTx/>
                        <a:latin typeface="Proxima Nova"/>
                        <a:ea typeface="+mn-ea"/>
                        <a:cs typeface="+mn-c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852943">
                <a:tc>
                  <a:txBody>
                    <a:bodyPr/>
                    <a:lstStyle/>
                    <a:p>
                      <a:pPr marL="0" marR="0" lvl="0" indent="0" algn="l" rtl="0">
                        <a:lnSpc>
                          <a:spcPct val="100000"/>
                        </a:lnSpc>
                        <a:spcBef>
                          <a:spcPts val="0"/>
                        </a:spcBef>
                        <a:spcAft>
                          <a:spcPts val="0"/>
                        </a:spcAft>
                        <a:buClr>
                          <a:schemeClr val="dk1"/>
                        </a:buClr>
                        <a:buSzPts val="1100"/>
                        <a:buFont typeface="Calibri"/>
                        <a:buNone/>
                      </a:pPr>
                      <a:endParaRPr sz="1400" b="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prstClr val="black"/>
                        </a:buClr>
                        <a:buSzPts val="1600"/>
                        <a:buFont typeface="Arial"/>
                        <a:buNone/>
                        <a:tabLst/>
                        <a:defRPr/>
                      </a:pPr>
                      <a:r>
                        <a:rPr kumimoji="0" lang="en-US" sz="2000" b="1" i="0" u="none" strike="noStrike" kern="1200" cap="none" spc="0" normalizeH="0" baseline="0" noProof="0" dirty="0">
                          <a:ln>
                            <a:noFill/>
                          </a:ln>
                          <a:solidFill>
                            <a:prstClr val="black"/>
                          </a:solidFill>
                          <a:effectLst/>
                          <a:uLnTx/>
                          <a:uFillTx/>
                          <a:latin typeface="Proxima Nova"/>
                          <a:ea typeface="Proxima Nova"/>
                          <a:cs typeface="Proxima Nova"/>
                          <a:sym typeface="Proxima Nova"/>
                        </a:rPr>
                        <a:t>Enhancing Efficiency &amp; Innovation: </a:t>
                      </a:r>
                      <a:r>
                        <a:rPr kumimoji="0" lang="en-US" sz="1600" b="0" i="0" u="none" strike="noStrike" kern="1200" cap="none" spc="0" normalizeH="0" baseline="0" noProof="0" dirty="0">
                          <a:ln>
                            <a:noFill/>
                          </a:ln>
                          <a:solidFill>
                            <a:prstClr val="black"/>
                          </a:solidFill>
                          <a:effectLst/>
                          <a:uLnTx/>
                          <a:uFillTx/>
                          <a:latin typeface="Proxima Nova"/>
                          <a:ea typeface="Proxima Nova"/>
                          <a:cs typeface="Proxima Nova"/>
                          <a:sym typeface="Proxima Nova"/>
                        </a:rPr>
                        <a:t>Technologies like AI provide innovative models of governance, catalyzing digital innovation for public good &amp; </a:t>
                      </a:r>
                      <a:r>
                        <a:rPr kumimoji="0" lang="en-US" sz="1600" b="1" i="0" u="none" strike="noStrike" kern="1200" cap="none" spc="0" normalizeH="0" baseline="0" noProof="0" dirty="0">
                          <a:ln>
                            <a:noFill/>
                          </a:ln>
                          <a:solidFill>
                            <a:prstClr val="black"/>
                          </a:solidFill>
                          <a:effectLst/>
                          <a:uLnTx/>
                          <a:uFillTx/>
                          <a:latin typeface="Proxima Nova"/>
                          <a:ea typeface="Proxima Nova"/>
                          <a:cs typeface="Proxima Nova"/>
                          <a:sym typeface="Proxima Nova"/>
                        </a:rPr>
                        <a:t>creating new economic opportunities</a:t>
                      </a:r>
                      <a:endParaRPr kumimoji="0" lang="en-US" sz="1600" b="0" i="0" u="none" strike="noStrike" kern="1200" cap="none" spc="0" normalizeH="0" baseline="0" noProof="0" dirty="0">
                        <a:ln>
                          <a:noFill/>
                        </a:ln>
                        <a:solidFill>
                          <a:prstClr val="black"/>
                        </a:solidFill>
                        <a:effectLst/>
                        <a:uLnTx/>
                        <a:uFillTx/>
                        <a:latin typeface="Proxima Nova"/>
                        <a:ea typeface="Proxima Nova"/>
                        <a:cs typeface="Proxima Nova"/>
                        <a:sym typeface="Proxima Nova"/>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4" name="Graphic 3" descr="Business Growth with solid fill">
            <a:extLst>
              <a:ext uri="{FF2B5EF4-FFF2-40B4-BE49-F238E27FC236}">
                <a16:creationId xmlns:a16="http://schemas.microsoft.com/office/drawing/2014/main" id="{D9D5C510-0AF1-FA8D-F59D-6DE98F3028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0308" y="2644384"/>
            <a:ext cx="756000" cy="756000"/>
          </a:xfrm>
          <a:prstGeom prst="rect">
            <a:avLst/>
          </a:prstGeom>
        </p:spPr>
      </p:pic>
      <p:sp>
        <p:nvSpPr>
          <p:cNvPr id="6" name="Google Shape;141;p29">
            <a:extLst>
              <a:ext uri="{FF2B5EF4-FFF2-40B4-BE49-F238E27FC236}">
                <a16:creationId xmlns:a16="http://schemas.microsoft.com/office/drawing/2014/main" id="{BFDA06C4-F877-3FB4-A460-68508E32C12D}"/>
              </a:ext>
            </a:extLst>
          </p:cNvPr>
          <p:cNvSpPr/>
          <p:nvPr/>
        </p:nvSpPr>
        <p:spPr>
          <a:xfrm>
            <a:off x="825855" y="3731809"/>
            <a:ext cx="384907" cy="480000"/>
          </a:xfrm>
          <a:custGeom>
            <a:avLst/>
            <a:gdLst/>
            <a:ahLst/>
            <a:cxnLst/>
            <a:rect l="l" t="t" r="r" b="b"/>
            <a:pathLst>
              <a:path w="256" h="320" extrusionOk="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solidFill>
            <a:srgbClr val="427A86"/>
          </a:solidFill>
          <a:ln>
            <a:noFill/>
          </a:ln>
        </p:spPr>
        <p:txBody>
          <a:bodyPr spcFirstLastPara="1" wrap="square" lIns="121900" tIns="60933" rIns="121900" bIns="60933" anchor="t"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7" name="Group 6">
            <a:extLst>
              <a:ext uri="{FF2B5EF4-FFF2-40B4-BE49-F238E27FC236}">
                <a16:creationId xmlns:a16="http://schemas.microsoft.com/office/drawing/2014/main" id="{27B6BFFE-217E-B81A-731C-A065BB119022}"/>
              </a:ext>
            </a:extLst>
          </p:cNvPr>
          <p:cNvGrpSpPr>
            <a:grpSpLocks noChangeAspect="1"/>
          </p:cNvGrpSpPr>
          <p:nvPr/>
        </p:nvGrpSpPr>
        <p:grpSpPr>
          <a:xfrm>
            <a:off x="691865" y="1808959"/>
            <a:ext cx="652886" cy="504000"/>
            <a:chOff x="2771775" y="11887201"/>
            <a:chExt cx="2366963" cy="1827213"/>
          </a:xfrm>
          <a:solidFill>
            <a:srgbClr val="427A86"/>
          </a:solidFill>
        </p:grpSpPr>
        <p:sp>
          <p:nvSpPr>
            <p:cNvPr id="9" name="Freeform 8">
              <a:extLst>
                <a:ext uri="{FF2B5EF4-FFF2-40B4-BE49-F238E27FC236}">
                  <a16:creationId xmlns:a16="http://schemas.microsoft.com/office/drawing/2014/main" id="{E62B72FE-4F21-D9EE-5096-A33761EC6541}"/>
                </a:ext>
              </a:extLst>
            </p:cNvPr>
            <p:cNvSpPr>
              <a:spLocks noEditPoints="1"/>
            </p:cNvSpPr>
            <p:nvPr/>
          </p:nvSpPr>
          <p:spPr bwMode="auto">
            <a:xfrm>
              <a:off x="2771775" y="11887201"/>
              <a:ext cx="2366963" cy="1827213"/>
            </a:xfrm>
            <a:custGeom>
              <a:avLst/>
              <a:gdLst>
                <a:gd name="T0" fmla="*/ 489 w 1057"/>
                <a:gd name="T1" fmla="*/ 748 h 816"/>
                <a:gd name="T2" fmla="*/ 489 w 1057"/>
                <a:gd name="T3" fmla="*/ 724 h 816"/>
                <a:gd name="T4" fmla="*/ 579 w 1057"/>
                <a:gd name="T5" fmla="*/ 724 h 816"/>
                <a:gd name="T6" fmla="*/ 579 w 1057"/>
                <a:gd name="T7" fmla="*/ 748 h 816"/>
                <a:gd name="T8" fmla="*/ 489 w 1057"/>
                <a:gd name="T9" fmla="*/ 748 h 816"/>
                <a:gd name="T10" fmla="*/ 534 w 1057"/>
                <a:gd name="T11" fmla="*/ 72 h 816"/>
                <a:gd name="T12" fmla="*/ 534 w 1057"/>
                <a:gd name="T13" fmla="*/ 72 h 816"/>
                <a:gd name="T14" fmla="*/ 84 w 1057"/>
                <a:gd name="T15" fmla="*/ 746 h 816"/>
                <a:gd name="T16" fmla="*/ 530 w 1057"/>
                <a:gd name="T17" fmla="*/ 768 h 816"/>
                <a:gd name="T18" fmla="*/ 983 w 1057"/>
                <a:gd name="T19" fmla="*/ 746 h 816"/>
                <a:gd name="T20" fmla="*/ 986 w 1057"/>
                <a:gd name="T21" fmla="*/ 712 h 816"/>
                <a:gd name="T22" fmla="*/ 82 w 1057"/>
                <a:gd name="T23" fmla="*/ 712 h 816"/>
                <a:gd name="T24" fmla="*/ 84 w 1057"/>
                <a:gd name="T25" fmla="*/ 746 h 816"/>
                <a:gd name="T26" fmla="*/ 534 w 1057"/>
                <a:gd name="T27" fmla="*/ 816 h 816"/>
                <a:gd name="T28" fmla="*/ 79 w 1057"/>
                <a:gd name="T29" fmla="*/ 794 h 816"/>
                <a:gd name="T30" fmla="*/ 82 w 1057"/>
                <a:gd name="T31" fmla="*/ 664 h 816"/>
                <a:gd name="T32" fmla="*/ 98 w 1057"/>
                <a:gd name="T33" fmla="*/ 664 h 816"/>
                <a:gd name="T34" fmla="*/ 94 w 1057"/>
                <a:gd name="T35" fmla="*/ 642 h 816"/>
                <a:gd name="T36" fmla="*/ 94 w 1057"/>
                <a:gd name="T37" fmla="*/ 82 h 816"/>
                <a:gd name="T38" fmla="*/ 159 w 1057"/>
                <a:gd name="T39" fmla="*/ 14 h 816"/>
                <a:gd name="T40" fmla="*/ 534 w 1057"/>
                <a:gd name="T41" fmla="*/ 0 h 816"/>
                <a:gd name="T42" fmla="*/ 909 w 1057"/>
                <a:gd name="T43" fmla="*/ 14 h 816"/>
                <a:gd name="T44" fmla="*/ 975 w 1057"/>
                <a:gd name="T45" fmla="*/ 82 h 816"/>
                <a:gd name="T46" fmla="*/ 974 w 1057"/>
                <a:gd name="T47" fmla="*/ 642 h 816"/>
                <a:gd name="T48" fmla="*/ 970 w 1057"/>
                <a:gd name="T49" fmla="*/ 664 h 816"/>
                <a:gd name="T50" fmla="*/ 1039 w 1057"/>
                <a:gd name="T51" fmla="*/ 698 h 816"/>
                <a:gd name="T52" fmla="*/ 988 w 1057"/>
                <a:gd name="T53" fmla="*/ 794 h 816"/>
                <a:gd name="T54" fmla="*/ 534 w 1057"/>
                <a:gd name="T55" fmla="*/ 816 h 816"/>
                <a:gd name="T56" fmla="*/ 534 w 1057"/>
                <a:gd name="T57" fmla="*/ 48 h 816"/>
                <a:gd name="T58" fmla="*/ 164 w 1057"/>
                <a:gd name="T59" fmla="*/ 62 h 816"/>
                <a:gd name="T60" fmla="*/ 142 w 1057"/>
                <a:gd name="T61" fmla="*/ 82 h 816"/>
                <a:gd name="T62" fmla="*/ 142 w 1057"/>
                <a:gd name="T63" fmla="*/ 642 h 816"/>
                <a:gd name="T64" fmla="*/ 162 w 1057"/>
                <a:gd name="T65" fmla="*/ 664 h 816"/>
                <a:gd name="T66" fmla="*/ 907 w 1057"/>
                <a:gd name="T67" fmla="*/ 664 h 816"/>
                <a:gd name="T68" fmla="*/ 926 w 1057"/>
                <a:gd name="T69" fmla="*/ 642 h 816"/>
                <a:gd name="T70" fmla="*/ 927 w 1057"/>
                <a:gd name="T71" fmla="*/ 82 h 816"/>
                <a:gd name="T72" fmla="*/ 905 w 1057"/>
                <a:gd name="T73" fmla="*/ 62 h 816"/>
                <a:gd name="T74" fmla="*/ 534 w 1057"/>
                <a:gd name="T75" fmla="*/ 48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7" h="816">
                  <a:moveTo>
                    <a:pt x="489" y="748"/>
                  </a:moveTo>
                  <a:cubicBezTo>
                    <a:pt x="473" y="748"/>
                    <a:pt x="473" y="724"/>
                    <a:pt x="489" y="724"/>
                  </a:cubicBezTo>
                  <a:cubicBezTo>
                    <a:pt x="579" y="724"/>
                    <a:pt x="579" y="724"/>
                    <a:pt x="579" y="724"/>
                  </a:cubicBezTo>
                  <a:cubicBezTo>
                    <a:pt x="595" y="724"/>
                    <a:pt x="595" y="748"/>
                    <a:pt x="579" y="748"/>
                  </a:cubicBezTo>
                  <a:cubicBezTo>
                    <a:pt x="489" y="748"/>
                    <a:pt x="489" y="748"/>
                    <a:pt x="489" y="748"/>
                  </a:cubicBezTo>
                  <a:close/>
                  <a:moveTo>
                    <a:pt x="534" y="72"/>
                  </a:moveTo>
                  <a:cubicBezTo>
                    <a:pt x="589" y="72"/>
                    <a:pt x="478" y="72"/>
                    <a:pt x="534" y="72"/>
                  </a:cubicBezTo>
                  <a:close/>
                  <a:moveTo>
                    <a:pt x="84" y="746"/>
                  </a:moveTo>
                  <a:cubicBezTo>
                    <a:pt x="230" y="762"/>
                    <a:pt x="380" y="768"/>
                    <a:pt x="530" y="768"/>
                  </a:cubicBezTo>
                  <a:cubicBezTo>
                    <a:pt x="682" y="768"/>
                    <a:pt x="835" y="762"/>
                    <a:pt x="983" y="746"/>
                  </a:cubicBezTo>
                  <a:cubicBezTo>
                    <a:pt x="1003" y="744"/>
                    <a:pt x="1002" y="712"/>
                    <a:pt x="986" y="712"/>
                  </a:cubicBezTo>
                  <a:cubicBezTo>
                    <a:pt x="82" y="712"/>
                    <a:pt x="82" y="712"/>
                    <a:pt x="82" y="712"/>
                  </a:cubicBezTo>
                  <a:cubicBezTo>
                    <a:pt x="66" y="712"/>
                    <a:pt x="65" y="744"/>
                    <a:pt x="84" y="746"/>
                  </a:cubicBezTo>
                  <a:close/>
                  <a:moveTo>
                    <a:pt x="534" y="816"/>
                  </a:moveTo>
                  <a:cubicBezTo>
                    <a:pt x="381" y="816"/>
                    <a:pt x="228" y="810"/>
                    <a:pt x="79" y="794"/>
                  </a:cubicBezTo>
                  <a:cubicBezTo>
                    <a:pt x="0" y="785"/>
                    <a:pt x="5" y="666"/>
                    <a:pt x="82" y="664"/>
                  </a:cubicBezTo>
                  <a:cubicBezTo>
                    <a:pt x="98" y="664"/>
                    <a:pt x="98" y="664"/>
                    <a:pt x="98" y="664"/>
                  </a:cubicBezTo>
                  <a:cubicBezTo>
                    <a:pt x="96" y="657"/>
                    <a:pt x="94" y="649"/>
                    <a:pt x="94" y="642"/>
                  </a:cubicBezTo>
                  <a:cubicBezTo>
                    <a:pt x="94" y="82"/>
                    <a:pt x="94" y="82"/>
                    <a:pt x="94" y="82"/>
                  </a:cubicBezTo>
                  <a:cubicBezTo>
                    <a:pt x="94" y="45"/>
                    <a:pt x="124" y="18"/>
                    <a:pt x="159" y="14"/>
                  </a:cubicBezTo>
                  <a:cubicBezTo>
                    <a:pt x="267" y="4"/>
                    <a:pt x="401" y="0"/>
                    <a:pt x="534" y="0"/>
                  </a:cubicBezTo>
                  <a:cubicBezTo>
                    <a:pt x="668" y="0"/>
                    <a:pt x="801" y="4"/>
                    <a:pt x="909" y="14"/>
                  </a:cubicBezTo>
                  <a:cubicBezTo>
                    <a:pt x="945" y="18"/>
                    <a:pt x="975" y="45"/>
                    <a:pt x="975" y="82"/>
                  </a:cubicBezTo>
                  <a:cubicBezTo>
                    <a:pt x="974" y="642"/>
                    <a:pt x="974" y="642"/>
                    <a:pt x="974" y="642"/>
                  </a:cubicBezTo>
                  <a:cubicBezTo>
                    <a:pt x="974" y="649"/>
                    <a:pt x="972" y="657"/>
                    <a:pt x="970" y="664"/>
                  </a:cubicBezTo>
                  <a:cubicBezTo>
                    <a:pt x="1000" y="664"/>
                    <a:pt x="1024" y="666"/>
                    <a:pt x="1039" y="698"/>
                  </a:cubicBezTo>
                  <a:cubicBezTo>
                    <a:pt x="1057" y="736"/>
                    <a:pt x="1039" y="789"/>
                    <a:pt x="988" y="794"/>
                  </a:cubicBezTo>
                  <a:cubicBezTo>
                    <a:pt x="839" y="810"/>
                    <a:pt x="686" y="816"/>
                    <a:pt x="534" y="816"/>
                  </a:cubicBezTo>
                  <a:close/>
                  <a:moveTo>
                    <a:pt x="534" y="48"/>
                  </a:moveTo>
                  <a:cubicBezTo>
                    <a:pt x="401" y="48"/>
                    <a:pt x="269" y="51"/>
                    <a:pt x="164" y="62"/>
                  </a:cubicBezTo>
                  <a:cubicBezTo>
                    <a:pt x="153" y="63"/>
                    <a:pt x="142" y="70"/>
                    <a:pt x="142" y="82"/>
                  </a:cubicBezTo>
                  <a:cubicBezTo>
                    <a:pt x="142" y="642"/>
                    <a:pt x="142" y="642"/>
                    <a:pt x="142" y="642"/>
                  </a:cubicBezTo>
                  <a:cubicBezTo>
                    <a:pt x="142" y="653"/>
                    <a:pt x="151" y="664"/>
                    <a:pt x="162" y="664"/>
                  </a:cubicBezTo>
                  <a:cubicBezTo>
                    <a:pt x="907" y="664"/>
                    <a:pt x="907" y="664"/>
                    <a:pt x="907" y="664"/>
                  </a:cubicBezTo>
                  <a:cubicBezTo>
                    <a:pt x="918" y="664"/>
                    <a:pt x="926" y="653"/>
                    <a:pt x="926" y="642"/>
                  </a:cubicBezTo>
                  <a:cubicBezTo>
                    <a:pt x="927" y="82"/>
                    <a:pt x="927" y="82"/>
                    <a:pt x="927" y="82"/>
                  </a:cubicBezTo>
                  <a:cubicBezTo>
                    <a:pt x="927" y="70"/>
                    <a:pt x="916" y="63"/>
                    <a:pt x="905" y="62"/>
                  </a:cubicBezTo>
                  <a:cubicBezTo>
                    <a:pt x="799" y="51"/>
                    <a:pt x="667" y="48"/>
                    <a:pt x="534"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a:extLst>
                <a:ext uri="{FF2B5EF4-FFF2-40B4-BE49-F238E27FC236}">
                  <a16:creationId xmlns:a16="http://schemas.microsoft.com/office/drawing/2014/main" id="{44C8C0F2-AC9E-ECA3-CA84-AEF7F1C5C80D}"/>
                </a:ext>
              </a:extLst>
            </p:cNvPr>
            <p:cNvSpPr>
              <a:spLocks/>
            </p:cNvSpPr>
            <p:nvPr/>
          </p:nvSpPr>
          <p:spPr bwMode="auto">
            <a:xfrm>
              <a:off x="4324350" y="12688888"/>
              <a:ext cx="269875" cy="468313"/>
            </a:xfrm>
            <a:custGeom>
              <a:avLst/>
              <a:gdLst>
                <a:gd name="T0" fmla="*/ 11 w 121"/>
                <a:gd name="T1" fmla="*/ 4 h 209"/>
                <a:gd name="T2" fmla="*/ 119 w 121"/>
                <a:gd name="T3" fmla="*/ 132 h 209"/>
                <a:gd name="T4" fmla="*/ 121 w 121"/>
                <a:gd name="T5" fmla="*/ 136 h 209"/>
                <a:gd name="T6" fmla="*/ 115 w 121"/>
                <a:gd name="T7" fmla="*/ 142 h 209"/>
                <a:gd name="T8" fmla="*/ 71 w 121"/>
                <a:gd name="T9" fmla="*/ 138 h 209"/>
                <a:gd name="T10" fmla="*/ 96 w 121"/>
                <a:gd name="T11" fmla="*/ 201 h 209"/>
                <a:gd name="T12" fmla="*/ 90 w 121"/>
                <a:gd name="T13" fmla="*/ 209 h 209"/>
                <a:gd name="T14" fmla="*/ 67 w 121"/>
                <a:gd name="T15" fmla="*/ 209 h 209"/>
                <a:gd name="T16" fmla="*/ 62 w 121"/>
                <a:gd name="T17" fmla="*/ 205 h 209"/>
                <a:gd name="T18" fmla="*/ 41 w 121"/>
                <a:gd name="T19" fmla="*/ 149 h 209"/>
                <a:gd name="T20" fmla="*/ 11 w 121"/>
                <a:gd name="T21" fmla="*/ 179 h 209"/>
                <a:gd name="T22" fmla="*/ 6 w 121"/>
                <a:gd name="T23" fmla="*/ 181 h 209"/>
                <a:gd name="T24" fmla="*/ 0 w 121"/>
                <a:gd name="T25" fmla="*/ 175 h 209"/>
                <a:gd name="T26" fmla="*/ 0 w 121"/>
                <a:gd name="T27" fmla="*/ 7 h 209"/>
                <a:gd name="T28" fmla="*/ 11 w 121"/>
                <a:gd name="T29" fmla="*/ 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 h="209">
                  <a:moveTo>
                    <a:pt x="11" y="4"/>
                  </a:moveTo>
                  <a:cubicBezTo>
                    <a:pt x="119" y="132"/>
                    <a:pt x="119" y="132"/>
                    <a:pt x="119" y="132"/>
                  </a:cubicBezTo>
                  <a:cubicBezTo>
                    <a:pt x="120" y="133"/>
                    <a:pt x="121" y="135"/>
                    <a:pt x="121" y="136"/>
                  </a:cubicBezTo>
                  <a:cubicBezTo>
                    <a:pt x="121" y="140"/>
                    <a:pt x="118" y="142"/>
                    <a:pt x="115" y="142"/>
                  </a:cubicBezTo>
                  <a:cubicBezTo>
                    <a:pt x="71" y="138"/>
                    <a:pt x="71" y="138"/>
                    <a:pt x="71" y="138"/>
                  </a:cubicBezTo>
                  <a:cubicBezTo>
                    <a:pt x="96" y="201"/>
                    <a:pt x="96" y="201"/>
                    <a:pt x="96" y="201"/>
                  </a:cubicBezTo>
                  <a:cubicBezTo>
                    <a:pt x="97" y="205"/>
                    <a:pt x="95" y="209"/>
                    <a:pt x="90" y="209"/>
                  </a:cubicBezTo>
                  <a:cubicBezTo>
                    <a:pt x="67" y="209"/>
                    <a:pt x="67" y="209"/>
                    <a:pt x="67" y="209"/>
                  </a:cubicBezTo>
                  <a:cubicBezTo>
                    <a:pt x="65" y="209"/>
                    <a:pt x="62" y="208"/>
                    <a:pt x="62" y="205"/>
                  </a:cubicBezTo>
                  <a:cubicBezTo>
                    <a:pt x="41" y="149"/>
                    <a:pt x="41" y="149"/>
                    <a:pt x="41" y="149"/>
                  </a:cubicBezTo>
                  <a:cubicBezTo>
                    <a:pt x="11" y="179"/>
                    <a:pt x="11" y="179"/>
                    <a:pt x="11" y="179"/>
                  </a:cubicBezTo>
                  <a:cubicBezTo>
                    <a:pt x="10" y="180"/>
                    <a:pt x="8" y="181"/>
                    <a:pt x="6" y="181"/>
                  </a:cubicBezTo>
                  <a:cubicBezTo>
                    <a:pt x="3" y="181"/>
                    <a:pt x="0" y="178"/>
                    <a:pt x="0" y="175"/>
                  </a:cubicBezTo>
                  <a:cubicBezTo>
                    <a:pt x="0" y="7"/>
                    <a:pt x="0" y="7"/>
                    <a:pt x="0" y="7"/>
                  </a:cubicBezTo>
                  <a:cubicBezTo>
                    <a:pt x="0" y="3"/>
                    <a:pt x="7" y="0"/>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a:extLst>
                <a:ext uri="{FF2B5EF4-FFF2-40B4-BE49-F238E27FC236}">
                  <a16:creationId xmlns:a16="http://schemas.microsoft.com/office/drawing/2014/main" id="{92335630-C9CE-AA7E-0CE2-7570B2101BE3}"/>
                </a:ext>
              </a:extLst>
            </p:cNvPr>
            <p:cNvSpPr>
              <a:spLocks noEditPoints="1"/>
            </p:cNvSpPr>
            <p:nvPr/>
          </p:nvSpPr>
          <p:spPr bwMode="auto">
            <a:xfrm>
              <a:off x="3170238" y="12155488"/>
              <a:ext cx="1603375" cy="1146175"/>
            </a:xfrm>
            <a:custGeom>
              <a:avLst/>
              <a:gdLst>
                <a:gd name="T0" fmla="*/ 0 w 1010"/>
                <a:gd name="T1" fmla="*/ 0 h 722"/>
                <a:gd name="T2" fmla="*/ 0 w 1010"/>
                <a:gd name="T3" fmla="*/ 722 h 722"/>
                <a:gd name="T4" fmla="*/ 1010 w 1010"/>
                <a:gd name="T5" fmla="*/ 722 h 722"/>
                <a:gd name="T6" fmla="*/ 1010 w 1010"/>
                <a:gd name="T7" fmla="*/ 0 h 722"/>
                <a:gd name="T8" fmla="*/ 0 w 1010"/>
                <a:gd name="T9" fmla="*/ 0 h 722"/>
                <a:gd name="T10" fmla="*/ 965 w 1010"/>
                <a:gd name="T11" fmla="*/ 677 h 722"/>
                <a:gd name="T12" fmla="*/ 46 w 1010"/>
                <a:gd name="T13" fmla="*/ 677 h 722"/>
                <a:gd name="T14" fmla="*/ 46 w 1010"/>
                <a:gd name="T15" fmla="*/ 158 h 722"/>
                <a:gd name="T16" fmla="*/ 965 w 1010"/>
                <a:gd name="T17" fmla="*/ 158 h 722"/>
                <a:gd name="T18" fmla="*/ 965 w 1010"/>
                <a:gd name="T19" fmla="*/ 677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0" h="722">
                  <a:moveTo>
                    <a:pt x="0" y="0"/>
                  </a:moveTo>
                  <a:lnTo>
                    <a:pt x="0" y="722"/>
                  </a:lnTo>
                  <a:lnTo>
                    <a:pt x="1010" y="722"/>
                  </a:lnTo>
                  <a:lnTo>
                    <a:pt x="1010" y="0"/>
                  </a:lnTo>
                  <a:lnTo>
                    <a:pt x="0" y="0"/>
                  </a:lnTo>
                  <a:close/>
                  <a:moveTo>
                    <a:pt x="965" y="677"/>
                  </a:moveTo>
                  <a:lnTo>
                    <a:pt x="46" y="677"/>
                  </a:lnTo>
                  <a:lnTo>
                    <a:pt x="46" y="158"/>
                  </a:lnTo>
                  <a:lnTo>
                    <a:pt x="965" y="158"/>
                  </a:lnTo>
                  <a:lnTo>
                    <a:pt x="965" y="6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BF32F2B5-AEFD-1FF5-33B5-174AD756CB2C}"/>
                </a:ext>
              </a:extLst>
            </p:cNvPr>
            <p:cNvSpPr>
              <a:spLocks noChangeArrowheads="1"/>
            </p:cNvSpPr>
            <p:nvPr/>
          </p:nvSpPr>
          <p:spPr bwMode="auto">
            <a:xfrm>
              <a:off x="3732213" y="12630151"/>
              <a:ext cx="146050" cy="501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a:extLst>
                <a:ext uri="{FF2B5EF4-FFF2-40B4-BE49-F238E27FC236}">
                  <a16:creationId xmlns:a16="http://schemas.microsoft.com/office/drawing/2014/main" id="{EA502AD3-7BA1-54F2-F115-83CF74E49B20}"/>
                </a:ext>
              </a:extLst>
            </p:cNvPr>
            <p:cNvSpPr>
              <a:spLocks noChangeArrowheads="1"/>
            </p:cNvSpPr>
            <p:nvPr/>
          </p:nvSpPr>
          <p:spPr bwMode="auto">
            <a:xfrm>
              <a:off x="3930650" y="12939713"/>
              <a:ext cx="142875" cy="192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a:extLst>
                <a:ext uri="{FF2B5EF4-FFF2-40B4-BE49-F238E27FC236}">
                  <a16:creationId xmlns:a16="http://schemas.microsoft.com/office/drawing/2014/main" id="{06C93CA6-4872-5D91-F45A-063994CFB15E}"/>
                </a:ext>
              </a:extLst>
            </p:cNvPr>
            <p:cNvSpPr>
              <a:spLocks noChangeArrowheads="1"/>
            </p:cNvSpPr>
            <p:nvPr/>
          </p:nvSpPr>
          <p:spPr bwMode="auto">
            <a:xfrm>
              <a:off x="3538538" y="12504738"/>
              <a:ext cx="142875" cy="627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D4FF6896-D569-C51E-9D06-FB5677094262}"/>
                </a:ext>
              </a:extLst>
            </p:cNvPr>
            <p:cNvSpPr>
              <a:spLocks noChangeArrowheads="1"/>
            </p:cNvSpPr>
            <p:nvPr/>
          </p:nvSpPr>
          <p:spPr bwMode="auto">
            <a:xfrm>
              <a:off x="3341688" y="12766676"/>
              <a:ext cx="142875" cy="365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Oval 15">
              <a:extLst>
                <a:ext uri="{FF2B5EF4-FFF2-40B4-BE49-F238E27FC236}">
                  <a16:creationId xmlns:a16="http://schemas.microsoft.com/office/drawing/2014/main" id="{7ECC1EDE-A94B-6921-6211-A22F6905CEED}"/>
                </a:ext>
              </a:extLst>
            </p:cNvPr>
            <p:cNvSpPr>
              <a:spLocks noChangeArrowheads="1"/>
            </p:cNvSpPr>
            <p:nvPr/>
          </p:nvSpPr>
          <p:spPr bwMode="auto">
            <a:xfrm>
              <a:off x="3932238" y="12039601"/>
              <a:ext cx="71438" cy="714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9" name="Group 18">
            <a:extLst>
              <a:ext uri="{FF2B5EF4-FFF2-40B4-BE49-F238E27FC236}">
                <a16:creationId xmlns:a16="http://schemas.microsoft.com/office/drawing/2014/main" id="{6ADF724D-4AE3-00DA-19C1-EDF8EC14EEF5}"/>
              </a:ext>
            </a:extLst>
          </p:cNvPr>
          <p:cNvGrpSpPr/>
          <p:nvPr/>
        </p:nvGrpSpPr>
        <p:grpSpPr>
          <a:xfrm>
            <a:off x="706569" y="4884629"/>
            <a:ext cx="623479" cy="343308"/>
            <a:chOff x="6488098" y="1304853"/>
            <a:chExt cx="623479" cy="343308"/>
          </a:xfrm>
          <a:solidFill>
            <a:srgbClr val="427A86"/>
          </a:solidFill>
        </p:grpSpPr>
        <p:sp>
          <p:nvSpPr>
            <p:cNvPr id="20" name="Freeform 5">
              <a:extLst>
                <a:ext uri="{FF2B5EF4-FFF2-40B4-BE49-F238E27FC236}">
                  <a16:creationId xmlns:a16="http://schemas.microsoft.com/office/drawing/2014/main" id="{655AFBD8-FA20-70AB-5D47-625EF3D68F87}"/>
                </a:ext>
              </a:extLst>
            </p:cNvPr>
            <p:cNvSpPr>
              <a:spLocks noEditPoints="1"/>
            </p:cNvSpPr>
            <p:nvPr/>
          </p:nvSpPr>
          <p:spPr bwMode="auto">
            <a:xfrm>
              <a:off x="6488098" y="1304853"/>
              <a:ext cx="215906" cy="277916"/>
            </a:xfrm>
            <a:custGeom>
              <a:avLst/>
              <a:gdLst>
                <a:gd name="T0" fmla="*/ 246 w 383"/>
                <a:gd name="T1" fmla="*/ 451 h 493"/>
                <a:gd name="T2" fmla="*/ 273 w 383"/>
                <a:gd name="T3" fmla="*/ 415 h 493"/>
                <a:gd name="T4" fmla="*/ 383 w 383"/>
                <a:gd name="T5" fmla="*/ 336 h 493"/>
                <a:gd name="T6" fmla="*/ 362 w 383"/>
                <a:gd name="T7" fmla="*/ 299 h 493"/>
                <a:gd name="T8" fmla="*/ 246 w 383"/>
                <a:gd name="T9" fmla="*/ 268 h 493"/>
                <a:gd name="T10" fmla="*/ 252 w 383"/>
                <a:gd name="T11" fmla="*/ 257 h 493"/>
                <a:gd name="T12" fmla="*/ 288 w 383"/>
                <a:gd name="T13" fmla="*/ 231 h 493"/>
                <a:gd name="T14" fmla="*/ 325 w 383"/>
                <a:gd name="T15" fmla="*/ 189 h 493"/>
                <a:gd name="T16" fmla="*/ 325 w 383"/>
                <a:gd name="T17" fmla="*/ 100 h 493"/>
                <a:gd name="T18" fmla="*/ 262 w 383"/>
                <a:gd name="T19" fmla="*/ 11 h 493"/>
                <a:gd name="T20" fmla="*/ 204 w 383"/>
                <a:gd name="T21" fmla="*/ 0 h 493"/>
                <a:gd name="T22" fmla="*/ 173 w 383"/>
                <a:gd name="T23" fmla="*/ 0 h 493"/>
                <a:gd name="T24" fmla="*/ 126 w 383"/>
                <a:gd name="T25" fmla="*/ 16 h 493"/>
                <a:gd name="T26" fmla="*/ 94 w 383"/>
                <a:gd name="T27" fmla="*/ 53 h 493"/>
                <a:gd name="T28" fmla="*/ 57 w 383"/>
                <a:gd name="T29" fmla="*/ 168 h 493"/>
                <a:gd name="T30" fmla="*/ 73 w 383"/>
                <a:gd name="T31" fmla="*/ 210 h 493"/>
                <a:gd name="T32" fmla="*/ 136 w 383"/>
                <a:gd name="T33" fmla="*/ 252 h 493"/>
                <a:gd name="T34" fmla="*/ 78 w 383"/>
                <a:gd name="T35" fmla="*/ 278 h 493"/>
                <a:gd name="T36" fmla="*/ 31 w 383"/>
                <a:gd name="T37" fmla="*/ 299 h 493"/>
                <a:gd name="T38" fmla="*/ 10 w 383"/>
                <a:gd name="T39" fmla="*/ 336 h 493"/>
                <a:gd name="T40" fmla="*/ 199 w 383"/>
                <a:gd name="T41" fmla="*/ 336 h 493"/>
                <a:gd name="T42" fmla="*/ 199 w 383"/>
                <a:gd name="T43" fmla="*/ 352 h 493"/>
                <a:gd name="T44" fmla="*/ 204 w 383"/>
                <a:gd name="T45" fmla="*/ 367 h 493"/>
                <a:gd name="T46" fmla="*/ 210 w 383"/>
                <a:gd name="T47" fmla="*/ 383 h 493"/>
                <a:gd name="T48" fmla="*/ 194 w 383"/>
                <a:gd name="T49" fmla="*/ 388 h 493"/>
                <a:gd name="T50" fmla="*/ 178 w 383"/>
                <a:gd name="T51" fmla="*/ 378 h 493"/>
                <a:gd name="T52" fmla="*/ 189 w 383"/>
                <a:gd name="T53" fmla="*/ 362 h 493"/>
                <a:gd name="T54" fmla="*/ 189 w 383"/>
                <a:gd name="T55" fmla="*/ 341 h 493"/>
                <a:gd name="T56" fmla="*/ 152 w 383"/>
                <a:gd name="T57" fmla="*/ 299 h 493"/>
                <a:gd name="T58" fmla="*/ 147 w 383"/>
                <a:gd name="T59" fmla="*/ 268 h 493"/>
                <a:gd name="T60" fmla="*/ 147 w 383"/>
                <a:gd name="T61" fmla="*/ 242 h 493"/>
                <a:gd name="T62" fmla="*/ 194 w 383"/>
                <a:gd name="T63" fmla="*/ 263 h 493"/>
                <a:gd name="T64" fmla="*/ 241 w 383"/>
                <a:gd name="T65" fmla="*/ 236 h 493"/>
                <a:gd name="T66" fmla="*/ 241 w 383"/>
                <a:gd name="T67" fmla="*/ 268 h 493"/>
                <a:gd name="T68" fmla="*/ 225 w 383"/>
                <a:gd name="T69" fmla="*/ 310 h 493"/>
                <a:gd name="T70" fmla="*/ 199 w 383"/>
                <a:gd name="T71" fmla="*/ 336 h 493"/>
                <a:gd name="T72" fmla="*/ 120 w 383"/>
                <a:gd name="T73" fmla="*/ 179 h 493"/>
                <a:gd name="T74" fmla="*/ 115 w 383"/>
                <a:gd name="T75" fmla="*/ 137 h 493"/>
                <a:gd name="T76" fmla="*/ 120 w 383"/>
                <a:gd name="T77" fmla="*/ 131 h 493"/>
                <a:gd name="T78" fmla="*/ 120 w 383"/>
                <a:gd name="T79" fmla="*/ 131 h 493"/>
                <a:gd name="T80" fmla="*/ 141 w 383"/>
                <a:gd name="T81" fmla="*/ 63 h 493"/>
                <a:gd name="T82" fmla="*/ 189 w 383"/>
                <a:gd name="T83" fmla="*/ 53 h 493"/>
                <a:gd name="T84" fmla="*/ 199 w 383"/>
                <a:gd name="T85" fmla="*/ 100 h 493"/>
                <a:gd name="T86" fmla="*/ 252 w 383"/>
                <a:gd name="T87" fmla="*/ 152 h 493"/>
                <a:gd name="T88" fmla="*/ 273 w 383"/>
                <a:gd name="T89" fmla="*/ 173 h 493"/>
                <a:gd name="T90" fmla="*/ 262 w 383"/>
                <a:gd name="T91" fmla="*/ 184 h 493"/>
                <a:gd name="T92" fmla="*/ 241 w 383"/>
                <a:gd name="T93" fmla="*/ 231 h 493"/>
                <a:gd name="T94" fmla="*/ 194 w 383"/>
                <a:gd name="T95" fmla="*/ 252 h 493"/>
                <a:gd name="T96" fmla="*/ 168 w 383"/>
                <a:gd name="T97" fmla="*/ 247 h 493"/>
                <a:gd name="T98" fmla="*/ 141 w 383"/>
                <a:gd name="T99" fmla="*/ 226 h 493"/>
                <a:gd name="T100" fmla="*/ 126 w 383"/>
                <a:gd name="T101" fmla="*/ 179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3" h="493">
                  <a:moveTo>
                    <a:pt x="246" y="493"/>
                  </a:moveTo>
                  <a:lnTo>
                    <a:pt x="246" y="451"/>
                  </a:lnTo>
                  <a:lnTo>
                    <a:pt x="246" y="451"/>
                  </a:lnTo>
                  <a:lnTo>
                    <a:pt x="246" y="441"/>
                  </a:lnTo>
                  <a:lnTo>
                    <a:pt x="252" y="430"/>
                  </a:lnTo>
                  <a:lnTo>
                    <a:pt x="273" y="415"/>
                  </a:lnTo>
                  <a:lnTo>
                    <a:pt x="383" y="357"/>
                  </a:lnTo>
                  <a:lnTo>
                    <a:pt x="383" y="336"/>
                  </a:lnTo>
                  <a:lnTo>
                    <a:pt x="383" y="336"/>
                  </a:lnTo>
                  <a:lnTo>
                    <a:pt x="377" y="325"/>
                  </a:lnTo>
                  <a:lnTo>
                    <a:pt x="377" y="315"/>
                  </a:lnTo>
                  <a:lnTo>
                    <a:pt x="362" y="299"/>
                  </a:lnTo>
                  <a:lnTo>
                    <a:pt x="341" y="284"/>
                  </a:lnTo>
                  <a:lnTo>
                    <a:pt x="314" y="278"/>
                  </a:lnTo>
                  <a:lnTo>
                    <a:pt x="246" y="268"/>
                  </a:lnTo>
                  <a:lnTo>
                    <a:pt x="246" y="268"/>
                  </a:lnTo>
                  <a:lnTo>
                    <a:pt x="252" y="263"/>
                  </a:lnTo>
                  <a:lnTo>
                    <a:pt x="252" y="257"/>
                  </a:lnTo>
                  <a:lnTo>
                    <a:pt x="252" y="257"/>
                  </a:lnTo>
                  <a:lnTo>
                    <a:pt x="273" y="242"/>
                  </a:lnTo>
                  <a:lnTo>
                    <a:pt x="288" y="231"/>
                  </a:lnTo>
                  <a:lnTo>
                    <a:pt x="314" y="205"/>
                  </a:lnTo>
                  <a:lnTo>
                    <a:pt x="314" y="205"/>
                  </a:lnTo>
                  <a:lnTo>
                    <a:pt x="325" y="189"/>
                  </a:lnTo>
                  <a:lnTo>
                    <a:pt x="330" y="173"/>
                  </a:lnTo>
                  <a:lnTo>
                    <a:pt x="330" y="137"/>
                  </a:lnTo>
                  <a:lnTo>
                    <a:pt x="325" y="100"/>
                  </a:lnTo>
                  <a:lnTo>
                    <a:pt x="309" y="68"/>
                  </a:lnTo>
                  <a:lnTo>
                    <a:pt x="288" y="37"/>
                  </a:lnTo>
                  <a:lnTo>
                    <a:pt x="262" y="11"/>
                  </a:lnTo>
                  <a:lnTo>
                    <a:pt x="231" y="0"/>
                  </a:lnTo>
                  <a:lnTo>
                    <a:pt x="220" y="0"/>
                  </a:lnTo>
                  <a:lnTo>
                    <a:pt x="204" y="0"/>
                  </a:lnTo>
                  <a:lnTo>
                    <a:pt x="204" y="0"/>
                  </a:lnTo>
                  <a:lnTo>
                    <a:pt x="194" y="0"/>
                  </a:lnTo>
                  <a:lnTo>
                    <a:pt x="173" y="0"/>
                  </a:lnTo>
                  <a:lnTo>
                    <a:pt x="157" y="0"/>
                  </a:lnTo>
                  <a:lnTo>
                    <a:pt x="141" y="6"/>
                  </a:lnTo>
                  <a:lnTo>
                    <a:pt x="126" y="16"/>
                  </a:lnTo>
                  <a:lnTo>
                    <a:pt x="105" y="32"/>
                  </a:lnTo>
                  <a:lnTo>
                    <a:pt x="105" y="32"/>
                  </a:lnTo>
                  <a:lnTo>
                    <a:pt x="94" y="53"/>
                  </a:lnTo>
                  <a:lnTo>
                    <a:pt x="78" y="74"/>
                  </a:lnTo>
                  <a:lnTo>
                    <a:pt x="63" y="126"/>
                  </a:lnTo>
                  <a:lnTo>
                    <a:pt x="57" y="168"/>
                  </a:lnTo>
                  <a:lnTo>
                    <a:pt x="57" y="184"/>
                  </a:lnTo>
                  <a:lnTo>
                    <a:pt x="57" y="184"/>
                  </a:lnTo>
                  <a:lnTo>
                    <a:pt x="73" y="210"/>
                  </a:lnTo>
                  <a:lnTo>
                    <a:pt x="99" y="231"/>
                  </a:lnTo>
                  <a:lnTo>
                    <a:pt x="136" y="252"/>
                  </a:lnTo>
                  <a:lnTo>
                    <a:pt x="136" y="252"/>
                  </a:lnTo>
                  <a:lnTo>
                    <a:pt x="141" y="257"/>
                  </a:lnTo>
                  <a:lnTo>
                    <a:pt x="141" y="268"/>
                  </a:lnTo>
                  <a:lnTo>
                    <a:pt x="78" y="278"/>
                  </a:lnTo>
                  <a:lnTo>
                    <a:pt x="78" y="278"/>
                  </a:lnTo>
                  <a:lnTo>
                    <a:pt x="52" y="284"/>
                  </a:lnTo>
                  <a:lnTo>
                    <a:pt x="31" y="299"/>
                  </a:lnTo>
                  <a:lnTo>
                    <a:pt x="16" y="315"/>
                  </a:lnTo>
                  <a:lnTo>
                    <a:pt x="10" y="325"/>
                  </a:lnTo>
                  <a:lnTo>
                    <a:pt x="10" y="336"/>
                  </a:lnTo>
                  <a:lnTo>
                    <a:pt x="0" y="493"/>
                  </a:lnTo>
                  <a:lnTo>
                    <a:pt x="246" y="493"/>
                  </a:lnTo>
                  <a:close/>
                  <a:moveTo>
                    <a:pt x="199" y="336"/>
                  </a:moveTo>
                  <a:lnTo>
                    <a:pt x="199" y="336"/>
                  </a:lnTo>
                  <a:lnTo>
                    <a:pt x="199" y="336"/>
                  </a:lnTo>
                  <a:lnTo>
                    <a:pt x="199" y="352"/>
                  </a:lnTo>
                  <a:lnTo>
                    <a:pt x="199" y="352"/>
                  </a:lnTo>
                  <a:lnTo>
                    <a:pt x="199" y="362"/>
                  </a:lnTo>
                  <a:lnTo>
                    <a:pt x="204" y="367"/>
                  </a:lnTo>
                  <a:lnTo>
                    <a:pt x="204" y="367"/>
                  </a:lnTo>
                  <a:lnTo>
                    <a:pt x="210" y="378"/>
                  </a:lnTo>
                  <a:lnTo>
                    <a:pt x="210" y="383"/>
                  </a:lnTo>
                  <a:lnTo>
                    <a:pt x="204" y="388"/>
                  </a:lnTo>
                  <a:lnTo>
                    <a:pt x="194" y="388"/>
                  </a:lnTo>
                  <a:lnTo>
                    <a:pt x="194" y="388"/>
                  </a:lnTo>
                  <a:lnTo>
                    <a:pt x="183" y="388"/>
                  </a:lnTo>
                  <a:lnTo>
                    <a:pt x="178" y="383"/>
                  </a:lnTo>
                  <a:lnTo>
                    <a:pt x="178" y="378"/>
                  </a:lnTo>
                  <a:lnTo>
                    <a:pt x="183" y="367"/>
                  </a:lnTo>
                  <a:lnTo>
                    <a:pt x="183" y="367"/>
                  </a:lnTo>
                  <a:lnTo>
                    <a:pt x="189" y="362"/>
                  </a:lnTo>
                  <a:lnTo>
                    <a:pt x="194" y="352"/>
                  </a:lnTo>
                  <a:lnTo>
                    <a:pt x="194" y="352"/>
                  </a:lnTo>
                  <a:lnTo>
                    <a:pt x="189" y="341"/>
                  </a:lnTo>
                  <a:lnTo>
                    <a:pt x="183" y="331"/>
                  </a:lnTo>
                  <a:lnTo>
                    <a:pt x="168" y="315"/>
                  </a:lnTo>
                  <a:lnTo>
                    <a:pt x="152" y="299"/>
                  </a:lnTo>
                  <a:lnTo>
                    <a:pt x="147" y="289"/>
                  </a:lnTo>
                  <a:lnTo>
                    <a:pt x="147" y="268"/>
                  </a:lnTo>
                  <a:lnTo>
                    <a:pt x="147" y="268"/>
                  </a:lnTo>
                  <a:lnTo>
                    <a:pt x="147" y="268"/>
                  </a:lnTo>
                  <a:lnTo>
                    <a:pt x="147" y="242"/>
                  </a:lnTo>
                  <a:lnTo>
                    <a:pt x="147" y="242"/>
                  </a:lnTo>
                  <a:lnTo>
                    <a:pt x="168" y="257"/>
                  </a:lnTo>
                  <a:lnTo>
                    <a:pt x="194" y="263"/>
                  </a:lnTo>
                  <a:lnTo>
                    <a:pt x="194" y="263"/>
                  </a:lnTo>
                  <a:lnTo>
                    <a:pt x="204" y="257"/>
                  </a:lnTo>
                  <a:lnTo>
                    <a:pt x="220" y="252"/>
                  </a:lnTo>
                  <a:lnTo>
                    <a:pt x="241" y="236"/>
                  </a:lnTo>
                  <a:lnTo>
                    <a:pt x="241" y="268"/>
                  </a:lnTo>
                  <a:lnTo>
                    <a:pt x="241" y="268"/>
                  </a:lnTo>
                  <a:lnTo>
                    <a:pt x="241" y="268"/>
                  </a:lnTo>
                  <a:lnTo>
                    <a:pt x="241" y="284"/>
                  </a:lnTo>
                  <a:lnTo>
                    <a:pt x="236" y="294"/>
                  </a:lnTo>
                  <a:lnTo>
                    <a:pt x="225" y="310"/>
                  </a:lnTo>
                  <a:lnTo>
                    <a:pt x="215" y="325"/>
                  </a:lnTo>
                  <a:lnTo>
                    <a:pt x="199" y="336"/>
                  </a:lnTo>
                  <a:lnTo>
                    <a:pt x="199" y="336"/>
                  </a:lnTo>
                  <a:close/>
                  <a:moveTo>
                    <a:pt x="126" y="179"/>
                  </a:moveTo>
                  <a:lnTo>
                    <a:pt x="126" y="179"/>
                  </a:lnTo>
                  <a:lnTo>
                    <a:pt x="120" y="179"/>
                  </a:lnTo>
                  <a:lnTo>
                    <a:pt x="120" y="179"/>
                  </a:lnTo>
                  <a:lnTo>
                    <a:pt x="115" y="158"/>
                  </a:lnTo>
                  <a:lnTo>
                    <a:pt x="115" y="137"/>
                  </a:lnTo>
                  <a:lnTo>
                    <a:pt x="115" y="137"/>
                  </a:lnTo>
                  <a:lnTo>
                    <a:pt x="115" y="131"/>
                  </a:lnTo>
                  <a:lnTo>
                    <a:pt x="120" y="131"/>
                  </a:lnTo>
                  <a:lnTo>
                    <a:pt x="120" y="131"/>
                  </a:lnTo>
                  <a:lnTo>
                    <a:pt x="120" y="131"/>
                  </a:lnTo>
                  <a:lnTo>
                    <a:pt x="120" y="131"/>
                  </a:lnTo>
                  <a:lnTo>
                    <a:pt x="126" y="100"/>
                  </a:lnTo>
                  <a:lnTo>
                    <a:pt x="131" y="79"/>
                  </a:lnTo>
                  <a:lnTo>
                    <a:pt x="141" y="63"/>
                  </a:lnTo>
                  <a:lnTo>
                    <a:pt x="152" y="58"/>
                  </a:lnTo>
                  <a:lnTo>
                    <a:pt x="178" y="53"/>
                  </a:lnTo>
                  <a:lnTo>
                    <a:pt x="189" y="53"/>
                  </a:lnTo>
                  <a:lnTo>
                    <a:pt x="189" y="53"/>
                  </a:lnTo>
                  <a:lnTo>
                    <a:pt x="189" y="79"/>
                  </a:lnTo>
                  <a:lnTo>
                    <a:pt x="199" y="100"/>
                  </a:lnTo>
                  <a:lnTo>
                    <a:pt x="210" y="116"/>
                  </a:lnTo>
                  <a:lnTo>
                    <a:pt x="220" y="131"/>
                  </a:lnTo>
                  <a:lnTo>
                    <a:pt x="252" y="152"/>
                  </a:lnTo>
                  <a:lnTo>
                    <a:pt x="273" y="163"/>
                  </a:lnTo>
                  <a:lnTo>
                    <a:pt x="273" y="163"/>
                  </a:lnTo>
                  <a:lnTo>
                    <a:pt x="273" y="173"/>
                  </a:lnTo>
                  <a:lnTo>
                    <a:pt x="267" y="179"/>
                  </a:lnTo>
                  <a:lnTo>
                    <a:pt x="262" y="184"/>
                  </a:lnTo>
                  <a:lnTo>
                    <a:pt x="262" y="184"/>
                  </a:lnTo>
                  <a:lnTo>
                    <a:pt x="257" y="210"/>
                  </a:lnTo>
                  <a:lnTo>
                    <a:pt x="241" y="231"/>
                  </a:lnTo>
                  <a:lnTo>
                    <a:pt x="241" y="231"/>
                  </a:lnTo>
                  <a:lnTo>
                    <a:pt x="220" y="247"/>
                  </a:lnTo>
                  <a:lnTo>
                    <a:pt x="210" y="252"/>
                  </a:lnTo>
                  <a:lnTo>
                    <a:pt x="194" y="252"/>
                  </a:lnTo>
                  <a:lnTo>
                    <a:pt x="194" y="252"/>
                  </a:lnTo>
                  <a:lnTo>
                    <a:pt x="194" y="252"/>
                  </a:lnTo>
                  <a:lnTo>
                    <a:pt x="168" y="247"/>
                  </a:lnTo>
                  <a:lnTo>
                    <a:pt x="152" y="236"/>
                  </a:lnTo>
                  <a:lnTo>
                    <a:pt x="152" y="236"/>
                  </a:lnTo>
                  <a:lnTo>
                    <a:pt x="141" y="226"/>
                  </a:lnTo>
                  <a:lnTo>
                    <a:pt x="136" y="210"/>
                  </a:lnTo>
                  <a:lnTo>
                    <a:pt x="126" y="179"/>
                  </a:lnTo>
                  <a:lnTo>
                    <a:pt x="126" y="179"/>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6">
              <a:extLst>
                <a:ext uri="{FF2B5EF4-FFF2-40B4-BE49-F238E27FC236}">
                  <a16:creationId xmlns:a16="http://schemas.microsoft.com/office/drawing/2014/main" id="{3E60FADB-91FD-692A-A6BF-7A655B317258}"/>
                </a:ext>
              </a:extLst>
            </p:cNvPr>
            <p:cNvSpPr>
              <a:spLocks noEditPoints="1"/>
            </p:cNvSpPr>
            <p:nvPr/>
          </p:nvSpPr>
          <p:spPr bwMode="auto">
            <a:xfrm>
              <a:off x="6896234" y="1304853"/>
              <a:ext cx="215343" cy="277916"/>
            </a:xfrm>
            <a:custGeom>
              <a:avLst/>
              <a:gdLst>
                <a:gd name="T0" fmla="*/ 382 w 382"/>
                <a:gd name="T1" fmla="*/ 493 h 493"/>
                <a:gd name="T2" fmla="*/ 367 w 382"/>
                <a:gd name="T3" fmla="*/ 325 h 493"/>
                <a:gd name="T4" fmla="*/ 330 w 382"/>
                <a:gd name="T5" fmla="*/ 284 h 493"/>
                <a:gd name="T6" fmla="*/ 257 w 382"/>
                <a:gd name="T7" fmla="*/ 268 h 493"/>
                <a:gd name="T8" fmla="*/ 236 w 382"/>
                <a:gd name="T9" fmla="*/ 242 h 493"/>
                <a:gd name="T10" fmla="*/ 267 w 382"/>
                <a:gd name="T11" fmla="*/ 194 h 493"/>
                <a:gd name="T12" fmla="*/ 283 w 382"/>
                <a:gd name="T13" fmla="*/ 152 h 493"/>
                <a:gd name="T14" fmla="*/ 288 w 382"/>
                <a:gd name="T15" fmla="*/ 110 h 493"/>
                <a:gd name="T16" fmla="*/ 267 w 382"/>
                <a:gd name="T17" fmla="*/ 53 h 493"/>
                <a:gd name="T18" fmla="*/ 257 w 382"/>
                <a:gd name="T19" fmla="*/ 21 h 493"/>
                <a:gd name="T20" fmla="*/ 204 w 382"/>
                <a:gd name="T21" fmla="*/ 0 h 493"/>
                <a:gd name="T22" fmla="*/ 167 w 382"/>
                <a:gd name="T23" fmla="*/ 0 h 493"/>
                <a:gd name="T24" fmla="*/ 131 w 382"/>
                <a:gd name="T25" fmla="*/ 27 h 493"/>
                <a:gd name="T26" fmla="*/ 84 w 382"/>
                <a:gd name="T27" fmla="*/ 74 h 493"/>
                <a:gd name="T28" fmla="*/ 84 w 382"/>
                <a:gd name="T29" fmla="*/ 126 h 493"/>
                <a:gd name="T30" fmla="*/ 99 w 382"/>
                <a:gd name="T31" fmla="*/ 194 h 493"/>
                <a:gd name="T32" fmla="*/ 115 w 382"/>
                <a:gd name="T33" fmla="*/ 221 h 493"/>
                <a:gd name="T34" fmla="*/ 125 w 382"/>
                <a:gd name="T35" fmla="*/ 263 h 493"/>
                <a:gd name="T36" fmla="*/ 68 w 382"/>
                <a:gd name="T37" fmla="*/ 278 h 493"/>
                <a:gd name="T38" fmla="*/ 5 w 382"/>
                <a:gd name="T39" fmla="*/ 315 h 493"/>
                <a:gd name="T40" fmla="*/ 0 w 382"/>
                <a:gd name="T41" fmla="*/ 357 h 493"/>
                <a:gd name="T42" fmla="*/ 125 w 382"/>
                <a:gd name="T43" fmla="*/ 430 h 493"/>
                <a:gd name="T44" fmla="*/ 131 w 382"/>
                <a:gd name="T45" fmla="*/ 451 h 493"/>
                <a:gd name="T46" fmla="*/ 110 w 382"/>
                <a:gd name="T47" fmla="*/ 121 h 493"/>
                <a:gd name="T48" fmla="*/ 120 w 382"/>
                <a:gd name="T49" fmla="*/ 95 h 493"/>
                <a:gd name="T50" fmla="*/ 188 w 382"/>
                <a:gd name="T51" fmla="*/ 79 h 493"/>
                <a:gd name="T52" fmla="*/ 209 w 382"/>
                <a:gd name="T53" fmla="*/ 79 h 493"/>
                <a:gd name="T54" fmla="*/ 230 w 382"/>
                <a:gd name="T55" fmla="*/ 68 h 493"/>
                <a:gd name="T56" fmla="*/ 236 w 382"/>
                <a:gd name="T57" fmla="*/ 79 h 493"/>
                <a:gd name="T58" fmla="*/ 236 w 382"/>
                <a:gd name="T59" fmla="*/ 89 h 493"/>
                <a:gd name="T60" fmla="*/ 251 w 382"/>
                <a:gd name="T61" fmla="*/ 79 h 493"/>
                <a:gd name="T62" fmla="*/ 262 w 382"/>
                <a:gd name="T63" fmla="*/ 126 h 493"/>
                <a:gd name="T64" fmla="*/ 267 w 382"/>
                <a:gd name="T65" fmla="*/ 168 h 493"/>
                <a:gd name="T66" fmla="*/ 209 w 382"/>
                <a:gd name="T67" fmla="*/ 257 h 493"/>
                <a:gd name="T68" fmla="*/ 183 w 382"/>
                <a:gd name="T69" fmla="*/ 263 h 493"/>
                <a:gd name="T70" fmla="*/ 141 w 382"/>
                <a:gd name="T71" fmla="*/ 242 h 493"/>
                <a:gd name="T72" fmla="*/ 110 w 382"/>
                <a:gd name="T73" fmla="*/ 194 h 493"/>
                <a:gd name="T74" fmla="*/ 99 w 382"/>
                <a:gd name="T75" fmla="*/ 147 h 493"/>
                <a:gd name="T76" fmla="*/ 136 w 382"/>
                <a:gd name="T77" fmla="*/ 252 h 493"/>
                <a:gd name="T78" fmla="*/ 183 w 382"/>
                <a:gd name="T79" fmla="*/ 268 h 493"/>
                <a:gd name="T80" fmla="*/ 230 w 382"/>
                <a:gd name="T81" fmla="*/ 247 h 493"/>
                <a:gd name="T82" fmla="*/ 241 w 382"/>
                <a:gd name="T83" fmla="*/ 273 h 493"/>
                <a:gd name="T84" fmla="*/ 215 w 382"/>
                <a:gd name="T85" fmla="*/ 409 h 493"/>
                <a:gd name="T86" fmla="*/ 204 w 382"/>
                <a:gd name="T87" fmla="*/ 310 h 493"/>
                <a:gd name="T88" fmla="*/ 162 w 382"/>
                <a:gd name="T89" fmla="*/ 310 h 493"/>
                <a:gd name="T90" fmla="*/ 157 w 382"/>
                <a:gd name="T91" fmla="*/ 409 h 493"/>
                <a:gd name="T92" fmla="*/ 120 w 382"/>
                <a:gd name="T93" fmla="*/ 284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82" h="493">
                  <a:moveTo>
                    <a:pt x="131" y="451"/>
                  </a:moveTo>
                  <a:lnTo>
                    <a:pt x="131" y="493"/>
                  </a:lnTo>
                  <a:lnTo>
                    <a:pt x="382" y="493"/>
                  </a:lnTo>
                  <a:lnTo>
                    <a:pt x="372" y="336"/>
                  </a:lnTo>
                  <a:lnTo>
                    <a:pt x="372" y="336"/>
                  </a:lnTo>
                  <a:lnTo>
                    <a:pt x="367" y="325"/>
                  </a:lnTo>
                  <a:lnTo>
                    <a:pt x="367" y="315"/>
                  </a:lnTo>
                  <a:lnTo>
                    <a:pt x="351" y="299"/>
                  </a:lnTo>
                  <a:lnTo>
                    <a:pt x="330" y="284"/>
                  </a:lnTo>
                  <a:lnTo>
                    <a:pt x="304" y="278"/>
                  </a:lnTo>
                  <a:lnTo>
                    <a:pt x="257" y="268"/>
                  </a:lnTo>
                  <a:lnTo>
                    <a:pt x="257" y="268"/>
                  </a:lnTo>
                  <a:lnTo>
                    <a:pt x="241" y="263"/>
                  </a:lnTo>
                  <a:lnTo>
                    <a:pt x="236" y="242"/>
                  </a:lnTo>
                  <a:lnTo>
                    <a:pt x="236" y="242"/>
                  </a:lnTo>
                  <a:lnTo>
                    <a:pt x="251" y="221"/>
                  </a:lnTo>
                  <a:lnTo>
                    <a:pt x="267" y="194"/>
                  </a:lnTo>
                  <a:lnTo>
                    <a:pt x="267" y="194"/>
                  </a:lnTo>
                  <a:lnTo>
                    <a:pt x="267" y="194"/>
                  </a:lnTo>
                  <a:lnTo>
                    <a:pt x="267" y="194"/>
                  </a:lnTo>
                  <a:lnTo>
                    <a:pt x="283" y="152"/>
                  </a:lnTo>
                  <a:lnTo>
                    <a:pt x="283" y="152"/>
                  </a:lnTo>
                  <a:lnTo>
                    <a:pt x="288" y="131"/>
                  </a:lnTo>
                  <a:lnTo>
                    <a:pt x="288" y="110"/>
                  </a:lnTo>
                  <a:lnTo>
                    <a:pt x="283" y="79"/>
                  </a:lnTo>
                  <a:lnTo>
                    <a:pt x="272" y="58"/>
                  </a:lnTo>
                  <a:lnTo>
                    <a:pt x="267" y="53"/>
                  </a:lnTo>
                  <a:lnTo>
                    <a:pt x="267" y="53"/>
                  </a:lnTo>
                  <a:lnTo>
                    <a:pt x="267" y="32"/>
                  </a:lnTo>
                  <a:lnTo>
                    <a:pt x="257" y="21"/>
                  </a:lnTo>
                  <a:lnTo>
                    <a:pt x="246" y="11"/>
                  </a:lnTo>
                  <a:lnTo>
                    <a:pt x="230" y="6"/>
                  </a:lnTo>
                  <a:lnTo>
                    <a:pt x="204" y="0"/>
                  </a:lnTo>
                  <a:lnTo>
                    <a:pt x="194" y="0"/>
                  </a:lnTo>
                  <a:lnTo>
                    <a:pt x="194" y="0"/>
                  </a:lnTo>
                  <a:lnTo>
                    <a:pt x="167" y="0"/>
                  </a:lnTo>
                  <a:lnTo>
                    <a:pt x="146" y="11"/>
                  </a:lnTo>
                  <a:lnTo>
                    <a:pt x="131" y="27"/>
                  </a:lnTo>
                  <a:lnTo>
                    <a:pt x="131" y="27"/>
                  </a:lnTo>
                  <a:lnTo>
                    <a:pt x="110" y="37"/>
                  </a:lnTo>
                  <a:lnTo>
                    <a:pt x="94" y="53"/>
                  </a:lnTo>
                  <a:lnTo>
                    <a:pt x="84" y="74"/>
                  </a:lnTo>
                  <a:lnTo>
                    <a:pt x="84" y="95"/>
                  </a:lnTo>
                  <a:lnTo>
                    <a:pt x="84" y="95"/>
                  </a:lnTo>
                  <a:lnTo>
                    <a:pt x="84" y="126"/>
                  </a:lnTo>
                  <a:lnTo>
                    <a:pt x="89" y="163"/>
                  </a:lnTo>
                  <a:lnTo>
                    <a:pt x="99" y="194"/>
                  </a:lnTo>
                  <a:lnTo>
                    <a:pt x="99" y="194"/>
                  </a:lnTo>
                  <a:lnTo>
                    <a:pt x="99" y="194"/>
                  </a:lnTo>
                  <a:lnTo>
                    <a:pt x="99" y="194"/>
                  </a:lnTo>
                  <a:lnTo>
                    <a:pt x="115" y="221"/>
                  </a:lnTo>
                  <a:lnTo>
                    <a:pt x="131" y="247"/>
                  </a:lnTo>
                  <a:lnTo>
                    <a:pt x="131" y="247"/>
                  </a:lnTo>
                  <a:lnTo>
                    <a:pt x="125" y="263"/>
                  </a:lnTo>
                  <a:lnTo>
                    <a:pt x="115" y="268"/>
                  </a:lnTo>
                  <a:lnTo>
                    <a:pt x="68" y="278"/>
                  </a:lnTo>
                  <a:lnTo>
                    <a:pt x="68" y="278"/>
                  </a:lnTo>
                  <a:lnTo>
                    <a:pt x="42" y="284"/>
                  </a:lnTo>
                  <a:lnTo>
                    <a:pt x="21" y="299"/>
                  </a:lnTo>
                  <a:lnTo>
                    <a:pt x="5" y="315"/>
                  </a:lnTo>
                  <a:lnTo>
                    <a:pt x="0" y="325"/>
                  </a:lnTo>
                  <a:lnTo>
                    <a:pt x="0" y="336"/>
                  </a:lnTo>
                  <a:lnTo>
                    <a:pt x="0" y="357"/>
                  </a:lnTo>
                  <a:lnTo>
                    <a:pt x="104" y="415"/>
                  </a:lnTo>
                  <a:lnTo>
                    <a:pt x="104" y="415"/>
                  </a:lnTo>
                  <a:lnTo>
                    <a:pt x="125" y="430"/>
                  </a:lnTo>
                  <a:lnTo>
                    <a:pt x="131" y="441"/>
                  </a:lnTo>
                  <a:lnTo>
                    <a:pt x="131" y="451"/>
                  </a:lnTo>
                  <a:lnTo>
                    <a:pt x="131" y="451"/>
                  </a:lnTo>
                  <a:close/>
                  <a:moveTo>
                    <a:pt x="99" y="147"/>
                  </a:moveTo>
                  <a:lnTo>
                    <a:pt x="99" y="147"/>
                  </a:lnTo>
                  <a:lnTo>
                    <a:pt x="110" y="121"/>
                  </a:lnTo>
                  <a:lnTo>
                    <a:pt x="110" y="121"/>
                  </a:lnTo>
                  <a:lnTo>
                    <a:pt x="120" y="95"/>
                  </a:lnTo>
                  <a:lnTo>
                    <a:pt x="120" y="95"/>
                  </a:lnTo>
                  <a:lnTo>
                    <a:pt x="136" y="79"/>
                  </a:lnTo>
                  <a:lnTo>
                    <a:pt x="152" y="74"/>
                  </a:lnTo>
                  <a:lnTo>
                    <a:pt x="188" y="79"/>
                  </a:lnTo>
                  <a:lnTo>
                    <a:pt x="188" y="79"/>
                  </a:lnTo>
                  <a:lnTo>
                    <a:pt x="204" y="79"/>
                  </a:lnTo>
                  <a:lnTo>
                    <a:pt x="209" y="79"/>
                  </a:lnTo>
                  <a:lnTo>
                    <a:pt x="220" y="74"/>
                  </a:lnTo>
                  <a:lnTo>
                    <a:pt x="230" y="68"/>
                  </a:lnTo>
                  <a:lnTo>
                    <a:pt x="230" y="68"/>
                  </a:lnTo>
                  <a:lnTo>
                    <a:pt x="241" y="68"/>
                  </a:lnTo>
                  <a:lnTo>
                    <a:pt x="241" y="74"/>
                  </a:lnTo>
                  <a:lnTo>
                    <a:pt x="236" y="79"/>
                  </a:lnTo>
                  <a:lnTo>
                    <a:pt x="246" y="74"/>
                  </a:lnTo>
                  <a:lnTo>
                    <a:pt x="236" y="89"/>
                  </a:lnTo>
                  <a:lnTo>
                    <a:pt x="236" y="89"/>
                  </a:lnTo>
                  <a:lnTo>
                    <a:pt x="246" y="84"/>
                  </a:lnTo>
                  <a:lnTo>
                    <a:pt x="251" y="79"/>
                  </a:lnTo>
                  <a:lnTo>
                    <a:pt x="251" y="79"/>
                  </a:lnTo>
                  <a:lnTo>
                    <a:pt x="257" y="95"/>
                  </a:lnTo>
                  <a:lnTo>
                    <a:pt x="262" y="126"/>
                  </a:lnTo>
                  <a:lnTo>
                    <a:pt x="262" y="126"/>
                  </a:lnTo>
                  <a:lnTo>
                    <a:pt x="267" y="147"/>
                  </a:lnTo>
                  <a:lnTo>
                    <a:pt x="267" y="168"/>
                  </a:lnTo>
                  <a:lnTo>
                    <a:pt x="267" y="168"/>
                  </a:lnTo>
                  <a:lnTo>
                    <a:pt x="251" y="205"/>
                  </a:lnTo>
                  <a:lnTo>
                    <a:pt x="230" y="236"/>
                  </a:lnTo>
                  <a:lnTo>
                    <a:pt x="209" y="257"/>
                  </a:lnTo>
                  <a:lnTo>
                    <a:pt x="194" y="263"/>
                  </a:lnTo>
                  <a:lnTo>
                    <a:pt x="183" y="263"/>
                  </a:lnTo>
                  <a:lnTo>
                    <a:pt x="183" y="263"/>
                  </a:lnTo>
                  <a:lnTo>
                    <a:pt x="167" y="263"/>
                  </a:lnTo>
                  <a:lnTo>
                    <a:pt x="157" y="252"/>
                  </a:lnTo>
                  <a:lnTo>
                    <a:pt x="141" y="242"/>
                  </a:lnTo>
                  <a:lnTo>
                    <a:pt x="131" y="231"/>
                  </a:lnTo>
                  <a:lnTo>
                    <a:pt x="120" y="210"/>
                  </a:lnTo>
                  <a:lnTo>
                    <a:pt x="110" y="194"/>
                  </a:lnTo>
                  <a:lnTo>
                    <a:pt x="104" y="168"/>
                  </a:lnTo>
                  <a:lnTo>
                    <a:pt x="99" y="147"/>
                  </a:lnTo>
                  <a:lnTo>
                    <a:pt x="99" y="147"/>
                  </a:lnTo>
                  <a:close/>
                  <a:moveTo>
                    <a:pt x="125" y="273"/>
                  </a:moveTo>
                  <a:lnTo>
                    <a:pt x="136" y="268"/>
                  </a:lnTo>
                  <a:lnTo>
                    <a:pt x="136" y="252"/>
                  </a:lnTo>
                  <a:lnTo>
                    <a:pt x="136" y="252"/>
                  </a:lnTo>
                  <a:lnTo>
                    <a:pt x="162" y="263"/>
                  </a:lnTo>
                  <a:lnTo>
                    <a:pt x="183" y="268"/>
                  </a:lnTo>
                  <a:lnTo>
                    <a:pt x="183" y="268"/>
                  </a:lnTo>
                  <a:lnTo>
                    <a:pt x="209" y="263"/>
                  </a:lnTo>
                  <a:lnTo>
                    <a:pt x="230" y="247"/>
                  </a:lnTo>
                  <a:lnTo>
                    <a:pt x="230" y="268"/>
                  </a:lnTo>
                  <a:lnTo>
                    <a:pt x="241" y="273"/>
                  </a:lnTo>
                  <a:lnTo>
                    <a:pt x="241" y="273"/>
                  </a:lnTo>
                  <a:lnTo>
                    <a:pt x="251" y="284"/>
                  </a:lnTo>
                  <a:lnTo>
                    <a:pt x="246" y="299"/>
                  </a:lnTo>
                  <a:lnTo>
                    <a:pt x="215" y="409"/>
                  </a:lnTo>
                  <a:lnTo>
                    <a:pt x="209" y="409"/>
                  </a:lnTo>
                  <a:lnTo>
                    <a:pt x="199" y="331"/>
                  </a:lnTo>
                  <a:lnTo>
                    <a:pt x="204" y="310"/>
                  </a:lnTo>
                  <a:lnTo>
                    <a:pt x="188" y="294"/>
                  </a:lnTo>
                  <a:lnTo>
                    <a:pt x="178" y="294"/>
                  </a:lnTo>
                  <a:lnTo>
                    <a:pt x="162" y="310"/>
                  </a:lnTo>
                  <a:lnTo>
                    <a:pt x="173" y="331"/>
                  </a:lnTo>
                  <a:lnTo>
                    <a:pt x="162" y="409"/>
                  </a:lnTo>
                  <a:lnTo>
                    <a:pt x="157" y="409"/>
                  </a:lnTo>
                  <a:lnTo>
                    <a:pt x="120" y="299"/>
                  </a:lnTo>
                  <a:lnTo>
                    <a:pt x="120" y="299"/>
                  </a:lnTo>
                  <a:lnTo>
                    <a:pt x="120" y="284"/>
                  </a:lnTo>
                  <a:lnTo>
                    <a:pt x="125" y="273"/>
                  </a:lnTo>
                  <a:lnTo>
                    <a:pt x="125" y="27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7">
              <a:extLst>
                <a:ext uri="{FF2B5EF4-FFF2-40B4-BE49-F238E27FC236}">
                  <a16:creationId xmlns:a16="http://schemas.microsoft.com/office/drawing/2014/main" id="{3A1B3731-D8BA-BBE0-F29C-E9B40135775C}"/>
                </a:ext>
              </a:extLst>
            </p:cNvPr>
            <p:cNvSpPr>
              <a:spLocks noEditPoints="1"/>
            </p:cNvSpPr>
            <p:nvPr/>
          </p:nvSpPr>
          <p:spPr bwMode="auto">
            <a:xfrm>
              <a:off x="6721479" y="1311054"/>
              <a:ext cx="153897" cy="195048"/>
            </a:xfrm>
            <a:custGeom>
              <a:avLst/>
              <a:gdLst>
                <a:gd name="T0" fmla="*/ 37 w 273"/>
                <a:gd name="T1" fmla="*/ 257 h 346"/>
                <a:gd name="T2" fmla="*/ 84 w 273"/>
                <a:gd name="T3" fmla="*/ 325 h 346"/>
                <a:gd name="T4" fmla="*/ 163 w 273"/>
                <a:gd name="T5" fmla="*/ 341 h 346"/>
                <a:gd name="T6" fmla="*/ 236 w 273"/>
                <a:gd name="T7" fmla="*/ 257 h 346"/>
                <a:gd name="T8" fmla="*/ 247 w 273"/>
                <a:gd name="T9" fmla="*/ 231 h 346"/>
                <a:gd name="T10" fmla="*/ 257 w 273"/>
                <a:gd name="T11" fmla="*/ 225 h 346"/>
                <a:gd name="T12" fmla="*/ 273 w 273"/>
                <a:gd name="T13" fmla="*/ 189 h 346"/>
                <a:gd name="T14" fmla="*/ 268 w 273"/>
                <a:gd name="T15" fmla="*/ 168 h 346"/>
                <a:gd name="T16" fmla="*/ 262 w 273"/>
                <a:gd name="T17" fmla="*/ 157 h 346"/>
                <a:gd name="T18" fmla="*/ 268 w 273"/>
                <a:gd name="T19" fmla="*/ 152 h 346"/>
                <a:gd name="T20" fmla="*/ 252 w 273"/>
                <a:gd name="T21" fmla="*/ 68 h 346"/>
                <a:gd name="T22" fmla="*/ 199 w 273"/>
                <a:gd name="T23" fmla="*/ 16 h 346"/>
                <a:gd name="T24" fmla="*/ 137 w 273"/>
                <a:gd name="T25" fmla="*/ 0 h 346"/>
                <a:gd name="T26" fmla="*/ 58 w 273"/>
                <a:gd name="T27" fmla="*/ 31 h 346"/>
                <a:gd name="T28" fmla="*/ 16 w 273"/>
                <a:gd name="T29" fmla="*/ 94 h 346"/>
                <a:gd name="T30" fmla="*/ 11 w 273"/>
                <a:gd name="T31" fmla="*/ 152 h 346"/>
                <a:gd name="T32" fmla="*/ 11 w 273"/>
                <a:gd name="T33" fmla="*/ 168 h 346"/>
                <a:gd name="T34" fmla="*/ 5 w 273"/>
                <a:gd name="T35" fmla="*/ 173 h 346"/>
                <a:gd name="T36" fmla="*/ 5 w 273"/>
                <a:gd name="T37" fmla="*/ 204 h 346"/>
                <a:gd name="T38" fmla="*/ 16 w 273"/>
                <a:gd name="T39" fmla="*/ 225 h 346"/>
                <a:gd name="T40" fmla="*/ 26 w 273"/>
                <a:gd name="T41" fmla="*/ 231 h 346"/>
                <a:gd name="T42" fmla="*/ 16 w 273"/>
                <a:gd name="T43" fmla="*/ 173 h 346"/>
                <a:gd name="T44" fmla="*/ 21 w 273"/>
                <a:gd name="T45" fmla="*/ 157 h 346"/>
                <a:gd name="T46" fmla="*/ 47 w 273"/>
                <a:gd name="T47" fmla="*/ 131 h 346"/>
                <a:gd name="T48" fmla="*/ 58 w 273"/>
                <a:gd name="T49" fmla="*/ 136 h 346"/>
                <a:gd name="T50" fmla="*/ 74 w 273"/>
                <a:gd name="T51" fmla="*/ 94 h 346"/>
                <a:gd name="T52" fmla="*/ 116 w 273"/>
                <a:gd name="T53" fmla="*/ 115 h 346"/>
                <a:gd name="T54" fmla="*/ 147 w 273"/>
                <a:gd name="T55" fmla="*/ 120 h 346"/>
                <a:gd name="T56" fmla="*/ 178 w 273"/>
                <a:gd name="T57" fmla="*/ 99 h 346"/>
                <a:gd name="T58" fmla="*/ 210 w 273"/>
                <a:gd name="T59" fmla="*/ 105 h 346"/>
                <a:gd name="T60" fmla="*/ 220 w 273"/>
                <a:gd name="T61" fmla="*/ 131 h 346"/>
                <a:gd name="T62" fmla="*/ 236 w 273"/>
                <a:gd name="T63" fmla="*/ 131 h 346"/>
                <a:gd name="T64" fmla="*/ 252 w 273"/>
                <a:gd name="T65" fmla="*/ 131 h 346"/>
                <a:gd name="T66" fmla="*/ 257 w 273"/>
                <a:gd name="T67" fmla="*/ 157 h 346"/>
                <a:gd name="T68" fmla="*/ 257 w 273"/>
                <a:gd name="T69" fmla="*/ 168 h 346"/>
                <a:gd name="T70" fmla="*/ 262 w 273"/>
                <a:gd name="T71" fmla="*/ 189 h 346"/>
                <a:gd name="T72" fmla="*/ 252 w 273"/>
                <a:gd name="T73" fmla="*/ 220 h 346"/>
                <a:gd name="T74" fmla="*/ 252 w 273"/>
                <a:gd name="T75" fmla="*/ 220 h 346"/>
                <a:gd name="T76" fmla="*/ 241 w 273"/>
                <a:gd name="T77" fmla="*/ 225 h 346"/>
                <a:gd name="T78" fmla="*/ 226 w 273"/>
                <a:gd name="T79" fmla="*/ 252 h 346"/>
                <a:gd name="T80" fmla="*/ 184 w 273"/>
                <a:gd name="T81" fmla="*/ 314 h 346"/>
                <a:gd name="T82" fmla="*/ 137 w 273"/>
                <a:gd name="T83" fmla="*/ 335 h 346"/>
                <a:gd name="T84" fmla="*/ 68 w 273"/>
                <a:gd name="T85" fmla="*/ 288 h 346"/>
                <a:gd name="T86" fmla="*/ 42 w 273"/>
                <a:gd name="T87" fmla="*/ 241 h 346"/>
                <a:gd name="T88" fmla="*/ 32 w 273"/>
                <a:gd name="T89" fmla="*/ 225 h 346"/>
                <a:gd name="T90" fmla="*/ 21 w 273"/>
                <a:gd name="T91" fmla="*/ 220 h 346"/>
                <a:gd name="T92" fmla="*/ 21 w 273"/>
                <a:gd name="T93" fmla="*/ 220 h 346"/>
                <a:gd name="T94" fmla="*/ 11 w 273"/>
                <a:gd name="T95" fmla="*/ 17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3" h="346">
                  <a:moveTo>
                    <a:pt x="26" y="231"/>
                  </a:moveTo>
                  <a:lnTo>
                    <a:pt x="26" y="231"/>
                  </a:lnTo>
                  <a:lnTo>
                    <a:pt x="37" y="257"/>
                  </a:lnTo>
                  <a:lnTo>
                    <a:pt x="37" y="257"/>
                  </a:lnTo>
                  <a:lnTo>
                    <a:pt x="63" y="293"/>
                  </a:lnTo>
                  <a:lnTo>
                    <a:pt x="84" y="325"/>
                  </a:lnTo>
                  <a:lnTo>
                    <a:pt x="110" y="341"/>
                  </a:lnTo>
                  <a:lnTo>
                    <a:pt x="137" y="346"/>
                  </a:lnTo>
                  <a:lnTo>
                    <a:pt x="163" y="341"/>
                  </a:lnTo>
                  <a:lnTo>
                    <a:pt x="189" y="325"/>
                  </a:lnTo>
                  <a:lnTo>
                    <a:pt x="215" y="293"/>
                  </a:lnTo>
                  <a:lnTo>
                    <a:pt x="236" y="257"/>
                  </a:lnTo>
                  <a:lnTo>
                    <a:pt x="236" y="257"/>
                  </a:lnTo>
                  <a:lnTo>
                    <a:pt x="247" y="231"/>
                  </a:lnTo>
                  <a:lnTo>
                    <a:pt x="247" y="231"/>
                  </a:lnTo>
                  <a:lnTo>
                    <a:pt x="252" y="231"/>
                  </a:lnTo>
                  <a:lnTo>
                    <a:pt x="257" y="225"/>
                  </a:lnTo>
                  <a:lnTo>
                    <a:pt x="257" y="225"/>
                  </a:lnTo>
                  <a:lnTo>
                    <a:pt x="268" y="215"/>
                  </a:lnTo>
                  <a:lnTo>
                    <a:pt x="273" y="204"/>
                  </a:lnTo>
                  <a:lnTo>
                    <a:pt x="273" y="189"/>
                  </a:lnTo>
                  <a:lnTo>
                    <a:pt x="273" y="173"/>
                  </a:lnTo>
                  <a:lnTo>
                    <a:pt x="273" y="173"/>
                  </a:lnTo>
                  <a:lnTo>
                    <a:pt x="268" y="168"/>
                  </a:lnTo>
                  <a:lnTo>
                    <a:pt x="268" y="168"/>
                  </a:lnTo>
                  <a:lnTo>
                    <a:pt x="268" y="168"/>
                  </a:lnTo>
                  <a:lnTo>
                    <a:pt x="262" y="157"/>
                  </a:lnTo>
                  <a:lnTo>
                    <a:pt x="262" y="157"/>
                  </a:lnTo>
                  <a:lnTo>
                    <a:pt x="268" y="152"/>
                  </a:lnTo>
                  <a:lnTo>
                    <a:pt x="268" y="152"/>
                  </a:lnTo>
                  <a:lnTo>
                    <a:pt x="262" y="120"/>
                  </a:lnTo>
                  <a:lnTo>
                    <a:pt x="257" y="94"/>
                  </a:lnTo>
                  <a:lnTo>
                    <a:pt x="252" y="68"/>
                  </a:lnTo>
                  <a:lnTo>
                    <a:pt x="236" y="47"/>
                  </a:lnTo>
                  <a:lnTo>
                    <a:pt x="220" y="31"/>
                  </a:lnTo>
                  <a:lnTo>
                    <a:pt x="199" y="16"/>
                  </a:lnTo>
                  <a:lnTo>
                    <a:pt x="168" y="5"/>
                  </a:lnTo>
                  <a:lnTo>
                    <a:pt x="137" y="0"/>
                  </a:lnTo>
                  <a:lnTo>
                    <a:pt x="137" y="0"/>
                  </a:lnTo>
                  <a:lnTo>
                    <a:pt x="105" y="5"/>
                  </a:lnTo>
                  <a:lnTo>
                    <a:pt x="79" y="16"/>
                  </a:lnTo>
                  <a:lnTo>
                    <a:pt x="58" y="31"/>
                  </a:lnTo>
                  <a:lnTo>
                    <a:pt x="37" y="47"/>
                  </a:lnTo>
                  <a:lnTo>
                    <a:pt x="26" y="68"/>
                  </a:lnTo>
                  <a:lnTo>
                    <a:pt x="16" y="94"/>
                  </a:lnTo>
                  <a:lnTo>
                    <a:pt x="11" y="120"/>
                  </a:lnTo>
                  <a:lnTo>
                    <a:pt x="11" y="152"/>
                  </a:lnTo>
                  <a:lnTo>
                    <a:pt x="11" y="152"/>
                  </a:lnTo>
                  <a:lnTo>
                    <a:pt x="11" y="157"/>
                  </a:lnTo>
                  <a:lnTo>
                    <a:pt x="11" y="157"/>
                  </a:lnTo>
                  <a:lnTo>
                    <a:pt x="11" y="168"/>
                  </a:lnTo>
                  <a:lnTo>
                    <a:pt x="11" y="168"/>
                  </a:lnTo>
                  <a:lnTo>
                    <a:pt x="5" y="168"/>
                  </a:lnTo>
                  <a:lnTo>
                    <a:pt x="5" y="173"/>
                  </a:lnTo>
                  <a:lnTo>
                    <a:pt x="5" y="173"/>
                  </a:lnTo>
                  <a:lnTo>
                    <a:pt x="0" y="189"/>
                  </a:lnTo>
                  <a:lnTo>
                    <a:pt x="5" y="204"/>
                  </a:lnTo>
                  <a:lnTo>
                    <a:pt x="11" y="215"/>
                  </a:lnTo>
                  <a:lnTo>
                    <a:pt x="16" y="225"/>
                  </a:lnTo>
                  <a:lnTo>
                    <a:pt x="16" y="225"/>
                  </a:lnTo>
                  <a:lnTo>
                    <a:pt x="21" y="231"/>
                  </a:lnTo>
                  <a:lnTo>
                    <a:pt x="26" y="231"/>
                  </a:lnTo>
                  <a:lnTo>
                    <a:pt x="26" y="231"/>
                  </a:lnTo>
                  <a:close/>
                  <a:moveTo>
                    <a:pt x="11" y="178"/>
                  </a:moveTo>
                  <a:lnTo>
                    <a:pt x="11" y="178"/>
                  </a:lnTo>
                  <a:lnTo>
                    <a:pt x="16" y="173"/>
                  </a:lnTo>
                  <a:lnTo>
                    <a:pt x="16" y="173"/>
                  </a:lnTo>
                  <a:lnTo>
                    <a:pt x="21" y="157"/>
                  </a:lnTo>
                  <a:lnTo>
                    <a:pt x="21" y="157"/>
                  </a:lnTo>
                  <a:lnTo>
                    <a:pt x="32" y="126"/>
                  </a:lnTo>
                  <a:lnTo>
                    <a:pt x="37" y="126"/>
                  </a:lnTo>
                  <a:lnTo>
                    <a:pt x="47" y="131"/>
                  </a:lnTo>
                  <a:lnTo>
                    <a:pt x="47" y="131"/>
                  </a:lnTo>
                  <a:lnTo>
                    <a:pt x="53" y="136"/>
                  </a:lnTo>
                  <a:lnTo>
                    <a:pt x="58" y="136"/>
                  </a:lnTo>
                  <a:lnTo>
                    <a:pt x="68" y="105"/>
                  </a:lnTo>
                  <a:lnTo>
                    <a:pt x="68" y="105"/>
                  </a:lnTo>
                  <a:lnTo>
                    <a:pt x="74" y="94"/>
                  </a:lnTo>
                  <a:lnTo>
                    <a:pt x="79" y="89"/>
                  </a:lnTo>
                  <a:lnTo>
                    <a:pt x="84" y="94"/>
                  </a:lnTo>
                  <a:lnTo>
                    <a:pt x="116" y="115"/>
                  </a:lnTo>
                  <a:lnTo>
                    <a:pt x="116" y="115"/>
                  </a:lnTo>
                  <a:lnTo>
                    <a:pt x="131" y="120"/>
                  </a:lnTo>
                  <a:lnTo>
                    <a:pt x="147" y="120"/>
                  </a:lnTo>
                  <a:lnTo>
                    <a:pt x="168" y="110"/>
                  </a:lnTo>
                  <a:lnTo>
                    <a:pt x="178" y="99"/>
                  </a:lnTo>
                  <a:lnTo>
                    <a:pt x="178" y="99"/>
                  </a:lnTo>
                  <a:lnTo>
                    <a:pt x="194" y="89"/>
                  </a:lnTo>
                  <a:lnTo>
                    <a:pt x="205" y="94"/>
                  </a:lnTo>
                  <a:lnTo>
                    <a:pt x="210" y="105"/>
                  </a:lnTo>
                  <a:lnTo>
                    <a:pt x="215" y="120"/>
                  </a:lnTo>
                  <a:lnTo>
                    <a:pt x="215" y="120"/>
                  </a:lnTo>
                  <a:lnTo>
                    <a:pt x="220" y="131"/>
                  </a:lnTo>
                  <a:lnTo>
                    <a:pt x="226" y="136"/>
                  </a:lnTo>
                  <a:lnTo>
                    <a:pt x="231" y="136"/>
                  </a:lnTo>
                  <a:lnTo>
                    <a:pt x="236" y="131"/>
                  </a:lnTo>
                  <a:lnTo>
                    <a:pt x="236" y="131"/>
                  </a:lnTo>
                  <a:lnTo>
                    <a:pt x="241" y="126"/>
                  </a:lnTo>
                  <a:lnTo>
                    <a:pt x="252" y="131"/>
                  </a:lnTo>
                  <a:lnTo>
                    <a:pt x="257" y="157"/>
                  </a:lnTo>
                  <a:lnTo>
                    <a:pt x="257" y="157"/>
                  </a:lnTo>
                  <a:lnTo>
                    <a:pt x="257" y="157"/>
                  </a:lnTo>
                  <a:lnTo>
                    <a:pt x="257" y="157"/>
                  </a:lnTo>
                  <a:lnTo>
                    <a:pt x="257" y="168"/>
                  </a:lnTo>
                  <a:lnTo>
                    <a:pt x="257" y="168"/>
                  </a:lnTo>
                  <a:lnTo>
                    <a:pt x="262" y="178"/>
                  </a:lnTo>
                  <a:lnTo>
                    <a:pt x="262" y="178"/>
                  </a:lnTo>
                  <a:lnTo>
                    <a:pt x="262" y="189"/>
                  </a:lnTo>
                  <a:lnTo>
                    <a:pt x="262" y="199"/>
                  </a:lnTo>
                  <a:lnTo>
                    <a:pt x="252" y="220"/>
                  </a:lnTo>
                  <a:lnTo>
                    <a:pt x="252" y="220"/>
                  </a:lnTo>
                  <a:lnTo>
                    <a:pt x="252" y="220"/>
                  </a:lnTo>
                  <a:lnTo>
                    <a:pt x="252" y="220"/>
                  </a:lnTo>
                  <a:lnTo>
                    <a:pt x="252" y="220"/>
                  </a:lnTo>
                  <a:lnTo>
                    <a:pt x="247" y="220"/>
                  </a:lnTo>
                  <a:lnTo>
                    <a:pt x="241" y="225"/>
                  </a:lnTo>
                  <a:lnTo>
                    <a:pt x="241" y="225"/>
                  </a:lnTo>
                  <a:lnTo>
                    <a:pt x="231" y="241"/>
                  </a:lnTo>
                  <a:lnTo>
                    <a:pt x="231" y="241"/>
                  </a:lnTo>
                  <a:lnTo>
                    <a:pt x="226" y="252"/>
                  </a:lnTo>
                  <a:lnTo>
                    <a:pt x="226" y="252"/>
                  </a:lnTo>
                  <a:lnTo>
                    <a:pt x="210" y="288"/>
                  </a:lnTo>
                  <a:lnTo>
                    <a:pt x="184" y="314"/>
                  </a:lnTo>
                  <a:lnTo>
                    <a:pt x="163" y="330"/>
                  </a:lnTo>
                  <a:lnTo>
                    <a:pt x="137" y="335"/>
                  </a:lnTo>
                  <a:lnTo>
                    <a:pt x="137" y="335"/>
                  </a:lnTo>
                  <a:lnTo>
                    <a:pt x="116" y="330"/>
                  </a:lnTo>
                  <a:lnTo>
                    <a:pt x="89" y="314"/>
                  </a:lnTo>
                  <a:lnTo>
                    <a:pt x="68" y="288"/>
                  </a:lnTo>
                  <a:lnTo>
                    <a:pt x="47" y="252"/>
                  </a:lnTo>
                  <a:lnTo>
                    <a:pt x="47" y="252"/>
                  </a:lnTo>
                  <a:lnTo>
                    <a:pt x="42" y="241"/>
                  </a:lnTo>
                  <a:lnTo>
                    <a:pt x="42" y="241"/>
                  </a:lnTo>
                  <a:lnTo>
                    <a:pt x="32" y="225"/>
                  </a:lnTo>
                  <a:lnTo>
                    <a:pt x="32" y="225"/>
                  </a:lnTo>
                  <a:lnTo>
                    <a:pt x="26" y="220"/>
                  </a:lnTo>
                  <a:lnTo>
                    <a:pt x="21" y="220"/>
                  </a:lnTo>
                  <a:lnTo>
                    <a:pt x="21" y="220"/>
                  </a:lnTo>
                  <a:lnTo>
                    <a:pt x="21" y="220"/>
                  </a:lnTo>
                  <a:lnTo>
                    <a:pt x="21" y="220"/>
                  </a:lnTo>
                  <a:lnTo>
                    <a:pt x="21" y="220"/>
                  </a:lnTo>
                  <a:lnTo>
                    <a:pt x="11" y="199"/>
                  </a:lnTo>
                  <a:lnTo>
                    <a:pt x="11" y="189"/>
                  </a:lnTo>
                  <a:lnTo>
                    <a:pt x="11" y="178"/>
                  </a:lnTo>
                  <a:lnTo>
                    <a:pt x="11" y="178"/>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8">
              <a:extLst>
                <a:ext uri="{FF2B5EF4-FFF2-40B4-BE49-F238E27FC236}">
                  <a16:creationId xmlns:a16="http://schemas.microsoft.com/office/drawing/2014/main" id="{89C15542-A51E-473B-1AA3-CC37843EA701}"/>
                </a:ext>
              </a:extLst>
            </p:cNvPr>
            <p:cNvSpPr>
              <a:spLocks/>
            </p:cNvSpPr>
            <p:nvPr/>
          </p:nvSpPr>
          <p:spPr bwMode="auto">
            <a:xfrm>
              <a:off x="6647631" y="1499901"/>
              <a:ext cx="301592" cy="148260"/>
            </a:xfrm>
            <a:custGeom>
              <a:avLst/>
              <a:gdLst>
                <a:gd name="T0" fmla="*/ 535 w 535"/>
                <a:gd name="T1" fmla="*/ 263 h 263"/>
                <a:gd name="T2" fmla="*/ 535 w 535"/>
                <a:gd name="T3" fmla="*/ 126 h 263"/>
                <a:gd name="T4" fmla="*/ 535 w 535"/>
                <a:gd name="T5" fmla="*/ 126 h 263"/>
                <a:gd name="T6" fmla="*/ 535 w 535"/>
                <a:gd name="T7" fmla="*/ 111 h 263"/>
                <a:gd name="T8" fmla="*/ 535 w 535"/>
                <a:gd name="T9" fmla="*/ 105 h 263"/>
                <a:gd name="T10" fmla="*/ 514 w 535"/>
                <a:gd name="T11" fmla="*/ 90 h 263"/>
                <a:gd name="T12" fmla="*/ 409 w 535"/>
                <a:gd name="T13" fmla="*/ 32 h 263"/>
                <a:gd name="T14" fmla="*/ 409 w 535"/>
                <a:gd name="T15" fmla="*/ 32 h 263"/>
                <a:gd name="T16" fmla="*/ 383 w 535"/>
                <a:gd name="T17" fmla="*/ 21 h 263"/>
                <a:gd name="T18" fmla="*/ 367 w 535"/>
                <a:gd name="T19" fmla="*/ 0 h 263"/>
                <a:gd name="T20" fmla="*/ 341 w 535"/>
                <a:gd name="T21" fmla="*/ 42 h 263"/>
                <a:gd name="T22" fmla="*/ 304 w 535"/>
                <a:gd name="T23" fmla="*/ 142 h 263"/>
                <a:gd name="T24" fmla="*/ 288 w 535"/>
                <a:gd name="T25" fmla="*/ 48 h 263"/>
                <a:gd name="T26" fmla="*/ 299 w 535"/>
                <a:gd name="T27" fmla="*/ 32 h 263"/>
                <a:gd name="T28" fmla="*/ 299 w 535"/>
                <a:gd name="T29" fmla="*/ 32 h 263"/>
                <a:gd name="T30" fmla="*/ 268 w 535"/>
                <a:gd name="T31" fmla="*/ 37 h 263"/>
                <a:gd name="T32" fmla="*/ 268 w 535"/>
                <a:gd name="T33" fmla="*/ 37 h 263"/>
                <a:gd name="T34" fmla="*/ 236 w 535"/>
                <a:gd name="T35" fmla="*/ 32 h 263"/>
                <a:gd name="T36" fmla="*/ 252 w 535"/>
                <a:gd name="T37" fmla="*/ 48 h 263"/>
                <a:gd name="T38" fmla="*/ 236 w 535"/>
                <a:gd name="T39" fmla="*/ 142 h 263"/>
                <a:gd name="T40" fmla="*/ 199 w 535"/>
                <a:gd name="T41" fmla="*/ 42 h 263"/>
                <a:gd name="T42" fmla="*/ 173 w 535"/>
                <a:gd name="T43" fmla="*/ 0 h 263"/>
                <a:gd name="T44" fmla="*/ 173 w 535"/>
                <a:gd name="T45" fmla="*/ 0 h 263"/>
                <a:gd name="T46" fmla="*/ 157 w 535"/>
                <a:gd name="T47" fmla="*/ 21 h 263"/>
                <a:gd name="T48" fmla="*/ 131 w 535"/>
                <a:gd name="T49" fmla="*/ 32 h 263"/>
                <a:gd name="T50" fmla="*/ 21 w 535"/>
                <a:gd name="T51" fmla="*/ 90 h 263"/>
                <a:gd name="T52" fmla="*/ 21 w 535"/>
                <a:gd name="T53" fmla="*/ 90 h 263"/>
                <a:gd name="T54" fmla="*/ 5 w 535"/>
                <a:gd name="T55" fmla="*/ 105 h 263"/>
                <a:gd name="T56" fmla="*/ 0 w 535"/>
                <a:gd name="T57" fmla="*/ 111 h 263"/>
                <a:gd name="T58" fmla="*/ 0 w 535"/>
                <a:gd name="T59" fmla="*/ 126 h 263"/>
                <a:gd name="T60" fmla="*/ 0 w 535"/>
                <a:gd name="T61" fmla="*/ 263 h 263"/>
                <a:gd name="T62" fmla="*/ 535 w 535"/>
                <a:gd name="T63"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5" h="263">
                  <a:moveTo>
                    <a:pt x="535" y="263"/>
                  </a:moveTo>
                  <a:lnTo>
                    <a:pt x="535" y="126"/>
                  </a:lnTo>
                  <a:lnTo>
                    <a:pt x="535" y="126"/>
                  </a:lnTo>
                  <a:lnTo>
                    <a:pt x="535" y="111"/>
                  </a:lnTo>
                  <a:lnTo>
                    <a:pt x="535" y="105"/>
                  </a:lnTo>
                  <a:lnTo>
                    <a:pt x="514" y="90"/>
                  </a:lnTo>
                  <a:lnTo>
                    <a:pt x="409" y="32"/>
                  </a:lnTo>
                  <a:lnTo>
                    <a:pt x="409" y="32"/>
                  </a:lnTo>
                  <a:lnTo>
                    <a:pt x="383" y="21"/>
                  </a:lnTo>
                  <a:lnTo>
                    <a:pt x="367" y="0"/>
                  </a:lnTo>
                  <a:lnTo>
                    <a:pt x="341" y="42"/>
                  </a:lnTo>
                  <a:lnTo>
                    <a:pt x="304" y="142"/>
                  </a:lnTo>
                  <a:lnTo>
                    <a:pt x="288" y="48"/>
                  </a:lnTo>
                  <a:lnTo>
                    <a:pt x="299" y="32"/>
                  </a:lnTo>
                  <a:lnTo>
                    <a:pt x="299" y="32"/>
                  </a:lnTo>
                  <a:lnTo>
                    <a:pt x="268" y="37"/>
                  </a:lnTo>
                  <a:lnTo>
                    <a:pt x="268" y="37"/>
                  </a:lnTo>
                  <a:lnTo>
                    <a:pt x="236" y="32"/>
                  </a:lnTo>
                  <a:lnTo>
                    <a:pt x="252" y="48"/>
                  </a:lnTo>
                  <a:lnTo>
                    <a:pt x="236" y="142"/>
                  </a:lnTo>
                  <a:lnTo>
                    <a:pt x="199" y="42"/>
                  </a:lnTo>
                  <a:lnTo>
                    <a:pt x="173" y="0"/>
                  </a:lnTo>
                  <a:lnTo>
                    <a:pt x="173" y="0"/>
                  </a:lnTo>
                  <a:lnTo>
                    <a:pt x="157" y="21"/>
                  </a:lnTo>
                  <a:lnTo>
                    <a:pt x="131" y="32"/>
                  </a:lnTo>
                  <a:lnTo>
                    <a:pt x="21" y="90"/>
                  </a:lnTo>
                  <a:lnTo>
                    <a:pt x="21" y="90"/>
                  </a:lnTo>
                  <a:lnTo>
                    <a:pt x="5" y="105"/>
                  </a:lnTo>
                  <a:lnTo>
                    <a:pt x="0" y="111"/>
                  </a:lnTo>
                  <a:lnTo>
                    <a:pt x="0" y="126"/>
                  </a:lnTo>
                  <a:lnTo>
                    <a:pt x="0" y="263"/>
                  </a:lnTo>
                  <a:lnTo>
                    <a:pt x="535" y="26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4" name="Group 23">
            <a:extLst>
              <a:ext uri="{FF2B5EF4-FFF2-40B4-BE49-F238E27FC236}">
                <a16:creationId xmlns:a16="http://schemas.microsoft.com/office/drawing/2014/main" id="{6642230E-5AFC-DF90-E0C2-82515BFFA026}"/>
              </a:ext>
            </a:extLst>
          </p:cNvPr>
          <p:cNvGrpSpPr>
            <a:grpSpLocks noChangeAspect="1"/>
          </p:cNvGrpSpPr>
          <p:nvPr/>
        </p:nvGrpSpPr>
        <p:grpSpPr>
          <a:xfrm>
            <a:off x="797003" y="5754624"/>
            <a:ext cx="442610" cy="612000"/>
            <a:chOff x="9709690" y="1790510"/>
            <a:chExt cx="175828" cy="243120"/>
          </a:xfrm>
          <a:solidFill>
            <a:srgbClr val="427A86"/>
          </a:solidFill>
        </p:grpSpPr>
        <p:sp>
          <p:nvSpPr>
            <p:cNvPr id="25" name="Freeform 677">
              <a:extLst>
                <a:ext uri="{FF2B5EF4-FFF2-40B4-BE49-F238E27FC236}">
                  <a16:creationId xmlns:a16="http://schemas.microsoft.com/office/drawing/2014/main" id="{EF3CCEC9-DC66-9127-30B3-6E6640F76627}"/>
                </a:ext>
              </a:extLst>
            </p:cNvPr>
            <p:cNvSpPr>
              <a:spLocks noEditPoints="1"/>
            </p:cNvSpPr>
            <p:nvPr/>
          </p:nvSpPr>
          <p:spPr bwMode="auto">
            <a:xfrm>
              <a:off x="9709690" y="1790510"/>
              <a:ext cx="175828" cy="243120"/>
            </a:xfrm>
            <a:custGeom>
              <a:avLst/>
              <a:gdLst>
                <a:gd name="T0" fmla="*/ 233 w 244"/>
                <a:gd name="T1" fmla="*/ 122 h 336"/>
                <a:gd name="T2" fmla="*/ 241 w 244"/>
                <a:gd name="T3" fmla="*/ 90 h 336"/>
                <a:gd name="T4" fmla="*/ 218 w 244"/>
                <a:gd name="T5" fmla="*/ 67 h 336"/>
                <a:gd name="T6" fmla="*/ 209 w 244"/>
                <a:gd name="T7" fmla="*/ 35 h 336"/>
                <a:gd name="T8" fmla="*/ 177 w 244"/>
                <a:gd name="T9" fmla="*/ 26 h 336"/>
                <a:gd name="T10" fmla="*/ 154 w 244"/>
                <a:gd name="T11" fmla="*/ 2 h 336"/>
                <a:gd name="T12" fmla="*/ 122 w 244"/>
                <a:gd name="T13" fmla="*/ 11 h 336"/>
                <a:gd name="T14" fmla="*/ 90 w 244"/>
                <a:gd name="T15" fmla="*/ 2 h 336"/>
                <a:gd name="T16" fmla="*/ 66 w 244"/>
                <a:gd name="T17" fmla="*/ 26 h 336"/>
                <a:gd name="T18" fmla="*/ 34 w 244"/>
                <a:gd name="T19" fmla="*/ 35 h 336"/>
                <a:gd name="T20" fmla="*/ 26 w 244"/>
                <a:gd name="T21" fmla="*/ 67 h 336"/>
                <a:gd name="T22" fmla="*/ 2 w 244"/>
                <a:gd name="T23" fmla="*/ 90 h 336"/>
                <a:gd name="T24" fmla="*/ 11 w 244"/>
                <a:gd name="T25" fmla="*/ 122 h 336"/>
                <a:gd name="T26" fmla="*/ 2 w 244"/>
                <a:gd name="T27" fmla="*/ 154 h 336"/>
                <a:gd name="T28" fmla="*/ 26 w 244"/>
                <a:gd name="T29" fmla="*/ 177 h 336"/>
                <a:gd name="T30" fmla="*/ 34 w 244"/>
                <a:gd name="T31" fmla="*/ 209 h 336"/>
                <a:gd name="T32" fmla="*/ 58 w 244"/>
                <a:gd name="T33" fmla="*/ 217 h 336"/>
                <a:gd name="T34" fmla="*/ 63 w 244"/>
                <a:gd name="T35" fmla="*/ 334 h 336"/>
                <a:gd name="T36" fmla="*/ 122 w 244"/>
                <a:gd name="T37" fmla="*/ 305 h 336"/>
                <a:gd name="T38" fmla="*/ 175 w 244"/>
                <a:gd name="T39" fmla="*/ 335 h 336"/>
                <a:gd name="T40" fmla="*/ 186 w 244"/>
                <a:gd name="T41" fmla="*/ 325 h 336"/>
                <a:gd name="T42" fmla="*/ 186 w 244"/>
                <a:gd name="T43" fmla="*/ 217 h 336"/>
                <a:gd name="T44" fmla="*/ 217 w 244"/>
                <a:gd name="T45" fmla="*/ 187 h 336"/>
                <a:gd name="T46" fmla="*/ 225 w 244"/>
                <a:gd name="T47" fmla="*/ 172 h 336"/>
                <a:gd name="T48" fmla="*/ 236 w 244"/>
                <a:gd name="T49" fmla="*/ 131 h 336"/>
                <a:gd name="T50" fmla="*/ 116 w 244"/>
                <a:gd name="T51" fmla="*/ 284 h 336"/>
                <a:gd name="T52" fmla="*/ 79 w 244"/>
                <a:gd name="T53" fmla="*/ 235 h 336"/>
                <a:gd name="T54" fmla="*/ 95 w 244"/>
                <a:gd name="T55" fmla="*/ 242 h 336"/>
                <a:gd name="T56" fmla="*/ 122 w 244"/>
                <a:gd name="T57" fmla="*/ 233 h 336"/>
                <a:gd name="T58" fmla="*/ 154 w 244"/>
                <a:gd name="T59" fmla="*/ 242 h 336"/>
                <a:gd name="T60" fmla="*/ 164 w 244"/>
                <a:gd name="T61" fmla="*/ 306 h 336"/>
                <a:gd name="T62" fmla="*/ 213 w 244"/>
                <a:gd name="T63" fmla="*/ 154 h 336"/>
                <a:gd name="T64" fmla="*/ 195 w 244"/>
                <a:gd name="T65" fmla="*/ 185 h 336"/>
                <a:gd name="T66" fmla="*/ 185 w 244"/>
                <a:gd name="T67" fmla="*/ 195 h 336"/>
                <a:gd name="T68" fmla="*/ 154 w 244"/>
                <a:gd name="T69" fmla="*/ 212 h 336"/>
                <a:gd name="T70" fmla="*/ 148 w 244"/>
                <a:gd name="T71" fmla="*/ 218 h 336"/>
                <a:gd name="T72" fmla="*/ 122 w 244"/>
                <a:gd name="T73" fmla="*/ 212 h 336"/>
                <a:gd name="T74" fmla="*/ 95 w 244"/>
                <a:gd name="T75" fmla="*/ 221 h 336"/>
                <a:gd name="T76" fmla="*/ 77 w 244"/>
                <a:gd name="T77" fmla="*/ 200 h 336"/>
                <a:gd name="T78" fmla="*/ 49 w 244"/>
                <a:gd name="T79" fmla="*/ 195 h 336"/>
                <a:gd name="T80" fmla="*/ 44 w 244"/>
                <a:gd name="T81" fmla="*/ 167 h 336"/>
                <a:gd name="T82" fmla="*/ 23 w 244"/>
                <a:gd name="T83" fmla="*/ 149 h 336"/>
                <a:gd name="T84" fmla="*/ 32 w 244"/>
                <a:gd name="T85" fmla="*/ 122 h 336"/>
                <a:gd name="T86" fmla="*/ 23 w 244"/>
                <a:gd name="T87" fmla="*/ 96 h 336"/>
                <a:gd name="T88" fmla="*/ 44 w 244"/>
                <a:gd name="T89" fmla="*/ 77 h 336"/>
                <a:gd name="T90" fmla="*/ 49 w 244"/>
                <a:gd name="T91" fmla="*/ 50 h 336"/>
                <a:gd name="T92" fmla="*/ 77 w 244"/>
                <a:gd name="T93" fmla="*/ 45 h 336"/>
                <a:gd name="T94" fmla="*/ 95 w 244"/>
                <a:gd name="T95" fmla="*/ 26 h 336"/>
                <a:gd name="T96" fmla="*/ 103 w 244"/>
                <a:gd name="T97" fmla="*/ 28 h 336"/>
                <a:gd name="T98" fmla="*/ 140 w 244"/>
                <a:gd name="T99" fmla="*/ 27 h 336"/>
                <a:gd name="T100" fmla="*/ 154 w 244"/>
                <a:gd name="T101" fmla="*/ 30 h 336"/>
                <a:gd name="T102" fmla="*/ 185 w 244"/>
                <a:gd name="T103" fmla="*/ 48 h 336"/>
                <a:gd name="T104" fmla="*/ 195 w 244"/>
                <a:gd name="T105" fmla="*/ 59 h 336"/>
                <a:gd name="T106" fmla="*/ 213 w 244"/>
                <a:gd name="T107" fmla="*/ 90 h 336"/>
                <a:gd name="T108" fmla="*/ 217 w 244"/>
                <a:gd name="T109" fmla="*/ 104 h 336"/>
                <a:gd name="T110" fmla="*/ 217 w 244"/>
                <a:gd name="T111" fmla="*/ 140 h 336"/>
                <a:gd name="T112" fmla="*/ 213 w 244"/>
                <a:gd name="T113" fmla="*/ 154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4" h="336">
                  <a:moveTo>
                    <a:pt x="236" y="131"/>
                  </a:moveTo>
                  <a:cubicBezTo>
                    <a:pt x="235" y="128"/>
                    <a:pt x="233" y="124"/>
                    <a:pt x="233" y="122"/>
                  </a:cubicBezTo>
                  <a:cubicBezTo>
                    <a:pt x="233" y="120"/>
                    <a:pt x="235" y="116"/>
                    <a:pt x="236" y="113"/>
                  </a:cubicBezTo>
                  <a:cubicBezTo>
                    <a:pt x="239" y="107"/>
                    <a:pt x="244" y="99"/>
                    <a:pt x="241" y="90"/>
                  </a:cubicBezTo>
                  <a:cubicBezTo>
                    <a:pt x="239" y="81"/>
                    <a:pt x="231" y="76"/>
                    <a:pt x="225" y="72"/>
                  </a:cubicBezTo>
                  <a:cubicBezTo>
                    <a:pt x="222" y="70"/>
                    <a:pt x="219" y="68"/>
                    <a:pt x="218" y="67"/>
                  </a:cubicBezTo>
                  <a:cubicBezTo>
                    <a:pt x="217" y="65"/>
                    <a:pt x="217" y="61"/>
                    <a:pt x="217" y="57"/>
                  </a:cubicBezTo>
                  <a:cubicBezTo>
                    <a:pt x="216" y="50"/>
                    <a:pt x="216" y="41"/>
                    <a:pt x="209" y="35"/>
                  </a:cubicBezTo>
                  <a:cubicBezTo>
                    <a:pt x="203" y="28"/>
                    <a:pt x="194" y="28"/>
                    <a:pt x="186" y="27"/>
                  </a:cubicBezTo>
                  <a:cubicBezTo>
                    <a:pt x="183" y="27"/>
                    <a:pt x="179" y="27"/>
                    <a:pt x="177" y="26"/>
                  </a:cubicBezTo>
                  <a:cubicBezTo>
                    <a:pt x="176" y="25"/>
                    <a:pt x="173" y="21"/>
                    <a:pt x="172" y="19"/>
                  </a:cubicBezTo>
                  <a:cubicBezTo>
                    <a:pt x="168" y="13"/>
                    <a:pt x="163" y="5"/>
                    <a:pt x="154" y="2"/>
                  </a:cubicBezTo>
                  <a:cubicBezTo>
                    <a:pt x="145" y="0"/>
                    <a:pt x="137" y="4"/>
                    <a:pt x="130" y="8"/>
                  </a:cubicBezTo>
                  <a:cubicBezTo>
                    <a:pt x="128" y="9"/>
                    <a:pt x="123" y="11"/>
                    <a:pt x="122" y="11"/>
                  </a:cubicBezTo>
                  <a:cubicBezTo>
                    <a:pt x="120" y="11"/>
                    <a:pt x="116" y="9"/>
                    <a:pt x="113" y="8"/>
                  </a:cubicBezTo>
                  <a:cubicBezTo>
                    <a:pt x="106" y="4"/>
                    <a:pt x="98" y="0"/>
                    <a:pt x="90" y="2"/>
                  </a:cubicBezTo>
                  <a:cubicBezTo>
                    <a:pt x="81" y="5"/>
                    <a:pt x="76" y="13"/>
                    <a:pt x="72" y="19"/>
                  </a:cubicBezTo>
                  <a:cubicBezTo>
                    <a:pt x="70" y="21"/>
                    <a:pt x="68" y="25"/>
                    <a:pt x="66" y="26"/>
                  </a:cubicBezTo>
                  <a:cubicBezTo>
                    <a:pt x="65" y="27"/>
                    <a:pt x="60" y="27"/>
                    <a:pt x="57" y="27"/>
                  </a:cubicBezTo>
                  <a:cubicBezTo>
                    <a:pt x="50" y="28"/>
                    <a:pt x="41" y="28"/>
                    <a:pt x="34" y="35"/>
                  </a:cubicBezTo>
                  <a:cubicBezTo>
                    <a:pt x="28" y="41"/>
                    <a:pt x="27" y="50"/>
                    <a:pt x="27" y="57"/>
                  </a:cubicBezTo>
                  <a:cubicBezTo>
                    <a:pt x="27" y="61"/>
                    <a:pt x="26" y="65"/>
                    <a:pt x="26" y="67"/>
                  </a:cubicBezTo>
                  <a:cubicBezTo>
                    <a:pt x="25" y="68"/>
                    <a:pt x="21" y="70"/>
                    <a:pt x="18" y="72"/>
                  </a:cubicBezTo>
                  <a:cubicBezTo>
                    <a:pt x="12" y="76"/>
                    <a:pt x="5" y="81"/>
                    <a:pt x="2" y="90"/>
                  </a:cubicBezTo>
                  <a:cubicBezTo>
                    <a:pt x="0" y="99"/>
                    <a:pt x="4" y="107"/>
                    <a:pt x="7" y="113"/>
                  </a:cubicBezTo>
                  <a:cubicBezTo>
                    <a:pt x="9" y="116"/>
                    <a:pt x="11" y="120"/>
                    <a:pt x="11" y="122"/>
                  </a:cubicBezTo>
                  <a:cubicBezTo>
                    <a:pt x="11" y="124"/>
                    <a:pt x="9" y="128"/>
                    <a:pt x="7" y="131"/>
                  </a:cubicBezTo>
                  <a:cubicBezTo>
                    <a:pt x="4" y="137"/>
                    <a:pt x="0" y="145"/>
                    <a:pt x="2" y="154"/>
                  </a:cubicBezTo>
                  <a:cubicBezTo>
                    <a:pt x="5" y="163"/>
                    <a:pt x="12" y="168"/>
                    <a:pt x="18" y="172"/>
                  </a:cubicBezTo>
                  <a:cubicBezTo>
                    <a:pt x="21" y="174"/>
                    <a:pt x="25" y="176"/>
                    <a:pt x="26" y="177"/>
                  </a:cubicBezTo>
                  <a:cubicBezTo>
                    <a:pt x="26" y="179"/>
                    <a:pt x="27" y="183"/>
                    <a:pt x="27" y="187"/>
                  </a:cubicBezTo>
                  <a:cubicBezTo>
                    <a:pt x="27" y="194"/>
                    <a:pt x="28" y="203"/>
                    <a:pt x="34" y="209"/>
                  </a:cubicBezTo>
                  <a:cubicBezTo>
                    <a:pt x="41" y="216"/>
                    <a:pt x="50" y="216"/>
                    <a:pt x="57" y="217"/>
                  </a:cubicBezTo>
                  <a:cubicBezTo>
                    <a:pt x="57" y="217"/>
                    <a:pt x="57" y="217"/>
                    <a:pt x="58" y="217"/>
                  </a:cubicBezTo>
                  <a:cubicBezTo>
                    <a:pt x="58" y="325"/>
                    <a:pt x="58" y="325"/>
                    <a:pt x="58" y="325"/>
                  </a:cubicBezTo>
                  <a:cubicBezTo>
                    <a:pt x="58" y="329"/>
                    <a:pt x="60" y="332"/>
                    <a:pt x="63" y="334"/>
                  </a:cubicBezTo>
                  <a:cubicBezTo>
                    <a:pt x="66" y="336"/>
                    <a:pt x="71" y="336"/>
                    <a:pt x="74" y="334"/>
                  </a:cubicBezTo>
                  <a:cubicBezTo>
                    <a:pt x="122" y="305"/>
                    <a:pt x="122" y="305"/>
                    <a:pt x="122" y="305"/>
                  </a:cubicBezTo>
                  <a:cubicBezTo>
                    <a:pt x="170" y="334"/>
                    <a:pt x="170" y="334"/>
                    <a:pt x="170" y="334"/>
                  </a:cubicBezTo>
                  <a:cubicBezTo>
                    <a:pt x="171" y="335"/>
                    <a:pt x="173" y="335"/>
                    <a:pt x="175" y="335"/>
                  </a:cubicBezTo>
                  <a:cubicBezTo>
                    <a:pt x="177" y="335"/>
                    <a:pt x="179" y="335"/>
                    <a:pt x="180" y="334"/>
                  </a:cubicBezTo>
                  <a:cubicBezTo>
                    <a:pt x="184" y="332"/>
                    <a:pt x="186" y="329"/>
                    <a:pt x="186" y="325"/>
                  </a:cubicBezTo>
                  <a:cubicBezTo>
                    <a:pt x="186" y="217"/>
                    <a:pt x="186" y="217"/>
                    <a:pt x="186" y="217"/>
                  </a:cubicBezTo>
                  <a:cubicBezTo>
                    <a:pt x="186" y="217"/>
                    <a:pt x="186" y="217"/>
                    <a:pt x="186" y="217"/>
                  </a:cubicBezTo>
                  <a:cubicBezTo>
                    <a:pt x="194" y="216"/>
                    <a:pt x="203" y="216"/>
                    <a:pt x="209" y="209"/>
                  </a:cubicBezTo>
                  <a:cubicBezTo>
                    <a:pt x="216" y="203"/>
                    <a:pt x="216" y="194"/>
                    <a:pt x="217" y="187"/>
                  </a:cubicBezTo>
                  <a:cubicBezTo>
                    <a:pt x="217" y="183"/>
                    <a:pt x="217" y="179"/>
                    <a:pt x="218" y="177"/>
                  </a:cubicBezTo>
                  <a:cubicBezTo>
                    <a:pt x="219" y="176"/>
                    <a:pt x="222" y="174"/>
                    <a:pt x="225" y="172"/>
                  </a:cubicBezTo>
                  <a:cubicBezTo>
                    <a:pt x="231" y="168"/>
                    <a:pt x="239" y="163"/>
                    <a:pt x="241" y="154"/>
                  </a:cubicBezTo>
                  <a:cubicBezTo>
                    <a:pt x="244" y="145"/>
                    <a:pt x="239" y="137"/>
                    <a:pt x="236" y="131"/>
                  </a:cubicBezTo>
                  <a:close/>
                  <a:moveTo>
                    <a:pt x="127" y="284"/>
                  </a:moveTo>
                  <a:cubicBezTo>
                    <a:pt x="124" y="282"/>
                    <a:pt x="120" y="282"/>
                    <a:pt x="116" y="284"/>
                  </a:cubicBezTo>
                  <a:cubicBezTo>
                    <a:pt x="79" y="306"/>
                    <a:pt x="79" y="306"/>
                    <a:pt x="79" y="306"/>
                  </a:cubicBezTo>
                  <a:cubicBezTo>
                    <a:pt x="79" y="235"/>
                    <a:pt x="79" y="235"/>
                    <a:pt x="79" y="235"/>
                  </a:cubicBezTo>
                  <a:cubicBezTo>
                    <a:pt x="82" y="238"/>
                    <a:pt x="85" y="240"/>
                    <a:pt x="90" y="242"/>
                  </a:cubicBezTo>
                  <a:cubicBezTo>
                    <a:pt x="91" y="242"/>
                    <a:pt x="93" y="242"/>
                    <a:pt x="95" y="242"/>
                  </a:cubicBezTo>
                  <a:cubicBezTo>
                    <a:pt x="102" y="242"/>
                    <a:pt x="108" y="239"/>
                    <a:pt x="113" y="236"/>
                  </a:cubicBezTo>
                  <a:cubicBezTo>
                    <a:pt x="116" y="235"/>
                    <a:pt x="120" y="233"/>
                    <a:pt x="122" y="233"/>
                  </a:cubicBezTo>
                  <a:cubicBezTo>
                    <a:pt x="123" y="233"/>
                    <a:pt x="128" y="235"/>
                    <a:pt x="130" y="236"/>
                  </a:cubicBezTo>
                  <a:cubicBezTo>
                    <a:pt x="137" y="240"/>
                    <a:pt x="145" y="244"/>
                    <a:pt x="154" y="242"/>
                  </a:cubicBezTo>
                  <a:cubicBezTo>
                    <a:pt x="158" y="240"/>
                    <a:pt x="161" y="238"/>
                    <a:pt x="164" y="235"/>
                  </a:cubicBezTo>
                  <a:cubicBezTo>
                    <a:pt x="164" y="306"/>
                    <a:pt x="164" y="306"/>
                    <a:pt x="164" y="306"/>
                  </a:cubicBezTo>
                  <a:lnTo>
                    <a:pt x="127" y="284"/>
                  </a:lnTo>
                  <a:close/>
                  <a:moveTo>
                    <a:pt x="213" y="154"/>
                  </a:moveTo>
                  <a:cubicBezTo>
                    <a:pt x="208" y="157"/>
                    <a:pt x="203" y="161"/>
                    <a:pt x="199" y="167"/>
                  </a:cubicBezTo>
                  <a:cubicBezTo>
                    <a:pt x="196" y="173"/>
                    <a:pt x="196" y="179"/>
                    <a:pt x="195" y="185"/>
                  </a:cubicBezTo>
                  <a:cubicBezTo>
                    <a:pt x="195" y="188"/>
                    <a:pt x="195" y="193"/>
                    <a:pt x="194" y="194"/>
                  </a:cubicBezTo>
                  <a:cubicBezTo>
                    <a:pt x="193" y="195"/>
                    <a:pt x="188" y="195"/>
                    <a:pt x="185" y="195"/>
                  </a:cubicBezTo>
                  <a:cubicBezTo>
                    <a:pt x="179" y="195"/>
                    <a:pt x="172" y="195"/>
                    <a:pt x="166" y="199"/>
                  </a:cubicBezTo>
                  <a:cubicBezTo>
                    <a:pt x="161" y="202"/>
                    <a:pt x="157" y="207"/>
                    <a:pt x="154" y="212"/>
                  </a:cubicBezTo>
                  <a:cubicBezTo>
                    <a:pt x="152" y="215"/>
                    <a:pt x="149" y="218"/>
                    <a:pt x="148" y="218"/>
                  </a:cubicBezTo>
                  <a:cubicBezTo>
                    <a:pt x="148" y="218"/>
                    <a:pt x="148" y="218"/>
                    <a:pt x="148" y="218"/>
                  </a:cubicBezTo>
                  <a:cubicBezTo>
                    <a:pt x="147" y="218"/>
                    <a:pt x="143" y="217"/>
                    <a:pt x="140" y="216"/>
                  </a:cubicBezTo>
                  <a:cubicBezTo>
                    <a:pt x="135" y="213"/>
                    <a:pt x="129" y="212"/>
                    <a:pt x="122" y="212"/>
                  </a:cubicBezTo>
                  <a:cubicBezTo>
                    <a:pt x="115" y="212"/>
                    <a:pt x="109" y="215"/>
                    <a:pt x="103" y="217"/>
                  </a:cubicBezTo>
                  <a:cubicBezTo>
                    <a:pt x="101" y="219"/>
                    <a:pt x="96" y="221"/>
                    <a:pt x="95" y="221"/>
                  </a:cubicBezTo>
                  <a:cubicBezTo>
                    <a:pt x="94" y="220"/>
                    <a:pt x="91" y="216"/>
                    <a:pt x="90" y="214"/>
                  </a:cubicBezTo>
                  <a:cubicBezTo>
                    <a:pt x="86" y="209"/>
                    <a:pt x="83" y="203"/>
                    <a:pt x="77" y="200"/>
                  </a:cubicBezTo>
                  <a:cubicBezTo>
                    <a:pt x="71" y="196"/>
                    <a:pt x="64" y="196"/>
                    <a:pt x="58" y="196"/>
                  </a:cubicBezTo>
                  <a:cubicBezTo>
                    <a:pt x="55" y="195"/>
                    <a:pt x="50" y="195"/>
                    <a:pt x="49" y="195"/>
                  </a:cubicBezTo>
                  <a:cubicBezTo>
                    <a:pt x="49" y="193"/>
                    <a:pt x="48" y="188"/>
                    <a:pt x="48" y="185"/>
                  </a:cubicBezTo>
                  <a:cubicBezTo>
                    <a:pt x="48" y="179"/>
                    <a:pt x="47" y="173"/>
                    <a:pt x="44" y="167"/>
                  </a:cubicBezTo>
                  <a:cubicBezTo>
                    <a:pt x="41" y="161"/>
                    <a:pt x="35" y="157"/>
                    <a:pt x="30" y="154"/>
                  </a:cubicBezTo>
                  <a:cubicBezTo>
                    <a:pt x="28" y="152"/>
                    <a:pt x="23" y="150"/>
                    <a:pt x="23" y="149"/>
                  </a:cubicBezTo>
                  <a:cubicBezTo>
                    <a:pt x="23" y="147"/>
                    <a:pt x="25" y="143"/>
                    <a:pt x="26" y="140"/>
                  </a:cubicBezTo>
                  <a:cubicBezTo>
                    <a:pt x="29" y="135"/>
                    <a:pt x="32" y="129"/>
                    <a:pt x="32" y="122"/>
                  </a:cubicBezTo>
                  <a:cubicBezTo>
                    <a:pt x="32" y="115"/>
                    <a:pt x="29" y="109"/>
                    <a:pt x="26" y="104"/>
                  </a:cubicBezTo>
                  <a:cubicBezTo>
                    <a:pt x="25" y="101"/>
                    <a:pt x="23" y="97"/>
                    <a:pt x="23" y="96"/>
                  </a:cubicBezTo>
                  <a:cubicBezTo>
                    <a:pt x="23" y="94"/>
                    <a:pt x="28" y="92"/>
                    <a:pt x="30" y="90"/>
                  </a:cubicBezTo>
                  <a:cubicBezTo>
                    <a:pt x="35" y="87"/>
                    <a:pt x="41" y="83"/>
                    <a:pt x="44" y="77"/>
                  </a:cubicBezTo>
                  <a:cubicBezTo>
                    <a:pt x="47" y="71"/>
                    <a:pt x="48" y="65"/>
                    <a:pt x="48" y="59"/>
                  </a:cubicBezTo>
                  <a:cubicBezTo>
                    <a:pt x="48" y="56"/>
                    <a:pt x="49" y="51"/>
                    <a:pt x="49" y="50"/>
                  </a:cubicBezTo>
                  <a:cubicBezTo>
                    <a:pt x="50" y="49"/>
                    <a:pt x="55" y="49"/>
                    <a:pt x="58" y="49"/>
                  </a:cubicBezTo>
                  <a:cubicBezTo>
                    <a:pt x="64" y="49"/>
                    <a:pt x="71" y="49"/>
                    <a:pt x="77" y="45"/>
                  </a:cubicBezTo>
                  <a:cubicBezTo>
                    <a:pt x="83" y="42"/>
                    <a:pt x="86" y="37"/>
                    <a:pt x="90" y="32"/>
                  </a:cubicBezTo>
                  <a:cubicBezTo>
                    <a:pt x="91" y="29"/>
                    <a:pt x="94" y="26"/>
                    <a:pt x="95" y="26"/>
                  </a:cubicBezTo>
                  <a:cubicBezTo>
                    <a:pt x="95" y="26"/>
                    <a:pt x="95" y="26"/>
                    <a:pt x="95" y="26"/>
                  </a:cubicBezTo>
                  <a:cubicBezTo>
                    <a:pt x="96" y="26"/>
                    <a:pt x="101" y="27"/>
                    <a:pt x="103" y="28"/>
                  </a:cubicBezTo>
                  <a:cubicBezTo>
                    <a:pt x="109" y="31"/>
                    <a:pt x="115" y="32"/>
                    <a:pt x="122" y="32"/>
                  </a:cubicBezTo>
                  <a:cubicBezTo>
                    <a:pt x="129" y="32"/>
                    <a:pt x="135" y="29"/>
                    <a:pt x="140" y="27"/>
                  </a:cubicBezTo>
                  <a:cubicBezTo>
                    <a:pt x="143" y="25"/>
                    <a:pt x="147" y="23"/>
                    <a:pt x="148" y="23"/>
                  </a:cubicBezTo>
                  <a:cubicBezTo>
                    <a:pt x="149" y="24"/>
                    <a:pt x="152" y="28"/>
                    <a:pt x="154" y="30"/>
                  </a:cubicBezTo>
                  <a:cubicBezTo>
                    <a:pt x="157" y="35"/>
                    <a:pt x="161" y="41"/>
                    <a:pt x="166" y="44"/>
                  </a:cubicBezTo>
                  <a:cubicBezTo>
                    <a:pt x="172" y="48"/>
                    <a:pt x="179" y="48"/>
                    <a:pt x="185" y="48"/>
                  </a:cubicBezTo>
                  <a:cubicBezTo>
                    <a:pt x="188" y="49"/>
                    <a:pt x="193" y="49"/>
                    <a:pt x="194" y="49"/>
                  </a:cubicBezTo>
                  <a:cubicBezTo>
                    <a:pt x="195" y="51"/>
                    <a:pt x="195" y="56"/>
                    <a:pt x="195" y="59"/>
                  </a:cubicBezTo>
                  <a:cubicBezTo>
                    <a:pt x="196" y="65"/>
                    <a:pt x="196" y="71"/>
                    <a:pt x="199" y="77"/>
                  </a:cubicBezTo>
                  <a:cubicBezTo>
                    <a:pt x="203" y="83"/>
                    <a:pt x="208" y="87"/>
                    <a:pt x="213" y="90"/>
                  </a:cubicBezTo>
                  <a:cubicBezTo>
                    <a:pt x="216" y="92"/>
                    <a:pt x="220" y="94"/>
                    <a:pt x="221" y="95"/>
                  </a:cubicBezTo>
                  <a:cubicBezTo>
                    <a:pt x="221" y="97"/>
                    <a:pt x="218" y="101"/>
                    <a:pt x="217" y="104"/>
                  </a:cubicBezTo>
                  <a:cubicBezTo>
                    <a:pt x="214" y="109"/>
                    <a:pt x="211" y="115"/>
                    <a:pt x="211" y="122"/>
                  </a:cubicBezTo>
                  <a:cubicBezTo>
                    <a:pt x="211" y="129"/>
                    <a:pt x="214" y="135"/>
                    <a:pt x="217" y="140"/>
                  </a:cubicBezTo>
                  <a:cubicBezTo>
                    <a:pt x="218" y="143"/>
                    <a:pt x="221" y="147"/>
                    <a:pt x="221" y="148"/>
                  </a:cubicBezTo>
                  <a:cubicBezTo>
                    <a:pt x="220" y="150"/>
                    <a:pt x="216" y="152"/>
                    <a:pt x="213" y="154"/>
                  </a:cubicBezTo>
                  <a:close/>
                </a:path>
              </a:pathLst>
            </a:custGeom>
            <a:grpFill/>
            <a:ln>
              <a:solidFill>
                <a:srgbClr val="44536A"/>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678">
              <a:extLst>
                <a:ext uri="{FF2B5EF4-FFF2-40B4-BE49-F238E27FC236}">
                  <a16:creationId xmlns:a16="http://schemas.microsoft.com/office/drawing/2014/main" id="{3150250D-BC3E-AD39-C99D-B9BD133F474C}"/>
                </a:ext>
              </a:extLst>
            </p:cNvPr>
            <p:cNvSpPr>
              <a:spLocks noEditPoints="1"/>
            </p:cNvSpPr>
            <p:nvPr/>
          </p:nvSpPr>
          <p:spPr bwMode="auto">
            <a:xfrm>
              <a:off x="9758531" y="1840437"/>
              <a:ext cx="77060" cy="77060"/>
            </a:xfrm>
            <a:custGeom>
              <a:avLst/>
              <a:gdLst>
                <a:gd name="T0" fmla="*/ 54 w 107"/>
                <a:gd name="T1" fmla="*/ 0 h 106"/>
                <a:gd name="T2" fmla="*/ 0 w 107"/>
                <a:gd name="T3" fmla="*/ 53 h 106"/>
                <a:gd name="T4" fmla="*/ 54 w 107"/>
                <a:gd name="T5" fmla="*/ 106 h 106"/>
                <a:gd name="T6" fmla="*/ 107 w 107"/>
                <a:gd name="T7" fmla="*/ 53 h 106"/>
                <a:gd name="T8" fmla="*/ 54 w 107"/>
                <a:gd name="T9" fmla="*/ 0 h 106"/>
                <a:gd name="T10" fmla="*/ 54 w 107"/>
                <a:gd name="T11" fmla="*/ 85 h 106"/>
                <a:gd name="T12" fmla="*/ 22 w 107"/>
                <a:gd name="T13" fmla="*/ 53 h 106"/>
                <a:gd name="T14" fmla="*/ 54 w 107"/>
                <a:gd name="T15" fmla="*/ 21 h 106"/>
                <a:gd name="T16" fmla="*/ 86 w 107"/>
                <a:gd name="T17" fmla="*/ 53 h 106"/>
                <a:gd name="T18" fmla="*/ 54 w 107"/>
                <a:gd name="T19" fmla="*/ 8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6">
                  <a:moveTo>
                    <a:pt x="54" y="0"/>
                  </a:moveTo>
                  <a:cubicBezTo>
                    <a:pt x="24" y="0"/>
                    <a:pt x="0" y="24"/>
                    <a:pt x="0" y="53"/>
                  </a:cubicBezTo>
                  <a:cubicBezTo>
                    <a:pt x="0" y="82"/>
                    <a:pt x="24" y="106"/>
                    <a:pt x="54" y="106"/>
                  </a:cubicBezTo>
                  <a:cubicBezTo>
                    <a:pt x="83" y="106"/>
                    <a:pt x="107" y="82"/>
                    <a:pt x="107" y="53"/>
                  </a:cubicBezTo>
                  <a:cubicBezTo>
                    <a:pt x="107" y="24"/>
                    <a:pt x="83" y="0"/>
                    <a:pt x="54" y="0"/>
                  </a:cubicBezTo>
                  <a:close/>
                  <a:moveTo>
                    <a:pt x="54" y="85"/>
                  </a:moveTo>
                  <a:cubicBezTo>
                    <a:pt x="36" y="85"/>
                    <a:pt x="22" y="71"/>
                    <a:pt x="22" y="53"/>
                  </a:cubicBezTo>
                  <a:cubicBezTo>
                    <a:pt x="22" y="35"/>
                    <a:pt x="36" y="21"/>
                    <a:pt x="54" y="21"/>
                  </a:cubicBezTo>
                  <a:cubicBezTo>
                    <a:pt x="71" y="21"/>
                    <a:pt x="86" y="35"/>
                    <a:pt x="86" y="53"/>
                  </a:cubicBezTo>
                  <a:cubicBezTo>
                    <a:pt x="86" y="71"/>
                    <a:pt x="71" y="85"/>
                    <a:pt x="54" y="85"/>
                  </a:cubicBezTo>
                  <a:close/>
                </a:path>
              </a:pathLst>
            </a:custGeom>
            <a:grpFill/>
            <a:ln>
              <a:solidFill>
                <a:srgbClr val="44536A"/>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5" name="Google Shape;590;p92" descr="40 KW GRID CONNECTED SOLAR POWER PLANT – The Leading Solar ...">
            <a:extLst>
              <a:ext uri="{FF2B5EF4-FFF2-40B4-BE49-F238E27FC236}">
                <a16:creationId xmlns:a16="http://schemas.microsoft.com/office/drawing/2014/main" id="{963647BE-9F0A-73EC-A38A-5F6A3DBEE00E}"/>
              </a:ext>
            </a:extLst>
          </p:cNvPr>
          <p:cNvPicPr preferRelativeResize="0"/>
          <p:nvPr/>
        </p:nvPicPr>
        <p:blipFill rotWithShape="1">
          <a:blip r:embed="rId4">
            <a:alphaModFix/>
          </a:blip>
          <a:srcRect l="12690" r="13655"/>
          <a:stretch/>
        </p:blipFill>
        <p:spPr>
          <a:xfrm>
            <a:off x="10986141" y="32625"/>
            <a:ext cx="1202268" cy="861484"/>
          </a:xfrm>
          <a:prstGeom prst="rect">
            <a:avLst/>
          </a:prstGeom>
          <a:noFill/>
          <a:ln>
            <a:noFill/>
          </a:ln>
        </p:spPr>
      </p:pic>
      <p:pic>
        <p:nvPicPr>
          <p:cNvPr id="18" name="Picture 17" descr="Logo&#10;&#10;Description automatically generated">
            <a:extLst>
              <a:ext uri="{FF2B5EF4-FFF2-40B4-BE49-F238E27FC236}">
                <a16:creationId xmlns:a16="http://schemas.microsoft.com/office/drawing/2014/main" id="{70E3657E-F354-8A95-5C00-8B595C038CC9}"/>
              </a:ext>
            </a:extLst>
          </p:cNvPr>
          <p:cNvPicPr>
            <a:picLocks noChangeAspect="1"/>
          </p:cNvPicPr>
          <p:nvPr/>
        </p:nvPicPr>
        <p:blipFill>
          <a:blip r:embed="rId5"/>
          <a:stretch>
            <a:fillRect/>
          </a:stretch>
        </p:blipFill>
        <p:spPr>
          <a:xfrm>
            <a:off x="-123712" y="32625"/>
            <a:ext cx="1295400" cy="863600"/>
          </a:xfrm>
          <a:prstGeom prst="rect">
            <a:avLst/>
          </a:prstGeom>
        </p:spPr>
      </p:pic>
    </p:spTree>
    <p:extLst>
      <p:ext uri="{BB962C8B-B14F-4D97-AF65-F5344CB8AC3E}">
        <p14:creationId xmlns:p14="http://schemas.microsoft.com/office/powerpoint/2010/main" val="3606784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61A39"/>
        </a:solidFill>
        <a:effectLst/>
      </p:bgPr>
    </p:bg>
    <p:spTree>
      <p:nvGrpSpPr>
        <p:cNvPr id="1" name="Shape 1327"/>
        <p:cNvGrpSpPr/>
        <p:nvPr/>
      </p:nvGrpSpPr>
      <p:grpSpPr>
        <a:xfrm>
          <a:off x="0" y="0"/>
          <a:ext cx="0" cy="0"/>
          <a:chOff x="0" y="0"/>
          <a:chExt cx="0" cy="0"/>
        </a:xfrm>
      </p:grpSpPr>
      <p:sp>
        <p:nvSpPr>
          <p:cNvPr id="1329" name="Google Shape;1329;p5"/>
          <p:cNvSpPr/>
          <p:nvPr/>
        </p:nvSpPr>
        <p:spPr>
          <a:xfrm>
            <a:off x="399535" y="4526570"/>
            <a:ext cx="9735065" cy="1998921"/>
          </a:xfrm>
          <a:prstGeom prst="rect">
            <a:avLst/>
          </a:prstGeom>
          <a:noFill/>
          <a:ln>
            <a:noFill/>
          </a:ln>
        </p:spPr>
        <p:txBody>
          <a:bodyPr spcFirstLastPara="1" wrap="square" lIns="121900" tIns="121900" rIns="121900" bIns="121900" anchor="ctr" anchorCtr="0">
            <a:noAutofit/>
          </a:bodyPr>
          <a:lstStyle/>
          <a:p>
            <a:pPr lvl="0">
              <a:lnSpc>
                <a:spcPct val="115000"/>
              </a:lnSpc>
              <a:buClr>
                <a:srgbClr val="000000"/>
              </a:buClr>
              <a:defRPr/>
            </a:pPr>
            <a:r>
              <a:rPr lang="en-US" sz="4400" dirty="0">
                <a:solidFill>
                  <a:schemeClr val="bg1"/>
                </a:solidFill>
                <a:latin typeface="Proxima Nova" panose="020B0604020202020204" charset="0"/>
              </a:rPr>
              <a:t>Digital India: Leveraging Data to Transform Governance</a:t>
            </a:r>
            <a:endParaRPr sz="4400" dirty="0">
              <a:solidFill>
                <a:schemeClr val="bg1"/>
              </a:solidFill>
              <a:latin typeface="Proxima Nova" panose="020B0604020202020204" charset="0"/>
              <a:sym typeface="Century Gothic"/>
            </a:endParaRPr>
          </a:p>
        </p:txBody>
      </p:sp>
      <p:pic>
        <p:nvPicPr>
          <p:cNvPr id="1331" name="Google Shape;1331;p5" descr="40 KW GRID CONNECTED SOLAR POWER PLANT – The Leading Solar ..."/>
          <p:cNvPicPr preferRelativeResize="0"/>
          <p:nvPr/>
        </p:nvPicPr>
        <p:blipFill rotWithShape="1">
          <a:blip r:embed="rId3">
            <a:alphaModFix/>
          </a:blip>
          <a:srcRect l="12690" r="13655"/>
          <a:stretch/>
        </p:blipFill>
        <p:spPr>
          <a:xfrm>
            <a:off x="1" y="-16"/>
            <a:ext cx="1401233" cy="1005416"/>
          </a:xfrm>
          <a:prstGeom prst="rect">
            <a:avLst/>
          </a:prstGeom>
          <a:noFill/>
          <a:ln>
            <a:noFill/>
          </a:ln>
        </p:spPr>
      </p:pic>
      <p:sp>
        <p:nvSpPr>
          <p:cNvPr id="1332" name="Google Shape;1332;p5"/>
          <p:cNvSpPr/>
          <p:nvPr/>
        </p:nvSpPr>
        <p:spPr>
          <a:xfrm>
            <a:off x="0" y="0"/>
            <a:ext cx="1485600" cy="1065600"/>
          </a:xfrm>
          <a:prstGeom prst="rect">
            <a:avLst/>
          </a:prstGeom>
          <a:solidFill>
            <a:srgbClr val="061A39">
              <a:alpha val="34901"/>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835743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C94D47-CBEA-3942-9384-233C9589BE48}"/>
              </a:ext>
            </a:extLst>
          </p:cNvPr>
          <p:cNvPicPr>
            <a:picLocks noChangeAspect="1"/>
          </p:cNvPicPr>
          <p:nvPr/>
        </p:nvPicPr>
        <p:blipFill rotWithShape="1">
          <a:blip r:embed="rId2" cstate="print"/>
          <a:srcRect l="13537" t="5361" r="14095" b="5593"/>
          <a:stretch/>
        </p:blipFill>
        <p:spPr>
          <a:xfrm>
            <a:off x="3210000" y="1885832"/>
            <a:ext cx="4752000" cy="4147870"/>
          </a:xfrm>
          <a:prstGeom prst="rect">
            <a:avLst/>
          </a:prstGeom>
        </p:spPr>
      </p:pic>
      <p:grpSp>
        <p:nvGrpSpPr>
          <p:cNvPr id="2" name="Group 1">
            <a:extLst>
              <a:ext uri="{FF2B5EF4-FFF2-40B4-BE49-F238E27FC236}">
                <a16:creationId xmlns:a16="http://schemas.microsoft.com/office/drawing/2014/main" id="{E1370D6F-E882-5BAD-F4D5-5C0A55B824F9}"/>
              </a:ext>
            </a:extLst>
          </p:cNvPr>
          <p:cNvGrpSpPr/>
          <p:nvPr/>
        </p:nvGrpSpPr>
        <p:grpSpPr>
          <a:xfrm>
            <a:off x="413100" y="1407201"/>
            <a:ext cx="2157413" cy="5180644"/>
            <a:chOff x="413100" y="1407201"/>
            <a:chExt cx="2157413" cy="5180644"/>
          </a:xfrm>
          <a:solidFill>
            <a:srgbClr val="427A86"/>
          </a:solidFill>
        </p:grpSpPr>
        <p:sp>
          <p:nvSpPr>
            <p:cNvPr id="7" name="Rectangle 6">
              <a:extLst>
                <a:ext uri="{FF2B5EF4-FFF2-40B4-BE49-F238E27FC236}">
                  <a16:creationId xmlns:a16="http://schemas.microsoft.com/office/drawing/2014/main" id="{87C1C29C-1D0D-9946-884B-829D541A3A56}"/>
                </a:ext>
              </a:extLst>
            </p:cNvPr>
            <p:cNvSpPr/>
            <p:nvPr/>
          </p:nvSpPr>
          <p:spPr>
            <a:xfrm>
              <a:off x="413100" y="1407201"/>
              <a:ext cx="2157413" cy="957263"/>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Proxima Nova" panose="020B0604020202020204" charset="0"/>
                </a:rPr>
                <a:t>200+</a:t>
              </a:r>
            </a:p>
            <a:p>
              <a:pPr algn="ctr"/>
              <a:r>
                <a:rPr lang="en-US" b="1" dirty="0">
                  <a:solidFill>
                    <a:schemeClr val="bg1"/>
                  </a:solidFill>
                  <a:latin typeface="Proxima Nova" panose="020B0604020202020204" charset="0"/>
                </a:rPr>
                <a:t>Major projects</a:t>
              </a:r>
            </a:p>
          </p:txBody>
        </p:sp>
        <p:sp>
          <p:nvSpPr>
            <p:cNvPr id="8" name="Rectangle 7">
              <a:extLst>
                <a:ext uri="{FF2B5EF4-FFF2-40B4-BE49-F238E27FC236}">
                  <a16:creationId xmlns:a16="http://schemas.microsoft.com/office/drawing/2014/main" id="{AD33CE48-8A90-174D-AC6C-185AEF3F4B78}"/>
                </a:ext>
              </a:extLst>
            </p:cNvPr>
            <p:cNvSpPr/>
            <p:nvPr/>
          </p:nvSpPr>
          <p:spPr>
            <a:xfrm>
              <a:off x="413100" y="2814995"/>
              <a:ext cx="2157413" cy="957263"/>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Proxima Nova" panose="020B0604020202020204" charset="0"/>
                </a:rPr>
                <a:t>4030</a:t>
              </a:r>
            </a:p>
            <a:p>
              <a:pPr algn="ctr"/>
              <a:r>
                <a:rPr lang="en-US" sz="2000" b="1" dirty="0">
                  <a:solidFill>
                    <a:schemeClr val="bg1"/>
                  </a:solidFill>
                  <a:latin typeface="Proxima Nova" panose="020B0604020202020204" charset="0"/>
                </a:rPr>
                <a:t>Services</a:t>
              </a:r>
            </a:p>
          </p:txBody>
        </p:sp>
        <p:sp>
          <p:nvSpPr>
            <p:cNvPr id="9" name="Rectangle 8">
              <a:extLst>
                <a:ext uri="{FF2B5EF4-FFF2-40B4-BE49-F238E27FC236}">
                  <a16:creationId xmlns:a16="http://schemas.microsoft.com/office/drawing/2014/main" id="{585D25A7-EAAF-DA44-A48D-C66C5041FD94}"/>
                </a:ext>
              </a:extLst>
            </p:cNvPr>
            <p:cNvSpPr/>
            <p:nvPr/>
          </p:nvSpPr>
          <p:spPr>
            <a:xfrm>
              <a:off x="413100" y="4222789"/>
              <a:ext cx="2157413" cy="957263"/>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Proxima Nova" panose="020B0604020202020204" charset="0"/>
                </a:rPr>
                <a:t>337 Mn</a:t>
              </a:r>
            </a:p>
            <a:p>
              <a:pPr algn="ctr"/>
              <a:r>
                <a:rPr lang="en-US" b="1" dirty="0">
                  <a:solidFill>
                    <a:schemeClr val="bg1"/>
                  </a:solidFill>
                  <a:latin typeface="Proxima Nova" panose="020B0604020202020204" charset="0"/>
                </a:rPr>
                <a:t>Average Daily Transactions</a:t>
              </a:r>
            </a:p>
          </p:txBody>
        </p:sp>
        <p:sp>
          <p:nvSpPr>
            <p:cNvPr id="10" name="Rectangle 9">
              <a:extLst>
                <a:ext uri="{FF2B5EF4-FFF2-40B4-BE49-F238E27FC236}">
                  <a16:creationId xmlns:a16="http://schemas.microsoft.com/office/drawing/2014/main" id="{456B4FF7-2FCA-894A-8B3C-2ABC8B127B26}"/>
                </a:ext>
              </a:extLst>
            </p:cNvPr>
            <p:cNvSpPr/>
            <p:nvPr/>
          </p:nvSpPr>
          <p:spPr>
            <a:xfrm>
              <a:off x="413100" y="5630582"/>
              <a:ext cx="2157413" cy="957263"/>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Proxima Nova" panose="020B0604020202020204" charset="0"/>
                </a:rPr>
                <a:t>On Demand Services</a:t>
              </a:r>
            </a:p>
            <a:p>
              <a:pPr algn="ctr"/>
              <a:r>
                <a:rPr lang="en-US" sz="1600" b="1" dirty="0">
                  <a:solidFill>
                    <a:schemeClr val="bg1"/>
                  </a:solidFill>
                  <a:latin typeface="Proxima Nova" panose="020B0604020202020204" charset="0"/>
                </a:rPr>
                <a:t>From Central, State, Local Government</a:t>
              </a:r>
            </a:p>
          </p:txBody>
        </p:sp>
      </p:grpSp>
      <p:sp>
        <p:nvSpPr>
          <p:cNvPr id="11" name="Rectangle 10">
            <a:extLst>
              <a:ext uri="{FF2B5EF4-FFF2-40B4-BE49-F238E27FC236}">
                <a16:creationId xmlns:a16="http://schemas.microsoft.com/office/drawing/2014/main" id="{2C1F03D2-C799-714F-82F8-CE9D5DCA8DD3}"/>
              </a:ext>
            </a:extLst>
          </p:cNvPr>
          <p:cNvSpPr/>
          <p:nvPr/>
        </p:nvSpPr>
        <p:spPr>
          <a:xfrm>
            <a:off x="8416910" y="1407201"/>
            <a:ext cx="3543300" cy="5180644"/>
          </a:xfrm>
          <a:prstGeom prst="rect">
            <a:avLst/>
          </a:prstGeom>
          <a:solidFill>
            <a:srgbClr val="427A86"/>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lang="en-US" dirty="0"/>
              <a:t>Bridging the Digital Divide</a:t>
            </a:r>
          </a:p>
          <a:p>
            <a:pPr marL="285750" indent="-285750">
              <a:lnSpc>
                <a:spcPct val="150000"/>
              </a:lnSpc>
              <a:buFont typeface="Arial" panose="020B0604020202020204" pitchFamily="34" charset="0"/>
              <a:buChar char="•"/>
            </a:pPr>
            <a:r>
              <a:rPr lang="en-US" dirty="0"/>
              <a:t>Universal Coverage</a:t>
            </a:r>
          </a:p>
          <a:p>
            <a:pPr marL="285750" indent="-285750">
              <a:lnSpc>
                <a:spcPct val="150000"/>
              </a:lnSpc>
              <a:buFont typeface="Arial" panose="020B0604020202020204" pitchFamily="34" charset="0"/>
              <a:buChar char="•"/>
            </a:pPr>
            <a:r>
              <a:rPr lang="en-US" dirty="0"/>
              <a:t>Single Sign on</a:t>
            </a:r>
          </a:p>
          <a:p>
            <a:pPr marL="285750" indent="-285750">
              <a:lnSpc>
                <a:spcPct val="150000"/>
              </a:lnSpc>
              <a:buFont typeface="Arial" panose="020B0604020202020204" pitchFamily="34" charset="0"/>
              <a:buChar char="•"/>
            </a:pPr>
            <a:r>
              <a:rPr lang="en-US" dirty="0"/>
              <a:t>Enhanced Experience</a:t>
            </a:r>
          </a:p>
          <a:p>
            <a:pPr marL="285750" indent="-285750">
              <a:lnSpc>
                <a:spcPct val="150000"/>
              </a:lnSpc>
              <a:buFont typeface="Arial" panose="020B0604020202020204" pitchFamily="34" charset="0"/>
              <a:buChar char="•"/>
            </a:pPr>
            <a:r>
              <a:rPr lang="en-US" dirty="0"/>
              <a:t>End to end workflow</a:t>
            </a:r>
          </a:p>
          <a:p>
            <a:pPr marL="285750" indent="-285750">
              <a:lnSpc>
                <a:spcPct val="150000"/>
              </a:lnSpc>
              <a:buFont typeface="Arial" panose="020B0604020202020204" pitchFamily="34" charset="0"/>
              <a:buChar char="•"/>
            </a:pPr>
            <a:r>
              <a:rPr lang="en-US" dirty="0"/>
              <a:t>Architecture - </a:t>
            </a:r>
            <a:r>
              <a:rPr lang="en-US" dirty="0" err="1"/>
              <a:t>InDEA</a:t>
            </a:r>
            <a:endParaRPr lang="en-US" dirty="0"/>
          </a:p>
          <a:p>
            <a:pPr marL="285750" indent="-285750">
              <a:lnSpc>
                <a:spcPct val="150000"/>
              </a:lnSpc>
              <a:buFont typeface="Arial" panose="020B0604020202020204" pitchFamily="34" charset="0"/>
              <a:buChar char="•"/>
            </a:pPr>
            <a:r>
              <a:rPr lang="en-US" dirty="0"/>
              <a:t>Whole of Government Approach</a:t>
            </a:r>
          </a:p>
          <a:p>
            <a:pPr marL="285750" indent="-285750">
              <a:lnSpc>
                <a:spcPct val="150000"/>
              </a:lnSpc>
              <a:buFont typeface="Arial" panose="020B0604020202020204" pitchFamily="34" charset="0"/>
              <a:buChar char="•"/>
            </a:pPr>
            <a:r>
              <a:rPr lang="en-US" dirty="0"/>
              <a:t>Open API as a Catalyst</a:t>
            </a:r>
          </a:p>
          <a:p>
            <a:pPr marL="285750" indent="-285750">
              <a:lnSpc>
                <a:spcPct val="150000"/>
              </a:lnSpc>
              <a:buFont typeface="Arial" panose="020B0604020202020204" pitchFamily="34" charset="0"/>
              <a:buChar char="•"/>
            </a:pPr>
            <a:r>
              <a:rPr lang="en-US" dirty="0"/>
              <a:t>Era of digital platforms</a:t>
            </a:r>
          </a:p>
        </p:txBody>
      </p:sp>
      <p:sp>
        <p:nvSpPr>
          <p:cNvPr id="13" name="Google Shape;249;p59">
            <a:extLst>
              <a:ext uri="{FF2B5EF4-FFF2-40B4-BE49-F238E27FC236}">
                <a16:creationId xmlns:a16="http://schemas.microsoft.com/office/drawing/2014/main" id="{22A2B815-F064-20CC-872E-122B04DDC21C}"/>
              </a:ext>
            </a:extLst>
          </p:cNvPr>
          <p:cNvSpPr txBox="1"/>
          <p:nvPr/>
        </p:nvSpPr>
        <p:spPr>
          <a:xfrm>
            <a:off x="1378537" y="101639"/>
            <a:ext cx="9359267" cy="1054104"/>
          </a:xfrm>
          <a:prstGeom prst="rect">
            <a:avLst/>
          </a:prstGeom>
          <a:noFill/>
          <a:ln>
            <a:noFill/>
          </a:ln>
        </p:spPr>
        <p:txBody>
          <a:bodyPr spcFirstLastPara="1" wrap="square" lIns="68575" tIns="34275" rIns="68575" bIns="34275" anchor="b"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 sz="3200" b="1" i="0" u="none" strike="noStrike" kern="0" cap="none" spc="0" normalizeH="0" baseline="0" noProof="0" dirty="0">
                <a:ln>
                  <a:noFill/>
                </a:ln>
                <a:solidFill>
                  <a:srgbClr val="002060"/>
                </a:solidFill>
                <a:effectLst/>
                <a:uLnTx/>
                <a:uFillTx/>
                <a:latin typeface="Century Gothic" panose="020B0502020202020204" pitchFamily="34" charset="0"/>
                <a:ea typeface="Poppins"/>
                <a:cs typeface="Poppins"/>
                <a:sym typeface="Poppins"/>
              </a:rPr>
              <a:t>Digital India: Enabling </a:t>
            </a:r>
            <a:r>
              <a:rPr lang="en" sz="3200" b="1" kern="0" dirty="0">
                <a:solidFill>
                  <a:srgbClr val="002060"/>
                </a:solidFill>
                <a:latin typeface="Century Gothic" panose="020B0502020202020204" pitchFamily="34" charset="0"/>
                <a:ea typeface="Poppins"/>
                <a:cs typeface="Poppins"/>
                <a:sym typeface="Poppins"/>
              </a:rPr>
              <a:t>Digital Transformation at Population Scale</a:t>
            </a:r>
            <a:endParaRPr kumimoji="0" sz="1200" b="0" i="0" u="none" strike="noStrike" kern="0" cap="none" spc="0" normalizeH="0" baseline="0" noProof="0" dirty="0">
              <a:ln>
                <a:noFill/>
              </a:ln>
              <a:solidFill>
                <a:srgbClr val="000000"/>
              </a:solidFill>
              <a:effectLst/>
              <a:uLnTx/>
              <a:uFillTx/>
              <a:latin typeface="Century Gothic" panose="020B0502020202020204" pitchFamily="34" charset="0"/>
              <a:sym typeface="Arial"/>
            </a:endParaRPr>
          </a:p>
        </p:txBody>
      </p:sp>
      <p:sp>
        <p:nvSpPr>
          <p:cNvPr id="14" name="Trapezoid 49">
            <a:extLst>
              <a:ext uri="{FF2B5EF4-FFF2-40B4-BE49-F238E27FC236}">
                <a16:creationId xmlns:a16="http://schemas.microsoft.com/office/drawing/2014/main" id="{EBF3D97F-E9DB-4DE7-7536-BA9FE6E8DBF5}"/>
              </a:ext>
            </a:extLst>
          </p:cNvPr>
          <p:cNvSpPr/>
          <p:nvPr/>
        </p:nvSpPr>
        <p:spPr bwMode="gray">
          <a:xfrm rot="16200000">
            <a:off x="302874" y="3865296"/>
            <a:ext cx="5180644" cy="264453"/>
          </a:xfrm>
          <a:prstGeom prst="trapezoid">
            <a:avLst>
              <a:gd name="adj" fmla="val 124888"/>
            </a:avLst>
          </a:prstGeom>
          <a:gradFill flip="none" rotWithShape="1">
            <a:gsLst>
              <a:gs pos="0">
                <a:sysClr val="window" lastClr="FFFFFF"/>
              </a:gs>
              <a:gs pos="100000">
                <a:sysClr val="window" lastClr="FFFFFF">
                  <a:lumMod val="75000"/>
                </a:sysClr>
              </a:gs>
            </a:gsLst>
            <a:lin ang="5400000" scaled="1"/>
            <a:tileRect/>
          </a:gradFill>
          <a:ln w="19050" algn="ctr">
            <a:noFill/>
            <a:miter lim="800000"/>
            <a:headEnd/>
            <a:tailEnd/>
          </a:ln>
        </p:spPr>
        <p:txBody>
          <a:bodyPr vert="eaVert" wrap="none" lIns="88900" tIns="88900" rIns="88900" bIns="88900" rtlCol="0" anchor="ctr"/>
          <a:lstStyle/>
          <a:p>
            <a:pPr marL="0" marR="0" lvl="0" indent="0" algn="ctr" defTabSz="914400" rtl="0" eaLnBrk="1" fontAlgn="auto" latinLnBrk="0" hangingPunct="1">
              <a:lnSpc>
                <a:spcPct val="100000"/>
              </a:lnSpc>
              <a:spcBef>
                <a:spcPts val="400"/>
              </a:spcBef>
              <a:spcAft>
                <a:spcPts val="0"/>
              </a:spcAft>
              <a:buClrTx/>
              <a:buSzTx/>
              <a:buFont typeface="Wingdings 2" pitchFamily="18" charset="2"/>
              <a:buNone/>
              <a:tabLst/>
              <a:defRPr/>
            </a:pPr>
            <a:endParaRPr kumimoji="0" lang="en-US" sz="1200" b="0" i="0" u="none" strike="noStrike" kern="0" cap="none" spc="0" normalizeH="0" baseline="0" noProof="0" dirty="0">
              <a:ln>
                <a:noFill/>
              </a:ln>
              <a:solidFill>
                <a:prstClr val="black"/>
              </a:solidFill>
              <a:effectLst/>
              <a:uLnTx/>
              <a:uFillTx/>
              <a:latin typeface="Arial"/>
              <a:ea typeface="+mn-ea"/>
              <a:cs typeface="+mn-cs"/>
            </a:endParaRPr>
          </a:p>
        </p:txBody>
      </p:sp>
      <p:sp>
        <p:nvSpPr>
          <p:cNvPr id="16" name="Trapezoid 49">
            <a:extLst>
              <a:ext uri="{FF2B5EF4-FFF2-40B4-BE49-F238E27FC236}">
                <a16:creationId xmlns:a16="http://schemas.microsoft.com/office/drawing/2014/main" id="{92C0AE95-EF10-0AB6-837F-4928F6513D26}"/>
              </a:ext>
            </a:extLst>
          </p:cNvPr>
          <p:cNvSpPr/>
          <p:nvPr/>
        </p:nvSpPr>
        <p:spPr bwMode="gray">
          <a:xfrm rot="5400000">
            <a:off x="5612191" y="3865295"/>
            <a:ext cx="5180644" cy="264453"/>
          </a:xfrm>
          <a:prstGeom prst="trapezoid">
            <a:avLst>
              <a:gd name="adj" fmla="val 124888"/>
            </a:avLst>
          </a:prstGeom>
          <a:gradFill flip="none" rotWithShape="1">
            <a:gsLst>
              <a:gs pos="0">
                <a:sysClr val="window" lastClr="FFFFFF"/>
              </a:gs>
              <a:gs pos="100000">
                <a:sysClr val="window" lastClr="FFFFFF">
                  <a:lumMod val="75000"/>
                </a:sysClr>
              </a:gs>
            </a:gsLst>
            <a:lin ang="5400000" scaled="1"/>
            <a:tileRect/>
          </a:gradFill>
          <a:ln w="19050" algn="ctr">
            <a:noFill/>
            <a:miter lim="800000"/>
            <a:headEnd/>
            <a:tailEnd/>
          </a:ln>
        </p:spPr>
        <p:txBody>
          <a:bodyPr vert="eaVert" wrap="none" lIns="88900" tIns="88900" rIns="88900" bIns="88900" rtlCol="0" anchor="ctr"/>
          <a:lstStyle/>
          <a:p>
            <a:pPr marL="0" marR="0" lvl="0" indent="0" algn="ctr" defTabSz="914400" rtl="0" eaLnBrk="1" fontAlgn="auto" latinLnBrk="0" hangingPunct="1">
              <a:lnSpc>
                <a:spcPct val="100000"/>
              </a:lnSpc>
              <a:spcBef>
                <a:spcPts val="400"/>
              </a:spcBef>
              <a:spcAft>
                <a:spcPts val="0"/>
              </a:spcAft>
              <a:buClrTx/>
              <a:buSzTx/>
              <a:buFont typeface="Wingdings 2" pitchFamily="18" charset="2"/>
              <a:buNone/>
              <a:tabLst/>
              <a:defRPr/>
            </a:pPr>
            <a:endParaRPr kumimoji="0" lang="en-US" sz="1200" b="0" i="0" u="none" strike="noStrike" kern="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BFBAB284-F040-5258-1FD4-3C2AC0E43ACF}"/>
              </a:ext>
            </a:extLst>
          </p:cNvPr>
          <p:cNvSpPr/>
          <p:nvPr/>
        </p:nvSpPr>
        <p:spPr>
          <a:xfrm>
            <a:off x="8416910" y="1395007"/>
            <a:ext cx="3543300" cy="580097"/>
          </a:xfrm>
          <a:prstGeom prst="rect">
            <a:avLst/>
          </a:prstGeom>
          <a:solidFill>
            <a:srgbClr val="CBCAC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Approach</a:t>
            </a:r>
          </a:p>
        </p:txBody>
      </p:sp>
      <p:pic>
        <p:nvPicPr>
          <p:cNvPr id="6" name="Google Shape;590;p92" descr="40 KW GRID CONNECTED SOLAR POWER PLANT – The Leading Solar ...">
            <a:extLst>
              <a:ext uri="{FF2B5EF4-FFF2-40B4-BE49-F238E27FC236}">
                <a16:creationId xmlns:a16="http://schemas.microsoft.com/office/drawing/2014/main" id="{16D166BB-F895-BF7F-C74E-F8FAC9B272D3}"/>
              </a:ext>
            </a:extLst>
          </p:cNvPr>
          <p:cNvPicPr preferRelativeResize="0"/>
          <p:nvPr/>
        </p:nvPicPr>
        <p:blipFill rotWithShape="1">
          <a:blip r:embed="rId3">
            <a:alphaModFix/>
          </a:blip>
          <a:srcRect l="12690" r="13655"/>
          <a:stretch/>
        </p:blipFill>
        <p:spPr>
          <a:xfrm>
            <a:off x="10986141" y="32625"/>
            <a:ext cx="1202268" cy="861484"/>
          </a:xfrm>
          <a:prstGeom prst="rect">
            <a:avLst/>
          </a:prstGeom>
          <a:noFill/>
          <a:ln>
            <a:noFill/>
          </a:ln>
        </p:spPr>
      </p:pic>
      <p:pic>
        <p:nvPicPr>
          <p:cNvPr id="12" name="Picture 11" descr="Logo&#10;&#10;Description automatically generated">
            <a:extLst>
              <a:ext uri="{FF2B5EF4-FFF2-40B4-BE49-F238E27FC236}">
                <a16:creationId xmlns:a16="http://schemas.microsoft.com/office/drawing/2014/main" id="{3FAE9F1B-5DED-17AC-6534-D2CDB71D95CD}"/>
              </a:ext>
            </a:extLst>
          </p:cNvPr>
          <p:cNvPicPr>
            <a:picLocks noChangeAspect="1"/>
          </p:cNvPicPr>
          <p:nvPr/>
        </p:nvPicPr>
        <p:blipFill>
          <a:blip r:embed="rId4"/>
          <a:stretch>
            <a:fillRect/>
          </a:stretch>
        </p:blipFill>
        <p:spPr>
          <a:xfrm>
            <a:off x="-123712" y="32625"/>
            <a:ext cx="1295400" cy="863600"/>
          </a:xfrm>
          <a:prstGeom prst="rect">
            <a:avLst/>
          </a:prstGeom>
        </p:spPr>
      </p:pic>
    </p:spTree>
    <p:extLst>
      <p:ext uri="{BB962C8B-B14F-4D97-AF65-F5344CB8AC3E}">
        <p14:creationId xmlns:p14="http://schemas.microsoft.com/office/powerpoint/2010/main" val="2457407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49;p59">
            <a:extLst>
              <a:ext uri="{FF2B5EF4-FFF2-40B4-BE49-F238E27FC236}">
                <a16:creationId xmlns:a16="http://schemas.microsoft.com/office/drawing/2014/main" id="{C40B2091-7AD3-0047-A2C8-3B8355A36C15}"/>
              </a:ext>
            </a:extLst>
          </p:cNvPr>
          <p:cNvSpPr txBox="1"/>
          <p:nvPr/>
        </p:nvSpPr>
        <p:spPr>
          <a:xfrm>
            <a:off x="1721366" y="127055"/>
            <a:ext cx="8373156" cy="1054104"/>
          </a:xfrm>
          <a:prstGeom prst="rect">
            <a:avLst/>
          </a:prstGeom>
          <a:noFill/>
          <a:ln>
            <a:noFill/>
          </a:ln>
        </p:spPr>
        <p:txBody>
          <a:bodyPr spcFirstLastPara="1" wrap="square" lIns="68575" tIns="34275" rIns="68575" bIns="34275" anchor="b"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IN" sz="3200" b="1" i="0" u="none" strike="noStrike" kern="0" cap="none" spc="0" normalizeH="0" baseline="0" noProof="0" dirty="0">
                <a:ln>
                  <a:noFill/>
                </a:ln>
                <a:solidFill>
                  <a:srgbClr val="002060"/>
                </a:solidFill>
                <a:effectLst/>
                <a:uLnTx/>
                <a:uFillTx/>
                <a:latin typeface="Century Gothic" panose="020B0502020202020204" pitchFamily="34" charset="0"/>
                <a:ea typeface="Poppins"/>
                <a:cs typeface="Poppins"/>
                <a:sym typeface="Poppins"/>
              </a:rPr>
              <a:t>Indiastack: India’s Experience of Building Technology Platforms at Population Scale </a:t>
            </a:r>
            <a:endParaRPr kumimoji="0" lang="en-IN" sz="1200" b="0" i="0" u="none" strike="noStrike" kern="0" cap="none" spc="0" normalizeH="0" baseline="0" noProof="0" dirty="0">
              <a:ln>
                <a:noFill/>
              </a:ln>
              <a:solidFill>
                <a:srgbClr val="000000"/>
              </a:solidFill>
              <a:effectLst/>
              <a:uLnTx/>
              <a:uFillTx/>
              <a:latin typeface="Century Gothic" panose="020B0502020202020204" pitchFamily="34" charset="0"/>
              <a:sym typeface="Arial"/>
            </a:endParaRPr>
          </a:p>
        </p:txBody>
      </p:sp>
      <p:pic>
        <p:nvPicPr>
          <p:cNvPr id="2" name="Google Shape;590;p92" descr="40 KW GRID CONNECTED SOLAR POWER PLANT – The Leading Solar ...">
            <a:extLst>
              <a:ext uri="{FF2B5EF4-FFF2-40B4-BE49-F238E27FC236}">
                <a16:creationId xmlns:a16="http://schemas.microsoft.com/office/drawing/2014/main" id="{DC4BC19F-9563-58DA-91F7-C44F742E5CA5}"/>
              </a:ext>
            </a:extLst>
          </p:cNvPr>
          <p:cNvPicPr preferRelativeResize="0"/>
          <p:nvPr/>
        </p:nvPicPr>
        <p:blipFill rotWithShape="1">
          <a:blip r:embed="rId2">
            <a:alphaModFix/>
          </a:blip>
          <a:srcRect l="12690" r="13655"/>
          <a:stretch/>
        </p:blipFill>
        <p:spPr>
          <a:xfrm>
            <a:off x="10986141" y="32625"/>
            <a:ext cx="1202268" cy="861484"/>
          </a:xfrm>
          <a:prstGeom prst="rect">
            <a:avLst/>
          </a:prstGeom>
          <a:noFill/>
          <a:ln>
            <a:noFill/>
          </a:ln>
        </p:spPr>
      </p:pic>
      <p:pic>
        <p:nvPicPr>
          <p:cNvPr id="3" name="Picture 2" descr="Logo&#10;&#10;Description automatically generated">
            <a:extLst>
              <a:ext uri="{FF2B5EF4-FFF2-40B4-BE49-F238E27FC236}">
                <a16:creationId xmlns:a16="http://schemas.microsoft.com/office/drawing/2014/main" id="{D0C6E6B4-ADC7-51FA-3292-34D841D2BAE6}"/>
              </a:ext>
            </a:extLst>
          </p:cNvPr>
          <p:cNvPicPr>
            <a:picLocks noChangeAspect="1"/>
          </p:cNvPicPr>
          <p:nvPr/>
        </p:nvPicPr>
        <p:blipFill>
          <a:blip r:embed="rId3"/>
          <a:stretch>
            <a:fillRect/>
          </a:stretch>
        </p:blipFill>
        <p:spPr>
          <a:xfrm>
            <a:off x="-123712" y="32625"/>
            <a:ext cx="1295400" cy="863600"/>
          </a:xfrm>
          <a:prstGeom prst="rect">
            <a:avLst/>
          </a:prstGeom>
        </p:spPr>
      </p:pic>
      <p:sp>
        <p:nvSpPr>
          <p:cNvPr id="5" name="Rectangle 4">
            <a:extLst>
              <a:ext uri="{FF2B5EF4-FFF2-40B4-BE49-F238E27FC236}">
                <a16:creationId xmlns:a16="http://schemas.microsoft.com/office/drawing/2014/main" id="{CB11A1AE-C190-908F-8E33-2184EDABBE83}"/>
              </a:ext>
            </a:extLst>
          </p:cNvPr>
          <p:cNvSpPr/>
          <p:nvPr/>
        </p:nvSpPr>
        <p:spPr>
          <a:xfrm>
            <a:off x="413100" y="1407199"/>
            <a:ext cx="2476404" cy="129942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Proxima Nova" panose="020B0604020202020204" charset="0"/>
            </a:endParaRPr>
          </a:p>
        </p:txBody>
      </p:sp>
      <p:sp>
        <p:nvSpPr>
          <p:cNvPr id="14" name="Rectangle 13">
            <a:extLst>
              <a:ext uri="{FF2B5EF4-FFF2-40B4-BE49-F238E27FC236}">
                <a16:creationId xmlns:a16="http://schemas.microsoft.com/office/drawing/2014/main" id="{D091B1D9-26EC-131D-7E47-3FF35D3ADCCE}"/>
              </a:ext>
            </a:extLst>
          </p:cNvPr>
          <p:cNvSpPr/>
          <p:nvPr/>
        </p:nvSpPr>
        <p:spPr>
          <a:xfrm>
            <a:off x="3440780" y="1407199"/>
            <a:ext cx="2476404" cy="129942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Proxima Nova" panose="020B0604020202020204" charset="0"/>
            </a:endParaRPr>
          </a:p>
        </p:txBody>
      </p:sp>
      <p:sp>
        <p:nvSpPr>
          <p:cNvPr id="15" name="Rectangle 14">
            <a:extLst>
              <a:ext uri="{FF2B5EF4-FFF2-40B4-BE49-F238E27FC236}">
                <a16:creationId xmlns:a16="http://schemas.microsoft.com/office/drawing/2014/main" id="{1FD0FEA7-4CF7-43BB-DC67-FB7BFE0C531F}"/>
              </a:ext>
            </a:extLst>
          </p:cNvPr>
          <p:cNvSpPr/>
          <p:nvPr/>
        </p:nvSpPr>
        <p:spPr>
          <a:xfrm>
            <a:off x="6468460" y="1407199"/>
            <a:ext cx="2476404" cy="129942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Proxima Nova" panose="020B0604020202020204" charset="0"/>
            </a:endParaRPr>
          </a:p>
        </p:txBody>
      </p:sp>
      <p:sp>
        <p:nvSpPr>
          <p:cNvPr id="16" name="Rectangle 15">
            <a:extLst>
              <a:ext uri="{FF2B5EF4-FFF2-40B4-BE49-F238E27FC236}">
                <a16:creationId xmlns:a16="http://schemas.microsoft.com/office/drawing/2014/main" id="{B2475276-E2C3-757D-3BCA-162A65F16EF6}"/>
              </a:ext>
            </a:extLst>
          </p:cNvPr>
          <p:cNvSpPr/>
          <p:nvPr/>
        </p:nvSpPr>
        <p:spPr>
          <a:xfrm>
            <a:off x="9496140" y="1407199"/>
            <a:ext cx="2476404" cy="129942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Proxima Nova" panose="020B0604020202020204" charset="0"/>
            </a:endParaRPr>
          </a:p>
        </p:txBody>
      </p:sp>
      <p:sp>
        <p:nvSpPr>
          <p:cNvPr id="17" name="Rectangle 16">
            <a:extLst>
              <a:ext uri="{FF2B5EF4-FFF2-40B4-BE49-F238E27FC236}">
                <a16:creationId xmlns:a16="http://schemas.microsoft.com/office/drawing/2014/main" id="{37B4BFB5-F5F1-FBD0-6505-2C3AC56CCFAD}"/>
              </a:ext>
            </a:extLst>
          </p:cNvPr>
          <p:cNvSpPr/>
          <p:nvPr/>
        </p:nvSpPr>
        <p:spPr>
          <a:xfrm>
            <a:off x="413100" y="3290806"/>
            <a:ext cx="2476404" cy="129942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Proxima Nova" panose="020B0604020202020204" charset="0"/>
            </a:endParaRPr>
          </a:p>
        </p:txBody>
      </p:sp>
      <p:sp>
        <p:nvSpPr>
          <p:cNvPr id="18" name="Rectangle 17">
            <a:extLst>
              <a:ext uri="{FF2B5EF4-FFF2-40B4-BE49-F238E27FC236}">
                <a16:creationId xmlns:a16="http://schemas.microsoft.com/office/drawing/2014/main" id="{F7DAEA0B-0105-FDF9-B626-F62F12716D2C}"/>
              </a:ext>
            </a:extLst>
          </p:cNvPr>
          <p:cNvSpPr/>
          <p:nvPr/>
        </p:nvSpPr>
        <p:spPr>
          <a:xfrm>
            <a:off x="3440780" y="3290806"/>
            <a:ext cx="2476404" cy="129942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Proxima Nova" panose="020B0604020202020204" charset="0"/>
            </a:endParaRPr>
          </a:p>
        </p:txBody>
      </p:sp>
      <p:sp>
        <p:nvSpPr>
          <p:cNvPr id="19" name="Rectangle 18">
            <a:extLst>
              <a:ext uri="{FF2B5EF4-FFF2-40B4-BE49-F238E27FC236}">
                <a16:creationId xmlns:a16="http://schemas.microsoft.com/office/drawing/2014/main" id="{1994484F-B9CD-3237-4A08-76C7F2293EC6}"/>
              </a:ext>
            </a:extLst>
          </p:cNvPr>
          <p:cNvSpPr/>
          <p:nvPr/>
        </p:nvSpPr>
        <p:spPr>
          <a:xfrm>
            <a:off x="6468460" y="3290806"/>
            <a:ext cx="2476404" cy="129942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Proxima Nova" panose="020B0604020202020204" charset="0"/>
            </a:endParaRPr>
          </a:p>
        </p:txBody>
      </p:sp>
      <p:sp>
        <p:nvSpPr>
          <p:cNvPr id="20" name="Rectangle 19">
            <a:extLst>
              <a:ext uri="{FF2B5EF4-FFF2-40B4-BE49-F238E27FC236}">
                <a16:creationId xmlns:a16="http://schemas.microsoft.com/office/drawing/2014/main" id="{D76AF564-528C-E0CE-A309-009C7CA99290}"/>
              </a:ext>
            </a:extLst>
          </p:cNvPr>
          <p:cNvSpPr/>
          <p:nvPr/>
        </p:nvSpPr>
        <p:spPr>
          <a:xfrm>
            <a:off x="9496140" y="3290806"/>
            <a:ext cx="2476404" cy="129942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Proxima Nova" panose="020B0604020202020204" charset="0"/>
            </a:endParaRPr>
          </a:p>
        </p:txBody>
      </p:sp>
      <p:sp>
        <p:nvSpPr>
          <p:cNvPr id="21" name="Rectangle 20">
            <a:extLst>
              <a:ext uri="{FF2B5EF4-FFF2-40B4-BE49-F238E27FC236}">
                <a16:creationId xmlns:a16="http://schemas.microsoft.com/office/drawing/2014/main" id="{27A0077F-568F-D48F-0D54-150C256A08AE}"/>
              </a:ext>
            </a:extLst>
          </p:cNvPr>
          <p:cNvSpPr/>
          <p:nvPr/>
        </p:nvSpPr>
        <p:spPr>
          <a:xfrm>
            <a:off x="413100" y="5174412"/>
            <a:ext cx="2476404" cy="129942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Proxima Nova" panose="020B0604020202020204" charset="0"/>
            </a:endParaRPr>
          </a:p>
        </p:txBody>
      </p:sp>
      <p:sp>
        <p:nvSpPr>
          <p:cNvPr id="22" name="Rectangle 21">
            <a:extLst>
              <a:ext uri="{FF2B5EF4-FFF2-40B4-BE49-F238E27FC236}">
                <a16:creationId xmlns:a16="http://schemas.microsoft.com/office/drawing/2014/main" id="{6FD4F1C9-59E5-5342-4F61-4F92348666E7}"/>
              </a:ext>
            </a:extLst>
          </p:cNvPr>
          <p:cNvSpPr/>
          <p:nvPr/>
        </p:nvSpPr>
        <p:spPr>
          <a:xfrm>
            <a:off x="3440780" y="5174412"/>
            <a:ext cx="2476404" cy="129942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Proxima Nova" panose="020B0604020202020204" charset="0"/>
            </a:endParaRPr>
          </a:p>
        </p:txBody>
      </p:sp>
      <p:sp>
        <p:nvSpPr>
          <p:cNvPr id="23" name="Rectangle 22">
            <a:extLst>
              <a:ext uri="{FF2B5EF4-FFF2-40B4-BE49-F238E27FC236}">
                <a16:creationId xmlns:a16="http://schemas.microsoft.com/office/drawing/2014/main" id="{E7EAD2EF-FD68-A986-498D-4B48E9FC1E2E}"/>
              </a:ext>
            </a:extLst>
          </p:cNvPr>
          <p:cNvSpPr/>
          <p:nvPr/>
        </p:nvSpPr>
        <p:spPr>
          <a:xfrm>
            <a:off x="6468460" y="5174412"/>
            <a:ext cx="2476404" cy="129942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Proxima Nova" panose="020B0604020202020204" charset="0"/>
            </a:endParaRPr>
          </a:p>
        </p:txBody>
      </p:sp>
      <p:sp>
        <p:nvSpPr>
          <p:cNvPr id="24" name="Rectangle 23">
            <a:extLst>
              <a:ext uri="{FF2B5EF4-FFF2-40B4-BE49-F238E27FC236}">
                <a16:creationId xmlns:a16="http://schemas.microsoft.com/office/drawing/2014/main" id="{CBE69FF1-C304-AA37-401A-A4FE1D56C353}"/>
              </a:ext>
            </a:extLst>
          </p:cNvPr>
          <p:cNvSpPr/>
          <p:nvPr/>
        </p:nvSpPr>
        <p:spPr>
          <a:xfrm>
            <a:off x="9496140" y="5174412"/>
            <a:ext cx="2476404" cy="129942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Proxima Nova" panose="020B0604020202020204" charset="0"/>
            </a:endParaRPr>
          </a:p>
        </p:txBody>
      </p:sp>
      <p:pic>
        <p:nvPicPr>
          <p:cNvPr id="6" name="Picture 5" descr="Logo, company name&#10;&#10;Description automatically generated">
            <a:extLst>
              <a:ext uri="{FF2B5EF4-FFF2-40B4-BE49-F238E27FC236}">
                <a16:creationId xmlns:a16="http://schemas.microsoft.com/office/drawing/2014/main" id="{836D6316-176F-767D-3E82-1BF6710DA54F}"/>
              </a:ext>
            </a:extLst>
          </p:cNvPr>
          <p:cNvPicPr>
            <a:picLocks noChangeAspect="1"/>
          </p:cNvPicPr>
          <p:nvPr/>
        </p:nvPicPr>
        <p:blipFill>
          <a:blip r:embed="rId4"/>
          <a:stretch>
            <a:fillRect/>
          </a:stretch>
        </p:blipFill>
        <p:spPr>
          <a:xfrm>
            <a:off x="413100" y="1407198"/>
            <a:ext cx="2476404" cy="1299423"/>
          </a:xfrm>
          <a:prstGeom prst="rect">
            <a:avLst/>
          </a:prstGeom>
        </p:spPr>
      </p:pic>
      <p:pic>
        <p:nvPicPr>
          <p:cNvPr id="8" name="Picture 2">
            <a:extLst>
              <a:ext uri="{FF2B5EF4-FFF2-40B4-BE49-F238E27FC236}">
                <a16:creationId xmlns:a16="http://schemas.microsoft.com/office/drawing/2014/main" id="{62D4A64B-5A21-4BC1-931B-316EC39946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0779" y="1407021"/>
            <a:ext cx="2476403" cy="129942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367DC722-9020-26A2-D258-FFB5274304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68457" y="1407022"/>
            <a:ext cx="2476403" cy="129942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72855F09-751A-9477-1CCB-CEFD584D900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96132" y="1407022"/>
            <a:ext cx="2476411" cy="129942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08657970-3339-2D28-CAEB-56BA70BFE58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8029" y="5174412"/>
            <a:ext cx="2511475" cy="129942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EB82136E-F8B2-6311-DA97-88EDA93B4B6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3242" y="5174411"/>
            <a:ext cx="2511475" cy="129942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0F25D309-DBB1-A2A2-C0D0-93665246D96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68456" y="5174411"/>
            <a:ext cx="2476404" cy="129942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45104AF0-9BF8-79B8-5C27-89C982D236F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496131" y="5174409"/>
            <a:ext cx="2476412" cy="129942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C40AD6C7-65ED-0055-1F82-5D1DC071A6E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0836" y="3290804"/>
            <a:ext cx="2438668" cy="1299424"/>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a:extLst>
              <a:ext uri="{FF2B5EF4-FFF2-40B4-BE49-F238E27FC236}">
                <a16:creationId xmlns:a16="http://schemas.microsoft.com/office/drawing/2014/main" id="{AC4CCE05-FF24-84EE-33A3-EB259B8357C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39182" y="3290626"/>
            <a:ext cx="2495535" cy="1299603"/>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a:extLst>
              <a:ext uri="{FF2B5EF4-FFF2-40B4-BE49-F238E27FC236}">
                <a16:creationId xmlns:a16="http://schemas.microsoft.com/office/drawing/2014/main" id="{DAE0492F-44D4-1099-0585-6936CE0250B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68454" y="3290626"/>
            <a:ext cx="2476405" cy="1299604"/>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a:extLst>
              <a:ext uri="{FF2B5EF4-FFF2-40B4-BE49-F238E27FC236}">
                <a16:creationId xmlns:a16="http://schemas.microsoft.com/office/drawing/2014/main" id="{B475F620-01BA-7F38-0A59-D0CB4C8E8CF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477007" y="3290624"/>
            <a:ext cx="2495535" cy="1299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988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5A5E0EB8-9291-F33C-BFC5-7509487E1C04}"/>
              </a:ext>
            </a:extLst>
          </p:cNvPr>
          <p:cNvSpPr/>
          <p:nvPr/>
        </p:nvSpPr>
        <p:spPr>
          <a:xfrm>
            <a:off x="0" y="5472978"/>
            <a:ext cx="12188409" cy="13850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Google Shape;249;p59">
            <a:extLst>
              <a:ext uri="{FF2B5EF4-FFF2-40B4-BE49-F238E27FC236}">
                <a16:creationId xmlns:a16="http://schemas.microsoft.com/office/drawing/2014/main" id="{2645DF2D-ED68-FF49-81E0-DB9BE4B6DE35}"/>
              </a:ext>
            </a:extLst>
          </p:cNvPr>
          <p:cNvSpPr txBox="1"/>
          <p:nvPr/>
        </p:nvSpPr>
        <p:spPr>
          <a:xfrm>
            <a:off x="1671911" y="253870"/>
            <a:ext cx="8373156" cy="561662"/>
          </a:xfrm>
          <a:prstGeom prst="rect">
            <a:avLst/>
          </a:prstGeom>
          <a:noFill/>
          <a:ln>
            <a:noFill/>
          </a:ln>
        </p:spPr>
        <p:txBody>
          <a:bodyPr spcFirstLastPara="1" wrap="square" lIns="68575" tIns="34275" rIns="68575" bIns="34275" anchor="b"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 sz="3200" b="1" i="0" u="none" strike="noStrike" kern="0" cap="none" spc="0" normalizeH="0" baseline="0" noProof="0" dirty="0">
                <a:ln>
                  <a:noFill/>
                </a:ln>
                <a:solidFill>
                  <a:srgbClr val="002060"/>
                </a:solidFill>
                <a:effectLst/>
                <a:uLnTx/>
                <a:uFillTx/>
                <a:latin typeface="Century Gothic" panose="020B0502020202020204" pitchFamily="34" charset="0"/>
                <a:ea typeface="Poppins"/>
                <a:cs typeface="Poppins"/>
                <a:sym typeface="Poppins"/>
              </a:rPr>
              <a:t>Aadhaar – Empowering People</a:t>
            </a:r>
            <a:endParaRPr kumimoji="0" sz="1200" b="0" i="0" u="none" strike="noStrike" kern="0" cap="none" spc="0" normalizeH="0" baseline="0" noProof="0" dirty="0">
              <a:ln>
                <a:noFill/>
              </a:ln>
              <a:solidFill>
                <a:srgbClr val="000000"/>
              </a:solidFill>
              <a:effectLst/>
              <a:uLnTx/>
              <a:uFillTx/>
              <a:latin typeface="Century Gothic" panose="020B0502020202020204" pitchFamily="34" charset="0"/>
              <a:sym typeface="Arial"/>
            </a:endParaRPr>
          </a:p>
        </p:txBody>
      </p:sp>
      <p:sp>
        <p:nvSpPr>
          <p:cNvPr id="8" name="TextBox 7">
            <a:extLst>
              <a:ext uri="{FF2B5EF4-FFF2-40B4-BE49-F238E27FC236}">
                <a16:creationId xmlns:a16="http://schemas.microsoft.com/office/drawing/2014/main" id="{057C1790-2069-D743-9490-D2620A3E9909}"/>
              </a:ext>
            </a:extLst>
          </p:cNvPr>
          <p:cNvSpPr txBox="1"/>
          <p:nvPr/>
        </p:nvSpPr>
        <p:spPr>
          <a:xfrm>
            <a:off x="120048" y="1992693"/>
            <a:ext cx="8339375" cy="413860"/>
          </a:xfrm>
          <a:prstGeom prst="rect">
            <a:avLst/>
          </a:prstGeom>
          <a:noFill/>
          <a:ln>
            <a:solidFill>
              <a:schemeClr val="tx1"/>
            </a:solidFill>
            <a:prstDash val="sysDash"/>
          </a:ln>
        </p:spPr>
        <p:txBody>
          <a:bodyPr wrap="square" rtlCol="0">
            <a:noAutofit/>
          </a:bodyPr>
          <a:lstStyle/>
          <a:p>
            <a:r>
              <a:rPr lang="en-US" b="1" dirty="0">
                <a:latin typeface="Proxima Nova" panose="020B0604020202020204" charset="0"/>
              </a:rPr>
              <a:t>Cradle to grave digital identity </a:t>
            </a:r>
            <a:r>
              <a:rPr lang="en-US" dirty="0">
                <a:latin typeface="Proxima Nova" panose="020B0604020202020204" charset="0"/>
              </a:rPr>
              <a:t>that is unique, lifelong, online, authenticable</a:t>
            </a:r>
          </a:p>
        </p:txBody>
      </p:sp>
      <p:sp>
        <p:nvSpPr>
          <p:cNvPr id="9" name="TextBox 8">
            <a:extLst>
              <a:ext uri="{FF2B5EF4-FFF2-40B4-BE49-F238E27FC236}">
                <a16:creationId xmlns:a16="http://schemas.microsoft.com/office/drawing/2014/main" id="{C60E155A-9027-E24B-895D-EE22504EBF2A}"/>
              </a:ext>
            </a:extLst>
          </p:cNvPr>
          <p:cNvSpPr txBox="1"/>
          <p:nvPr/>
        </p:nvSpPr>
        <p:spPr>
          <a:xfrm>
            <a:off x="120048" y="2867049"/>
            <a:ext cx="8339375" cy="369332"/>
          </a:xfrm>
          <a:prstGeom prst="rect">
            <a:avLst/>
          </a:prstGeom>
          <a:noFill/>
          <a:ln>
            <a:solidFill>
              <a:schemeClr val="tx1"/>
            </a:solidFill>
            <a:prstDash val="sysDash"/>
          </a:ln>
        </p:spPr>
        <p:txBody>
          <a:bodyPr wrap="square" rtlCol="0">
            <a:noAutofit/>
          </a:bodyPr>
          <a:lstStyle/>
          <a:p>
            <a:r>
              <a:rPr lang="en-US" dirty="0">
                <a:latin typeface="Proxima Nova" panose="020B0604020202020204" charset="0"/>
              </a:rPr>
              <a:t>Best possible </a:t>
            </a:r>
            <a:r>
              <a:rPr lang="en-US" b="1" dirty="0">
                <a:latin typeface="Proxima Nova" panose="020B0604020202020204" charset="0"/>
              </a:rPr>
              <a:t>authentication &amp; de- duplication </a:t>
            </a:r>
            <a:r>
              <a:rPr lang="en-US" dirty="0">
                <a:latin typeface="Proxima Nova" panose="020B0604020202020204" charset="0"/>
              </a:rPr>
              <a:t>mechanism in India</a:t>
            </a:r>
          </a:p>
        </p:txBody>
      </p:sp>
      <p:sp>
        <p:nvSpPr>
          <p:cNvPr id="10" name="TextBox 9">
            <a:extLst>
              <a:ext uri="{FF2B5EF4-FFF2-40B4-BE49-F238E27FC236}">
                <a16:creationId xmlns:a16="http://schemas.microsoft.com/office/drawing/2014/main" id="{9E8C0C1A-A902-D647-A1FF-98F2C924010F}"/>
              </a:ext>
            </a:extLst>
          </p:cNvPr>
          <p:cNvSpPr txBox="1"/>
          <p:nvPr/>
        </p:nvSpPr>
        <p:spPr>
          <a:xfrm>
            <a:off x="120048" y="3696877"/>
            <a:ext cx="8341200" cy="369332"/>
          </a:xfrm>
          <a:prstGeom prst="rect">
            <a:avLst/>
          </a:prstGeom>
          <a:noFill/>
          <a:ln>
            <a:solidFill>
              <a:schemeClr val="tx1"/>
            </a:solidFill>
            <a:prstDash val="sysDash"/>
          </a:ln>
        </p:spPr>
        <p:txBody>
          <a:bodyPr wrap="square" rtlCol="0">
            <a:noAutofit/>
          </a:bodyPr>
          <a:lstStyle/>
          <a:p>
            <a:r>
              <a:rPr lang="en-US" dirty="0">
                <a:latin typeface="Proxima Nova" panose="020B0604020202020204" charset="0"/>
              </a:rPr>
              <a:t>Aadhar Service: Enabling</a:t>
            </a:r>
            <a:r>
              <a:rPr lang="en-US" b="1" dirty="0">
                <a:latin typeface="Proxima Nova" panose="020B0604020202020204" charset="0"/>
              </a:rPr>
              <a:t> Online </a:t>
            </a:r>
            <a:r>
              <a:rPr lang="en-US" b="1" dirty="0" err="1">
                <a:latin typeface="Proxima Nova" panose="020B0604020202020204" charset="0"/>
              </a:rPr>
              <a:t>Authorisation</a:t>
            </a:r>
            <a:endParaRPr lang="en-US" b="1" dirty="0">
              <a:latin typeface="Proxima Nova" panose="020B0604020202020204" charset="0"/>
            </a:endParaRPr>
          </a:p>
        </p:txBody>
      </p:sp>
      <p:sp>
        <p:nvSpPr>
          <p:cNvPr id="11" name="TextBox 10">
            <a:extLst>
              <a:ext uri="{FF2B5EF4-FFF2-40B4-BE49-F238E27FC236}">
                <a16:creationId xmlns:a16="http://schemas.microsoft.com/office/drawing/2014/main" id="{025541F7-6A80-C943-8437-96557972A10F}"/>
              </a:ext>
            </a:extLst>
          </p:cNvPr>
          <p:cNvSpPr txBox="1"/>
          <p:nvPr/>
        </p:nvSpPr>
        <p:spPr>
          <a:xfrm>
            <a:off x="120048" y="4526703"/>
            <a:ext cx="8341200" cy="369332"/>
          </a:xfrm>
          <a:prstGeom prst="rect">
            <a:avLst/>
          </a:prstGeom>
          <a:noFill/>
          <a:ln>
            <a:solidFill>
              <a:schemeClr val="tx1"/>
            </a:solidFill>
            <a:prstDash val="sysDash"/>
          </a:ln>
        </p:spPr>
        <p:txBody>
          <a:bodyPr wrap="square" rtlCol="0">
            <a:noAutofit/>
          </a:bodyPr>
          <a:lstStyle/>
          <a:p>
            <a:r>
              <a:rPr lang="en-US" dirty="0">
                <a:latin typeface="Proxima Nova" panose="020B0604020202020204" charset="0"/>
              </a:rPr>
              <a:t>Aadhar enabled ecosystem: </a:t>
            </a:r>
            <a:r>
              <a:rPr lang="en-US" b="1" dirty="0" err="1">
                <a:latin typeface="Proxima Nova" panose="020B0604020202020204" charset="0"/>
              </a:rPr>
              <a:t>eSign</a:t>
            </a:r>
            <a:r>
              <a:rPr lang="en-US" b="1" dirty="0">
                <a:latin typeface="Proxima Nova" panose="020B0604020202020204" charset="0"/>
              </a:rPr>
              <a:t>, DBT, AEPS </a:t>
            </a:r>
            <a:r>
              <a:rPr lang="en-US" b="1" dirty="0" err="1">
                <a:latin typeface="Proxima Nova" panose="020B0604020202020204" charset="0"/>
              </a:rPr>
              <a:t>etc</a:t>
            </a:r>
            <a:endParaRPr lang="en-US" b="1" dirty="0">
              <a:latin typeface="Proxima Nova" panose="020B0604020202020204" charset="0"/>
            </a:endParaRPr>
          </a:p>
        </p:txBody>
      </p:sp>
      <p:sp>
        <p:nvSpPr>
          <p:cNvPr id="18" name="TextBox 17">
            <a:extLst>
              <a:ext uri="{FF2B5EF4-FFF2-40B4-BE49-F238E27FC236}">
                <a16:creationId xmlns:a16="http://schemas.microsoft.com/office/drawing/2014/main" id="{A0131EFC-9635-C244-B681-35B5E80E1DD6}"/>
              </a:ext>
            </a:extLst>
          </p:cNvPr>
          <p:cNvSpPr txBox="1"/>
          <p:nvPr/>
        </p:nvSpPr>
        <p:spPr>
          <a:xfrm>
            <a:off x="8730030" y="1162865"/>
            <a:ext cx="2858671" cy="369332"/>
          </a:xfrm>
          <a:prstGeom prst="rect">
            <a:avLst/>
          </a:prstGeom>
          <a:solidFill>
            <a:srgbClr val="427A86"/>
          </a:solidFill>
        </p:spPr>
        <p:txBody>
          <a:bodyPr wrap="square" rtlCol="0">
            <a:spAutoFit/>
          </a:bodyPr>
          <a:lstStyle/>
          <a:p>
            <a:pPr algn="ctr"/>
            <a:r>
              <a:rPr lang="en-US" b="1" dirty="0">
                <a:solidFill>
                  <a:schemeClr val="bg1"/>
                </a:solidFill>
              </a:rPr>
              <a:t>Details Captured</a:t>
            </a:r>
          </a:p>
        </p:txBody>
      </p:sp>
      <p:sp>
        <p:nvSpPr>
          <p:cNvPr id="21" name="Oval 20">
            <a:extLst>
              <a:ext uri="{FF2B5EF4-FFF2-40B4-BE49-F238E27FC236}">
                <a16:creationId xmlns:a16="http://schemas.microsoft.com/office/drawing/2014/main" id="{63281BEC-03E2-C640-92F9-D6024A61F000}"/>
              </a:ext>
            </a:extLst>
          </p:cNvPr>
          <p:cNvSpPr/>
          <p:nvPr/>
        </p:nvSpPr>
        <p:spPr>
          <a:xfrm>
            <a:off x="540477" y="5583680"/>
            <a:ext cx="972000" cy="972000"/>
          </a:xfrm>
          <a:prstGeom prst="ellipse">
            <a:avLst/>
          </a:prstGeom>
          <a:solidFill>
            <a:srgbClr val="427A86"/>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bg1"/>
              </a:solidFill>
              <a:latin typeface="Proxima Nova" panose="020B0604020202020204" charset="0"/>
            </a:endParaRPr>
          </a:p>
        </p:txBody>
      </p:sp>
      <p:sp>
        <p:nvSpPr>
          <p:cNvPr id="23" name="TextBox 22">
            <a:extLst>
              <a:ext uri="{FF2B5EF4-FFF2-40B4-BE49-F238E27FC236}">
                <a16:creationId xmlns:a16="http://schemas.microsoft.com/office/drawing/2014/main" id="{1140DB88-F54E-574D-81AA-BB0BFE80E484}"/>
              </a:ext>
            </a:extLst>
          </p:cNvPr>
          <p:cNvSpPr txBox="1"/>
          <p:nvPr/>
        </p:nvSpPr>
        <p:spPr>
          <a:xfrm>
            <a:off x="120048" y="1162865"/>
            <a:ext cx="8382904" cy="369332"/>
          </a:xfrm>
          <a:prstGeom prst="rect">
            <a:avLst/>
          </a:prstGeom>
          <a:solidFill>
            <a:srgbClr val="427A86"/>
          </a:solidFill>
        </p:spPr>
        <p:txBody>
          <a:bodyPr wrap="square" rtlCol="0">
            <a:spAutoFit/>
          </a:bodyPr>
          <a:lstStyle/>
          <a:p>
            <a:r>
              <a:rPr lang="en-US" b="1" dirty="0">
                <a:solidFill>
                  <a:schemeClr val="bg1"/>
                </a:solidFill>
              </a:rPr>
              <a:t>Key Features</a:t>
            </a:r>
          </a:p>
        </p:txBody>
      </p:sp>
      <p:sp>
        <p:nvSpPr>
          <p:cNvPr id="24" name="Rectangle 23">
            <a:extLst>
              <a:ext uri="{FF2B5EF4-FFF2-40B4-BE49-F238E27FC236}">
                <a16:creationId xmlns:a16="http://schemas.microsoft.com/office/drawing/2014/main" id="{F9C72F1C-9A80-8048-8C83-9CF47E863D4B}"/>
              </a:ext>
            </a:extLst>
          </p:cNvPr>
          <p:cNvSpPr/>
          <p:nvPr/>
        </p:nvSpPr>
        <p:spPr>
          <a:xfrm>
            <a:off x="8770584" y="1990381"/>
            <a:ext cx="2818118" cy="3086704"/>
          </a:xfrm>
          <a:prstGeom prst="rect">
            <a:avLst/>
          </a:prstGeom>
          <a:noFill/>
          <a:ln>
            <a:solidFill>
              <a:srgbClr val="12162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49">
            <a:extLst>
              <a:ext uri="{FF2B5EF4-FFF2-40B4-BE49-F238E27FC236}">
                <a16:creationId xmlns:a16="http://schemas.microsoft.com/office/drawing/2014/main" id="{E613157E-B48E-304F-AA38-752CC18A07DF}"/>
              </a:ext>
            </a:extLst>
          </p:cNvPr>
          <p:cNvSpPr/>
          <p:nvPr/>
        </p:nvSpPr>
        <p:spPr bwMode="gray">
          <a:xfrm rot="16200000">
            <a:off x="7073447" y="3370970"/>
            <a:ext cx="3168620" cy="309611"/>
          </a:xfrm>
          <a:prstGeom prst="trapezoid">
            <a:avLst>
              <a:gd name="adj" fmla="val 124888"/>
            </a:avLst>
          </a:prstGeom>
          <a:gradFill flip="none" rotWithShape="1">
            <a:gsLst>
              <a:gs pos="0">
                <a:sysClr val="window" lastClr="FFFFFF"/>
              </a:gs>
              <a:gs pos="100000">
                <a:sysClr val="window" lastClr="FFFFFF">
                  <a:lumMod val="75000"/>
                </a:sysClr>
              </a:gs>
            </a:gsLst>
            <a:lin ang="5400000" scaled="1"/>
            <a:tileRect/>
          </a:gradFill>
          <a:ln w="19050" algn="ctr">
            <a:noFill/>
            <a:miter lim="800000"/>
            <a:headEnd/>
            <a:tailEnd/>
          </a:ln>
        </p:spPr>
        <p:txBody>
          <a:bodyPr vert="eaVert" wrap="none" lIns="88900" tIns="88900" rIns="88900" bIns="88900" rtlCol="0" anchor="ctr"/>
          <a:lstStyle/>
          <a:p>
            <a:pPr marL="0" marR="0" lvl="0" indent="0" algn="ctr" defTabSz="914400" rtl="0" eaLnBrk="1" fontAlgn="auto" latinLnBrk="0" hangingPunct="1">
              <a:lnSpc>
                <a:spcPct val="100000"/>
              </a:lnSpc>
              <a:spcBef>
                <a:spcPts val="400"/>
              </a:spcBef>
              <a:spcAft>
                <a:spcPts val="0"/>
              </a:spcAft>
              <a:buClrTx/>
              <a:buSzTx/>
              <a:buFont typeface="Wingdings 2" pitchFamily="18" charset="2"/>
              <a:buNone/>
              <a:tabLst/>
              <a:defRPr/>
            </a:pPr>
            <a:endParaRPr kumimoji="0" lang="en-US" sz="1200" b="0" i="0" u="none" strike="noStrike" kern="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F63965DC-C435-A841-A4C7-F3F65364C0E9}"/>
              </a:ext>
            </a:extLst>
          </p:cNvPr>
          <p:cNvSpPr txBox="1"/>
          <p:nvPr/>
        </p:nvSpPr>
        <p:spPr>
          <a:xfrm>
            <a:off x="9196941" y="2326910"/>
            <a:ext cx="1902172" cy="369332"/>
          </a:xfrm>
          <a:prstGeom prst="rect">
            <a:avLst/>
          </a:prstGeom>
          <a:noFill/>
        </p:spPr>
        <p:txBody>
          <a:bodyPr wrap="square" rtlCol="0">
            <a:spAutoFit/>
          </a:bodyPr>
          <a:lstStyle/>
          <a:p>
            <a:pPr algn="ctr"/>
            <a:r>
              <a:rPr lang="en-US" b="1" dirty="0"/>
              <a:t>Biometric</a:t>
            </a:r>
          </a:p>
        </p:txBody>
      </p:sp>
      <p:sp>
        <p:nvSpPr>
          <p:cNvPr id="28" name="TextBox 27">
            <a:extLst>
              <a:ext uri="{FF2B5EF4-FFF2-40B4-BE49-F238E27FC236}">
                <a16:creationId xmlns:a16="http://schemas.microsoft.com/office/drawing/2014/main" id="{D976F69F-F4FB-BE4B-A01E-F061965FAA2A}"/>
              </a:ext>
            </a:extLst>
          </p:cNvPr>
          <p:cNvSpPr txBox="1"/>
          <p:nvPr/>
        </p:nvSpPr>
        <p:spPr>
          <a:xfrm>
            <a:off x="9196941" y="3338027"/>
            <a:ext cx="1902172" cy="369332"/>
          </a:xfrm>
          <a:prstGeom prst="rect">
            <a:avLst/>
          </a:prstGeom>
          <a:noFill/>
        </p:spPr>
        <p:txBody>
          <a:bodyPr wrap="square" rtlCol="0">
            <a:spAutoFit/>
          </a:bodyPr>
          <a:lstStyle/>
          <a:p>
            <a:pPr algn="ctr"/>
            <a:r>
              <a:rPr lang="en-US" b="1" dirty="0"/>
              <a:t>Demographic</a:t>
            </a:r>
          </a:p>
        </p:txBody>
      </p:sp>
      <p:sp>
        <p:nvSpPr>
          <p:cNvPr id="29" name="TextBox 28">
            <a:extLst>
              <a:ext uri="{FF2B5EF4-FFF2-40B4-BE49-F238E27FC236}">
                <a16:creationId xmlns:a16="http://schemas.microsoft.com/office/drawing/2014/main" id="{806CA7D6-5F63-BE42-A036-064379CC52B0}"/>
              </a:ext>
            </a:extLst>
          </p:cNvPr>
          <p:cNvSpPr txBox="1"/>
          <p:nvPr/>
        </p:nvSpPr>
        <p:spPr>
          <a:xfrm>
            <a:off x="9196941" y="4436320"/>
            <a:ext cx="1902172" cy="369332"/>
          </a:xfrm>
          <a:prstGeom prst="rect">
            <a:avLst/>
          </a:prstGeom>
          <a:noFill/>
        </p:spPr>
        <p:txBody>
          <a:bodyPr wrap="square" rtlCol="0">
            <a:spAutoFit/>
          </a:bodyPr>
          <a:lstStyle/>
          <a:p>
            <a:pPr algn="ctr"/>
            <a:r>
              <a:rPr lang="en-US" b="1" dirty="0"/>
              <a:t>Electronic</a:t>
            </a:r>
          </a:p>
        </p:txBody>
      </p:sp>
      <p:cxnSp>
        <p:nvCxnSpPr>
          <p:cNvPr id="30" name="Straight Connector 29">
            <a:extLst>
              <a:ext uri="{FF2B5EF4-FFF2-40B4-BE49-F238E27FC236}">
                <a16:creationId xmlns:a16="http://schemas.microsoft.com/office/drawing/2014/main" id="{DEB5F081-F3AA-2E4C-91F8-8FE069135A46}"/>
              </a:ext>
            </a:extLst>
          </p:cNvPr>
          <p:cNvCxnSpPr/>
          <p:nvPr/>
        </p:nvCxnSpPr>
        <p:spPr>
          <a:xfrm>
            <a:off x="8911633" y="3004959"/>
            <a:ext cx="2540694" cy="8153"/>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BD80F22A-7956-634D-B2D7-666DFA622849}"/>
              </a:ext>
            </a:extLst>
          </p:cNvPr>
          <p:cNvCxnSpPr/>
          <p:nvPr/>
        </p:nvCxnSpPr>
        <p:spPr>
          <a:xfrm>
            <a:off x="8904696" y="4032273"/>
            <a:ext cx="2540694" cy="8153"/>
          </a:xfrm>
          <a:prstGeom prst="line">
            <a:avLst/>
          </a:prstGeom>
        </p:spPr>
        <p:style>
          <a:lnRef idx="1">
            <a:schemeClr val="dk1"/>
          </a:lnRef>
          <a:fillRef idx="0">
            <a:schemeClr val="dk1"/>
          </a:fillRef>
          <a:effectRef idx="0">
            <a:schemeClr val="dk1"/>
          </a:effectRef>
          <a:fontRef idx="minor">
            <a:schemeClr val="tx1"/>
          </a:fontRef>
        </p:style>
      </p:cxnSp>
      <p:pic>
        <p:nvPicPr>
          <p:cNvPr id="2" name="Google Shape;590;p92" descr="40 KW GRID CONNECTED SOLAR POWER PLANT – The Leading Solar ...">
            <a:extLst>
              <a:ext uri="{FF2B5EF4-FFF2-40B4-BE49-F238E27FC236}">
                <a16:creationId xmlns:a16="http://schemas.microsoft.com/office/drawing/2014/main" id="{96453D9B-54F1-3A32-DEC8-3EACB8C543B1}"/>
              </a:ext>
            </a:extLst>
          </p:cNvPr>
          <p:cNvPicPr preferRelativeResize="0"/>
          <p:nvPr/>
        </p:nvPicPr>
        <p:blipFill rotWithShape="1">
          <a:blip r:embed="rId2">
            <a:alphaModFix/>
          </a:blip>
          <a:srcRect l="12690" r="13655"/>
          <a:stretch/>
        </p:blipFill>
        <p:spPr>
          <a:xfrm>
            <a:off x="10986141" y="32625"/>
            <a:ext cx="1202268" cy="861484"/>
          </a:xfrm>
          <a:prstGeom prst="rect">
            <a:avLst/>
          </a:prstGeom>
          <a:noFill/>
          <a:ln>
            <a:noFill/>
          </a:ln>
        </p:spPr>
      </p:pic>
      <p:pic>
        <p:nvPicPr>
          <p:cNvPr id="3" name="Picture 2" descr="Logo&#10;&#10;Description automatically generated">
            <a:extLst>
              <a:ext uri="{FF2B5EF4-FFF2-40B4-BE49-F238E27FC236}">
                <a16:creationId xmlns:a16="http://schemas.microsoft.com/office/drawing/2014/main" id="{F9ECD1A6-8AE2-180B-9F19-4B315F40DCAC}"/>
              </a:ext>
            </a:extLst>
          </p:cNvPr>
          <p:cNvPicPr>
            <a:picLocks noChangeAspect="1"/>
          </p:cNvPicPr>
          <p:nvPr/>
        </p:nvPicPr>
        <p:blipFill>
          <a:blip r:embed="rId3"/>
          <a:stretch>
            <a:fillRect/>
          </a:stretch>
        </p:blipFill>
        <p:spPr>
          <a:xfrm>
            <a:off x="-123712" y="32625"/>
            <a:ext cx="1295400" cy="863600"/>
          </a:xfrm>
          <a:prstGeom prst="rect">
            <a:avLst/>
          </a:prstGeom>
        </p:spPr>
      </p:pic>
      <p:sp>
        <p:nvSpPr>
          <p:cNvPr id="5" name="TextBox 4">
            <a:extLst>
              <a:ext uri="{FF2B5EF4-FFF2-40B4-BE49-F238E27FC236}">
                <a16:creationId xmlns:a16="http://schemas.microsoft.com/office/drawing/2014/main" id="{C456C940-8CAB-77F7-F2D2-951681B1FB97}"/>
              </a:ext>
            </a:extLst>
          </p:cNvPr>
          <p:cNvSpPr txBox="1"/>
          <p:nvPr/>
        </p:nvSpPr>
        <p:spPr>
          <a:xfrm>
            <a:off x="523988" y="5741054"/>
            <a:ext cx="1227535" cy="584775"/>
          </a:xfrm>
          <a:prstGeom prst="rect">
            <a:avLst/>
          </a:prstGeom>
          <a:noFill/>
        </p:spPr>
        <p:txBody>
          <a:bodyPr wrap="square" rtlCol="0">
            <a:spAutoFit/>
          </a:bodyPr>
          <a:lstStyle/>
          <a:p>
            <a:r>
              <a:rPr lang="en-US" sz="3200" b="1" dirty="0">
                <a:solidFill>
                  <a:schemeClr val="bg1"/>
                </a:solidFill>
                <a:latin typeface="Proxima Nova" panose="020B0604020202020204" charset="0"/>
              </a:rPr>
              <a:t>1.3</a:t>
            </a:r>
            <a:r>
              <a:rPr lang="en-US" sz="2400" dirty="0">
                <a:solidFill>
                  <a:schemeClr val="bg1"/>
                </a:solidFill>
                <a:latin typeface="Proxima Nova" panose="020B0604020202020204" charset="0"/>
              </a:rPr>
              <a:t>Bn</a:t>
            </a:r>
          </a:p>
        </p:txBody>
      </p:sp>
      <p:sp>
        <p:nvSpPr>
          <p:cNvPr id="7" name="Oval 6">
            <a:extLst>
              <a:ext uri="{FF2B5EF4-FFF2-40B4-BE49-F238E27FC236}">
                <a16:creationId xmlns:a16="http://schemas.microsoft.com/office/drawing/2014/main" id="{6CC44B35-9EC7-3178-CA4C-F3BA62DE3923}"/>
              </a:ext>
            </a:extLst>
          </p:cNvPr>
          <p:cNvSpPr/>
          <p:nvPr/>
        </p:nvSpPr>
        <p:spPr>
          <a:xfrm>
            <a:off x="3898743" y="5583680"/>
            <a:ext cx="972000" cy="972000"/>
          </a:xfrm>
          <a:prstGeom prst="ellipse">
            <a:avLst/>
          </a:prstGeom>
          <a:solidFill>
            <a:srgbClr val="427A86"/>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bg1"/>
              </a:solidFill>
              <a:latin typeface="Proxima Nova" panose="020B0604020202020204" charset="0"/>
            </a:endParaRPr>
          </a:p>
        </p:txBody>
      </p:sp>
      <p:sp>
        <p:nvSpPr>
          <p:cNvPr id="25" name="Oval 24">
            <a:extLst>
              <a:ext uri="{FF2B5EF4-FFF2-40B4-BE49-F238E27FC236}">
                <a16:creationId xmlns:a16="http://schemas.microsoft.com/office/drawing/2014/main" id="{B79A15F1-4753-6A2F-C20D-58AFD950FAB1}"/>
              </a:ext>
            </a:extLst>
          </p:cNvPr>
          <p:cNvSpPr/>
          <p:nvPr/>
        </p:nvSpPr>
        <p:spPr>
          <a:xfrm>
            <a:off x="7257009" y="5583680"/>
            <a:ext cx="972000" cy="972000"/>
          </a:xfrm>
          <a:prstGeom prst="ellipse">
            <a:avLst/>
          </a:prstGeom>
          <a:solidFill>
            <a:srgbClr val="427A86"/>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bg1"/>
              </a:solidFill>
              <a:latin typeface="Proxima Nova" panose="020B0604020202020204" charset="0"/>
            </a:endParaRPr>
          </a:p>
        </p:txBody>
      </p:sp>
      <p:sp>
        <p:nvSpPr>
          <p:cNvPr id="35" name="Oval 34">
            <a:extLst>
              <a:ext uri="{FF2B5EF4-FFF2-40B4-BE49-F238E27FC236}">
                <a16:creationId xmlns:a16="http://schemas.microsoft.com/office/drawing/2014/main" id="{AC51CFDD-C1D9-C085-9B51-4FC51AB662F8}"/>
              </a:ext>
            </a:extLst>
          </p:cNvPr>
          <p:cNvSpPr/>
          <p:nvPr/>
        </p:nvSpPr>
        <p:spPr>
          <a:xfrm>
            <a:off x="10615275" y="5583680"/>
            <a:ext cx="972000" cy="972000"/>
          </a:xfrm>
          <a:prstGeom prst="ellipse">
            <a:avLst/>
          </a:prstGeom>
          <a:solidFill>
            <a:srgbClr val="427A86"/>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bg1"/>
              </a:solidFill>
              <a:latin typeface="Proxima Nova" panose="020B0604020202020204" charset="0"/>
            </a:endParaRPr>
          </a:p>
        </p:txBody>
      </p:sp>
      <p:sp>
        <p:nvSpPr>
          <p:cNvPr id="36" name="TextBox 35">
            <a:extLst>
              <a:ext uri="{FF2B5EF4-FFF2-40B4-BE49-F238E27FC236}">
                <a16:creationId xmlns:a16="http://schemas.microsoft.com/office/drawing/2014/main" id="{F17A44BB-52B8-D57C-9D71-4C795FF65A85}"/>
              </a:ext>
            </a:extLst>
          </p:cNvPr>
          <p:cNvSpPr txBox="1"/>
          <p:nvPr/>
        </p:nvSpPr>
        <p:spPr>
          <a:xfrm>
            <a:off x="3574942" y="5741055"/>
            <a:ext cx="1619602" cy="584775"/>
          </a:xfrm>
          <a:prstGeom prst="rect">
            <a:avLst/>
          </a:prstGeom>
          <a:noFill/>
        </p:spPr>
        <p:txBody>
          <a:bodyPr wrap="square">
            <a:spAutoFit/>
          </a:bodyPr>
          <a:lstStyle/>
          <a:p>
            <a:pPr algn="ctr"/>
            <a:r>
              <a:rPr lang="en-US" sz="3200" b="1" dirty="0">
                <a:solidFill>
                  <a:schemeClr val="bg1"/>
                </a:solidFill>
                <a:latin typeface="Proxima Nova" panose="020B0604020202020204" charset="0"/>
              </a:rPr>
              <a:t>79</a:t>
            </a:r>
            <a:r>
              <a:rPr lang="en-US" sz="2200" b="1" dirty="0">
                <a:solidFill>
                  <a:schemeClr val="bg1"/>
                </a:solidFill>
                <a:latin typeface="Proxima Nova" panose="020B0604020202020204" charset="0"/>
              </a:rPr>
              <a:t> </a:t>
            </a:r>
            <a:r>
              <a:rPr lang="en-US" sz="2200" dirty="0">
                <a:solidFill>
                  <a:schemeClr val="bg1"/>
                </a:solidFill>
                <a:latin typeface="Proxima Nova" panose="020B0604020202020204" charset="0"/>
              </a:rPr>
              <a:t>Bn</a:t>
            </a:r>
          </a:p>
        </p:txBody>
      </p:sp>
      <p:sp>
        <p:nvSpPr>
          <p:cNvPr id="37" name="TextBox 36">
            <a:extLst>
              <a:ext uri="{FF2B5EF4-FFF2-40B4-BE49-F238E27FC236}">
                <a16:creationId xmlns:a16="http://schemas.microsoft.com/office/drawing/2014/main" id="{7BF09F88-CAB7-51F5-29C4-D377BCAB3247}"/>
              </a:ext>
            </a:extLst>
          </p:cNvPr>
          <p:cNvSpPr txBox="1"/>
          <p:nvPr/>
        </p:nvSpPr>
        <p:spPr>
          <a:xfrm>
            <a:off x="7147554" y="5741054"/>
            <a:ext cx="1190910" cy="584775"/>
          </a:xfrm>
          <a:prstGeom prst="rect">
            <a:avLst/>
          </a:prstGeom>
          <a:noFill/>
        </p:spPr>
        <p:txBody>
          <a:bodyPr wrap="square">
            <a:spAutoFit/>
          </a:bodyPr>
          <a:lstStyle/>
          <a:p>
            <a:pPr algn="ctr"/>
            <a:r>
              <a:rPr lang="en-US" sz="3200" b="1" dirty="0">
                <a:solidFill>
                  <a:schemeClr val="bg1"/>
                </a:solidFill>
                <a:latin typeface="Proxima Nova" panose="020B0604020202020204" charset="0"/>
              </a:rPr>
              <a:t>13</a:t>
            </a:r>
            <a:r>
              <a:rPr lang="en-US" sz="1800" dirty="0">
                <a:solidFill>
                  <a:schemeClr val="bg1"/>
                </a:solidFill>
                <a:latin typeface="Proxima Nova" panose="020B0604020202020204" charset="0"/>
              </a:rPr>
              <a:t> </a:t>
            </a:r>
            <a:r>
              <a:rPr lang="en-US" sz="2200" dirty="0">
                <a:solidFill>
                  <a:schemeClr val="bg1"/>
                </a:solidFill>
                <a:latin typeface="Proxima Nova" panose="020B0604020202020204" charset="0"/>
              </a:rPr>
              <a:t>Bn</a:t>
            </a:r>
          </a:p>
        </p:txBody>
      </p:sp>
      <p:sp>
        <p:nvSpPr>
          <p:cNvPr id="38" name="Rectangle 37">
            <a:extLst>
              <a:ext uri="{FF2B5EF4-FFF2-40B4-BE49-F238E27FC236}">
                <a16:creationId xmlns:a16="http://schemas.microsoft.com/office/drawing/2014/main" id="{F9350C74-70F9-043B-AB5D-8CF075327F7A}"/>
              </a:ext>
            </a:extLst>
          </p:cNvPr>
          <p:cNvSpPr/>
          <p:nvPr/>
        </p:nvSpPr>
        <p:spPr>
          <a:xfrm>
            <a:off x="10698165" y="5606470"/>
            <a:ext cx="809837" cy="923330"/>
          </a:xfrm>
          <a:prstGeom prst="rect">
            <a:avLst/>
          </a:prstGeom>
        </p:spPr>
        <p:txBody>
          <a:bodyPr wrap="none">
            <a:spAutoFit/>
          </a:bodyPr>
          <a:lstStyle/>
          <a:p>
            <a:pPr algn="ctr"/>
            <a:r>
              <a:rPr lang="en-US" sz="3200" b="1" dirty="0">
                <a:solidFill>
                  <a:schemeClr val="bg1"/>
                </a:solidFill>
                <a:latin typeface="Proxima Nova" panose="020B0604020202020204" charset="0"/>
              </a:rPr>
              <a:t>685</a:t>
            </a:r>
          </a:p>
          <a:p>
            <a:pPr algn="ctr"/>
            <a:r>
              <a:rPr lang="en-US" dirty="0">
                <a:solidFill>
                  <a:schemeClr val="bg1"/>
                </a:solidFill>
                <a:latin typeface="Proxima Nova" panose="020B0604020202020204" charset="0"/>
              </a:rPr>
              <a:t> </a:t>
            </a:r>
            <a:r>
              <a:rPr lang="en-US" sz="2200" dirty="0">
                <a:solidFill>
                  <a:schemeClr val="bg1"/>
                </a:solidFill>
                <a:latin typeface="Proxima Nova" panose="020B0604020202020204" charset="0"/>
              </a:rPr>
              <a:t>Mn</a:t>
            </a:r>
          </a:p>
        </p:txBody>
      </p:sp>
      <p:sp>
        <p:nvSpPr>
          <p:cNvPr id="40" name="TextBox 39">
            <a:extLst>
              <a:ext uri="{FF2B5EF4-FFF2-40B4-BE49-F238E27FC236}">
                <a16:creationId xmlns:a16="http://schemas.microsoft.com/office/drawing/2014/main" id="{806806DA-3F19-2F70-5DE4-F381E446FC56}"/>
              </a:ext>
            </a:extLst>
          </p:cNvPr>
          <p:cNvSpPr txBox="1"/>
          <p:nvPr/>
        </p:nvSpPr>
        <p:spPr>
          <a:xfrm>
            <a:off x="551958" y="6503200"/>
            <a:ext cx="960519" cy="400110"/>
          </a:xfrm>
          <a:prstGeom prst="rect">
            <a:avLst/>
          </a:prstGeom>
          <a:noFill/>
        </p:spPr>
        <p:txBody>
          <a:bodyPr wrap="none" rtlCol="0">
            <a:spAutoFit/>
          </a:bodyPr>
          <a:lstStyle/>
          <a:p>
            <a:r>
              <a:rPr lang="en-US" sz="2000" b="1" kern="0" dirty="0">
                <a:latin typeface="Calibri" panose="020F0502020204030204" pitchFamily="34" charset="0"/>
                <a:ea typeface="Verdana" panose="020B0604030504040204" pitchFamily="34" charset="0"/>
                <a:cs typeface="Calibri" panose="020F0502020204030204" pitchFamily="34" charset="0"/>
              </a:rPr>
              <a:t>Aadhar</a:t>
            </a:r>
          </a:p>
        </p:txBody>
      </p:sp>
      <p:sp>
        <p:nvSpPr>
          <p:cNvPr id="41" name="TextBox 40">
            <a:extLst>
              <a:ext uri="{FF2B5EF4-FFF2-40B4-BE49-F238E27FC236}">
                <a16:creationId xmlns:a16="http://schemas.microsoft.com/office/drawing/2014/main" id="{78CBF207-EE79-C2F7-9C55-33FBF52C79DE}"/>
              </a:ext>
            </a:extLst>
          </p:cNvPr>
          <p:cNvSpPr txBox="1"/>
          <p:nvPr/>
        </p:nvSpPr>
        <p:spPr>
          <a:xfrm>
            <a:off x="3427173" y="6503200"/>
            <a:ext cx="1915140" cy="400110"/>
          </a:xfrm>
          <a:prstGeom prst="rect">
            <a:avLst/>
          </a:prstGeom>
          <a:noFill/>
        </p:spPr>
        <p:txBody>
          <a:bodyPr wrap="none" rtlCol="0">
            <a:spAutoFit/>
          </a:bodyPr>
          <a:lstStyle/>
          <a:p>
            <a:r>
              <a:rPr lang="en-US" sz="2000" b="1" dirty="0"/>
              <a:t>e-</a:t>
            </a:r>
            <a:r>
              <a:rPr lang="en-US" sz="2000" b="1" dirty="0" err="1"/>
              <a:t>Authorisation</a:t>
            </a:r>
            <a:r>
              <a:rPr lang="en-US" sz="2000" b="1" dirty="0"/>
              <a:t> </a:t>
            </a:r>
          </a:p>
        </p:txBody>
      </p:sp>
      <p:sp>
        <p:nvSpPr>
          <p:cNvPr id="42" name="TextBox 41">
            <a:extLst>
              <a:ext uri="{FF2B5EF4-FFF2-40B4-BE49-F238E27FC236}">
                <a16:creationId xmlns:a16="http://schemas.microsoft.com/office/drawing/2014/main" id="{07524911-4329-67D1-A5BE-605508649EED}"/>
              </a:ext>
            </a:extLst>
          </p:cNvPr>
          <p:cNvSpPr txBox="1"/>
          <p:nvPr/>
        </p:nvSpPr>
        <p:spPr>
          <a:xfrm>
            <a:off x="7346298" y="6503200"/>
            <a:ext cx="793422" cy="400110"/>
          </a:xfrm>
          <a:prstGeom prst="rect">
            <a:avLst/>
          </a:prstGeom>
          <a:noFill/>
        </p:spPr>
        <p:txBody>
          <a:bodyPr wrap="none" rtlCol="0">
            <a:spAutoFit/>
          </a:bodyPr>
          <a:lstStyle/>
          <a:p>
            <a:r>
              <a:rPr lang="en-US" sz="2000" b="1" dirty="0"/>
              <a:t>e-KYC</a:t>
            </a:r>
          </a:p>
        </p:txBody>
      </p:sp>
      <p:sp>
        <p:nvSpPr>
          <p:cNvPr id="43" name="TextBox 42">
            <a:extLst>
              <a:ext uri="{FF2B5EF4-FFF2-40B4-BE49-F238E27FC236}">
                <a16:creationId xmlns:a16="http://schemas.microsoft.com/office/drawing/2014/main" id="{17A0351B-CD26-8D0E-62CF-F4609541AC26}"/>
              </a:ext>
            </a:extLst>
          </p:cNvPr>
          <p:cNvSpPr txBox="1"/>
          <p:nvPr/>
        </p:nvSpPr>
        <p:spPr>
          <a:xfrm>
            <a:off x="10621048" y="6503200"/>
            <a:ext cx="966227" cy="400110"/>
          </a:xfrm>
          <a:prstGeom prst="rect">
            <a:avLst/>
          </a:prstGeom>
          <a:noFill/>
        </p:spPr>
        <p:txBody>
          <a:bodyPr wrap="none" rtlCol="0">
            <a:spAutoFit/>
          </a:bodyPr>
          <a:lstStyle/>
          <a:p>
            <a:r>
              <a:rPr lang="en-US" sz="2000" b="1" dirty="0"/>
              <a:t>Update</a:t>
            </a:r>
          </a:p>
        </p:txBody>
      </p:sp>
    </p:spTree>
    <p:extLst>
      <p:ext uri="{BB962C8B-B14F-4D97-AF65-F5344CB8AC3E}">
        <p14:creationId xmlns:p14="http://schemas.microsoft.com/office/powerpoint/2010/main" val="3073792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8A3A613-602E-8646-B1D9-C3C68307E1C8}"/>
              </a:ext>
            </a:extLst>
          </p:cNvPr>
          <p:cNvSpPr txBox="1"/>
          <p:nvPr/>
        </p:nvSpPr>
        <p:spPr>
          <a:xfrm>
            <a:off x="1418988" y="262184"/>
            <a:ext cx="9097928" cy="584775"/>
          </a:xfrm>
          <a:prstGeom prst="rect">
            <a:avLst/>
          </a:prstGeom>
          <a:noFill/>
        </p:spPr>
        <p:txBody>
          <a:bodyPr wrap="square" rtlCol="0">
            <a:spAutoFit/>
          </a:bodyPr>
          <a:lstStyle/>
          <a:p>
            <a:pPr algn="ctr">
              <a:defRPr/>
            </a:pPr>
            <a:r>
              <a:rPr lang="en-US" sz="3200" b="1" kern="0" spc="-100" dirty="0">
                <a:solidFill>
                  <a:srgbClr val="002060"/>
                </a:solidFill>
                <a:latin typeface="Century Gothic" panose="020B0502020202020204" pitchFamily="34" charset="0"/>
                <a:ea typeface="+mj-ea"/>
                <a:cs typeface="Poppins"/>
              </a:rPr>
              <a:t>API </a:t>
            </a:r>
            <a:r>
              <a:rPr lang="en-US" sz="3200" b="1" kern="0" spc="-100" dirty="0" err="1">
                <a:solidFill>
                  <a:srgbClr val="002060"/>
                </a:solidFill>
                <a:latin typeface="Century Gothic" panose="020B0502020202020204" pitchFamily="34" charset="0"/>
                <a:ea typeface="+mj-ea"/>
                <a:cs typeface="Poppins"/>
              </a:rPr>
              <a:t>Setu</a:t>
            </a:r>
            <a:endParaRPr lang="en-US" sz="4267" b="1" dirty="0">
              <a:solidFill>
                <a:srgbClr val="FF0066"/>
              </a:solidFill>
            </a:endParaRPr>
          </a:p>
        </p:txBody>
      </p:sp>
      <p:sp>
        <p:nvSpPr>
          <p:cNvPr id="5" name="TextBox 4">
            <a:extLst>
              <a:ext uri="{FF2B5EF4-FFF2-40B4-BE49-F238E27FC236}">
                <a16:creationId xmlns:a16="http://schemas.microsoft.com/office/drawing/2014/main" id="{D979994D-4929-F549-8865-17DBCB9216E8}"/>
              </a:ext>
            </a:extLst>
          </p:cNvPr>
          <p:cNvSpPr txBox="1"/>
          <p:nvPr/>
        </p:nvSpPr>
        <p:spPr>
          <a:xfrm>
            <a:off x="200025" y="2172444"/>
            <a:ext cx="6575563" cy="2113399"/>
          </a:xfrm>
          <a:prstGeom prst="rect">
            <a:avLst/>
          </a:prstGeom>
          <a:noFill/>
        </p:spPr>
        <p:txBody>
          <a:bodyPr wrap="square" rtlCol="0">
            <a:spAutoFit/>
          </a:bodyPr>
          <a:lstStyle/>
          <a:p>
            <a:pPr indent="-285750" defTabSz="1218864">
              <a:lnSpc>
                <a:spcPct val="150000"/>
              </a:lnSpc>
              <a:buFont typeface="Arial" pitchFamily="34" charset="0"/>
              <a:buChar char="•"/>
              <a:defRPr/>
            </a:pPr>
            <a:r>
              <a:rPr lang="en-US" dirty="0">
                <a:latin typeface="Proxima Nova" panose="020B0604020202020204" charset="0"/>
              </a:rPr>
              <a:t>Single platform to register and discover APIs</a:t>
            </a:r>
          </a:p>
          <a:p>
            <a:pPr defTabSz="1218864">
              <a:lnSpc>
                <a:spcPct val="150000"/>
              </a:lnSpc>
              <a:buFont typeface="Arial" pitchFamily="34" charset="0"/>
              <a:buChar char="•"/>
              <a:defRPr/>
            </a:pPr>
            <a:r>
              <a:rPr lang="en-IN" dirty="0">
                <a:latin typeface="Proxima Nova" panose="020B0604020202020204" charset="0"/>
              </a:rPr>
              <a:t>  Only one connection for publishers and consumers</a:t>
            </a:r>
          </a:p>
          <a:p>
            <a:pPr defTabSz="1218864">
              <a:lnSpc>
                <a:spcPct val="150000"/>
              </a:lnSpc>
              <a:buFont typeface="Arial" pitchFamily="34" charset="0"/>
              <a:buChar char="•"/>
              <a:defRPr/>
            </a:pPr>
            <a:r>
              <a:rPr lang="en-IN" dirty="0">
                <a:latin typeface="Proxima Nova" panose="020B0604020202020204" charset="0"/>
              </a:rPr>
              <a:t>  Common policy and governance structure</a:t>
            </a:r>
          </a:p>
          <a:p>
            <a:pPr defTabSz="1218864">
              <a:lnSpc>
                <a:spcPct val="150000"/>
              </a:lnSpc>
              <a:buFont typeface="Arial" pitchFamily="34" charset="0"/>
              <a:buChar char="•"/>
              <a:defRPr/>
            </a:pPr>
            <a:r>
              <a:rPr lang="en-IN" dirty="0">
                <a:latin typeface="Proxima Nova" panose="020B0604020202020204" charset="0"/>
              </a:rPr>
              <a:t>  Industry standard protocols</a:t>
            </a:r>
          </a:p>
          <a:p>
            <a:pPr defTabSz="1218864">
              <a:lnSpc>
                <a:spcPct val="150000"/>
              </a:lnSpc>
              <a:buFont typeface="Arial" pitchFamily="34" charset="0"/>
              <a:buChar char="•"/>
              <a:defRPr/>
            </a:pPr>
            <a:r>
              <a:rPr lang="en-IN" dirty="0">
                <a:latin typeface="Proxima Nova" panose="020B0604020202020204" charset="0"/>
              </a:rPr>
              <a:t>  Data standardization</a:t>
            </a:r>
            <a:endParaRPr lang="en-US" dirty="0">
              <a:latin typeface="Proxima Nova" panose="020B0604020202020204" charset="0"/>
            </a:endParaRPr>
          </a:p>
        </p:txBody>
      </p:sp>
      <p:sp>
        <p:nvSpPr>
          <p:cNvPr id="6" name="TextBox 5">
            <a:extLst>
              <a:ext uri="{FF2B5EF4-FFF2-40B4-BE49-F238E27FC236}">
                <a16:creationId xmlns:a16="http://schemas.microsoft.com/office/drawing/2014/main" id="{04D52432-9716-9C41-BD79-27836F4A1E3F}"/>
              </a:ext>
            </a:extLst>
          </p:cNvPr>
          <p:cNvSpPr txBox="1"/>
          <p:nvPr/>
        </p:nvSpPr>
        <p:spPr>
          <a:xfrm>
            <a:off x="260748" y="4783200"/>
            <a:ext cx="4160978" cy="400110"/>
          </a:xfrm>
          <a:prstGeom prst="rect">
            <a:avLst/>
          </a:prstGeom>
          <a:noFill/>
        </p:spPr>
        <p:txBody>
          <a:bodyPr wrap="square" rtlCol="0">
            <a:spAutoFit/>
          </a:bodyPr>
          <a:lstStyle/>
          <a:p>
            <a:pPr defTabSz="1218864">
              <a:defRPr/>
            </a:pPr>
            <a:r>
              <a:rPr lang="en-US" sz="2000" b="1" dirty="0">
                <a:latin typeface="Proxima Nova" panose="020B0604020202020204" charset="0"/>
              </a:rPr>
              <a:t>Advantages</a:t>
            </a:r>
          </a:p>
        </p:txBody>
      </p:sp>
      <p:sp>
        <p:nvSpPr>
          <p:cNvPr id="8" name="TextBox 7">
            <a:extLst>
              <a:ext uri="{FF2B5EF4-FFF2-40B4-BE49-F238E27FC236}">
                <a16:creationId xmlns:a16="http://schemas.microsoft.com/office/drawing/2014/main" id="{15F29973-6E05-1C46-923F-E99598DEE864}"/>
              </a:ext>
            </a:extLst>
          </p:cNvPr>
          <p:cNvSpPr txBox="1"/>
          <p:nvPr/>
        </p:nvSpPr>
        <p:spPr>
          <a:xfrm>
            <a:off x="0" y="1014193"/>
            <a:ext cx="12192000" cy="400110"/>
          </a:xfrm>
          <a:prstGeom prst="rect">
            <a:avLst/>
          </a:prstGeom>
          <a:solidFill>
            <a:srgbClr val="427A86"/>
          </a:solidFill>
        </p:spPr>
        <p:txBody>
          <a:bodyPr wrap="square">
            <a:spAutoFit/>
          </a:bodyPr>
          <a:lstStyle/>
          <a:p>
            <a:pPr algn="ctr">
              <a:defRPr/>
            </a:pPr>
            <a:r>
              <a:rPr lang="en-US" sz="2000" b="1" kern="0" spc="-100" dirty="0">
                <a:solidFill>
                  <a:schemeClr val="bg1"/>
                </a:solidFill>
                <a:latin typeface="Calibri" panose="020F0502020204030204" pitchFamily="34" charset="0"/>
                <a:ea typeface="+mj-ea"/>
                <a:cs typeface="Calibri" panose="020F0502020204030204" pitchFamily="34" charset="0"/>
              </a:rPr>
              <a:t>Platform enabling swift, transparent, safe And reliable information exchange</a:t>
            </a:r>
          </a:p>
        </p:txBody>
      </p:sp>
      <p:sp>
        <p:nvSpPr>
          <p:cNvPr id="10" name="TextBox 9">
            <a:extLst>
              <a:ext uri="{FF2B5EF4-FFF2-40B4-BE49-F238E27FC236}">
                <a16:creationId xmlns:a16="http://schemas.microsoft.com/office/drawing/2014/main" id="{390FD231-45C0-4744-9A3E-5F781EA9E42F}"/>
              </a:ext>
            </a:extLst>
          </p:cNvPr>
          <p:cNvSpPr txBox="1"/>
          <p:nvPr/>
        </p:nvSpPr>
        <p:spPr>
          <a:xfrm>
            <a:off x="200025" y="5202606"/>
            <a:ext cx="6093618" cy="1282402"/>
          </a:xfrm>
          <a:prstGeom prst="rect">
            <a:avLst/>
          </a:prstGeom>
          <a:noFill/>
        </p:spPr>
        <p:txBody>
          <a:bodyPr wrap="square">
            <a:spAutoFit/>
          </a:bodyPr>
          <a:lstStyle/>
          <a:p>
            <a:pPr defTabSz="1218864">
              <a:lnSpc>
                <a:spcPct val="150000"/>
              </a:lnSpc>
              <a:buFont typeface="Arial" pitchFamily="34" charset="0"/>
              <a:buChar char="•"/>
              <a:defRPr/>
            </a:pPr>
            <a:r>
              <a:rPr lang="en-IN" dirty="0">
                <a:latin typeface="Proxima Nova" panose="020B0604020202020204" charset="0"/>
              </a:rPr>
              <a:t>  Faster deliveries of services</a:t>
            </a:r>
          </a:p>
          <a:p>
            <a:pPr defTabSz="1218864">
              <a:lnSpc>
                <a:spcPct val="150000"/>
              </a:lnSpc>
              <a:buFont typeface="Arial" pitchFamily="34" charset="0"/>
              <a:buChar char="•"/>
              <a:defRPr/>
            </a:pPr>
            <a:r>
              <a:rPr lang="en-IN" dirty="0">
                <a:latin typeface="Proxima Nova" panose="020B0604020202020204" charset="0"/>
              </a:rPr>
              <a:t>  Open APIs driving Government</a:t>
            </a:r>
            <a:r>
              <a:rPr lang="en-US" dirty="0">
                <a:latin typeface="Proxima Nova" panose="020B0604020202020204" charset="0"/>
              </a:rPr>
              <a:t> Industry Citizen Linkage</a:t>
            </a:r>
          </a:p>
          <a:p>
            <a:pPr defTabSz="1218864">
              <a:lnSpc>
                <a:spcPct val="150000"/>
              </a:lnSpc>
              <a:buFont typeface="Arial" pitchFamily="34" charset="0"/>
              <a:buChar char="•"/>
              <a:defRPr/>
            </a:pPr>
            <a:r>
              <a:rPr lang="en-IN" dirty="0">
                <a:latin typeface="Proxima Nova" panose="020B0604020202020204" charset="0"/>
              </a:rPr>
              <a:t>  Machine readable data exchange</a:t>
            </a:r>
          </a:p>
        </p:txBody>
      </p:sp>
      <p:sp>
        <p:nvSpPr>
          <p:cNvPr id="12" name="TextBox 11">
            <a:extLst>
              <a:ext uri="{FF2B5EF4-FFF2-40B4-BE49-F238E27FC236}">
                <a16:creationId xmlns:a16="http://schemas.microsoft.com/office/drawing/2014/main" id="{F7B13553-19CC-F54D-A8A9-DA6754228607}"/>
              </a:ext>
            </a:extLst>
          </p:cNvPr>
          <p:cNvSpPr txBox="1"/>
          <p:nvPr/>
        </p:nvSpPr>
        <p:spPr>
          <a:xfrm>
            <a:off x="260748" y="1677777"/>
            <a:ext cx="6093618" cy="400110"/>
          </a:xfrm>
          <a:prstGeom prst="rect">
            <a:avLst/>
          </a:prstGeom>
          <a:noFill/>
        </p:spPr>
        <p:txBody>
          <a:bodyPr wrap="square" rtlCol="0">
            <a:spAutoFit/>
          </a:bodyPr>
          <a:lstStyle>
            <a:defPPr>
              <a:defRPr lang="en-US"/>
            </a:defPPr>
            <a:lvl1pPr defTabSz="1218864">
              <a:defRPr sz="2000" b="1">
                <a:latin typeface="Proxima Nova" panose="020B0604020202020204" charset="0"/>
              </a:defRPr>
            </a:lvl1pPr>
          </a:lstStyle>
          <a:p>
            <a:r>
              <a:rPr lang="en-US" dirty="0"/>
              <a:t>Features</a:t>
            </a:r>
          </a:p>
        </p:txBody>
      </p:sp>
      <p:sp>
        <p:nvSpPr>
          <p:cNvPr id="17" name="Rectangle 16">
            <a:extLst>
              <a:ext uri="{FF2B5EF4-FFF2-40B4-BE49-F238E27FC236}">
                <a16:creationId xmlns:a16="http://schemas.microsoft.com/office/drawing/2014/main" id="{D22CC690-95C6-D945-9B22-2077537D0B95}"/>
              </a:ext>
            </a:extLst>
          </p:cNvPr>
          <p:cNvSpPr/>
          <p:nvPr/>
        </p:nvSpPr>
        <p:spPr>
          <a:xfrm>
            <a:off x="7714976" y="1577015"/>
            <a:ext cx="3849353" cy="4994437"/>
          </a:xfrm>
          <a:prstGeom prst="rect">
            <a:avLst/>
          </a:prstGeom>
          <a:solidFill>
            <a:srgbClr val="427A86"/>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lnSpc>
                <a:spcPct val="150000"/>
              </a:lnSpc>
              <a:buFont typeface="Courier New" panose="02070309020205020404" pitchFamily="49" charset="0"/>
              <a:buChar char="o"/>
            </a:pPr>
            <a:endParaRPr lang="en-US" dirty="0"/>
          </a:p>
          <a:p>
            <a:pPr marL="285750" indent="-285750" algn="ctr">
              <a:lnSpc>
                <a:spcPct val="150000"/>
              </a:lnSpc>
              <a:buFont typeface="Courier New" panose="02070309020205020404" pitchFamily="49" charset="0"/>
              <a:buChar char="o"/>
            </a:pPr>
            <a:endParaRPr lang="en-US" dirty="0"/>
          </a:p>
          <a:p>
            <a:pPr marL="285750" indent="-285750" algn="ctr">
              <a:lnSpc>
                <a:spcPct val="150000"/>
              </a:lnSpc>
              <a:buFont typeface="Courier New" panose="02070309020205020404" pitchFamily="49" charset="0"/>
              <a:buChar char="o"/>
            </a:pPr>
            <a:endParaRPr lang="en-US" dirty="0"/>
          </a:p>
          <a:p>
            <a:pPr marL="285750" indent="-285750" algn="ctr">
              <a:buFont typeface="Arial" panose="020B0604020202020204" pitchFamily="34" charset="0"/>
              <a:buChar char="•"/>
            </a:pPr>
            <a:endParaRPr lang="en-US" dirty="0"/>
          </a:p>
        </p:txBody>
      </p:sp>
      <p:sp>
        <p:nvSpPr>
          <p:cNvPr id="18" name="TextBox 17">
            <a:extLst>
              <a:ext uri="{FF2B5EF4-FFF2-40B4-BE49-F238E27FC236}">
                <a16:creationId xmlns:a16="http://schemas.microsoft.com/office/drawing/2014/main" id="{5DAB94B7-B93B-C347-8EF4-A2772EE5CB40}"/>
              </a:ext>
            </a:extLst>
          </p:cNvPr>
          <p:cNvSpPr txBox="1"/>
          <p:nvPr/>
        </p:nvSpPr>
        <p:spPr>
          <a:xfrm>
            <a:off x="8354772" y="1687100"/>
            <a:ext cx="3428131" cy="892424"/>
          </a:xfrm>
          <a:prstGeom prst="rect">
            <a:avLst/>
          </a:prstGeom>
          <a:noFill/>
        </p:spPr>
        <p:txBody>
          <a:bodyPr wrap="square" rtlCol="0">
            <a:spAutoFit/>
          </a:bodyPr>
          <a:lstStyle/>
          <a:p>
            <a:pPr defTabSz="1218864">
              <a:defRPr/>
            </a:pPr>
            <a:r>
              <a:rPr lang="en-IN" sz="3199" b="1" dirty="0">
                <a:solidFill>
                  <a:schemeClr val="bg1"/>
                </a:solidFill>
                <a:latin typeface="Calibri"/>
              </a:rPr>
              <a:t>12 Cr+</a:t>
            </a:r>
          </a:p>
          <a:p>
            <a:pPr defTabSz="1218864">
              <a:defRPr/>
            </a:pPr>
            <a:r>
              <a:rPr lang="en-IN" sz="2000" b="1" dirty="0">
                <a:solidFill>
                  <a:schemeClr val="bg1"/>
                </a:solidFill>
                <a:latin typeface="Calibri"/>
              </a:rPr>
              <a:t>Monthly Transactions</a:t>
            </a:r>
            <a:endParaRPr lang="en-IN" sz="2000" dirty="0">
              <a:solidFill>
                <a:schemeClr val="bg1"/>
              </a:solidFill>
              <a:latin typeface="Calibri"/>
            </a:endParaRPr>
          </a:p>
        </p:txBody>
      </p:sp>
      <p:sp>
        <p:nvSpPr>
          <p:cNvPr id="19" name="TextBox 18">
            <a:extLst>
              <a:ext uri="{FF2B5EF4-FFF2-40B4-BE49-F238E27FC236}">
                <a16:creationId xmlns:a16="http://schemas.microsoft.com/office/drawing/2014/main" id="{B8692CFA-9D37-2740-9742-685EE4E261D0}"/>
              </a:ext>
            </a:extLst>
          </p:cNvPr>
          <p:cNvSpPr txBox="1"/>
          <p:nvPr/>
        </p:nvSpPr>
        <p:spPr>
          <a:xfrm>
            <a:off x="8340313" y="2838494"/>
            <a:ext cx="3428131" cy="892424"/>
          </a:xfrm>
          <a:prstGeom prst="rect">
            <a:avLst/>
          </a:prstGeom>
          <a:noFill/>
        </p:spPr>
        <p:txBody>
          <a:bodyPr wrap="square" rtlCol="0">
            <a:spAutoFit/>
          </a:bodyPr>
          <a:lstStyle/>
          <a:p>
            <a:pPr defTabSz="1218864">
              <a:defRPr/>
            </a:pPr>
            <a:r>
              <a:rPr lang="en-IN" sz="3199" b="1" dirty="0">
                <a:solidFill>
                  <a:schemeClr val="bg1"/>
                </a:solidFill>
                <a:latin typeface="Calibri"/>
              </a:rPr>
              <a:t>15 Cr+</a:t>
            </a:r>
          </a:p>
          <a:p>
            <a:pPr defTabSz="1218864">
              <a:defRPr/>
            </a:pPr>
            <a:r>
              <a:rPr lang="en-IN" sz="2000" b="1" dirty="0">
                <a:solidFill>
                  <a:schemeClr val="bg1"/>
                </a:solidFill>
                <a:latin typeface="Calibri"/>
              </a:rPr>
              <a:t>Transaction in FY 2021</a:t>
            </a:r>
            <a:endParaRPr lang="en-IN" sz="2000" dirty="0">
              <a:solidFill>
                <a:schemeClr val="bg1"/>
              </a:solidFill>
              <a:latin typeface="Calibri"/>
            </a:endParaRPr>
          </a:p>
        </p:txBody>
      </p:sp>
      <p:sp>
        <p:nvSpPr>
          <p:cNvPr id="20" name="TextBox 19">
            <a:extLst>
              <a:ext uri="{FF2B5EF4-FFF2-40B4-BE49-F238E27FC236}">
                <a16:creationId xmlns:a16="http://schemas.microsoft.com/office/drawing/2014/main" id="{565EE6AA-5195-1546-849C-D9888487CE12}"/>
              </a:ext>
            </a:extLst>
          </p:cNvPr>
          <p:cNvSpPr txBox="1"/>
          <p:nvPr/>
        </p:nvSpPr>
        <p:spPr>
          <a:xfrm>
            <a:off x="8354770" y="4113093"/>
            <a:ext cx="3428131" cy="892424"/>
          </a:xfrm>
          <a:prstGeom prst="rect">
            <a:avLst/>
          </a:prstGeom>
          <a:noFill/>
        </p:spPr>
        <p:txBody>
          <a:bodyPr wrap="square" rtlCol="0">
            <a:spAutoFit/>
          </a:bodyPr>
          <a:lstStyle/>
          <a:p>
            <a:pPr defTabSz="1218864">
              <a:defRPr/>
            </a:pPr>
            <a:r>
              <a:rPr lang="en-IN" sz="3199" b="1" dirty="0">
                <a:solidFill>
                  <a:schemeClr val="bg1"/>
                </a:solidFill>
                <a:latin typeface="Calibri"/>
              </a:rPr>
              <a:t>1900+</a:t>
            </a:r>
          </a:p>
          <a:p>
            <a:pPr defTabSz="1218864">
              <a:defRPr/>
            </a:pPr>
            <a:r>
              <a:rPr lang="en-IN" sz="2000" b="1" dirty="0">
                <a:solidFill>
                  <a:schemeClr val="bg1"/>
                </a:solidFill>
                <a:latin typeface="Calibri"/>
              </a:rPr>
              <a:t>No. of APIs published</a:t>
            </a:r>
            <a:endParaRPr lang="en-IN" sz="2000" dirty="0">
              <a:solidFill>
                <a:schemeClr val="bg1"/>
              </a:solidFill>
              <a:latin typeface="Calibri"/>
            </a:endParaRPr>
          </a:p>
        </p:txBody>
      </p:sp>
      <p:sp>
        <p:nvSpPr>
          <p:cNvPr id="21" name="TextBox 20">
            <a:extLst>
              <a:ext uri="{FF2B5EF4-FFF2-40B4-BE49-F238E27FC236}">
                <a16:creationId xmlns:a16="http://schemas.microsoft.com/office/drawing/2014/main" id="{BF43D6A0-40E9-2A47-97A2-FF911E07A07C}"/>
              </a:ext>
            </a:extLst>
          </p:cNvPr>
          <p:cNvSpPr txBox="1"/>
          <p:nvPr/>
        </p:nvSpPr>
        <p:spPr>
          <a:xfrm>
            <a:off x="8375257" y="5309092"/>
            <a:ext cx="3428131" cy="892424"/>
          </a:xfrm>
          <a:prstGeom prst="rect">
            <a:avLst/>
          </a:prstGeom>
          <a:noFill/>
        </p:spPr>
        <p:txBody>
          <a:bodyPr wrap="square" rtlCol="0">
            <a:spAutoFit/>
          </a:bodyPr>
          <a:lstStyle/>
          <a:p>
            <a:pPr defTabSz="1218864">
              <a:defRPr/>
            </a:pPr>
            <a:r>
              <a:rPr lang="en-IN" sz="3199" b="1" dirty="0">
                <a:solidFill>
                  <a:schemeClr val="bg1"/>
                </a:solidFill>
                <a:latin typeface="Calibri"/>
              </a:rPr>
              <a:t>900+</a:t>
            </a:r>
          </a:p>
          <a:p>
            <a:pPr defTabSz="1218864">
              <a:defRPr/>
            </a:pPr>
            <a:r>
              <a:rPr lang="en-IN" sz="2000" b="1" dirty="0">
                <a:solidFill>
                  <a:schemeClr val="bg1"/>
                </a:solidFill>
                <a:latin typeface="Calibri"/>
              </a:rPr>
              <a:t>No. of Agencies On boarded</a:t>
            </a:r>
            <a:endParaRPr lang="en-IN" sz="2000" dirty="0">
              <a:solidFill>
                <a:schemeClr val="bg1"/>
              </a:solidFill>
              <a:latin typeface="Calibri"/>
            </a:endParaRPr>
          </a:p>
        </p:txBody>
      </p:sp>
      <p:sp>
        <p:nvSpPr>
          <p:cNvPr id="22" name="Trapezoid 49">
            <a:extLst>
              <a:ext uri="{FF2B5EF4-FFF2-40B4-BE49-F238E27FC236}">
                <a16:creationId xmlns:a16="http://schemas.microsoft.com/office/drawing/2014/main" id="{EE444221-D6CE-1746-8311-8D09AACFB5B9}"/>
              </a:ext>
            </a:extLst>
          </p:cNvPr>
          <p:cNvSpPr/>
          <p:nvPr/>
        </p:nvSpPr>
        <p:spPr bwMode="gray">
          <a:xfrm rot="16200000">
            <a:off x="5035422" y="3891895"/>
            <a:ext cx="5045057" cy="314052"/>
          </a:xfrm>
          <a:prstGeom prst="trapezoid">
            <a:avLst>
              <a:gd name="adj" fmla="val 124888"/>
            </a:avLst>
          </a:prstGeom>
          <a:gradFill flip="none" rotWithShape="1">
            <a:gsLst>
              <a:gs pos="0">
                <a:sysClr val="window" lastClr="FFFFFF"/>
              </a:gs>
              <a:gs pos="100000">
                <a:sysClr val="window" lastClr="FFFFFF">
                  <a:lumMod val="75000"/>
                </a:sysClr>
              </a:gs>
            </a:gsLst>
            <a:lin ang="5400000" scaled="1"/>
            <a:tileRect/>
          </a:gradFill>
          <a:ln w="19050" algn="ctr">
            <a:noFill/>
            <a:miter lim="800000"/>
            <a:headEnd/>
            <a:tailEnd/>
          </a:ln>
        </p:spPr>
        <p:txBody>
          <a:bodyPr vert="eaVert" wrap="none" lIns="88900" tIns="88900" rIns="88900" bIns="88900" rtlCol="0" anchor="ctr"/>
          <a:lstStyle/>
          <a:p>
            <a:pPr marL="0" marR="0" lvl="0" indent="0" algn="ctr" defTabSz="914400" rtl="0" eaLnBrk="1" fontAlgn="auto" latinLnBrk="0" hangingPunct="1">
              <a:lnSpc>
                <a:spcPct val="100000"/>
              </a:lnSpc>
              <a:spcBef>
                <a:spcPts val="400"/>
              </a:spcBef>
              <a:spcAft>
                <a:spcPts val="0"/>
              </a:spcAft>
              <a:buClrTx/>
              <a:buSzTx/>
              <a:buFont typeface="Wingdings 2" pitchFamily="18" charset="2"/>
              <a:buNone/>
              <a:tabLst/>
              <a:defRPr/>
            </a:pPr>
            <a:endParaRPr kumimoji="0" lang="en-US" sz="1200" b="0" i="0" u="none" strike="noStrike" kern="0" cap="none" spc="0" normalizeH="0" baseline="0" noProof="0" dirty="0">
              <a:ln>
                <a:noFill/>
              </a:ln>
              <a:solidFill>
                <a:prstClr val="black"/>
              </a:solidFill>
              <a:effectLst/>
              <a:uLnTx/>
              <a:uFillTx/>
              <a:latin typeface="Arial"/>
              <a:ea typeface="+mn-ea"/>
              <a:cs typeface="+mn-cs"/>
            </a:endParaRPr>
          </a:p>
        </p:txBody>
      </p:sp>
      <p:sp>
        <p:nvSpPr>
          <p:cNvPr id="23" name="Trapezoid 49">
            <a:extLst>
              <a:ext uri="{FF2B5EF4-FFF2-40B4-BE49-F238E27FC236}">
                <a16:creationId xmlns:a16="http://schemas.microsoft.com/office/drawing/2014/main" id="{4A828262-7FAD-1B4E-B7ED-0A668CCD3943}"/>
              </a:ext>
            </a:extLst>
          </p:cNvPr>
          <p:cNvSpPr/>
          <p:nvPr/>
        </p:nvSpPr>
        <p:spPr bwMode="gray">
          <a:xfrm rot="5400000">
            <a:off x="9219049" y="3891895"/>
            <a:ext cx="5045057" cy="314052"/>
          </a:xfrm>
          <a:prstGeom prst="trapezoid">
            <a:avLst>
              <a:gd name="adj" fmla="val 124888"/>
            </a:avLst>
          </a:prstGeom>
          <a:gradFill flip="none" rotWithShape="1">
            <a:gsLst>
              <a:gs pos="0">
                <a:sysClr val="window" lastClr="FFFFFF"/>
              </a:gs>
              <a:gs pos="100000">
                <a:sysClr val="window" lastClr="FFFFFF">
                  <a:lumMod val="75000"/>
                </a:sysClr>
              </a:gs>
            </a:gsLst>
            <a:lin ang="5400000" scaled="1"/>
            <a:tileRect/>
          </a:gradFill>
          <a:ln w="19050" algn="ctr">
            <a:noFill/>
            <a:miter lim="800000"/>
            <a:headEnd/>
            <a:tailEnd/>
          </a:ln>
        </p:spPr>
        <p:txBody>
          <a:bodyPr vert="eaVert" wrap="none" lIns="88900" tIns="88900" rIns="88900" bIns="88900" rtlCol="0" anchor="ctr"/>
          <a:lstStyle/>
          <a:p>
            <a:pPr marL="0" marR="0" lvl="0" indent="0" algn="ctr" defTabSz="914400" rtl="0" eaLnBrk="1" fontAlgn="auto" latinLnBrk="0" hangingPunct="1">
              <a:lnSpc>
                <a:spcPct val="100000"/>
              </a:lnSpc>
              <a:spcBef>
                <a:spcPts val="400"/>
              </a:spcBef>
              <a:spcAft>
                <a:spcPts val="0"/>
              </a:spcAft>
              <a:buClrTx/>
              <a:buSzTx/>
              <a:buFont typeface="Wingdings 2" pitchFamily="18" charset="2"/>
              <a:buNone/>
              <a:tabLst/>
              <a:defRPr/>
            </a:pPr>
            <a:endParaRPr kumimoji="0" lang="en-US" sz="1200" b="0" i="0" u="none" strike="noStrike" kern="0" cap="none" spc="0" normalizeH="0" baseline="0" noProof="0" dirty="0">
              <a:ln>
                <a:noFill/>
              </a:ln>
              <a:solidFill>
                <a:prstClr val="black"/>
              </a:solidFill>
              <a:effectLst/>
              <a:uLnTx/>
              <a:uFillTx/>
              <a:latin typeface="Arial"/>
              <a:ea typeface="+mn-ea"/>
              <a:cs typeface="+mn-cs"/>
            </a:endParaRPr>
          </a:p>
        </p:txBody>
      </p:sp>
      <p:pic>
        <p:nvPicPr>
          <p:cNvPr id="2" name="Google Shape;590;p92" descr="40 KW GRID CONNECTED SOLAR POWER PLANT – The Leading Solar ...">
            <a:extLst>
              <a:ext uri="{FF2B5EF4-FFF2-40B4-BE49-F238E27FC236}">
                <a16:creationId xmlns:a16="http://schemas.microsoft.com/office/drawing/2014/main" id="{C46A0AD1-8EA4-0245-3022-E4E4ABDCAC4E}"/>
              </a:ext>
            </a:extLst>
          </p:cNvPr>
          <p:cNvPicPr preferRelativeResize="0"/>
          <p:nvPr/>
        </p:nvPicPr>
        <p:blipFill rotWithShape="1">
          <a:blip r:embed="rId2">
            <a:alphaModFix/>
          </a:blip>
          <a:srcRect l="12690" r="13655"/>
          <a:stretch/>
        </p:blipFill>
        <p:spPr>
          <a:xfrm>
            <a:off x="10986141" y="32625"/>
            <a:ext cx="1202268" cy="861484"/>
          </a:xfrm>
          <a:prstGeom prst="rect">
            <a:avLst/>
          </a:prstGeom>
          <a:noFill/>
          <a:ln>
            <a:noFill/>
          </a:ln>
        </p:spPr>
      </p:pic>
      <p:pic>
        <p:nvPicPr>
          <p:cNvPr id="3" name="Picture 2" descr="Logo&#10;&#10;Description automatically generated">
            <a:extLst>
              <a:ext uri="{FF2B5EF4-FFF2-40B4-BE49-F238E27FC236}">
                <a16:creationId xmlns:a16="http://schemas.microsoft.com/office/drawing/2014/main" id="{D02A3C5C-B6CE-E827-F7CB-5C0D9A22A6FA}"/>
              </a:ext>
            </a:extLst>
          </p:cNvPr>
          <p:cNvPicPr>
            <a:picLocks noChangeAspect="1"/>
          </p:cNvPicPr>
          <p:nvPr/>
        </p:nvPicPr>
        <p:blipFill>
          <a:blip r:embed="rId3"/>
          <a:stretch>
            <a:fillRect/>
          </a:stretch>
        </p:blipFill>
        <p:spPr>
          <a:xfrm>
            <a:off x="-123712" y="32625"/>
            <a:ext cx="1295400" cy="863600"/>
          </a:xfrm>
          <a:prstGeom prst="rect">
            <a:avLst/>
          </a:prstGeom>
        </p:spPr>
      </p:pic>
    </p:spTree>
    <p:extLst>
      <p:ext uri="{BB962C8B-B14F-4D97-AF65-F5344CB8AC3E}">
        <p14:creationId xmlns:p14="http://schemas.microsoft.com/office/powerpoint/2010/main" val="3637975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9F101C-B300-9A4E-BC2E-AAA3FC008124}"/>
              </a:ext>
            </a:extLst>
          </p:cNvPr>
          <p:cNvSpPr txBox="1"/>
          <p:nvPr/>
        </p:nvSpPr>
        <p:spPr>
          <a:xfrm>
            <a:off x="4703391" y="200123"/>
            <a:ext cx="1733167" cy="584775"/>
          </a:xfrm>
          <a:prstGeom prst="rect">
            <a:avLst/>
          </a:prstGeom>
          <a:noFill/>
        </p:spPr>
        <p:txBody>
          <a:bodyPr wrap="none" rtlCol="0">
            <a:spAutoFit/>
          </a:bodyPr>
          <a:lstStyle/>
          <a:p>
            <a:r>
              <a:rPr lang="en-US" sz="3200" b="1" kern="0" spc="-100" dirty="0">
                <a:solidFill>
                  <a:srgbClr val="002060"/>
                </a:solidFill>
                <a:latin typeface="Century Gothic" panose="020B0502020202020204" pitchFamily="34" charset="0"/>
                <a:ea typeface="+mj-ea"/>
                <a:cs typeface="Poppins"/>
              </a:rPr>
              <a:t>CO-WIN</a:t>
            </a:r>
          </a:p>
        </p:txBody>
      </p:sp>
      <p:sp>
        <p:nvSpPr>
          <p:cNvPr id="5" name="TextBox 4">
            <a:extLst>
              <a:ext uri="{FF2B5EF4-FFF2-40B4-BE49-F238E27FC236}">
                <a16:creationId xmlns:a16="http://schemas.microsoft.com/office/drawing/2014/main" id="{B5992A85-459D-7342-A752-7EFA6854B7A9}"/>
              </a:ext>
            </a:extLst>
          </p:cNvPr>
          <p:cNvSpPr txBox="1"/>
          <p:nvPr/>
        </p:nvSpPr>
        <p:spPr>
          <a:xfrm>
            <a:off x="-18015" y="983634"/>
            <a:ext cx="12228030" cy="400110"/>
          </a:xfrm>
          <a:prstGeom prst="rect">
            <a:avLst/>
          </a:prstGeom>
          <a:solidFill>
            <a:srgbClr val="427A86"/>
          </a:solidFill>
        </p:spPr>
        <p:txBody>
          <a:bodyPr wrap="square" rtlCol="0">
            <a:spAutoFit/>
          </a:bodyPr>
          <a:lstStyle/>
          <a:p>
            <a:pPr algn="ctr"/>
            <a:r>
              <a:rPr lang="en-US" sz="2000" b="1" kern="0" spc="-100" dirty="0">
                <a:solidFill>
                  <a:schemeClr val="bg1"/>
                </a:solidFill>
                <a:latin typeface="Calibri" panose="020F0502020204030204" pitchFamily="34" charset="0"/>
                <a:ea typeface="+mj-ea"/>
                <a:cs typeface="Calibri" panose="020F0502020204030204" pitchFamily="34" charset="0"/>
              </a:rPr>
              <a:t>A Scalable, Inclusive and </a:t>
            </a:r>
            <a:r>
              <a:rPr lang="en-IN" sz="2000" b="1" kern="0" spc="-100" dirty="0">
                <a:solidFill>
                  <a:schemeClr val="bg1"/>
                </a:solidFill>
                <a:latin typeface="Calibri" panose="020F0502020204030204" pitchFamily="34" charset="0"/>
                <a:ea typeface="+mj-ea"/>
                <a:cs typeface="Calibri" panose="020F0502020204030204" pitchFamily="34" charset="0"/>
              </a:rPr>
              <a:t>Open Platform for Universal Vaccination</a:t>
            </a:r>
            <a:endParaRPr lang="en-US" sz="2000" b="1" kern="0" spc="-100" dirty="0">
              <a:solidFill>
                <a:schemeClr val="bg1"/>
              </a:solidFill>
              <a:latin typeface="Calibri" panose="020F0502020204030204" pitchFamily="34" charset="0"/>
              <a:ea typeface="+mj-ea"/>
              <a:cs typeface="Calibri" panose="020F0502020204030204" pitchFamily="34" charset="0"/>
            </a:endParaRPr>
          </a:p>
        </p:txBody>
      </p:sp>
      <p:sp>
        <p:nvSpPr>
          <p:cNvPr id="6" name="TextBox 5">
            <a:extLst>
              <a:ext uri="{FF2B5EF4-FFF2-40B4-BE49-F238E27FC236}">
                <a16:creationId xmlns:a16="http://schemas.microsoft.com/office/drawing/2014/main" id="{427A8B94-2315-144A-82D0-B1B3ED925D32}"/>
              </a:ext>
            </a:extLst>
          </p:cNvPr>
          <p:cNvSpPr txBox="1"/>
          <p:nvPr/>
        </p:nvSpPr>
        <p:spPr>
          <a:xfrm>
            <a:off x="293396" y="2060131"/>
            <a:ext cx="7701001" cy="1974067"/>
          </a:xfrm>
          <a:prstGeom prst="rect">
            <a:avLst/>
          </a:prstGeom>
          <a:noFill/>
        </p:spPr>
        <p:txBody>
          <a:bodyPr wrap="square" rtlCol="0">
            <a:spAutoFit/>
          </a:bodyPr>
          <a:lstStyle/>
          <a:p>
            <a:pPr indent="-342900" defTabSz="1218864">
              <a:lnSpc>
                <a:spcPct val="150000"/>
              </a:lnSpc>
              <a:buFont typeface="Arial" pitchFamily="34" charset="0"/>
              <a:buChar char="•"/>
              <a:defRPr/>
            </a:pPr>
            <a:r>
              <a:rPr lang="en-US" sz="2400" dirty="0">
                <a:solidFill>
                  <a:prstClr val="black"/>
                </a:solidFill>
              </a:rPr>
              <a:t>  </a:t>
            </a:r>
            <a:r>
              <a:rPr lang="en-US" dirty="0" err="1">
                <a:latin typeface="Proxima Nova" panose="020B0604020202020204" charset="0"/>
              </a:rPr>
              <a:t>CoWIN</a:t>
            </a:r>
            <a:r>
              <a:rPr lang="en-US" dirty="0">
                <a:latin typeface="Proxima Nova" panose="020B0604020202020204" charset="0"/>
              </a:rPr>
              <a:t> is enabling countries worldwide to run Vaccination drives</a:t>
            </a:r>
          </a:p>
          <a:p>
            <a:pPr indent="-342900" defTabSz="1218864">
              <a:lnSpc>
                <a:spcPct val="150000"/>
              </a:lnSpc>
              <a:buFont typeface="Arial" pitchFamily="34" charset="0"/>
              <a:buChar char="•"/>
              <a:defRPr/>
            </a:pPr>
            <a:r>
              <a:rPr lang="en-IN" dirty="0">
                <a:latin typeface="Proxima Nova" panose="020B0604020202020204" charset="0"/>
              </a:rPr>
              <a:t>  Massive Open API based Scalable Architecture</a:t>
            </a:r>
          </a:p>
          <a:p>
            <a:pPr indent="-342900" defTabSz="1218864">
              <a:lnSpc>
                <a:spcPct val="150000"/>
              </a:lnSpc>
              <a:buFont typeface="Arial" pitchFamily="34" charset="0"/>
              <a:buChar char="•"/>
              <a:defRPr/>
            </a:pPr>
            <a:r>
              <a:rPr lang="en-IN" dirty="0">
                <a:latin typeface="Proxima Nova" panose="020B0604020202020204" charset="0"/>
              </a:rPr>
              <a:t>  Average 2 billion hits per day</a:t>
            </a:r>
          </a:p>
          <a:p>
            <a:pPr indent="-342900" defTabSz="1218864">
              <a:lnSpc>
                <a:spcPct val="150000"/>
              </a:lnSpc>
              <a:buFont typeface="Arial" pitchFamily="34" charset="0"/>
              <a:buChar char="•"/>
              <a:defRPr/>
            </a:pPr>
            <a:r>
              <a:rPr lang="en-IN" dirty="0">
                <a:latin typeface="Proxima Nova" panose="020B0604020202020204" charset="0"/>
              </a:rPr>
              <a:t>  Potential to be the largest vaccination database for the country</a:t>
            </a:r>
            <a:r>
              <a:rPr lang="en-IN" sz="2400" dirty="0">
                <a:solidFill>
                  <a:prstClr val="black"/>
                </a:solidFill>
              </a:rPr>
              <a:t>`</a:t>
            </a:r>
            <a:endParaRPr lang="en-US" sz="2400" dirty="0">
              <a:solidFill>
                <a:prstClr val="black"/>
              </a:solidFill>
            </a:endParaRPr>
          </a:p>
        </p:txBody>
      </p:sp>
      <p:sp>
        <p:nvSpPr>
          <p:cNvPr id="9" name="TextBox 8">
            <a:extLst>
              <a:ext uri="{FF2B5EF4-FFF2-40B4-BE49-F238E27FC236}">
                <a16:creationId xmlns:a16="http://schemas.microsoft.com/office/drawing/2014/main" id="{4DFEDFCE-2930-B542-B53E-14B2F0F8ED40}"/>
              </a:ext>
            </a:extLst>
          </p:cNvPr>
          <p:cNvSpPr txBox="1"/>
          <p:nvPr/>
        </p:nvSpPr>
        <p:spPr>
          <a:xfrm>
            <a:off x="342940" y="1652646"/>
            <a:ext cx="6093618" cy="400110"/>
          </a:xfrm>
          <a:prstGeom prst="rect">
            <a:avLst/>
          </a:prstGeom>
          <a:noFill/>
        </p:spPr>
        <p:txBody>
          <a:bodyPr wrap="square" rtlCol="0">
            <a:spAutoFit/>
          </a:bodyPr>
          <a:lstStyle>
            <a:defPPr>
              <a:defRPr lang="en-US"/>
            </a:defPPr>
            <a:lvl1pPr defTabSz="1218864">
              <a:defRPr sz="2000" b="1">
                <a:latin typeface="Proxima Nova" panose="020B0604020202020204" charset="0"/>
              </a:defRPr>
            </a:lvl1pPr>
          </a:lstStyle>
          <a:p>
            <a:r>
              <a:rPr lang="en-US" dirty="0"/>
              <a:t>Features</a:t>
            </a:r>
          </a:p>
        </p:txBody>
      </p:sp>
      <p:sp>
        <p:nvSpPr>
          <p:cNvPr id="10" name="TextBox 9">
            <a:extLst>
              <a:ext uri="{FF2B5EF4-FFF2-40B4-BE49-F238E27FC236}">
                <a16:creationId xmlns:a16="http://schemas.microsoft.com/office/drawing/2014/main" id="{22392AF1-53BF-914C-BFB7-9860BD4A0780}"/>
              </a:ext>
            </a:extLst>
          </p:cNvPr>
          <p:cNvSpPr txBox="1"/>
          <p:nvPr/>
        </p:nvSpPr>
        <p:spPr>
          <a:xfrm>
            <a:off x="342940" y="4210606"/>
            <a:ext cx="4160978" cy="400110"/>
          </a:xfrm>
          <a:prstGeom prst="rect">
            <a:avLst/>
          </a:prstGeom>
          <a:noFill/>
        </p:spPr>
        <p:txBody>
          <a:bodyPr wrap="square" rtlCol="0">
            <a:spAutoFit/>
          </a:bodyPr>
          <a:lstStyle/>
          <a:p>
            <a:pPr defTabSz="1218864">
              <a:defRPr/>
            </a:pPr>
            <a:r>
              <a:rPr lang="en-US" sz="2000" b="1" dirty="0">
                <a:latin typeface="Proxima Nova" panose="020B0604020202020204" charset="0"/>
              </a:rPr>
              <a:t>Advantages</a:t>
            </a:r>
          </a:p>
        </p:txBody>
      </p:sp>
      <p:sp>
        <p:nvSpPr>
          <p:cNvPr id="11" name="TextBox 10">
            <a:extLst>
              <a:ext uri="{FF2B5EF4-FFF2-40B4-BE49-F238E27FC236}">
                <a16:creationId xmlns:a16="http://schemas.microsoft.com/office/drawing/2014/main" id="{1E6EB0C5-6BC4-4449-8540-6418C972F1DC}"/>
              </a:ext>
            </a:extLst>
          </p:cNvPr>
          <p:cNvSpPr txBox="1"/>
          <p:nvPr/>
        </p:nvSpPr>
        <p:spPr>
          <a:xfrm>
            <a:off x="399912" y="4787124"/>
            <a:ext cx="7158038" cy="1711366"/>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dirty="0">
                <a:latin typeface="Proxima Nova" panose="020B0604020202020204" charset="0"/>
              </a:rPr>
              <a:t>Blended Registration</a:t>
            </a:r>
          </a:p>
          <a:p>
            <a:pPr marL="285750" indent="-285750" algn="just">
              <a:lnSpc>
                <a:spcPct val="150000"/>
              </a:lnSpc>
              <a:buFont typeface="Arial" panose="020B0604020202020204" pitchFamily="34" charset="0"/>
              <a:buChar char="•"/>
            </a:pPr>
            <a:r>
              <a:rPr lang="en-US" dirty="0">
                <a:latin typeface="Proxima Nova" panose="020B0604020202020204" charset="0"/>
              </a:rPr>
              <a:t>Choice of Location</a:t>
            </a:r>
          </a:p>
          <a:p>
            <a:pPr marL="285750" indent="-285750" algn="just">
              <a:lnSpc>
                <a:spcPct val="150000"/>
              </a:lnSpc>
              <a:buFont typeface="Arial" panose="020B0604020202020204" pitchFamily="34" charset="0"/>
              <a:buChar char="•"/>
            </a:pPr>
            <a:r>
              <a:rPr lang="en-US" dirty="0">
                <a:latin typeface="Proxima Nova" panose="020B0604020202020204" charset="0"/>
              </a:rPr>
              <a:t>Instant Digital Certificate</a:t>
            </a:r>
          </a:p>
          <a:p>
            <a:pPr marL="285750" indent="-285750" algn="just">
              <a:lnSpc>
                <a:spcPct val="150000"/>
              </a:lnSpc>
              <a:buFont typeface="Arial" panose="020B0604020202020204" pitchFamily="34" charset="0"/>
              <a:buChar char="•"/>
            </a:pPr>
            <a:r>
              <a:rPr lang="en-US" dirty="0">
                <a:latin typeface="Proxima Nova" panose="020B0604020202020204" charset="0"/>
              </a:rPr>
              <a:t>Online Slot Booking</a:t>
            </a:r>
          </a:p>
        </p:txBody>
      </p:sp>
      <p:sp>
        <p:nvSpPr>
          <p:cNvPr id="17" name="Rectangle 16">
            <a:extLst>
              <a:ext uri="{FF2B5EF4-FFF2-40B4-BE49-F238E27FC236}">
                <a16:creationId xmlns:a16="http://schemas.microsoft.com/office/drawing/2014/main" id="{5FF3CB74-40D7-4C49-92E6-F400BA422A7D}"/>
              </a:ext>
            </a:extLst>
          </p:cNvPr>
          <p:cNvSpPr/>
          <p:nvPr/>
        </p:nvSpPr>
        <p:spPr>
          <a:xfrm>
            <a:off x="7725087" y="1551702"/>
            <a:ext cx="3849353" cy="4994437"/>
          </a:xfrm>
          <a:prstGeom prst="rect">
            <a:avLst/>
          </a:prstGeom>
          <a:solidFill>
            <a:srgbClr val="427A86"/>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lnSpc>
                <a:spcPct val="150000"/>
              </a:lnSpc>
              <a:buFont typeface="Courier New" panose="02070309020205020404" pitchFamily="49" charset="0"/>
              <a:buChar char="o"/>
            </a:pPr>
            <a:endParaRPr lang="en-US" dirty="0"/>
          </a:p>
          <a:p>
            <a:pPr marL="285750" indent="-285750" algn="ctr">
              <a:lnSpc>
                <a:spcPct val="150000"/>
              </a:lnSpc>
              <a:buFont typeface="Courier New" panose="02070309020205020404" pitchFamily="49" charset="0"/>
              <a:buChar char="o"/>
            </a:pPr>
            <a:endParaRPr lang="en-US" dirty="0"/>
          </a:p>
          <a:p>
            <a:pPr marL="285750" indent="-285750" algn="ctr">
              <a:lnSpc>
                <a:spcPct val="150000"/>
              </a:lnSpc>
              <a:buFont typeface="Courier New" panose="02070309020205020404" pitchFamily="49" charset="0"/>
              <a:buChar char="o"/>
            </a:pPr>
            <a:endParaRPr lang="en-US" dirty="0"/>
          </a:p>
          <a:p>
            <a:pPr marL="285750" indent="-285750" algn="ctr">
              <a:buFont typeface="Arial" panose="020B0604020202020204" pitchFamily="34" charset="0"/>
              <a:buChar char="•"/>
            </a:pPr>
            <a:endParaRPr lang="en-US" dirty="0"/>
          </a:p>
        </p:txBody>
      </p:sp>
      <p:sp>
        <p:nvSpPr>
          <p:cNvPr id="18" name="Trapezoid 49">
            <a:extLst>
              <a:ext uri="{FF2B5EF4-FFF2-40B4-BE49-F238E27FC236}">
                <a16:creationId xmlns:a16="http://schemas.microsoft.com/office/drawing/2014/main" id="{3B127016-6790-664B-8436-D64B275FBFFE}"/>
              </a:ext>
            </a:extLst>
          </p:cNvPr>
          <p:cNvSpPr/>
          <p:nvPr/>
        </p:nvSpPr>
        <p:spPr bwMode="gray">
          <a:xfrm rot="16200000">
            <a:off x="5035422" y="3891895"/>
            <a:ext cx="5045057" cy="314052"/>
          </a:xfrm>
          <a:prstGeom prst="trapezoid">
            <a:avLst>
              <a:gd name="adj" fmla="val 124888"/>
            </a:avLst>
          </a:prstGeom>
          <a:gradFill flip="none" rotWithShape="1">
            <a:gsLst>
              <a:gs pos="0">
                <a:sysClr val="window" lastClr="FFFFFF"/>
              </a:gs>
              <a:gs pos="100000">
                <a:sysClr val="window" lastClr="FFFFFF">
                  <a:lumMod val="75000"/>
                </a:sysClr>
              </a:gs>
            </a:gsLst>
            <a:lin ang="5400000" scaled="1"/>
            <a:tileRect/>
          </a:gradFill>
          <a:ln w="19050" algn="ctr">
            <a:noFill/>
            <a:miter lim="800000"/>
            <a:headEnd/>
            <a:tailEnd/>
          </a:ln>
        </p:spPr>
        <p:txBody>
          <a:bodyPr vert="eaVert" wrap="none" lIns="88900" tIns="88900" rIns="88900" bIns="88900" rtlCol="0" anchor="ctr"/>
          <a:lstStyle/>
          <a:p>
            <a:pPr marL="0" marR="0" lvl="0" indent="0" algn="ctr" defTabSz="914400" rtl="0" eaLnBrk="1" fontAlgn="auto" latinLnBrk="0" hangingPunct="1">
              <a:lnSpc>
                <a:spcPct val="100000"/>
              </a:lnSpc>
              <a:spcBef>
                <a:spcPts val="400"/>
              </a:spcBef>
              <a:spcAft>
                <a:spcPts val="0"/>
              </a:spcAft>
              <a:buClrTx/>
              <a:buSzTx/>
              <a:buFont typeface="Wingdings 2" pitchFamily="18" charset="2"/>
              <a:buNone/>
              <a:tabLst/>
              <a:defRPr/>
            </a:pPr>
            <a:endParaRPr kumimoji="0" lang="en-US" sz="1200" b="0" i="0" u="none" strike="noStrike" kern="0" cap="none" spc="0" normalizeH="0" baseline="0" noProof="0" dirty="0">
              <a:ln>
                <a:noFill/>
              </a:ln>
              <a:solidFill>
                <a:prstClr val="black"/>
              </a:solidFill>
              <a:effectLst/>
              <a:uLnTx/>
              <a:uFillTx/>
              <a:latin typeface="Arial"/>
              <a:ea typeface="+mn-ea"/>
              <a:cs typeface="+mn-cs"/>
            </a:endParaRPr>
          </a:p>
        </p:txBody>
      </p:sp>
      <p:sp>
        <p:nvSpPr>
          <p:cNvPr id="19" name="Trapezoid 49">
            <a:extLst>
              <a:ext uri="{FF2B5EF4-FFF2-40B4-BE49-F238E27FC236}">
                <a16:creationId xmlns:a16="http://schemas.microsoft.com/office/drawing/2014/main" id="{D723D602-3C63-664B-9670-7B17F2A36623}"/>
              </a:ext>
            </a:extLst>
          </p:cNvPr>
          <p:cNvSpPr/>
          <p:nvPr/>
        </p:nvSpPr>
        <p:spPr bwMode="gray">
          <a:xfrm rot="5400000">
            <a:off x="9219049" y="3891895"/>
            <a:ext cx="5045057" cy="314052"/>
          </a:xfrm>
          <a:prstGeom prst="trapezoid">
            <a:avLst>
              <a:gd name="adj" fmla="val 124888"/>
            </a:avLst>
          </a:prstGeom>
          <a:gradFill flip="none" rotWithShape="1">
            <a:gsLst>
              <a:gs pos="0">
                <a:sysClr val="window" lastClr="FFFFFF"/>
              </a:gs>
              <a:gs pos="100000">
                <a:sysClr val="window" lastClr="FFFFFF">
                  <a:lumMod val="75000"/>
                </a:sysClr>
              </a:gs>
            </a:gsLst>
            <a:lin ang="5400000" scaled="1"/>
            <a:tileRect/>
          </a:gradFill>
          <a:ln w="19050" algn="ctr">
            <a:noFill/>
            <a:miter lim="800000"/>
            <a:headEnd/>
            <a:tailEnd/>
          </a:ln>
        </p:spPr>
        <p:txBody>
          <a:bodyPr vert="eaVert" wrap="none" lIns="88900" tIns="88900" rIns="88900" bIns="88900" rtlCol="0" anchor="ctr"/>
          <a:lstStyle/>
          <a:p>
            <a:pPr marL="0" marR="0" lvl="0" indent="0" algn="ctr" defTabSz="914400" rtl="0" eaLnBrk="1" fontAlgn="auto" latinLnBrk="0" hangingPunct="1">
              <a:lnSpc>
                <a:spcPct val="100000"/>
              </a:lnSpc>
              <a:spcBef>
                <a:spcPts val="400"/>
              </a:spcBef>
              <a:spcAft>
                <a:spcPts val="0"/>
              </a:spcAft>
              <a:buClrTx/>
              <a:buSzTx/>
              <a:buFont typeface="Wingdings 2" pitchFamily="18" charset="2"/>
              <a:buNone/>
              <a:tabLst/>
              <a:defRPr/>
            </a:pPr>
            <a:endParaRPr kumimoji="0" lang="en-US" sz="1200" b="0" i="0" u="none" strike="noStrike" kern="0" cap="none" spc="0" normalizeH="0" baseline="0" noProof="0" dirty="0">
              <a:ln>
                <a:noFill/>
              </a:ln>
              <a:solidFill>
                <a:prstClr val="black"/>
              </a:solidFill>
              <a:effectLst/>
              <a:uLnTx/>
              <a:uFillTx/>
              <a:latin typeface="Arial"/>
              <a:ea typeface="+mn-ea"/>
              <a:cs typeface="+mn-cs"/>
            </a:endParaRPr>
          </a:p>
        </p:txBody>
      </p:sp>
      <p:sp>
        <p:nvSpPr>
          <p:cNvPr id="20" name="TextBox 19">
            <a:extLst>
              <a:ext uri="{FF2B5EF4-FFF2-40B4-BE49-F238E27FC236}">
                <a16:creationId xmlns:a16="http://schemas.microsoft.com/office/drawing/2014/main" id="{BD0A3560-3470-9647-AEE7-8017B1A52B88}"/>
              </a:ext>
            </a:extLst>
          </p:cNvPr>
          <p:cNvSpPr txBox="1"/>
          <p:nvPr/>
        </p:nvSpPr>
        <p:spPr>
          <a:xfrm>
            <a:off x="8205785" y="1767743"/>
            <a:ext cx="2887954" cy="892424"/>
          </a:xfrm>
          <a:prstGeom prst="rect">
            <a:avLst/>
          </a:prstGeom>
          <a:noFill/>
        </p:spPr>
        <p:txBody>
          <a:bodyPr wrap="square" rtlCol="0">
            <a:spAutoFit/>
          </a:bodyPr>
          <a:lstStyle/>
          <a:p>
            <a:pPr algn="ctr" defTabSz="1218864">
              <a:defRPr/>
            </a:pPr>
            <a:r>
              <a:rPr lang="en-IN" sz="3199" b="1" dirty="0">
                <a:solidFill>
                  <a:schemeClr val="bg1"/>
                </a:solidFill>
                <a:latin typeface="Calibri"/>
              </a:rPr>
              <a:t>1.1 Billion</a:t>
            </a:r>
          </a:p>
          <a:p>
            <a:pPr defTabSz="1218864">
              <a:defRPr/>
            </a:pPr>
            <a:r>
              <a:rPr lang="en-IN" sz="2000" b="1" dirty="0">
                <a:solidFill>
                  <a:schemeClr val="bg1"/>
                </a:solidFill>
                <a:latin typeface="Calibri"/>
              </a:rPr>
              <a:t>     Total Registrations</a:t>
            </a:r>
            <a:endParaRPr lang="en-IN" sz="2000" dirty="0">
              <a:solidFill>
                <a:schemeClr val="bg1"/>
              </a:solidFill>
              <a:latin typeface="Calibri"/>
            </a:endParaRPr>
          </a:p>
        </p:txBody>
      </p:sp>
      <p:sp>
        <p:nvSpPr>
          <p:cNvPr id="21" name="TextBox 20">
            <a:extLst>
              <a:ext uri="{FF2B5EF4-FFF2-40B4-BE49-F238E27FC236}">
                <a16:creationId xmlns:a16="http://schemas.microsoft.com/office/drawing/2014/main" id="{61C62C22-B717-A44C-89A3-563B2886B465}"/>
              </a:ext>
            </a:extLst>
          </p:cNvPr>
          <p:cNvSpPr txBox="1"/>
          <p:nvPr/>
        </p:nvSpPr>
        <p:spPr>
          <a:xfrm>
            <a:off x="8311620" y="3482169"/>
            <a:ext cx="2676285" cy="892424"/>
          </a:xfrm>
          <a:prstGeom prst="rect">
            <a:avLst/>
          </a:prstGeom>
          <a:noFill/>
        </p:spPr>
        <p:txBody>
          <a:bodyPr wrap="square" rtlCol="0">
            <a:spAutoFit/>
          </a:bodyPr>
          <a:lstStyle/>
          <a:p>
            <a:pPr algn="ctr" defTabSz="1218864">
              <a:defRPr/>
            </a:pPr>
            <a:r>
              <a:rPr lang="en-IN" sz="3199" b="1" dirty="0">
                <a:solidFill>
                  <a:schemeClr val="bg1"/>
                </a:solidFill>
                <a:latin typeface="Calibri"/>
              </a:rPr>
              <a:t>2.2 Billion</a:t>
            </a:r>
          </a:p>
          <a:p>
            <a:pPr algn="ctr" defTabSz="1218864">
              <a:defRPr/>
            </a:pPr>
            <a:r>
              <a:rPr lang="en-IN" sz="2000" b="1" dirty="0">
                <a:solidFill>
                  <a:schemeClr val="bg1"/>
                </a:solidFill>
                <a:latin typeface="Calibri"/>
              </a:rPr>
              <a:t>Vaccine Doses given</a:t>
            </a:r>
            <a:endParaRPr lang="en-IN" sz="2000" dirty="0">
              <a:solidFill>
                <a:schemeClr val="bg1"/>
              </a:solidFill>
              <a:latin typeface="Calibri"/>
            </a:endParaRPr>
          </a:p>
        </p:txBody>
      </p:sp>
      <p:sp>
        <p:nvSpPr>
          <p:cNvPr id="22" name="TextBox 21">
            <a:extLst>
              <a:ext uri="{FF2B5EF4-FFF2-40B4-BE49-F238E27FC236}">
                <a16:creationId xmlns:a16="http://schemas.microsoft.com/office/drawing/2014/main" id="{28AA34FF-DB0B-D147-A65E-2C2990ACF671}"/>
              </a:ext>
            </a:extLst>
          </p:cNvPr>
          <p:cNvSpPr txBox="1"/>
          <p:nvPr/>
        </p:nvSpPr>
        <p:spPr>
          <a:xfrm>
            <a:off x="7935697" y="5196595"/>
            <a:ext cx="3428131" cy="892424"/>
          </a:xfrm>
          <a:prstGeom prst="rect">
            <a:avLst/>
          </a:prstGeom>
          <a:noFill/>
        </p:spPr>
        <p:txBody>
          <a:bodyPr wrap="square" rtlCol="0">
            <a:spAutoFit/>
          </a:bodyPr>
          <a:lstStyle/>
          <a:p>
            <a:pPr algn="ctr" defTabSz="1218864">
              <a:defRPr/>
            </a:pPr>
            <a:r>
              <a:rPr lang="en-IN" sz="3199" b="1" dirty="0">
                <a:solidFill>
                  <a:schemeClr val="bg1"/>
                </a:solidFill>
                <a:latin typeface="Calibri"/>
              </a:rPr>
              <a:t>8326</a:t>
            </a:r>
          </a:p>
          <a:p>
            <a:pPr algn="ctr" defTabSz="1218864">
              <a:defRPr/>
            </a:pPr>
            <a:r>
              <a:rPr lang="en-IN" sz="2000" b="1" dirty="0">
                <a:solidFill>
                  <a:schemeClr val="bg1"/>
                </a:solidFill>
                <a:latin typeface="Calibri"/>
              </a:rPr>
              <a:t>Sites conducting vaccination</a:t>
            </a:r>
            <a:endParaRPr lang="en-IN" sz="2000" dirty="0">
              <a:solidFill>
                <a:schemeClr val="bg1"/>
              </a:solidFill>
              <a:latin typeface="Calibri"/>
            </a:endParaRPr>
          </a:p>
        </p:txBody>
      </p:sp>
      <p:pic>
        <p:nvPicPr>
          <p:cNvPr id="2" name="Google Shape;590;p92" descr="40 KW GRID CONNECTED SOLAR POWER PLANT – The Leading Solar ...">
            <a:extLst>
              <a:ext uri="{FF2B5EF4-FFF2-40B4-BE49-F238E27FC236}">
                <a16:creationId xmlns:a16="http://schemas.microsoft.com/office/drawing/2014/main" id="{05DD9E5A-C810-7955-A4E2-868AC52E36DD}"/>
              </a:ext>
            </a:extLst>
          </p:cNvPr>
          <p:cNvPicPr preferRelativeResize="0"/>
          <p:nvPr/>
        </p:nvPicPr>
        <p:blipFill rotWithShape="1">
          <a:blip r:embed="rId2">
            <a:alphaModFix/>
          </a:blip>
          <a:srcRect l="12690" r="13655"/>
          <a:stretch/>
        </p:blipFill>
        <p:spPr>
          <a:xfrm>
            <a:off x="10986141" y="32625"/>
            <a:ext cx="1202268" cy="861484"/>
          </a:xfrm>
          <a:prstGeom prst="rect">
            <a:avLst/>
          </a:prstGeom>
          <a:noFill/>
          <a:ln>
            <a:noFill/>
          </a:ln>
        </p:spPr>
      </p:pic>
      <p:pic>
        <p:nvPicPr>
          <p:cNvPr id="3" name="Picture 2" descr="Logo&#10;&#10;Description automatically generated">
            <a:extLst>
              <a:ext uri="{FF2B5EF4-FFF2-40B4-BE49-F238E27FC236}">
                <a16:creationId xmlns:a16="http://schemas.microsoft.com/office/drawing/2014/main" id="{9B28C810-AC0B-FDFF-B3D5-8D45DF5C7747}"/>
              </a:ext>
            </a:extLst>
          </p:cNvPr>
          <p:cNvPicPr>
            <a:picLocks noChangeAspect="1"/>
          </p:cNvPicPr>
          <p:nvPr/>
        </p:nvPicPr>
        <p:blipFill>
          <a:blip r:embed="rId3"/>
          <a:stretch>
            <a:fillRect/>
          </a:stretch>
        </p:blipFill>
        <p:spPr>
          <a:xfrm>
            <a:off x="-123712" y="32625"/>
            <a:ext cx="1295400" cy="863600"/>
          </a:xfrm>
          <a:prstGeom prst="rect">
            <a:avLst/>
          </a:prstGeom>
        </p:spPr>
      </p:pic>
    </p:spTree>
    <p:extLst>
      <p:ext uri="{BB962C8B-B14F-4D97-AF65-F5344CB8AC3E}">
        <p14:creationId xmlns:p14="http://schemas.microsoft.com/office/powerpoint/2010/main" val="17417436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5155</TotalTime>
  <Words>1360</Words>
  <Application>Microsoft Macintosh PowerPoint</Application>
  <PresentationFormat>Widescreen</PresentationFormat>
  <Paragraphs>183</Paragraphs>
  <Slides>19</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Calibri</vt:lpstr>
      <vt:lpstr>Calibri Light</vt:lpstr>
      <vt:lpstr>Century Gothic</vt:lpstr>
      <vt:lpstr>Courier New</vt:lpstr>
      <vt:lpstr>Lato</vt:lpstr>
      <vt:lpstr>Proxima Nova</vt:lpstr>
      <vt:lpstr>Verdana</vt:lpstr>
      <vt:lpstr>Wingdings 2</vt:lpstr>
      <vt:lpstr>Office Theme</vt:lpstr>
      <vt:lpstr>Data Driven Governance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Tanvi Thomas</dc:creator>
  <cp:lastModifiedBy>Khushal Wadhawan</cp:lastModifiedBy>
  <cp:revision>209</cp:revision>
  <dcterms:created xsi:type="dcterms:W3CDTF">2022-10-17T06:54:16Z</dcterms:created>
  <dcterms:modified xsi:type="dcterms:W3CDTF">2023-01-20T13:53:41Z</dcterms:modified>
</cp:coreProperties>
</file>