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50" r:id="rId3"/>
    <p:sldId id="379" r:id="rId4"/>
    <p:sldId id="285" r:id="rId5"/>
    <p:sldId id="380" r:id="rId6"/>
    <p:sldId id="364" r:id="rId7"/>
    <p:sldId id="362" r:id="rId8"/>
    <p:sldId id="333" r:id="rId9"/>
    <p:sldId id="269" r:id="rId10"/>
    <p:sldId id="367" r:id="rId11"/>
    <p:sldId id="342" r:id="rId12"/>
    <p:sldId id="344" r:id="rId13"/>
    <p:sldId id="264" r:id="rId14"/>
    <p:sldId id="261" r:id="rId15"/>
    <p:sldId id="3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tag\Downloads\mh_hmis_dtlevel_monthly_fy17to2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rvashi\Downloads\hmis_mh_Childhooddiseases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tag\Downloads\mh_hmis_dtlevel_monthly_fy17to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tag\Downloads\mh_hmis_dtlevel_monthly_fy17to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[Seasonality_births_apoorva.xlsx]State_graphs!state_graphs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bg2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8242279628264803E-2"/>
          <c:y val="3.919250492587853E-2"/>
          <c:w val="0.89562870920882798"/>
          <c:h val="0.67200704986726489"/>
        </c:manualLayout>
      </c:layout>
      <c:lineChart>
        <c:grouping val="standard"/>
        <c:varyColors val="0"/>
        <c:ser>
          <c:idx val="0"/>
          <c:order val="0"/>
          <c:tx>
            <c:strRef>
              <c:f>State_graphs!$B$3</c:f>
              <c:strCache>
                <c:ptCount val="1"/>
                <c:pt idx="0">
                  <c:v>ChBirths_Urban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State_graphs!$A$4:$A$79</c:f>
              <c:multiLvlStrCache>
                <c:ptCount val="36"/>
                <c:lvl>
                  <c:pt idx="0">
                    <c:v>April</c:v>
                  </c:pt>
                  <c:pt idx="1">
                    <c:v>May</c:v>
                  </c:pt>
                  <c:pt idx="2">
                    <c:v>June</c:v>
                  </c:pt>
                  <c:pt idx="3">
                    <c:v>July</c:v>
                  </c:pt>
                  <c:pt idx="4">
                    <c:v>August</c:v>
                  </c:pt>
                  <c:pt idx="5">
                    <c:v>September</c:v>
                  </c:pt>
                  <c:pt idx="6">
                    <c:v>October</c:v>
                  </c:pt>
                  <c:pt idx="7">
                    <c:v>November</c:v>
                  </c:pt>
                  <c:pt idx="8">
                    <c:v>December</c:v>
                  </c:pt>
                  <c:pt idx="9">
                    <c:v>January</c:v>
                  </c:pt>
                  <c:pt idx="10">
                    <c:v>February</c:v>
                  </c:pt>
                  <c:pt idx="11">
                    <c:v>March</c:v>
                  </c:pt>
                  <c:pt idx="12">
                    <c:v>April</c:v>
                  </c:pt>
                  <c:pt idx="13">
                    <c:v>May</c:v>
                  </c:pt>
                  <c:pt idx="14">
                    <c:v>June</c:v>
                  </c:pt>
                  <c:pt idx="15">
                    <c:v>July</c:v>
                  </c:pt>
                  <c:pt idx="16">
                    <c:v>August</c:v>
                  </c:pt>
                  <c:pt idx="17">
                    <c:v>September</c:v>
                  </c:pt>
                  <c:pt idx="18">
                    <c:v>October</c:v>
                  </c:pt>
                  <c:pt idx="19">
                    <c:v>November</c:v>
                  </c:pt>
                  <c:pt idx="20">
                    <c:v>December</c:v>
                  </c:pt>
                  <c:pt idx="21">
                    <c:v>January</c:v>
                  </c:pt>
                  <c:pt idx="22">
                    <c:v>February</c:v>
                  </c:pt>
                  <c:pt idx="23">
                    <c:v>March</c:v>
                  </c:pt>
                  <c:pt idx="24">
                    <c:v>April</c:v>
                  </c:pt>
                  <c:pt idx="25">
                    <c:v>May</c:v>
                  </c:pt>
                  <c:pt idx="26">
                    <c:v>June</c:v>
                  </c:pt>
                  <c:pt idx="27">
                    <c:v>July</c:v>
                  </c:pt>
                  <c:pt idx="28">
                    <c:v>August</c:v>
                  </c:pt>
                  <c:pt idx="29">
                    <c:v>September</c:v>
                  </c:pt>
                  <c:pt idx="30">
                    <c:v>October</c:v>
                  </c:pt>
                  <c:pt idx="31">
                    <c:v>November</c:v>
                  </c:pt>
                  <c:pt idx="32">
                    <c:v>December</c:v>
                  </c:pt>
                  <c:pt idx="33">
                    <c:v>January</c:v>
                  </c:pt>
                  <c:pt idx="34">
                    <c:v>February</c:v>
                  </c:pt>
                  <c:pt idx="35">
                    <c:v>March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</c:lvl>
                <c:lvl>
                  <c:pt idx="0">
                    <c:v>2017-2018</c:v>
                  </c:pt>
                  <c:pt idx="12">
                    <c:v>2018-2019</c:v>
                  </c:pt>
                  <c:pt idx="24">
                    <c:v>2019-2020</c:v>
                  </c:pt>
                </c:lvl>
              </c:multiLvlStrCache>
            </c:multiLvlStrRef>
          </c:cat>
          <c:val>
            <c:numRef>
              <c:f>State_graphs!$B$4:$B$79</c:f>
              <c:numCache>
                <c:formatCode>General</c:formatCode>
                <c:ptCount val="36"/>
                <c:pt idx="0">
                  <c:v>5791</c:v>
                </c:pt>
                <c:pt idx="1">
                  <c:v>6427</c:v>
                </c:pt>
                <c:pt idx="2">
                  <c:v>6924</c:v>
                </c:pt>
                <c:pt idx="3">
                  <c:v>8613</c:v>
                </c:pt>
                <c:pt idx="4">
                  <c:v>10381</c:v>
                </c:pt>
                <c:pt idx="5">
                  <c:v>10242</c:v>
                </c:pt>
                <c:pt idx="6">
                  <c:v>10353</c:v>
                </c:pt>
                <c:pt idx="7">
                  <c:v>9720</c:v>
                </c:pt>
                <c:pt idx="8">
                  <c:v>9482</c:v>
                </c:pt>
                <c:pt idx="9">
                  <c:v>8940</c:v>
                </c:pt>
                <c:pt idx="10">
                  <c:v>7168</c:v>
                </c:pt>
                <c:pt idx="11">
                  <c:v>7539</c:v>
                </c:pt>
                <c:pt idx="12">
                  <c:v>6482</c:v>
                </c:pt>
                <c:pt idx="13">
                  <c:v>6834</c:v>
                </c:pt>
                <c:pt idx="14">
                  <c:v>7438</c:v>
                </c:pt>
                <c:pt idx="15">
                  <c:v>9639</c:v>
                </c:pt>
                <c:pt idx="16">
                  <c:v>10402</c:v>
                </c:pt>
                <c:pt idx="17">
                  <c:v>10685</c:v>
                </c:pt>
                <c:pt idx="18">
                  <c:v>10782</c:v>
                </c:pt>
                <c:pt idx="19">
                  <c:v>10057</c:v>
                </c:pt>
                <c:pt idx="20">
                  <c:v>10108</c:v>
                </c:pt>
                <c:pt idx="21">
                  <c:v>9864</c:v>
                </c:pt>
                <c:pt idx="22">
                  <c:v>8171</c:v>
                </c:pt>
                <c:pt idx="23">
                  <c:v>7962</c:v>
                </c:pt>
                <c:pt idx="24">
                  <c:v>6800</c:v>
                </c:pt>
                <c:pt idx="25">
                  <c:v>7694</c:v>
                </c:pt>
                <c:pt idx="26">
                  <c:v>8129</c:v>
                </c:pt>
                <c:pt idx="27">
                  <c:v>10110</c:v>
                </c:pt>
                <c:pt idx="28">
                  <c:v>10984</c:v>
                </c:pt>
                <c:pt idx="29">
                  <c:v>10969</c:v>
                </c:pt>
                <c:pt idx="30">
                  <c:v>10619</c:v>
                </c:pt>
                <c:pt idx="31">
                  <c:v>10781</c:v>
                </c:pt>
                <c:pt idx="32">
                  <c:v>10919</c:v>
                </c:pt>
                <c:pt idx="33">
                  <c:v>10662</c:v>
                </c:pt>
                <c:pt idx="34">
                  <c:v>9206</c:v>
                </c:pt>
                <c:pt idx="35">
                  <c:v>8049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FD-4603-BF2C-EE415510353F}"/>
            </c:ext>
          </c:extLst>
        </c:ser>
        <c:ser>
          <c:idx val="1"/>
          <c:order val="1"/>
          <c:tx>
            <c:strRef>
              <c:f>State_graphs!$C$3</c:f>
              <c:strCache>
                <c:ptCount val="1"/>
                <c:pt idx="0">
                  <c:v>ChBirths_Rural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State_graphs!$A$4:$A$79</c:f>
              <c:multiLvlStrCache>
                <c:ptCount val="36"/>
                <c:lvl>
                  <c:pt idx="0">
                    <c:v>April</c:v>
                  </c:pt>
                  <c:pt idx="1">
                    <c:v>May</c:v>
                  </c:pt>
                  <c:pt idx="2">
                    <c:v>June</c:v>
                  </c:pt>
                  <c:pt idx="3">
                    <c:v>July</c:v>
                  </c:pt>
                  <c:pt idx="4">
                    <c:v>August</c:v>
                  </c:pt>
                  <c:pt idx="5">
                    <c:v>September</c:v>
                  </c:pt>
                  <c:pt idx="6">
                    <c:v>October</c:v>
                  </c:pt>
                  <c:pt idx="7">
                    <c:v>November</c:v>
                  </c:pt>
                  <c:pt idx="8">
                    <c:v>December</c:v>
                  </c:pt>
                  <c:pt idx="9">
                    <c:v>January</c:v>
                  </c:pt>
                  <c:pt idx="10">
                    <c:v>February</c:v>
                  </c:pt>
                  <c:pt idx="11">
                    <c:v>March</c:v>
                  </c:pt>
                  <c:pt idx="12">
                    <c:v>April</c:v>
                  </c:pt>
                  <c:pt idx="13">
                    <c:v>May</c:v>
                  </c:pt>
                  <c:pt idx="14">
                    <c:v>June</c:v>
                  </c:pt>
                  <c:pt idx="15">
                    <c:v>July</c:v>
                  </c:pt>
                  <c:pt idx="16">
                    <c:v>August</c:v>
                  </c:pt>
                  <c:pt idx="17">
                    <c:v>September</c:v>
                  </c:pt>
                  <c:pt idx="18">
                    <c:v>October</c:v>
                  </c:pt>
                  <c:pt idx="19">
                    <c:v>November</c:v>
                  </c:pt>
                  <c:pt idx="20">
                    <c:v>December</c:v>
                  </c:pt>
                  <c:pt idx="21">
                    <c:v>January</c:v>
                  </c:pt>
                  <c:pt idx="22">
                    <c:v>February</c:v>
                  </c:pt>
                  <c:pt idx="23">
                    <c:v>March</c:v>
                  </c:pt>
                  <c:pt idx="24">
                    <c:v>April</c:v>
                  </c:pt>
                  <c:pt idx="25">
                    <c:v>May</c:v>
                  </c:pt>
                  <c:pt idx="26">
                    <c:v>June</c:v>
                  </c:pt>
                  <c:pt idx="27">
                    <c:v>July</c:v>
                  </c:pt>
                  <c:pt idx="28">
                    <c:v>August</c:v>
                  </c:pt>
                  <c:pt idx="29">
                    <c:v>September</c:v>
                  </c:pt>
                  <c:pt idx="30">
                    <c:v>October</c:v>
                  </c:pt>
                  <c:pt idx="31">
                    <c:v>November</c:v>
                  </c:pt>
                  <c:pt idx="32">
                    <c:v>December</c:v>
                  </c:pt>
                  <c:pt idx="33">
                    <c:v>January</c:v>
                  </c:pt>
                  <c:pt idx="34">
                    <c:v>February</c:v>
                  </c:pt>
                  <c:pt idx="35">
                    <c:v>March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</c:lvl>
                <c:lvl>
                  <c:pt idx="0">
                    <c:v>2017-2018</c:v>
                  </c:pt>
                  <c:pt idx="12">
                    <c:v>2018-2019</c:v>
                  </c:pt>
                  <c:pt idx="24">
                    <c:v>2019-2020</c:v>
                  </c:pt>
                </c:lvl>
              </c:multiLvlStrCache>
            </c:multiLvlStrRef>
          </c:cat>
          <c:val>
            <c:numRef>
              <c:f>State_graphs!$C$4:$C$79</c:f>
              <c:numCache>
                <c:formatCode>General</c:formatCode>
                <c:ptCount val="36"/>
                <c:pt idx="0">
                  <c:v>15453</c:v>
                </c:pt>
                <c:pt idx="1">
                  <c:v>17448</c:v>
                </c:pt>
                <c:pt idx="2">
                  <c:v>18296</c:v>
                </c:pt>
                <c:pt idx="3">
                  <c:v>23460</c:v>
                </c:pt>
                <c:pt idx="4">
                  <c:v>28016</c:v>
                </c:pt>
                <c:pt idx="5">
                  <c:v>28245</c:v>
                </c:pt>
                <c:pt idx="6">
                  <c:v>27350</c:v>
                </c:pt>
                <c:pt idx="7">
                  <c:v>25113</c:v>
                </c:pt>
                <c:pt idx="8">
                  <c:v>24415</c:v>
                </c:pt>
                <c:pt idx="9">
                  <c:v>23434</c:v>
                </c:pt>
                <c:pt idx="10">
                  <c:v>19777</c:v>
                </c:pt>
                <c:pt idx="11">
                  <c:v>19105</c:v>
                </c:pt>
                <c:pt idx="12">
                  <c:v>15666</c:v>
                </c:pt>
                <c:pt idx="13">
                  <c:v>16277</c:v>
                </c:pt>
                <c:pt idx="14">
                  <c:v>18139</c:v>
                </c:pt>
                <c:pt idx="15">
                  <c:v>22938</c:v>
                </c:pt>
                <c:pt idx="16">
                  <c:v>26309</c:v>
                </c:pt>
                <c:pt idx="17">
                  <c:v>26114</c:v>
                </c:pt>
                <c:pt idx="18">
                  <c:v>26852</c:v>
                </c:pt>
                <c:pt idx="19">
                  <c:v>25110</c:v>
                </c:pt>
                <c:pt idx="20">
                  <c:v>24672</c:v>
                </c:pt>
                <c:pt idx="21">
                  <c:v>23799</c:v>
                </c:pt>
                <c:pt idx="22">
                  <c:v>18483</c:v>
                </c:pt>
                <c:pt idx="23">
                  <c:v>18491</c:v>
                </c:pt>
                <c:pt idx="24">
                  <c:v>15622</c:v>
                </c:pt>
                <c:pt idx="25">
                  <c:v>16239</c:v>
                </c:pt>
                <c:pt idx="26">
                  <c:v>17521</c:v>
                </c:pt>
                <c:pt idx="27">
                  <c:v>23294</c:v>
                </c:pt>
                <c:pt idx="28">
                  <c:v>25909</c:v>
                </c:pt>
                <c:pt idx="29">
                  <c:v>25805</c:v>
                </c:pt>
                <c:pt idx="30">
                  <c:v>25936</c:v>
                </c:pt>
                <c:pt idx="31">
                  <c:v>24915</c:v>
                </c:pt>
                <c:pt idx="32">
                  <c:v>24779</c:v>
                </c:pt>
                <c:pt idx="33">
                  <c:v>23873</c:v>
                </c:pt>
                <c:pt idx="34">
                  <c:v>19864</c:v>
                </c:pt>
                <c:pt idx="35">
                  <c:v>18396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FD-4603-BF2C-EE4155103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8432376"/>
        <c:axId val="638432696"/>
      </c:lineChart>
      <c:catAx>
        <c:axId val="63843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8432696"/>
        <c:crosses val="autoZero"/>
        <c:auto val="1"/>
        <c:lblAlgn val="ctr"/>
        <c:lblOffset val="100"/>
        <c:noMultiLvlLbl val="0"/>
      </c:catAx>
      <c:valAx>
        <c:axId val="638432696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Children Born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843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31175984577251"/>
          <c:y val="2.6172314930834262E-2"/>
          <c:w val="0.31076211922389446"/>
          <c:h val="7.5552121059465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350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500" b="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[Seasonality_births_apoorva.xlsx]State_graphs!state_graphs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bg2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8242279628264803E-2"/>
          <c:y val="3.919250492587853E-2"/>
          <c:w val="0.89562870920882798"/>
          <c:h val="0.67200704986726489"/>
        </c:manualLayout>
      </c:layout>
      <c:lineChart>
        <c:grouping val="standard"/>
        <c:varyColors val="0"/>
        <c:ser>
          <c:idx val="0"/>
          <c:order val="0"/>
          <c:tx>
            <c:strRef>
              <c:f>State_graphs!$B$3</c:f>
              <c:strCache>
                <c:ptCount val="1"/>
                <c:pt idx="0">
                  <c:v>ChBirths_Urban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State_graphs!$A$4:$A$79</c:f>
              <c:multiLvlStrCache>
                <c:ptCount val="36"/>
                <c:lvl>
                  <c:pt idx="0">
                    <c:v>April</c:v>
                  </c:pt>
                  <c:pt idx="1">
                    <c:v>May</c:v>
                  </c:pt>
                  <c:pt idx="2">
                    <c:v>June</c:v>
                  </c:pt>
                  <c:pt idx="3">
                    <c:v>July</c:v>
                  </c:pt>
                  <c:pt idx="4">
                    <c:v>August</c:v>
                  </c:pt>
                  <c:pt idx="5">
                    <c:v>September</c:v>
                  </c:pt>
                  <c:pt idx="6">
                    <c:v>October</c:v>
                  </c:pt>
                  <c:pt idx="7">
                    <c:v>November</c:v>
                  </c:pt>
                  <c:pt idx="8">
                    <c:v>December</c:v>
                  </c:pt>
                  <c:pt idx="9">
                    <c:v>January</c:v>
                  </c:pt>
                  <c:pt idx="10">
                    <c:v>February</c:v>
                  </c:pt>
                  <c:pt idx="11">
                    <c:v>March</c:v>
                  </c:pt>
                  <c:pt idx="12">
                    <c:v>April</c:v>
                  </c:pt>
                  <c:pt idx="13">
                    <c:v>May</c:v>
                  </c:pt>
                  <c:pt idx="14">
                    <c:v>June</c:v>
                  </c:pt>
                  <c:pt idx="15">
                    <c:v>July</c:v>
                  </c:pt>
                  <c:pt idx="16">
                    <c:v>August</c:v>
                  </c:pt>
                  <c:pt idx="17">
                    <c:v>September</c:v>
                  </c:pt>
                  <c:pt idx="18">
                    <c:v>October</c:v>
                  </c:pt>
                  <c:pt idx="19">
                    <c:v>November</c:v>
                  </c:pt>
                  <c:pt idx="20">
                    <c:v>December</c:v>
                  </c:pt>
                  <c:pt idx="21">
                    <c:v>January</c:v>
                  </c:pt>
                  <c:pt idx="22">
                    <c:v>February</c:v>
                  </c:pt>
                  <c:pt idx="23">
                    <c:v>March</c:v>
                  </c:pt>
                  <c:pt idx="24">
                    <c:v>April</c:v>
                  </c:pt>
                  <c:pt idx="25">
                    <c:v>May</c:v>
                  </c:pt>
                  <c:pt idx="26">
                    <c:v>June</c:v>
                  </c:pt>
                  <c:pt idx="27">
                    <c:v>July</c:v>
                  </c:pt>
                  <c:pt idx="28">
                    <c:v>August</c:v>
                  </c:pt>
                  <c:pt idx="29">
                    <c:v>September</c:v>
                  </c:pt>
                  <c:pt idx="30">
                    <c:v>October</c:v>
                  </c:pt>
                  <c:pt idx="31">
                    <c:v>November</c:v>
                  </c:pt>
                  <c:pt idx="32">
                    <c:v>December</c:v>
                  </c:pt>
                  <c:pt idx="33">
                    <c:v>January</c:v>
                  </c:pt>
                  <c:pt idx="34">
                    <c:v>February</c:v>
                  </c:pt>
                  <c:pt idx="35">
                    <c:v>March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</c:lvl>
                <c:lvl>
                  <c:pt idx="0">
                    <c:v>2017-2018</c:v>
                  </c:pt>
                  <c:pt idx="12">
                    <c:v>2018-2019</c:v>
                  </c:pt>
                  <c:pt idx="24">
                    <c:v>2019-2020</c:v>
                  </c:pt>
                </c:lvl>
              </c:multiLvlStrCache>
            </c:multiLvlStrRef>
          </c:cat>
          <c:val>
            <c:numRef>
              <c:f>State_graphs!$B$4:$B$79</c:f>
              <c:numCache>
                <c:formatCode>General</c:formatCode>
                <c:ptCount val="36"/>
                <c:pt idx="0">
                  <c:v>30783</c:v>
                </c:pt>
                <c:pt idx="1">
                  <c:v>29085</c:v>
                </c:pt>
                <c:pt idx="2">
                  <c:v>30172</c:v>
                </c:pt>
                <c:pt idx="3">
                  <c:v>31410</c:v>
                </c:pt>
                <c:pt idx="4">
                  <c:v>32965</c:v>
                </c:pt>
                <c:pt idx="5">
                  <c:v>32603</c:v>
                </c:pt>
                <c:pt idx="6">
                  <c:v>32682</c:v>
                </c:pt>
                <c:pt idx="7">
                  <c:v>30943</c:v>
                </c:pt>
                <c:pt idx="8">
                  <c:v>31030</c:v>
                </c:pt>
                <c:pt idx="9">
                  <c:v>32151</c:v>
                </c:pt>
                <c:pt idx="10">
                  <c:v>30879</c:v>
                </c:pt>
                <c:pt idx="11">
                  <c:v>30722</c:v>
                </c:pt>
                <c:pt idx="12">
                  <c:v>33060</c:v>
                </c:pt>
                <c:pt idx="13">
                  <c:v>33809</c:v>
                </c:pt>
                <c:pt idx="14">
                  <c:v>31569</c:v>
                </c:pt>
                <c:pt idx="15">
                  <c:v>31047</c:v>
                </c:pt>
                <c:pt idx="16">
                  <c:v>31354</c:v>
                </c:pt>
                <c:pt idx="17">
                  <c:v>32657</c:v>
                </c:pt>
                <c:pt idx="18">
                  <c:v>33016</c:v>
                </c:pt>
                <c:pt idx="19">
                  <c:v>31956</c:v>
                </c:pt>
                <c:pt idx="20">
                  <c:v>30953</c:v>
                </c:pt>
                <c:pt idx="21">
                  <c:v>29295</c:v>
                </c:pt>
                <c:pt idx="22">
                  <c:v>31814</c:v>
                </c:pt>
                <c:pt idx="23">
                  <c:v>32740</c:v>
                </c:pt>
                <c:pt idx="24">
                  <c:v>32652</c:v>
                </c:pt>
                <c:pt idx="25">
                  <c:v>32514</c:v>
                </c:pt>
                <c:pt idx="26">
                  <c:v>31670</c:v>
                </c:pt>
                <c:pt idx="27">
                  <c:v>30888</c:v>
                </c:pt>
                <c:pt idx="28">
                  <c:v>32485</c:v>
                </c:pt>
                <c:pt idx="29">
                  <c:v>32106</c:v>
                </c:pt>
                <c:pt idx="30">
                  <c:v>32251</c:v>
                </c:pt>
                <c:pt idx="31">
                  <c:v>32003</c:v>
                </c:pt>
                <c:pt idx="32">
                  <c:v>30071</c:v>
                </c:pt>
                <c:pt idx="33">
                  <c:v>29506</c:v>
                </c:pt>
                <c:pt idx="34">
                  <c:v>29918</c:v>
                </c:pt>
                <c:pt idx="35">
                  <c:v>27784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61-4FDC-A3A0-99EA10C6EE0D}"/>
            </c:ext>
          </c:extLst>
        </c:ser>
        <c:ser>
          <c:idx val="1"/>
          <c:order val="1"/>
          <c:tx>
            <c:strRef>
              <c:f>State_graphs!$C$3</c:f>
              <c:strCache>
                <c:ptCount val="1"/>
                <c:pt idx="0">
                  <c:v>ChBirths_Rural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State_graphs!$A$4:$A$79</c:f>
              <c:multiLvlStrCache>
                <c:ptCount val="36"/>
                <c:lvl>
                  <c:pt idx="0">
                    <c:v>April</c:v>
                  </c:pt>
                  <c:pt idx="1">
                    <c:v>May</c:v>
                  </c:pt>
                  <c:pt idx="2">
                    <c:v>June</c:v>
                  </c:pt>
                  <c:pt idx="3">
                    <c:v>July</c:v>
                  </c:pt>
                  <c:pt idx="4">
                    <c:v>August</c:v>
                  </c:pt>
                  <c:pt idx="5">
                    <c:v>September</c:v>
                  </c:pt>
                  <c:pt idx="6">
                    <c:v>October</c:v>
                  </c:pt>
                  <c:pt idx="7">
                    <c:v>November</c:v>
                  </c:pt>
                  <c:pt idx="8">
                    <c:v>December</c:v>
                  </c:pt>
                  <c:pt idx="9">
                    <c:v>January</c:v>
                  </c:pt>
                  <c:pt idx="10">
                    <c:v>February</c:v>
                  </c:pt>
                  <c:pt idx="11">
                    <c:v>March</c:v>
                  </c:pt>
                  <c:pt idx="12">
                    <c:v>April</c:v>
                  </c:pt>
                  <c:pt idx="13">
                    <c:v>May</c:v>
                  </c:pt>
                  <c:pt idx="14">
                    <c:v>June</c:v>
                  </c:pt>
                  <c:pt idx="15">
                    <c:v>July</c:v>
                  </c:pt>
                  <c:pt idx="16">
                    <c:v>August</c:v>
                  </c:pt>
                  <c:pt idx="17">
                    <c:v>September</c:v>
                  </c:pt>
                  <c:pt idx="18">
                    <c:v>October</c:v>
                  </c:pt>
                  <c:pt idx="19">
                    <c:v>November</c:v>
                  </c:pt>
                  <c:pt idx="20">
                    <c:v>December</c:v>
                  </c:pt>
                  <c:pt idx="21">
                    <c:v>January</c:v>
                  </c:pt>
                  <c:pt idx="22">
                    <c:v>February</c:v>
                  </c:pt>
                  <c:pt idx="23">
                    <c:v>March</c:v>
                  </c:pt>
                  <c:pt idx="24">
                    <c:v>April</c:v>
                  </c:pt>
                  <c:pt idx="25">
                    <c:v>May</c:v>
                  </c:pt>
                  <c:pt idx="26">
                    <c:v>June</c:v>
                  </c:pt>
                  <c:pt idx="27">
                    <c:v>July</c:v>
                  </c:pt>
                  <c:pt idx="28">
                    <c:v>August</c:v>
                  </c:pt>
                  <c:pt idx="29">
                    <c:v>September</c:v>
                  </c:pt>
                  <c:pt idx="30">
                    <c:v>October</c:v>
                  </c:pt>
                  <c:pt idx="31">
                    <c:v>November</c:v>
                  </c:pt>
                  <c:pt idx="32">
                    <c:v>December</c:v>
                  </c:pt>
                  <c:pt idx="33">
                    <c:v>January</c:v>
                  </c:pt>
                  <c:pt idx="34">
                    <c:v>February</c:v>
                  </c:pt>
                  <c:pt idx="35">
                    <c:v>March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</c:lvl>
                <c:lvl>
                  <c:pt idx="0">
                    <c:v>2017-2018</c:v>
                  </c:pt>
                  <c:pt idx="12">
                    <c:v>2018-2019</c:v>
                  </c:pt>
                  <c:pt idx="24">
                    <c:v>2019-2020</c:v>
                  </c:pt>
                </c:lvl>
              </c:multiLvlStrCache>
            </c:multiLvlStrRef>
          </c:cat>
          <c:val>
            <c:numRef>
              <c:f>State_graphs!$C$4:$C$79</c:f>
              <c:numCache>
                <c:formatCode>General</c:formatCode>
                <c:ptCount val="36"/>
                <c:pt idx="0">
                  <c:v>43081</c:v>
                </c:pt>
                <c:pt idx="1">
                  <c:v>43747</c:v>
                </c:pt>
                <c:pt idx="2">
                  <c:v>46011</c:v>
                </c:pt>
                <c:pt idx="3">
                  <c:v>44325</c:v>
                </c:pt>
                <c:pt idx="4">
                  <c:v>46218</c:v>
                </c:pt>
                <c:pt idx="5">
                  <c:v>47322</c:v>
                </c:pt>
                <c:pt idx="6">
                  <c:v>46481</c:v>
                </c:pt>
                <c:pt idx="7">
                  <c:v>47863</c:v>
                </c:pt>
                <c:pt idx="8">
                  <c:v>42625</c:v>
                </c:pt>
                <c:pt idx="9">
                  <c:v>42487</c:v>
                </c:pt>
                <c:pt idx="10">
                  <c:v>43868</c:v>
                </c:pt>
                <c:pt idx="11">
                  <c:v>45791</c:v>
                </c:pt>
                <c:pt idx="12">
                  <c:v>39840</c:v>
                </c:pt>
                <c:pt idx="13">
                  <c:v>41347</c:v>
                </c:pt>
                <c:pt idx="14">
                  <c:v>40170</c:v>
                </c:pt>
                <c:pt idx="15">
                  <c:v>38825</c:v>
                </c:pt>
                <c:pt idx="16">
                  <c:v>43964</c:v>
                </c:pt>
                <c:pt idx="17">
                  <c:v>48062</c:v>
                </c:pt>
                <c:pt idx="18">
                  <c:v>47038</c:v>
                </c:pt>
                <c:pt idx="19">
                  <c:v>48016</c:v>
                </c:pt>
                <c:pt idx="20">
                  <c:v>44435</c:v>
                </c:pt>
                <c:pt idx="21">
                  <c:v>43006</c:v>
                </c:pt>
                <c:pt idx="22">
                  <c:v>41866</c:v>
                </c:pt>
                <c:pt idx="23">
                  <c:v>47686</c:v>
                </c:pt>
                <c:pt idx="24">
                  <c:v>40969</c:v>
                </c:pt>
                <c:pt idx="25">
                  <c:v>44197</c:v>
                </c:pt>
                <c:pt idx="26">
                  <c:v>44098</c:v>
                </c:pt>
                <c:pt idx="27">
                  <c:v>41647</c:v>
                </c:pt>
                <c:pt idx="28">
                  <c:v>45018</c:v>
                </c:pt>
                <c:pt idx="29">
                  <c:v>45963</c:v>
                </c:pt>
                <c:pt idx="30">
                  <c:v>45667</c:v>
                </c:pt>
                <c:pt idx="31">
                  <c:v>48499</c:v>
                </c:pt>
                <c:pt idx="32">
                  <c:v>42872</c:v>
                </c:pt>
                <c:pt idx="33">
                  <c:v>40453</c:v>
                </c:pt>
                <c:pt idx="34">
                  <c:v>39951</c:v>
                </c:pt>
                <c:pt idx="35">
                  <c:v>45277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61-4FDC-A3A0-99EA10C6E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8432376"/>
        <c:axId val="638432696"/>
      </c:lineChart>
      <c:catAx>
        <c:axId val="63843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8432696"/>
        <c:crosses val="autoZero"/>
        <c:auto val="1"/>
        <c:lblAlgn val="ctr"/>
        <c:lblOffset val="100"/>
        <c:noMultiLvlLbl val="0"/>
      </c:catAx>
      <c:valAx>
        <c:axId val="638432696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Children Born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843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31175984577251"/>
          <c:y val="2.6172314930834262E-2"/>
          <c:w val="0.31076211922389446"/>
          <c:h val="7.5552121059465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350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500" b="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[Seasonality_births_apoorva.xlsx]State_graphs!PivotTable6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bg2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0070C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rgbClr val="0070C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rgbClr val="0070C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9312932226832645E-2"/>
          <c:y val="2.6570832096066491E-2"/>
          <c:w val="0.9543705624711849"/>
          <c:h val="0.73804177666865012"/>
        </c:manualLayout>
      </c:layout>
      <c:lineChart>
        <c:grouping val="standard"/>
        <c:varyColors val="0"/>
        <c:ser>
          <c:idx val="0"/>
          <c:order val="0"/>
          <c:tx>
            <c:strRef>
              <c:f>State_graphs!$F$3</c:f>
              <c:strCache>
                <c:ptCount val="1"/>
                <c:pt idx="0">
                  <c:v> %U_births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State_graphs!$E$4:$E$79</c:f>
              <c:multiLvlStrCache>
                <c:ptCount val="36"/>
                <c:lvl>
                  <c:pt idx="0">
                    <c:v>April</c:v>
                  </c:pt>
                  <c:pt idx="1">
                    <c:v>May</c:v>
                  </c:pt>
                  <c:pt idx="2">
                    <c:v>June</c:v>
                  </c:pt>
                  <c:pt idx="3">
                    <c:v>July</c:v>
                  </c:pt>
                  <c:pt idx="4">
                    <c:v>August</c:v>
                  </c:pt>
                  <c:pt idx="5">
                    <c:v>September</c:v>
                  </c:pt>
                  <c:pt idx="6">
                    <c:v>October</c:v>
                  </c:pt>
                  <c:pt idx="7">
                    <c:v>November</c:v>
                  </c:pt>
                  <c:pt idx="8">
                    <c:v>December</c:v>
                  </c:pt>
                  <c:pt idx="9">
                    <c:v>January</c:v>
                  </c:pt>
                  <c:pt idx="10">
                    <c:v>February</c:v>
                  </c:pt>
                  <c:pt idx="11">
                    <c:v>March</c:v>
                  </c:pt>
                  <c:pt idx="12">
                    <c:v>April</c:v>
                  </c:pt>
                  <c:pt idx="13">
                    <c:v>May</c:v>
                  </c:pt>
                  <c:pt idx="14">
                    <c:v>June</c:v>
                  </c:pt>
                  <c:pt idx="15">
                    <c:v>July</c:v>
                  </c:pt>
                  <c:pt idx="16">
                    <c:v>August</c:v>
                  </c:pt>
                  <c:pt idx="17">
                    <c:v>September</c:v>
                  </c:pt>
                  <c:pt idx="18">
                    <c:v>October</c:v>
                  </c:pt>
                  <c:pt idx="19">
                    <c:v>November</c:v>
                  </c:pt>
                  <c:pt idx="20">
                    <c:v>December</c:v>
                  </c:pt>
                  <c:pt idx="21">
                    <c:v>January</c:v>
                  </c:pt>
                  <c:pt idx="22">
                    <c:v>February</c:v>
                  </c:pt>
                  <c:pt idx="23">
                    <c:v>March</c:v>
                  </c:pt>
                  <c:pt idx="24">
                    <c:v>April</c:v>
                  </c:pt>
                  <c:pt idx="25">
                    <c:v>May</c:v>
                  </c:pt>
                  <c:pt idx="26">
                    <c:v>June</c:v>
                  </c:pt>
                  <c:pt idx="27">
                    <c:v>July</c:v>
                  </c:pt>
                  <c:pt idx="28">
                    <c:v>August</c:v>
                  </c:pt>
                  <c:pt idx="29">
                    <c:v>September</c:v>
                  </c:pt>
                  <c:pt idx="30">
                    <c:v>October</c:v>
                  </c:pt>
                  <c:pt idx="31">
                    <c:v>November</c:v>
                  </c:pt>
                  <c:pt idx="32">
                    <c:v>December</c:v>
                  </c:pt>
                  <c:pt idx="33">
                    <c:v>January</c:v>
                  </c:pt>
                  <c:pt idx="34">
                    <c:v>February</c:v>
                  </c:pt>
                  <c:pt idx="35">
                    <c:v>March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</c:lvl>
                <c:lvl>
                  <c:pt idx="0">
                    <c:v>2017-2018</c:v>
                  </c:pt>
                  <c:pt idx="12">
                    <c:v>2018-2019</c:v>
                  </c:pt>
                  <c:pt idx="24">
                    <c:v>2019-2020</c:v>
                  </c:pt>
                </c:lvl>
              </c:multiLvlStrCache>
            </c:multiLvlStrRef>
          </c:cat>
          <c:val>
            <c:numRef>
              <c:f>State_graphs!$F$4:$F$79</c:f>
              <c:numCache>
                <c:formatCode>General</c:formatCode>
                <c:ptCount val="36"/>
                <c:pt idx="0">
                  <c:v>5.7009253790116166</c:v>
                </c:pt>
                <c:pt idx="1">
                  <c:v>6.3270328804882858</c:v>
                </c:pt>
                <c:pt idx="2">
                  <c:v>6.8163024217365624</c:v>
                </c:pt>
                <c:pt idx="3">
                  <c:v>8.4790313053750737</c:v>
                </c:pt>
                <c:pt idx="4">
                  <c:v>10.21953140381965</c:v>
                </c:pt>
                <c:pt idx="5">
                  <c:v>10.082693443591257</c:v>
                </c:pt>
                <c:pt idx="6">
                  <c:v>10.191966922622564</c:v>
                </c:pt>
                <c:pt idx="7">
                  <c:v>9.5688127584170104</c:v>
                </c:pt>
                <c:pt idx="8">
                  <c:v>9.3345146682417788</c:v>
                </c:pt>
                <c:pt idx="9">
                  <c:v>8.800945067926758</c:v>
                </c:pt>
                <c:pt idx="10">
                  <c:v>7.0565071864540263</c:v>
                </c:pt>
                <c:pt idx="11">
                  <c:v>7.4217365623154157</c:v>
                </c:pt>
                <c:pt idx="12">
                  <c:v>5.9783811702206151</c:v>
                </c:pt>
                <c:pt idx="13">
                  <c:v>6.303032538921272</c:v>
                </c:pt>
                <c:pt idx="14">
                  <c:v>6.8601047738508072</c:v>
                </c:pt>
                <c:pt idx="15">
                  <c:v>8.8900981332546305</c:v>
                </c:pt>
                <c:pt idx="16">
                  <c:v>9.5938168671142918</c:v>
                </c:pt>
                <c:pt idx="17">
                  <c:v>9.854829189109422</c:v>
                </c:pt>
                <c:pt idx="18">
                  <c:v>9.9442927765070461</c:v>
                </c:pt>
                <c:pt idx="19">
                  <c:v>9.2756216335866597</c:v>
                </c:pt>
                <c:pt idx="20">
                  <c:v>9.3226591898472666</c:v>
                </c:pt>
                <c:pt idx="21">
                  <c:v>9.0976167638161307</c:v>
                </c:pt>
                <c:pt idx="22">
                  <c:v>7.5361543569689369</c:v>
                </c:pt>
                <c:pt idx="23">
                  <c:v>7.3433926068029214</c:v>
                </c:pt>
                <c:pt idx="24">
                  <c:v>5.9170567863420409</c:v>
                </c:pt>
                <c:pt idx="25">
                  <c:v>6.6949757226640676</c:v>
                </c:pt>
                <c:pt idx="26">
                  <c:v>7.0734933259080073</c:v>
                </c:pt>
                <c:pt idx="27">
                  <c:v>8.7972711926350051</c:v>
                </c:pt>
                <c:pt idx="28">
                  <c:v>9.5577870207619089</c:v>
                </c:pt>
                <c:pt idx="29">
                  <c:v>9.5447346896155647</c:v>
                </c:pt>
                <c:pt idx="30">
                  <c:v>9.2401802962009025</c:v>
                </c:pt>
                <c:pt idx="31">
                  <c:v>9.3811454725814034</c:v>
                </c:pt>
                <c:pt idx="32">
                  <c:v>9.5012269191277561</c:v>
                </c:pt>
                <c:pt idx="33">
                  <c:v>9.2775969788204176</c:v>
                </c:pt>
                <c:pt idx="34">
                  <c:v>8.0106507022154165</c:v>
                </c:pt>
                <c:pt idx="35">
                  <c:v>7.0038808931275121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4A-4D34-BD45-2772CCC6312F}"/>
            </c:ext>
          </c:extLst>
        </c:ser>
        <c:ser>
          <c:idx val="1"/>
          <c:order val="1"/>
          <c:tx>
            <c:strRef>
              <c:f>State_graphs!$G$3</c:f>
              <c:strCache>
                <c:ptCount val="1"/>
                <c:pt idx="0">
                  <c:v>%R_births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State_graphs!$E$4:$E$79</c:f>
              <c:multiLvlStrCache>
                <c:ptCount val="36"/>
                <c:lvl>
                  <c:pt idx="0">
                    <c:v>April</c:v>
                  </c:pt>
                  <c:pt idx="1">
                    <c:v>May</c:v>
                  </c:pt>
                  <c:pt idx="2">
                    <c:v>June</c:v>
                  </c:pt>
                  <c:pt idx="3">
                    <c:v>July</c:v>
                  </c:pt>
                  <c:pt idx="4">
                    <c:v>August</c:v>
                  </c:pt>
                  <c:pt idx="5">
                    <c:v>September</c:v>
                  </c:pt>
                  <c:pt idx="6">
                    <c:v>October</c:v>
                  </c:pt>
                  <c:pt idx="7">
                    <c:v>November</c:v>
                  </c:pt>
                  <c:pt idx="8">
                    <c:v>December</c:v>
                  </c:pt>
                  <c:pt idx="9">
                    <c:v>January</c:v>
                  </c:pt>
                  <c:pt idx="10">
                    <c:v>February</c:v>
                  </c:pt>
                  <c:pt idx="11">
                    <c:v>March</c:v>
                  </c:pt>
                  <c:pt idx="12">
                    <c:v>April</c:v>
                  </c:pt>
                  <c:pt idx="13">
                    <c:v>May</c:v>
                  </c:pt>
                  <c:pt idx="14">
                    <c:v>June</c:v>
                  </c:pt>
                  <c:pt idx="15">
                    <c:v>July</c:v>
                  </c:pt>
                  <c:pt idx="16">
                    <c:v>August</c:v>
                  </c:pt>
                  <c:pt idx="17">
                    <c:v>September</c:v>
                  </c:pt>
                  <c:pt idx="18">
                    <c:v>October</c:v>
                  </c:pt>
                  <c:pt idx="19">
                    <c:v>November</c:v>
                  </c:pt>
                  <c:pt idx="20">
                    <c:v>December</c:v>
                  </c:pt>
                  <c:pt idx="21">
                    <c:v>January</c:v>
                  </c:pt>
                  <c:pt idx="22">
                    <c:v>February</c:v>
                  </c:pt>
                  <c:pt idx="23">
                    <c:v>March</c:v>
                  </c:pt>
                  <c:pt idx="24">
                    <c:v>April</c:v>
                  </c:pt>
                  <c:pt idx="25">
                    <c:v>May</c:v>
                  </c:pt>
                  <c:pt idx="26">
                    <c:v>June</c:v>
                  </c:pt>
                  <c:pt idx="27">
                    <c:v>July</c:v>
                  </c:pt>
                  <c:pt idx="28">
                    <c:v>August</c:v>
                  </c:pt>
                  <c:pt idx="29">
                    <c:v>September</c:v>
                  </c:pt>
                  <c:pt idx="30">
                    <c:v>October</c:v>
                  </c:pt>
                  <c:pt idx="31">
                    <c:v>November</c:v>
                  </c:pt>
                  <c:pt idx="32">
                    <c:v>December</c:v>
                  </c:pt>
                  <c:pt idx="33">
                    <c:v>January</c:v>
                  </c:pt>
                  <c:pt idx="34">
                    <c:v>February</c:v>
                  </c:pt>
                  <c:pt idx="35">
                    <c:v>March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</c:lvl>
                <c:lvl>
                  <c:pt idx="0">
                    <c:v>2017-2018</c:v>
                  </c:pt>
                  <c:pt idx="12">
                    <c:v>2018-2019</c:v>
                  </c:pt>
                  <c:pt idx="24">
                    <c:v>2019-2020</c:v>
                  </c:pt>
                </c:lvl>
              </c:multiLvlStrCache>
            </c:multiLvlStrRef>
          </c:cat>
          <c:val>
            <c:numRef>
              <c:f>State_graphs!$G$4:$G$79</c:f>
              <c:numCache>
                <c:formatCode>General</c:formatCode>
                <c:ptCount val="36"/>
                <c:pt idx="0">
                  <c:v>5.7209601942897761</c:v>
                </c:pt>
                <c:pt idx="1">
                  <c:v>6.4595427082099279</c:v>
                </c:pt>
                <c:pt idx="2">
                  <c:v>6.7734865537258617</c:v>
                </c:pt>
                <c:pt idx="3">
                  <c:v>8.6852861035422357</c:v>
                </c:pt>
                <c:pt idx="4">
                  <c:v>10.371993839592465</c:v>
                </c:pt>
                <c:pt idx="5">
                  <c:v>10.456773486553725</c:v>
                </c:pt>
                <c:pt idx="6">
                  <c:v>10.125429451486792</c:v>
                </c:pt>
                <c:pt idx="7">
                  <c:v>9.2972544722189312</c:v>
                </c:pt>
                <c:pt idx="8">
                  <c:v>9.0388431465466166</c:v>
                </c:pt>
                <c:pt idx="9">
                  <c:v>8.6756604667693402</c:v>
                </c:pt>
                <c:pt idx="10">
                  <c:v>7.321777632981874</c:v>
                </c:pt>
                <c:pt idx="11">
                  <c:v>7.0729919440824549</c:v>
                </c:pt>
                <c:pt idx="12">
                  <c:v>5.9600532623169116</c:v>
                </c:pt>
                <c:pt idx="13">
                  <c:v>6.1925052311204105</c:v>
                </c:pt>
                <c:pt idx="14">
                  <c:v>6.9008940460338595</c:v>
                </c:pt>
                <c:pt idx="15">
                  <c:v>8.7266501807114327</c:v>
                </c:pt>
                <c:pt idx="16">
                  <c:v>10.009130682898991</c:v>
                </c:pt>
                <c:pt idx="17">
                  <c:v>9.9349438843446833</c:v>
                </c:pt>
                <c:pt idx="18">
                  <c:v>10.215712383488681</c:v>
                </c:pt>
                <c:pt idx="19">
                  <c:v>9.5529769830701916</c:v>
                </c:pt>
                <c:pt idx="20">
                  <c:v>9.3863420201635925</c:v>
                </c:pt>
                <c:pt idx="21">
                  <c:v>9.0542134297127639</c:v>
                </c:pt>
                <c:pt idx="22">
                  <c:v>7.0317671675860751</c:v>
                </c:pt>
                <c:pt idx="23">
                  <c:v>7.0348107285524071</c:v>
                </c:pt>
                <c:pt idx="24">
                  <c:v>5.9591154783656872</c:v>
                </c:pt>
                <c:pt idx="25">
                  <c:v>6.1944742192536424</c:v>
                </c:pt>
                <c:pt idx="26">
                  <c:v>6.6835016192833958</c:v>
                </c:pt>
                <c:pt idx="27">
                  <c:v>8.88565074593844</c:v>
                </c:pt>
                <c:pt idx="28">
                  <c:v>9.8831598341426581</c:v>
                </c:pt>
                <c:pt idx="29">
                  <c:v>9.8434883445926609</c:v>
                </c:pt>
                <c:pt idx="30">
                  <c:v>9.8934591631604452</c:v>
                </c:pt>
                <c:pt idx="31">
                  <c:v>9.5039919436359686</c:v>
                </c:pt>
                <c:pt idx="32">
                  <c:v>9.4521138419167432</c:v>
                </c:pt>
                <c:pt idx="33">
                  <c:v>9.1065141348754342</c:v>
                </c:pt>
                <c:pt idx="34">
                  <c:v>7.5772545040491623</c:v>
                </c:pt>
                <c:pt idx="35">
                  <c:v>7.0172761707857623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4A-4D34-BD45-2772CCC63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882120"/>
        <c:axId val="615884680"/>
      </c:lineChart>
      <c:catAx>
        <c:axId val="61588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5884680"/>
        <c:crosses val="autoZero"/>
        <c:auto val="1"/>
        <c:lblAlgn val="ctr"/>
        <c:lblOffset val="100"/>
        <c:noMultiLvlLbl val="0"/>
      </c:catAx>
      <c:valAx>
        <c:axId val="615884680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5882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71965569013714"/>
          <c:y val="3.5050904962436749E-2"/>
          <c:w val="0.24714177040110649"/>
          <c:h val="8.6531833193665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600" b="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Abortion (spontaneous) District 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Abortions!$A$16</c:f>
              <c:strCache>
                <c:ptCount val="1"/>
                <c:pt idx="0">
                  <c:v>KOLHAPUR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Abortions!$B$1:$M$1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Abortions!$B$16:$M$16</c:f>
              <c:numCache>
                <c:formatCode>General</c:formatCode>
                <c:ptCount val="12"/>
                <c:pt idx="0">
                  <c:v>48</c:v>
                </c:pt>
                <c:pt idx="1">
                  <c:v>53</c:v>
                </c:pt>
                <c:pt idx="2">
                  <c:v>41</c:v>
                </c:pt>
                <c:pt idx="3">
                  <c:v>49</c:v>
                </c:pt>
                <c:pt idx="4">
                  <c:v>218</c:v>
                </c:pt>
                <c:pt idx="5">
                  <c:v>29</c:v>
                </c:pt>
                <c:pt idx="6">
                  <c:v>60</c:v>
                </c:pt>
                <c:pt idx="7">
                  <c:v>60</c:v>
                </c:pt>
                <c:pt idx="8">
                  <c:v>65</c:v>
                </c:pt>
                <c:pt idx="9">
                  <c:v>80</c:v>
                </c:pt>
                <c:pt idx="10">
                  <c:v>91</c:v>
                </c:pt>
                <c:pt idx="11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9C-4889-BBEE-B38EA72A605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33294272"/>
        <c:axId val="1325494704"/>
      </c:lineChart>
      <c:catAx>
        <c:axId val="123329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494704"/>
        <c:crosses val="autoZero"/>
        <c:auto val="1"/>
        <c:lblAlgn val="ctr"/>
        <c:lblOffset val="100"/>
        <c:noMultiLvlLbl val="0"/>
      </c:catAx>
      <c:valAx>
        <c:axId val="1325494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329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District wise Pneumonia burden</a:t>
            </a:r>
          </a:p>
        </c:rich>
      </c:tx>
      <c:layout>
        <c:manualLayout>
          <c:xMode val="edge"/>
          <c:yMode val="edge"/>
          <c:x val="2.0803092548214094E-2"/>
          <c:y val="2.6267782461394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53-42B7-904A-295E32EB37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53-42B7-904A-295E32EB37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53-42B7-904A-295E32EB37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53-42B7-904A-295E32EB37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53-42B7-904A-295E32EB37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E53-42B7-904A-295E32EB37F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E53-42B7-904A-295E32EB37F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E53-42B7-904A-295E32EB37F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E53-42B7-904A-295E32EB37F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E53-42B7-904A-295E32EB37F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E53-42B7-904A-295E32EB37F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E53-42B7-904A-295E32EB37F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E53-42B7-904A-295E32EB37F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E53-42B7-904A-295E32EB37F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E53-42B7-904A-295E32EB37F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E53-42B7-904A-295E32EB37F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E53-42B7-904A-295E32EB37F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E53-42B7-904A-295E32EB37F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5E53-42B7-904A-295E32EB37F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5E53-42B7-904A-295E32EB37FF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5E53-42B7-904A-295E32EB37FF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5E53-42B7-904A-295E32EB37FF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5E53-42B7-904A-295E32EB37FF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5E53-42B7-904A-295E32EB37FF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5E53-42B7-904A-295E32EB37FF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5E53-42B7-904A-295E32EB37FF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5E53-42B7-904A-295E32EB37FF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5E53-42B7-904A-295E32EB37FF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5E53-42B7-904A-295E32EB37FF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5E53-42B7-904A-295E32EB37FF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5E53-42B7-904A-295E32EB37FF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5E53-42B7-904A-295E32EB37FF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5E53-42B7-904A-295E32EB37FF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5E53-42B7-904A-295E32EB37FF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5E53-42B7-904A-295E32EB37FF}"/>
              </c:ext>
            </c:extLst>
          </c:dPt>
          <c:dLbls>
            <c:dLbl>
              <c:idx val="6"/>
              <c:layout>
                <c:manualLayout>
                  <c:x val="2.1281386701662294E-2"/>
                  <c:y val="-9.600102070574510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E53-42B7-904A-295E32EB37FF}"/>
                </c:ext>
              </c:extLst>
            </c:dLbl>
            <c:dLbl>
              <c:idx val="24"/>
              <c:layout>
                <c:manualLayout>
                  <c:x val="-1.6501202974628173E-2"/>
                  <c:y val="2.019539224263633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E53-42B7-904A-295E32EB3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ChildDiseases!$B$5:$B$39</c:f>
              <c:strCache>
                <c:ptCount val="35"/>
                <c:pt idx="0">
                  <c:v>Ahmadnagar</c:v>
                </c:pt>
                <c:pt idx="1">
                  <c:v>Akola</c:v>
                </c:pt>
                <c:pt idx="2">
                  <c:v>Amravati</c:v>
                </c:pt>
                <c:pt idx="3">
                  <c:v>Aurangabad</c:v>
                </c:pt>
                <c:pt idx="4">
                  <c:v>Beed</c:v>
                </c:pt>
                <c:pt idx="5">
                  <c:v>Bhandara</c:v>
                </c:pt>
                <c:pt idx="6">
                  <c:v>Brihan Mumbai</c:v>
                </c:pt>
                <c:pt idx="7">
                  <c:v>Buldana</c:v>
                </c:pt>
                <c:pt idx="8">
                  <c:v>Chandrapur</c:v>
                </c:pt>
                <c:pt idx="9">
                  <c:v>Dhule</c:v>
                </c:pt>
                <c:pt idx="10">
                  <c:v>Gadchiroli</c:v>
                </c:pt>
                <c:pt idx="11">
                  <c:v>Gondia</c:v>
                </c:pt>
                <c:pt idx="12">
                  <c:v>Hingoli</c:v>
                </c:pt>
                <c:pt idx="13">
                  <c:v>Jalgaon</c:v>
                </c:pt>
                <c:pt idx="14">
                  <c:v>Jalna</c:v>
                </c:pt>
                <c:pt idx="15">
                  <c:v>Kolhapur</c:v>
                </c:pt>
                <c:pt idx="16">
                  <c:v>Latur</c:v>
                </c:pt>
                <c:pt idx="17">
                  <c:v>Nagpur</c:v>
                </c:pt>
                <c:pt idx="18">
                  <c:v>Nanded</c:v>
                </c:pt>
                <c:pt idx="19">
                  <c:v>Nandurbar</c:v>
                </c:pt>
                <c:pt idx="20">
                  <c:v>Nashik</c:v>
                </c:pt>
                <c:pt idx="21">
                  <c:v>Osmanabad</c:v>
                </c:pt>
                <c:pt idx="22">
                  <c:v>Palghar</c:v>
                </c:pt>
                <c:pt idx="23">
                  <c:v>Parbhani</c:v>
                </c:pt>
                <c:pt idx="24">
                  <c:v>Pune</c:v>
                </c:pt>
                <c:pt idx="25">
                  <c:v>Raigad</c:v>
                </c:pt>
                <c:pt idx="26">
                  <c:v>Ratnagiri</c:v>
                </c:pt>
                <c:pt idx="27">
                  <c:v>Sangli</c:v>
                </c:pt>
                <c:pt idx="28">
                  <c:v>Satara</c:v>
                </c:pt>
                <c:pt idx="29">
                  <c:v>Sindhudurg</c:v>
                </c:pt>
                <c:pt idx="30">
                  <c:v>Solapur</c:v>
                </c:pt>
                <c:pt idx="31">
                  <c:v>Thane</c:v>
                </c:pt>
                <c:pt idx="32">
                  <c:v>Wardha</c:v>
                </c:pt>
                <c:pt idx="33">
                  <c:v>Washim</c:v>
                </c:pt>
                <c:pt idx="34">
                  <c:v>Yavatmal</c:v>
                </c:pt>
              </c:strCache>
            </c:strRef>
          </c:cat>
          <c:val>
            <c:numRef>
              <c:f>ChildDiseases!$F$5:$F$39</c:f>
              <c:numCache>
                <c:formatCode>General</c:formatCode>
                <c:ptCount val="35"/>
                <c:pt idx="0">
                  <c:v>172</c:v>
                </c:pt>
                <c:pt idx="1">
                  <c:v>383</c:v>
                </c:pt>
                <c:pt idx="2">
                  <c:v>1022</c:v>
                </c:pt>
                <c:pt idx="3">
                  <c:v>0</c:v>
                </c:pt>
                <c:pt idx="4">
                  <c:v>763</c:v>
                </c:pt>
                <c:pt idx="5">
                  <c:v>129</c:v>
                </c:pt>
                <c:pt idx="6">
                  <c:v>5685</c:v>
                </c:pt>
                <c:pt idx="7">
                  <c:v>348</c:v>
                </c:pt>
                <c:pt idx="8">
                  <c:v>212</c:v>
                </c:pt>
                <c:pt idx="9">
                  <c:v>244</c:v>
                </c:pt>
                <c:pt idx="10">
                  <c:v>426</c:v>
                </c:pt>
                <c:pt idx="11">
                  <c:v>91</c:v>
                </c:pt>
                <c:pt idx="12">
                  <c:v>82</c:v>
                </c:pt>
                <c:pt idx="13">
                  <c:v>293</c:v>
                </c:pt>
                <c:pt idx="14">
                  <c:v>107</c:v>
                </c:pt>
                <c:pt idx="15">
                  <c:v>481</c:v>
                </c:pt>
                <c:pt idx="16">
                  <c:v>103</c:v>
                </c:pt>
                <c:pt idx="17">
                  <c:v>286</c:v>
                </c:pt>
                <c:pt idx="18">
                  <c:v>124</c:v>
                </c:pt>
                <c:pt idx="19">
                  <c:v>434</c:v>
                </c:pt>
                <c:pt idx="20">
                  <c:v>805</c:v>
                </c:pt>
                <c:pt idx="21">
                  <c:v>94</c:v>
                </c:pt>
                <c:pt idx="22">
                  <c:v>745</c:v>
                </c:pt>
                <c:pt idx="23">
                  <c:v>39</c:v>
                </c:pt>
                <c:pt idx="24">
                  <c:v>1834</c:v>
                </c:pt>
                <c:pt idx="25">
                  <c:v>24</c:v>
                </c:pt>
                <c:pt idx="26">
                  <c:v>150</c:v>
                </c:pt>
                <c:pt idx="27">
                  <c:v>502</c:v>
                </c:pt>
                <c:pt idx="28">
                  <c:v>265</c:v>
                </c:pt>
                <c:pt idx="29">
                  <c:v>64</c:v>
                </c:pt>
                <c:pt idx="30">
                  <c:v>561</c:v>
                </c:pt>
                <c:pt idx="31">
                  <c:v>355</c:v>
                </c:pt>
                <c:pt idx="32">
                  <c:v>107</c:v>
                </c:pt>
                <c:pt idx="33">
                  <c:v>50</c:v>
                </c:pt>
                <c:pt idx="3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6-5E53-42B7-904A-295E32EB37F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86505762866602"/>
          <c:y val="3.1868588466352175E-2"/>
          <c:w val="0.2928885655597398"/>
          <c:h val="0.92485070109469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sz="2000" dirty="0"/>
              <a:t>Complicated pregnancies treated with Blood Transfusion (District ZZ</a:t>
            </a:r>
            <a:r>
              <a:rPr lang="en-US" sz="2000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426716127984958E-2"/>
          <c:y val="8.2616991960531364E-2"/>
          <c:w val="0.97314656774403008"/>
          <c:h val="0.84593240190211649"/>
        </c:manualLayout>
      </c:layout>
      <c:lineChart>
        <c:grouping val="standard"/>
        <c:varyColors val="0"/>
        <c:ser>
          <c:idx val="0"/>
          <c:order val="0"/>
          <c:tx>
            <c:strRef>
              <c:f>P_treated_blood_trans!$A$15</c:f>
              <c:strCache>
                <c:ptCount val="1"/>
                <c:pt idx="0">
                  <c:v>JALNA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P_treated_blood_trans!$B$1:$M$1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P_treated_blood_trans!$B$15:$M$15</c:f>
              <c:numCache>
                <c:formatCode>General</c:formatCode>
                <c:ptCount val="12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67</c:v>
                </c:pt>
                <c:pt idx="4">
                  <c:v>5</c:v>
                </c:pt>
                <c:pt idx="5">
                  <c:v>7</c:v>
                </c:pt>
                <c:pt idx="6">
                  <c:v>9</c:v>
                </c:pt>
                <c:pt idx="7">
                  <c:v>6</c:v>
                </c:pt>
                <c:pt idx="8">
                  <c:v>7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23-467D-8104-82EE92121A9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96133280"/>
        <c:axId val="1577384192"/>
      </c:lineChart>
      <c:catAx>
        <c:axId val="139613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384192"/>
        <c:crosses val="autoZero"/>
        <c:auto val="1"/>
        <c:lblAlgn val="ctr"/>
        <c:lblOffset val="100"/>
        <c:noMultiLvlLbl val="0"/>
      </c:catAx>
      <c:valAx>
        <c:axId val="157738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9613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sz="2400" dirty="0"/>
              <a:t>Deaths occurring at Emergency Department (</a:t>
            </a:r>
            <a:r>
              <a:rPr lang="en-US" sz="2400" dirty="0" err="1"/>
              <a:t>Dist</a:t>
            </a:r>
            <a:r>
              <a:rPr lang="en-US" sz="2400" baseline="0" dirty="0"/>
              <a:t> </a:t>
            </a:r>
            <a:r>
              <a:rPr lang="en-US" sz="2400" baseline="0" dirty="0" err="1"/>
              <a:t>zzz</a:t>
            </a:r>
            <a:r>
              <a:rPr lang="en-US" sz="2400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Death_emergencey_dept!$A$37</c:f>
              <c:strCache>
                <c:ptCount val="1"/>
                <c:pt idx="0">
                  <c:v>YAVATMAL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Death_emergencey_dept!$B$1:$M$1</c:f>
              <c:strCache>
                <c:ptCount val="12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</c:strCache>
            </c:strRef>
          </c:cat>
          <c:val>
            <c:numRef>
              <c:f>Death_emergencey_dept!$B$37:$M$37</c:f>
              <c:numCache>
                <c:formatCode>General</c:formatCode>
                <c:ptCount val="12"/>
                <c:pt idx="0">
                  <c:v>3</c:v>
                </c:pt>
                <c:pt idx="1">
                  <c:v>9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  <c:pt idx="8">
                  <c:v>29</c:v>
                </c:pt>
                <c:pt idx="9">
                  <c:v>264</c:v>
                </c:pt>
                <c:pt idx="10">
                  <c:v>26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DB-4424-9340-5A9257867DC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45400848"/>
        <c:axId val="1577382112"/>
      </c:lineChart>
      <c:catAx>
        <c:axId val="154540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382112"/>
        <c:crosses val="autoZero"/>
        <c:auto val="1"/>
        <c:lblAlgn val="ctr"/>
        <c:lblOffset val="100"/>
        <c:noMultiLvlLbl val="0"/>
      </c:catAx>
      <c:valAx>
        <c:axId val="1577382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540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0.33543</cdr:x>
      <cdr:y>0.11596</cdr:y>
    </cdr:from>
    <cdr:to>
      <cdr:x>0.41938</cdr:x>
      <cdr:y>0.29207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D3D860C9-61F9-4BAF-AF6E-EF690E975C19}"/>
            </a:ext>
          </a:extLst>
        </cdr:cNvPr>
        <cdr:cNvSpPr/>
      </cdr:nvSpPr>
      <cdr:spPr>
        <a:xfrm xmlns:a="http://schemas.openxmlformats.org/drawingml/2006/main">
          <a:off x="2837940" y="450116"/>
          <a:ext cx="710213" cy="68358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ECB8F-DF48-4168-802A-B39096645294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0916F-AFEC-4809-BD5F-0E17746E3C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604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FEC1-AB25-4E74-8270-C097A2DEC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BB5C9-A979-4660-8222-28E79124C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5B6D9-139A-4917-BEE9-68733803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234F-1898-412E-8FCC-56C01A276718}" type="datetime1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216D7-12EF-4C6E-8E6E-C09B1247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DC8CD-87ED-42AE-9E23-DF7A8D29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75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5A34-107B-4406-A268-BF5268CE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86705-CA74-462D-BC5B-9103C3617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BF71B-0835-49A8-B96D-4B5B8300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1369-5410-4F38-92FB-D42F2DA2220B}" type="datetime1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7C026-6F7C-4101-8D5D-14CD5EE3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EE5AB-693A-4828-9E18-7EE3B61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6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EC037-1019-4F9F-B185-316F7C1EE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5983D-A854-4686-B6A0-3A3846480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D86E9-F97C-44CF-A12C-67830E62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B7ED-6518-4237-BE04-F8F2F2166E23}" type="datetime1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D7ED6-1D4B-4FBE-9E2B-203E01ED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D17BA-2854-4C95-BE4B-5F2742F1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800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35F8-9177-43E8-9D73-3545EB64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744FA-C126-4638-9B09-C7F8D0C48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E877D-8E55-463C-AC75-E4879C09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67CF-1608-4517-8F0A-A73ED20B6727}" type="datetime1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514B7-18AC-4141-A562-9D571BE9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202C0-0DC6-487E-9973-EC1D484F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821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60CB4-706B-406F-A75D-B288B7E5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12B3F-E231-4283-B21F-2F5658782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EC8DD-5710-49B7-91F5-21A27E23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E5FF-389D-42FA-925A-7FFC7ED7F833}" type="datetime1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3D32-8997-494A-BE11-9C3AD00C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1ADA4-EC3D-45EB-A641-DD8D26B8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493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FC9A-82E0-4AC8-95AF-11889516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38161-C544-4A89-8B6A-B428A8B8A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2FBA7-4A48-49C3-8A48-240ACB6DC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F90C7-880D-4883-B661-35DD095D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2EB0-18AF-42DF-AF70-CBD83E7F8353}" type="datetime1">
              <a:rPr lang="en-IN" smtClean="0"/>
              <a:t>22-01-2023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3E253-F311-41F9-A5F4-BBC6F71E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97D92-8BE1-4343-B1D3-45F95E95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98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5123-7521-492D-8A4B-BE3390237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65F60-B80C-414E-B146-8A177373C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DCE66-E6CD-4E96-AEC2-A806A96ED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F3064-EF79-4F2A-B33B-D6E433716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0CB93-EF0E-49A5-832E-984FD7F4B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9AE7EA-14AA-45BF-9120-EFC3A814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EE46-C99D-4A15-B018-202967B954A2}" type="datetime1">
              <a:rPr lang="en-IN" smtClean="0"/>
              <a:t>22-01-2023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C4742-4C80-4520-B433-BE0F1E77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65809A-F58A-4E44-BAE3-489FCBAE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52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AD97-1F43-44E5-B6BF-FA28D1F0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3ECF1-0FAC-45AC-8F81-A7F7519D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335B-1571-435A-AA08-A04EB5924E15}" type="datetime1">
              <a:rPr lang="en-IN" smtClean="0"/>
              <a:t>22-01-2023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C98CB-870D-4FF3-A5E3-DB6828DE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6CFD1-A1F6-4ACC-978F-7C8D12C1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886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F2DC9-F539-4A2C-B579-A3A18E72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904-19C1-484C-8D66-BA3B5DC33D12}" type="datetime1">
              <a:rPr lang="en-IN" smtClean="0"/>
              <a:t>22-01-2023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DC938-6DB5-4F07-AD54-8E5EE34E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5B14A-D24A-4ECE-8EBA-949B0983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348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1007-D215-4057-BEDF-5888E7B8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80EBE-20D3-4935-AAB5-0156D2D97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BB223-50F6-4344-980B-A887AAA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AD9A2-DE1D-4390-84F0-7F2C2CC2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6A5C-C860-440C-96E4-D1918313C1F7}" type="datetime1">
              <a:rPr lang="en-IN" smtClean="0"/>
              <a:t>22-01-2023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8EC32-3816-47D0-AABF-07DA4DFD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EFDA7-C4D0-4089-8360-471A3F2B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67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DD8A6-768A-48A7-A77F-517BD33E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A2231B-8DA4-4649-96D7-50EA4180D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9B41A-B707-46C0-BB97-B35035099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38A7B-4BFC-49E4-A212-5030FC3F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1081-06B1-48E3-BE08-E4AF88B773B9}" type="datetime1">
              <a:rPr lang="en-IN" smtClean="0"/>
              <a:t>22-01-2023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1CE9F-66B2-4824-B0E8-A50F00A0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EE9EB-EAFF-4790-BCA3-7175CFC6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857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D527F-0232-47CC-B5D3-695FEE1D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DBBA7-DBDD-43C9-A88B-54C9DE6F4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87790-D688-49C5-B54B-135EB9000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77A64-7BC6-445F-BA9D-0ED34AB69AD1}" type="datetime1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7356A-8DC4-4415-88F6-0E04BB5F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E29AD-7B36-4DD4-AF0C-342B590B1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AA33E-6374-4EF0-8371-EF520618DA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03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EFCD-50B2-4C4C-9487-480F5668A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1708" y="1006763"/>
            <a:ext cx="9144000" cy="2576946"/>
          </a:xfrm>
        </p:spPr>
        <p:txBody>
          <a:bodyPr>
            <a:normAutofit/>
          </a:bodyPr>
          <a:lstStyle/>
          <a:p>
            <a:r>
              <a:rPr lang="en-IN" sz="4400" dirty="0"/>
              <a:t>‘Digital data to Good Governance’</a:t>
            </a:r>
            <a:br>
              <a:rPr lang="en-IN" sz="4400" dirty="0"/>
            </a:br>
            <a:br>
              <a:rPr lang="en-IN" sz="4400" dirty="0"/>
            </a:br>
            <a:r>
              <a:rPr lang="en-IN" sz="4400" dirty="0"/>
              <a:t>Data Analysis and Quality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0A56F-227C-4EF5-B6B5-FF50B7722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363" y="473811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IN" sz="3200" dirty="0"/>
              <a:t>S B Agnihotri</a:t>
            </a:r>
          </a:p>
          <a:p>
            <a:r>
              <a:rPr lang="en-IN" sz="3200" dirty="0"/>
              <a:t>Emeritus Fellow, CTARA IIT Bombay</a:t>
            </a:r>
          </a:p>
          <a:p>
            <a:r>
              <a:rPr lang="en-IN" sz="3200" dirty="0"/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77470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DF27F-BC57-435B-B1A1-B77C9A0C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10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C0A86-5FFE-4CEF-89DF-5E885170C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26" y="710891"/>
            <a:ext cx="4847048" cy="3824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0AEF52-1661-4166-A212-DE68991EE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41" y="710891"/>
            <a:ext cx="4885959" cy="379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8A6FDA-0D57-4827-916D-95B970622F79}"/>
              </a:ext>
            </a:extLst>
          </p:cNvPr>
          <p:cNvSpPr txBox="1"/>
          <p:nvPr/>
        </p:nvSpPr>
        <p:spPr>
          <a:xfrm>
            <a:off x="631794" y="4697156"/>
            <a:ext cx="56624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IN" sz="1800" b="1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Spatial map of Preterm Birth Rate (or Incidence) as per HMIS 2019-20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115AF-E0F6-4B65-9B41-16CCFDA44F65}"/>
              </a:ext>
            </a:extLst>
          </p:cNvPr>
          <p:cNvSpPr txBox="1"/>
          <p:nvPr/>
        </p:nvSpPr>
        <p:spPr>
          <a:xfrm>
            <a:off x="6400061" y="4817702"/>
            <a:ext cx="5662473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IN" sz="1800" b="1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Spatial map of Severely Wasted Children (NFHS-5)</a:t>
            </a:r>
          </a:p>
          <a:p>
            <a:br>
              <a:rPr lang="en-IN" sz="1800" b="1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863B7-3E70-4466-523F-CD935B0CCEE1}"/>
              </a:ext>
            </a:extLst>
          </p:cNvPr>
          <p:cNvSpPr txBox="1"/>
          <p:nvPr/>
        </p:nvSpPr>
        <p:spPr>
          <a:xfrm>
            <a:off x="121920" y="97593"/>
            <a:ext cx="1168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Connecting the patterns: pre term birth and wasting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67484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97C5-4FE9-4D40-89CC-393B6C51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7" y="181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/>
              <a:t>Simple visualisation helps</a:t>
            </a:r>
            <a:br>
              <a:rPr lang="en-IN" sz="2800" b="1" dirty="0"/>
            </a:br>
            <a:r>
              <a:rPr lang="en-IN" sz="2800" dirty="0"/>
              <a:t>Childhood Disease Burden (19-20) for Maharashtra (Pneumonia)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055198"/>
              </p:ext>
            </p:extLst>
          </p:nvPr>
        </p:nvGraphicFramePr>
        <p:xfrm>
          <a:off x="480391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832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9B29D-CA6E-4535-83AA-7E4B0C822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Missing values</a:t>
            </a:r>
          </a:p>
          <a:p>
            <a:endParaRPr lang="en-IN" dirty="0"/>
          </a:p>
          <a:p>
            <a:pPr lvl="1"/>
            <a:r>
              <a:rPr lang="en-IN" b="1" dirty="0"/>
              <a:t>For district of XXX</a:t>
            </a:r>
            <a:r>
              <a:rPr lang="en-IN" dirty="0"/>
              <a:t>, data on childhood burden is missing for 3 years!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N" sz="2400" dirty="0"/>
              <a:t>Pneumonia,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N" sz="2400" dirty="0"/>
              <a:t>Asthma, Sepsis,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N" sz="2400" b="0" i="0" u="none" strike="noStrike" dirty="0">
                <a:solidFill>
                  <a:srgbClr val="000000"/>
                </a:solidFill>
                <a:effectLst/>
              </a:rPr>
              <a:t>Tuberculosis (TB),</a:t>
            </a:r>
            <a:r>
              <a:rPr lang="en-IN" sz="2400" dirty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N" sz="2400" b="0" i="0" u="none" strike="noStrike" dirty="0">
                <a:solidFill>
                  <a:srgbClr val="000000"/>
                </a:solidFill>
                <a:effectLst/>
              </a:rPr>
              <a:t>Acute Flaccid Paralysis(AFP),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IN" sz="2400" b="0" i="0" u="none" strike="noStrike" dirty="0">
                <a:solidFill>
                  <a:srgbClr val="000000"/>
                </a:solidFill>
                <a:effectLst/>
              </a:rPr>
              <a:t>Measles and Malaria</a:t>
            </a:r>
          </a:p>
          <a:p>
            <a:pPr marL="457200" lvl="1" indent="0">
              <a:buNone/>
            </a:pPr>
            <a:endParaRPr lang="en-IN" dirty="0"/>
          </a:p>
          <a:p>
            <a:pPr marL="457200" lvl="1" indent="0">
              <a:buNone/>
            </a:pPr>
            <a:r>
              <a:rPr lang="en-IN" dirty="0"/>
              <a:t>Hence we need CONCURRENT quality control not POAT-MORTEM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12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0DA02-AA55-C47B-81E1-C6C63ED27128}"/>
              </a:ext>
            </a:extLst>
          </p:cNvPr>
          <p:cNvSpPr txBox="1"/>
          <p:nvPr/>
        </p:nvSpPr>
        <p:spPr>
          <a:xfrm>
            <a:off x="144861" y="157817"/>
            <a:ext cx="532360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Concurrent quality check helps  </a:t>
            </a:r>
          </a:p>
        </p:txBody>
      </p:sp>
    </p:spTree>
    <p:extLst>
      <p:ext uri="{BB962C8B-B14F-4D97-AF65-F5344CB8AC3E}">
        <p14:creationId xmlns:p14="http://schemas.microsoft.com/office/powerpoint/2010/main" val="374080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2EAFFD9-CF38-46A8-9478-AA4C71B35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326292"/>
              </p:ext>
            </p:extLst>
          </p:nvPr>
        </p:nvGraphicFramePr>
        <p:xfrm>
          <a:off x="736847" y="674703"/>
          <a:ext cx="10404629" cy="546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D3D860C9-61F9-4BAF-AF6E-EF690E975C19}"/>
              </a:ext>
            </a:extLst>
          </p:cNvPr>
          <p:cNvSpPr/>
          <p:nvPr/>
        </p:nvSpPr>
        <p:spPr>
          <a:xfrm>
            <a:off x="3477087" y="1560251"/>
            <a:ext cx="710213" cy="6835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6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132448D-599E-4D50-9B1B-91945D0AC3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246803"/>
              </p:ext>
            </p:extLst>
          </p:nvPr>
        </p:nvGraphicFramePr>
        <p:xfrm>
          <a:off x="519953" y="636495"/>
          <a:ext cx="9618345" cy="4938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D3D860C9-61F9-4BAF-AF6E-EF690E975C19}"/>
              </a:ext>
            </a:extLst>
          </p:cNvPr>
          <p:cNvSpPr/>
          <p:nvPr/>
        </p:nvSpPr>
        <p:spPr>
          <a:xfrm>
            <a:off x="7880412" y="1799948"/>
            <a:ext cx="710213" cy="6835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0003" y="2110498"/>
            <a:ext cx="10972800" cy="32072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Thank You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D924-5453-482F-9423-6253CC7622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8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E76C5-B48C-44D5-A155-A8F38735B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91" y="836520"/>
            <a:ext cx="10596418" cy="5367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Governance has been data driven – whether in </a:t>
            </a:r>
            <a:r>
              <a:rPr lang="en-IN" dirty="0" err="1"/>
              <a:t>Todarmal’s</a:t>
            </a:r>
            <a:r>
              <a:rPr lang="en-IN" dirty="0"/>
              <a:t> time or today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b="1" dirty="0"/>
              <a:t>But has good governance been data driven</a:t>
            </a:r>
            <a:r>
              <a:rPr lang="en-IN" dirty="0"/>
              <a:t>?  </a:t>
            </a:r>
          </a:p>
          <a:p>
            <a:pPr lvl="1"/>
            <a:r>
              <a:rPr lang="en-IN" sz="2800" dirty="0"/>
              <a:t>in fits and starts yes. Systematically, NO</a:t>
            </a:r>
          </a:p>
          <a:p>
            <a:endParaRPr lang="en-IN" dirty="0"/>
          </a:p>
          <a:p>
            <a:r>
              <a:rPr lang="en-IN" dirty="0"/>
              <a:t>Today Good Governance can be scaled up through better utilisation with IT support</a:t>
            </a:r>
          </a:p>
          <a:p>
            <a:endParaRPr lang="en-IN" dirty="0"/>
          </a:p>
          <a:p>
            <a:r>
              <a:rPr lang="en-IN" dirty="0"/>
              <a:t>Hence the importance of the Digital data</a:t>
            </a:r>
          </a:p>
          <a:p>
            <a:endParaRPr lang="en-IN" dirty="0"/>
          </a:p>
          <a:p>
            <a:r>
              <a:rPr lang="en-IN" dirty="0"/>
              <a:t>However, we need to discuss some quality issues and new ways of analysis</a:t>
            </a:r>
          </a:p>
          <a:p>
            <a:endParaRPr lang="en-IN" b="1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607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E76C5-B48C-44D5-A155-A8F38735B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91" y="343461"/>
            <a:ext cx="10596418" cy="6227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IN" dirty="0"/>
              <a:t>Of these new ways of analysis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600" dirty="0"/>
              <a:t>Geo-spatial analysis is important. It tell you </a:t>
            </a:r>
            <a:r>
              <a:rPr lang="en-IN" sz="2600" b="1" dirty="0"/>
              <a:t>where does the shoe pinch</a:t>
            </a:r>
          </a:p>
          <a:p>
            <a:endParaRPr lang="en-IN" dirty="0"/>
          </a:p>
          <a:p>
            <a:r>
              <a:rPr lang="en-IN" dirty="0"/>
              <a:t>Then there is the buzz-word AI/ML. It is quite </a:t>
            </a:r>
            <a:r>
              <a:rPr lang="en-IN" b="1" dirty="0"/>
              <a:t>vulnerable to GIGO</a:t>
            </a:r>
          </a:p>
          <a:p>
            <a:endParaRPr lang="en-IN" dirty="0"/>
          </a:p>
          <a:p>
            <a:r>
              <a:rPr lang="en-IN" dirty="0"/>
              <a:t>We need considerable pre AI/ML analysis which can be insightful</a:t>
            </a:r>
          </a:p>
          <a:p>
            <a:endParaRPr lang="en-IN" dirty="0"/>
          </a:p>
          <a:p>
            <a:r>
              <a:rPr lang="en-IN" dirty="0"/>
              <a:t>Hence the importance of the </a:t>
            </a:r>
            <a:r>
              <a:rPr lang="en-IN" b="1" dirty="0"/>
              <a:t>quality of the Digitalized data</a:t>
            </a:r>
          </a:p>
          <a:p>
            <a:endParaRPr lang="en-IN" dirty="0"/>
          </a:p>
          <a:p>
            <a:r>
              <a:rPr lang="en-IN" dirty="0"/>
              <a:t>This data needs </a:t>
            </a:r>
            <a:r>
              <a:rPr lang="en-IN" dirty="0" err="1"/>
              <a:t>i</a:t>
            </a:r>
            <a:r>
              <a:rPr lang="en-IN" dirty="0"/>
              <a:t>) Quality Checks (Concurrent) and ground truthing</a:t>
            </a:r>
          </a:p>
          <a:p>
            <a:endParaRPr lang="en-IN" dirty="0"/>
          </a:p>
          <a:p>
            <a:r>
              <a:rPr lang="en-IN" dirty="0"/>
              <a:t>Dash-Boards for decision support can help build </a:t>
            </a:r>
            <a:r>
              <a:rPr lang="en-IN" b="1" dirty="0"/>
              <a:t>in – house capacity</a:t>
            </a:r>
          </a:p>
          <a:p>
            <a:endParaRPr lang="en-IN" dirty="0"/>
          </a:p>
          <a:p>
            <a:endParaRPr lang="en-IN" b="1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67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43813" y="6350000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NFHS - 5 (2019-21)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68133" y="6350000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NFHS - 4 (2015-16)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71754-0AE2-A4B5-EC02-EFA3721A471E}"/>
              </a:ext>
            </a:extLst>
          </p:cNvPr>
          <p:cNvSpPr txBox="1"/>
          <p:nvPr/>
        </p:nvSpPr>
        <p:spPr>
          <a:xfrm>
            <a:off x="121920" y="97593"/>
            <a:ext cx="11689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Some examples: Good quality data nudges policy</a:t>
            </a:r>
          </a:p>
          <a:p>
            <a:pPr algn="ctr"/>
            <a:r>
              <a:rPr lang="en-US" sz="2400" b="1" dirty="0"/>
              <a:t>Maharashtra: Children under 5 years: Comparing Stunting NFHS-4 vis a vis  NFHS-5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01E1CE-488C-0365-9E14-A79794F4D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16" y="1541929"/>
            <a:ext cx="5487584" cy="46353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F81256-A7A7-6959-545D-25A0FC90D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12" y="1498107"/>
            <a:ext cx="5387788" cy="4679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898DD5-E0F7-43CC-C129-E69B9D0AB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542" y="5673531"/>
            <a:ext cx="2659610" cy="8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792" y="188075"/>
            <a:ext cx="310688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Child Immunization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02053-DD9C-4F5F-B3C5-8AD9BFB03F4B}"/>
              </a:ext>
            </a:extLst>
          </p:cNvPr>
          <p:cNvSpPr txBox="1"/>
          <p:nvPr/>
        </p:nvSpPr>
        <p:spPr>
          <a:xfrm>
            <a:off x="3621742" y="249300"/>
            <a:ext cx="735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(Zero)  BIRTH DOSES – Rhetoric and the reality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F4ED-75AF-4DCF-BE4B-00D7AE4223B3}" type="slidenum">
              <a:rPr lang="en-IN" smtClean="0"/>
              <a:t>5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E90D14-C37F-4D71-86D0-34CE413E3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90" y="3746091"/>
            <a:ext cx="6010010" cy="26920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F182DD-5512-4EE1-BF69-33E71D55E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990" y="1022039"/>
            <a:ext cx="6010010" cy="26920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501191-8E9F-4050-8E4B-F0609FE3D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2" y="1013875"/>
            <a:ext cx="6010011" cy="26920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2F4951-7B66-42C5-9A5C-AB747B720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91" y="3746090"/>
            <a:ext cx="6010011" cy="26920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86D91C-741C-4620-AE57-F3BF70939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1" y="1013874"/>
            <a:ext cx="12029209" cy="57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E1C0-FD4B-4C31-B00F-E969E531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18" y="106508"/>
            <a:ext cx="11637818" cy="568196"/>
          </a:xfrm>
        </p:spPr>
        <p:txBody>
          <a:bodyPr>
            <a:normAutofit/>
          </a:bodyPr>
          <a:lstStyle/>
          <a:p>
            <a:r>
              <a:rPr lang="en-IN" sz="2800" b="1" dirty="0"/>
              <a:t>  Analysis and Policy Briefs.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E76C5-B48C-44D5-A155-A8F38735B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91" y="879168"/>
            <a:ext cx="10596418" cy="5477182"/>
          </a:xfrm>
        </p:spPr>
        <p:txBody>
          <a:bodyPr>
            <a:normAutofit lnSpcReduction="10000"/>
          </a:bodyPr>
          <a:lstStyle/>
          <a:p>
            <a:r>
              <a:rPr lang="en-IN" dirty="0"/>
              <a:t>We have done some insightful analysis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Birth seasonality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ANC Coverage – albendazole as the step child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Pre-term birth patterns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Still birth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Sepsis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Snake bites!</a:t>
            </a:r>
          </a:p>
          <a:p>
            <a:r>
              <a:rPr lang="en-IN" dirty="0"/>
              <a:t>For overall analysis we have developed a user friendly dash-board</a:t>
            </a:r>
          </a:p>
          <a:p>
            <a:r>
              <a:rPr lang="en-IN" dirty="0"/>
              <a:t>Quality issues: Nil report,  Zero report, Outliers, implausible data</a:t>
            </a:r>
          </a:p>
          <a:p>
            <a:pPr lvl="1"/>
            <a:r>
              <a:rPr lang="en-IN" dirty="0"/>
              <a:t>Case of no childhood disease!</a:t>
            </a:r>
          </a:p>
          <a:p>
            <a:pPr lvl="1"/>
            <a:r>
              <a:rPr lang="en-IN" dirty="0"/>
              <a:t>Concurrent detection or post – mortem</a:t>
            </a:r>
          </a:p>
          <a:p>
            <a:pPr lvl="1"/>
            <a:r>
              <a:rPr lang="en-IN" dirty="0"/>
              <a:t>Location shift of mothers and children – Delhi State, Mumbai Ahmednagar</a:t>
            </a:r>
          </a:p>
          <a:p>
            <a:r>
              <a:rPr lang="en-IN" dirty="0"/>
              <a:t>and automation (at least in urban areas)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724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883ED4-F9A4-42AC-AF88-71B17879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A33E-6374-4EF0-8371-EF520618DA73}" type="slidenum">
              <a:rPr lang="en-IN" smtClean="0"/>
              <a:t>7</a:t>
            </a:fld>
            <a:endParaRPr lang="en-I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7510200-03BE-4D58-9BD6-F286ABD2B6C8}"/>
              </a:ext>
            </a:extLst>
          </p:cNvPr>
          <p:cNvGraphicFramePr/>
          <p:nvPr/>
        </p:nvGraphicFramePr>
        <p:xfrm>
          <a:off x="683581" y="461639"/>
          <a:ext cx="4616388" cy="216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7510200-03BE-4D58-9BD6-F286ABD2B6C8}"/>
              </a:ext>
            </a:extLst>
          </p:cNvPr>
          <p:cNvGraphicFramePr/>
          <p:nvPr/>
        </p:nvGraphicFramePr>
        <p:xfrm>
          <a:off x="6096000" y="512739"/>
          <a:ext cx="4388527" cy="211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A2B894-7D9D-445D-8FAE-7C421237BBFF}"/>
              </a:ext>
            </a:extLst>
          </p:cNvPr>
          <p:cNvGraphicFramePr/>
          <p:nvPr/>
        </p:nvGraphicFramePr>
        <p:xfrm>
          <a:off x="870012" y="3581175"/>
          <a:ext cx="5122415" cy="263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E65E236-9463-463F-AD81-D52465F25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8" t="17829" r="27122" b="28217"/>
          <a:stretch/>
        </p:blipFill>
        <p:spPr>
          <a:xfrm>
            <a:off x="7022146" y="3429000"/>
            <a:ext cx="2991865" cy="291626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411B84-E32A-4C22-B9A1-69705C9DAE45}"/>
              </a:ext>
            </a:extLst>
          </p:cNvPr>
          <p:cNvGraphicFramePr>
            <a:graphicFrameLocks noGrp="1"/>
          </p:cNvGraphicFramePr>
          <p:nvPr/>
        </p:nvGraphicFramePr>
        <p:xfrm>
          <a:off x="734627" y="2734322"/>
          <a:ext cx="4616388" cy="772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6388">
                  <a:extLst>
                    <a:ext uri="{9D8B030D-6E8A-4147-A177-3AD203B41FA5}">
                      <a16:colId xmlns:a16="http://schemas.microsoft.com/office/drawing/2014/main" val="1213083792"/>
                    </a:ext>
                  </a:extLst>
                </a:gridCol>
              </a:tblGrid>
              <a:tr h="7723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Birth seasonality in Punjab (2017-2020)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Numbers and % of the annual births</a:t>
                      </a:r>
                    </a:p>
                  </a:txBody>
                  <a:tcPr marL="59635" marR="59635" marT="0" marB="0"/>
                </a:tc>
                <a:extLst>
                  <a:ext uri="{0D108BD9-81ED-4DB2-BD59-A6C34878D82A}">
                    <a16:rowId xmlns:a16="http://schemas.microsoft.com/office/drawing/2014/main" val="398546250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DBC858F-B227-4505-8108-FDD1EA945368}"/>
              </a:ext>
            </a:extLst>
          </p:cNvPr>
          <p:cNvSpPr txBox="1"/>
          <p:nvPr/>
        </p:nvSpPr>
        <p:spPr>
          <a:xfrm>
            <a:off x="704297" y="-1454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/>
              <a:t>Birth seasonality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022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791" y="188075"/>
            <a:ext cx="532360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Preterm Birth and Low Birthweight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F4ED-75AF-4DCF-BE4B-00D7AE4223B3}" type="slidenum">
              <a:rPr lang="en-IN" smtClean="0"/>
              <a:t>8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30384-4B43-4007-9ADD-D7E40BA16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378" y="1052434"/>
            <a:ext cx="9512673" cy="4579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EDB1E9-D621-445B-939C-3791AFF07142}"/>
              </a:ext>
            </a:extLst>
          </p:cNvPr>
          <p:cNvSpPr txBox="1"/>
          <p:nvPr/>
        </p:nvSpPr>
        <p:spPr>
          <a:xfrm>
            <a:off x="6096000" y="327857"/>
            <a:ext cx="5565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Low birth weight and live birth peaks at the same time period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2441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339DE27-0499-4981-AC4D-73AF9E8B45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809403"/>
              </p:ext>
            </p:extLst>
          </p:nvPr>
        </p:nvGraphicFramePr>
        <p:xfrm>
          <a:off x="1272988" y="1138517"/>
          <a:ext cx="10128246" cy="501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AE65DF-6029-04B8-E14B-97116004B580}"/>
              </a:ext>
            </a:extLst>
          </p:cNvPr>
          <p:cNvSpPr txBox="1"/>
          <p:nvPr/>
        </p:nvSpPr>
        <p:spPr>
          <a:xfrm>
            <a:off x="162791" y="188075"/>
            <a:ext cx="700000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Importance of concurrent quality check   </a:t>
            </a:r>
          </a:p>
        </p:txBody>
      </p:sp>
    </p:spTree>
    <p:extLst>
      <p:ext uri="{BB962C8B-B14F-4D97-AF65-F5344CB8AC3E}">
        <p14:creationId xmlns:p14="http://schemas.microsoft.com/office/powerpoint/2010/main" val="199528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485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‘Digital data to Good Governance’  Data Analysis and Quality Issues</vt:lpstr>
      <vt:lpstr>PowerPoint Presentation</vt:lpstr>
      <vt:lpstr>PowerPoint Presentation</vt:lpstr>
      <vt:lpstr>PowerPoint Presentation</vt:lpstr>
      <vt:lpstr>PowerPoint Presentation</vt:lpstr>
      <vt:lpstr>  Analysis and Policy Briefs.</vt:lpstr>
      <vt:lpstr>PowerPoint Presentation</vt:lpstr>
      <vt:lpstr>PowerPoint Presentation</vt:lpstr>
      <vt:lpstr>PowerPoint Presentation</vt:lpstr>
      <vt:lpstr>PowerPoint Presentation</vt:lpstr>
      <vt:lpstr>Simple visualisation helps Childhood Disease Burden (19-20) for Maharashtra (Pneumonia)</vt:lpstr>
      <vt:lpstr>PowerPoint Presentation</vt:lpstr>
      <vt:lpstr>PowerPoint Presentation</vt:lpstr>
      <vt:lpstr>PowerPoint Presentation</vt:lpstr>
      <vt:lpstr>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HMIS Data Analysis</dc:title>
  <dc:creator>Khushboo Balani</dc:creator>
  <cp:lastModifiedBy>Satish Agnihotri</cp:lastModifiedBy>
  <cp:revision>79</cp:revision>
  <dcterms:created xsi:type="dcterms:W3CDTF">2021-01-05T20:05:27Z</dcterms:created>
  <dcterms:modified xsi:type="dcterms:W3CDTF">2023-01-22T07:20:26Z</dcterms:modified>
</cp:coreProperties>
</file>