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14" r:id="rId3"/>
    <p:sldId id="258" r:id="rId4"/>
    <p:sldId id="319" r:id="rId5"/>
    <p:sldId id="320" r:id="rId6"/>
    <p:sldId id="262" r:id="rId7"/>
    <p:sldId id="266" r:id="rId8"/>
    <p:sldId id="267" r:id="rId9"/>
    <p:sldId id="273" r:id="rId10"/>
    <p:sldId id="277" r:id="rId11"/>
    <p:sldId id="301" r:id="rId12"/>
    <p:sldId id="303" r:id="rId13"/>
    <p:sldId id="305" r:id="rId14"/>
    <p:sldId id="331" r:id="rId15"/>
    <p:sldId id="31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3" autoAdjust="0"/>
    <p:restoredTop sz="94660"/>
  </p:normalViewPr>
  <p:slideViewPr>
    <p:cSldViewPr>
      <p:cViewPr varScale="1">
        <p:scale>
          <a:sx n="114" d="100"/>
          <a:sy n="114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D0A579-34CA-4202-821D-69A725FD0E44}" type="doc">
      <dgm:prSet loTypeId="urn:microsoft.com/office/officeart/2005/8/layout/target3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148F748A-FC8E-4178-9C1B-B80A28D042C3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N" dirty="0">
              <a:latin typeface="Calibri" panose="020F0502020204030204" pitchFamily="34" charset="0"/>
              <a:cs typeface="Calibri" panose="020F0502020204030204" pitchFamily="34" charset="0"/>
            </a:rPr>
            <a:t>Reduce the hardship of people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5B04DC7-7CDF-4C69-A108-830BF62ED2CF}" cxnId="{EA65FBA7-00A1-448A-987A-E44E4DFD52F1}" type="parTrans">
      <dgm:prSet/>
      <dgm:spPr/>
      <dgm:t>
        <a:bodyPr/>
        <a:lstStyle/>
        <a:p>
          <a:endParaRPr lang="en-US"/>
        </a:p>
      </dgm:t>
    </dgm:pt>
    <dgm:pt modelId="{80575C76-4A0F-478B-ACB1-91416C27736E}" cxnId="{EA65FBA7-00A1-448A-987A-E44E4DFD52F1}" type="sibTrans">
      <dgm:prSet/>
      <dgm:spPr/>
      <dgm:t>
        <a:bodyPr/>
        <a:lstStyle/>
        <a:p>
          <a:endParaRPr lang="en-US"/>
        </a:p>
      </dgm:t>
    </dgm:pt>
    <dgm:pt modelId="{E7839103-BBD6-4949-8CBE-10883B706CF0}">
      <dgm:prSet phldrT="[Text]" phldr="0" custT="1"/>
      <dgm:spPr/>
      <dgm:t>
        <a:bodyPr vert="horz" wrap="square"/>
        <a:lstStyle/>
        <a:p>
          <a:pPr algn="just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1400" dirty="0">
              <a:latin typeface="Calibri" panose="020F0502020204030204" pitchFamily="34" charset="0"/>
              <a:cs typeface="Calibri" panose="020F0502020204030204" pitchFamily="34" charset="0"/>
            </a:rPr>
            <a:t>Food bank to provide food to needy</a:t>
          </a:r>
        </a:p>
      </dgm:t>
    </dgm:pt>
    <dgm:pt modelId="{B0E3D6E7-215A-4824-811B-449079C09D62}" cxnId="{93B0AC40-9AFB-4F73-BA55-6B82121EFBDF}" type="parTrans">
      <dgm:prSet/>
      <dgm:spPr/>
      <dgm:t>
        <a:bodyPr/>
        <a:lstStyle/>
        <a:p>
          <a:endParaRPr lang="en-US"/>
        </a:p>
      </dgm:t>
    </dgm:pt>
    <dgm:pt modelId="{350C89A3-4605-43A1-A2D5-583DB6AA7571}" cxnId="{93B0AC40-9AFB-4F73-BA55-6B82121EFBDF}" type="sibTrans">
      <dgm:prSet/>
      <dgm:spPr/>
      <dgm:t>
        <a:bodyPr/>
        <a:lstStyle/>
        <a:p>
          <a:endParaRPr lang="en-US"/>
        </a:p>
      </dgm:t>
    </dgm:pt>
    <dgm:pt modelId="{00EC7BE4-AAA3-4100-949E-5DD9CE34D0B9}">
      <dgm:prSet phldr="0" custT="1"/>
      <dgm:spPr/>
      <dgm:t>
        <a:bodyPr vert="horz" wrap="square"/>
        <a:lstStyle/>
        <a:p>
          <a:pPr algn="just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1400">
              <a:latin typeface="Calibri" panose="020F0502020204030204" pitchFamily="34" charset="0"/>
              <a:cs typeface="Calibri" panose="020F0502020204030204" pitchFamily="34" charset="0"/>
            </a:rPr>
            <a:t>Door step delivery of essential commodities</a:t>
          </a:r>
          <a:endParaRPr lang="en-US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9341461-7DAE-4769-867A-B86456BC62D9}" cxnId="{DE873828-06E1-4D6A-BB26-2828B7F5F0DB}" type="parTrans">
      <dgm:prSet/>
      <dgm:spPr/>
    </dgm:pt>
    <dgm:pt modelId="{AF1F5F2C-44B5-45B6-AF67-374A8F0F2583}" cxnId="{DE873828-06E1-4D6A-BB26-2828B7F5F0DB}" type="sibTrans">
      <dgm:prSet/>
      <dgm:spPr/>
    </dgm:pt>
    <dgm:pt modelId="{A6482F9A-DA31-413F-B7AF-691EAE0EEA7C}">
      <dgm:prSet phldr="0" custT="1"/>
      <dgm:spPr/>
      <dgm:t>
        <a:bodyPr vert="horz" wrap="square"/>
        <a:lstStyle/>
        <a:p>
          <a:pPr algn="just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1400" dirty="0">
              <a:latin typeface="Calibri" panose="020F0502020204030204" pitchFamily="34" charset="0"/>
              <a:cs typeface="Calibri" panose="020F0502020204030204" pitchFamily="34" charset="0"/>
            </a:rPr>
            <a:t>Online e-pass for people to travel</a:t>
          </a:r>
        </a:p>
      </dgm:t>
    </dgm:pt>
    <dgm:pt modelId="{5F2DC158-FAF2-4729-A1F6-80B0B7CEFACA}" cxnId="{6625AE89-090B-41BB-A3C8-C08F7226718C}" type="parTrans">
      <dgm:prSet/>
      <dgm:spPr/>
    </dgm:pt>
    <dgm:pt modelId="{8091F23B-AE8D-40AC-BC30-0D013E59CC6F}" cxnId="{6625AE89-090B-41BB-A3C8-C08F7226718C}" type="sibTrans">
      <dgm:prSet/>
      <dgm:spPr/>
    </dgm:pt>
    <dgm:pt modelId="{361C6E4F-D40D-458D-84FD-A4A2CDB12214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Keep the district safe from C</a:t>
          </a:r>
          <a:r>
            <a:rPr lang="en-IN" altLang="en-US" dirty="0">
              <a:latin typeface="Calibri" panose="020F0502020204030204" pitchFamily="34" charset="0"/>
              <a:cs typeface="Calibri" panose="020F0502020204030204" pitchFamily="34" charset="0"/>
            </a:rPr>
            <a:t>OVID</a:t>
          </a:r>
        </a:p>
      </dgm:t>
    </dgm:pt>
    <dgm:pt modelId="{792502A4-E423-437A-8D3E-14329AA166DD}" cxnId="{2C145DD1-9662-47B8-8DDB-FB64785EDFB5}" type="parTrans">
      <dgm:prSet/>
      <dgm:spPr/>
      <dgm:t>
        <a:bodyPr/>
        <a:lstStyle/>
        <a:p>
          <a:endParaRPr lang="en-US"/>
        </a:p>
      </dgm:t>
    </dgm:pt>
    <dgm:pt modelId="{AF23E64A-9BD7-4B30-8485-F6456FDF3332}" cxnId="{2C145DD1-9662-47B8-8DDB-FB64785EDFB5}" type="sibTrans">
      <dgm:prSet/>
      <dgm:spPr/>
      <dgm:t>
        <a:bodyPr/>
        <a:lstStyle/>
        <a:p>
          <a:endParaRPr lang="en-US"/>
        </a:p>
      </dgm:t>
    </dgm:pt>
    <dgm:pt modelId="{575D7E31-321C-4D3B-96E6-FC74A52D431A}">
      <dgm:prSet phldrT="[Text]" phldr="0" custT="1"/>
      <dgm:spPr/>
      <dgm:t>
        <a:bodyPr vert="horz" wrap="square"/>
        <a:lstStyle/>
        <a:p>
          <a:pPr algn="just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1400" dirty="0">
              <a:latin typeface="Calibri" panose="020F0502020204030204" pitchFamily="34" charset="0"/>
              <a:cs typeface="Calibri" panose="020F0502020204030204" pitchFamily="34" charset="0"/>
            </a:rPr>
            <a:t>Mobile Sample </a:t>
          </a:r>
          <a:r>
            <a:rPr lang="en-IN" altLang="en-US" sz="1400" dirty="0">
              <a:latin typeface="Calibri" panose="020F0502020204030204" pitchFamily="34" charset="0"/>
              <a:cs typeface="Calibri" panose="020F0502020204030204" pitchFamily="34" charset="0"/>
            </a:rPr>
            <a:t>C</a:t>
          </a:r>
          <a:r>
            <a:rPr lang="en-US" sz="1400" dirty="0">
              <a:latin typeface="Calibri" panose="020F0502020204030204" pitchFamily="34" charset="0"/>
              <a:cs typeface="Calibri" panose="020F0502020204030204" pitchFamily="34" charset="0"/>
            </a:rPr>
            <a:t>ollection Van</a:t>
          </a:r>
        </a:p>
      </dgm:t>
    </dgm:pt>
    <dgm:pt modelId="{06859055-0975-485C-BA8A-752698A5673D}" cxnId="{A78154B5-7561-4570-B5C9-EF2366CF42B8}" type="parTrans">
      <dgm:prSet/>
      <dgm:spPr/>
      <dgm:t>
        <a:bodyPr/>
        <a:lstStyle/>
        <a:p>
          <a:endParaRPr lang="en-US"/>
        </a:p>
      </dgm:t>
    </dgm:pt>
    <dgm:pt modelId="{8C09036C-C4B8-42B0-81F4-EB61BD72353E}" cxnId="{A78154B5-7561-4570-B5C9-EF2366CF42B8}" type="sibTrans">
      <dgm:prSet/>
      <dgm:spPr/>
      <dgm:t>
        <a:bodyPr/>
        <a:lstStyle/>
        <a:p>
          <a:endParaRPr lang="en-US"/>
        </a:p>
      </dgm:t>
    </dgm:pt>
    <dgm:pt modelId="{5A0E2876-9EEB-40B3-ADD6-F6490D2EEF07}">
      <dgm:prSet phldr="0" custT="1"/>
      <dgm:spPr/>
      <dgm:t>
        <a:bodyPr vert="horz" wrap="square"/>
        <a:lstStyle/>
        <a:p>
          <a:pPr algn="just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1400">
              <a:latin typeface="Calibri" panose="020F0502020204030204" pitchFamily="34" charset="0"/>
              <a:cs typeface="Calibri" panose="020F0502020204030204" pitchFamily="34" charset="0"/>
            </a:rPr>
            <a:t>Advance Life Support Ambulance</a:t>
          </a:r>
          <a:endParaRPr lang="en-US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2F68D26-BF2C-44EE-9CCB-339D1C59FC2B}" cxnId="{7119C040-F7E9-4AAE-A199-EB9BB5FC5F0A}" type="parTrans">
      <dgm:prSet/>
      <dgm:spPr/>
    </dgm:pt>
    <dgm:pt modelId="{3D21FBFA-1476-4B5F-B536-043EFED9FE75}" cxnId="{7119C040-F7E9-4AAE-A199-EB9BB5FC5F0A}" type="sibTrans">
      <dgm:prSet/>
      <dgm:spPr/>
    </dgm:pt>
    <dgm:pt modelId="{ECE0F3E0-634A-44DD-9025-920AF01767E4}">
      <dgm:prSet phldr="0" custT="1"/>
      <dgm:spPr/>
      <dgm:t>
        <a:bodyPr vert="horz" wrap="square"/>
        <a:lstStyle/>
        <a:p>
          <a:pPr algn="just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1400" dirty="0">
              <a:latin typeface="Calibri" panose="020F0502020204030204" pitchFamily="34" charset="0"/>
              <a:cs typeface="Calibri" panose="020F0502020204030204" pitchFamily="34" charset="0"/>
            </a:rPr>
            <a:t>Enforcement of Lockdown with involvement of </a:t>
          </a:r>
          <a:r>
            <a:rPr lang="en-IN" altLang="en-US" sz="1400" dirty="0">
              <a:latin typeface="Calibri" panose="020F0502020204030204" pitchFamily="34" charset="0"/>
              <a:cs typeface="Calibri" panose="020F0502020204030204" pitchFamily="34" charset="0"/>
            </a:rPr>
            <a:t>the </a:t>
          </a:r>
          <a:r>
            <a:rPr lang="en-US" sz="1400" dirty="0">
              <a:latin typeface="Calibri" panose="020F0502020204030204" pitchFamily="34" charset="0"/>
              <a:cs typeface="Calibri" panose="020F0502020204030204" pitchFamily="34" charset="0"/>
            </a:rPr>
            <a:t>Community</a:t>
          </a:r>
        </a:p>
      </dgm:t>
    </dgm:pt>
    <dgm:pt modelId="{0A4F4BF7-39FA-4D08-A0F8-C966243C932B}" cxnId="{157DB196-C52F-40F5-8D72-B632AE02907C}" type="parTrans">
      <dgm:prSet/>
      <dgm:spPr/>
    </dgm:pt>
    <dgm:pt modelId="{67CAEC5D-DB59-4B68-8DAF-926DAD5F6B65}" cxnId="{157DB196-C52F-40F5-8D72-B632AE02907C}" type="sibTrans">
      <dgm:prSet/>
      <dgm:spPr/>
    </dgm:pt>
    <dgm:pt modelId="{91D1EACC-7014-4E9E-BE0E-200B2A6E9172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Improve the effectiveness of </a:t>
          </a:r>
          <a:r>
            <a:rPr lang="en-IN" altLang="en-US" dirty="0">
              <a:latin typeface="Calibri" panose="020F0502020204030204" pitchFamily="34" charset="0"/>
              <a:cs typeface="Calibri" panose="020F0502020204030204" pitchFamily="34" charset="0"/>
            </a:rPr>
            <a:t>the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IN" altLang="en-US" dirty="0">
              <a:latin typeface="Calibri" panose="020F0502020204030204" pitchFamily="34" charset="0"/>
              <a:cs typeface="Calibri" panose="020F0502020204030204" pitchFamily="34" charset="0"/>
            </a:rPr>
            <a:t>A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dministrative </a:t>
          </a:r>
          <a:r>
            <a:rPr lang="en-IN" altLang="en-US" dirty="0">
              <a:latin typeface="Calibri" panose="020F0502020204030204" pitchFamily="34" charset="0"/>
              <a:cs typeface="Calibri" panose="020F0502020204030204" pitchFamily="34" charset="0"/>
            </a:rPr>
            <a:t>M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achinery</a:t>
          </a:r>
        </a:p>
      </dgm:t>
    </dgm:pt>
    <dgm:pt modelId="{3CAF91B3-DB07-4334-A0A8-CFB4C6F95E34}" cxnId="{900AB9F1-5BE2-414B-A6B4-AE638161731F}" type="parTrans">
      <dgm:prSet/>
      <dgm:spPr/>
      <dgm:t>
        <a:bodyPr/>
        <a:lstStyle/>
        <a:p>
          <a:endParaRPr lang="en-US"/>
        </a:p>
      </dgm:t>
    </dgm:pt>
    <dgm:pt modelId="{47D9EF55-6C96-417B-B015-CE0FD3404831}" cxnId="{900AB9F1-5BE2-414B-A6B4-AE638161731F}" type="sibTrans">
      <dgm:prSet/>
      <dgm:spPr/>
      <dgm:t>
        <a:bodyPr/>
        <a:lstStyle/>
        <a:p>
          <a:endParaRPr lang="en-US"/>
        </a:p>
      </dgm:t>
    </dgm:pt>
    <dgm:pt modelId="{B675CA24-C242-4710-BA2F-8298404B0898}">
      <dgm:prSet phldrT="[Text]" phldr="0" custT="1"/>
      <dgm:spPr/>
      <dgm:t>
        <a:bodyPr vert="horz" wrap="square"/>
        <a:lstStyle/>
        <a:p>
          <a:pPr algn="just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1400" dirty="0">
              <a:latin typeface="Calibri" panose="020F0502020204030204" pitchFamily="34" charset="0"/>
              <a:cs typeface="Calibri" panose="020F0502020204030204" pitchFamily="34" charset="0"/>
            </a:rPr>
            <a:t>NL SOJO COVID </a:t>
          </a:r>
          <a:r>
            <a:rPr lang="en-IN" altLang="en-US" sz="1400" dirty="0">
              <a:latin typeface="Calibri" panose="020F0502020204030204" pitchFamily="34" charset="0"/>
              <a:cs typeface="Calibri" panose="020F0502020204030204" pitchFamily="34" charset="0"/>
            </a:rPr>
            <a:t>A</a:t>
          </a:r>
          <a:r>
            <a:rPr lang="en-US" sz="1400" dirty="0">
              <a:latin typeface="Calibri" panose="020F0502020204030204" pitchFamily="34" charset="0"/>
              <a:cs typeface="Calibri" panose="020F0502020204030204" pitchFamily="34" charset="0"/>
            </a:rPr>
            <a:t>pp to monitor </a:t>
          </a:r>
          <a:r>
            <a:rPr lang="en-IN" altLang="en-US" sz="1400" dirty="0">
              <a:latin typeface="Calibri" panose="020F0502020204030204" pitchFamily="34" charset="0"/>
              <a:cs typeface="Calibri" panose="020F0502020204030204" pitchFamily="34" charset="0"/>
            </a:rPr>
            <a:t>returnees</a:t>
          </a:r>
          <a:endParaRPr lang="en-US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EF81327-03B7-4F09-95E3-B503D0249E90}" cxnId="{69683B47-651C-46A8-AF4C-48DB3117AC6F}" type="parTrans">
      <dgm:prSet/>
      <dgm:spPr/>
      <dgm:t>
        <a:bodyPr/>
        <a:lstStyle/>
        <a:p>
          <a:endParaRPr lang="en-US"/>
        </a:p>
      </dgm:t>
    </dgm:pt>
    <dgm:pt modelId="{94A86783-8354-4B93-B911-F0F47BDD9D11}" cxnId="{69683B47-651C-46A8-AF4C-48DB3117AC6F}" type="sibTrans">
      <dgm:prSet/>
      <dgm:spPr/>
      <dgm:t>
        <a:bodyPr/>
        <a:lstStyle/>
        <a:p>
          <a:endParaRPr lang="en-US"/>
        </a:p>
      </dgm:t>
    </dgm:pt>
    <dgm:pt modelId="{E30907E5-A4DC-4F54-8503-AA043113954A}">
      <dgm:prSet phldr="0" custT="1"/>
      <dgm:spPr/>
      <dgm:t>
        <a:bodyPr vert="horz" wrap="square"/>
        <a:lstStyle/>
        <a:p>
          <a:pPr algn="just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1400">
              <a:latin typeface="Calibri" panose="020F0502020204030204" pitchFamily="34" charset="0"/>
              <a:cs typeface="Calibri" panose="020F0502020204030204" pitchFamily="34" charset="0"/>
            </a:rPr>
            <a:t>Geo</a:t>
          </a:r>
          <a:r>
            <a:rPr lang="en-IN" altLang="en-US" sz="1400">
              <a:latin typeface="Calibri" panose="020F0502020204030204" pitchFamily="34" charset="0"/>
              <a:cs typeface="Calibri" panose="020F0502020204030204" pitchFamily="34" charset="0"/>
            </a:rPr>
            <a:t>f</a:t>
          </a:r>
          <a:r>
            <a:rPr lang="en-US" sz="1400">
              <a:latin typeface="Calibri" panose="020F0502020204030204" pitchFamily="34" charset="0"/>
              <a:cs typeface="Calibri" panose="020F0502020204030204" pitchFamily="34" charset="0"/>
            </a:rPr>
            <a:t>encing </a:t>
          </a:r>
          <a:r>
            <a:rPr lang="en-IN" altLang="en-US" sz="1400">
              <a:latin typeface="Calibri" panose="020F0502020204030204" pitchFamily="34" charset="0"/>
              <a:cs typeface="Calibri" panose="020F0502020204030204" pitchFamily="34" charset="0"/>
            </a:rPr>
            <a:t>- Intugine Tech + Oblivious AI</a:t>
          </a:r>
          <a:endParaRPr lang="en-US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6BF0494-934E-40D8-9314-AED84017F37B}" cxnId="{8790C092-880F-4942-8DBD-90FD084C0726}" type="parTrans">
      <dgm:prSet/>
      <dgm:spPr/>
    </dgm:pt>
    <dgm:pt modelId="{73873FAF-3764-4D45-85C5-50F8A2A90136}" cxnId="{8790C092-880F-4942-8DBD-90FD084C0726}" type="sibTrans">
      <dgm:prSet/>
      <dgm:spPr/>
    </dgm:pt>
    <dgm:pt modelId="{A1524EBD-F1D1-4AFF-BA06-1956E0BD3389}">
      <dgm:prSet phldr="0" custT="1"/>
      <dgm:spPr/>
      <dgm:t>
        <a:bodyPr vert="horz" wrap="square"/>
        <a:lstStyle/>
        <a:p>
          <a:pPr algn="just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1400">
              <a:latin typeface="Calibri" panose="020F0502020204030204" pitchFamily="34" charset="0"/>
              <a:cs typeface="Calibri" panose="020F0502020204030204" pitchFamily="34" charset="0"/>
            </a:rPr>
            <a:t>Contact Tracing </a:t>
          </a:r>
          <a:r>
            <a:rPr lang="en-IN" altLang="en-US" sz="1400">
              <a:latin typeface="Calibri" panose="020F0502020204030204" pitchFamily="34" charset="0"/>
              <a:cs typeface="Calibri" panose="020F0502020204030204" pitchFamily="34" charset="0"/>
            </a:rPr>
            <a:t>-</a:t>
          </a:r>
          <a:r>
            <a:rPr lang="en-US" sz="1400">
              <a:latin typeface="Calibri" panose="020F0502020204030204" pitchFamily="34" charset="0"/>
              <a:cs typeface="Calibri" panose="020F0502020204030204" pitchFamily="34" charset="0"/>
            </a:rPr>
            <a:t> Infinite Analytics</a:t>
          </a:r>
          <a:endParaRPr lang="en-IN" altLang="en-US" sz="1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61D86E0-8892-42C6-8D9D-FFC6CF1CCE26}" cxnId="{17D5484A-C713-49AC-914C-F8BF84A1ABB5}" type="parTrans">
      <dgm:prSet/>
      <dgm:spPr/>
    </dgm:pt>
    <dgm:pt modelId="{F0788311-9080-48E0-AE2C-1A8AEBD053CB}" cxnId="{17D5484A-C713-49AC-914C-F8BF84A1ABB5}" type="sibTrans">
      <dgm:prSet/>
      <dgm:spPr/>
    </dgm:pt>
    <dgm:pt modelId="{3F6350CC-1C3A-42E9-A97B-D7BC5F1CBCDB}" type="pres">
      <dgm:prSet presAssocID="{57D0A579-34CA-4202-821D-69A725FD0E44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D7EAACC7-8AD6-4764-8D89-552D1C6EC9BF}" type="pres">
      <dgm:prSet presAssocID="{148F748A-FC8E-4178-9C1B-B80A28D042C3}" presName="circle1" presStyleLbl="node1" presStyleIdx="0" presStyleCnt="3"/>
      <dgm:spPr/>
    </dgm:pt>
    <dgm:pt modelId="{9B4CF647-E722-4E88-B1AD-32438EE00BE4}" type="pres">
      <dgm:prSet presAssocID="{148F748A-FC8E-4178-9C1B-B80A28D042C3}" presName="space" presStyleCnt="0"/>
      <dgm:spPr/>
    </dgm:pt>
    <dgm:pt modelId="{8A2185C8-C84E-4A29-8A4B-D9EAC8C5C8EB}" type="pres">
      <dgm:prSet presAssocID="{148F748A-FC8E-4178-9C1B-B80A28D042C3}" presName="rect1" presStyleLbl="alignAcc1" presStyleIdx="0" presStyleCnt="3"/>
      <dgm:spPr/>
    </dgm:pt>
    <dgm:pt modelId="{66FB14BF-E751-4EB4-BAB4-FB72C7662CC3}" type="pres">
      <dgm:prSet presAssocID="{361C6E4F-D40D-458D-84FD-A4A2CDB12214}" presName="vertSpace2" presStyleLbl="node1" presStyleIdx="0" presStyleCnt="3"/>
      <dgm:spPr/>
    </dgm:pt>
    <dgm:pt modelId="{2A2DB2AF-26A2-4657-AC89-DBA352262932}" type="pres">
      <dgm:prSet presAssocID="{361C6E4F-D40D-458D-84FD-A4A2CDB12214}" presName="circle2" presStyleLbl="node1" presStyleIdx="1" presStyleCnt="3"/>
      <dgm:spPr/>
    </dgm:pt>
    <dgm:pt modelId="{47A35C8C-BBA4-40D5-96D9-18F0E0C19DF9}" type="pres">
      <dgm:prSet presAssocID="{361C6E4F-D40D-458D-84FD-A4A2CDB12214}" presName="rect2" presStyleLbl="alignAcc1" presStyleIdx="1" presStyleCnt="3"/>
      <dgm:spPr/>
    </dgm:pt>
    <dgm:pt modelId="{6C2C9CE1-4946-4BB7-8E3F-FB7E75CAAB34}" type="pres">
      <dgm:prSet presAssocID="{91D1EACC-7014-4E9E-BE0E-200B2A6E9172}" presName="vertSpace3" presStyleLbl="node1" presStyleIdx="1" presStyleCnt="3"/>
      <dgm:spPr/>
    </dgm:pt>
    <dgm:pt modelId="{17B2555C-294A-4EA6-99DC-983CDA4855FA}" type="pres">
      <dgm:prSet presAssocID="{91D1EACC-7014-4E9E-BE0E-200B2A6E9172}" presName="circle3" presStyleLbl="node1" presStyleIdx="2" presStyleCnt="3"/>
      <dgm:spPr/>
    </dgm:pt>
    <dgm:pt modelId="{9E7BE7B5-91C6-4112-88C3-62831AFB8BEE}" type="pres">
      <dgm:prSet presAssocID="{91D1EACC-7014-4E9E-BE0E-200B2A6E9172}" presName="rect3" presStyleLbl="alignAcc1" presStyleIdx="2" presStyleCnt="3"/>
      <dgm:spPr/>
    </dgm:pt>
    <dgm:pt modelId="{0846E8B9-F8B7-402B-A583-A230A55CCF32}" type="pres">
      <dgm:prSet presAssocID="{148F748A-FC8E-4178-9C1B-B80A28D042C3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66961D6C-E364-442D-8964-F8A648FAE755}" type="pres">
      <dgm:prSet presAssocID="{148F748A-FC8E-4178-9C1B-B80A28D042C3}" presName="rect1ChTx" presStyleLbl="alignAcc1" presStyleIdx="2" presStyleCnt="3">
        <dgm:presLayoutVars>
          <dgm:bulletEnabled val="1"/>
        </dgm:presLayoutVars>
      </dgm:prSet>
      <dgm:spPr/>
    </dgm:pt>
    <dgm:pt modelId="{1E8C01FC-ABC7-47CA-8EAF-9E170C01BB2A}" type="pres">
      <dgm:prSet presAssocID="{361C6E4F-D40D-458D-84FD-A4A2CDB12214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8ECB1D05-6E28-4BD1-AA19-64DDCF6C63DF}" type="pres">
      <dgm:prSet presAssocID="{361C6E4F-D40D-458D-84FD-A4A2CDB12214}" presName="rect2ChTx" presStyleLbl="alignAcc1" presStyleIdx="2" presStyleCnt="3">
        <dgm:presLayoutVars>
          <dgm:bulletEnabled val="1"/>
        </dgm:presLayoutVars>
      </dgm:prSet>
      <dgm:spPr/>
    </dgm:pt>
    <dgm:pt modelId="{DE0E45BD-EEE3-45CD-B956-1D9A04AB6066}" type="pres">
      <dgm:prSet presAssocID="{91D1EACC-7014-4E9E-BE0E-200B2A6E9172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7C5BFBC3-88E7-488E-96CF-DDD5F66EFBF6}" type="pres">
      <dgm:prSet presAssocID="{91D1EACC-7014-4E9E-BE0E-200B2A6E9172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068A7100-D37E-4D89-A083-C01D14444457}" type="presOf" srcId="{00EC7BE4-AAA3-4100-949E-5DD9CE34D0B9}" destId="{66961D6C-E364-442D-8964-F8A648FAE755}" srcOrd="0" destOrd="1" presId="urn:microsoft.com/office/officeart/2005/8/layout/target3"/>
    <dgm:cxn modelId="{87FCA504-5C44-40AF-A5D8-013933072C1F}" type="presOf" srcId="{575D7E31-321C-4D3B-96E6-FC74A52D431A}" destId="{8ECB1D05-6E28-4BD1-AA19-64DDCF6C63DF}" srcOrd="0" destOrd="0" presId="urn:microsoft.com/office/officeart/2005/8/layout/target3"/>
    <dgm:cxn modelId="{120AB60F-2272-425E-84CD-40BB1CB49E22}" type="presOf" srcId="{E30907E5-A4DC-4F54-8503-AA043113954A}" destId="{7C5BFBC3-88E7-488E-96CF-DDD5F66EFBF6}" srcOrd="0" destOrd="1" presId="urn:microsoft.com/office/officeart/2005/8/layout/target3"/>
    <dgm:cxn modelId="{EDCAFE0F-5C08-4636-BB96-6A5424A222DB}" type="presOf" srcId="{5A0E2876-9EEB-40B3-ADD6-F6490D2EEF07}" destId="{8ECB1D05-6E28-4BD1-AA19-64DDCF6C63DF}" srcOrd="0" destOrd="1" presId="urn:microsoft.com/office/officeart/2005/8/layout/target3"/>
    <dgm:cxn modelId="{08EA4320-1BA2-424E-BF66-D60759B2F3D0}" type="presOf" srcId="{ECE0F3E0-634A-44DD-9025-920AF01767E4}" destId="{8ECB1D05-6E28-4BD1-AA19-64DDCF6C63DF}" srcOrd="0" destOrd="2" presId="urn:microsoft.com/office/officeart/2005/8/layout/target3"/>
    <dgm:cxn modelId="{10899D22-E58E-4A8D-B80A-586BCC62E392}" type="presOf" srcId="{91D1EACC-7014-4E9E-BE0E-200B2A6E9172}" destId="{9E7BE7B5-91C6-4112-88C3-62831AFB8BEE}" srcOrd="0" destOrd="0" presId="urn:microsoft.com/office/officeart/2005/8/layout/target3"/>
    <dgm:cxn modelId="{DE873828-06E1-4D6A-BB26-2828B7F5F0DB}" srcId="{148F748A-FC8E-4178-9C1B-B80A28D042C3}" destId="{00EC7BE4-AAA3-4100-949E-5DD9CE34D0B9}" srcOrd="1" destOrd="0" parTransId="{99341461-7DAE-4769-867A-B86456BC62D9}" sibTransId="{AF1F5F2C-44B5-45B6-AF67-374A8F0F2583}"/>
    <dgm:cxn modelId="{C688E938-9D1D-4CE4-BA2D-7F9C3ED477A0}" type="presOf" srcId="{B675CA24-C242-4710-BA2F-8298404B0898}" destId="{7C5BFBC3-88E7-488E-96CF-DDD5F66EFBF6}" srcOrd="0" destOrd="0" presId="urn:microsoft.com/office/officeart/2005/8/layout/target3"/>
    <dgm:cxn modelId="{93B0AC40-9AFB-4F73-BA55-6B82121EFBDF}" srcId="{148F748A-FC8E-4178-9C1B-B80A28D042C3}" destId="{E7839103-BBD6-4949-8CBE-10883B706CF0}" srcOrd="0" destOrd="0" parTransId="{B0E3D6E7-215A-4824-811B-449079C09D62}" sibTransId="{350C89A3-4605-43A1-A2D5-583DB6AA7571}"/>
    <dgm:cxn modelId="{7119C040-F7E9-4AAE-A199-EB9BB5FC5F0A}" srcId="{361C6E4F-D40D-458D-84FD-A4A2CDB12214}" destId="{5A0E2876-9EEB-40B3-ADD6-F6490D2EEF07}" srcOrd="1" destOrd="0" parTransId="{F2F68D26-BF2C-44EE-9CCB-339D1C59FC2B}" sibTransId="{3D21FBFA-1476-4B5F-B536-043EFED9FE75}"/>
    <dgm:cxn modelId="{F6E67D62-F95D-45ED-9441-D29BE557B90A}" type="presOf" srcId="{361C6E4F-D40D-458D-84FD-A4A2CDB12214}" destId="{47A35C8C-BBA4-40D5-96D9-18F0E0C19DF9}" srcOrd="0" destOrd="0" presId="urn:microsoft.com/office/officeart/2005/8/layout/target3"/>
    <dgm:cxn modelId="{9CA50967-DECC-4A18-B355-CCCC2F3DBDC4}" type="presOf" srcId="{E7839103-BBD6-4949-8CBE-10883B706CF0}" destId="{66961D6C-E364-442D-8964-F8A648FAE755}" srcOrd="0" destOrd="0" presId="urn:microsoft.com/office/officeart/2005/8/layout/target3"/>
    <dgm:cxn modelId="{69683B47-651C-46A8-AF4C-48DB3117AC6F}" srcId="{91D1EACC-7014-4E9E-BE0E-200B2A6E9172}" destId="{B675CA24-C242-4710-BA2F-8298404B0898}" srcOrd="0" destOrd="0" parTransId="{EEF81327-03B7-4F09-95E3-B503D0249E90}" sibTransId="{94A86783-8354-4B93-B911-F0F47BDD9D11}"/>
    <dgm:cxn modelId="{3979FB67-0685-44CC-8E5C-0B1E3CCA83EB}" type="presOf" srcId="{91D1EACC-7014-4E9E-BE0E-200B2A6E9172}" destId="{DE0E45BD-EEE3-45CD-B956-1D9A04AB6066}" srcOrd="1" destOrd="0" presId="urn:microsoft.com/office/officeart/2005/8/layout/target3"/>
    <dgm:cxn modelId="{17D5484A-C713-49AC-914C-F8BF84A1ABB5}" srcId="{91D1EACC-7014-4E9E-BE0E-200B2A6E9172}" destId="{A1524EBD-F1D1-4AFF-BA06-1956E0BD3389}" srcOrd="2" destOrd="0" parTransId="{A61D86E0-8892-42C6-8D9D-FFC6CF1CCE26}" sibTransId="{F0788311-9080-48E0-AE2C-1A8AEBD053CB}"/>
    <dgm:cxn modelId="{EB529F6A-13E6-461B-B4A7-94FED4044A42}" type="presOf" srcId="{148F748A-FC8E-4178-9C1B-B80A28D042C3}" destId="{8A2185C8-C84E-4A29-8A4B-D9EAC8C5C8EB}" srcOrd="0" destOrd="0" presId="urn:microsoft.com/office/officeart/2005/8/layout/target3"/>
    <dgm:cxn modelId="{6625AE89-090B-41BB-A3C8-C08F7226718C}" srcId="{148F748A-FC8E-4178-9C1B-B80A28D042C3}" destId="{A6482F9A-DA31-413F-B7AF-691EAE0EEA7C}" srcOrd="2" destOrd="0" parTransId="{5F2DC158-FAF2-4729-A1F6-80B0B7CEFACA}" sibTransId="{8091F23B-AE8D-40AC-BC30-0D013E59CC6F}"/>
    <dgm:cxn modelId="{8790C092-880F-4942-8DBD-90FD084C0726}" srcId="{91D1EACC-7014-4E9E-BE0E-200B2A6E9172}" destId="{E30907E5-A4DC-4F54-8503-AA043113954A}" srcOrd="1" destOrd="0" parTransId="{D6BF0494-934E-40D8-9314-AED84017F37B}" sibTransId="{73873FAF-3764-4D45-85C5-50F8A2A90136}"/>
    <dgm:cxn modelId="{157DB196-C52F-40F5-8D72-B632AE02907C}" srcId="{361C6E4F-D40D-458D-84FD-A4A2CDB12214}" destId="{ECE0F3E0-634A-44DD-9025-920AF01767E4}" srcOrd="2" destOrd="0" parTransId="{0A4F4BF7-39FA-4D08-A0F8-C966243C932B}" sibTransId="{67CAEC5D-DB59-4B68-8DAF-926DAD5F6B65}"/>
    <dgm:cxn modelId="{29C9DDA4-92C3-49CB-B0BD-EEA8EA3FC18B}" type="presOf" srcId="{A6482F9A-DA31-413F-B7AF-691EAE0EEA7C}" destId="{66961D6C-E364-442D-8964-F8A648FAE755}" srcOrd="0" destOrd="2" presId="urn:microsoft.com/office/officeart/2005/8/layout/target3"/>
    <dgm:cxn modelId="{EA65FBA7-00A1-448A-987A-E44E4DFD52F1}" srcId="{57D0A579-34CA-4202-821D-69A725FD0E44}" destId="{148F748A-FC8E-4178-9C1B-B80A28D042C3}" srcOrd="0" destOrd="0" parTransId="{65B04DC7-7CDF-4C69-A108-830BF62ED2CF}" sibTransId="{80575C76-4A0F-478B-ACB1-91416C27736E}"/>
    <dgm:cxn modelId="{A78154B5-7561-4570-B5C9-EF2366CF42B8}" srcId="{361C6E4F-D40D-458D-84FD-A4A2CDB12214}" destId="{575D7E31-321C-4D3B-96E6-FC74A52D431A}" srcOrd="0" destOrd="0" parTransId="{06859055-0975-485C-BA8A-752698A5673D}" sibTransId="{8C09036C-C4B8-42B0-81F4-EB61BD72353E}"/>
    <dgm:cxn modelId="{E6E315BA-BBE2-4F1D-87D6-424C331BD6DE}" type="presOf" srcId="{57D0A579-34CA-4202-821D-69A725FD0E44}" destId="{3F6350CC-1C3A-42E9-A97B-D7BC5F1CBCDB}" srcOrd="0" destOrd="0" presId="urn:microsoft.com/office/officeart/2005/8/layout/target3"/>
    <dgm:cxn modelId="{024121C5-4DE2-4950-9235-90D1AC2B2E56}" type="presOf" srcId="{148F748A-FC8E-4178-9C1B-B80A28D042C3}" destId="{0846E8B9-F8B7-402B-A583-A230A55CCF32}" srcOrd="1" destOrd="0" presId="urn:microsoft.com/office/officeart/2005/8/layout/target3"/>
    <dgm:cxn modelId="{E4C957CA-8F2C-49B2-8F34-A7B348B4E74A}" type="presOf" srcId="{361C6E4F-D40D-458D-84FD-A4A2CDB12214}" destId="{1E8C01FC-ABC7-47CA-8EAF-9E170C01BB2A}" srcOrd="1" destOrd="0" presId="urn:microsoft.com/office/officeart/2005/8/layout/target3"/>
    <dgm:cxn modelId="{41EB9BCC-914C-43C7-8E79-269E9DF658F3}" type="presOf" srcId="{A1524EBD-F1D1-4AFF-BA06-1956E0BD3389}" destId="{7C5BFBC3-88E7-488E-96CF-DDD5F66EFBF6}" srcOrd="0" destOrd="2" presId="urn:microsoft.com/office/officeart/2005/8/layout/target3"/>
    <dgm:cxn modelId="{2C145DD1-9662-47B8-8DDB-FB64785EDFB5}" srcId="{57D0A579-34CA-4202-821D-69A725FD0E44}" destId="{361C6E4F-D40D-458D-84FD-A4A2CDB12214}" srcOrd="1" destOrd="0" parTransId="{792502A4-E423-437A-8D3E-14329AA166DD}" sibTransId="{AF23E64A-9BD7-4B30-8485-F6456FDF3332}"/>
    <dgm:cxn modelId="{900AB9F1-5BE2-414B-A6B4-AE638161731F}" srcId="{57D0A579-34CA-4202-821D-69A725FD0E44}" destId="{91D1EACC-7014-4E9E-BE0E-200B2A6E9172}" srcOrd="2" destOrd="0" parTransId="{3CAF91B3-DB07-4334-A0A8-CFB4C6F95E34}" sibTransId="{47D9EF55-6C96-417B-B015-CE0FD3404831}"/>
    <dgm:cxn modelId="{E5D52C87-D27F-42FF-9B98-D2C7F9EEA36E}" type="presParOf" srcId="{3F6350CC-1C3A-42E9-A97B-D7BC5F1CBCDB}" destId="{D7EAACC7-8AD6-4764-8D89-552D1C6EC9BF}" srcOrd="0" destOrd="0" presId="urn:microsoft.com/office/officeart/2005/8/layout/target3"/>
    <dgm:cxn modelId="{61527565-9A35-40C6-84E2-262385EC6174}" type="presParOf" srcId="{3F6350CC-1C3A-42E9-A97B-D7BC5F1CBCDB}" destId="{9B4CF647-E722-4E88-B1AD-32438EE00BE4}" srcOrd="1" destOrd="0" presId="urn:microsoft.com/office/officeart/2005/8/layout/target3"/>
    <dgm:cxn modelId="{4B5927F7-CB20-4B26-88F1-7DCE2A0B92A6}" type="presParOf" srcId="{3F6350CC-1C3A-42E9-A97B-D7BC5F1CBCDB}" destId="{8A2185C8-C84E-4A29-8A4B-D9EAC8C5C8EB}" srcOrd="2" destOrd="0" presId="urn:microsoft.com/office/officeart/2005/8/layout/target3"/>
    <dgm:cxn modelId="{FAFA06A5-8B27-4E77-8696-BC6367F17837}" type="presParOf" srcId="{3F6350CC-1C3A-42E9-A97B-D7BC5F1CBCDB}" destId="{66FB14BF-E751-4EB4-BAB4-FB72C7662CC3}" srcOrd="3" destOrd="0" presId="urn:microsoft.com/office/officeart/2005/8/layout/target3"/>
    <dgm:cxn modelId="{17BAD714-F684-4677-83C5-80811A161A20}" type="presParOf" srcId="{3F6350CC-1C3A-42E9-A97B-D7BC5F1CBCDB}" destId="{2A2DB2AF-26A2-4657-AC89-DBA352262932}" srcOrd="4" destOrd="0" presId="urn:microsoft.com/office/officeart/2005/8/layout/target3"/>
    <dgm:cxn modelId="{5B48E109-1DA1-4706-992C-FE9ACA537AE0}" type="presParOf" srcId="{3F6350CC-1C3A-42E9-A97B-D7BC5F1CBCDB}" destId="{47A35C8C-BBA4-40D5-96D9-18F0E0C19DF9}" srcOrd="5" destOrd="0" presId="urn:microsoft.com/office/officeart/2005/8/layout/target3"/>
    <dgm:cxn modelId="{EB2B49EE-F4FA-442C-B2B2-D0515F171F7B}" type="presParOf" srcId="{3F6350CC-1C3A-42E9-A97B-D7BC5F1CBCDB}" destId="{6C2C9CE1-4946-4BB7-8E3F-FB7E75CAAB34}" srcOrd="6" destOrd="0" presId="urn:microsoft.com/office/officeart/2005/8/layout/target3"/>
    <dgm:cxn modelId="{63FBF2F4-7B6A-4098-8E26-6084E32CDC43}" type="presParOf" srcId="{3F6350CC-1C3A-42E9-A97B-D7BC5F1CBCDB}" destId="{17B2555C-294A-4EA6-99DC-983CDA4855FA}" srcOrd="7" destOrd="0" presId="urn:microsoft.com/office/officeart/2005/8/layout/target3"/>
    <dgm:cxn modelId="{EA401C8E-CD14-402E-8AA2-4D936C4E8F02}" type="presParOf" srcId="{3F6350CC-1C3A-42E9-A97B-D7BC5F1CBCDB}" destId="{9E7BE7B5-91C6-4112-88C3-62831AFB8BEE}" srcOrd="8" destOrd="0" presId="urn:microsoft.com/office/officeart/2005/8/layout/target3"/>
    <dgm:cxn modelId="{37B23E05-AA0C-4F44-A6AA-2EF3C797D497}" type="presParOf" srcId="{3F6350CC-1C3A-42E9-A97B-D7BC5F1CBCDB}" destId="{0846E8B9-F8B7-402B-A583-A230A55CCF32}" srcOrd="9" destOrd="0" presId="urn:microsoft.com/office/officeart/2005/8/layout/target3"/>
    <dgm:cxn modelId="{7C600915-C8F6-4150-9AAB-59395B747108}" type="presParOf" srcId="{3F6350CC-1C3A-42E9-A97B-D7BC5F1CBCDB}" destId="{66961D6C-E364-442D-8964-F8A648FAE755}" srcOrd="10" destOrd="0" presId="urn:microsoft.com/office/officeart/2005/8/layout/target3"/>
    <dgm:cxn modelId="{D4FE915F-FBF9-4399-BD18-90EF6BF915F7}" type="presParOf" srcId="{3F6350CC-1C3A-42E9-A97B-D7BC5F1CBCDB}" destId="{1E8C01FC-ABC7-47CA-8EAF-9E170C01BB2A}" srcOrd="11" destOrd="0" presId="urn:microsoft.com/office/officeart/2005/8/layout/target3"/>
    <dgm:cxn modelId="{36A3365A-C7EE-4058-8A6F-4BE365F7EBCB}" type="presParOf" srcId="{3F6350CC-1C3A-42E9-A97B-D7BC5F1CBCDB}" destId="{8ECB1D05-6E28-4BD1-AA19-64DDCF6C63DF}" srcOrd="12" destOrd="0" presId="urn:microsoft.com/office/officeart/2005/8/layout/target3"/>
    <dgm:cxn modelId="{8DBE8663-2A4F-402B-8EBE-635255794FD3}" type="presParOf" srcId="{3F6350CC-1C3A-42E9-A97B-D7BC5F1CBCDB}" destId="{DE0E45BD-EEE3-45CD-B956-1D9A04AB6066}" srcOrd="13" destOrd="0" presId="urn:microsoft.com/office/officeart/2005/8/layout/target3"/>
    <dgm:cxn modelId="{EE2FF994-0D93-4463-8BDB-F325C4156EC7}" type="presParOf" srcId="{3F6350CC-1C3A-42E9-A97B-D7BC5F1CBCDB}" destId="{7C5BFBC3-88E7-488E-96CF-DDD5F66EFBF6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568952" cy="8352928"/>
        <a:chOff x="0" y="0"/>
        <a:chExt cx="8568952" cy="8352928"/>
      </a:xfrm>
    </dsp:grpSpPr>
    <dsp:sp modelId="{D7EAACC7-8AD6-4764-8D89-552D1C6EC9BF}">
      <dsp:nvSpPr>
        <dsp:cNvPr id="3" name="Pie 2"/>
        <dsp:cNvSpPr/>
      </dsp:nvSpPr>
      <dsp:spPr bwMode="white">
        <a:xfrm>
          <a:off x="0" y="1605778"/>
          <a:ext cx="5141371" cy="5141371"/>
        </a:xfrm>
        <a:prstGeom prst="pie">
          <a:avLst>
            <a:gd name="adj1" fmla="val 5400000"/>
            <a:gd name="adj2" fmla="val 1620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0" y="1605778"/>
        <a:ext cx="5141371" cy="5141371"/>
      </dsp:txXfrm>
    </dsp:sp>
    <dsp:sp modelId="{8A2185C8-C84E-4A29-8A4B-D9EAC8C5C8EB}">
      <dsp:nvSpPr>
        <dsp:cNvPr id="4" name="Rectangles 3"/>
        <dsp:cNvSpPr/>
      </dsp:nvSpPr>
      <dsp:spPr bwMode="white">
        <a:xfrm>
          <a:off x="2570686" y="1605778"/>
          <a:ext cx="5998266" cy="5141371"/>
        </a:xfrm>
        <a:prstGeom prst="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vert="horz" wrap="square" lIns="83820" tIns="83820" rIns="83820" bIns="83820" anchor="ctr"/>
        <a:lstStyle>
          <a:lvl1pPr algn="ctr">
            <a:defRPr sz="2200"/>
          </a:lvl1pPr>
          <a:lvl2pPr marL="285750" indent="-285750" algn="ctr">
            <a:defRPr sz="6500"/>
          </a:lvl2pPr>
          <a:lvl3pPr marL="571500" indent="-285750" algn="ctr">
            <a:defRPr sz="6500"/>
          </a:lvl3pPr>
          <a:lvl4pPr marL="857250" indent="-285750" algn="ctr">
            <a:defRPr sz="6500"/>
          </a:lvl4pPr>
          <a:lvl5pPr marL="1143000" indent="-285750" algn="ctr">
            <a:defRPr sz="6500"/>
          </a:lvl5pPr>
          <a:lvl6pPr marL="1428750" indent="-285750" algn="ctr">
            <a:defRPr sz="6500"/>
          </a:lvl6pPr>
          <a:lvl7pPr marL="1714500" indent="-285750" algn="ctr">
            <a:defRPr sz="6500"/>
          </a:lvl7pPr>
          <a:lvl8pPr marL="2000250" indent="-285750" algn="ctr">
            <a:defRPr sz="6500"/>
          </a:lvl8pPr>
          <a:lvl9pPr marL="2286000" indent="-285750" algn="ctr">
            <a:defRPr sz="6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N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rPr>
            <a:t>Reduce the hardship of people</a:t>
          </a:r>
          <a:endParaRPr lang="en-US" dirty="0">
            <a:solidFill>
              <a:schemeClr val="dk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570686" y="1605778"/>
        <a:ext cx="5998266" cy="5141371"/>
      </dsp:txXfrm>
    </dsp:sp>
    <dsp:sp modelId="{2A2DB2AF-26A2-4657-AC89-DBA352262932}">
      <dsp:nvSpPr>
        <dsp:cNvPr id="6" name="Pie 5"/>
        <dsp:cNvSpPr/>
      </dsp:nvSpPr>
      <dsp:spPr bwMode="white">
        <a:xfrm>
          <a:off x="899731" y="3148172"/>
          <a:ext cx="3341909" cy="3341909"/>
        </a:xfrm>
        <a:prstGeom prst="pie">
          <a:avLst>
            <a:gd name="adj1" fmla="val 5400000"/>
            <a:gd name="adj2" fmla="val 1620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899731" y="3148172"/>
        <a:ext cx="3341909" cy="3341909"/>
      </dsp:txXfrm>
    </dsp:sp>
    <dsp:sp modelId="{47A35C8C-BBA4-40D5-96D9-18F0E0C19DF9}">
      <dsp:nvSpPr>
        <dsp:cNvPr id="7" name="Rectangles 6"/>
        <dsp:cNvSpPr/>
      </dsp:nvSpPr>
      <dsp:spPr bwMode="white">
        <a:xfrm>
          <a:off x="2570686" y="3148172"/>
          <a:ext cx="5998266" cy="3341909"/>
        </a:xfrm>
        <a:prstGeom prst="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vert="horz" wrap="square" lIns="83820" tIns="83820" rIns="83820" bIns="83820" anchor="ctr"/>
        <a:lstStyle>
          <a:lvl1pPr algn="ctr">
            <a:defRPr sz="2200"/>
          </a:lvl1pPr>
          <a:lvl2pPr marL="285750" indent="-285750" algn="ctr">
            <a:defRPr sz="6500"/>
          </a:lvl2pPr>
          <a:lvl3pPr marL="571500" indent="-285750" algn="ctr">
            <a:defRPr sz="6500"/>
          </a:lvl3pPr>
          <a:lvl4pPr marL="857250" indent="-285750" algn="ctr">
            <a:defRPr sz="6500"/>
          </a:lvl4pPr>
          <a:lvl5pPr marL="1143000" indent="-285750" algn="ctr">
            <a:defRPr sz="6500"/>
          </a:lvl5pPr>
          <a:lvl6pPr marL="1428750" indent="-285750" algn="ctr">
            <a:defRPr sz="6500"/>
          </a:lvl6pPr>
          <a:lvl7pPr marL="1714500" indent="-285750" algn="ctr">
            <a:defRPr sz="6500"/>
          </a:lvl7pPr>
          <a:lvl8pPr marL="2000250" indent="-285750" algn="ctr">
            <a:defRPr sz="6500"/>
          </a:lvl8pPr>
          <a:lvl9pPr marL="2286000" indent="-285750" algn="ctr">
            <a:defRPr sz="6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rPr>
            <a:t>Keep the district safe from C</a:t>
          </a:r>
          <a:r>
            <a:rPr lang="en-IN" altLang="en-US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rPr>
            <a:t>OVID</a:t>
          </a:r>
          <a:endParaRPr>
            <a:solidFill>
              <a:schemeClr val="dk1"/>
            </a:solidFill>
          </a:endParaRPr>
        </a:p>
      </dsp:txBody>
      <dsp:txXfrm>
        <a:off x="2570686" y="3148172"/>
        <a:ext cx="5998266" cy="3341909"/>
      </dsp:txXfrm>
    </dsp:sp>
    <dsp:sp modelId="{17B2555C-294A-4EA6-99DC-983CDA4855FA}">
      <dsp:nvSpPr>
        <dsp:cNvPr id="9" name="Pie 8"/>
        <dsp:cNvSpPr/>
      </dsp:nvSpPr>
      <dsp:spPr bwMode="white">
        <a:xfrm>
          <a:off x="1799489" y="4690619"/>
          <a:ext cx="1542393" cy="1542393"/>
        </a:xfrm>
        <a:prstGeom prst="pie">
          <a:avLst>
            <a:gd name="adj1" fmla="val 5400000"/>
            <a:gd name="adj2" fmla="val 1620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1799489" y="4690619"/>
        <a:ext cx="1542393" cy="1542393"/>
      </dsp:txXfrm>
    </dsp:sp>
    <dsp:sp modelId="{9E7BE7B5-91C6-4112-88C3-62831AFB8BEE}">
      <dsp:nvSpPr>
        <dsp:cNvPr id="10" name="Rectangles 9"/>
        <dsp:cNvSpPr/>
      </dsp:nvSpPr>
      <dsp:spPr bwMode="white">
        <a:xfrm>
          <a:off x="2570686" y="4690619"/>
          <a:ext cx="5998266" cy="1542393"/>
        </a:xfrm>
        <a:prstGeom prst="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vert="horz" wrap="square" lIns="83820" tIns="83820" rIns="83820" bIns="83820" anchor="ctr"/>
        <a:lstStyle>
          <a:lvl1pPr algn="ctr">
            <a:defRPr sz="2200"/>
          </a:lvl1pPr>
          <a:lvl2pPr marL="285750" indent="-285750" algn="ctr">
            <a:defRPr sz="6500"/>
          </a:lvl2pPr>
          <a:lvl3pPr marL="571500" indent="-285750" algn="ctr">
            <a:defRPr sz="6500"/>
          </a:lvl3pPr>
          <a:lvl4pPr marL="857250" indent="-285750" algn="ctr">
            <a:defRPr sz="6500"/>
          </a:lvl4pPr>
          <a:lvl5pPr marL="1143000" indent="-285750" algn="ctr">
            <a:defRPr sz="6500"/>
          </a:lvl5pPr>
          <a:lvl6pPr marL="1428750" indent="-285750" algn="ctr">
            <a:defRPr sz="6500"/>
          </a:lvl6pPr>
          <a:lvl7pPr marL="1714500" indent="-285750" algn="ctr">
            <a:defRPr sz="6500"/>
          </a:lvl7pPr>
          <a:lvl8pPr marL="2000250" indent="-285750" algn="ctr">
            <a:defRPr sz="6500"/>
          </a:lvl8pPr>
          <a:lvl9pPr marL="2286000" indent="-285750" algn="ctr">
            <a:defRPr sz="6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rPr>
            <a:t>Improve the effectiveness of </a:t>
          </a:r>
          <a:r>
            <a:rPr lang="en-IN" altLang="en-US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rPr>
            <a:t>the</a:t>
          </a:r>
          <a:r>
            <a:rPr lang="en-US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IN" altLang="en-US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rPr>
            <a:t>A</a:t>
          </a:r>
          <a:r>
            <a:rPr lang="en-US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rPr>
            <a:t>dministrative </a:t>
          </a:r>
          <a:r>
            <a:rPr lang="en-IN" altLang="en-US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rPr>
            <a:t>M</a:t>
          </a:r>
          <a:r>
            <a:rPr lang="en-US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rPr>
            <a:t>achinery</a:t>
          </a:r>
          <a:endParaRPr>
            <a:solidFill>
              <a:schemeClr val="dk1"/>
            </a:solidFill>
          </a:endParaRPr>
        </a:p>
      </dsp:txBody>
      <dsp:txXfrm>
        <a:off x="2570686" y="4690619"/>
        <a:ext cx="5998266" cy="1542393"/>
      </dsp:txXfrm>
    </dsp:sp>
    <dsp:sp modelId="{66FB14BF-E751-4EB4-BAB4-FB72C7662CC3}">
      <dsp:nvSpPr>
        <dsp:cNvPr id="5" name="Rectangles 4" hidden="1"/>
        <dsp:cNvSpPr/>
      </dsp:nvSpPr>
      <dsp:spPr>
        <a:xfrm>
          <a:off x="0" y="6490081"/>
          <a:ext cx="8568952" cy="257069"/>
        </a:xfrm>
        <a:prstGeom prst="rect">
          <a:avLst/>
        </a:prstGeom>
      </dsp:spPr>
      <dsp:txXfrm>
        <a:off x="0" y="6490081"/>
        <a:ext cx="8568952" cy="257069"/>
      </dsp:txXfrm>
    </dsp:sp>
    <dsp:sp modelId="{6C2C9CE1-4946-4BB7-8E3F-FB7E75CAAB34}">
      <dsp:nvSpPr>
        <dsp:cNvPr id="8" name="Rectangles 7" hidden="1"/>
        <dsp:cNvSpPr/>
      </dsp:nvSpPr>
      <dsp:spPr>
        <a:xfrm>
          <a:off x="0" y="6233012"/>
          <a:ext cx="8568952" cy="257069"/>
        </a:xfrm>
        <a:prstGeom prst="rect">
          <a:avLst/>
        </a:prstGeom>
      </dsp:spPr>
      <dsp:txXfrm>
        <a:off x="0" y="6233012"/>
        <a:ext cx="8568952" cy="257069"/>
      </dsp:txXfrm>
    </dsp:sp>
    <dsp:sp modelId="{66961D6C-E364-442D-8964-F8A648FAE755}">
      <dsp:nvSpPr>
        <dsp:cNvPr id="11" name="Rectangles 10"/>
        <dsp:cNvSpPr/>
      </dsp:nvSpPr>
      <dsp:spPr bwMode="white">
        <a:xfrm>
          <a:off x="5569819" y="1605778"/>
          <a:ext cx="2999133" cy="1542393"/>
        </a:xfrm>
        <a:prstGeom prst="rect">
          <a:avLst/>
        </a:prstGeom>
        <a:noFill/>
        <a:ln>
          <a:noFill/>
        </a:ln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vert="horz" wrap="square" lIns="53340" tIns="53340" rIns="53340" bIns="53340" anchor="ctr"/>
        <a:lstStyle>
          <a:lvl1pPr algn="l">
            <a:defRPr sz="22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114300" lvl="1" indent="-114300" algn="just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rPr>
            <a:t>Food bank to provide food to needy</a:t>
          </a:r>
          <a:endParaRPr lang="en-US" sz="1400" dirty="0">
            <a:solidFill>
              <a:schemeClr val="dk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just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rPr>
            <a:t>Door step delivery of essential commodities</a:t>
          </a:r>
          <a:endParaRPr lang="en-US" sz="1400" dirty="0">
            <a:solidFill>
              <a:schemeClr val="dk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just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rPr>
            <a:t>Online e-pass for people to travel</a:t>
          </a:r>
          <a:endParaRPr>
            <a:solidFill>
              <a:schemeClr val="dk1"/>
            </a:solidFill>
          </a:endParaRPr>
        </a:p>
      </dsp:txBody>
      <dsp:txXfrm>
        <a:off x="5569819" y="1605778"/>
        <a:ext cx="2999133" cy="1542393"/>
      </dsp:txXfrm>
    </dsp:sp>
    <dsp:sp modelId="{8ECB1D05-6E28-4BD1-AA19-64DDCF6C63DF}">
      <dsp:nvSpPr>
        <dsp:cNvPr id="12" name="Rectangles 11"/>
        <dsp:cNvSpPr/>
      </dsp:nvSpPr>
      <dsp:spPr bwMode="white">
        <a:xfrm>
          <a:off x="5569819" y="3148172"/>
          <a:ext cx="2999133" cy="1542447"/>
        </a:xfrm>
        <a:prstGeom prst="rect">
          <a:avLst/>
        </a:prstGeom>
        <a:noFill/>
        <a:ln>
          <a:noFill/>
        </a:ln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vert="horz" wrap="square" lIns="53340" tIns="53340" rIns="53340" bIns="53340" anchor="ctr"/>
        <a:lstStyle>
          <a:lvl1pPr algn="l">
            <a:defRPr sz="22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114300" lvl="1" indent="-114300" algn="just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rPr>
            <a:t>Mobile Sample </a:t>
          </a:r>
          <a:r>
            <a:rPr lang="en-IN" altLang="en-US" sz="14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rPr>
            <a:t>C</a:t>
          </a:r>
          <a:r>
            <a:rPr lang="en-US" sz="14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rPr>
            <a:t>ollection Van</a:t>
          </a:r>
          <a:endParaRPr lang="en-US" sz="1400" dirty="0">
            <a:solidFill>
              <a:schemeClr val="dk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just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rPr>
            <a:t>Advance Life Support Ambulance</a:t>
          </a:r>
          <a:endParaRPr lang="en-US" sz="1400" dirty="0">
            <a:solidFill>
              <a:schemeClr val="dk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just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rPr>
            <a:t>Enforcement of Lockdown with involvement of </a:t>
          </a:r>
          <a:r>
            <a:rPr lang="en-IN" altLang="en-US" sz="14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rPr>
            <a:t>the </a:t>
          </a:r>
          <a:r>
            <a:rPr lang="en-US" sz="14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rPr>
            <a:t>Community</a:t>
          </a:r>
          <a:endParaRPr>
            <a:solidFill>
              <a:schemeClr val="dk1"/>
            </a:solidFill>
          </a:endParaRPr>
        </a:p>
      </dsp:txBody>
      <dsp:txXfrm>
        <a:off x="5569819" y="3148172"/>
        <a:ext cx="2999133" cy="1542447"/>
      </dsp:txXfrm>
    </dsp:sp>
    <dsp:sp modelId="{7C5BFBC3-88E7-488E-96CF-DDD5F66EFBF6}">
      <dsp:nvSpPr>
        <dsp:cNvPr id="13" name="Rectangles 12"/>
        <dsp:cNvSpPr/>
      </dsp:nvSpPr>
      <dsp:spPr bwMode="white">
        <a:xfrm>
          <a:off x="5569819" y="4690619"/>
          <a:ext cx="2999133" cy="1542393"/>
        </a:xfrm>
        <a:prstGeom prst="rect">
          <a:avLst/>
        </a:prstGeom>
        <a:noFill/>
        <a:ln>
          <a:noFill/>
        </a:ln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vert="horz" wrap="square" lIns="53340" tIns="53340" rIns="53340" bIns="53340" anchor="ctr"/>
        <a:lstStyle>
          <a:lvl1pPr algn="l">
            <a:defRPr sz="22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114300" lvl="1" indent="-114300" algn="just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rPr>
            <a:t>NL SOJO COVID </a:t>
          </a:r>
          <a:r>
            <a:rPr lang="en-IN" altLang="en-US" sz="14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rPr>
            <a:t>A</a:t>
          </a:r>
          <a:r>
            <a:rPr lang="en-US" sz="14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rPr>
            <a:t>pp to monitor </a:t>
          </a:r>
          <a:r>
            <a:rPr lang="en-IN" altLang="en-US" sz="14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rPr>
            <a:t>returnees</a:t>
          </a:r>
          <a:endParaRPr lang="en-US" sz="1400" dirty="0">
            <a:solidFill>
              <a:schemeClr val="dk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just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rPr>
            <a:t>Geo</a:t>
          </a:r>
          <a:r>
            <a:rPr lang="en-IN" altLang="en-US" sz="140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rPr>
            <a:t>f</a:t>
          </a:r>
          <a:r>
            <a:rPr lang="en-US" sz="140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rPr>
            <a:t>encing </a:t>
          </a:r>
          <a:r>
            <a:rPr lang="en-IN" altLang="en-US" sz="140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rPr>
            <a:t>- Intugine Tech + Oblivious AI</a:t>
          </a:r>
          <a:endParaRPr lang="en-US" sz="1400" dirty="0">
            <a:solidFill>
              <a:schemeClr val="dk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just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rPr>
            <a:t>Contact Tracing </a:t>
          </a:r>
          <a:r>
            <a:rPr lang="en-IN" altLang="en-US" sz="140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rPr>
            <a:t>-</a:t>
          </a:r>
          <a:r>
            <a:rPr lang="en-US" sz="140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rPr>
            <a:t> Infinite Analytics</a:t>
          </a:r>
          <a:endParaRPr lang="en-IN" altLang="en-US" sz="1400" dirty="0">
            <a:solidFill>
              <a:schemeClr val="dk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569819" y="4690619"/>
        <a:ext cx="2999133" cy="15423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3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D777D04-EFEE-466A-BFBC-236BABF2545B}" type="datetimeFigureOut">
              <a:rPr lang="en-US" smtClean="0"/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9C9D747-850D-43E4-A860-62583D1E85F3}" type="slidenum">
              <a:rPr lang="en-US" smtClean="0"/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77D04-EFEE-466A-BFBC-236BABF2545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9D747-850D-43E4-A860-62583D1E85F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77D04-EFEE-466A-BFBC-236BABF2545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9D747-850D-43E4-A860-62583D1E85F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D777D04-EFEE-466A-BFBC-236BABF2545B}" type="datetimeFigureOut">
              <a:rPr lang="en-US" smtClean="0"/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9C9D747-850D-43E4-A860-62583D1E85F3}" type="slidenum">
              <a:rPr lang="en-US" smtClean="0"/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D777D04-EFEE-466A-BFBC-236BABF2545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9C9D747-850D-43E4-A860-62583D1E85F3}" type="slidenum">
              <a:rPr lang="en-US" smtClean="0"/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77D04-EFEE-466A-BFBC-236BABF2545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9D747-850D-43E4-A860-62583D1E85F3}" type="slidenum">
              <a:rPr lang="en-US" smtClean="0"/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77D04-EFEE-466A-BFBC-236BABF2545B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9D747-850D-43E4-A860-62583D1E85F3}" type="slidenum">
              <a:rPr lang="en-US" smtClean="0"/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D777D04-EFEE-466A-BFBC-236BABF2545B}" type="datetimeFigureOut">
              <a:rPr lang="en-US" smtClean="0"/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9C9D747-850D-43E4-A860-62583D1E85F3}" type="slidenum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77D04-EFEE-466A-BFBC-236BABF2545B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9D747-850D-43E4-A860-62583D1E85F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D777D04-EFEE-466A-BFBC-236BABF2545B}" type="datetimeFigureOut">
              <a:rPr lang="en-US" smtClean="0"/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9C9D747-850D-43E4-A860-62583D1E85F3}" type="slidenum">
              <a:rPr lang="en-US" smtClean="0"/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D777D04-EFEE-466A-BFBC-236BABF2545B}" type="datetimeFigureOut">
              <a:rPr lang="en-US" smtClean="0"/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9C9D747-850D-43E4-A860-62583D1E85F3}" type="slidenum">
              <a:rPr lang="en-US" smtClean="0"/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  <a:p>
            <a:pPr lvl="1" eaLnBrk="1" latinLnBrk="0" hangingPunct="1"/>
            <a:r>
              <a:rPr kumimoji="0" lang="en-US"/>
              <a:t>Second level</a:t>
            </a:r>
            <a:endParaRPr kumimoji="0" lang="en-US"/>
          </a:p>
          <a:p>
            <a:pPr lvl="2" eaLnBrk="1" latinLnBrk="0" hangingPunct="1"/>
            <a:r>
              <a:rPr kumimoji="0" lang="en-US"/>
              <a:t>Third level</a:t>
            </a:r>
            <a:endParaRPr kumimoji="0" lang="en-US"/>
          </a:p>
          <a:p>
            <a:pPr lvl="3" eaLnBrk="1" latinLnBrk="0" hangingPunct="1"/>
            <a:r>
              <a:rPr kumimoji="0" lang="en-US"/>
              <a:t>Fourth level</a:t>
            </a:r>
            <a:endParaRPr kumimoji="0" lang="en-US"/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D777D04-EFEE-466A-BFBC-236BABF2545B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9C9D747-850D-43E4-A860-62583D1E85F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 panose="05000000000000000000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 panose="05000000000000000000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 panose="05000000000000000000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 panose="05020102010507070707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 panose="05000000000000000000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605" y="2277110"/>
            <a:ext cx="8229600" cy="1524000"/>
          </a:xfrm>
        </p:spPr>
        <p:txBody>
          <a:bodyPr>
            <a:normAutofit fontScale="90000"/>
          </a:bodyPr>
          <a:lstStyle/>
          <a:p>
            <a:pPr algn="r"/>
            <a:r>
              <a:rPr lang="en-IN" sz="5555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TECHNOLOGY IN AID TO ADMINISTRATION</a:t>
            </a:r>
            <a:endParaRPr lang="en-IN" sz="5555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20870" y="4558665"/>
            <a:ext cx="4417695" cy="1946275"/>
          </a:xfrm>
        </p:spPr>
        <p:txBody>
          <a:bodyPr>
            <a:normAutofit fontScale="90000" lnSpcReduction="10000"/>
          </a:bodyPr>
          <a:lstStyle/>
          <a:p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 THAVASEELAN, IAS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PRINCIPAL DIRECTOR, SCHOOL EDUCATION &amp;</a:t>
            </a:r>
            <a:endParaRPr lang="en-US" sz="2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CEO, STATE HEALTH AUTHORITY</a:t>
            </a:r>
            <a:endParaRPr lang="en-US" sz="2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(Ex DC, Mon District, Nagaland)</a:t>
            </a:r>
            <a:endParaRPr lang="en-US" sz="2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C:\Users\thava\Desktop\District Training\Dimapur District Disaster Management Plan\Logos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1946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228600"/>
            <a:ext cx="4419600" cy="64008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Geo</a:t>
            </a:r>
            <a:r>
              <a:rPr lang="en-IN" altLang="en-US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encing and Contact Tracing</a:t>
            </a:r>
            <a:endParaRPr lang="en-US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None/>
            </a:pPr>
            <a:endParaRPr lang="en-US" sz="2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Collaboration with Intugine Technologies </a:t>
            </a:r>
            <a:r>
              <a:rPr lang="en-IN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&amp; Oblivious AI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for location based tracking of people under Quarantine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Uses SMS based user consent to initiate the tracking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Tool for better monitoring by the District War Room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Collaboration with Infinite Analytics for rapid contact tracing of those people who were in close proximity with a COVID-19 positive person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Capable of classification of contacts into high/ medium/ low risk based on close proximity and exposure time parameters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en-US" sz="36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oogle Shape;371;p58"/>
          <p:cNvPicPr preferRelativeResize="0"/>
          <p:nvPr/>
        </p:nvPicPr>
        <p:blipFill rotWithShape="1">
          <a:blip r:embed="rId1" cstate="print"/>
          <a:srcRect r="32881"/>
          <a:stretch>
            <a:fillRect/>
          </a:stretch>
        </p:blipFill>
        <p:spPr>
          <a:xfrm>
            <a:off x="4644008" y="0"/>
            <a:ext cx="4032448" cy="3212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Infinite Analytics_covidindia demo_Mome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755" y="3269615"/>
            <a:ext cx="4039235" cy="358838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228600"/>
            <a:ext cx="4419600" cy="64008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NL-SOJO COVID A</a:t>
            </a:r>
            <a:r>
              <a:rPr lang="en-IN" altLang="en-US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pp</a:t>
            </a:r>
            <a:endParaRPr lang="en-US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None/>
            </a:pPr>
            <a:endParaRPr lang="en-US" sz="2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Developed in collaboration with Sita Corp, New Jersey, USA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Monitors the movements of people under observation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Instant alert when the users go outside the defined boundaries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IN" sz="2200" dirty="0">
                <a:latin typeface="Calibri" panose="020F0502020204030204" pitchFamily="34" charset="0"/>
                <a:cs typeface="Calibri" panose="020F0502020204030204" pitchFamily="34" charset="0"/>
              </a:rPr>
              <a:t>Daily health status updates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Users get alerts about the locations of Test Centres, nearby hospitals and educational COVID-19 resources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Last visited locations of infected individual can be tracked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C:\Users\sa\Desktop\CM\WhatsApp Image 2020-05-05 at 7.09.46 PM.jpeg"/>
          <p:cNvPicPr>
            <a:picLocks noChangeAspect="1" noChangeArrowheads="1"/>
          </p:cNvPicPr>
          <p:nvPr/>
        </p:nvPicPr>
        <p:blipFill>
          <a:blip r:embed="rId1" cstate="print"/>
          <a:srcRect t="3333" b="5556"/>
          <a:stretch>
            <a:fillRect/>
          </a:stretch>
        </p:blipFill>
        <p:spPr bwMode="auto">
          <a:xfrm>
            <a:off x="5436096" y="1"/>
            <a:ext cx="3240360" cy="3861048"/>
          </a:xfrm>
          <a:prstGeom prst="rect">
            <a:avLst/>
          </a:prstGeom>
          <a:noFill/>
        </p:spPr>
      </p:pic>
      <p:pic>
        <p:nvPicPr>
          <p:cNvPr id="5" name="Picture 4" descr="C:\Users\sa\Desktop\CM\technology\WhatsApp Image 2020-05-05 at 7.20.44 PM (5).jpeg"/>
          <p:cNvPicPr>
            <a:picLocks noChangeAspect="1" noChangeArrowheads="1"/>
          </p:cNvPicPr>
          <p:nvPr/>
        </p:nvPicPr>
        <p:blipFill>
          <a:blip r:embed="rId2" cstate="print"/>
          <a:srcRect t="7317" b="8537"/>
          <a:stretch>
            <a:fillRect/>
          </a:stretch>
        </p:blipFill>
        <p:spPr bwMode="auto">
          <a:xfrm>
            <a:off x="5436096" y="3789040"/>
            <a:ext cx="3240360" cy="2931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400"/>
            <a:ext cx="4419600" cy="67056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endParaRPr lang="en-US" sz="2400" b="1" u="sng" dirty="0">
              <a:latin typeface="Calibri" panose="020F0502020204030204" pitchFamily="34" charset="0"/>
            </a:endParaRPr>
          </a:p>
          <a:p>
            <a:pPr algn="just">
              <a:buNone/>
            </a:pPr>
            <a:r>
              <a:rPr lang="en-US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</a:rPr>
              <a:t>Clappia - App + Web Portal </a:t>
            </a:r>
            <a:endParaRPr lang="en-US" sz="2400" i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</a:endParaRPr>
          </a:p>
          <a:p>
            <a:pPr algn="just">
              <a:buNone/>
            </a:pPr>
            <a:endParaRPr lang="en-US" sz="2400" i="1" dirty="0">
              <a:latin typeface="Calibri" panose="020F050202020403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2200" dirty="0">
                <a:latin typeface="Calibri" panose="020F0502020204030204" pitchFamily="34" charset="0"/>
              </a:rPr>
              <a:t>In collaboration with Clappia Platform / Way2Cloud for </a:t>
            </a:r>
            <a:r>
              <a:rPr lang="en-US" sz="2200" b="1" dirty="0">
                <a:latin typeface="Calibri" panose="020F0502020204030204" pitchFamily="34" charset="0"/>
              </a:rPr>
              <a:t>Quarantine Centre Management</a:t>
            </a:r>
            <a:endParaRPr lang="en-US" sz="2200" b="1" dirty="0">
              <a:latin typeface="Calibri" panose="020F050202020403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endParaRPr lang="en-US" sz="2200" b="1" dirty="0">
              <a:latin typeface="Calibri" panose="020F050202020403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2200" dirty="0">
                <a:latin typeface="Calibri" panose="020F0502020204030204" pitchFamily="34" charset="0"/>
              </a:rPr>
              <a:t>Features of the App / Web Portal : </a:t>
            </a:r>
            <a:endParaRPr lang="en-US" sz="2200" dirty="0">
              <a:latin typeface="Calibri" panose="020F0502020204030204" pitchFamily="34" charset="0"/>
            </a:endParaRP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</a:rPr>
              <a:t>Registration of returnees and maintenance of records</a:t>
            </a:r>
            <a:endParaRPr lang="en-US" dirty="0">
              <a:latin typeface="Calibri" panose="020F0502020204030204" pitchFamily="34" charset="0"/>
            </a:endParaRP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</a:rPr>
              <a:t>Details of Quarantine Centre</a:t>
            </a:r>
            <a:endParaRPr lang="en-US" dirty="0">
              <a:latin typeface="Calibri" panose="020F0502020204030204" pitchFamily="34" charset="0"/>
            </a:endParaRP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</a:rPr>
              <a:t>Daily updation of report on Quarantine Centres</a:t>
            </a:r>
            <a:endParaRPr lang="en-US" dirty="0">
              <a:latin typeface="Calibri" panose="020F0502020204030204" pitchFamily="34" charset="0"/>
            </a:endParaRP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</a:rPr>
              <a:t>Daily submission of selfie and positional co – ordinates by the    returnees</a:t>
            </a:r>
            <a:endParaRPr lang="en-US" dirty="0">
              <a:latin typeface="Calibri" panose="020F0502020204030204" pitchFamily="34" charset="0"/>
            </a:endParaRP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</a:rPr>
              <a:t>Feedback from returnees </a:t>
            </a:r>
            <a:endParaRPr lang="en-US" dirty="0">
              <a:latin typeface="Calibri" panose="020F0502020204030204" pitchFamily="34" charset="0"/>
            </a:endParaRP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</a:rPr>
              <a:t>Reminder to returnees</a:t>
            </a:r>
            <a:endParaRPr lang="en-US" dirty="0">
              <a:latin typeface="Calibri" panose="020F050202020403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endParaRPr lang="en-US" sz="2200" dirty="0">
              <a:latin typeface="Calibri" panose="020F0502020204030204" pitchFamily="34" charset="0"/>
            </a:endParaRPr>
          </a:p>
        </p:txBody>
      </p:sp>
      <p:pic>
        <p:nvPicPr>
          <p:cNvPr id="4" name="Picture 3" descr="IMG-20200607-WA0046.jpg"/>
          <p:cNvPicPr>
            <a:picLocks noChangeAspect="1"/>
          </p:cNvPicPr>
          <p:nvPr/>
        </p:nvPicPr>
        <p:blipFill>
          <a:blip r:embed="rId1" cstate="print"/>
          <a:srcRect t="3333" b="4444"/>
          <a:stretch>
            <a:fillRect/>
          </a:stretch>
        </p:blipFill>
        <p:spPr>
          <a:xfrm>
            <a:off x="4572000" y="228600"/>
            <a:ext cx="4176464" cy="6477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z="24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DocOn - free video consulation facility</a:t>
            </a:r>
            <a:endParaRPr lang="en-IN" altLang="en-US" sz="240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3" descr="WhatsApp Image 2021-06-13 at 09.11.03"/>
          <p:cNvPicPr>
            <a:picLocks noGrp="1" noChangeAspect="1"/>
          </p:cNvPicPr>
          <p:nvPr>
            <p:ph sz="quarter" idx="1"/>
          </p:nvPr>
        </p:nvPicPr>
        <p:blipFill>
          <a:blip r:embed="rId1"/>
          <a:stretch>
            <a:fillRect/>
          </a:stretch>
        </p:blipFill>
        <p:spPr>
          <a:xfrm>
            <a:off x="457200" y="1489710"/>
            <a:ext cx="3912870" cy="4057015"/>
          </a:xfrm>
          <a:prstGeom prst="rect">
            <a:avLst/>
          </a:prstGeom>
        </p:spPr>
      </p:pic>
      <p:pic>
        <p:nvPicPr>
          <p:cNvPr id="5" name="Content Placeholder 4" descr="WhatsApp Image 2021-06-13 at 09.11.03 -1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2000" y="1671955"/>
            <a:ext cx="4193540" cy="387413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C:\Users\sa\Desktop\CM\WhatsApp Image 2020-05-05 at 7.20.44 PM (6).jpeg"/>
          <p:cNvPicPr>
            <a:picLocks noChangeAspect="1" noChangeArrowheads="1"/>
          </p:cNvPicPr>
          <p:nvPr/>
        </p:nvPicPr>
        <p:blipFill>
          <a:blip r:embed="rId1" cstate="print"/>
          <a:srcRect t="22946" r="6667" b="46836"/>
          <a:stretch>
            <a:fillRect/>
          </a:stretch>
        </p:blipFill>
        <p:spPr bwMode="auto">
          <a:xfrm>
            <a:off x="0" y="0"/>
            <a:ext cx="4495800" cy="3352800"/>
          </a:xfrm>
          <a:prstGeom prst="rect">
            <a:avLst/>
          </a:prstGeom>
          <a:noFill/>
        </p:spPr>
      </p:pic>
      <p:pic>
        <p:nvPicPr>
          <p:cNvPr id="20485" name="Picture 5" descr="C:\Users\sa\Desktop\CM\WhatsApp Image 2020-05-05 at 7.33.27 PM.jpeg"/>
          <p:cNvPicPr>
            <a:picLocks noChangeAspect="1" noChangeArrowheads="1"/>
          </p:cNvPicPr>
          <p:nvPr/>
        </p:nvPicPr>
        <p:blipFill>
          <a:blip r:embed="rId2" cstate="print"/>
          <a:srcRect t="11481" b="13704"/>
          <a:stretch>
            <a:fillRect/>
          </a:stretch>
        </p:blipFill>
        <p:spPr bwMode="auto">
          <a:xfrm>
            <a:off x="4495800" y="0"/>
            <a:ext cx="4648200" cy="6858000"/>
          </a:xfrm>
          <a:prstGeom prst="rect">
            <a:avLst/>
          </a:prstGeom>
          <a:noFill/>
        </p:spPr>
      </p:pic>
      <p:pic>
        <p:nvPicPr>
          <p:cNvPr id="20486" name="Picture 6" descr="C:\Users\sa\Desktop\CM\WhatsApp Image 2020-05-05 at 7.20.44 PM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44196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504" y="0"/>
            <a:ext cx="4176464" cy="6858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IN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CHALLENGES</a:t>
            </a:r>
            <a:endParaRPr lang="en-IN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2160" dirty="0">
                <a:latin typeface="Calibri" panose="020F0502020204030204" pitchFamily="34" charset="0"/>
                <a:cs typeface="Calibri" panose="020F0502020204030204" pitchFamily="34" charset="0"/>
              </a:rPr>
              <a:t>Large number of returnees from different parts of the country</a:t>
            </a:r>
            <a:endParaRPr lang="en-IN" sz="216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2160" dirty="0">
                <a:latin typeface="Calibri" panose="020F0502020204030204" pitchFamily="34" charset="0"/>
                <a:cs typeface="Calibri" panose="020F0502020204030204" pitchFamily="34" charset="0"/>
              </a:rPr>
              <a:t>Behavioural change required to fight COVID</a:t>
            </a:r>
            <a:endParaRPr lang="en-IN" sz="216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2160" dirty="0">
                <a:latin typeface="Calibri" panose="020F0502020204030204" pitchFamily="34" charset="0"/>
                <a:cs typeface="Calibri" panose="020F0502020204030204" pitchFamily="34" charset="0"/>
              </a:rPr>
              <a:t>Only one Hospital in the district with inadequate facilities</a:t>
            </a:r>
            <a:endParaRPr lang="en-IN" sz="216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2160" dirty="0">
                <a:latin typeface="Calibri" panose="020F0502020204030204" pitchFamily="34" charset="0"/>
                <a:cs typeface="Calibri" panose="020F0502020204030204" pitchFamily="34" charset="0"/>
              </a:rPr>
              <a:t>Highly mobile population</a:t>
            </a:r>
            <a:endParaRPr lang="en-IN" sz="216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2160" dirty="0">
                <a:latin typeface="Calibri" panose="020F0502020204030204" pitchFamily="34" charset="0"/>
                <a:cs typeface="Calibri" panose="020F0502020204030204" pitchFamily="34" charset="0"/>
              </a:rPr>
              <a:t>Lying at the International border and sharing Inter State border with two States</a:t>
            </a:r>
            <a:endParaRPr lang="en-IN" sz="216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2160" dirty="0">
                <a:latin typeface="Calibri" panose="020F0502020204030204" pitchFamily="34" charset="0"/>
                <a:cs typeface="Calibri" panose="020F0502020204030204" pitchFamily="34" charset="0"/>
              </a:rPr>
              <a:t>Complete dependency on Assam for essential commodities</a:t>
            </a:r>
            <a:endParaRPr lang="en-IN" sz="216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2160" dirty="0">
                <a:latin typeface="Calibri" panose="020F0502020204030204" pitchFamily="34" charset="0"/>
                <a:cs typeface="Calibri" panose="020F0502020204030204" pitchFamily="34" charset="0"/>
              </a:rPr>
              <a:t>Other geographical constraints, communication issues and lack of resources compounding the problem</a:t>
            </a:r>
            <a:endParaRPr lang="en-IN" sz="216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16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4644008" y="0"/>
            <a:ext cx="4104456" cy="6858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None/>
              <a:defRPr/>
            </a:pPr>
            <a:r>
              <a:rPr kumimoji="0" lang="en-IN" altLang="en-US" sz="2200" b="1" i="0" strike="noStrike" kern="1200" cap="none" spc="0" normalizeH="0" baseline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RESPONSE</a:t>
            </a:r>
            <a:endParaRPr kumimoji="0" lang="en-US" sz="2200" b="1" i="0" strike="noStrike" kern="1200" cap="none" spc="0" normalizeH="0" baseline="0" noProof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anose="05000000000000000000"/>
              <a:buNone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 multi pronged approach with the </a:t>
            </a:r>
            <a:r>
              <a:rPr kumimoji="0" lang="e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help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of Technology to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anose="05000000000000000000"/>
              <a:buNone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rabicPeriod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Reduce the hardship of people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rabicPeriod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Keep the district safe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rabicPeriod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Improve the effectiveness of </a:t>
            </a:r>
            <a:r>
              <a:rPr kumimoji="0" lang="e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dministrative </a:t>
            </a:r>
            <a:r>
              <a:rPr kumimoji="0" lang="en-I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achinery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None/>
              <a:defRPr/>
            </a:pP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None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  For Long term changes, CARE model was launched which </a:t>
            </a:r>
            <a:r>
              <a:rPr kumimoji="0" lang="en-US" altLang="en-I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is </a:t>
            </a: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 behaviour change model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427984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Result</a:t>
            </a:r>
            <a:endParaRPr lang="en-US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There were</a:t>
            </a:r>
            <a:r>
              <a:rPr lang="en-IN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only </a:t>
            </a:r>
            <a:r>
              <a:rPr lang="en-IN" alt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COVID death</a:t>
            </a:r>
            <a:r>
              <a:rPr lang="en-IN" alt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in the district</a:t>
            </a:r>
            <a:r>
              <a:rPr lang="en-IN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(1 in 2020 &amp; 7 in 2021) (Mortality Rate - </a:t>
            </a:r>
            <a:r>
              <a:rPr lang="en-IN" alt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0.78%</a:t>
            </a:r>
            <a:r>
              <a:rPr lang="en-IN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Continuous supply of essential items reducing the hardship with total enforcement of </a:t>
            </a:r>
            <a:r>
              <a:rPr lang="en-IN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ockdown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None/>
            </a:pPr>
            <a:endParaRPr lang="en-IN" sz="2200" dirty="0"/>
          </a:p>
          <a:p>
            <a:pPr marL="0" algn="l">
              <a:buClrTx/>
              <a:buSzTx/>
              <a:buFontTx/>
              <a:buNone/>
            </a:pPr>
            <a:r>
              <a:rPr lang="en-US" sz="3000" b="1" cap="small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RECOGNITION</a:t>
            </a:r>
            <a:endParaRPr lang="en-US" sz="3000" b="1" cap="small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just">
              <a:buNone/>
            </a:pPr>
            <a:endParaRPr lang="en-IN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r>
              <a:rPr lang="en-US" altLang="en-IN" sz="2200" b="1" dirty="0">
                <a:latin typeface="Calibri" panose="020F0502020204030204" pitchFamily="34" charset="0"/>
                <a:cs typeface="Calibri" panose="020F0502020204030204" pitchFamily="34" charset="0"/>
              </a:rPr>
              <a:t>National eGovernance Award 2020 - 21 </a:t>
            </a:r>
            <a:r>
              <a:rPr lang="en-US" altLang="en-IN" sz="2200" dirty="0">
                <a:latin typeface="Calibri" panose="020F0502020204030204" pitchFamily="34" charset="0"/>
                <a:cs typeface="Calibri" panose="020F0502020204030204" pitchFamily="34" charset="0"/>
              </a:rPr>
              <a:t>(Use of ICT in Management of COVID 19)</a:t>
            </a:r>
            <a:endParaRPr lang="en-US" altLang="en-IN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2200" b="1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Skoch Award</a:t>
            </a:r>
            <a:r>
              <a:rPr lang="en-IN" sz="220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to the District for COVID Response</a:t>
            </a:r>
            <a:endParaRPr lang="en-IN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r>
              <a:rPr lang="en-IN" sz="220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2021 - </a:t>
            </a:r>
            <a:r>
              <a:rPr lang="en-IN" sz="2200" b="1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Silver Award</a:t>
            </a:r>
            <a:r>
              <a:rPr lang="en-IN" sz="220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(</a:t>
            </a:r>
            <a:r>
              <a:rPr lang="en-IN" sz="2200" b="1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No Gold</a:t>
            </a:r>
            <a:r>
              <a:rPr lang="en-IN" sz="220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in the Category)</a:t>
            </a:r>
            <a:endParaRPr lang="en-IN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r>
              <a:rPr lang="en-IN" sz="220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2020 - </a:t>
            </a:r>
            <a:r>
              <a:rPr lang="en-IN" sz="2200" b="1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SKOCH Order of Merit</a:t>
            </a:r>
            <a:endParaRPr lang="en-IN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endParaRPr lang="en-US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179512" y="-603448"/>
          <a:ext cx="8568952" cy="8352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9552" y="188640"/>
            <a:ext cx="7272808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OBJECTIVES AND TOOLS</a:t>
            </a:r>
            <a:endParaRPr lang="en-IN" sz="3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400"/>
            <a:ext cx="8991600" cy="67056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</a:rPr>
              <a:t>Online ePass for Intra &amp; Inter District</a:t>
            </a:r>
            <a:endParaRPr lang="en-US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</a:endParaRPr>
          </a:p>
          <a:p>
            <a:pPr algn="just">
              <a:buNone/>
            </a:pPr>
            <a:r>
              <a:rPr lang="en-US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</a:rPr>
              <a:t>Movement</a:t>
            </a:r>
            <a:endParaRPr lang="en-US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</a:endParaRPr>
          </a:p>
          <a:p>
            <a:pPr algn="just">
              <a:buNone/>
            </a:pPr>
            <a:endParaRPr lang="en-US" sz="2400" b="1" u="sng" dirty="0">
              <a:latin typeface="Calibri" panose="020F050202020403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2200" dirty="0">
                <a:latin typeface="Calibri" panose="020F0502020204030204" pitchFamily="34" charset="0"/>
              </a:rPr>
              <a:t>Launched on 6</a:t>
            </a:r>
            <a:r>
              <a:rPr lang="en-US" sz="2200" baseline="30000" dirty="0">
                <a:latin typeface="Calibri" panose="020F0502020204030204" pitchFamily="34" charset="0"/>
              </a:rPr>
              <a:t>th</a:t>
            </a:r>
            <a:r>
              <a:rPr lang="en-US" sz="2200" dirty="0">
                <a:latin typeface="Calibri" panose="020F0502020204030204" pitchFamily="34" charset="0"/>
              </a:rPr>
              <a:t> June 2020</a:t>
            </a:r>
            <a:endParaRPr lang="en-US" sz="2200" dirty="0">
              <a:latin typeface="Calibri" panose="020F050202020403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endParaRPr lang="en-US" sz="2200" dirty="0">
              <a:latin typeface="Calibri" panose="020F050202020403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2200" dirty="0">
                <a:latin typeface="Calibri" panose="020F0502020204030204" pitchFamily="34" charset="0"/>
              </a:rPr>
              <a:t>In collaboration with  ezeDox, Bangalore</a:t>
            </a:r>
            <a:endParaRPr lang="en-US" sz="2200" dirty="0">
              <a:latin typeface="Calibri" panose="020F050202020403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endParaRPr lang="en-US" sz="2200" b="1" u="sng" dirty="0">
              <a:latin typeface="Calibri" panose="020F050202020403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2200" dirty="0">
                <a:latin typeface="Calibri" panose="020F0502020204030204" pitchFamily="34" charset="0"/>
              </a:rPr>
              <a:t>ePass issued only for a specific purpose &amp;</a:t>
            </a:r>
            <a:endParaRPr lang="en-US" sz="2200" dirty="0">
              <a:latin typeface="Calibri" panose="020F0502020204030204" pitchFamily="34" charset="0"/>
            </a:endParaRPr>
          </a:p>
          <a:p>
            <a:pPr algn="just">
              <a:buNone/>
            </a:pPr>
            <a:r>
              <a:rPr lang="en-US" sz="2200" dirty="0">
                <a:latin typeface="Calibri" panose="020F0502020204030204" pitchFamily="34" charset="0"/>
              </a:rPr>
              <a:t> limited period validity</a:t>
            </a:r>
            <a:endParaRPr lang="en-US" sz="2200" dirty="0">
              <a:latin typeface="Calibri" panose="020F0502020204030204" pitchFamily="34" charset="0"/>
            </a:endParaRPr>
          </a:p>
          <a:p>
            <a:pPr algn="just">
              <a:buNone/>
            </a:pPr>
            <a:endParaRPr lang="en-US" sz="2200" dirty="0">
              <a:latin typeface="Calibri" panose="020F050202020403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2200" dirty="0">
                <a:latin typeface="Calibri" panose="020F0502020204030204" pitchFamily="34" charset="0"/>
              </a:rPr>
              <a:t>Negates the need of people coming to the Office</a:t>
            </a:r>
            <a:endParaRPr lang="en-US" sz="2200" dirty="0">
              <a:latin typeface="Calibri" panose="020F0502020204030204" pitchFamily="34" charset="0"/>
            </a:endParaRPr>
          </a:p>
          <a:p>
            <a:pPr algn="just">
              <a:buNone/>
            </a:pPr>
            <a:r>
              <a:rPr lang="en-US" sz="2200" dirty="0">
                <a:latin typeface="Calibri" panose="020F0502020204030204" pitchFamily="34" charset="0"/>
              </a:rPr>
              <a:t> to avail movement permit</a:t>
            </a:r>
            <a:endParaRPr lang="en-US" sz="2200" dirty="0">
              <a:latin typeface="Calibri" panose="020F0502020204030204" pitchFamily="34" charset="0"/>
            </a:endParaRPr>
          </a:p>
          <a:p>
            <a:pPr algn="just">
              <a:buNone/>
            </a:pPr>
            <a:endParaRPr lang="en-US" sz="2200" dirty="0">
              <a:latin typeface="Calibri" panose="020F050202020403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2200" dirty="0">
                <a:latin typeface="Calibri" panose="020F0502020204030204" pitchFamily="34" charset="0"/>
              </a:rPr>
              <a:t>More than 300 passes were issued to people in need</a:t>
            </a:r>
            <a:endParaRPr lang="en-US" sz="2200" dirty="0">
              <a:latin typeface="Calibri" panose="020F0502020204030204" pitchFamily="34" charset="0"/>
            </a:endParaRPr>
          </a:p>
          <a:p>
            <a:pPr algn="just">
              <a:buNone/>
            </a:pPr>
            <a:endParaRPr lang="en-US" sz="2200" dirty="0">
              <a:latin typeface="Calibri" panose="020F050202020403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endParaRPr lang="en-US" sz="2200" dirty="0">
              <a:latin typeface="Calibri" panose="020F050202020403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endParaRPr lang="en-US" sz="2200" dirty="0">
              <a:latin typeface="Calibri" panose="020F050202020403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endParaRPr lang="en-US" sz="2200" dirty="0">
              <a:latin typeface="Calibri" panose="020F0502020204030204" pitchFamily="34" charset="0"/>
            </a:endParaRPr>
          </a:p>
        </p:txBody>
      </p:sp>
      <p:pic>
        <p:nvPicPr>
          <p:cNvPr id="4" name="Picture 3" descr="IMG-20200606-WA0002.jpg"/>
          <p:cNvPicPr>
            <a:picLocks noChangeAspect="1"/>
          </p:cNvPicPr>
          <p:nvPr/>
        </p:nvPicPr>
        <p:blipFill>
          <a:blip r:embed="rId1" cstate="print"/>
          <a:srcRect t="6667" b="30000"/>
          <a:stretch>
            <a:fillRect/>
          </a:stretch>
        </p:blipFill>
        <p:spPr>
          <a:xfrm>
            <a:off x="6188710" y="0"/>
            <a:ext cx="2504440" cy="40252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atsApp Image 2020-05-05 at 11.16.11 AM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4648200" cy="6858000"/>
          </a:xfrm>
          <a:prstGeom prst="rect">
            <a:avLst/>
          </a:prstGeom>
        </p:spPr>
      </p:pic>
      <p:pic>
        <p:nvPicPr>
          <p:cNvPr id="15362" name="Picture 2" descr="C:\Users\sa\Desktop\CM\Farm to home\WhatsApp Image 2020-05-05 at 1.03.53 PM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581400"/>
            <a:ext cx="4495800" cy="3276600"/>
          </a:xfrm>
          <a:prstGeom prst="rect">
            <a:avLst/>
          </a:prstGeom>
          <a:noFill/>
        </p:spPr>
      </p:pic>
      <p:pic>
        <p:nvPicPr>
          <p:cNvPr id="15363" name="Picture 3" descr="C:\Users\sa\Desktop\CM\Farm to home\WhatsApp Image 2020-05-05 at 1.03.52 PM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0"/>
            <a:ext cx="4419600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400"/>
            <a:ext cx="8382000" cy="6553200"/>
          </a:xfrm>
        </p:spPr>
        <p:txBody>
          <a:bodyPr>
            <a:normAutofit lnSpcReduction="20000"/>
          </a:bodyPr>
          <a:lstStyle/>
          <a:p>
            <a:pPr algn="just">
              <a:buNone/>
            </a:pPr>
            <a:r>
              <a:rPr lang="en-US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Delivery of Banking Services</a:t>
            </a:r>
            <a:endParaRPr lang="en-US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None/>
            </a:pPr>
            <a:endParaRPr lang="en-US" sz="2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Visit of representatives from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Indian Post Payment Banks (IPPB)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Banking Correspondents (BC) and Customer Service Point (CSP) Representatives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 Villages for withdrawal and deposit of cash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Business Correspondents (BC) of IndusInd Bank and SBI –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Urban Mobile ATMs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Bulk withdrawals by Village Authorities -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Nagaland State Cooperative Bank (NSCB)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with prior authorization from the individual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None/>
            </a:pPr>
            <a:r>
              <a:rPr lang="en-US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Home delivery of Water, Gas, Grocery and Medicines</a:t>
            </a:r>
            <a:endParaRPr lang="en-US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None/>
            </a:pPr>
            <a:endParaRPr lang="en-US" sz="2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Water Supply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at the doorsteps – 500 Rs for 1000 litres – Fuel sponsor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Tie up with Naga Logistics for home delivery of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Grocery and Medicines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at a delivery rate of Rs. 10 in Mon Town. Fuel was sponsored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LPG Gas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Cylinders were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delivered at the doorsteps of the customers in Mon Town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0"/>
            <a:ext cx="4851648" cy="6858000"/>
          </a:xfrm>
        </p:spPr>
        <p:txBody>
          <a:bodyPr/>
          <a:lstStyle/>
          <a:p>
            <a:pPr algn="just">
              <a:buNone/>
            </a:pPr>
            <a:r>
              <a:rPr lang="en-US" dirty="0">
                <a:latin typeface="Calibri" panose="020F0502020204030204" pitchFamily="34" charset="0"/>
              </a:rPr>
              <a:t>  </a:t>
            </a:r>
            <a:endParaRPr lang="en-US" dirty="0">
              <a:latin typeface="Calibri" panose="020F0502020204030204" pitchFamily="34" charset="0"/>
            </a:endParaRPr>
          </a:p>
          <a:p>
            <a:pPr algn="just">
              <a:buNone/>
            </a:pP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</a:rPr>
              <a:t>World Help Group</a:t>
            </a:r>
            <a:endParaRPr lang="en-US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</a:endParaRPr>
          </a:p>
          <a:p>
            <a:pPr algn="just">
              <a:buNone/>
            </a:pPr>
            <a:endParaRPr lang="en-US" sz="2400" b="1" u="sng" dirty="0">
              <a:latin typeface="Calibri" panose="020F050202020403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2200" dirty="0">
                <a:latin typeface="Calibri" panose="020F0502020204030204" pitchFamily="34" charset="0"/>
              </a:rPr>
              <a:t>Launched on 22</a:t>
            </a:r>
            <a:r>
              <a:rPr lang="en-US" sz="2200" baseline="30000" dirty="0">
                <a:latin typeface="Calibri" panose="020F0502020204030204" pitchFamily="34" charset="0"/>
              </a:rPr>
              <a:t>nd</a:t>
            </a:r>
            <a:r>
              <a:rPr lang="en-US" sz="2200" dirty="0">
                <a:latin typeface="Calibri" panose="020F0502020204030204" pitchFamily="34" charset="0"/>
              </a:rPr>
              <a:t> May 2020</a:t>
            </a:r>
            <a:endParaRPr lang="en-US" sz="2200" dirty="0">
              <a:latin typeface="Calibri" panose="020F050202020403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2200" dirty="0">
                <a:latin typeface="Calibri" panose="020F0502020204030204" pitchFamily="34" charset="0"/>
              </a:rPr>
              <a:t>Online platform to cater to the ration, food &amp; medicines of the people affected by COVID -19 pandemic</a:t>
            </a:r>
            <a:endParaRPr lang="en-US" sz="2200" dirty="0">
              <a:latin typeface="Calibri" panose="020F050202020403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2200" dirty="0">
                <a:latin typeface="Calibri" panose="020F0502020204030204" pitchFamily="34" charset="0"/>
              </a:rPr>
              <a:t>Call Centre set up in the Office of the Deputy Commissioner, Mon for any assistance</a:t>
            </a:r>
            <a:endParaRPr lang="en-US" sz="2200" dirty="0">
              <a:latin typeface="Calibri" panose="020F050202020403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2200" dirty="0">
                <a:latin typeface="Calibri" panose="020F0502020204030204" pitchFamily="34" charset="0"/>
              </a:rPr>
              <a:t>Enable</a:t>
            </a:r>
            <a:r>
              <a:rPr lang="en-IN" altLang="en-US" sz="2200" dirty="0">
                <a:latin typeface="Calibri" panose="020F0502020204030204" pitchFamily="34" charset="0"/>
              </a:rPr>
              <a:t>s</a:t>
            </a:r>
            <a:r>
              <a:rPr lang="en-US" sz="2200" dirty="0">
                <a:latin typeface="Calibri" panose="020F0502020204030204" pitchFamily="34" charset="0"/>
              </a:rPr>
              <a:t> local authorities, NGOs, Civil Societies to distribute ration, food and basic medicines in a prompt manner</a:t>
            </a:r>
            <a:endParaRPr lang="en-US" sz="2200" dirty="0">
              <a:latin typeface="Calibri" panose="020F050202020403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IN" sz="2200" dirty="0">
                <a:latin typeface="Calibri" panose="020F0502020204030204" pitchFamily="34" charset="0"/>
              </a:rPr>
              <a:t>More than 900 families were delivered essential items </a:t>
            </a:r>
            <a:endParaRPr lang="en-US" sz="2200" dirty="0">
              <a:latin typeface="Calibri" panose="020F0502020204030204" pitchFamily="34" charset="0"/>
            </a:endParaRPr>
          </a:p>
          <a:p>
            <a:pPr algn="just">
              <a:buNone/>
            </a:pPr>
            <a:endParaRPr lang="en-US" u="sng" dirty="0">
              <a:latin typeface="Calibri" panose="020F0502020204030204" pitchFamily="34" charset="0"/>
            </a:endParaRPr>
          </a:p>
        </p:txBody>
      </p:sp>
      <p:pic>
        <p:nvPicPr>
          <p:cNvPr id="4" name="Picture 3" descr="IMG-20200606-WA0006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436096" y="0"/>
            <a:ext cx="3347864" cy="3284984"/>
          </a:xfrm>
          <a:prstGeom prst="rect">
            <a:avLst/>
          </a:prstGeom>
        </p:spPr>
      </p:pic>
      <p:pic>
        <p:nvPicPr>
          <p:cNvPr id="5" name="Picture 4" descr="IMG-20200607-WA0028.jpg"/>
          <p:cNvPicPr>
            <a:picLocks noChangeAspect="1"/>
          </p:cNvPicPr>
          <p:nvPr/>
        </p:nvPicPr>
        <p:blipFill>
          <a:blip r:embed="rId2" cstate="print"/>
          <a:srcRect l="-13704" t="3333" r="-7346" b="5556"/>
          <a:stretch>
            <a:fillRect/>
          </a:stretch>
        </p:blipFill>
        <p:spPr>
          <a:xfrm>
            <a:off x="4932040" y="3284984"/>
            <a:ext cx="4104456" cy="345366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"/>
            <a:ext cx="4343400" cy="655320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en-IN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258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War Rooms</a:t>
            </a:r>
            <a:endParaRPr lang="en-US" sz="2580" b="1" u="sng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Set up at District HQ and four ADC Sub – Divisions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Daily monitoring of the health and basic necessities of quarantined persons in the district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I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ontact</a:t>
            </a:r>
            <a:r>
              <a:rPr lang="en-I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isting / </a:t>
            </a:r>
            <a:r>
              <a:rPr lang="en-I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racing and </a:t>
            </a:r>
            <a:r>
              <a:rPr lang="en-I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luster </a:t>
            </a:r>
            <a:r>
              <a:rPr lang="en-I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ontainment </a:t>
            </a:r>
            <a:r>
              <a:rPr lang="en-IN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trategies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None/>
            </a:pPr>
            <a:r>
              <a:rPr lang="en-IN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258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Active Case Search Strategy and Contact</a:t>
            </a:r>
            <a:r>
              <a:rPr lang="en-IN" altLang="en-US" sz="258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8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Listing / Tracing</a:t>
            </a:r>
            <a:endParaRPr lang="en-US" sz="258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None/>
            </a:pPr>
            <a:endParaRPr lang="en-US" sz="2580" b="1" u="sng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Door to door survey in the district to identify people who have chronic illness, pregnant women, people above 60 years &amp; those with travel history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891 teams comprising of Village/Ward Level Task Force members, ASHAs, ANMs, Anganwadi Workers and teachers. A team comprising of 2 (Two) members each is allotted 50 Households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WhatsApp Image 2020-06-07 at 7.20.52 PM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572000" y="0"/>
            <a:ext cx="4139951" cy="357301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4606</Words>
  <Application>WPS Spreadsheets</Application>
  <PresentationFormat>On-screen Show (4:3)</PresentationFormat>
  <Paragraphs>135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0" baseType="lpstr">
      <vt:lpstr>Arial</vt:lpstr>
      <vt:lpstr>SimSun</vt:lpstr>
      <vt:lpstr>Wingdings</vt:lpstr>
      <vt:lpstr>Wingdings</vt:lpstr>
      <vt:lpstr>Wingdings 2</vt:lpstr>
      <vt:lpstr>Calibri</vt:lpstr>
      <vt:lpstr>Helvetica Neue</vt:lpstr>
      <vt:lpstr>Courier New</vt:lpstr>
      <vt:lpstr>Times New Roman</vt:lpstr>
      <vt:lpstr>Century Schoolbook</vt:lpstr>
      <vt:lpstr>苹方-简</vt:lpstr>
      <vt:lpstr>Microsoft YaHei</vt:lpstr>
      <vt:lpstr>汉仪旗黑</vt:lpstr>
      <vt:lpstr>宋体-简</vt:lpstr>
      <vt:lpstr>Arial Unicode MS</vt:lpstr>
      <vt:lpstr>Oriel</vt:lpstr>
      <vt:lpstr>TECHNOLOGY IN AID TO ADMINISTRATION</vt:lpstr>
      <vt:lpstr>PowerPoint 演示文稿</vt:lpstr>
      <vt:lpstr>Result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DocOn - free video consulation facility</vt:lpstr>
      <vt:lpstr>PowerPoint 演示文稿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Response to COVID</dc:title>
  <dc:creator>HP</dc:creator>
  <cp:lastModifiedBy>thava</cp:lastModifiedBy>
  <cp:revision>71</cp:revision>
  <dcterms:created xsi:type="dcterms:W3CDTF">2024-01-09T03:24:57Z</dcterms:created>
  <dcterms:modified xsi:type="dcterms:W3CDTF">2024-01-09T03:24:57Z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1033-4.3.0.7581</vt:lpwstr>
  </property>
</Properties>
</file>