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7" r:id="rId1"/>
  </p:sldMasterIdLst>
  <p:notesMasterIdLst>
    <p:notesMasterId r:id="rId28"/>
  </p:notesMasterIdLst>
  <p:handoutMasterIdLst>
    <p:handoutMasterId r:id="rId29"/>
  </p:handoutMasterIdLst>
  <p:sldIdLst>
    <p:sldId id="1740" r:id="rId2"/>
    <p:sldId id="1727" r:id="rId3"/>
    <p:sldId id="1726" r:id="rId4"/>
    <p:sldId id="1738" r:id="rId5"/>
    <p:sldId id="1728" r:id="rId6"/>
    <p:sldId id="471" r:id="rId7"/>
    <p:sldId id="1748" r:id="rId8"/>
    <p:sldId id="1750" r:id="rId9"/>
    <p:sldId id="1729" r:id="rId10"/>
    <p:sldId id="350" r:id="rId11"/>
    <p:sldId id="343" r:id="rId12"/>
    <p:sldId id="346" r:id="rId13"/>
    <p:sldId id="1379" r:id="rId14"/>
    <p:sldId id="1725" r:id="rId15"/>
    <p:sldId id="347" r:id="rId16"/>
    <p:sldId id="1749" r:id="rId17"/>
    <p:sldId id="1742" r:id="rId18"/>
    <p:sldId id="1743" r:id="rId19"/>
    <p:sldId id="457" r:id="rId20"/>
    <p:sldId id="1344" r:id="rId21"/>
    <p:sldId id="1345" r:id="rId22"/>
    <p:sldId id="1744" r:id="rId23"/>
    <p:sldId id="1745" r:id="rId24"/>
    <p:sldId id="1747" r:id="rId25"/>
    <p:sldId id="1739" r:id="rId26"/>
    <p:sldId id="1378"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handoutMaster" Target="handoutMasters/handout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charts/_rels/chart1.xml.rels><?xml version="1.0" encoding="UTF-8" standalone="yes"?>
<Relationships xmlns="http://schemas.openxmlformats.org/package/2006/relationships"><Relationship Id="rId1" Type="http://schemas.openxmlformats.org/officeDocument/2006/relationships/oleObject" Target="file:///C:\Users\AO\Desktop\samadhan%20yatra%202023\05%2012%202023\RTPS%20REPORT%2005.01.2023%20with%20formula%20Bihar%20sitamarhi.xlsx" TargetMode="External" /></Relationships>
</file>

<file path=ppt/charts/_rels/chart2.xml.rels><?xml version="1.0" encoding="UTF-8" standalone="yes"?>
<Relationships xmlns="http://schemas.openxmlformats.org/package/2006/relationships"><Relationship Id="rId1" Type="http://schemas.openxmlformats.org/officeDocument/2006/relationships/oleObject" Target="file:///C:\Users\AO\Desktop\samadhan%20yatra%202023\05%2012%202023\RTPS%20REPORT%2005.01.2023%20with%20formula%20Bihar%20sitamarhi.xlsx" TargetMode="External" /></Relationships>
</file>

<file path=ppt/charts/_rels/chart3.xml.rels><?xml version="1.0" encoding="UTF-8" standalone="yes"?>
<Relationships xmlns="http://schemas.openxmlformats.org/package/2006/relationships"><Relationship Id="rId1" Type="http://schemas.openxmlformats.org/officeDocument/2006/relationships/oleObject" Target="file:///C:\Users\BPSMS\Desktop\PPT\PPT%20Data.xlsx" TargetMode="External" /></Relationships>
</file>

<file path=ppt/charts/_rels/chart4.xml.rels><?xml version="1.0" encoding="UTF-8" standalone="yes"?>
<Relationships xmlns="http://schemas.openxmlformats.org/package/2006/relationships"><Relationship Id="rId1" Type="http://schemas.openxmlformats.org/officeDocument/2006/relationships/oleObject" Target="file:///C:\Users\BPSMS\Desktop\PPT\PPT%20Data.xlsx" TargetMode="External" /></Relationships>
</file>

<file path=ppt/charts/_rels/chart5.xml.rels><?xml version="1.0" encoding="UTF-8" standalone="yes"?>
<Relationships xmlns="http://schemas.openxmlformats.org/package/2006/relationships"><Relationship Id="rId1" Type="http://schemas.openxmlformats.org/officeDocument/2006/relationships/oleObject" Target="file:///C:\Users\BPSMS\Desktop\PPT\PPT%20Data.xlsx" TargetMode="External" /></Relationships>
</file>

<file path=ppt/charts/_rels/chart6.xml.rels><?xml version="1.0" encoding="UTF-8" standalone="yes"?>
<Relationships xmlns="http://schemas.openxmlformats.org/package/2006/relationships"><Relationship Id="rId1" Type="http://schemas.openxmlformats.org/officeDocument/2006/relationships/oleObject" Target="file:///C:\Users\BPSMS\Desktop\PPT\PPT%20Data.xlsx" TargetMode="External" /></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 /><Relationship Id="rId1" Type="http://schemas.openxmlformats.org/officeDocument/2006/relationships/oleObject" Target="file:///C:\Users\BPSMS\Desktop\PPT\PPT%20Data.xlsx"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702114482880647E-2"/>
          <c:y val="0.25159258318516636"/>
          <c:w val="0.40072924644989211"/>
          <c:h val="0.56726417262358475"/>
        </c:manualLayout>
      </c:layout>
      <c:pieChart>
        <c:varyColors val="1"/>
        <c:ser>
          <c:idx val="0"/>
          <c:order val="0"/>
          <c:explosion val="25"/>
          <c:dLbls>
            <c:dLbl>
              <c:idx val="0"/>
              <c:tx>
                <c:rich>
                  <a:bodyPr/>
                  <a:lstStyle/>
                  <a:p>
                    <a:pPr>
                      <a:defRPr sz="1100" b="1">
                        <a:solidFill>
                          <a:schemeClr val="bg1"/>
                        </a:solidFill>
                      </a:defRPr>
                    </a:pPr>
                    <a:r>
                      <a:rPr lang="en-US" b="1" dirty="0"/>
                      <a:t>74%</a:t>
                    </a:r>
                  </a:p>
                </c:rich>
              </c:tx>
              <c:sp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5B60-41F4-ADBD-F20A4BA590F5}"/>
                </c:ext>
              </c:extLst>
            </c:dLbl>
            <c:dLbl>
              <c:idx val="1"/>
              <c:tx>
                <c:rich>
                  <a:bodyPr/>
                  <a:lstStyle/>
                  <a:p>
                    <a:r>
                      <a:rPr lang="en-US" dirty="0"/>
                      <a:t>8.2%</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B60-41F4-ADBD-F20A4BA590F5}"/>
                </c:ext>
              </c:extLst>
            </c:dLbl>
            <c:dLbl>
              <c:idx val="2"/>
              <c:tx>
                <c:rich>
                  <a:bodyPr/>
                  <a:lstStyle/>
                  <a:p>
                    <a:r>
                      <a:rPr lang="en-US"/>
                      <a:t>4.9%</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5B60-41F4-ADBD-F20A4BA590F5}"/>
                </c:ext>
              </c:extLst>
            </c:dLbl>
            <c:dLbl>
              <c:idx val="3"/>
              <c:tx>
                <c:rich>
                  <a:bodyPr/>
                  <a:lstStyle/>
                  <a:p>
                    <a:r>
                      <a:rPr lang="en-US"/>
                      <a:t>4.1%</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5B60-41F4-ADBD-F20A4BA590F5}"/>
                </c:ext>
              </c:extLst>
            </c:dLbl>
            <c:dLbl>
              <c:idx val="5"/>
              <c:tx>
                <c:rich>
                  <a:bodyPr/>
                  <a:lstStyle/>
                  <a:p>
                    <a:r>
                      <a:rPr lang="en-US" dirty="0"/>
                      <a:t>2.3%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4-5B60-41F4-ADBD-F20A4BA590F5}"/>
                </c:ext>
              </c:extLst>
            </c:dLbl>
            <c:dLbl>
              <c:idx val="6"/>
              <c:tx>
                <c:rich>
                  <a:bodyPr/>
                  <a:lstStyle/>
                  <a:p>
                    <a:r>
                      <a:rPr lang="en-US" dirty="0"/>
                      <a:t>2.3%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5B60-41F4-ADBD-F20A4BA590F5}"/>
                </c:ext>
              </c:extLst>
            </c:dLbl>
            <c:dLbl>
              <c:idx val="7"/>
              <c:tx>
                <c:rich>
                  <a:bodyPr/>
                  <a:lstStyle/>
                  <a:p>
                    <a:r>
                      <a:rPr lang="en-US"/>
                      <a:t>0.2%</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6-5B60-41F4-ADBD-F20A4BA590F5}"/>
                </c:ext>
              </c:extLst>
            </c:dLbl>
            <c:spPr>
              <a:noFill/>
              <a:ln>
                <a:noFill/>
              </a:ln>
              <a:effectLst/>
            </c:spPr>
            <c:txPr>
              <a:bodyPr wrap="square" lIns="38100" tIns="19050" rIns="38100" bIns="19050" anchor="ctr">
                <a:spAutoFit/>
              </a:bodyPr>
              <a:lstStyle/>
              <a:p>
                <a:pPr>
                  <a:defRPr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'Department wise'!$D$79:$D$86</c:f>
              <c:strCache>
                <c:ptCount val="8"/>
                <c:pt idx="0">
                  <c:v>General Administration Department</c:v>
                </c:pt>
                <c:pt idx="1">
                  <c:v>Prohibition, Excise and Registration Department</c:v>
                </c:pt>
                <c:pt idx="2">
                  <c:v>Revenue and Land Reforms Department</c:v>
                </c:pt>
                <c:pt idx="3">
                  <c:v>Social Welfare Department</c:v>
                </c:pt>
                <c:pt idx="4">
                  <c:v>Food &amp; Consumer Protection</c:v>
                </c:pt>
                <c:pt idx="5">
                  <c:v>Transport Department </c:v>
                </c:pt>
                <c:pt idx="6">
                  <c:v>Home Department</c:v>
                </c:pt>
                <c:pt idx="7">
                  <c:v>Others</c:v>
                </c:pt>
              </c:strCache>
            </c:strRef>
          </c:cat>
          <c:val>
            <c:numRef>
              <c:f>'Department wise'!$E$79:$E$86</c:f>
              <c:numCache>
                <c:formatCode>General</c:formatCode>
                <c:ptCount val="8"/>
                <c:pt idx="0">
                  <c:v>246113215</c:v>
                </c:pt>
                <c:pt idx="1">
                  <c:v>26392007</c:v>
                </c:pt>
                <c:pt idx="2">
                  <c:v>16321230</c:v>
                </c:pt>
                <c:pt idx="3">
                  <c:v>13746860</c:v>
                </c:pt>
                <c:pt idx="4">
                  <c:v>13373667</c:v>
                </c:pt>
                <c:pt idx="5">
                  <c:v>7489879</c:v>
                </c:pt>
                <c:pt idx="6">
                  <c:v>7941401</c:v>
                </c:pt>
                <c:pt idx="7">
                  <c:v>690789</c:v>
                </c:pt>
              </c:numCache>
            </c:numRef>
          </c:val>
          <c:extLst>
            <c:ext xmlns:c16="http://schemas.microsoft.com/office/drawing/2014/chart" uri="{C3380CC4-5D6E-409C-BE32-E72D297353CC}">
              <c16:uniqueId val="{00000007-5B60-41F4-ADBD-F20A4BA590F5}"/>
            </c:ext>
          </c:extLst>
        </c:ser>
        <c:dLbls>
          <c:showLegendKey val="0"/>
          <c:showVal val="0"/>
          <c:showCatName val="0"/>
          <c:showSerName val="0"/>
          <c:showPercent val="1"/>
          <c:showBubbleSize val="0"/>
          <c:showLeaderLines val="0"/>
        </c:dLbls>
        <c:firstSliceAng val="0"/>
      </c:pieChart>
    </c:plotArea>
    <c:legend>
      <c:legendPos val="t"/>
      <c:layout>
        <c:manualLayout>
          <c:xMode val="edge"/>
          <c:yMode val="edge"/>
          <c:x val="0.47445216407417046"/>
          <c:y val="0.18425511327213157"/>
          <c:w val="0.32808856055914476"/>
          <c:h val="0.69994363607774934"/>
        </c:manualLayout>
      </c:layout>
      <c:overlay val="0"/>
      <c:txPr>
        <a:bodyPr/>
        <a:lstStyle/>
        <a:p>
          <a:pPr>
            <a:defRPr sz="1050" b="1"/>
          </a:pPr>
          <a:endParaRPr lang="en-US"/>
        </a:p>
      </c:txPr>
    </c:legend>
    <c:plotVisOnly val="1"/>
    <c:dispBlanksAs val="zero"/>
    <c:showDLblsOverMax val="0"/>
  </c:chart>
  <c:spPr>
    <a:ln>
      <a:solidFill>
        <a:schemeClr val="accent2"/>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950874240305935E-2"/>
          <c:y val="0.27440323493171975"/>
          <c:w val="0.47612690538113422"/>
          <c:h val="0.51545757324459085"/>
        </c:manualLayout>
      </c:layout>
      <c:pieChart>
        <c:varyColors val="1"/>
        <c:ser>
          <c:idx val="0"/>
          <c:order val="0"/>
          <c:explosion val="25"/>
          <c:dLbls>
            <c:dLbl>
              <c:idx val="0"/>
              <c:tx>
                <c:rich>
                  <a:bodyPr/>
                  <a:lstStyle/>
                  <a:p>
                    <a:pPr>
                      <a:defRPr sz="1050" b="1">
                        <a:solidFill>
                          <a:schemeClr val="bg1"/>
                        </a:solidFill>
                      </a:defRPr>
                    </a:pPr>
                    <a:r>
                      <a:rPr lang="en-US" sz="1050" b="1" dirty="0"/>
                      <a:t>74%</a:t>
                    </a:r>
                    <a:endParaRPr lang="en-US" b="1" dirty="0"/>
                  </a:p>
                </c:rich>
              </c:tx>
              <c:spP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EFB2-4B35-A6C9-CBFEF40A4A9A}"/>
                </c:ext>
              </c:extLst>
            </c:dLbl>
            <c:dLbl>
              <c:idx val="1"/>
              <c:tx>
                <c:rich>
                  <a:bodyPr/>
                  <a:lstStyle/>
                  <a:p>
                    <a:r>
                      <a:rPr lang="en-US" sz="1050" dirty="0"/>
                      <a:t>8.2%</a:t>
                    </a:r>
                    <a:endParaRPr lang="en-US" dirty="0"/>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FB2-4B35-A6C9-CBFEF40A4A9A}"/>
                </c:ext>
              </c:extLst>
            </c:dLbl>
            <c:dLbl>
              <c:idx val="2"/>
              <c:tx>
                <c:rich>
                  <a:bodyPr/>
                  <a:lstStyle/>
                  <a:p>
                    <a:r>
                      <a:rPr lang="en-US" sz="1050"/>
                      <a:t>4.1%</a:t>
                    </a:r>
                    <a:endParaRPr lang="en-US"/>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EFB2-4B35-A6C9-CBFEF40A4A9A}"/>
                </c:ext>
              </c:extLst>
            </c:dLbl>
            <c:dLbl>
              <c:idx val="4"/>
              <c:tx>
                <c:rich>
                  <a:bodyPr/>
                  <a:lstStyle/>
                  <a:p>
                    <a:r>
                      <a:rPr lang="en-US" sz="1050"/>
                      <a:t>3.2%</a:t>
                    </a:r>
                    <a:endParaRPr lang="en-US"/>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EFB2-4B35-A6C9-CBFEF40A4A9A}"/>
                </c:ext>
              </c:extLst>
            </c:dLbl>
            <c:dLbl>
              <c:idx val="5"/>
              <c:tx>
                <c:rich>
                  <a:bodyPr/>
                  <a:lstStyle/>
                  <a:p>
                    <a:r>
                      <a:rPr lang="en-US" sz="1050" dirty="0"/>
                      <a:t>2.3%</a:t>
                    </a:r>
                    <a:endParaRPr lang="en-US" dirty="0"/>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4-EFB2-4B35-A6C9-CBFEF40A4A9A}"/>
                </c:ext>
              </c:extLst>
            </c:dLbl>
            <c:dLbl>
              <c:idx val="6"/>
              <c:tx>
                <c:rich>
                  <a:bodyPr/>
                  <a:lstStyle/>
                  <a:p>
                    <a:r>
                      <a:rPr lang="en-US" sz="1050" dirty="0"/>
                      <a:t>1.7%</a:t>
                    </a:r>
                    <a:endParaRPr lang="en-US" dirty="0"/>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EFB2-4B35-A6C9-CBFEF40A4A9A}"/>
                </c:ext>
              </c:extLst>
            </c:dLbl>
            <c:dLbl>
              <c:idx val="7"/>
              <c:tx>
                <c:rich>
                  <a:bodyPr/>
                  <a:lstStyle/>
                  <a:p>
                    <a:r>
                      <a:rPr lang="en-US" sz="1050"/>
                      <a:t>2.5%</a:t>
                    </a:r>
                    <a:endParaRPr lang="en-US"/>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6-EFB2-4B35-A6C9-CBFEF40A4A9A}"/>
                </c:ext>
              </c:extLst>
            </c:dLbl>
            <c:spPr>
              <a:noFill/>
              <a:ln>
                <a:noFill/>
              </a:ln>
              <a:effectLst/>
            </c:spPr>
            <c:txPr>
              <a:bodyPr/>
              <a:lstStyle/>
              <a:p>
                <a:pPr>
                  <a:defRPr sz="1050" b="1"/>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'Department final '!$E$80:$E$87</c:f>
              <c:strCache>
                <c:ptCount val="8"/>
                <c:pt idx="0">
                  <c:v>Caste,Income &amp; Residence</c:v>
                </c:pt>
                <c:pt idx="1">
                  <c:v>Registration </c:v>
                </c:pt>
                <c:pt idx="2">
                  <c:v>Social Security Pension</c:v>
                </c:pt>
                <c:pt idx="3">
                  <c:v>Ration Card</c:v>
                </c:pt>
                <c:pt idx="4">
                  <c:v>Mutation</c:v>
                </c:pt>
                <c:pt idx="5">
                  <c:v>Character Certificate</c:v>
                </c:pt>
                <c:pt idx="6">
                  <c:v>Land Possession Certificate</c:v>
                </c:pt>
                <c:pt idx="7">
                  <c:v>Others</c:v>
                </c:pt>
              </c:strCache>
            </c:strRef>
          </c:cat>
          <c:val>
            <c:numRef>
              <c:f>'Department final '!$F$80:$F$87</c:f>
              <c:numCache>
                <c:formatCode>General</c:formatCode>
                <c:ptCount val="8"/>
                <c:pt idx="0">
                  <c:v>246113215</c:v>
                </c:pt>
                <c:pt idx="1">
                  <c:v>26392007</c:v>
                </c:pt>
                <c:pt idx="2">
                  <c:v>13746860</c:v>
                </c:pt>
                <c:pt idx="3">
                  <c:v>13373667</c:v>
                </c:pt>
                <c:pt idx="4">
                  <c:v>10749713</c:v>
                </c:pt>
                <c:pt idx="5">
                  <c:v>7941401</c:v>
                </c:pt>
                <c:pt idx="6">
                  <c:v>5571517</c:v>
                </c:pt>
                <c:pt idx="7">
                  <c:v>8180668</c:v>
                </c:pt>
              </c:numCache>
            </c:numRef>
          </c:val>
          <c:extLst>
            <c:ext xmlns:c16="http://schemas.microsoft.com/office/drawing/2014/chart" uri="{C3380CC4-5D6E-409C-BE32-E72D297353CC}">
              <c16:uniqueId val="{00000007-EFB2-4B35-A6C9-CBFEF40A4A9A}"/>
            </c:ext>
          </c:extLst>
        </c:ser>
        <c:ser>
          <c:idx val="1"/>
          <c:order val="1"/>
          <c:explosion val="25"/>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'Department final '!$E$80:$E$87</c:f>
              <c:strCache>
                <c:ptCount val="8"/>
                <c:pt idx="0">
                  <c:v>Caste,Income &amp; Residence</c:v>
                </c:pt>
                <c:pt idx="1">
                  <c:v>Registration </c:v>
                </c:pt>
                <c:pt idx="2">
                  <c:v>Social Security Pension</c:v>
                </c:pt>
                <c:pt idx="3">
                  <c:v>Ration Card</c:v>
                </c:pt>
                <c:pt idx="4">
                  <c:v>Mutation</c:v>
                </c:pt>
                <c:pt idx="5">
                  <c:v>Character Certificate</c:v>
                </c:pt>
                <c:pt idx="6">
                  <c:v>Land Possession Certificate</c:v>
                </c:pt>
                <c:pt idx="7">
                  <c:v>Others</c:v>
                </c:pt>
              </c:strCache>
            </c:strRef>
          </c:cat>
          <c:val>
            <c:numRef>
              <c:f>'Department final '!$G$80:$G$87</c:f>
              <c:numCache>
                <c:formatCode>0.0%</c:formatCode>
                <c:ptCount val="8"/>
                <c:pt idx="0">
                  <c:v>0.74115072296650863</c:v>
                </c:pt>
                <c:pt idx="1">
                  <c:v>7.9477467589812931E-2</c:v>
                </c:pt>
                <c:pt idx="2">
                  <c:v>4.1397595117025288E-2</c:v>
                </c:pt>
                <c:pt idx="3">
                  <c:v>4.0273753547786284E-2</c:v>
                </c:pt>
                <c:pt idx="4">
                  <c:v>3.2371921034928856E-2</c:v>
                </c:pt>
                <c:pt idx="5">
                  <c:v>2.3914908805351829E-2</c:v>
                </c:pt>
                <c:pt idx="6">
                  <c:v>1.6778188251980675E-2</c:v>
                </c:pt>
                <c:pt idx="7">
                  <c:v>2.4635442686606637E-2</c:v>
                </c:pt>
              </c:numCache>
            </c:numRef>
          </c:val>
          <c:extLst>
            <c:ext xmlns:c16="http://schemas.microsoft.com/office/drawing/2014/chart" uri="{C3380CC4-5D6E-409C-BE32-E72D297353CC}">
              <c16:uniqueId val="{00000008-EFB2-4B35-A6C9-CBFEF40A4A9A}"/>
            </c:ext>
          </c:extLst>
        </c:ser>
        <c:dLbls>
          <c:showLegendKey val="0"/>
          <c:showVal val="0"/>
          <c:showCatName val="0"/>
          <c:showSerName val="0"/>
          <c:showPercent val="1"/>
          <c:showBubbleSize val="0"/>
          <c:showLeaderLines val="0"/>
        </c:dLbls>
        <c:firstSliceAng val="0"/>
      </c:pieChart>
    </c:plotArea>
    <c:legend>
      <c:legendPos val="r"/>
      <c:layout>
        <c:manualLayout>
          <c:xMode val="edge"/>
          <c:yMode val="edge"/>
          <c:x val="0.50322251888741265"/>
          <c:y val="0.23717980032155467"/>
          <c:w val="0.33449785292799677"/>
          <c:h val="0.55282892069750345"/>
        </c:manualLayout>
      </c:layout>
      <c:overlay val="0"/>
      <c:txPr>
        <a:bodyPr/>
        <a:lstStyle/>
        <a:p>
          <a:pPr>
            <a:defRPr sz="1100" b="1"/>
          </a:pPr>
          <a:endParaRPr lang="en-US"/>
        </a:p>
      </c:txPr>
    </c:legend>
    <c:plotVisOnly val="1"/>
    <c:dispBlanksAs val="zero"/>
    <c:showDLblsOverMax val="0"/>
  </c:chart>
  <c:spPr>
    <a:ln>
      <a:solidFill>
        <a:schemeClr val="accent2"/>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'Year wise RecDisp'!$C$2</c:f>
              <c:strCache>
                <c:ptCount val="1"/>
                <c:pt idx="0">
                  <c:v>Received</c:v>
                </c:pt>
              </c:strCache>
            </c:strRef>
          </c:tx>
          <c:spPr>
            <a:solidFill>
              <a:schemeClr val="accent1"/>
            </a:solidFill>
            <a:ln>
              <a:noFill/>
            </a:ln>
            <a:effectLst/>
          </c:spPr>
          <c:invertIfNegative val="0"/>
          <c:dLbls>
            <c:spPr>
              <a:solidFill>
                <a:schemeClr val="accent1">
                  <a:lumMod val="60000"/>
                  <a:lumOff val="40000"/>
                </a:schemeClr>
              </a:solidFill>
              <a:ln>
                <a:noFill/>
              </a:ln>
              <a:effectLst/>
            </c:spPr>
            <c:txPr>
              <a:bodyPr rot="-3000000" spcFirstLastPara="1" vertOverflow="ellipsis" wrap="square" lIns="38100" tIns="19050" rIns="38100" bIns="19050" anchor="ctr" anchorCtr="1">
                <a:spAutoFit/>
              </a:bodyPr>
              <a:lstStyle/>
              <a:p>
                <a:pPr>
                  <a:defRPr sz="1400" b="1" i="0" u="none" strike="noStrike" kern="1200" baseline="0">
                    <a:solidFill>
                      <a:schemeClr val="tx1"/>
                    </a:solidFill>
                    <a:latin typeface="Rockwell" panose="02060603020205020403"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wise RecDisp'!$B$3:$B$9</c:f>
              <c:strCache>
                <c:ptCount val="7"/>
                <c:pt idx="0">
                  <c:v>2016-2017</c:v>
                </c:pt>
                <c:pt idx="1">
                  <c:v>2017-2018</c:v>
                </c:pt>
                <c:pt idx="2">
                  <c:v>2018-2019</c:v>
                </c:pt>
                <c:pt idx="3">
                  <c:v>2019-2020</c:v>
                </c:pt>
                <c:pt idx="4">
                  <c:v>2020-2021</c:v>
                </c:pt>
                <c:pt idx="5">
                  <c:v>2021-2022</c:v>
                </c:pt>
                <c:pt idx="6">
                  <c:v>2022-(18-01-2023)</c:v>
                </c:pt>
              </c:strCache>
            </c:strRef>
          </c:cat>
          <c:val>
            <c:numRef>
              <c:f>'Year wise RecDisp'!$C$3:$C$9</c:f>
              <c:numCache>
                <c:formatCode>General</c:formatCode>
                <c:ptCount val="7"/>
                <c:pt idx="0">
                  <c:v>147688</c:v>
                </c:pt>
                <c:pt idx="1">
                  <c:v>148092</c:v>
                </c:pt>
                <c:pt idx="2">
                  <c:v>208526</c:v>
                </c:pt>
                <c:pt idx="3">
                  <c:v>226280</c:v>
                </c:pt>
                <c:pt idx="4">
                  <c:v>185022</c:v>
                </c:pt>
                <c:pt idx="5">
                  <c:v>184470</c:v>
                </c:pt>
                <c:pt idx="6">
                  <c:v>196534</c:v>
                </c:pt>
              </c:numCache>
            </c:numRef>
          </c:val>
          <c:extLst>
            <c:ext xmlns:c16="http://schemas.microsoft.com/office/drawing/2014/chart" uri="{C3380CC4-5D6E-409C-BE32-E72D297353CC}">
              <c16:uniqueId val="{00000000-FFA4-4E08-9583-1464ED3C115D}"/>
            </c:ext>
          </c:extLst>
        </c:ser>
        <c:ser>
          <c:idx val="1"/>
          <c:order val="1"/>
          <c:tx>
            <c:strRef>
              <c:f>'Year wise RecDisp'!$D$2</c:f>
              <c:strCache>
                <c:ptCount val="1"/>
                <c:pt idx="0">
                  <c:v>Disposed</c:v>
                </c:pt>
              </c:strCache>
            </c:strRef>
          </c:tx>
          <c:spPr>
            <a:solidFill>
              <a:schemeClr val="accent2"/>
            </a:solidFill>
            <a:ln>
              <a:noFill/>
            </a:ln>
            <a:effectLst/>
          </c:spPr>
          <c:invertIfNegative val="0"/>
          <c:dLbls>
            <c:dLbl>
              <c:idx val="0"/>
              <c:layout>
                <c:manualLayout>
                  <c:x val="2.724999711356431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F4-4571-B189-9D4CC1238922}"/>
                </c:ext>
              </c:extLst>
            </c:dLbl>
            <c:dLbl>
              <c:idx val="2"/>
              <c:layout>
                <c:manualLayout>
                  <c:x val="3.11428538440734E-2"/>
                  <c:y val="9.45317125982862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F4-4571-B189-9D4CC1238922}"/>
                </c:ext>
              </c:extLst>
            </c:dLbl>
            <c:dLbl>
              <c:idx val="3"/>
              <c:layout>
                <c:manualLayout>
                  <c:x val="4.6714280766110033E-2"/>
                  <c:y val="9.83953995889477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F4-4571-B189-9D4CC1238922}"/>
                </c:ext>
              </c:extLst>
            </c:dLbl>
            <c:dLbl>
              <c:idx val="4"/>
              <c:layout>
                <c:manualLayout>
                  <c:x val="2.2059521472885361E-2"/>
                  <c:y val="7.0898784448714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EF4-4571-B189-9D4CC1238922}"/>
                </c:ext>
              </c:extLst>
            </c:dLbl>
            <c:dLbl>
              <c:idx val="5"/>
              <c:layout>
                <c:manualLayout>
                  <c:x val="2.9845234933903692E-2"/>
                  <c:y val="9.83953995889477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F4-4571-B189-9D4CC1238922}"/>
                </c:ext>
              </c:extLst>
            </c:dLbl>
            <c:dLbl>
              <c:idx val="6"/>
              <c:layout>
                <c:manualLayout>
                  <c:x val="2.4654759293224589E-2"/>
                  <c:y val="7.08987844487145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EF4-4571-B189-9D4CC1238922}"/>
                </c:ext>
              </c:extLst>
            </c:dLbl>
            <c:spPr>
              <a:solidFill>
                <a:schemeClr val="accent1">
                  <a:lumMod val="50000"/>
                </a:schemeClr>
              </a:solidFill>
              <a:ln>
                <a:noFill/>
              </a:ln>
              <a:effectLst/>
            </c:spPr>
            <c:txPr>
              <a:bodyPr rot="-3000000" spcFirstLastPara="1" vertOverflow="ellipsis" wrap="square" lIns="38100" tIns="19050" rIns="38100" bIns="19050" anchor="ctr" anchorCtr="1">
                <a:spAutoFit/>
              </a:bodyPr>
              <a:lstStyle/>
              <a:p>
                <a:pPr>
                  <a:defRPr sz="1400" b="1" i="0" u="none" strike="noStrike" kern="1200" baseline="0">
                    <a:solidFill>
                      <a:schemeClr val="bg1"/>
                    </a:solidFill>
                    <a:latin typeface="Rockwell" panose="02060603020205020403" pitchFamily="18"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'Year wise RecDisp'!$B$3:$B$9</c:f>
              <c:strCache>
                <c:ptCount val="7"/>
                <c:pt idx="0">
                  <c:v>2016-2017</c:v>
                </c:pt>
                <c:pt idx="1">
                  <c:v>2017-2018</c:v>
                </c:pt>
                <c:pt idx="2">
                  <c:v>2018-2019</c:v>
                </c:pt>
                <c:pt idx="3">
                  <c:v>2019-2020</c:v>
                </c:pt>
                <c:pt idx="4">
                  <c:v>2020-2021</c:v>
                </c:pt>
                <c:pt idx="5">
                  <c:v>2021-2022</c:v>
                </c:pt>
                <c:pt idx="6">
                  <c:v>2022-(18-01-2023)</c:v>
                </c:pt>
              </c:strCache>
            </c:strRef>
          </c:cat>
          <c:val>
            <c:numRef>
              <c:f>'Year wise RecDisp'!$D$3:$D$9</c:f>
              <c:numCache>
                <c:formatCode>General</c:formatCode>
                <c:ptCount val="7"/>
                <c:pt idx="0">
                  <c:v>119418</c:v>
                </c:pt>
                <c:pt idx="1">
                  <c:v>143339</c:v>
                </c:pt>
                <c:pt idx="2">
                  <c:v>184792</c:v>
                </c:pt>
                <c:pt idx="3">
                  <c:v>225871</c:v>
                </c:pt>
                <c:pt idx="4">
                  <c:v>181271</c:v>
                </c:pt>
                <c:pt idx="5">
                  <c:v>212363</c:v>
                </c:pt>
                <c:pt idx="6">
                  <c:v>193955</c:v>
                </c:pt>
              </c:numCache>
            </c:numRef>
          </c:val>
          <c:extLst>
            <c:ext xmlns:c16="http://schemas.microsoft.com/office/drawing/2014/chart" uri="{C3380CC4-5D6E-409C-BE32-E72D297353CC}">
              <c16:uniqueId val="{00000001-FFA4-4E08-9583-1464ED3C115D}"/>
            </c:ext>
          </c:extLst>
        </c:ser>
        <c:dLbls>
          <c:showLegendKey val="0"/>
          <c:showVal val="0"/>
          <c:showCatName val="0"/>
          <c:showSerName val="0"/>
          <c:showPercent val="0"/>
          <c:showBubbleSize val="0"/>
        </c:dLbls>
        <c:gapWidth val="219"/>
        <c:overlap val="-27"/>
        <c:axId val="119765248"/>
        <c:axId val="119877632"/>
      </c:barChart>
      <c:catAx>
        <c:axId val="11976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2060"/>
                </a:solidFill>
                <a:latin typeface="Rockwell" panose="02060603020205020403" pitchFamily="18" charset="0"/>
                <a:ea typeface="+mn-ea"/>
                <a:cs typeface="+mn-cs"/>
              </a:defRPr>
            </a:pPr>
            <a:endParaRPr lang="en-US"/>
          </a:p>
        </c:txPr>
        <c:crossAx val="119877632"/>
        <c:crosses val="autoZero"/>
        <c:auto val="1"/>
        <c:lblAlgn val="ctr"/>
        <c:lblOffset val="100"/>
        <c:noMultiLvlLbl val="0"/>
      </c:catAx>
      <c:valAx>
        <c:axId val="119877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Rockwell" panose="02060603020205020403" pitchFamily="18" charset="0"/>
                <a:ea typeface="+mn-ea"/>
                <a:cs typeface="+mn-cs"/>
              </a:defRPr>
            </a:pPr>
            <a:endParaRPr lang="en-US"/>
          </a:p>
        </c:txPr>
        <c:crossAx val="119765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Noto Sans" panose="020B0502040504020204" pitchFamily="34" charset="0"/>
              <a:ea typeface="Noto Sans" panose="020B0502040504020204" pitchFamily="34" charset="0"/>
              <a:cs typeface="Noto Sans" panose="020B0502040504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1988148372606345E-2"/>
          <c:w val="0.44973194726467447"/>
          <c:h val="0.90384086538810893"/>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47-4FF8-94F4-4ED7C1AE645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47-4FF8-94F4-4ED7C1AE645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47-4FF8-94F4-4ED7C1AE645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47-4FF8-94F4-4ED7C1AE645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447-4FF8-94F4-4ED7C1AE645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447-4FF8-94F4-4ED7C1AE645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447-4FF8-94F4-4ED7C1AE645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447-4FF8-94F4-4ED7C1AE645E}"/>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447-4FF8-94F4-4ED7C1AE645E}"/>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8447-4FF8-94F4-4ED7C1AE645E}"/>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8447-4FF8-94F4-4ED7C1AE645E}"/>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Bookman Old Style" panose="02050604050505020204" pitchFamily="18"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 20 ServicesNew'!$C$4:$C$14</c:f>
              <c:strCache>
                <c:ptCount val="11"/>
                <c:pt idx="0">
                  <c:v>Encroachment</c:v>
                </c:pt>
                <c:pt idx="1">
                  <c:v>Complaint Related To Electricity Bill</c:v>
                </c:pt>
                <c:pt idx="2">
                  <c:v>Complaint- Land Dispute / Breach Of Peace</c:v>
                </c:pt>
                <c:pt idx="3">
                  <c:v>Complaint Related To Non-Payment After Acceptance In Various Pension/Welfare Schemes Run Through Social Welfare Department</c:v>
                </c:pt>
                <c:pt idx="4">
                  <c:v>Complaints Related To Drinking Water, Drains In Rural Areas</c:v>
                </c:pt>
                <c:pt idx="5">
                  <c:v>Supply Of Food Grains/Kerosene Oil By Pds Vendors</c:v>
                </c:pt>
                <c:pt idx="6">
                  <c:v>Complaint Related To Issue Land Revnue Receipt</c:v>
                </c:pt>
                <c:pt idx="7">
                  <c:v>Complaint Related To Ration Card</c:v>
                </c:pt>
                <c:pt idx="8">
                  <c:v>Regarding Taking/Not Taking Action In The Complaint Case</c:v>
                </c:pt>
                <c:pt idx="9">
                  <c:v>Complaint Related To Pradhan Mantri Awas Yojana</c:v>
                </c:pt>
                <c:pt idx="10">
                  <c:v>Others</c:v>
                </c:pt>
              </c:strCache>
            </c:strRef>
          </c:cat>
          <c:val>
            <c:numRef>
              <c:f>'Top 20 ServicesNew'!$D$4:$D$14</c:f>
              <c:numCache>
                <c:formatCode>General</c:formatCode>
                <c:ptCount val="11"/>
                <c:pt idx="0">
                  <c:v>68759</c:v>
                </c:pt>
                <c:pt idx="1">
                  <c:v>63591</c:v>
                </c:pt>
                <c:pt idx="2">
                  <c:v>48787</c:v>
                </c:pt>
                <c:pt idx="3">
                  <c:v>45131</c:v>
                </c:pt>
                <c:pt idx="4">
                  <c:v>40992</c:v>
                </c:pt>
                <c:pt idx="5">
                  <c:v>39872</c:v>
                </c:pt>
                <c:pt idx="6">
                  <c:v>34642</c:v>
                </c:pt>
                <c:pt idx="7">
                  <c:v>34293</c:v>
                </c:pt>
                <c:pt idx="8">
                  <c:v>33090</c:v>
                </c:pt>
                <c:pt idx="9">
                  <c:v>31374</c:v>
                </c:pt>
                <c:pt idx="10">
                  <c:v>515906</c:v>
                </c:pt>
              </c:numCache>
            </c:numRef>
          </c:val>
          <c:extLst>
            <c:ext xmlns:c16="http://schemas.microsoft.com/office/drawing/2014/chart" uri="{C3380CC4-5D6E-409C-BE32-E72D297353CC}">
              <c16:uniqueId val="{00000016-8447-4FF8-94F4-4ED7C1AE645E}"/>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44559661154987212"/>
          <c:y val="1.9461819249041633E-2"/>
          <c:w val="0.54249326376710449"/>
          <c:h val="0.95924425936795343"/>
        </c:manualLayout>
      </c:layout>
      <c:overlay val="0"/>
      <c:spPr>
        <a:noFill/>
        <a:ln>
          <a:noFill/>
        </a:ln>
        <a:effectLst/>
      </c:spPr>
      <c:txPr>
        <a:bodyPr rot="0" spcFirstLastPara="1" vertOverflow="ellipsis" vert="horz" wrap="square" anchor="ctr" anchorCtr="1"/>
        <a:lstStyle/>
        <a:p>
          <a:pPr algn="just">
            <a:spcAft>
              <a:spcPts val="600"/>
            </a:spcAft>
            <a:defRPr sz="1400" b="1" i="0" u="none" strike="noStrike" kern="1200" baseline="0">
              <a:solidFill>
                <a:schemeClr val="tx1"/>
              </a:solidFill>
              <a:latin typeface="CentSchbook BT" panose="02040603050705020303" pitchFamily="18" charset="0"/>
              <a:ea typeface="Noto Sans" panose="020B0502040504020204" pitchFamily="34" charset="0"/>
              <a:cs typeface="Noto Sans" panose="020B0502040504020204" pitchFamily="34"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974791185561834E-2"/>
          <c:y val="4.0178571428571425E-2"/>
          <c:w val="0.49693199852228381"/>
          <c:h val="0.91468253968253954"/>
        </c:manualLayout>
      </c:layout>
      <c:doughnut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265-4B97-93E3-3182086D1D58}"/>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265-4B97-93E3-3182086D1D58}"/>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8265-4B97-93E3-3182086D1D58}"/>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8265-4B97-93E3-3182086D1D58}"/>
              </c:ext>
            </c:extLst>
          </c:dPt>
          <c:dPt>
            <c:idx val="4"/>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9-8265-4B97-93E3-3182086D1D58}"/>
              </c:ext>
            </c:extLst>
          </c:dPt>
          <c:dPt>
            <c:idx val="5"/>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B-8265-4B97-93E3-3182086D1D58}"/>
              </c:ext>
            </c:extLst>
          </c:dPt>
          <c:dPt>
            <c:idx val="6"/>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0D-8265-4B97-93E3-3182086D1D58}"/>
              </c:ext>
            </c:extLst>
          </c:dPt>
          <c:dPt>
            <c:idx val="7"/>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0F-8265-4B97-93E3-3182086D1D58}"/>
              </c:ext>
            </c:extLst>
          </c:dPt>
          <c:dPt>
            <c:idx val="8"/>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11-8265-4B97-93E3-3182086D1D58}"/>
              </c:ext>
            </c:extLst>
          </c:dPt>
          <c:dPt>
            <c:idx val="9"/>
            <c:bubble3D val="0"/>
            <c:spPr>
              <a:solidFill>
                <a:schemeClr val="accent2">
                  <a:lumMod val="80000"/>
                </a:schemeClr>
              </a:solidFill>
              <a:ln w="19050">
                <a:solidFill>
                  <a:schemeClr val="lt1"/>
                </a:solidFill>
              </a:ln>
              <a:effectLst/>
            </c:spPr>
            <c:extLst>
              <c:ext xmlns:c16="http://schemas.microsoft.com/office/drawing/2014/chart" uri="{C3380CC4-5D6E-409C-BE32-E72D297353CC}">
                <c16:uniqueId val="{00000013-8265-4B97-93E3-3182086D1D58}"/>
              </c:ext>
            </c:extLst>
          </c:dPt>
          <c:dPt>
            <c:idx val="10"/>
            <c:bubble3D val="0"/>
            <c:spPr>
              <a:solidFill>
                <a:schemeClr val="accent4">
                  <a:lumMod val="80000"/>
                </a:schemeClr>
              </a:solidFill>
              <a:ln w="19050">
                <a:solidFill>
                  <a:schemeClr val="lt1"/>
                </a:solidFill>
              </a:ln>
              <a:effectLst/>
            </c:spPr>
            <c:extLst>
              <c:ext xmlns:c16="http://schemas.microsoft.com/office/drawing/2014/chart" uri="{C3380CC4-5D6E-409C-BE32-E72D297353CC}">
                <c16:uniqueId val="{00000015-8265-4B97-93E3-3182086D1D5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Rockwell" panose="02060603020205020403" pitchFamily="18"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'Top 10 Dept'!$B$25:$B$35</c:f>
              <c:strCache>
                <c:ptCount val="11"/>
                <c:pt idx="0">
                  <c:v>Revenue and Land Reform Dept.</c:v>
                </c:pt>
                <c:pt idx="1">
                  <c:v>Home Dept.</c:v>
                </c:pt>
                <c:pt idx="2">
                  <c:v>Rural Development Dept.</c:v>
                </c:pt>
                <c:pt idx="3">
                  <c:v>Energy Dept.</c:v>
                </c:pt>
                <c:pt idx="4">
                  <c:v>Food and Consumer Protection Dept.</c:v>
                </c:pt>
                <c:pt idx="5">
                  <c:v>Social Welfare Dept.</c:v>
                </c:pt>
                <c:pt idx="6">
                  <c:v>Panchayati Raj Dept.</c:v>
                </c:pt>
                <c:pt idx="7">
                  <c:v>Disaster Dept.</c:v>
                </c:pt>
                <c:pt idx="8">
                  <c:v>Education Dept.</c:v>
                </c:pt>
                <c:pt idx="9">
                  <c:v>Finance Dept.</c:v>
                </c:pt>
                <c:pt idx="10">
                  <c:v>Other Depts.</c:v>
                </c:pt>
              </c:strCache>
            </c:strRef>
          </c:cat>
          <c:val>
            <c:numRef>
              <c:f>'Top 10 Dept'!$C$25:$C$35</c:f>
              <c:numCache>
                <c:formatCode>General</c:formatCode>
                <c:ptCount val="11"/>
                <c:pt idx="0">
                  <c:v>205320</c:v>
                </c:pt>
                <c:pt idx="1">
                  <c:v>129436</c:v>
                </c:pt>
                <c:pt idx="2">
                  <c:v>92879</c:v>
                </c:pt>
                <c:pt idx="3">
                  <c:v>84675</c:v>
                </c:pt>
                <c:pt idx="4">
                  <c:v>84449</c:v>
                </c:pt>
                <c:pt idx="5">
                  <c:v>64819</c:v>
                </c:pt>
                <c:pt idx="6">
                  <c:v>50671</c:v>
                </c:pt>
                <c:pt idx="7">
                  <c:v>44135</c:v>
                </c:pt>
                <c:pt idx="8">
                  <c:v>39504</c:v>
                </c:pt>
                <c:pt idx="9">
                  <c:v>36538</c:v>
                </c:pt>
                <c:pt idx="10">
                  <c:v>124011</c:v>
                </c:pt>
              </c:numCache>
            </c:numRef>
          </c:val>
          <c:extLst>
            <c:ext xmlns:c16="http://schemas.microsoft.com/office/drawing/2014/chart" uri="{C3380CC4-5D6E-409C-BE32-E72D297353CC}">
              <c16:uniqueId val="{00000016-8265-4B97-93E3-3182086D1D58}"/>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53500844636710765"/>
          <c:y val="6.6645770841144869E-2"/>
          <c:w val="0.43400067520010455"/>
          <c:h val="0.884069569428821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Schbook BT" panose="02040603050705020303" pitchFamily="18" charset="0"/>
              <a:ea typeface="Noto Sans" panose="020B0502040504020204" pitchFamily="34" charset="0"/>
              <a:cs typeface="Noto Sans" panose="020B0502040504020204" pitchFamily="34"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latin typeface="Cambria" panose="02040503050406030204" pitchFamily="18" charset="0"/>
                <a:ea typeface="Cambria" panose="02040503050406030204" pitchFamily="18" charset="0"/>
              </a:rPr>
              <a:t>Max Complaint</a:t>
            </a:r>
            <a:r>
              <a:rPr lang="en-US" b="1" baseline="0" dirty="0">
                <a:solidFill>
                  <a:schemeClr val="tx1"/>
                </a:solidFill>
                <a:latin typeface="Cambria" panose="02040503050406030204" pitchFamily="18" charset="0"/>
                <a:ea typeface="Cambria" panose="02040503050406030204" pitchFamily="18" charset="0"/>
              </a:rPr>
              <a:t> Received</a:t>
            </a:r>
            <a:endParaRPr lang="en-US" b="1" dirty="0">
              <a:solidFill>
                <a:schemeClr val="tx1"/>
              </a:solidFill>
              <a:latin typeface="Cambria" panose="02040503050406030204" pitchFamily="18" charset="0"/>
              <a:ea typeface="Cambria" panose="02040503050406030204" pitchFamily="18" charset="0"/>
            </a:endParaRPr>
          </a:p>
        </c:rich>
      </c:tx>
      <c:overlay val="0"/>
      <c:spPr>
        <a:noFill/>
        <a:ln>
          <a:noFill/>
        </a:ln>
        <a:effectLst/>
      </c:spPr>
    </c:title>
    <c:autoTitleDeleted val="0"/>
    <c:plotArea>
      <c:layout/>
      <c:pieChart>
        <c:varyColors val="1"/>
        <c:ser>
          <c:idx val="0"/>
          <c:order val="0"/>
          <c:tx>
            <c:strRef>
              <c:f>Sheet4!$C$3</c:f>
              <c:strCache>
                <c:ptCount val="1"/>
                <c:pt idx="0">
                  <c:v>Total Received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B20-42B6-960A-024D2CE804B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B20-42B6-960A-024D2CE804B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B20-42B6-960A-024D2CE804B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B20-42B6-960A-024D2CE804B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B20-42B6-960A-024D2CE804B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B20-42B6-960A-024D2CE804B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B20-42B6-960A-024D2CE804B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9B20-42B6-960A-024D2CE804B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9B20-42B6-960A-024D2CE804B1}"/>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9B20-42B6-960A-024D2CE804B1}"/>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9B20-42B6-960A-024D2CE804B1}"/>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Rockwell" panose="02060603020205020403" pitchFamily="18"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Sheet4!$B$4:$B$14</c:f>
              <c:strCache>
                <c:ptCount val="11"/>
                <c:pt idx="0">
                  <c:v>Health Department</c:v>
                </c:pt>
                <c:pt idx="1">
                  <c:v>Education Department</c:v>
                </c:pt>
                <c:pt idx="2">
                  <c:v>Water Resource Department</c:v>
                </c:pt>
                <c:pt idx="3">
                  <c:v>Finance Department</c:v>
                </c:pt>
                <c:pt idx="4">
                  <c:v>Labour Resource Department</c:v>
                </c:pt>
                <c:pt idx="5">
                  <c:v>Animal &amp; Fishery Resource Department</c:v>
                </c:pt>
                <c:pt idx="6">
                  <c:v>Co-operative Department</c:v>
                </c:pt>
                <c:pt idx="7">
                  <c:v>General Administration Department</c:v>
                </c:pt>
                <c:pt idx="8">
                  <c:v>Agriculture Department</c:v>
                </c:pt>
                <c:pt idx="9">
                  <c:v>Home Department</c:v>
                </c:pt>
                <c:pt idx="10">
                  <c:v>Others</c:v>
                </c:pt>
              </c:strCache>
            </c:strRef>
          </c:cat>
          <c:val>
            <c:numRef>
              <c:f>Sheet4!$C$4:$C$14</c:f>
              <c:numCache>
                <c:formatCode>General</c:formatCode>
                <c:ptCount val="11"/>
                <c:pt idx="0">
                  <c:v>363</c:v>
                </c:pt>
                <c:pt idx="1">
                  <c:v>312</c:v>
                </c:pt>
                <c:pt idx="2">
                  <c:v>190</c:v>
                </c:pt>
                <c:pt idx="3">
                  <c:v>142</c:v>
                </c:pt>
                <c:pt idx="4">
                  <c:v>118</c:v>
                </c:pt>
                <c:pt idx="5">
                  <c:v>113</c:v>
                </c:pt>
                <c:pt idx="6">
                  <c:v>86</c:v>
                </c:pt>
                <c:pt idx="7">
                  <c:v>66</c:v>
                </c:pt>
                <c:pt idx="8">
                  <c:v>63</c:v>
                </c:pt>
                <c:pt idx="9">
                  <c:v>58</c:v>
                </c:pt>
                <c:pt idx="10">
                  <c:v>646</c:v>
                </c:pt>
              </c:numCache>
            </c:numRef>
          </c:val>
          <c:extLst>
            <c:ext xmlns:c16="http://schemas.microsoft.com/office/drawing/2014/chart" uri="{C3380CC4-5D6E-409C-BE32-E72D297353CC}">
              <c16:uniqueId val="{00000016-9B20-42B6-960A-024D2CE804B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0398665323488021"/>
          <c:y val="8.0607761148270077E-2"/>
          <c:w val="0.38716258352617466"/>
          <c:h val="0.88393655191852849"/>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754248321090814E-2"/>
          <c:y val="6.9940722117166704E-2"/>
          <c:w val="0.4613426612996821"/>
          <c:h val="0.85804762762606424"/>
        </c:manualLayout>
      </c:layout>
      <c:pieChart>
        <c:varyColors val="1"/>
        <c:ser>
          <c:idx val="0"/>
          <c:order val="0"/>
          <c:tx>
            <c:strRef>
              <c:f>Sheet4!$C$19</c:f>
              <c:strCache>
                <c:ptCount val="1"/>
                <c:pt idx="0">
                  <c:v>Total Received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12-475E-B832-B6E64D7ED2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12-475E-B832-B6E64D7ED2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12-475E-B832-B6E64D7ED2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A12-475E-B832-B6E64D7ED2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A12-475E-B832-B6E64D7ED2E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A12-475E-B832-B6E64D7ED2E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A12-475E-B832-B6E64D7ED2E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FA12-475E-B832-B6E64D7ED2E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A12-475E-B832-B6E64D7ED2E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FA12-475E-B832-B6E64D7ED2E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FA12-475E-B832-B6E64D7ED2E9}"/>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Sheet4!$B$20:$B$30</c:f>
              <c:strCache>
                <c:ptCount val="11"/>
                <c:pt idx="0">
                  <c:v>Gaya</c:v>
                </c:pt>
                <c:pt idx="1">
                  <c:v>Patna</c:v>
                </c:pt>
                <c:pt idx="2">
                  <c:v>Siwan</c:v>
                </c:pt>
                <c:pt idx="3">
                  <c:v>Purba Champaran</c:v>
                </c:pt>
                <c:pt idx="4">
                  <c:v>Muzaffarpur</c:v>
                </c:pt>
                <c:pt idx="5">
                  <c:v>Bhagalpur</c:v>
                </c:pt>
                <c:pt idx="6">
                  <c:v>Buxar</c:v>
                </c:pt>
                <c:pt idx="7">
                  <c:v>Pashchim Champaran</c:v>
                </c:pt>
                <c:pt idx="8">
                  <c:v>Madhubani</c:v>
                </c:pt>
                <c:pt idx="9">
                  <c:v>Katihar</c:v>
                </c:pt>
                <c:pt idx="10">
                  <c:v>Others</c:v>
                </c:pt>
              </c:strCache>
            </c:strRef>
          </c:cat>
          <c:val>
            <c:numRef>
              <c:f>Sheet4!$C$20:$C$30</c:f>
              <c:numCache>
                <c:formatCode>General</c:formatCode>
                <c:ptCount val="11"/>
                <c:pt idx="0">
                  <c:v>442</c:v>
                </c:pt>
                <c:pt idx="1">
                  <c:v>400</c:v>
                </c:pt>
                <c:pt idx="2">
                  <c:v>373</c:v>
                </c:pt>
                <c:pt idx="3">
                  <c:v>265</c:v>
                </c:pt>
                <c:pt idx="4">
                  <c:v>264</c:v>
                </c:pt>
                <c:pt idx="5">
                  <c:v>248</c:v>
                </c:pt>
                <c:pt idx="6">
                  <c:v>226</c:v>
                </c:pt>
                <c:pt idx="7">
                  <c:v>185</c:v>
                </c:pt>
                <c:pt idx="8">
                  <c:v>180</c:v>
                </c:pt>
                <c:pt idx="9">
                  <c:v>180</c:v>
                </c:pt>
                <c:pt idx="10">
                  <c:v>2769</c:v>
                </c:pt>
              </c:numCache>
            </c:numRef>
          </c:val>
          <c:extLst>
            <c:ext xmlns:c16="http://schemas.microsoft.com/office/drawing/2014/chart" uri="{C3380CC4-5D6E-409C-BE32-E72D297353CC}">
              <c16:uniqueId val="{00000016-FA12-475E-B832-B6E64D7ED2E9}"/>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669880236124333"/>
          <c:y val="0.10826350891532277"/>
          <c:w val="0.28753592786816251"/>
          <c:h val="0.8223918092723558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 /></Relationships>
</file>

<file path=ppt/drawings/drawing1.xml><?xml version="1.0" encoding="utf-8"?>
<c:userShapes xmlns:c="http://schemas.openxmlformats.org/drawingml/2006/chart">
  <cdr:relSizeAnchor xmlns:cdr="http://schemas.openxmlformats.org/drawingml/2006/chartDrawing">
    <cdr:from>
      <cdr:x>0.36589</cdr:x>
      <cdr:y>0.0317</cdr:y>
    </cdr:from>
    <cdr:to>
      <cdr:x>0.58333</cdr:x>
      <cdr:y>0.07493</cdr:y>
    </cdr:to>
    <cdr:sp macro="" textlink="">
      <cdr:nvSpPr>
        <cdr:cNvPr id="2" name="TextBox 1">
          <a:extLst xmlns:a="http://schemas.openxmlformats.org/drawingml/2006/main">
            <a:ext uri="{FF2B5EF4-FFF2-40B4-BE49-F238E27FC236}">
              <a16:creationId xmlns:a16="http://schemas.microsoft.com/office/drawing/2014/main" id="{21498263-5B58-4E90-B421-8DC666A74E77}"/>
            </a:ext>
          </a:extLst>
        </cdr:cNvPr>
        <cdr:cNvSpPr txBox="1"/>
      </cdr:nvSpPr>
      <cdr:spPr>
        <a:xfrm xmlns:a="http://schemas.openxmlformats.org/drawingml/2006/main">
          <a:off x="3108960" y="154744"/>
          <a:ext cx="1847557" cy="2110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0.38576</cdr:x>
      <cdr:y>0.03746</cdr:y>
    </cdr:from>
    <cdr:to>
      <cdr:x>0.61589</cdr:x>
      <cdr:y>0.09222</cdr:y>
    </cdr:to>
    <cdr:sp macro="" textlink="">
      <cdr:nvSpPr>
        <cdr:cNvPr id="3" name="TextBox 2">
          <a:extLst xmlns:a="http://schemas.openxmlformats.org/drawingml/2006/main">
            <a:ext uri="{FF2B5EF4-FFF2-40B4-BE49-F238E27FC236}">
              <a16:creationId xmlns:a16="http://schemas.microsoft.com/office/drawing/2014/main" id="{71996DC2-0A0F-4355-A139-DD1E104679E1}"/>
            </a:ext>
          </a:extLst>
        </cdr:cNvPr>
        <cdr:cNvSpPr txBox="1"/>
      </cdr:nvSpPr>
      <cdr:spPr>
        <a:xfrm xmlns:a="http://schemas.openxmlformats.org/drawingml/2006/main">
          <a:off x="3277772" y="182879"/>
          <a:ext cx="1955410" cy="2672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b="1" dirty="0">
              <a:solidFill>
                <a:schemeClr val="tx1"/>
              </a:solidFill>
              <a:latin typeface="Cambria" panose="02040503050406030204" pitchFamily="18" charset="0"/>
              <a:ea typeface="Cambria" panose="02040503050406030204" pitchFamily="18" charset="0"/>
            </a:rPr>
            <a:t>Max Complaint</a:t>
          </a:r>
          <a:r>
            <a:rPr lang="en-US" b="1" baseline="0" dirty="0">
              <a:solidFill>
                <a:schemeClr val="tx1"/>
              </a:solidFill>
              <a:latin typeface="Cambria" panose="02040503050406030204" pitchFamily="18" charset="0"/>
              <a:ea typeface="Cambria" panose="02040503050406030204" pitchFamily="18" charset="0"/>
            </a:rPr>
            <a:t> Received</a:t>
          </a:r>
          <a:endParaRPr lang="en-US" b="1" dirty="0">
            <a:solidFill>
              <a:schemeClr val="tx1"/>
            </a:solidFill>
            <a:latin typeface="Cambria" panose="02040503050406030204" pitchFamily="18" charset="0"/>
            <a:ea typeface="Cambria" panose="020405030504060302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C3A27D1-FAD4-44A8-AC1A-08B147B13332}" type="datetimeFigureOut">
              <a:rPr lang="en-US" smtClean="0"/>
              <a:pPr/>
              <a:t>1/20/2023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A583F6B-7FD8-4B8F-9E07-B4A07CA8CC1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D15E83-CF63-4977-A488-B7037955EB1E}" type="datetimeFigureOut">
              <a:rPr lang="en-IN" smtClean="0"/>
              <a:pPr/>
              <a:t>20-01-2023</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65D300-C47F-47CE-8290-F5455420E265}" type="slidenum">
              <a:rPr lang="en-IN" smtClean="0"/>
              <a:pPr/>
              <a:t>‹#›</a:t>
            </a:fld>
            <a:endParaRPr lang="en-IN"/>
          </a:p>
        </p:txBody>
      </p:sp>
    </p:spTree>
    <p:extLst>
      <p:ext uri="{BB962C8B-B14F-4D97-AF65-F5344CB8AC3E}">
        <p14:creationId xmlns:p14="http://schemas.microsoft.com/office/powerpoint/2010/main" val="417536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91C9EA17-6DCD-4A0A-9EB1-6176DF282A69}" type="slidenum">
              <a:rPr lang="en-IN" smtClean="0"/>
              <a:pPr>
                <a:defRPr/>
              </a:pPr>
              <a:t>1</a:t>
            </a:fld>
            <a:endParaRPr lang="en-IN"/>
          </a:p>
        </p:txBody>
      </p:sp>
    </p:spTree>
    <p:extLst>
      <p:ext uri="{BB962C8B-B14F-4D97-AF65-F5344CB8AC3E}">
        <p14:creationId xmlns:p14="http://schemas.microsoft.com/office/powerpoint/2010/main" val="2130388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215900" y="809625"/>
            <a:ext cx="7177088" cy="4038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xfrm>
            <a:off x="673788" y="5120597"/>
            <a:ext cx="5390305" cy="4845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96" tIns="45049" rIns="90096" bIns="45049" numCol="1" anchor="t" anchorCtr="0" compatLnSpc="1">
            <a:prstTxWarp prst="textNoShape">
              <a:avLst/>
            </a:prstTxWarp>
          </a:bodyPr>
          <a:lstStyle/>
          <a:p>
            <a:pPr eaLnBrk="1" hangingPunct="1"/>
            <a:endParaRPr lang="en-US" altLang="en-US" dirty="0"/>
          </a:p>
        </p:txBody>
      </p:sp>
      <p:sp>
        <p:nvSpPr>
          <p:cNvPr id="5124" name="Slide Number Placeholder 3"/>
          <p:cNvSpPr txBox="1">
            <a:spLocks noGrp="1"/>
          </p:cNvSpPr>
          <p:nvPr/>
        </p:nvSpPr>
        <p:spPr bwMode="auto">
          <a:xfrm>
            <a:off x="3816574" y="10233708"/>
            <a:ext cx="2919748" cy="540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96" tIns="45049" rIns="90096" bIns="45049" anchor="b"/>
          <a:lstStyle>
            <a:lvl1pPr defTabSz="895350">
              <a:defRPr>
                <a:solidFill>
                  <a:schemeClr val="tx1"/>
                </a:solidFill>
                <a:latin typeface="Calibri" panose="020F0502020204030204" pitchFamily="34" charset="0"/>
                <a:cs typeface="Arial" panose="020B0604020202020204" pitchFamily="34" charset="0"/>
              </a:defRPr>
            </a:lvl1pPr>
            <a:lvl2pPr marL="742950" indent="-285750" defTabSz="895350">
              <a:defRPr>
                <a:solidFill>
                  <a:schemeClr val="tx1"/>
                </a:solidFill>
                <a:latin typeface="Calibri" panose="020F0502020204030204" pitchFamily="34" charset="0"/>
                <a:cs typeface="Arial" panose="020B0604020202020204" pitchFamily="34" charset="0"/>
              </a:defRPr>
            </a:lvl2pPr>
            <a:lvl3pPr marL="1143000" indent="-228600" defTabSz="895350">
              <a:defRPr>
                <a:solidFill>
                  <a:schemeClr val="tx1"/>
                </a:solidFill>
                <a:latin typeface="Calibri" panose="020F0502020204030204" pitchFamily="34" charset="0"/>
                <a:cs typeface="Arial" panose="020B0604020202020204" pitchFamily="34" charset="0"/>
              </a:defRPr>
            </a:lvl3pPr>
            <a:lvl4pPr marL="1600200" indent="-228600" defTabSz="895350">
              <a:defRPr>
                <a:solidFill>
                  <a:schemeClr val="tx1"/>
                </a:solidFill>
                <a:latin typeface="Calibri" panose="020F0502020204030204" pitchFamily="34" charset="0"/>
                <a:cs typeface="Arial" panose="020B0604020202020204" pitchFamily="34" charset="0"/>
              </a:defRPr>
            </a:lvl4pPr>
            <a:lvl5pPr marL="2057400" indent="-228600" defTabSz="895350">
              <a:defRPr>
                <a:solidFill>
                  <a:schemeClr val="tx1"/>
                </a:solidFill>
                <a:latin typeface="Calibri" panose="020F0502020204030204" pitchFamily="34" charset="0"/>
                <a:cs typeface="Arial" panose="020B0604020202020204" pitchFamily="34" charset="0"/>
              </a:defRPr>
            </a:lvl5pPr>
            <a:lvl6pPr marL="2514600" indent="-228600" defTabSz="8953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8953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8953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8953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53561129-B04D-420C-8627-E32E8664427A}" type="slidenum">
              <a:rPr lang="en-US" altLang="en-US" sz="1200">
                <a:solidFill>
                  <a:srgbClr val="727272"/>
                </a:solidFill>
                <a:latin typeface="Futura"/>
                <a:ea typeface="ヒラギノ角ゴ ProN W3"/>
                <a:cs typeface="ヒラギノ角ゴ ProN W3"/>
                <a:sym typeface="Futura"/>
              </a:rPr>
              <a:pPr algn="r" eaLnBrk="1" hangingPunct="1"/>
              <a:t>19</a:t>
            </a:fld>
            <a:endParaRPr lang="en-US" altLang="en-US" sz="1200">
              <a:solidFill>
                <a:srgbClr val="727272"/>
              </a:solidFill>
              <a:latin typeface="Futura"/>
              <a:ea typeface="ヒラギノ角ゴ ProN W3"/>
              <a:cs typeface="ヒラギノ角ゴ ProN W3"/>
              <a:sym typeface="Futura"/>
            </a:endParaRPr>
          </a:p>
        </p:txBody>
      </p:sp>
    </p:spTree>
    <p:extLst>
      <p:ext uri="{BB962C8B-B14F-4D97-AF65-F5344CB8AC3E}">
        <p14:creationId xmlns:p14="http://schemas.microsoft.com/office/powerpoint/2010/main" val="1700531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3" y="1347788"/>
            <a:ext cx="6462712" cy="3636962"/>
          </a:xfrm>
        </p:spPr>
      </p:sp>
      <p:sp>
        <p:nvSpPr>
          <p:cNvPr id="3" name="Notes Placeholder 2"/>
          <p:cNvSpPr>
            <a:spLocks noGrp="1"/>
          </p:cNvSpPr>
          <p:nvPr>
            <p:ph type="body" idx="1"/>
          </p:nvPr>
        </p:nvSpPr>
        <p:spPr/>
        <p:txBody>
          <a:bodyPr/>
          <a:lstStyle/>
          <a:p>
            <a:pPr marL="0" lvl="1" indent="0">
              <a:lnSpc>
                <a:spcPct val="120000"/>
              </a:lnSpc>
              <a:buFont typeface="Arial"/>
              <a:buNone/>
            </a:pPr>
            <a:r>
              <a:rPr lang="en-US" sz="1600" b="1" u="sng" dirty="0">
                <a:solidFill>
                  <a:schemeClr val="tx1"/>
                </a:solidFill>
                <a:latin typeface="Cambria" pitchFamily="18" charset="0"/>
              </a:rPr>
              <a:t>Notes From CEO Sir:</a:t>
            </a:r>
          </a:p>
          <a:p>
            <a:pPr marL="285750" lvl="1" indent="-285750">
              <a:lnSpc>
                <a:spcPct val="120000"/>
              </a:lnSpc>
              <a:buFont typeface="Arial" pitchFamily="34" charset="0"/>
              <a:buChar char="•"/>
            </a:pPr>
            <a:r>
              <a:rPr lang="en-US" sz="1600" b="0" u="none" dirty="0">
                <a:solidFill>
                  <a:schemeClr val="tx1"/>
                </a:solidFill>
                <a:latin typeface="Cambria" pitchFamily="18" charset="0"/>
              </a:rPr>
              <a:t>New enterprises</a:t>
            </a:r>
            <a:r>
              <a:rPr lang="en-US" sz="1600" b="0" u="none" baseline="0" dirty="0">
                <a:solidFill>
                  <a:schemeClr val="tx1"/>
                </a:solidFill>
                <a:latin typeface="Cambria" pitchFamily="18" charset="0"/>
              </a:rPr>
              <a:t> very low</a:t>
            </a:r>
            <a:endParaRPr lang="en-US" sz="1600" b="0" u="none" dirty="0">
              <a:solidFill>
                <a:schemeClr val="tx1"/>
              </a:solidFill>
              <a:latin typeface="Cambria" pitchFamily="18" charset="0"/>
            </a:endParaRPr>
          </a:p>
          <a:p>
            <a:pPr marL="285750" lvl="1" indent="-285750">
              <a:lnSpc>
                <a:spcPct val="120000"/>
              </a:lnSpc>
              <a:buFont typeface="Arial" pitchFamily="34" charset="0"/>
              <a:buChar char="•"/>
            </a:pPr>
            <a:r>
              <a:rPr lang="en-US" sz="1600" b="0" u="none" dirty="0">
                <a:solidFill>
                  <a:schemeClr val="tx1"/>
                </a:solidFill>
                <a:latin typeface="Cambria" pitchFamily="18" charset="0"/>
              </a:rPr>
              <a:t>Task of economy is to improve earnings</a:t>
            </a:r>
            <a:r>
              <a:rPr lang="en-US" sz="1600" b="0" u="none" baseline="0" dirty="0">
                <a:solidFill>
                  <a:schemeClr val="tx1"/>
                </a:solidFill>
                <a:latin typeface="Cambria" pitchFamily="18" charset="0"/>
              </a:rPr>
              <a:t> at lower level </a:t>
            </a:r>
          </a:p>
          <a:p>
            <a:pPr marL="285750" lvl="1" indent="-285750">
              <a:lnSpc>
                <a:spcPct val="120000"/>
              </a:lnSpc>
              <a:buFont typeface="Arial" pitchFamily="34" charset="0"/>
              <a:buChar char="•"/>
            </a:pPr>
            <a:r>
              <a:rPr lang="en-US" sz="1600" b="0" u="none" dirty="0">
                <a:solidFill>
                  <a:schemeClr val="tx1"/>
                </a:solidFill>
                <a:latin typeface="Cambria" pitchFamily="18" charset="0"/>
              </a:rPr>
              <a:t>Quality of employment improving</a:t>
            </a:r>
            <a:r>
              <a:rPr lang="en-US" sz="1600" b="0" u="none" baseline="0" dirty="0">
                <a:solidFill>
                  <a:schemeClr val="tx1"/>
                </a:solidFill>
                <a:latin typeface="Cambria" pitchFamily="18" charset="0"/>
              </a:rPr>
              <a:t> at lowest level</a:t>
            </a:r>
          </a:p>
          <a:p>
            <a:pPr marL="285750" lvl="1" indent="-285750">
              <a:lnSpc>
                <a:spcPct val="120000"/>
              </a:lnSpc>
              <a:buFont typeface="Arial" pitchFamily="34" charset="0"/>
              <a:buChar char="•"/>
            </a:pPr>
            <a:r>
              <a:rPr lang="en-US" sz="1600" b="0" u="none" baseline="0" dirty="0">
                <a:solidFill>
                  <a:schemeClr val="tx1"/>
                </a:solidFill>
                <a:latin typeface="Cambria" pitchFamily="18" charset="0"/>
              </a:rPr>
              <a:t>No statistician, No economist captures this</a:t>
            </a:r>
          </a:p>
          <a:p>
            <a:pPr marL="285750" marR="0" lvl="1" indent="-285750" algn="l" defTabSz="914400" rtl="0" eaLnBrk="1" fontAlgn="auto" latinLnBrk="0" hangingPunct="1">
              <a:lnSpc>
                <a:spcPct val="120000"/>
              </a:lnSpc>
              <a:spcBef>
                <a:spcPts val="0"/>
              </a:spcBef>
              <a:spcAft>
                <a:spcPts val="0"/>
              </a:spcAft>
              <a:buClrTx/>
              <a:buSzTx/>
              <a:buFont typeface="Arial" pitchFamily="34" charset="0"/>
              <a:buChar char="•"/>
              <a:tabLst/>
              <a:defRPr/>
            </a:pPr>
            <a:r>
              <a:rPr lang="en-US" sz="1600" b="0" u="none" baseline="0" dirty="0">
                <a:solidFill>
                  <a:schemeClr val="tx1"/>
                </a:solidFill>
                <a:latin typeface="Cambria" pitchFamily="18" charset="0"/>
              </a:rPr>
              <a:t>There cannot be anything more progressive than this</a:t>
            </a:r>
            <a:endParaRPr lang="en-US" sz="1600" b="0" u="none" dirty="0">
              <a:solidFill>
                <a:schemeClr val="tx1"/>
              </a:solidFill>
              <a:latin typeface="Cambria" pitchFamily="18" charset="0"/>
            </a:endParaRPr>
          </a:p>
          <a:p>
            <a:pPr marL="0" lvl="1" indent="0">
              <a:lnSpc>
                <a:spcPct val="120000"/>
              </a:lnSpc>
              <a:buFont typeface="Arial" pitchFamily="34" charset="0"/>
              <a:buNone/>
            </a:pPr>
            <a:endParaRPr lang="en-US" sz="1600" b="0" u="none" baseline="0" dirty="0">
              <a:solidFill>
                <a:schemeClr val="tx1"/>
              </a:solidFill>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981E8CE-25B2-48B4-9925-76C78D73BE0C}" type="slidenum">
              <a:rPr kumimoji="0" lang="en-IN"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IN"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29777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3" y="1347788"/>
            <a:ext cx="6462712" cy="3636962"/>
          </a:xfrm>
        </p:spPr>
      </p:sp>
      <p:sp>
        <p:nvSpPr>
          <p:cNvPr id="3" name="Notes Placeholder 2"/>
          <p:cNvSpPr>
            <a:spLocks noGrp="1"/>
          </p:cNvSpPr>
          <p:nvPr>
            <p:ph type="body" idx="1"/>
          </p:nvPr>
        </p:nvSpPr>
        <p:spPr/>
        <p:txBody>
          <a:bodyPr/>
          <a:lstStyle/>
          <a:p>
            <a:pPr marL="0" lvl="1" indent="0">
              <a:lnSpc>
                <a:spcPct val="120000"/>
              </a:lnSpc>
              <a:buFont typeface="Arial"/>
              <a:buNone/>
            </a:pPr>
            <a:r>
              <a:rPr lang="en-US" sz="1600" b="1" u="sng" dirty="0">
                <a:solidFill>
                  <a:schemeClr val="tx1"/>
                </a:solidFill>
                <a:latin typeface="Cambria" pitchFamily="18" charset="0"/>
              </a:rPr>
              <a:t>Notes From CEO Sir:</a:t>
            </a:r>
          </a:p>
          <a:p>
            <a:pPr marL="285750" lvl="1" indent="-285750">
              <a:lnSpc>
                <a:spcPct val="120000"/>
              </a:lnSpc>
              <a:buFont typeface="Arial" pitchFamily="34" charset="0"/>
              <a:buChar char="•"/>
            </a:pPr>
            <a:r>
              <a:rPr lang="en-US" sz="1600" b="0" u="none" dirty="0">
                <a:solidFill>
                  <a:schemeClr val="tx1"/>
                </a:solidFill>
                <a:latin typeface="Cambria" pitchFamily="18" charset="0"/>
              </a:rPr>
              <a:t>New enterprises</a:t>
            </a:r>
            <a:r>
              <a:rPr lang="en-US" sz="1600" b="0" u="none" baseline="0" dirty="0">
                <a:solidFill>
                  <a:schemeClr val="tx1"/>
                </a:solidFill>
                <a:latin typeface="Cambria" pitchFamily="18" charset="0"/>
              </a:rPr>
              <a:t> very low</a:t>
            </a:r>
            <a:endParaRPr lang="en-US" sz="1600" b="0" u="none" dirty="0">
              <a:solidFill>
                <a:schemeClr val="tx1"/>
              </a:solidFill>
              <a:latin typeface="Cambria" pitchFamily="18" charset="0"/>
            </a:endParaRPr>
          </a:p>
          <a:p>
            <a:pPr marL="285750" lvl="1" indent="-285750">
              <a:lnSpc>
                <a:spcPct val="120000"/>
              </a:lnSpc>
              <a:buFont typeface="Arial" pitchFamily="34" charset="0"/>
              <a:buChar char="•"/>
            </a:pPr>
            <a:r>
              <a:rPr lang="en-US" sz="1600" b="0" u="none" dirty="0">
                <a:solidFill>
                  <a:schemeClr val="tx1"/>
                </a:solidFill>
                <a:latin typeface="Cambria" pitchFamily="18" charset="0"/>
              </a:rPr>
              <a:t>Task of economy is to improve earnings</a:t>
            </a:r>
            <a:r>
              <a:rPr lang="en-US" sz="1600" b="0" u="none" baseline="0" dirty="0">
                <a:solidFill>
                  <a:schemeClr val="tx1"/>
                </a:solidFill>
                <a:latin typeface="Cambria" pitchFamily="18" charset="0"/>
              </a:rPr>
              <a:t> at lower level </a:t>
            </a:r>
          </a:p>
          <a:p>
            <a:pPr marL="285750" lvl="1" indent="-285750">
              <a:lnSpc>
                <a:spcPct val="120000"/>
              </a:lnSpc>
              <a:buFont typeface="Arial" pitchFamily="34" charset="0"/>
              <a:buChar char="•"/>
            </a:pPr>
            <a:r>
              <a:rPr lang="en-US" sz="1600" b="0" u="none" dirty="0">
                <a:solidFill>
                  <a:schemeClr val="tx1"/>
                </a:solidFill>
                <a:latin typeface="Cambria" pitchFamily="18" charset="0"/>
              </a:rPr>
              <a:t>Quality of employment improving</a:t>
            </a:r>
            <a:r>
              <a:rPr lang="en-US" sz="1600" b="0" u="none" baseline="0" dirty="0">
                <a:solidFill>
                  <a:schemeClr val="tx1"/>
                </a:solidFill>
                <a:latin typeface="Cambria" pitchFamily="18" charset="0"/>
              </a:rPr>
              <a:t> at lowest level</a:t>
            </a:r>
          </a:p>
          <a:p>
            <a:pPr marL="285750" lvl="1" indent="-285750">
              <a:lnSpc>
                <a:spcPct val="120000"/>
              </a:lnSpc>
              <a:buFont typeface="Arial" pitchFamily="34" charset="0"/>
              <a:buChar char="•"/>
            </a:pPr>
            <a:r>
              <a:rPr lang="en-US" sz="1600" b="0" u="none" baseline="0" dirty="0">
                <a:solidFill>
                  <a:schemeClr val="tx1"/>
                </a:solidFill>
                <a:latin typeface="Cambria" pitchFamily="18" charset="0"/>
              </a:rPr>
              <a:t>No statistician, No economist captures this</a:t>
            </a:r>
          </a:p>
          <a:p>
            <a:pPr marL="285750" marR="0" lvl="1" indent="-285750" algn="l" defTabSz="914400" rtl="0" eaLnBrk="1" fontAlgn="auto" latinLnBrk="0" hangingPunct="1">
              <a:lnSpc>
                <a:spcPct val="120000"/>
              </a:lnSpc>
              <a:spcBef>
                <a:spcPts val="0"/>
              </a:spcBef>
              <a:spcAft>
                <a:spcPts val="0"/>
              </a:spcAft>
              <a:buClrTx/>
              <a:buSzTx/>
              <a:buFont typeface="Arial" pitchFamily="34" charset="0"/>
              <a:buChar char="•"/>
              <a:tabLst/>
              <a:defRPr/>
            </a:pPr>
            <a:r>
              <a:rPr lang="en-US" sz="1600" b="0" u="none" baseline="0" dirty="0">
                <a:solidFill>
                  <a:schemeClr val="tx1"/>
                </a:solidFill>
                <a:latin typeface="Cambria" pitchFamily="18" charset="0"/>
              </a:rPr>
              <a:t>There cannot be anything more progressive than this</a:t>
            </a:r>
            <a:endParaRPr lang="en-US" sz="1600" b="0" u="none" dirty="0">
              <a:solidFill>
                <a:schemeClr val="tx1"/>
              </a:solidFill>
              <a:latin typeface="Cambria" pitchFamily="18" charset="0"/>
            </a:endParaRPr>
          </a:p>
          <a:p>
            <a:pPr marL="0" lvl="1" indent="0">
              <a:lnSpc>
                <a:spcPct val="120000"/>
              </a:lnSpc>
              <a:buFont typeface="Arial" pitchFamily="34" charset="0"/>
              <a:buNone/>
            </a:pPr>
            <a:endParaRPr lang="en-US" sz="1600" b="0" u="none" baseline="0" dirty="0">
              <a:solidFill>
                <a:schemeClr val="tx1"/>
              </a:solidFill>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981E8CE-25B2-48B4-9925-76C78D73BE0C}" type="slidenum">
              <a:rPr kumimoji="0" lang="en-IN"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IN"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99851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65D300-C47F-47CE-8290-F5455420E265}" type="slidenum">
              <a:rPr lang="en-IN" smtClean="0"/>
              <a:pPr/>
              <a:t>24</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3" y="1347788"/>
            <a:ext cx="6462712" cy="3636962"/>
          </a:xfrm>
        </p:spPr>
      </p:sp>
      <p:sp>
        <p:nvSpPr>
          <p:cNvPr id="3" name="Notes Placeholder 2"/>
          <p:cNvSpPr>
            <a:spLocks noGrp="1"/>
          </p:cNvSpPr>
          <p:nvPr>
            <p:ph type="body" idx="1"/>
          </p:nvPr>
        </p:nvSpPr>
        <p:spPr/>
        <p:txBody>
          <a:bodyPr/>
          <a:lstStyle/>
          <a:p>
            <a:pPr marL="0" lvl="1" indent="0">
              <a:lnSpc>
                <a:spcPct val="120000"/>
              </a:lnSpc>
              <a:buFont typeface="Arial"/>
              <a:buNone/>
            </a:pPr>
            <a:r>
              <a:rPr lang="en-US" sz="1600" b="1" u="sng" dirty="0">
                <a:solidFill>
                  <a:schemeClr val="tx1"/>
                </a:solidFill>
                <a:latin typeface="Cambria" pitchFamily="18" charset="0"/>
              </a:rPr>
              <a:t>Notes From CEO Sir:</a:t>
            </a:r>
          </a:p>
          <a:p>
            <a:pPr marL="285750" lvl="1" indent="-285750">
              <a:lnSpc>
                <a:spcPct val="120000"/>
              </a:lnSpc>
              <a:buFont typeface="Arial" pitchFamily="34" charset="0"/>
              <a:buChar char="•"/>
            </a:pPr>
            <a:r>
              <a:rPr lang="en-US" sz="1600" b="0" u="none" dirty="0">
                <a:solidFill>
                  <a:schemeClr val="tx1"/>
                </a:solidFill>
                <a:latin typeface="Cambria" pitchFamily="18" charset="0"/>
              </a:rPr>
              <a:t>New enterprises</a:t>
            </a:r>
            <a:r>
              <a:rPr lang="en-US" sz="1600" b="0" u="none" baseline="0" dirty="0">
                <a:solidFill>
                  <a:schemeClr val="tx1"/>
                </a:solidFill>
                <a:latin typeface="Cambria" pitchFamily="18" charset="0"/>
              </a:rPr>
              <a:t> very low</a:t>
            </a:r>
            <a:endParaRPr lang="en-US" sz="1600" b="0" u="none" dirty="0">
              <a:solidFill>
                <a:schemeClr val="tx1"/>
              </a:solidFill>
              <a:latin typeface="Cambria" pitchFamily="18" charset="0"/>
            </a:endParaRPr>
          </a:p>
          <a:p>
            <a:pPr marL="285750" lvl="1" indent="-285750">
              <a:lnSpc>
                <a:spcPct val="120000"/>
              </a:lnSpc>
              <a:buFont typeface="Arial" pitchFamily="34" charset="0"/>
              <a:buChar char="•"/>
            </a:pPr>
            <a:r>
              <a:rPr lang="en-US" sz="1600" b="0" u="none" dirty="0">
                <a:solidFill>
                  <a:schemeClr val="tx1"/>
                </a:solidFill>
                <a:latin typeface="Cambria" pitchFamily="18" charset="0"/>
              </a:rPr>
              <a:t>Task of economy is to improve earnings</a:t>
            </a:r>
            <a:r>
              <a:rPr lang="en-US" sz="1600" b="0" u="none" baseline="0" dirty="0">
                <a:solidFill>
                  <a:schemeClr val="tx1"/>
                </a:solidFill>
                <a:latin typeface="Cambria" pitchFamily="18" charset="0"/>
              </a:rPr>
              <a:t> at lower level </a:t>
            </a:r>
          </a:p>
          <a:p>
            <a:pPr marL="285750" lvl="1" indent="-285750">
              <a:lnSpc>
                <a:spcPct val="120000"/>
              </a:lnSpc>
              <a:buFont typeface="Arial" pitchFamily="34" charset="0"/>
              <a:buChar char="•"/>
            </a:pPr>
            <a:r>
              <a:rPr lang="en-US" sz="1600" b="0" u="none" dirty="0">
                <a:solidFill>
                  <a:schemeClr val="tx1"/>
                </a:solidFill>
                <a:latin typeface="Cambria" pitchFamily="18" charset="0"/>
              </a:rPr>
              <a:t>Quality of employment improving</a:t>
            </a:r>
            <a:r>
              <a:rPr lang="en-US" sz="1600" b="0" u="none" baseline="0" dirty="0">
                <a:solidFill>
                  <a:schemeClr val="tx1"/>
                </a:solidFill>
                <a:latin typeface="Cambria" pitchFamily="18" charset="0"/>
              </a:rPr>
              <a:t> at lowest level</a:t>
            </a:r>
          </a:p>
          <a:p>
            <a:pPr marL="285750" lvl="1" indent="-285750">
              <a:lnSpc>
                <a:spcPct val="120000"/>
              </a:lnSpc>
              <a:buFont typeface="Arial" pitchFamily="34" charset="0"/>
              <a:buChar char="•"/>
            </a:pPr>
            <a:r>
              <a:rPr lang="en-US" sz="1600" b="0" u="none" baseline="0" dirty="0">
                <a:solidFill>
                  <a:schemeClr val="tx1"/>
                </a:solidFill>
                <a:latin typeface="Cambria" pitchFamily="18" charset="0"/>
              </a:rPr>
              <a:t>No statistician, No economist captures this</a:t>
            </a:r>
          </a:p>
          <a:p>
            <a:pPr marL="285750" marR="0" lvl="1" indent="-285750" algn="l" defTabSz="914400" rtl="0" eaLnBrk="1" fontAlgn="auto" latinLnBrk="0" hangingPunct="1">
              <a:lnSpc>
                <a:spcPct val="120000"/>
              </a:lnSpc>
              <a:spcBef>
                <a:spcPts val="0"/>
              </a:spcBef>
              <a:spcAft>
                <a:spcPts val="0"/>
              </a:spcAft>
              <a:buClrTx/>
              <a:buSzTx/>
              <a:buFont typeface="Arial" pitchFamily="34" charset="0"/>
              <a:buChar char="•"/>
              <a:tabLst/>
              <a:defRPr/>
            </a:pPr>
            <a:r>
              <a:rPr lang="en-US" sz="1600" b="0" u="none" baseline="0" dirty="0">
                <a:solidFill>
                  <a:schemeClr val="tx1"/>
                </a:solidFill>
                <a:latin typeface="Cambria" pitchFamily="18" charset="0"/>
              </a:rPr>
              <a:t>There cannot be anything more progressive than this</a:t>
            </a:r>
            <a:endParaRPr lang="en-US" sz="1600" b="0" u="none" dirty="0">
              <a:solidFill>
                <a:schemeClr val="tx1"/>
              </a:solidFill>
              <a:latin typeface="Cambria" pitchFamily="18" charset="0"/>
            </a:endParaRPr>
          </a:p>
          <a:p>
            <a:pPr marL="0" lvl="1" indent="0">
              <a:lnSpc>
                <a:spcPct val="120000"/>
              </a:lnSpc>
              <a:buFont typeface="Arial" pitchFamily="34" charset="0"/>
              <a:buNone/>
            </a:pPr>
            <a:endParaRPr lang="en-US" sz="1600" b="0" u="none" baseline="0" dirty="0">
              <a:solidFill>
                <a:schemeClr val="tx1"/>
              </a:solidFill>
              <a:latin typeface="Cambria" pitchFamily="18" charset="0"/>
            </a:endParaRPr>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981E8CE-25B2-48B4-9925-76C78D73BE0C}" type="slidenum">
              <a:rPr kumimoji="0" lang="en-IN"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IN"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99851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65D300-C47F-47CE-8290-F5455420E265}" type="slidenum">
              <a:rPr lang="en-IN" smtClean="0"/>
              <a:pPr/>
              <a:t>26</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78;p8:notes"/>
          <p:cNvSpPr>
            <a:spLocks noGrp="1" noRot="1" noChangeAspect="1" noTextEdit="1"/>
          </p:cNvSpPr>
          <p:nvPr>
            <p:ph type="sldImg" idx="2"/>
          </p:nvPr>
        </p:nvSpPr>
        <p:spPr bwMode="auto">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cap="flat">
            <a:solidFill>
              <a:srgbClr val="000000"/>
            </a:solidFill>
            <a:round/>
            <a:headEnd type="none" w="sm" len="sm"/>
            <a:tailEnd type="none" w="sm" len="sm"/>
          </a:ln>
        </p:spPr>
      </p:sp>
      <p:sp>
        <p:nvSpPr>
          <p:cNvPr id="31747" name="Google Shape;179;p8:notes"/>
          <p:cNvSpPr txBox="1">
            <a:spLocks noGrp="1"/>
          </p:cNvSpPr>
          <p:nvPr>
            <p:ph type="body" idx="1"/>
          </p:nvPr>
        </p:nvSpPr>
        <p:spPr bwMode="auto">
          <a:noFill/>
        </p:spPr>
        <p:txBody>
          <a:bodyPr wrap="square" lIns="91425" tIns="45700" rIns="91425" bIns="45700" numCol="1" anchor="t" anchorCtr="0" compatLnSpc="1">
            <a:prstTxWarp prst="textNoShape">
              <a:avLst/>
            </a:prstTxWarp>
          </a:bodyPr>
          <a:lstStyle/>
          <a:p>
            <a:pPr>
              <a:spcBef>
                <a:spcPct val="0"/>
              </a:spcBef>
            </a:pPr>
            <a:endParaRPr lang="en-US" dirty="0"/>
          </a:p>
        </p:txBody>
      </p:sp>
      <p:sp>
        <p:nvSpPr>
          <p:cNvPr id="31748" name="Google Shape;180;p8:notes"/>
          <p:cNvSpPr>
            <a:spLocks noGrp="1"/>
          </p:cNvSpPr>
          <p:nvPr>
            <p:ph type="sldNum" sz="quarter" idx="5"/>
          </p:nvPr>
        </p:nvSpPr>
        <p:spPr bwMode="auto">
          <a:noFill/>
          <a:ln>
            <a:miter lim="800000"/>
            <a:headEnd/>
            <a:tailEnd/>
          </a:ln>
        </p:spPr>
        <p:txBody>
          <a:bodyPr wrap="square" lIns="91425" tIns="45700" rIns="91425" bIns="45700" numCol="1" anchorCtr="0" compatLnSpc="1">
            <a:prstTxWarp prst="textNoShape">
              <a:avLst/>
            </a:prstTxWarp>
          </a:bodyPr>
          <a:lstStyle/>
          <a:p>
            <a:pPr fontAlgn="base">
              <a:spcBef>
                <a:spcPct val="0"/>
              </a:spcBef>
              <a:spcAft>
                <a:spcPct val="0"/>
              </a:spcAft>
            </a:pPr>
            <a:fld id="{B3C2040A-63B4-4B2A-A22C-7D7D07A7421D}"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221739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91C9EA17-6DCD-4A0A-9EB1-6176DF282A69}" type="slidenum">
              <a:rPr lang="en-IN" smtClean="0"/>
              <a:pPr>
                <a:defRPr/>
              </a:pPr>
              <a:t>3</a:t>
            </a:fld>
            <a:endParaRPr lang="en-IN"/>
          </a:p>
        </p:txBody>
      </p:sp>
    </p:spTree>
    <p:extLst>
      <p:ext uri="{BB962C8B-B14F-4D97-AF65-F5344CB8AC3E}">
        <p14:creationId xmlns:p14="http://schemas.microsoft.com/office/powerpoint/2010/main" val="213038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78;p8:notes"/>
          <p:cNvSpPr>
            <a:spLocks noGrp="1" noRot="1" noChangeAspect="1" noTextEdit="1"/>
          </p:cNvSpPr>
          <p:nvPr>
            <p:ph type="sldImg" idx="2"/>
          </p:nvPr>
        </p:nvSpPr>
        <p:spPr bwMode="auto">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cap="flat">
            <a:solidFill>
              <a:srgbClr val="000000"/>
            </a:solidFill>
            <a:round/>
            <a:headEnd type="none" w="sm" len="sm"/>
            <a:tailEnd type="none" w="sm" len="sm"/>
          </a:ln>
        </p:spPr>
      </p:sp>
      <p:sp>
        <p:nvSpPr>
          <p:cNvPr id="31747" name="Google Shape;179;p8:notes"/>
          <p:cNvSpPr txBox="1">
            <a:spLocks noGrp="1"/>
          </p:cNvSpPr>
          <p:nvPr>
            <p:ph type="body" idx="1"/>
          </p:nvPr>
        </p:nvSpPr>
        <p:spPr bwMode="auto">
          <a:noFill/>
        </p:spPr>
        <p:txBody>
          <a:bodyPr wrap="square" lIns="91425" tIns="45700" rIns="91425" bIns="45700" numCol="1" anchor="t" anchorCtr="0" compatLnSpc="1">
            <a:prstTxWarp prst="textNoShape">
              <a:avLst/>
            </a:prstTxWarp>
          </a:bodyPr>
          <a:lstStyle/>
          <a:p>
            <a:pPr>
              <a:spcBef>
                <a:spcPct val="0"/>
              </a:spcBef>
            </a:pPr>
            <a:endParaRPr lang="en-US" dirty="0"/>
          </a:p>
        </p:txBody>
      </p:sp>
      <p:sp>
        <p:nvSpPr>
          <p:cNvPr id="31748" name="Google Shape;180;p8:notes"/>
          <p:cNvSpPr>
            <a:spLocks noGrp="1"/>
          </p:cNvSpPr>
          <p:nvPr>
            <p:ph type="sldNum" sz="quarter" idx="5"/>
          </p:nvPr>
        </p:nvSpPr>
        <p:spPr bwMode="auto">
          <a:noFill/>
          <a:ln>
            <a:miter lim="800000"/>
            <a:headEnd/>
            <a:tailEnd/>
          </a:ln>
        </p:spPr>
        <p:txBody>
          <a:bodyPr wrap="square" lIns="91425" tIns="45700" rIns="91425" bIns="45700" numCol="1" anchorCtr="0" compatLnSpc="1">
            <a:prstTxWarp prst="textNoShape">
              <a:avLst/>
            </a:prstTxWarp>
          </a:bodyPr>
          <a:lstStyle/>
          <a:p>
            <a:pPr fontAlgn="base">
              <a:spcBef>
                <a:spcPct val="0"/>
              </a:spcBef>
              <a:spcAft>
                <a:spcPct val="0"/>
              </a:spcAft>
            </a:pPr>
            <a:fld id="{B3C2040A-63B4-4B2A-A22C-7D7D07A7421D}"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221739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78;p8:notes"/>
          <p:cNvSpPr>
            <a:spLocks noGrp="1" noRot="1" noChangeAspect="1" noTextEdit="1"/>
          </p:cNvSpPr>
          <p:nvPr>
            <p:ph type="sldImg" idx="2"/>
          </p:nvPr>
        </p:nvSpPr>
        <p:spPr bwMode="auto">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cap="flat">
            <a:solidFill>
              <a:srgbClr val="000000"/>
            </a:solidFill>
            <a:round/>
            <a:headEnd type="none" w="sm" len="sm"/>
            <a:tailEnd type="none" w="sm" len="sm"/>
          </a:ln>
        </p:spPr>
      </p:sp>
      <p:sp>
        <p:nvSpPr>
          <p:cNvPr id="31747" name="Google Shape;179;p8:notes"/>
          <p:cNvSpPr txBox="1">
            <a:spLocks noGrp="1"/>
          </p:cNvSpPr>
          <p:nvPr>
            <p:ph type="body" idx="1"/>
          </p:nvPr>
        </p:nvSpPr>
        <p:spPr bwMode="auto">
          <a:noFill/>
        </p:spPr>
        <p:txBody>
          <a:bodyPr wrap="square" lIns="91425" tIns="45700" rIns="91425" bIns="45700" numCol="1" anchor="t" anchorCtr="0" compatLnSpc="1">
            <a:prstTxWarp prst="textNoShape">
              <a:avLst/>
            </a:prstTxWarp>
          </a:bodyPr>
          <a:lstStyle/>
          <a:p>
            <a:pPr>
              <a:spcBef>
                <a:spcPct val="0"/>
              </a:spcBef>
            </a:pPr>
            <a:endParaRPr lang="en-US" dirty="0"/>
          </a:p>
        </p:txBody>
      </p:sp>
      <p:sp>
        <p:nvSpPr>
          <p:cNvPr id="31748" name="Google Shape;180;p8:notes"/>
          <p:cNvSpPr>
            <a:spLocks noGrp="1"/>
          </p:cNvSpPr>
          <p:nvPr>
            <p:ph type="sldNum" sz="quarter" idx="5"/>
          </p:nvPr>
        </p:nvSpPr>
        <p:spPr bwMode="auto">
          <a:noFill/>
          <a:ln>
            <a:miter lim="800000"/>
            <a:headEnd/>
            <a:tailEnd/>
          </a:ln>
        </p:spPr>
        <p:txBody>
          <a:bodyPr wrap="square" lIns="91425" tIns="45700" rIns="91425" bIns="45700" numCol="1" anchorCtr="0" compatLnSpc="1">
            <a:prstTxWarp prst="textNoShape">
              <a:avLst/>
            </a:prstTxWarp>
          </a:bodyPr>
          <a:lstStyle/>
          <a:p>
            <a:pPr fontAlgn="base">
              <a:spcBef>
                <a:spcPct val="0"/>
              </a:spcBef>
              <a:spcAft>
                <a:spcPct val="0"/>
              </a:spcAft>
            </a:pPr>
            <a:fld id="{B3C2040A-63B4-4B2A-A22C-7D7D07A7421D}"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1890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D7ABDB-D219-47B3-B93A-5F05578439D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D7ABDB-D219-47B3-B93A-5F05578439D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78;p8:notes"/>
          <p:cNvSpPr>
            <a:spLocks noGrp="1" noRot="1" noChangeAspect="1" noTextEdit="1"/>
          </p:cNvSpPr>
          <p:nvPr>
            <p:ph type="sldImg" idx="2"/>
          </p:nvPr>
        </p:nvSpPr>
        <p:spPr bwMode="auto">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cap="flat">
            <a:solidFill>
              <a:srgbClr val="000000"/>
            </a:solidFill>
            <a:round/>
            <a:headEnd type="none" w="sm" len="sm"/>
            <a:tailEnd type="none" w="sm" len="sm"/>
          </a:ln>
        </p:spPr>
      </p:sp>
      <p:sp>
        <p:nvSpPr>
          <p:cNvPr id="31747" name="Google Shape;179;p8:notes"/>
          <p:cNvSpPr txBox="1">
            <a:spLocks noGrp="1"/>
          </p:cNvSpPr>
          <p:nvPr>
            <p:ph type="body" idx="1"/>
          </p:nvPr>
        </p:nvSpPr>
        <p:spPr bwMode="auto">
          <a:noFill/>
        </p:spPr>
        <p:txBody>
          <a:bodyPr wrap="square" lIns="91425" tIns="45700" rIns="91425" bIns="45700" numCol="1" anchor="t" anchorCtr="0" compatLnSpc="1">
            <a:prstTxWarp prst="textNoShape">
              <a:avLst/>
            </a:prstTxWarp>
          </a:bodyPr>
          <a:lstStyle/>
          <a:p>
            <a:pPr>
              <a:spcBef>
                <a:spcPct val="0"/>
              </a:spcBef>
            </a:pPr>
            <a:endParaRPr lang="en-US" dirty="0"/>
          </a:p>
        </p:txBody>
      </p:sp>
      <p:sp>
        <p:nvSpPr>
          <p:cNvPr id="31748" name="Google Shape;180;p8:notes"/>
          <p:cNvSpPr>
            <a:spLocks noGrp="1"/>
          </p:cNvSpPr>
          <p:nvPr>
            <p:ph type="sldNum" sz="quarter" idx="5"/>
          </p:nvPr>
        </p:nvSpPr>
        <p:spPr bwMode="auto">
          <a:noFill/>
          <a:ln>
            <a:miter lim="800000"/>
            <a:headEnd/>
            <a:tailEnd/>
          </a:ln>
        </p:spPr>
        <p:txBody>
          <a:bodyPr wrap="square" lIns="91425" tIns="45700" rIns="91425" bIns="45700" numCol="1" anchorCtr="0" compatLnSpc="1">
            <a:prstTxWarp prst="textNoShape">
              <a:avLst/>
            </a:prstTxWarp>
          </a:bodyPr>
          <a:lstStyle/>
          <a:p>
            <a:pPr fontAlgn="base">
              <a:spcBef>
                <a:spcPct val="0"/>
              </a:spcBef>
              <a:spcAft>
                <a:spcPct val="0"/>
              </a:spcAft>
            </a:pPr>
            <a:fld id="{B3C2040A-63B4-4B2A-A22C-7D7D07A7421D}"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00267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65D300-C47F-47CE-8290-F5455420E265}" type="slidenum">
              <a:rPr lang="en-IN" smtClean="0"/>
              <a:pPr/>
              <a:t>17</a:t>
            </a:fld>
            <a:endParaRPr lang="en-IN"/>
          </a:p>
        </p:txBody>
      </p:sp>
    </p:spTree>
    <p:extLst>
      <p:ext uri="{BB962C8B-B14F-4D97-AF65-F5344CB8AC3E}">
        <p14:creationId xmlns:p14="http://schemas.microsoft.com/office/powerpoint/2010/main" val="61157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 /><Relationship Id="rId2" Type="http://schemas.openxmlformats.org/officeDocument/2006/relationships/tags" Target="../tags/tag1.xml" /><Relationship Id="rId1" Type="http://schemas.openxmlformats.org/officeDocument/2006/relationships/vmlDrawing" Target="../drawings/vmlDrawing1.vml" /><Relationship Id="rId5" Type="http://schemas.openxmlformats.org/officeDocument/2006/relationships/image" Target="../media/image1.wmf" /><Relationship Id="rId4" Type="http://schemas.openxmlformats.org/officeDocument/2006/relationships/oleObject" Target="../embeddings/oleObject1.bin" /></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 /><Relationship Id="rId2" Type="http://schemas.openxmlformats.org/officeDocument/2006/relationships/tags" Target="../tags/tag2.xml" /><Relationship Id="rId1" Type="http://schemas.openxmlformats.org/officeDocument/2006/relationships/vmlDrawing" Target="../drawings/vmlDrawing2.vml" /><Relationship Id="rId5" Type="http://schemas.openxmlformats.org/officeDocument/2006/relationships/image" Target="../media/image1.wmf" /><Relationship Id="rId4" Type="http://schemas.openxmlformats.org/officeDocument/2006/relationships/oleObject" Target="../embeddings/oleObject2.bin"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A25F97-1582-4E56-865D-BF1CA739CEBB}"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265325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99ABF2-0EAF-4170-B5A5-324055F69B9A}"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237000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AE0953-8865-4E45-A054-509011DF72EA}"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1852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6E3D79-EF3E-4089-9C47-AEC78C0F875A}"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4131590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49A9E-2EC1-42D6-9F5E-30F76D567268}"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5562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A13952-752D-4226-B9F2-A77B205E4950}"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3025959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D4691F-1F21-4B5B-A72A-8DC1ADDE3595}"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1277234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0CE65F-FCFC-481B-A6BD-42DD1F9E85DD}"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3750823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Rectangle 3"/>
          <p:cNvSpPr/>
          <p:nvPr userDrawn="1"/>
        </p:nvSpPr>
        <p:spPr>
          <a:xfrm>
            <a:off x="0" y="731838"/>
            <a:ext cx="360363" cy="49212"/>
          </a:xfrm>
          <a:prstGeom prst="rect">
            <a:avLst/>
          </a:prstGeom>
          <a:solidFill>
            <a:srgbClr val="0084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5" name="Slide Number Placeholder 1"/>
          <p:cNvSpPr txBox="1">
            <a:spLocks/>
          </p:cNvSpPr>
          <p:nvPr userDrawn="1"/>
        </p:nvSpPr>
        <p:spPr>
          <a:xfrm>
            <a:off x="11329988" y="6492875"/>
            <a:ext cx="382587" cy="365125"/>
          </a:xfrm>
          <a:prstGeom prst="rect">
            <a:avLst/>
          </a:prstGeom>
          <a:solidFill>
            <a:schemeClr val="accent1"/>
          </a:solidFill>
        </p:spPr>
        <p:txBody>
          <a:bodyPr lIns="0" rIns="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IN" dirty="0"/>
          </a:p>
        </p:txBody>
      </p:sp>
      <p:sp>
        <p:nvSpPr>
          <p:cNvPr id="6" name="Slide Number Placeholder 3"/>
          <p:cNvSpPr txBox="1">
            <a:spLocks/>
          </p:cNvSpPr>
          <p:nvPr userDrawn="1"/>
        </p:nvSpPr>
        <p:spPr>
          <a:xfrm>
            <a:off x="11283950" y="6577013"/>
            <a:ext cx="474663" cy="185737"/>
          </a:xfrm>
          <a:prstGeom prst="rect">
            <a:avLst/>
          </a:prstGeom>
          <a:noFill/>
        </p:spPr>
        <p:txBody>
          <a:bodyPr lIns="0" tIns="0" rIns="0" bIns="0" anchor="ctr">
            <a:spAutoFit/>
          </a:bodyPr>
          <a:lstStyle>
            <a:defPPr>
              <a:defRPr lang="en-US"/>
            </a:defPPr>
            <a:lvl1pPr marL="0" algn="ctr" defTabSz="914400" rtl="0" eaLnBrk="1" latinLnBrk="0" hangingPunct="1">
              <a:defRPr lang="en-IN" sz="1050" kern="1200" smtClean="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F9CFF668-87F1-49AD-A078-0FBB259EF68E}" type="slidenum">
              <a:rPr sz="1200"/>
              <a:pPr fontAlgn="auto">
                <a:spcBef>
                  <a:spcPts val="0"/>
                </a:spcBef>
                <a:spcAft>
                  <a:spcPts val="0"/>
                </a:spcAft>
                <a:defRPr/>
              </a:pPr>
              <a:t>‹#›</a:t>
            </a:fld>
            <a:endParaRPr sz="1200" dirty="0"/>
          </a:p>
        </p:txBody>
      </p:sp>
      <p:sp>
        <p:nvSpPr>
          <p:cNvPr id="2" name="Title 1"/>
          <p:cNvSpPr>
            <a:spLocks noGrp="1"/>
          </p:cNvSpPr>
          <p:nvPr>
            <p:ph type="title"/>
          </p:nvPr>
        </p:nvSpPr>
        <p:spPr>
          <a:xfrm>
            <a:off x="499089" y="586800"/>
            <a:ext cx="11206175" cy="677108"/>
          </a:xfrm>
        </p:spPr>
        <p:txBody>
          <a:bodyPr rtlCol="0"/>
          <a:lstStyle>
            <a:lvl1pPr>
              <a:lnSpc>
                <a:spcPct val="100000"/>
              </a:lnSpc>
              <a:defRPr lang="en-IN"/>
            </a:lvl1pPr>
          </a:lstStyle>
          <a:p>
            <a:pPr lvl="0"/>
            <a:r>
              <a:rPr lang="en-US"/>
              <a:t>Click to edit Master title style</a:t>
            </a:r>
            <a:endParaRPr lang="en-IN" dirty="0"/>
          </a:p>
        </p:txBody>
      </p:sp>
      <p:sp>
        <p:nvSpPr>
          <p:cNvPr id="7" name="Text Placeholder 6"/>
          <p:cNvSpPr>
            <a:spLocks noGrp="1"/>
          </p:cNvSpPr>
          <p:nvPr>
            <p:ph type="body" sz="quarter" idx="13"/>
          </p:nvPr>
        </p:nvSpPr>
        <p:spPr>
          <a:xfrm>
            <a:off x="499090" y="234315"/>
            <a:ext cx="11206174" cy="215444"/>
          </a:xfrm>
        </p:spPr>
        <p:txBody>
          <a:bodyPr>
            <a:spAutoFit/>
          </a:bodyPr>
          <a:lstStyle>
            <a:lvl1pPr marL="0" indent="0">
              <a:lnSpc>
                <a:spcPct val="100000"/>
              </a:lnSpc>
              <a:buNone/>
              <a:defRPr>
                <a:solidFill>
                  <a:schemeClr val="bg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245737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2200" y="1626"/>
          <a:ext cx="2159" cy="1619"/>
        </p:xfrm>
        <a:graphic>
          <a:graphicData uri="http://schemas.openxmlformats.org/presentationml/2006/ole">
            <mc:AlternateContent xmlns:mc="http://schemas.openxmlformats.org/markup-compatibility/2006">
              <mc:Choice xmlns:v="urn:schemas-microsoft-com:vml" Requires="v">
                <p:oleObj spid="_x0000_s1025" name="think-cell Slide" r:id="rId4" imgW="360" imgH="360" progId="">
                  <p:embed/>
                </p:oleObj>
              </mc:Choice>
              <mc:Fallback>
                <p:oleObj name="think-cell Slide" r:id="rId4" imgW="360" imgH="360" progId="">
                  <p:embed/>
                  <p:pic>
                    <p:nvPicPr>
                      <p:cNvPr id="5"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0" y="1626"/>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a:xfrm>
            <a:off x="838200" y="6356515"/>
            <a:ext cx="2743200" cy="365125"/>
          </a:xfrm>
          <a:prstGeom prst="rect">
            <a:avLst/>
          </a:prstGeom>
        </p:spPr>
        <p:txBody>
          <a:bodyPr lIns="93286" tIns="46643" rIns="93286" bIns="46643"/>
          <a:lstStyle/>
          <a:p>
            <a:pPr eaLnBrk="1" hangingPunct="1"/>
            <a:fld id="{FB3A53F3-B73E-449D-86FA-5609A961E665}" type="datetime1">
              <a:rPr lang="en-US" sz="1600" smtClean="0">
                <a:solidFill>
                  <a:srgbClr val="000000"/>
                </a:solidFill>
                <a:latin typeface="Arial"/>
                <a:cs typeface="+mn-cs"/>
              </a:rPr>
              <a:t>1/20/2023</a:t>
            </a:fld>
            <a:endParaRPr lang="en-IN" sz="1600">
              <a:solidFill>
                <a:srgbClr val="000000"/>
              </a:solidFill>
              <a:latin typeface="Arial"/>
              <a:cs typeface="+mn-cs"/>
            </a:endParaRPr>
          </a:p>
        </p:txBody>
      </p:sp>
      <p:sp>
        <p:nvSpPr>
          <p:cNvPr id="3" name="Footer Placeholder 2"/>
          <p:cNvSpPr>
            <a:spLocks noGrp="1"/>
          </p:cNvSpPr>
          <p:nvPr>
            <p:ph type="ftr" sz="quarter" idx="11"/>
          </p:nvPr>
        </p:nvSpPr>
        <p:spPr>
          <a:xfrm>
            <a:off x="4038601" y="6356515"/>
            <a:ext cx="4114800" cy="365125"/>
          </a:xfrm>
          <a:prstGeom prst="rect">
            <a:avLst/>
          </a:prstGeom>
        </p:spPr>
        <p:txBody>
          <a:bodyPr lIns="93286" tIns="46643" rIns="93286" bIns="46643"/>
          <a:lstStyle/>
          <a:p>
            <a:pPr eaLnBrk="1" hangingPunct="1"/>
            <a:endParaRPr lang="en-IN" sz="1600">
              <a:solidFill>
                <a:srgbClr val="000000"/>
              </a:solidFill>
              <a:latin typeface="Arial"/>
              <a:cs typeface="+mn-cs"/>
            </a:endParaRPr>
          </a:p>
        </p:txBody>
      </p:sp>
      <p:sp>
        <p:nvSpPr>
          <p:cNvPr id="4" name="Slide Number Placeholder 3"/>
          <p:cNvSpPr>
            <a:spLocks noGrp="1"/>
          </p:cNvSpPr>
          <p:nvPr>
            <p:ph type="sldNum" sz="quarter" idx="12"/>
          </p:nvPr>
        </p:nvSpPr>
        <p:spPr>
          <a:xfrm>
            <a:off x="8610603" y="6356515"/>
            <a:ext cx="2743200" cy="365125"/>
          </a:xfrm>
          <a:prstGeom prst="rect">
            <a:avLst/>
          </a:prstGeom>
        </p:spPr>
        <p:txBody>
          <a:bodyPr lIns="93286" tIns="46643" rIns="93286" bIns="46643"/>
          <a:lstStyle/>
          <a:p>
            <a:pPr eaLnBrk="1" hangingPunct="1"/>
            <a:fld id="{BF9BF1B5-101A-4C75-99EC-4E8155F69331}" type="slidenum">
              <a:rPr lang="en-IN" sz="1600">
                <a:solidFill>
                  <a:srgbClr val="000000"/>
                </a:solidFill>
                <a:latin typeface="Arial"/>
                <a:cs typeface="+mn-cs"/>
              </a:rPr>
              <a:pPr eaLnBrk="1" hangingPunct="1"/>
              <a:t>‹#›</a:t>
            </a:fld>
            <a:endParaRPr lang="en-IN" sz="1600">
              <a:solidFill>
                <a:srgbClr val="000000"/>
              </a:solidFill>
              <a:latin typeface="Arial"/>
              <a:cs typeface="+mn-cs"/>
            </a:endParaRPr>
          </a:p>
        </p:txBody>
      </p:sp>
      <p:sp>
        <p:nvSpPr>
          <p:cNvPr id="6" name="Title 1"/>
          <p:cNvSpPr>
            <a:spLocks noGrp="1"/>
          </p:cNvSpPr>
          <p:nvPr>
            <p:ph type="title" idx="4294967295"/>
          </p:nvPr>
        </p:nvSpPr>
        <p:spPr>
          <a:xfrm>
            <a:off x="18204" y="0"/>
            <a:ext cx="12192001" cy="928048"/>
          </a:xfrm>
          <a:solidFill>
            <a:srgbClr val="4A66AC"/>
          </a:solid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p>
            <a:endParaRPr lang="en-US" sz="2800" dirty="0"/>
          </a:p>
        </p:txBody>
      </p:sp>
    </p:spTree>
    <p:extLst>
      <p:ext uri="{BB962C8B-B14F-4D97-AF65-F5344CB8AC3E}">
        <p14:creationId xmlns:p14="http://schemas.microsoft.com/office/powerpoint/2010/main" val="2469348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2200" y="1626"/>
          <a:ext cx="2159" cy="1619"/>
        </p:xfrm>
        <a:graphic>
          <a:graphicData uri="http://schemas.openxmlformats.org/presentationml/2006/ole">
            <mc:AlternateContent xmlns:mc="http://schemas.openxmlformats.org/markup-compatibility/2006">
              <mc:Choice xmlns:v="urn:schemas-microsoft-com:vml" Requires="v">
                <p:oleObj spid="_x0000_s2049" name="think-cell Slide" r:id="rId4" imgW="360" imgH="360" progId="">
                  <p:embed/>
                </p:oleObj>
              </mc:Choice>
              <mc:Fallback>
                <p:oleObj name="think-cell Slide" r:id="rId4" imgW="360" imgH="360" progId="">
                  <p:embed/>
                  <p:pic>
                    <p:nvPicPr>
                      <p:cNvPr id="5" name="Object 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0" y="1626"/>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half" idx="10"/>
          </p:nvPr>
        </p:nvSpPr>
        <p:spPr>
          <a:xfrm>
            <a:off x="838200" y="6356515"/>
            <a:ext cx="2743200" cy="365125"/>
          </a:xfrm>
          <a:prstGeom prst="rect">
            <a:avLst/>
          </a:prstGeom>
        </p:spPr>
        <p:txBody>
          <a:bodyPr lIns="93286" tIns="46643" rIns="93286" bIns="46643"/>
          <a:lstStyle/>
          <a:p>
            <a:pPr eaLnBrk="1" hangingPunct="1"/>
            <a:fld id="{909361F2-926E-4F90-B2CA-5C00FACE774C}" type="datetime1">
              <a:rPr lang="en-US" sz="1600" smtClean="0">
                <a:solidFill>
                  <a:srgbClr val="000000"/>
                </a:solidFill>
                <a:latin typeface="Arial"/>
                <a:cs typeface="+mn-cs"/>
              </a:rPr>
              <a:t>1/20/2023</a:t>
            </a:fld>
            <a:endParaRPr lang="en-IN" sz="1600">
              <a:solidFill>
                <a:srgbClr val="000000"/>
              </a:solidFill>
              <a:latin typeface="Arial"/>
              <a:cs typeface="+mn-cs"/>
            </a:endParaRPr>
          </a:p>
        </p:txBody>
      </p:sp>
      <p:sp>
        <p:nvSpPr>
          <p:cNvPr id="3" name="Footer Placeholder 2"/>
          <p:cNvSpPr>
            <a:spLocks noGrp="1"/>
          </p:cNvSpPr>
          <p:nvPr>
            <p:ph type="ftr" sz="quarter" idx="11"/>
          </p:nvPr>
        </p:nvSpPr>
        <p:spPr>
          <a:xfrm>
            <a:off x="4038601" y="6356515"/>
            <a:ext cx="4114800" cy="365125"/>
          </a:xfrm>
          <a:prstGeom prst="rect">
            <a:avLst/>
          </a:prstGeom>
        </p:spPr>
        <p:txBody>
          <a:bodyPr lIns="93286" tIns="46643" rIns="93286" bIns="46643"/>
          <a:lstStyle/>
          <a:p>
            <a:pPr eaLnBrk="1" hangingPunct="1"/>
            <a:endParaRPr lang="en-IN" sz="1600">
              <a:solidFill>
                <a:srgbClr val="000000"/>
              </a:solidFill>
              <a:latin typeface="Arial"/>
              <a:cs typeface="+mn-cs"/>
            </a:endParaRPr>
          </a:p>
        </p:txBody>
      </p:sp>
      <p:sp>
        <p:nvSpPr>
          <p:cNvPr id="4" name="Slide Number Placeholder 3"/>
          <p:cNvSpPr>
            <a:spLocks noGrp="1"/>
          </p:cNvSpPr>
          <p:nvPr>
            <p:ph type="sldNum" sz="quarter" idx="12"/>
          </p:nvPr>
        </p:nvSpPr>
        <p:spPr>
          <a:xfrm>
            <a:off x="8610603" y="6356515"/>
            <a:ext cx="2743200" cy="365125"/>
          </a:xfrm>
          <a:prstGeom prst="rect">
            <a:avLst/>
          </a:prstGeom>
        </p:spPr>
        <p:txBody>
          <a:bodyPr lIns="93286" tIns="46643" rIns="93286" bIns="46643"/>
          <a:lstStyle/>
          <a:p>
            <a:pPr eaLnBrk="1" hangingPunct="1"/>
            <a:fld id="{BF9BF1B5-101A-4C75-99EC-4E8155F69331}" type="slidenum">
              <a:rPr lang="en-IN" sz="1600">
                <a:solidFill>
                  <a:srgbClr val="000000"/>
                </a:solidFill>
                <a:latin typeface="Arial"/>
                <a:cs typeface="+mn-cs"/>
              </a:rPr>
              <a:pPr eaLnBrk="1" hangingPunct="1"/>
              <a:t>‹#›</a:t>
            </a:fld>
            <a:endParaRPr lang="en-IN" sz="1600">
              <a:solidFill>
                <a:srgbClr val="000000"/>
              </a:solidFill>
              <a:latin typeface="Arial"/>
              <a:cs typeface="+mn-cs"/>
            </a:endParaRPr>
          </a:p>
        </p:txBody>
      </p:sp>
      <p:sp>
        <p:nvSpPr>
          <p:cNvPr id="6" name="Title 1"/>
          <p:cNvSpPr>
            <a:spLocks noGrp="1"/>
          </p:cNvSpPr>
          <p:nvPr>
            <p:ph type="title" idx="4294967295"/>
          </p:nvPr>
        </p:nvSpPr>
        <p:spPr>
          <a:xfrm>
            <a:off x="18204" y="0"/>
            <a:ext cx="12192001" cy="928048"/>
          </a:xfrm>
          <a:solidFill>
            <a:srgbClr val="4A66AC"/>
          </a:solid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rmAutofit/>
          </a:bodyPr>
          <a:lstStyle/>
          <a:p>
            <a:endParaRPr lang="en-US" sz="2800" dirty="0"/>
          </a:p>
        </p:txBody>
      </p:sp>
    </p:spTree>
    <p:extLst>
      <p:ext uri="{BB962C8B-B14F-4D97-AF65-F5344CB8AC3E}">
        <p14:creationId xmlns:p14="http://schemas.microsoft.com/office/powerpoint/2010/main" val="199803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89178-0ED7-4DDC-A012-5D7AC1FAA30D}"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67779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8AC917-3CC6-44BD-9383-9874B078A506}" type="datetime1">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375773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954C62-514E-46FE-BCF3-60E861890646}" type="datetime1">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230331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60625-0EEC-46C0-9181-1A005A0373E8}" type="datetime1">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291167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ECB3A7-CF02-48ED-A83D-A8FD20081836}" type="datetime1">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18940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5EB2B-EC65-4BCA-9688-0875D570AB6A}" type="datetime1">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424455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B7D3B68-3608-4356-8F53-23D8489630A0}" type="datetime1">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225E4-7C41-4139-80C8-BE48EF741D2A}" type="slidenum">
              <a:rPr lang="en-US" smtClean="0"/>
              <a:pPr/>
              <a:t>‹#›</a:t>
            </a:fld>
            <a:endParaRPr lang="en-US"/>
          </a:p>
        </p:txBody>
      </p:sp>
    </p:spTree>
    <p:extLst>
      <p:ext uri="{BB962C8B-B14F-4D97-AF65-F5344CB8AC3E}">
        <p14:creationId xmlns:p14="http://schemas.microsoft.com/office/powerpoint/2010/main" val="370158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225E4-7C41-4139-80C8-BE48EF741D2A}" type="slidenum">
              <a:rPr lang="en-US" smtClean="0"/>
              <a:pPr/>
              <a:t>‹#›</a:t>
            </a:fld>
            <a:endParaRPr lang="en-US"/>
          </a:p>
        </p:txBody>
      </p:sp>
      <p:sp>
        <p:nvSpPr>
          <p:cNvPr id="5" name="Date Placeholder 4"/>
          <p:cNvSpPr>
            <a:spLocks noGrp="1"/>
          </p:cNvSpPr>
          <p:nvPr>
            <p:ph type="dt" sz="half" idx="10"/>
          </p:nvPr>
        </p:nvSpPr>
        <p:spPr/>
        <p:txBody>
          <a:bodyPr/>
          <a:lstStyle/>
          <a:p>
            <a:fld id="{B8677C2C-08EA-404F-A76F-5310FFC1FC66}" type="datetime1">
              <a:rPr lang="en-US" smtClean="0"/>
              <a:t>1/20/2023</a:t>
            </a:fld>
            <a:endParaRPr lang="en-US"/>
          </a:p>
        </p:txBody>
      </p:sp>
    </p:spTree>
    <p:extLst>
      <p:ext uri="{BB962C8B-B14F-4D97-AF65-F5344CB8AC3E}">
        <p14:creationId xmlns:p14="http://schemas.microsoft.com/office/powerpoint/2010/main" val="11344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theme" Target="../theme/theme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8D1964-1456-4489-B01A-9F567694B920}" type="datetime1">
              <a:rPr lang="en-US" smtClean="0"/>
              <a:t>1/20/2023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8225E4-7C41-4139-80C8-BE48EF741D2A}" type="slidenum">
              <a:rPr lang="en-US" smtClean="0"/>
              <a:pPr/>
              <a:t>‹#›</a:t>
            </a:fld>
            <a:endParaRPr lang="en-US"/>
          </a:p>
        </p:txBody>
      </p:sp>
    </p:spTree>
    <p:extLst>
      <p:ext uri="{BB962C8B-B14F-4D97-AF65-F5344CB8AC3E}">
        <p14:creationId xmlns:p14="http://schemas.microsoft.com/office/powerpoint/2010/main" val="1309060687"/>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 id="2147483775" r:id="rId18"/>
    <p:sldLayoutId id="2147483699"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chart" Target="../charts/chart3.xm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3" Type="http://schemas.openxmlformats.org/officeDocument/2006/relationships/chart" Target="../charts/chart4.xml" /><Relationship Id="rId2" Type="http://schemas.openxmlformats.org/officeDocument/2006/relationships/notesSlide" Target="../notesSlides/notesSlide9.xml"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chart" Target="../charts/chart5.xml"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0.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7.xml" /></Relationships>
</file>

<file path=ppt/slides/_rels/slide20.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1.xml" /><Relationship Id="rId1" Type="http://schemas.openxmlformats.org/officeDocument/2006/relationships/slideLayout" Target="../slideLayouts/slideLayout18.xml" /></Relationships>
</file>

<file path=ppt/slides/_rels/slide2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2.xml" /><Relationship Id="rId1" Type="http://schemas.openxmlformats.org/officeDocument/2006/relationships/slideLayout" Target="../slideLayouts/slideLayout18.xml" /></Relationships>
</file>

<file path=ppt/slides/_rels/slide22.xml.rels><?xml version="1.0" encoding="UTF-8" standalone="yes"?>
<Relationships xmlns="http://schemas.openxmlformats.org/package/2006/relationships"><Relationship Id="rId2" Type="http://schemas.openxmlformats.org/officeDocument/2006/relationships/chart" Target="../charts/chart6.xml" /><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2" Type="http://schemas.openxmlformats.org/officeDocument/2006/relationships/chart" Target="../charts/chart7.xml"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4.xml" /><Relationship Id="rId1" Type="http://schemas.openxmlformats.org/officeDocument/2006/relationships/slideLayout" Target="../slideLayouts/slideLayout18.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chart" Target="../charts/chart1.xml" /><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chart" Target="../charts/chart2.xml" /><Relationship Id="rId2" Type="http://schemas.openxmlformats.org/officeDocument/2006/relationships/notesSlide" Target="../notesSlides/notesSlide7.xml"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801388" y="2454891"/>
            <a:ext cx="8825501" cy="1479478"/>
          </a:xfrm>
          <a:prstGeom prst="rect">
            <a:avLst/>
          </a:prstGeom>
          <a:solidFill>
            <a:srgbClr val="0070C0"/>
          </a:solidFill>
        </p:spPr>
        <p:txBody>
          <a:bodyPr vert="horz" lIns="91440" tIns="45720" rIns="91440" bIns="45720" rtlCol="0" anchor="t">
            <a:normAutofit fontScale="97500"/>
          </a:bodyPr>
          <a:lstStyle/>
          <a:p>
            <a:pPr algn="ctr" defTabSz="457200">
              <a:lnSpc>
                <a:spcPct val="85000"/>
              </a:lnSpc>
            </a:pPr>
            <a:endParaRPr lang="en-GB" sz="4000" b="1" dirty="0">
              <a:solidFill>
                <a:srgbClr val="FFFFCC"/>
              </a:solidFill>
              <a:latin typeface="Baloo" panose="03080902040302020200" pitchFamily="66" charset="0"/>
              <a:cs typeface="Baloo" panose="03080902040302020200" pitchFamily="66" charset="0"/>
            </a:endParaRPr>
          </a:p>
          <a:p>
            <a:pPr algn="ctr" defTabSz="457200">
              <a:lnSpc>
                <a:spcPct val="85000"/>
              </a:lnSpc>
            </a:pPr>
            <a:r>
              <a:rPr lang="en-GB" sz="4000" b="1" dirty="0" err="1">
                <a:solidFill>
                  <a:srgbClr val="FFFFCC"/>
                </a:solidFill>
                <a:latin typeface="Times New Roman" pitchFamily="18" charset="0"/>
                <a:cs typeface="Times New Roman" pitchFamily="18" charset="0"/>
              </a:rPr>
              <a:t>NeSDA</a:t>
            </a:r>
            <a:r>
              <a:rPr lang="en-GB" sz="4000" b="1" dirty="0">
                <a:solidFill>
                  <a:srgbClr val="FFFFCC"/>
                </a:solidFill>
                <a:latin typeface="Times New Roman" pitchFamily="18" charset="0"/>
                <a:cs typeface="Times New Roman" pitchFamily="18" charset="0"/>
              </a:rPr>
              <a:t> 2021 @ Bihar’s Perspective</a:t>
            </a:r>
            <a:endParaRPr lang="en-IN" sz="4000" b="1" dirty="0">
              <a:solidFill>
                <a:srgbClr val="FFFFCC"/>
              </a:solidFill>
              <a:latin typeface="Times New Roman" pitchFamily="18" charset="0"/>
              <a:cs typeface="Times New Roman" pitchFamily="18" charset="0"/>
            </a:endParaRPr>
          </a:p>
        </p:txBody>
      </p:sp>
      <p:pic>
        <p:nvPicPr>
          <p:cNvPr id="14" name="Picture 4" descr="Logo, company name&#10;&#10;Description automatically generated">
            <a:extLst>
              <a:ext uri="{FF2B5EF4-FFF2-40B4-BE49-F238E27FC236}">
                <a16:creationId xmlns:a16="http://schemas.microsoft.com/office/drawing/2014/main" id="{FF38804E-C6A4-857A-6D42-DE1A09E14B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682191" y="859388"/>
            <a:ext cx="860479" cy="9533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94FD11A-1581-4A5E-AE53-454AE0D932E3}"/>
              </a:ext>
            </a:extLst>
          </p:cNvPr>
          <p:cNvSpPr txBox="1"/>
          <p:nvPr/>
        </p:nvSpPr>
        <p:spPr>
          <a:xfrm>
            <a:off x="3886320" y="4442390"/>
            <a:ext cx="2732924" cy="461665"/>
          </a:xfrm>
          <a:prstGeom prst="rect">
            <a:avLst/>
          </a:prstGeom>
          <a:solidFill>
            <a:schemeClr val="accent1">
              <a:lumMod val="60000"/>
              <a:lumOff val="40000"/>
            </a:schemeClr>
          </a:solidFill>
        </p:spPr>
        <p:txBody>
          <a:bodyPr wrap="square" rtlCol="0">
            <a:spAutoFit/>
          </a:bodyPr>
          <a:lstStyle/>
          <a:p>
            <a:pPr algn="ctr"/>
            <a:r>
              <a:rPr lang="en-US" sz="2400" b="1" dirty="0">
                <a:latin typeface="Times New Roman" pitchFamily="18" charset="0"/>
                <a:ea typeface="Noto Sans" pitchFamily="34" charset="0"/>
                <a:cs typeface="Times New Roman" pitchFamily="18" charset="0"/>
              </a:rPr>
              <a:t>24.01.2023</a:t>
            </a:r>
          </a:p>
        </p:txBody>
      </p:sp>
      <p:sp>
        <p:nvSpPr>
          <p:cNvPr id="7" name="TextBox 6">
            <a:extLst>
              <a:ext uri="{FF2B5EF4-FFF2-40B4-BE49-F238E27FC236}">
                <a16:creationId xmlns:a16="http://schemas.microsoft.com/office/drawing/2014/main" id="{734E03BC-7940-473E-9D35-393202EE0208}"/>
              </a:ext>
            </a:extLst>
          </p:cNvPr>
          <p:cNvSpPr txBox="1"/>
          <p:nvPr/>
        </p:nvSpPr>
        <p:spPr>
          <a:xfrm>
            <a:off x="2798366" y="5486400"/>
            <a:ext cx="4931592" cy="1077218"/>
          </a:xfrm>
          <a:prstGeom prst="rect">
            <a:avLst/>
          </a:prstGeom>
          <a:noFill/>
        </p:spPr>
        <p:txBody>
          <a:bodyPr wrap="square" rtlCol="0">
            <a:spAutoFit/>
          </a:bodyPr>
          <a:lstStyle/>
          <a:p>
            <a:pPr algn="ctr"/>
            <a:r>
              <a:rPr lang="en-US" sz="2400" b="1" dirty="0">
                <a:latin typeface="Times New Roman" pitchFamily="18" charset="0"/>
                <a:ea typeface="Noto Sans" pitchFamily="34" charset="0"/>
                <a:cs typeface="Times New Roman" pitchFamily="18" charset="0"/>
              </a:rPr>
              <a:t>RACHANA PATIL, </a:t>
            </a:r>
            <a:r>
              <a:rPr lang="en-US" sz="2000" b="1" dirty="0">
                <a:latin typeface="Times New Roman" pitchFamily="18" charset="0"/>
                <a:ea typeface="Noto Sans" pitchFamily="34" charset="0"/>
                <a:cs typeface="Times New Roman" pitchFamily="18" charset="0"/>
              </a:rPr>
              <a:t>IAS</a:t>
            </a:r>
            <a:endParaRPr lang="en-US" sz="2400" b="1" dirty="0">
              <a:latin typeface="Times New Roman" pitchFamily="18" charset="0"/>
              <a:ea typeface="Noto Sans" pitchFamily="34" charset="0"/>
              <a:cs typeface="Times New Roman" pitchFamily="18" charset="0"/>
            </a:endParaRPr>
          </a:p>
          <a:p>
            <a:pPr algn="ctr"/>
            <a:r>
              <a:rPr lang="en-US" sz="2000" dirty="0">
                <a:latin typeface="Times New Roman" pitchFamily="18" charset="0"/>
                <a:ea typeface="Noto Sans" pitchFamily="34" charset="0"/>
                <a:cs typeface="Times New Roman" pitchFamily="18" charset="0"/>
              </a:rPr>
              <a:t>Special Secretary, GAD</a:t>
            </a:r>
          </a:p>
          <a:p>
            <a:pPr algn="ctr"/>
            <a:r>
              <a:rPr lang="en-US" sz="2000" dirty="0">
                <a:latin typeface="Times New Roman" pitchFamily="18" charset="0"/>
                <a:ea typeface="Noto Sans" pitchFamily="34" charset="0"/>
                <a:cs typeface="Times New Roman" pitchFamily="18" charset="0"/>
              </a:rPr>
              <a:t>Govt. of Bihar</a:t>
            </a:r>
          </a:p>
        </p:txBody>
      </p:sp>
      <p:sp>
        <p:nvSpPr>
          <p:cNvPr id="8" name="Slide Number Placeholder 7"/>
          <p:cNvSpPr>
            <a:spLocks noGrp="1"/>
          </p:cNvSpPr>
          <p:nvPr>
            <p:ph type="sldNum" sz="quarter" idx="12"/>
          </p:nvPr>
        </p:nvSpPr>
        <p:spPr/>
        <p:txBody>
          <a:bodyPr/>
          <a:lstStyle/>
          <a:p>
            <a:fld id="{2C8225E4-7C41-4139-80C8-BE48EF741D2A}" type="slidenum">
              <a:rPr lang="en-US" smtClean="0"/>
              <a:pPr/>
              <a:t>1</a:t>
            </a:fld>
            <a:endParaRPr lang="en-US"/>
          </a:p>
        </p:txBody>
      </p:sp>
    </p:spTree>
    <p:extLst>
      <p:ext uri="{BB962C8B-B14F-4D97-AF65-F5344CB8AC3E}">
        <p14:creationId xmlns:p14="http://schemas.microsoft.com/office/powerpoint/2010/main" val="321920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8FC3-EAB1-C70C-5AFE-DB28A34129CA}"/>
              </a:ext>
            </a:extLst>
          </p:cNvPr>
          <p:cNvSpPr>
            <a:spLocks noGrp="1"/>
          </p:cNvSpPr>
          <p:nvPr>
            <p:ph type="ctrTitle"/>
          </p:nvPr>
        </p:nvSpPr>
        <p:spPr>
          <a:xfrm>
            <a:off x="1643865" y="2013736"/>
            <a:ext cx="8137133" cy="1736331"/>
          </a:xfrm>
          <a:solidFill>
            <a:srgbClr val="0070C0"/>
          </a:solidFill>
        </p:spPr>
        <p:txBody>
          <a:bodyPr vert="horz" lIns="91440" tIns="45720" rIns="91440" bIns="45720" rtlCol="0" anchor="t">
            <a:normAutofit fontScale="90000"/>
          </a:bodyPr>
          <a:lstStyle/>
          <a:p>
            <a:pPr algn="ctr"/>
            <a:r>
              <a:rPr lang="en-IN" sz="4000" b="1" dirty="0">
                <a:solidFill>
                  <a:srgbClr val="FFFFCC"/>
                </a:solidFill>
                <a:latin typeface="Times New Roman" pitchFamily="18" charset="0"/>
                <a:ea typeface="ヒラギノ角ゴ ProN W3"/>
                <a:cs typeface="Times New Roman" pitchFamily="18" charset="0"/>
              </a:rPr>
              <a:t>Implementation of Bihar Right to Public Grievance Redressal Act, 2015</a:t>
            </a:r>
            <a:endParaRPr lang="en-US" altLang="en-US" sz="4000" b="1" dirty="0">
              <a:solidFill>
                <a:srgbClr val="FFFFCC"/>
              </a:solidFill>
              <a:latin typeface="Times New Roman" pitchFamily="18" charset="0"/>
              <a:ea typeface="ヒラギノ角ゴ ProN W3"/>
              <a:cs typeface="Times New Roman" pitchFamily="18" charset="0"/>
              <a:sym typeface="Futura"/>
            </a:endParaRPr>
          </a:p>
        </p:txBody>
      </p:sp>
    </p:spTree>
    <p:extLst>
      <p:ext uri="{BB962C8B-B14F-4D97-AF65-F5344CB8AC3E}">
        <p14:creationId xmlns:p14="http://schemas.microsoft.com/office/powerpoint/2010/main" val="1085706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10B49-47A2-4C09-F61F-13D8DD6B5C00}"/>
              </a:ext>
            </a:extLst>
          </p:cNvPr>
          <p:cNvSpPr>
            <a:spLocks noGrp="1"/>
          </p:cNvSpPr>
          <p:nvPr>
            <p:ph type="title"/>
          </p:nvPr>
        </p:nvSpPr>
        <p:spPr>
          <a:xfrm>
            <a:off x="719192" y="174658"/>
            <a:ext cx="7313460" cy="904125"/>
          </a:xfrm>
          <a:solidFill>
            <a:srgbClr val="0070C0"/>
          </a:solidFill>
        </p:spPr>
        <p:txBody>
          <a:bodyPr>
            <a:normAutofit fontScale="90000"/>
          </a:bodyPr>
          <a:lstStyle/>
          <a:p>
            <a:r>
              <a:rPr lang="en-US" b="1" dirty="0">
                <a:solidFill>
                  <a:schemeClr val="bg1"/>
                </a:solidFill>
                <a:latin typeface="Times New Roman" pitchFamily="18" charset="0"/>
                <a:cs typeface="Times New Roman" pitchFamily="18" charset="0"/>
              </a:rPr>
              <a:t>Need of Time Bound &amp; Quality Disposal </a:t>
            </a:r>
          </a:p>
        </p:txBody>
      </p:sp>
      <p:sp>
        <p:nvSpPr>
          <p:cNvPr id="3" name="Content Placeholder 2">
            <a:extLst>
              <a:ext uri="{FF2B5EF4-FFF2-40B4-BE49-F238E27FC236}">
                <a16:creationId xmlns:a16="http://schemas.microsoft.com/office/drawing/2014/main" id="{582EF853-F815-4031-C3B2-4C7143AD8792}"/>
              </a:ext>
            </a:extLst>
          </p:cNvPr>
          <p:cNvSpPr>
            <a:spLocks noGrp="1"/>
          </p:cNvSpPr>
          <p:nvPr>
            <p:ph idx="1"/>
          </p:nvPr>
        </p:nvSpPr>
        <p:spPr>
          <a:xfrm>
            <a:off x="431515" y="1222625"/>
            <a:ext cx="9205645" cy="4582274"/>
          </a:xfrm>
        </p:spPr>
        <p:txBody>
          <a:bodyPr>
            <a:noAutofit/>
          </a:bodyPr>
          <a:lstStyle/>
          <a:p>
            <a:pPr marL="285750" indent="-285750" algn="just">
              <a:lnSpc>
                <a:spcPct val="150000"/>
              </a:lnSpc>
              <a:buClrTx/>
              <a:buFont typeface="Wingdings" pitchFamily="2" charset="2"/>
              <a:buChar char="Ø"/>
            </a:pPr>
            <a:r>
              <a:rPr lang="en-IN" sz="2200" b="1" dirty="0" err="1">
                <a:latin typeface="Times New Roman" pitchFamily="18" charset="0"/>
                <a:cs typeface="Times New Roman" pitchFamily="18" charset="0"/>
              </a:rPr>
              <a:t>Shri</a:t>
            </a:r>
            <a:r>
              <a:rPr lang="en-IN" sz="2200" b="1" dirty="0">
                <a:latin typeface="Times New Roman" pitchFamily="18" charset="0"/>
                <a:cs typeface="Times New Roman" pitchFamily="18" charset="0"/>
              </a:rPr>
              <a:t> </a:t>
            </a:r>
            <a:r>
              <a:rPr lang="en-IN" sz="2200" b="1" dirty="0" err="1">
                <a:latin typeface="Times New Roman" pitchFamily="18" charset="0"/>
                <a:cs typeface="Times New Roman" pitchFamily="18" charset="0"/>
              </a:rPr>
              <a:t>Nitish</a:t>
            </a:r>
            <a:r>
              <a:rPr lang="en-IN" sz="2200" b="1" dirty="0">
                <a:latin typeface="Times New Roman" pitchFamily="18" charset="0"/>
                <a:cs typeface="Times New Roman" pitchFamily="18" charset="0"/>
              </a:rPr>
              <a:t> Kumar, </a:t>
            </a:r>
            <a:r>
              <a:rPr lang="en-IN" sz="2200" b="1" dirty="0" err="1">
                <a:latin typeface="Times New Roman" pitchFamily="18" charset="0"/>
                <a:cs typeface="Times New Roman" pitchFamily="18" charset="0"/>
              </a:rPr>
              <a:t>Hon’ble</a:t>
            </a:r>
            <a:r>
              <a:rPr lang="en-IN" sz="2200" b="1" dirty="0">
                <a:latin typeface="Times New Roman" pitchFamily="18" charset="0"/>
                <a:cs typeface="Times New Roman" pitchFamily="18" charset="0"/>
              </a:rPr>
              <a:t> Chief Minister, Bihar</a:t>
            </a:r>
            <a:r>
              <a:rPr lang="en-IN" sz="2200" dirty="0">
                <a:latin typeface="Times New Roman" pitchFamily="18" charset="0"/>
                <a:cs typeface="Times New Roman" pitchFamily="18" charset="0"/>
              </a:rPr>
              <a:t> felt that there is a need of more accountable and independent establishment for effective public grievance redressal and this lead to Bihar Right to Public Grievance </a:t>
            </a:r>
            <a:r>
              <a:rPr lang="en-IN" sz="2200" dirty="0" err="1">
                <a:latin typeface="Times New Roman" pitchFamily="18" charset="0"/>
                <a:cs typeface="Times New Roman" pitchFamily="18" charset="0"/>
              </a:rPr>
              <a:t>redressal</a:t>
            </a:r>
            <a:r>
              <a:rPr lang="en-IN" sz="2200" dirty="0">
                <a:latin typeface="Times New Roman" pitchFamily="18" charset="0"/>
                <a:cs typeface="Times New Roman" pitchFamily="18" charset="0"/>
              </a:rPr>
              <a:t> Act has been opted in 2015.</a:t>
            </a:r>
          </a:p>
          <a:p>
            <a:pPr marL="285750" indent="-285750" algn="just">
              <a:buFont typeface="Wingdings" panose="05000000000000000000" pitchFamily="2" charset="2"/>
              <a:buChar char="§"/>
            </a:pPr>
            <a:endParaRPr lang="en-IN" sz="2200" dirty="0">
              <a:latin typeface="Times New Roman" pitchFamily="18" charset="0"/>
              <a:cs typeface="Times New Roman" pitchFamily="18" charset="0"/>
            </a:endParaRPr>
          </a:p>
          <a:p>
            <a:pPr marL="285750" indent="-285750" algn="just">
              <a:buClrTx/>
              <a:buFont typeface="Wingdings" pitchFamily="2" charset="2"/>
              <a:buChar char="Ø"/>
            </a:pPr>
            <a:r>
              <a:rPr lang="en-IN" sz="2200" dirty="0">
                <a:latin typeface="Times New Roman" pitchFamily="18" charset="0"/>
                <a:cs typeface="Times New Roman" pitchFamily="18" charset="0"/>
              </a:rPr>
              <a:t>Bihar is the first state in India where public have timely disposal of  grievance as a legal right. </a:t>
            </a: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2C8225E4-7C41-4139-80C8-BE48EF741D2A}" type="slidenum">
              <a:rPr lang="en-US" smtClean="0"/>
              <a:pPr/>
              <a:t>11</a:t>
            </a:fld>
            <a:endParaRPr lang="en-US"/>
          </a:p>
        </p:txBody>
      </p:sp>
    </p:spTree>
    <p:extLst>
      <p:ext uri="{BB962C8B-B14F-4D97-AF65-F5344CB8AC3E}">
        <p14:creationId xmlns:p14="http://schemas.microsoft.com/office/powerpoint/2010/main" val="122951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1A5E94-B67B-4A5F-9018-3CFB9CEF7064}"/>
              </a:ext>
            </a:extLst>
          </p:cNvPr>
          <p:cNvSpPr>
            <a:spLocks noGrp="1"/>
          </p:cNvSpPr>
          <p:nvPr>
            <p:ph type="title"/>
          </p:nvPr>
        </p:nvSpPr>
        <p:spPr>
          <a:xfrm>
            <a:off x="739508" y="342473"/>
            <a:ext cx="2763980" cy="726041"/>
          </a:xfrm>
          <a:solidFill>
            <a:srgbClr val="0070C0"/>
          </a:solidFill>
        </p:spPr>
        <p:txBody>
          <a:bodyPr vert="horz" lIns="91440" tIns="45720" rIns="91440" bIns="45720" rtlCol="0" anchor="t">
            <a:normAutofit/>
          </a:bodyPr>
          <a:lstStyle/>
          <a:p>
            <a:r>
              <a:rPr lang="en-US" b="1" dirty="0">
                <a:solidFill>
                  <a:schemeClr val="bg1"/>
                </a:solidFill>
                <a:latin typeface="Times New Roman" pitchFamily="18" charset="0"/>
                <a:cs typeface="Times New Roman" pitchFamily="18" charset="0"/>
              </a:rPr>
              <a:t>Key features</a:t>
            </a:r>
          </a:p>
        </p:txBody>
      </p:sp>
      <p:sp>
        <p:nvSpPr>
          <p:cNvPr id="3" name="Content Placeholder 2">
            <a:extLst>
              <a:ext uri="{FF2B5EF4-FFF2-40B4-BE49-F238E27FC236}">
                <a16:creationId xmlns:a16="http://schemas.microsoft.com/office/drawing/2014/main" id="{41829D93-DEF1-52D2-A7A9-A89BFA7E4F7F}"/>
              </a:ext>
            </a:extLst>
          </p:cNvPr>
          <p:cNvSpPr>
            <a:spLocks noGrp="1"/>
          </p:cNvSpPr>
          <p:nvPr>
            <p:ph idx="1"/>
          </p:nvPr>
        </p:nvSpPr>
        <p:spPr>
          <a:xfrm>
            <a:off x="595673" y="1232903"/>
            <a:ext cx="9329166" cy="5282623"/>
          </a:xfrm>
        </p:spPr>
        <p:txBody>
          <a:bodyPr vert="horz" lIns="91440" tIns="45720" rIns="91440" bIns="45720" rtlCol="0">
            <a:noAutofit/>
          </a:bodyPr>
          <a:lstStyle/>
          <a:p>
            <a:pPr marL="285750" indent="-285750" algn="just">
              <a:lnSpc>
                <a:spcPct val="150000"/>
              </a:lnSpc>
              <a:buClr>
                <a:schemeClr val="tx1"/>
              </a:buClr>
              <a:buFont typeface="Wingdings" pitchFamily="2" charset="2"/>
              <a:buChar char="Ø"/>
            </a:pPr>
            <a:r>
              <a:rPr lang="en-GB" sz="2200" dirty="0">
                <a:latin typeface="Times New Roman" pitchFamily="18" charset="0"/>
                <a:cs typeface="Times New Roman" pitchFamily="18" charset="0"/>
              </a:rPr>
              <a:t>I</a:t>
            </a:r>
            <a:r>
              <a:rPr lang="en-IN" sz="2200" dirty="0">
                <a:latin typeface="Times New Roman" pitchFamily="18" charset="0"/>
                <a:cs typeface="Times New Roman" pitchFamily="18" charset="0"/>
              </a:rPr>
              <a:t>n BRPGRA complaint can also be filed to seek any relief/ benefit relating to any scheme/ programme/ service being executed by the State Government. Nature of complaint are consider to be 514 type.</a:t>
            </a:r>
          </a:p>
          <a:p>
            <a:pPr marL="285750" indent="-285750" algn="just">
              <a:lnSpc>
                <a:spcPct val="150000"/>
              </a:lnSpc>
              <a:buClrTx/>
              <a:buFont typeface="Wingdings" pitchFamily="2" charset="2"/>
              <a:buChar char="Ø"/>
            </a:pPr>
            <a:r>
              <a:rPr lang="en-IN" sz="2200" dirty="0">
                <a:latin typeface="Times New Roman" pitchFamily="18" charset="0"/>
                <a:cs typeface="Times New Roman" pitchFamily="18" charset="0"/>
              </a:rPr>
              <a:t>Free of cost- Anyone can file a grievance. No one is turned away. </a:t>
            </a:r>
          </a:p>
          <a:p>
            <a:pPr marL="285750" indent="-285750" algn="just">
              <a:lnSpc>
                <a:spcPct val="150000"/>
              </a:lnSpc>
              <a:buClrTx/>
              <a:buFont typeface="Wingdings" pitchFamily="2" charset="2"/>
              <a:buChar char="Ø"/>
            </a:pPr>
            <a:r>
              <a:rPr lang="en-GB" sz="2200" dirty="0">
                <a:latin typeface="Times New Roman" pitchFamily="18" charset="0"/>
                <a:cs typeface="Times New Roman" pitchFamily="18" charset="0"/>
              </a:rPr>
              <a:t>Complaints can be registered in a variety of medium. </a:t>
            </a:r>
            <a:r>
              <a:rPr lang="en-US" sz="2200" dirty="0">
                <a:latin typeface="Times New Roman" pitchFamily="18" charset="0"/>
                <a:cs typeface="Times New Roman" pitchFamily="18" charset="0"/>
              </a:rPr>
              <a:t>Citizens can register their grievances via telephone (18003456284), postcard, email, web portal(http://lokshikayat.bihar.gov.in), mobile App(SAMADHAN) or through the 140 Grievance registration counters throughout the state.</a:t>
            </a:r>
          </a:p>
        </p:txBody>
      </p:sp>
      <p:sp>
        <p:nvSpPr>
          <p:cNvPr id="4" name="Slide Number Placeholder 3"/>
          <p:cNvSpPr>
            <a:spLocks noGrp="1"/>
          </p:cNvSpPr>
          <p:nvPr>
            <p:ph type="sldNum" sz="quarter" idx="12"/>
          </p:nvPr>
        </p:nvSpPr>
        <p:spPr/>
        <p:txBody>
          <a:bodyPr/>
          <a:lstStyle/>
          <a:p>
            <a:fld id="{2C8225E4-7C41-4139-80C8-BE48EF741D2A}" type="slidenum">
              <a:rPr lang="en-US" smtClean="0"/>
              <a:pPr/>
              <a:t>12</a:t>
            </a:fld>
            <a:endParaRPr lang="en-US"/>
          </a:p>
        </p:txBody>
      </p:sp>
    </p:spTree>
    <p:extLst>
      <p:ext uri="{BB962C8B-B14F-4D97-AF65-F5344CB8AC3E}">
        <p14:creationId xmlns:p14="http://schemas.microsoft.com/office/powerpoint/2010/main" val="94715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829D93-DEF1-52D2-A7A9-A89BFA7E4F7F}"/>
              </a:ext>
            </a:extLst>
          </p:cNvPr>
          <p:cNvSpPr>
            <a:spLocks noGrp="1"/>
          </p:cNvSpPr>
          <p:nvPr>
            <p:ph idx="1"/>
          </p:nvPr>
        </p:nvSpPr>
        <p:spPr>
          <a:xfrm>
            <a:off x="626724" y="1191803"/>
            <a:ext cx="9359759" cy="5527496"/>
          </a:xfrm>
        </p:spPr>
        <p:txBody>
          <a:bodyPr>
            <a:noAutofit/>
          </a:bodyPr>
          <a:lstStyle/>
          <a:p>
            <a:pPr algn="just">
              <a:lnSpc>
                <a:spcPct val="150000"/>
              </a:lnSpc>
              <a:buClrTx/>
              <a:buFont typeface="Wingdings" pitchFamily="2" charset="2"/>
              <a:buChar char="Ø"/>
            </a:pPr>
            <a:r>
              <a:rPr lang="en-GB" sz="2200" dirty="0">
                <a:latin typeface="Times New Roman" pitchFamily="18" charset="0"/>
                <a:cs typeface="Times New Roman" pitchFamily="18" charset="0"/>
              </a:rPr>
              <a:t>Every citizen has a right to time-bound (60 working days) </a:t>
            </a:r>
            <a:r>
              <a:rPr lang="en-GB" sz="2200" dirty="0" err="1">
                <a:latin typeface="Times New Roman" pitchFamily="18" charset="0"/>
                <a:cs typeface="Times New Roman" pitchFamily="18" charset="0"/>
              </a:rPr>
              <a:t>redressal</a:t>
            </a:r>
            <a:r>
              <a:rPr lang="en-GB" sz="2200" dirty="0">
                <a:latin typeface="Times New Roman" pitchFamily="18" charset="0"/>
                <a:cs typeface="Times New Roman" pitchFamily="18" charset="0"/>
              </a:rPr>
              <a:t> of their grievance.</a:t>
            </a:r>
          </a:p>
          <a:p>
            <a:pPr lvl="0" algn="just">
              <a:lnSpc>
                <a:spcPct val="150000"/>
              </a:lnSpc>
              <a:buClrTx/>
              <a:buFont typeface="Wingdings" pitchFamily="2" charset="2"/>
              <a:buChar char="Ø"/>
            </a:pPr>
            <a:r>
              <a:rPr lang="en-GB" sz="2200" dirty="0">
                <a:latin typeface="Times New Roman" pitchFamily="18" charset="0"/>
                <a:cs typeface="Times New Roman" pitchFamily="18" charset="0"/>
              </a:rPr>
              <a:t>Act covers entire State (all 44 Departments)</a:t>
            </a:r>
          </a:p>
          <a:p>
            <a:pPr lvl="0" algn="just">
              <a:lnSpc>
                <a:spcPct val="150000"/>
              </a:lnSpc>
              <a:buClrTx/>
              <a:buFont typeface="Wingdings" pitchFamily="2" charset="2"/>
              <a:buChar char="Ø"/>
            </a:pPr>
            <a:r>
              <a:rPr lang="en-GB" sz="2200" dirty="0">
                <a:latin typeface="Times New Roman" pitchFamily="18" charset="0"/>
                <a:cs typeface="Times New Roman" pitchFamily="18" charset="0"/>
              </a:rPr>
              <a:t>The administrative structure has 3 tiers viz. Sub-division level (presided by Officers of rank of SDM), District level  (presided by Officers of rank of ADM) and Department level  (presided by Officers of rank of Deputy Secretary). </a:t>
            </a:r>
          </a:p>
          <a:p>
            <a:pPr algn="just">
              <a:lnSpc>
                <a:spcPct val="150000"/>
              </a:lnSpc>
              <a:buClrTx/>
              <a:buFont typeface="Wingdings" pitchFamily="2" charset="2"/>
              <a:buChar char="Ø"/>
            </a:pPr>
            <a:r>
              <a:rPr lang="en-GB" sz="2200" dirty="0">
                <a:latin typeface="Times New Roman" pitchFamily="18" charset="0"/>
                <a:cs typeface="Times New Roman" pitchFamily="18" charset="0"/>
              </a:rPr>
              <a:t>An independent administrative structure of Public Grievance </a:t>
            </a:r>
            <a:r>
              <a:rPr lang="en-GB" sz="2200" dirty="0" err="1">
                <a:latin typeface="Times New Roman" pitchFamily="18" charset="0"/>
                <a:cs typeface="Times New Roman" pitchFamily="18" charset="0"/>
              </a:rPr>
              <a:t>Redressal</a:t>
            </a:r>
            <a:r>
              <a:rPr lang="en-GB" sz="2200" dirty="0">
                <a:latin typeface="Times New Roman" pitchFamily="18" charset="0"/>
                <a:cs typeface="Times New Roman" pitchFamily="18" charset="0"/>
              </a:rPr>
              <a:t> Officers (PGROs) with quasi-judicial powers take cognizance of the complaints.</a:t>
            </a:r>
          </a:p>
          <a:p>
            <a:pPr lvl="0" algn="just">
              <a:buFont typeface="Arial" panose="020B0604020202020204" pitchFamily="34" charset="0"/>
              <a:buChar char="•"/>
            </a:pPr>
            <a:endParaRPr lang="en-GB" sz="2400" dirty="0">
              <a:latin typeface="Times New Roman" pitchFamily="18" charset="0"/>
              <a:cs typeface="Times New Roman" pitchFamily="18" charset="0"/>
            </a:endParaRPr>
          </a:p>
          <a:p>
            <a:pPr>
              <a:lnSpc>
                <a:spcPct val="110000"/>
              </a:lnSpc>
            </a:pPr>
            <a:endParaRPr lang="en-US" sz="2400"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Slide Number Placeholder 3"/>
          <p:cNvSpPr>
            <a:spLocks noGrp="1"/>
          </p:cNvSpPr>
          <p:nvPr>
            <p:ph type="sldNum" sz="quarter" idx="12"/>
          </p:nvPr>
        </p:nvSpPr>
        <p:spPr/>
        <p:txBody>
          <a:bodyPr/>
          <a:lstStyle/>
          <a:p>
            <a:fld id="{2C8225E4-7C41-4139-80C8-BE48EF741D2A}" type="slidenum">
              <a:rPr lang="en-US" smtClean="0"/>
              <a:pPr/>
              <a:t>13</a:t>
            </a:fld>
            <a:endParaRPr lang="en-US"/>
          </a:p>
        </p:txBody>
      </p:sp>
    </p:spTree>
    <p:extLst>
      <p:ext uri="{BB962C8B-B14F-4D97-AF65-F5344CB8AC3E}">
        <p14:creationId xmlns:p14="http://schemas.microsoft.com/office/powerpoint/2010/main" val="290480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829D93-DEF1-52D2-A7A9-A89BFA7E4F7F}"/>
              </a:ext>
            </a:extLst>
          </p:cNvPr>
          <p:cNvSpPr>
            <a:spLocks noGrp="1"/>
          </p:cNvSpPr>
          <p:nvPr>
            <p:ph idx="1"/>
          </p:nvPr>
        </p:nvSpPr>
        <p:spPr>
          <a:xfrm>
            <a:off x="381510" y="551718"/>
            <a:ext cx="10691446" cy="5849082"/>
          </a:xfrm>
        </p:spPr>
        <p:txBody>
          <a:bodyPr>
            <a:noAutofit/>
          </a:bodyPr>
          <a:lstStyle/>
          <a:p>
            <a:pPr lvl="0" algn="just">
              <a:buClrTx/>
              <a:buFont typeface="Wingdings" pitchFamily="2" charset="2"/>
              <a:buChar char="Ø"/>
            </a:pPr>
            <a:r>
              <a:rPr lang="en-GB" sz="2000" dirty="0">
                <a:latin typeface="Times New Roman" pitchFamily="18" charset="0"/>
                <a:cs typeface="Times New Roman" pitchFamily="18" charset="0"/>
              </a:rPr>
              <a:t>Every complaint is acknowledged, all data are digitized, </a:t>
            </a:r>
          </a:p>
          <a:p>
            <a:pPr lvl="0" algn="just">
              <a:buClrTx/>
              <a:buNone/>
            </a:pPr>
            <a:r>
              <a:rPr lang="en-GB" sz="2000" dirty="0">
                <a:latin typeface="Times New Roman" pitchFamily="18" charset="0"/>
                <a:cs typeface="Times New Roman" pitchFamily="18" charset="0"/>
              </a:rPr>
              <a:t>     and complainants are given chances to personally appear </a:t>
            </a:r>
          </a:p>
          <a:p>
            <a:pPr lvl="0" algn="just">
              <a:buClrTx/>
              <a:buNone/>
            </a:pPr>
            <a:r>
              <a:rPr lang="en-GB" sz="2000" dirty="0">
                <a:latin typeface="Times New Roman" pitchFamily="18" charset="0"/>
                <a:cs typeface="Times New Roman" pitchFamily="18" charset="0"/>
              </a:rPr>
              <a:t>     for a hearing and can arguments with the public authority.</a:t>
            </a:r>
          </a:p>
          <a:p>
            <a:pPr lvl="0" algn="just">
              <a:buClrTx/>
              <a:buNone/>
            </a:pPr>
            <a:endParaRPr lang="en-GB" sz="2000" dirty="0">
              <a:latin typeface="Times New Roman" pitchFamily="18" charset="0"/>
              <a:cs typeface="Times New Roman" pitchFamily="18" charset="0"/>
            </a:endParaRPr>
          </a:p>
          <a:p>
            <a:pPr lvl="0" algn="just">
              <a:buClrTx/>
              <a:buFont typeface="Wingdings" pitchFamily="2" charset="2"/>
              <a:buChar char="Ø"/>
            </a:pPr>
            <a:r>
              <a:rPr lang="en-GB" sz="2000" dirty="0">
                <a:latin typeface="Times New Roman" pitchFamily="18" charset="0"/>
                <a:cs typeface="Times New Roman" pitchFamily="18" charset="0"/>
              </a:rPr>
              <a:t>The attendance of public authority is compulsory and</a:t>
            </a:r>
          </a:p>
          <a:p>
            <a:pPr lvl="0" algn="just">
              <a:buClrTx/>
              <a:buNone/>
            </a:pPr>
            <a:r>
              <a:rPr lang="en-GB" sz="2000" dirty="0">
                <a:latin typeface="Times New Roman" pitchFamily="18" charset="0"/>
                <a:cs typeface="Times New Roman" pitchFamily="18" charset="0"/>
              </a:rPr>
              <a:t>	 is strictly monitored by the concerned PGROs. Provision for fines and disciplinary action is also for non compliance. Till now </a:t>
            </a:r>
            <a:r>
              <a:rPr lang="en-GB" sz="2000" b="1" dirty="0">
                <a:latin typeface="Times New Roman" pitchFamily="18" charset="0"/>
                <a:cs typeface="Times New Roman" pitchFamily="18" charset="0"/>
              </a:rPr>
              <a:t>24,46,650</a:t>
            </a:r>
            <a:r>
              <a:rPr lang="en-GB" sz="2000" dirty="0">
                <a:latin typeface="Times New Roman" pitchFamily="18" charset="0"/>
                <a:cs typeface="Times New Roman" pitchFamily="18" charset="0"/>
              </a:rPr>
              <a:t> /- fine and against </a:t>
            </a:r>
            <a:r>
              <a:rPr lang="en-GB" sz="2000" b="1" dirty="0">
                <a:latin typeface="Times New Roman" pitchFamily="18" charset="0"/>
                <a:cs typeface="Times New Roman" pitchFamily="18" charset="0"/>
              </a:rPr>
              <a:t>812</a:t>
            </a:r>
            <a:r>
              <a:rPr lang="en-GB" sz="2000" dirty="0">
                <a:latin typeface="Times New Roman" pitchFamily="18" charset="0"/>
                <a:cs typeface="Times New Roman" pitchFamily="18" charset="0"/>
              </a:rPr>
              <a:t> officer disciplinary action has been taken.</a:t>
            </a:r>
          </a:p>
          <a:p>
            <a:pPr lvl="0" algn="just">
              <a:lnSpc>
                <a:spcPct val="150000"/>
              </a:lnSpc>
              <a:buClrTx/>
              <a:buFont typeface="Wingdings" pitchFamily="2" charset="2"/>
              <a:buChar char="Ø"/>
            </a:pPr>
            <a:r>
              <a:rPr lang="en-GB" sz="2000" dirty="0">
                <a:latin typeface="Times New Roman" pitchFamily="18" charset="0"/>
                <a:cs typeface="Times New Roman" pitchFamily="18" charset="0"/>
              </a:rPr>
              <a:t>End to end digitisation from registration of complain to passing of reasoned order. Notice of dates of hearing, interim orders and final reasoned order are available in public domain.</a:t>
            </a:r>
          </a:p>
          <a:p>
            <a:pPr lvl="0" algn="just">
              <a:lnSpc>
                <a:spcPct val="150000"/>
              </a:lnSpc>
              <a:buClrTx/>
              <a:buFont typeface="Wingdings" pitchFamily="2" charset="2"/>
              <a:buChar char="Ø"/>
            </a:pPr>
            <a:r>
              <a:rPr lang="en-GB" sz="2000" dirty="0">
                <a:latin typeface="Times New Roman" pitchFamily="18" charset="0"/>
                <a:cs typeface="Times New Roman" pitchFamily="18" charset="0"/>
              </a:rPr>
              <a:t>There are provision of two levels of appeals.  </a:t>
            </a:r>
          </a:p>
          <a:p>
            <a:pPr lvl="0" algn="just">
              <a:lnSpc>
                <a:spcPct val="150000"/>
              </a:lnSpc>
              <a:buClrTx/>
              <a:buFont typeface="Wingdings" pitchFamily="2" charset="2"/>
              <a:buChar char="Ø"/>
            </a:pPr>
            <a:r>
              <a:rPr lang="en-GB" sz="2000" dirty="0">
                <a:latin typeface="Times New Roman" pitchFamily="18" charset="0"/>
                <a:cs typeface="Times New Roman" pitchFamily="18" charset="0"/>
              </a:rPr>
              <a:t>SDM&lt;- ADM&lt;-DM  &amp; ADM&lt;-COMMISSIONER&lt;-PRL SECY</a:t>
            </a:r>
          </a:p>
          <a:p>
            <a:pPr lvl="0" algn="just">
              <a:lnSpc>
                <a:spcPct val="150000"/>
              </a:lnSpc>
              <a:buClrTx/>
              <a:buFont typeface="Wingdings" pitchFamily="2" charset="2"/>
              <a:buChar char="Ø"/>
            </a:pPr>
            <a:r>
              <a:rPr lang="en-GB" sz="2000" dirty="0">
                <a:latin typeface="Times New Roman" pitchFamily="18" charset="0"/>
                <a:cs typeface="Times New Roman" pitchFamily="18" charset="0"/>
              </a:rPr>
              <a:t>Feedback and satisfaction of the complainants is also recorded through </a:t>
            </a:r>
            <a:r>
              <a:rPr lang="en-GB" sz="2000" b="1" dirty="0">
                <a:latin typeface="Times New Roman" pitchFamily="18" charset="0"/>
                <a:cs typeface="Times New Roman" pitchFamily="18" charset="0"/>
              </a:rPr>
              <a:t>http://lokshikayat.bihar.gov.in/Feedback.aspx</a:t>
            </a:r>
            <a:endParaRPr lang="en-IN" sz="2000" b="1" dirty="0">
              <a:latin typeface="Times New Roman" pitchFamily="18" charset="0"/>
              <a:cs typeface="Times New Roman" pitchFamily="18" charset="0"/>
            </a:endParaRPr>
          </a:p>
          <a:p>
            <a:pPr>
              <a:lnSpc>
                <a:spcPct val="110000"/>
              </a:lnSpc>
            </a:pPr>
            <a:endParaRPr lang="en-US" sz="2000" dirty="0">
              <a:latin typeface="Noto Sans" panose="020B0502040504020204" pitchFamily="34" charset="0"/>
              <a:ea typeface="Noto Sans" panose="020B0502040504020204" pitchFamily="34" charset="0"/>
              <a:cs typeface="Noto Sans" panose="020B0502040504020204" pitchFamily="34" charset="0"/>
            </a:endParaRPr>
          </a:p>
        </p:txBody>
      </p:sp>
      <p:pic>
        <p:nvPicPr>
          <p:cNvPr id="5" name="Picture 4" descr="FI6JdzhaIAMva4E.jpg"/>
          <p:cNvPicPr>
            <a:picLocks noChangeAspect="1"/>
          </p:cNvPicPr>
          <p:nvPr/>
        </p:nvPicPr>
        <p:blipFill>
          <a:blip r:embed="rId2"/>
          <a:stretch>
            <a:fillRect/>
          </a:stretch>
        </p:blipFill>
        <p:spPr>
          <a:xfrm>
            <a:off x="7478663" y="181044"/>
            <a:ext cx="4352925" cy="22193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lide Number Placeholder 3"/>
          <p:cNvSpPr>
            <a:spLocks noGrp="1"/>
          </p:cNvSpPr>
          <p:nvPr>
            <p:ph type="sldNum" sz="quarter" idx="12"/>
          </p:nvPr>
        </p:nvSpPr>
        <p:spPr/>
        <p:txBody>
          <a:bodyPr/>
          <a:lstStyle/>
          <a:p>
            <a:fld id="{2C8225E4-7C41-4139-80C8-BE48EF741D2A}" type="slidenum">
              <a:rPr lang="en-US" smtClean="0"/>
              <a:pPr/>
              <a:t>14</a:t>
            </a:fld>
            <a:endParaRPr lang="en-US"/>
          </a:p>
        </p:txBody>
      </p:sp>
    </p:spTree>
    <p:extLst>
      <p:ext uri="{BB962C8B-B14F-4D97-AF65-F5344CB8AC3E}">
        <p14:creationId xmlns:p14="http://schemas.microsoft.com/office/powerpoint/2010/main" val="872673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D903E44-05D1-424D-9BBF-7E3B1477B13E}"/>
              </a:ext>
            </a:extLst>
          </p:cNvPr>
          <p:cNvSpPr>
            <a:spLocks noGrp="1"/>
          </p:cNvSpPr>
          <p:nvPr>
            <p:ph type="title"/>
          </p:nvPr>
        </p:nvSpPr>
        <p:spPr>
          <a:xfrm>
            <a:off x="634783" y="108116"/>
            <a:ext cx="4582273" cy="693741"/>
          </a:xfrm>
          <a:solidFill>
            <a:srgbClr val="0070C0"/>
          </a:solidFill>
        </p:spPr>
        <p:txBody>
          <a:bodyPr>
            <a:normAutofit/>
          </a:bodyPr>
          <a:lstStyle/>
          <a:p>
            <a:r>
              <a:rPr lang="en-IN" altLang="zh-CN" b="1" dirty="0">
                <a:solidFill>
                  <a:schemeClr val="bg1"/>
                </a:solidFill>
                <a:latin typeface="Times New Roman" pitchFamily="18" charset="0"/>
                <a:cs typeface="Times New Roman" pitchFamily="18" charset="0"/>
              </a:rPr>
              <a:t>Achievements</a:t>
            </a:r>
            <a:r>
              <a:rPr lang="hi-IN" b="1" dirty="0">
                <a:solidFill>
                  <a:schemeClr val="bg1"/>
                </a:solidFill>
                <a:latin typeface="Times New Roman" pitchFamily="18" charset="0"/>
                <a:cs typeface="Baloo" panose="03080902040302020200" pitchFamily="66" charset="0"/>
              </a:rPr>
              <a:t> </a:t>
            </a:r>
            <a:endParaRPr lang="en-US" b="1" dirty="0">
              <a:solidFill>
                <a:schemeClr val="bg1"/>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DA235F3E-F3F8-02D3-BD8C-855282F4CA2A}"/>
              </a:ext>
            </a:extLst>
          </p:cNvPr>
          <p:cNvSpPr>
            <a:spLocks noGrp="1"/>
          </p:cNvSpPr>
          <p:nvPr>
            <p:ph idx="1"/>
          </p:nvPr>
        </p:nvSpPr>
        <p:spPr>
          <a:xfrm>
            <a:off x="253218" y="801858"/>
            <a:ext cx="11085341" cy="5957665"/>
          </a:xfrm>
        </p:spPr>
        <p:txBody>
          <a:bodyPr vert="horz" lIns="91440" tIns="45720" rIns="91440" bIns="45720" rtlCol="0">
            <a:noAutofit/>
          </a:bodyPr>
          <a:lstStyle/>
          <a:p>
            <a:pPr marL="400050" indent="-285750">
              <a:lnSpc>
                <a:spcPct val="150000"/>
              </a:lnSpc>
              <a:buClrTx/>
              <a:buFont typeface="Wingdings" pitchFamily="2" charset="2"/>
              <a:buChar char="Ø"/>
            </a:pPr>
            <a:r>
              <a:rPr lang="en-US" sz="2200" dirty="0">
                <a:latin typeface="Times New Roman" pitchFamily="18" charset="0"/>
                <a:cs typeface="Times New Roman" pitchFamily="18" charset="0"/>
              </a:rPr>
              <a:t>Over 12.87 lakh grievances have been registered since implementation of the BRPGR Act was initiated and </a:t>
            </a:r>
            <a:r>
              <a:rPr lang="en-GB" sz="2200" dirty="0">
                <a:latin typeface="Times New Roman" pitchFamily="18" charset="0"/>
                <a:cs typeface="Times New Roman" pitchFamily="18" charset="0"/>
              </a:rPr>
              <a:t>more than 12.51 lakh have been disposed of as on 18.01.2023 rest are in the process.</a:t>
            </a:r>
          </a:p>
          <a:p>
            <a:pPr marL="400050" indent="-285750">
              <a:lnSpc>
                <a:spcPct val="150000"/>
              </a:lnSpc>
              <a:buClrTx/>
              <a:buFont typeface="Wingdings" pitchFamily="2" charset="2"/>
              <a:buChar char="Ø"/>
            </a:pPr>
            <a:r>
              <a:rPr lang="en-US" sz="2200" dirty="0">
                <a:latin typeface="Times New Roman" pitchFamily="18" charset="0"/>
                <a:cs typeface="Times New Roman" pitchFamily="18" charset="0"/>
              </a:rPr>
              <a:t>Public Institutions have been made more accountable.</a:t>
            </a:r>
          </a:p>
          <a:p>
            <a:pPr marL="400050" indent="-285750">
              <a:lnSpc>
                <a:spcPct val="150000"/>
              </a:lnSpc>
              <a:buClrTx/>
              <a:buFont typeface="Wingdings" pitchFamily="2" charset="2"/>
              <a:buChar char="Ø"/>
            </a:pPr>
            <a:r>
              <a:rPr lang="en-US" sz="2200" dirty="0">
                <a:latin typeface="Times New Roman" pitchFamily="18" charset="0"/>
                <a:cs typeface="Times New Roman" pitchFamily="18" charset="0"/>
              </a:rPr>
              <a:t>The departments are getting greater clarity on the nature and details of public grievances and how they could be disposed.</a:t>
            </a:r>
          </a:p>
          <a:p>
            <a:pPr marL="400050" indent="-285750">
              <a:lnSpc>
                <a:spcPct val="150000"/>
              </a:lnSpc>
              <a:buClrTx/>
              <a:buFont typeface="Wingdings" pitchFamily="2" charset="2"/>
              <a:buChar char="Ø"/>
            </a:pPr>
            <a:r>
              <a:rPr lang="en-US" sz="2200" dirty="0">
                <a:latin typeface="Times New Roman" pitchFamily="18" charset="0"/>
                <a:cs typeface="Times New Roman" pitchFamily="18" charset="0"/>
              </a:rPr>
              <a:t>Faith in governance has increased.</a:t>
            </a:r>
          </a:p>
          <a:p>
            <a:pPr marL="400050" indent="-285750">
              <a:lnSpc>
                <a:spcPct val="150000"/>
              </a:lnSpc>
              <a:buClrTx/>
              <a:buFont typeface="Wingdings" pitchFamily="2" charset="2"/>
              <a:buChar char="Ø"/>
            </a:pPr>
            <a:r>
              <a:rPr lang="en-GB" sz="2200" dirty="0">
                <a:solidFill>
                  <a:schemeClr val="tx1"/>
                </a:solidFill>
                <a:latin typeface="Times New Roman" pitchFamily="18" charset="0"/>
                <a:cs typeface="Times New Roman" pitchFamily="18" charset="0"/>
              </a:rPr>
              <a:t>Apart from many national level awards, Certificate of distinction accorded to Bihar for the implementation of BRPGRA by CAPAM (Commonwealth Association for Public Administration and Management) during International Innovation Awards 2018 in Georgetown, Guyana.</a:t>
            </a:r>
            <a:endParaRPr lang="en-US" sz="2200" dirty="0">
              <a:latin typeface="Times New Roman" pitchFamily="18" charset="0"/>
              <a:cs typeface="Times New Roman" pitchFamily="18" charset="0"/>
            </a:endParaRPr>
          </a:p>
          <a:p>
            <a:pPr marL="400050" indent="-285750">
              <a:buFont typeface="Wingdings" panose="05000000000000000000" pitchFamily="2" charset="2"/>
              <a:buChar char="§"/>
            </a:pPr>
            <a:endParaRPr lang="en-US" sz="2400" dirty="0"/>
          </a:p>
          <a:p>
            <a:pPr lvl="1">
              <a:buFont typeface="Wingdings" panose="05000000000000000000" pitchFamily="2" charset="2"/>
              <a:buChar char="§"/>
            </a:pPr>
            <a:endParaRPr lang="en-US" sz="2000" dirty="0"/>
          </a:p>
        </p:txBody>
      </p:sp>
      <p:sp>
        <p:nvSpPr>
          <p:cNvPr id="4" name="Slide Number Placeholder 3"/>
          <p:cNvSpPr>
            <a:spLocks noGrp="1"/>
          </p:cNvSpPr>
          <p:nvPr>
            <p:ph type="sldNum" sz="quarter" idx="12"/>
          </p:nvPr>
        </p:nvSpPr>
        <p:spPr/>
        <p:txBody>
          <a:bodyPr/>
          <a:lstStyle/>
          <a:p>
            <a:fld id="{2C8225E4-7C41-4139-80C8-BE48EF741D2A}" type="slidenum">
              <a:rPr lang="en-US" smtClean="0"/>
              <a:pPr/>
              <a:t>15</a:t>
            </a:fld>
            <a:endParaRPr lang="en-US"/>
          </a:p>
        </p:txBody>
      </p:sp>
    </p:spTree>
    <p:extLst>
      <p:ext uri="{BB962C8B-B14F-4D97-AF65-F5344CB8AC3E}">
        <p14:creationId xmlns:p14="http://schemas.microsoft.com/office/powerpoint/2010/main" val="59146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F3967578-5140-4F20-A679-6753D2F2833C}"/>
              </a:ext>
            </a:extLst>
          </p:cNvPr>
          <p:cNvGraphicFramePr>
            <a:graphicFrameLocks/>
          </p:cNvGraphicFramePr>
          <p:nvPr>
            <p:extLst>
              <p:ext uri="{D42A27DB-BD31-4B8C-83A1-F6EECF244321}">
                <p14:modId xmlns:p14="http://schemas.microsoft.com/office/powerpoint/2010/main" val="52030588"/>
              </p:ext>
            </p:extLst>
          </p:nvPr>
        </p:nvGraphicFramePr>
        <p:xfrm>
          <a:off x="608867" y="956604"/>
          <a:ext cx="9787157" cy="537385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A0630758-D583-4B2C-AF3A-221D7A31650F}"/>
              </a:ext>
            </a:extLst>
          </p:cNvPr>
          <p:cNvSpPr txBox="1"/>
          <p:nvPr/>
        </p:nvSpPr>
        <p:spPr>
          <a:xfrm>
            <a:off x="1894081" y="296706"/>
            <a:ext cx="8631458" cy="461665"/>
          </a:xfrm>
          <a:prstGeom prst="rect">
            <a:avLst/>
          </a:prstGeom>
          <a:solidFill>
            <a:schemeClr val="accent1">
              <a:lumMod val="50000"/>
            </a:schemeClr>
          </a:solidFill>
        </p:spPr>
        <p:txBody>
          <a:bodyPr wrap="square" rtlCol="0">
            <a:spAutoFit/>
          </a:bodyPr>
          <a:lstStyle/>
          <a:p>
            <a:r>
              <a:rPr lang="en-US" sz="2400" b="1" dirty="0">
                <a:solidFill>
                  <a:schemeClr val="bg1"/>
                </a:solidFill>
                <a:latin typeface="Noto Sans" panose="020B0502040504020204" pitchFamily="34" charset="0"/>
                <a:ea typeface="Noto Sans" panose="020B0502040504020204" pitchFamily="34" charset="0"/>
                <a:cs typeface="Noto Sans" panose="020B0502040504020204" pitchFamily="34" charset="0"/>
              </a:rPr>
              <a:t>BRPGRA – Year Wise Received and Disposed Grievances</a:t>
            </a:r>
          </a:p>
        </p:txBody>
      </p:sp>
      <p:sp>
        <p:nvSpPr>
          <p:cNvPr id="4" name="Slide Number Placeholder 3"/>
          <p:cNvSpPr>
            <a:spLocks noGrp="1"/>
          </p:cNvSpPr>
          <p:nvPr>
            <p:ph type="sldNum" sz="quarter" idx="12"/>
          </p:nvPr>
        </p:nvSpPr>
        <p:spPr/>
        <p:txBody>
          <a:bodyPr/>
          <a:lstStyle/>
          <a:p>
            <a:fld id="{2C8225E4-7C41-4139-80C8-BE48EF741D2A}" type="slidenum">
              <a:rPr lang="en-US" smtClean="0"/>
              <a:pPr/>
              <a:t>16</a:t>
            </a:fld>
            <a:endParaRPr lang="en-US"/>
          </a:p>
        </p:txBody>
      </p:sp>
    </p:spTree>
    <p:extLst>
      <p:ext uri="{BB962C8B-B14F-4D97-AF65-F5344CB8AC3E}">
        <p14:creationId xmlns:p14="http://schemas.microsoft.com/office/powerpoint/2010/main" val="295235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21E3CD-A2B4-4F07-9698-385F4ABD902F}"/>
              </a:ext>
            </a:extLst>
          </p:cNvPr>
          <p:cNvSpPr txBox="1"/>
          <p:nvPr/>
        </p:nvSpPr>
        <p:spPr>
          <a:xfrm>
            <a:off x="1864264" y="366280"/>
            <a:ext cx="7216726" cy="461665"/>
          </a:xfrm>
          <a:prstGeom prst="rect">
            <a:avLst/>
          </a:prstGeom>
          <a:solidFill>
            <a:schemeClr val="accent1">
              <a:lumMod val="50000"/>
            </a:schemeClr>
          </a:solidFill>
        </p:spPr>
        <p:txBody>
          <a:bodyPr wrap="square" rtlCol="0">
            <a:spAutoFit/>
          </a:bodyPr>
          <a:lstStyle/>
          <a:p>
            <a:pPr algn="ctr"/>
            <a:r>
              <a:rPr lang="en-US" sz="2400" b="1" dirty="0">
                <a:solidFill>
                  <a:schemeClr val="bg1"/>
                </a:solidFill>
                <a:latin typeface="Noto Sans" panose="020B0502040504020204" pitchFamily="34" charset="0"/>
                <a:ea typeface="Noto Sans" panose="020B0502040504020204" pitchFamily="34" charset="0"/>
                <a:cs typeface="Noto Sans" panose="020B0502040504020204" pitchFamily="34" charset="0"/>
              </a:rPr>
              <a:t>BRPGRA – Top 10 Grievances</a:t>
            </a:r>
          </a:p>
        </p:txBody>
      </p:sp>
      <p:graphicFrame>
        <p:nvGraphicFramePr>
          <p:cNvPr id="5" name="Chart 4">
            <a:extLst>
              <a:ext uri="{FF2B5EF4-FFF2-40B4-BE49-F238E27FC236}">
                <a16:creationId xmlns:a16="http://schemas.microsoft.com/office/drawing/2014/main" id="{F03FFF7E-7486-468C-B04C-80B72C4E8A47}"/>
              </a:ext>
            </a:extLst>
          </p:cNvPr>
          <p:cNvGraphicFramePr>
            <a:graphicFrameLocks/>
          </p:cNvGraphicFramePr>
          <p:nvPr>
            <p:extLst>
              <p:ext uri="{D42A27DB-BD31-4B8C-83A1-F6EECF244321}">
                <p14:modId xmlns:p14="http://schemas.microsoft.com/office/powerpoint/2010/main" val="4195698887"/>
              </p:ext>
            </p:extLst>
          </p:nvPr>
        </p:nvGraphicFramePr>
        <p:xfrm>
          <a:off x="84408" y="758371"/>
          <a:ext cx="11718386" cy="595191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2C8225E4-7C41-4139-80C8-BE48EF741D2A}" type="slidenum">
              <a:rPr lang="en-US" smtClean="0"/>
              <a:pPr/>
              <a:t>17</a:t>
            </a:fld>
            <a:endParaRPr lang="en-US"/>
          </a:p>
        </p:txBody>
      </p:sp>
    </p:spTree>
    <p:extLst>
      <p:ext uri="{BB962C8B-B14F-4D97-AF65-F5344CB8AC3E}">
        <p14:creationId xmlns:p14="http://schemas.microsoft.com/office/powerpoint/2010/main" val="4114263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F18F6D14-654A-41DC-B619-2E1E3B1BA84D}"/>
              </a:ext>
            </a:extLst>
          </p:cNvPr>
          <p:cNvGraphicFramePr>
            <a:graphicFrameLocks/>
          </p:cNvGraphicFramePr>
          <p:nvPr>
            <p:extLst>
              <p:ext uri="{D42A27DB-BD31-4B8C-83A1-F6EECF244321}">
                <p14:modId xmlns:p14="http://schemas.microsoft.com/office/powerpoint/2010/main" val="4165148468"/>
              </p:ext>
            </p:extLst>
          </p:nvPr>
        </p:nvGraphicFramePr>
        <p:xfrm>
          <a:off x="745587" y="1026942"/>
          <a:ext cx="10072468" cy="51206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A0BFCC5-4E2F-4515-BD93-2562BA7F87FB}"/>
              </a:ext>
            </a:extLst>
          </p:cNvPr>
          <p:cNvSpPr txBox="1"/>
          <p:nvPr/>
        </p:nvSpPr>
        <p:spPr>
          <a:xfrm>
            <a:off x="1894082" y="296706"/>
            <a:ext cx="7216726" cy="461665"/>
          </a:xfrm>
          <a:prstGeom prst="rect">
            <a:avLst/>
          </a:prstGeom>
          <a:solidFill>
            <a:schemeClr val="accent1">
              <a:lumMod val="50000"/>
            </a:schemeClr>
          </a:solidFill>
        </p:spPr>
        <p:txBody>
          <a:bodyPr wrap="square" rtlCol="0">
            <a:spAutoFit/>
          </a:bodyPr>
          <a:lstStyle/>
          <a:p>
            <a:pPr algn="ctr"/>
            <a:r>
              <a:rPr lang="en-US" sz="2400" b="1" dirty="0">
                <a:solidFill>
                  <a:schemeClr val="bg1"/>
                </a:solidFill>
                <a:latin typeface="Noto Sans" panose="020B0502040504020204" pitchFamily="34" charset="0"/>
                <a:ea typeface="Noto Sans" panose="020B0502040504020204" pitchFamily="34" charset="0"/>
                <a:cs typeface="Noto Sans" panose="020B0502040504020204" pitchFamily="34" charset="0"/>
              </a:rPr>
              <a:t>BRPGRA – Top 10 Departments</a:t>
            </a:r>
          </a:p>
        </p:txBody>
      </p:sp>
      <p:sp>
        <p:nvSpPr>
          <p:cNvPr id="4" name="Slide Number Placeholder 3"/>
          <p:cNvSpPr>
            <a:spLocks noGrp="1"/>
          </p:cNvSpPr>
          <p:nvPr>
            <p:ph type="sldNum" sz="quarter" idx="12"/>
          </p:nvPr>
        </p:nvSpPr>
        <p:spPr/>
        <p:txBody>
          <a:bodyPr/>
          <a:lstStyle/>
          <a:p>
            <a:fld id="{2C8225E4-7C41-4139-80C8-BE48EF741D2A}" type="slidenum">
              <a:rPr lang="en-US" smtClean="0"/>
              <a:pPr/>
              <a:t>18</a:t>
            </a:fld>
            <a:endParaRPr lang="en-US"/>
          </a:p>
        </p:txBody>
      </p:sp>
    </p:spTree>
    <p:extLst>
      <p:ext uri="{BB962C8B-B14F-4D97-AF65-F5344CB8AC3E}">
        <p14:creationId xmlns:p14="http://schemas.microsoft.com/office/powerpoint/2010/main" val="2803556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3" descr="C:\Users\AO\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260521"/>
            <a:ext cx="9144000" cy="5974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098" name="Slide Number Placeholder 17"/>
          <p:cNvSpPr txBox="1">
            <a:spLocks noGrp="1"/>
          </p:cNvSpPr>
          <p:nvPr/>
        </p:nvSpPr>
        <p:spPr bwMode="auto">
          <a:xfrm>
            <a:off x="9448801" y="6356603"/>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957263">
              <a:defRPr>
                <a:solidFill>
                  <a:schemeClr val="tx1"/>
                </a:solidFill>
                <a:latin typeface="Calibri" panose="020F0502020204030204" pitchFamily="34" charset="0"/>
                <a:cs typeface="Arial" panose="020B0604020202020204" pitchFamily="34" charset="0"/>
              </a:defRPr>
            </a:lvl1pPr>
            <a:lvl2pPr marL="742950" indent="-285750" defTabSz="957263">
              <a:defRPr>
                <a:solidFill>
                  <a:schemeClr val="tx1"/>
                </a:solidFill>
                <a:latin typeface="Calibri" panose="020F0502020204030204" pitchFamily="34" charset="0"/>
                <a:cs typeface="Arial" panose="020B0604020202020204" pitchFamily="34" charset="0"/>
              </a:defRPr>
            </a:lvl2pPr>
            <a:lvl3pPr marL="1143000" indent="-228600" defTabSz="957263">
              <a:defRPr>
                <a:solidFill>
                  <a:schemeClr val="tx1"/>
                </a:solidFill>
                <a:latin typeface="Calibri" panose="020F0502020204030204" pitchFamily="34" charset="0"/>
                <a:cs typeface="Arial" panose="020B0604020202020204" pitchFamily="34" charset="0"/>
              </a:defRPr>
            </a:lvl3pPr>
            <a:lvl4pPr marL="1600200" indent="-228600" defTabSz="957263">
              <a:defRPr>
                <a:solidFill>
                  <a:schemeClr val="tx1"/>
                </a:solidFill>
                <a:latin typeface="Calibri" panose="020F0502020204030204" pitchFamily="34" charset="0"/>
                <a:cs typeface="Arial" panose="020B0604020202020204" pitchFamily="34" charset="0"/>
              </a:defRPr>
            </a:lvl4pPr>
            <a:lvl5pPr marL="2057400" indent="-228600" defTabSz="957263">
              <a:defRPr>
                <a:solidFill>
                  <a:schemeClr val="tx1"/>
                </a:solidFill>
                <a:latin typeface="Calibri" panose="020F0502020204030204" pitchFamily="34" charset="0"/>
                <a:cs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4D87804D-DFC8-4CA3-AC53-096E36F76E7D}" type="slidenum">
              <a:rPr lang="en-US" altLang="en-US" sz="1300">
                <a:solidFill>
                  <a:srgbClr val="045C75"/>
                </a:solidFill>
                <a:latin typeface="Constantia" panose="02030602050306030303" pitchFamily="18" charset="0"/>
                <a:ea typeface="ヒラギノ角ゴ ProN W3"/>
                <a:cs typeface="ヒラギノ角ゴ ProN W3"/>
                <a:sym typeface="Futura"/>
              </a:rPr>
              <a:pPr algn="r" eaLnBrk="1" hangingPunct="1"/>
              <a:t>19</a:t>
            </a:fld>
            <a:endParaRPr lang="en-US" altLang="en-US" sz="1300">
              <a:solidFill>
                <a:srgbClr val="045C75"/>
              </a:solidFill>
              <a:latin typeface="Constantia" panose="02030602050306030303" pitchFamily="18" charset="0"/>
              <a:ea typeface="ヒラギノ角ゴ ProN W3"/>
              <a:cs typeface="ヒラギノ角ゴ ProN W3"/>
              <a:sym typeface="Futura"/>
            </a:endParaRPr>
          </a:p>
        </p:txBody>
      </p:sp>
      <p:sp>
        <p:nvSpPr>
          <p:cNvPr id="4099" name="Slide Number Placeholder 3"/>
          <p:cNvSpPr txBox="1">
            <a:spLocks noGrp="1"/>
          </p:cNvSpPr>
          <p:nvPr/>
        </p:nvSpPr>
        <p:spPr bwMode="auto">
          <a:xfrm>
            <a:off x="9448801" y="6356603"/>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957263">
              <a:defRPr>
                <a:solidFill>
                  <a:schemeClr val="tx1"/>
                </a:solidFill>
                <a:latin typeface="Calibri" panose="020F0502020204030204" pitchFamily="34" charset="0"/>
                <a:cs typeface="Arial" panose="020B0604020202020204" pitchFamily="34" charset="0"/>
              </a:defRPr>
            </a:lvl1pPr>
            <a:lvl2pPr marL="742950" indent="-285750" defTabSz="957263">
              <a:defRPr>
                <a:solidFill>
                  <a:schemeClr val="tx1"/>
                </a:solidFill>
                <a:latin typeface="Calibri" panose="020F0502020204030204" pitchFamily="34" charset="0"/>
                <a:cs typeface="Arial" panose="020B0604020202020204" pitchFamily="34" charset="0"/>
              </a:defRPr>
            </a:lvl2pPr>
            <a:lvl3pPr marL="1143000" indent="-228600" defTabSz="957263">
              <a:defRPr>
                <a:solidFill>
                  <a:schemeClr val="tx1"/>
                </a:solidFill>
                <a:latin typeface="Calibri" panose="020F0502020204030204" pitchFamily="34" charset="0"/>
                <a:cs typeface="Arial" panose="020B0604020202020204" pitchFamily="34" charset="0"/>
              </a:defRPr>
            </a:lvl3pPr>
            <a:lvl4pPr marL="1600200" indent="-228600" defTabSz="957263">
              <a:defRPr>
                <a:solidFill>
                  <a:schemeClr val="tx1"/>
                </a:solidFill>
                <a:latin typeface="Calibri" panose="020F0502020204030204" pitchFamily="34" charset="0"/>
                <a:cs typeface="Arial" panose="020B0604020202020204" pitchFamily="34" charset="0"/>
              </a:defRPr>
            </a:lvl4pPr>
            <a:lvl5pPr marL="2057400" indent="-228600" defTabSz="957263">
              <a:defRPr>
                <a:solidFill>
                  <a:schemeClr val="tx1"/>
                </a:solidFill>
                <a:latin typeface="Calibri" panose="020F0502020204030204" pitchFamily="34" charset="0"/>
                <a:cs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ABF44D8D-6B44-4400-9C5C-BEDAF72A6B7D}" type="slidenum">
              <a:rPr lang="en-US" altLang="en-US" sz="1300">
                <a:solidFill>
                  <a:srgbClr val="045C75"/>
                </a:solidFill>
                <a:latin typeface="Constantia" panose="02030602050306030303" pitchFamily="18" charset="0"/>
                <a:ea typeface="ヒラギノ角ゴ ProN W3"/>
                <a:cs typeface="ヒラギノ角ゴ ProN W3"/>
                <a:sym typeface="Futura"/>
              </a:rPr>
              <a:pPr algn="r" eaLnBrk="1" hangingPunct="1"/>
              <a:t>19</a:t>
            </a:fld>
            <a:endParaRPr lang="en-US" altLang="en-US" sz="1300">
              <a:solidFill>
                <a:srgbClr val="045C75"/>
              </a:solidFill>
              <a:latin typeface="Constantia" panose="02030602050306030303" pitchFamily="18" charset="0"/>
              <a:ea typeface="ヒラギノ角ゴ ProN W3"/>
              <a:cs typeface="ヒラギノ角ゴ ProN W3"/>
              <a:sym typeface="Futura"/>
            </a:endParaRPr>
          </a:p>
        </p:txBody>
      </p:sp>
      <p:sp>
        <p:nvSpPr>
          <p:cNvPr id="4100" name="Slide Number Placeholder 3"/>
          <p:cNvSpPr txBox="1">
            <a:spLocks noGrp="1"/>
          </p:cNvSpPr>
          <p:nvPr/>
        </p:nvSpPr>
        <p:spPr bwMode="auto">
          <a:xfrm>
            <a:off x="9448801" y="6356603"/>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957263">
              <a:defRPr>
                <a:solidFill>
                  <a:schemeClr val="tx1"/>
                </a:solidFill>
                <a:latin typeface="Calibri" panose="020F0502020204030204" pitchFamily="34" charset="0"/>
                <a:cs typeface="Arial" panose="020B0604020202020204" pitchFamily="34" charset="0"/>
              </a:defRPr>
            </a:lvl1pPr>
            <a:lvl2pPr marL="742950" indent="-285750" defTabSz="957263">
              <a:defRPr>
                <a:solidFill>
                  <a:schemeClr val="tx1"/>
                </a:solidFill>
                <a:latin typeface="Calibri" panose="020F0502020204030204" pitchFamily="34" charset="0"/>
                <a:cs typeface="Arial" panose="020B0604020202020204" pitchFamily="34" charset="0"/>
              </a:defRPr>
            </a:lvl2pPr>
            <a:lvl3pPr marL="1143000" indent="-228600" defTabSz="957263">
              <a:defRPr>
                <a:solidFill>
                  <a:schemeClr val="tx1"/>
                </a:solidFill>
                <a:latin typeface="Calibri" panose="020F0502020204030204" pitchFamily="34" charset="0"/>
                <a:cs typeface="Arial" panose="020B0604020202020204" pitchFamily="34" charset="0"/>
              </a:defRPr>
            </a:lvl3pPr>
            <a:lvl4pPr marL="1600200" indent="-228600" defTabSz="957263">
              <a:defRPr>
                <a:solidFill>
                  <a:schemeClr val="tx1"/>
                </a:solidFill>
                <a:latin typeface="Calibri" panose="020F0502020204030204" pitchFamily="34" charset="0"/>
                <a:cs typeface="Arial" panose="020B0604020202020204" pitchFamily="34" charset="0"/>
              </a:defRPr>
            </a:lvl4pPr>
            <a:lvl5pPr marL="2057400" indent="-228600" defTabSz="957263">
              <a:defRPr>
                <a:solidFill>
                  <a:schemeClr val="tx1"/>
                </a:solidFill>
                <a:latin typeface="Calibri" panose="020F0502020204030204" pitchFamily="34" charset="0"/>
                <a:cs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fld id="{6A7BA281-0351-4F6B-BD95-B7EEF5A165DD}" type="slidenum">
              <a:rPr lang="en-US" altLang="en-US" sz="1300">
                <a:solidFill>
                  <a:srgbClr val="045C75"/>
                </a:solidFill>
                <a:latin typeface="Constantia" panose="02030602050306030303" pitchFamily="18" charset="0"/>
                <a:ea typeface="ヒラギノ角ゴ ProN W3"/>
                <a:cs typeface="ヒラギノ角ゴ ProN W3"/>
                <a:sym typeface="Futura"/>
              </a:rPr>
              <a:pPr algn="r" eaLnBrk="1" hangingPunct="1"/>
              <a:t>19</a:t>
            </a:fld>
            <a:endParaRPr lang="en-US" altLang="en-US" sz="1300">
              <a:solidFill>
                <a:srgbClr val="045C75"/>
              </a:solidFill>
              <a:latin typeface="Constantia" panose="02030602050306030303" pitchFamily="18" charset="0"/>
              <a:ea typeface="ヒラギノ角ゴ ProN W3"/>
              <a:cs typeface="ヒラギノ角ゴ ProN W3"/>
              <a:sym typeface="Futura"/>
            </a:endParaRPr>
          </a:p>
        </p:txBody>
      </p:sp>
      <p:sp>
        <p:nvSpPr>
          <p:cNvPr id="4101" name="Rectangle 1"/>
          <p:cNvSpPr>
            <a:spLocks noChangeArrowheads="1"/>
          </p:cNvSpPr>
          <p:nvPr/>
        </p:nvSpPr>
        <p:spPr bwMode="auto">
          <a:xfrm>
            <a:off x="478302" y="2747756"/>
            <a:ext cx="9861452" cy="755148"/>
          </a:xfrm>
          <a:prstGeom prst="rect">
            <a:avLst/>
          </a:prstGeom>
          <a:solidFill>
            <a:srgbClr val="0070C0"/>
          </a:solidFill>
          <a:ln w="12700">
            <a:solidFill>
              <a:srgbClr val="A3A3E0"/>
            </a:solidFill>
            <a:miter lim="800000"/>
            <a:headEnd/>
            <a:tailEnd/>
          </a:ln>
        </p:spPr>
        <p:txBody>
          <a:bodyPr lIns="37419" tIns="37419" rIns="37419" bIns="37419" anchor="ctr"/>
          <a:lstStyle>
            <a:lvl1pPr defTabSz="957263">
              <a:defRPr>
                <a:solidFill>
                  <a:schemeClr val="tx1"/>
                </a:solidFill>
                <a:latin typeface="Calibri" panose="020F0502020204030204" pitchFamily="34" charset="0"/>
                <a:cs typeface="Arial" panose="020B0604020202020204" pitchFamily="34" charset="0"/>
              </a:defRPr>
            </a:lvl1pPr>
            <a:lvl2pPr marL="742950" indent="-285750" defTabSz="957263">
              <a:defRPr>
                <a:solidFill>
                  <a:schemeClr val="tx1"/>
                </a:solidFill>
                <a:latin typeface="Calibri" panose="020F0502020204030204" pitchFamily="34" charset="0"/>
                <a:cs typeface="Arial" panose="020B0604020202020204" pitchFamily="34" charset="0"/>
              </a:defRPr>
            </a:lvl2pPr>
            <a:lvl3pPr marL="1143000" indent="-228600" defTabSz="957263">
              <a:defRPr>
                <a:solidFill>
                  <a:schemeClr val="tx1"/>
                </a:solidFill>
                <a:latin typeface="Calibri" panose="020F0502020204030204" pitchFamily="34" charset="0"/>
                <a:cs typeface="Arial" panose="020B0604020202020204" pitchFamily="34" charset="0"/>
              </a:defRPr>
            </a:lvl3pPr>
            <a:lvl4pPr marL="1600200" indent="-228600" defTabSz="957263">
              <a:defRPr>
                <a:solidFill>
                  <a:schemeClr val="tx1"/>
                </a:solidFill>
                <a:latin typeface="Calibri" panose="020F0502020204030204" pitchFamily="34" charset="0"/>
                <a:cs typeface="Arial" panose="020B0604020202020204" pitchFamily="34" charset="0"/>
              </a:defRPr>
            </a:lvl4pPr>
            <a:lvl5pPr marL="2057400" indent="-228600" defTabSz="957263">
              <a:defRPr>
                <a:solidFill>
                  <a:schemeClr val="tx1"/>
                </a:solidFill>
                <a:latin typeface="Calibri" panose="020F0502020204030204" pitchFamily="34" charset="0"/>
                <a:cs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85000"/>
              </a:lnSpc>
            </a:pPr>
            <a:r>
              <a:rPr lang="en-IN" sz="3200" b="1" dirty="0">
                <a:solidFill>
                  <a:srgbClr val="FFFFCC"/>
                </a:solidFill>
                <a:latin typeface="Times New Roman" pitchFamily="18" charset="0"/>
                <a:ea typeface="ヒラギノ角ゴ ProN W3"/>
                <a:cs typeface="Times New Roman" pitchFamily="18" charset="0"/>
              </a:rPr>
              <a:t>Bihar Govt. Servants Grievance Redressal System 2019</a:t>
            </a:r>
            <a:endParaRPr lang="en-US" sz="3200" b="1" dirty="0">
              <a:solidFill>
                <a:srgbClr val="FFFFCC"/>
              </a:solidFill>
              <a:latin typeface="Times New Roman" pitchFamily="18" charset="0"/>
              <a:ea typeface="ヒラギノ角ゴ ProN W3"/>
              <a:cs typeface="Times New Roman" pitchFamily="18" charset="0"/>
            </a:endParaRPr>
          </a:p>
        </p:txBody>
      </p:sp>
      <p:sp>
        <p:nvSpPr>
          <p:cNvPr id="7" name="Slide Number Placeholder 6"/>
          <p:cNvSpPr>
            <a:spLocks noGrp="1"/>
          </p:cNvSpPr>
          <p:nvPr>
            <p:ph type="sldNum" sz="quarter" idx="12"/>
          </p:nvPr>
        </p:nvSpPr>
        <p:spPr/>
        <p:txBody>
          <a:bodyPr/>
          <a:lstStyle/>
          <a:p>
            <a:fld id="{2C8225E4-7C41-4139-80C8-BE48EF741D2A}" type="slidenum">
              <a:rPr lang="en-US" smtClean="0"/>
              <a:pPr/>
              <a:t>19</a:t>
            </a:fld>
            <a:endParaRPr lang="en-US"/>
          </a:p>
        </p:txBody>
      </p:sp>
    </p:spTree>
    <p:extLst>
      <p:ext uri="{BB962C8B-B14F-4D97-AF65-F5344CB8AC3E}">
        <p14:creationId xmlns:p14="http://schemas.microsoft.com/office/powerpoint/2010/main" val="350755936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Box 133"/>
          <p:cNvSpPr txBox="1"/>
          <p:nvPr/>
        </p:nvSpPr>
        <p:spPr>
          <a:xfrm>
            <a:off x="708917" y="2405575"/>
            <a:ext cx="9518295" cy="4154984"/>
          </a:xfrm>
          <a:prstGeom prst="rect">
            <a:avLst/>
          </a:prstGeom>
          <a:noFill/>
        </p:spPr>
        <p:txBody>
          <a:bodyPr wrap="square" rtlCol="0">
            <a:spAutoFit/>
          </a:bodyPr>
          <a:lstStyle/>
          <a:p>
            <a:pPr marL="457200" indent="-457200">
              <a:lnSpc>
                <a:spcPct val="150000"/>
              </a:lnSpc>
              <a:defRPr/>
            </a:pPr>
            <a:endParaRPr lang="en-GB" sz="2200" dirty="0">
              <a:latin typeface="Times New Roman" pitchFamily="18" charset="0"/>
              <a:cs typeface="Times New Roman" pitchFamily="18" charset="0"/>
            </a:endParaRPr>
          </a:p>
          <a:p>
            <a:pPr marL="457200" indent="-457200" algn="just">
              <a:lnSpc>
                <a:spcPct val="150000"/>
              </a:lnSpc>
              <a:buFont typeface="Wingdings" pitchFamily="2" charset="2"/>
              <a:buChar char="Ø"/>
              <a:defRPr/>
            </a:pPr>
            <a:r>
              <a:rPr lang="en-GB" sz="2200" b="1" dirty="0">
                <a:latin typeface="Times New Roman" pitchFamily="18" charset="0"/>
                <a:cs typeface="Times New Roman" pitchFamily="18" charset="0"/>
              </a:rPr>
              <a:t>Bihar Right To Public Services Act 2011</a:t>
            </a:r>
          </a:p>
          <a:p>
            <a:pPr marL="457200" indent="-457200" algn="just">
              <a:lnSpc>
                <a:spcPct val="150000"/>
              </a:lnSpc>
              <a:buFont typeface="Wingdings" pitchFamily="2" charset="2"/>
              <a:buChar char="Ø"/>
              <a:defRPr/>
            </a:pPr>
            <a:endParaRPr lang="en-IN" sz="2200" b="1" dirty="0">
              <a:latin typeface="Times New Roman" pitchFamily="18" charset="0"/>
              <a:cs typeface="Times New Roman" pitchFamily="18" charset="0"/>
            </a:endParaRPr>
          </a:p>
          <a:p>
            <a:pPr marL="457200" indent="-457200" algn="just">
              <a:lnSpc>
                <a:spcPct val="150000"/>
              </a:lnSpc>
              <a:buFont typeface="Wingdings" pitchFamily="2" charset="2"/>
              <a:buChar char="Ø"/>
              <a:defRPr/>
            </a:pPr>
            <a:r>
              <a:rPr lang="en-IN" sz="2200" b="1" dirty="0">
                <a:latin typeface="Times New Roman" pitchFamily="18" charset="0"/>
                <a:ea typeface="ヒラギノ角ゴ ProN W3"/>
                <a:cs typeface="Times New Roman" pitchFamily="18" charset="0"/>
              </a:rPr>
              <a:t>Bihar Right to Public Grievance </a:t>
            </a:r>
            <a:r>
              <a:rPr lang="en-IN" sz="2200" b="1" dirty="0" err="1">
                <a:latin typeface="Times New Roman" pitchFamily="18" charset="0"/>
                <a:ea typeface="ヒラギノ角ゴ ProN W3"/>
                <a:cs typeface="Times New Roman" pitchFamily="18" charset="0"/>
              </a:rPr>
              <a:t>Redressal</a:t>
            </a:r>
            <a:r>
              <a:rPr lang="en-IN" sz="2200" b="1" dirty="0">
                <a:latin typeface="Times New Roman" pitchFamily="18" charset="0"/>
                <a:ea typeface="ヒラギノ角ゴ ProN W3"/>
                <a:cs typeface="Times New Roman" pitchFamily="18" charset="0"/>
              </a:rPr>
              <a:t> Act, 2015</a:t>
            </a:r>
          </a:p>
          <a:p>
            <a:pPr marL="457200" indent="-457200" algn="just">
              <a:lnSpc>
                <a:spcPct val="150000"/>
              </a:lnSpc>
              <a:buFont typeface="Wingdings" pitchFamily="2" charset="2"/>
              <a:buChar char="Ø"/>
              <a:defRPr/>
            </a:pPr>
            <a:endParaRPr lang="en-IN" sz="2200" b="1" dirty="0">
              <a:latin typeface="Times New Roman" pitchFamily="18" charset="0"/>
              <a:ea typeface="ヒラギノ角ゴ ProN W3"/>
              <a:cs typeface="Times New Roman" pitchFamily="18" charset="0"/>
            </a:endParaRPr>
          </a:p>
          <a:p>
            <a:pPr marL="457200" indent="-457200" algn="just">
              <a:lnSpc>
                <a:spcPct val="150000"/>
              </a:lnSpc>
              <a:buFont typeface="Wingdings" pitchFamily="2" charset="2"/>
              <a:buChar char="Ø"/>
              <a:defRPr/>
            </a:pPr>
            <a:r>
              <a:rPr lang="en-IN" sz="2200" b="1" dirty="0">
                <a:latin typeface="Times New Roman" pitchFamily="18" charset="0"/>
                <a:ea typeface="ヒラギノ角ゴ ProN W3"/>
                <a:cs typeface="Times New Roman" pitchFamily="18" charset="0"/>
              </a:rPr>
              <a:t>Bihar Govt. Servants Grievance </a:t>
            </a:r>
            <a:r>
              <a:rPr lang="en-IN" sz="2200" b="1" dirty="0" err="1">
                <a:latin typeface="Times New Roman" pitchFamily="18" charset="0"/>
                <a:ea typeface="ヒラギノ角ゴ ProN W3"/>
                <a:cs typeface="Times New Roman" pitchFamily="18" charset="0"/>
              </a:rPr>
              <a:t>Redressal</a:t>
            </a:r>
            <a:r>
              <a:rPr lang="en-IN" sz="2200" b="1" dirty="0">
                <a:latin typeface="Times New Roman" pitchFamily="18" charset="0"/>
                <a:ea typeface="ヒラギノ角ゴ ProN W3"/>
                <a:cs typeface="Times New Roman" pitchFamily="18" charset="0"/>
              </a:rPr>
              <a:t> System 2019</a:t>
            </a:r>
          </a:p>
          <a:p>
            <a:pPr marL="457200" indent="-457200" algn="just">
              <a:lnSpc>
                <a:spcPct val="150000"/>
              </a:lnSpc>
              <a:buFont typeface="Wingdings" pitchFamily="2" charset="2"/>
              <a:buChar char="Ø"/>
              <a:defRPr/>
            </a:pPr>
            <a:endParaRPr lang="en-US" sz="2200" b="1" dirty="0">
              <a:latin typeface="Times New Roman" pitchFamily="18" charset="0"/>
              <a:ea typeface="ヒラギノ角ゴ ProN W3"/>
              <a:cs typeface="Times New Roman" pitchFamily="18" charset="0"/>
            </a:endParaRPr>
          </a:p>
          <a:p>
            <a:pPr marL="457200" indent="-457200" algn="just">
              <a:lnSpc>
                <a:spcPct val="150000"/>
              </a:lnSpc>
              <a:buFont typeface="Wingdings" pitchFamily="2" charset="2"/>
              <a:buChar char="Ø"/>
              <a:defRPr/>
            </a:pPr>
            <a:r>
              <a:rPr lang="en-US" sz="2200" b="1" dirty="0">
                <a:latin typeface="Times New Roman" pitchFamily="18" charset="0"/>
                <a:cs typeface="Times New Roman" pitchFamily="18" charset="0"/>
              </a:rPr>
              <a:t>Way Forward.</a:t>
            </a:r>
            <a:endParaRPr lang="en-GB" sz="2200" b="1" dirty="0">
              <a:latin typeface="Times New Roman" pitchFamily="18" charset="0"/>
              <a:cs typeface="Times New Roman" pitchFamily="18" charset="0"/>
            </a:endParaRPr>
          </a:p>
        </p:txBody>
      </p:sp>
      <p:sp>
        <p:nvSpPr>
          <p:cNvPr id="4" name="TextBox 3"/>
          <p:cNvSpPr txBox="1"/>
          <p:nvPr/>
        </p:nvSpPr>
        <p:spPr>
          <a:xfrm>
            <a:off x="731520" y="1477108"/>
            <a:ext cx="8764172" cy="1200329"/>
          </a:xfrm>
          <a:prstGeom prst="rect">
            <a:avLst/>
          </a:prstGeom>
          <a:noFill/>
        </p:spPr>
        <p:txBody>
          <a:bodyPr wrap="square" rtlCol="0">
            <a:spAutoFit/>
          </a:bodyPr>
          <a:lstStyle/>
          <a:p>
            <a:r>
              <a:rPr lang="en-US" sz="2400" dirty="0">
                <a:latin typeface="Times New Roman" pitchFamily="18" charset="0"/>
                <a:cs typeface="Times New Roman" pitchFamily="18" charset="0"/>
              </a:rPr>
              <a:t>To give </a:t>
            </a:r>
            <a:r>
              <a:rPr lang="en-US" sz="2400" b="1" dirty="0">
                <a:latin typeface="Times New Roman" pitchFamily="18" charset="0"/>
                <a:cs typeface="Times New Roman" pitchFamily="18" charset="0"/>
              </a:rPr>
              <a:t>transparency, a</a:t>
            </a:r>
            <a:r>
              <a:rPr lang="en-GB" sz="2400" b="1" dirty="0">
                <a:latin typeface="Times New Roman" pitchFamily="18" charset="0"/>
                <a:cs typeface="Times New Roman" pitchFamily="18" charset="0"/>
              </a:rPr>
              <a:t>accountability, time bound  public delivery system </a:t>
            </a:r>
            <a:r>
              <a:rPr lang="en-GB" sz="2400" dirty="0">
                <a:latin typeface="Times New Roman" pitchFamily="18" charset="0"/>
                <a:cs typeface="Times New Roman" pitchFamily="18" charset="0"/>
              </a:rPr>
              <a:t>to citizen  following acts has been implemented in Bihar.</a:t>
            </a:r>
          </a:p>
          <a:p>
            <a:endParaRPr lang="en-US" sz="2400" dirty="0"/>
          </a:p>
        </p:txBody>
      </p:sp>
      <p:sp>
        <p:nvSpPr>
          <p:cNvPr id="6" name="Title 1">
            <a:extLst>
              <a:ext uri="{FF2B5EF4-FFF2-40B4-BE49-F238E27FC236}">
                <a16:creationId xmlns:a16="http://schemas.microsoft.com/office/drawing/2014/main" id="{EF1A5E94-B67B-4A5F-9018-3CFB9CEF7064}"/>
              </a:ext>
            </a:extLst>
          </p:cNvPr>
          <p:cNvSpPr>
            <a:spLocks noGrp="1"/>
          </p:cNvSpPr>
          <p:nvPr>
            <p:ph type="title"/>
          </p:nvPr>
        </p:nvSpPr>
        <p:spPr>
          <a:xfrm>
            <a:off x="4108873" y="412047"/>
            <a:ext cx="2763980" cy="726041"/>
          </a:xfrm>
          <a:solidFill>
            <a:srgbClr val="0070C0"/>
          </a:solidFill>
        </p:spPr>
        <p:txBody>
          <a:bodyPr vert="horz" lIns="91440" tIns="45720" rIns="91440" bIns="45720" rtlCol="0" anchor="t">
            <a:normAutofit/>
          </a:bodyPr>
          <a:lstStyle/>
          <a:p>
            <a:pPr algn="ctr"/>
            <a:r>
              <a:rPr b="1">
                <a:solidFill>
                  <a:schemeClr val="bg1"/>
                </a:solidFill>
                <a:latin typeface="Times New Roman" pitchFamily="18" charset="0"/>
                <a:cs typeface="Times New Roman" pitchFamily="18" charset="0"/>
              </a:rPr>
              <a:t>Objectives</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7095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O\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260521"/>
            <a:ext cx="9144000" cy="5974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idx="4294967295"/>
          </p:nvPr>
        </p:nvSpPr>
        <p:spPr>
          <a:xfrm>
            <a:off x="798538" y="105426"/>
            <a:ext cx="4760360" cy="569823"/>
          </a:xfrm>
          <a:solidFill>
            <a:srgbClr val="0070C0"/>
          </a:solidFill>
          <a:ln>
            <a:noFill/>
          </a:ln>
        </p:spPr>
        <p:txBody>
          <a:bodyPr vert="horz" wrap="square" lIns="91440" tIns="45720" rIns="91440" bIns="45720" numCol="1" rtlCol="0" anchor="ctr" anchorCtr="0" compatLnSpc="1">
            <a:prstTxWarp prst="textNoShape">
              <a:avLst/>
            </a:prstTxWarp>
            <a:noAutofit/>
          </a:bodyPr>
          <a:lstStyle/>
          <a:p>
            <a:pPr defTabSz="1219170" eaLnBrk="0" hangingPunct="0">
              <a:lnSpc>
                <a:spcPct val="90000"/>
              </a:lnSpc>
            </a:pPr>
            <a:r>
              <a:rPr lang="en-US" b="1" dirty="0">
                <a:solidFill>
                  <a:schemeClr val="bg1"/>
                </a:solidFill>
                <a:latin typeface="Times New Roman" pitchFamily="18" charset="0"/>
                <a:cs typeface="Times New Roman" pitchFamily="18" charset="0"/>
              </a:rPr>
              <a:t>Key elements </a:t>
            </a:r>
          </a:p>
        </p:txBody>
      </p:sp>
      <p:sp>
        <p:nvSpPr>
          <p:cNvPr id="5" name="TextBox 4"/>
          <p:cNvSpPr txBox="1"/>
          <p:nvPr/>
        </p:nvSpPr>
        <p:spPr>
          <a:xfrm>
            <a:off x="661181" y="759634"/>
            <a:ext cx="9495693" cy="5909310"/>
          </a:xfrm>
          <a:prstGeom prst="rect">
            <a:avLst/>
          </a:prstGeom>
          <a:noFill/>
        </p:spPr>
        <p:txBody>
          <a:bodyPr wrap="square" rtlCol="0">
            <a:spAutoFit/>
          </a:bodyPr>
          <a:lstStyle/>
          <a:p>
            <a:pPr marL="342900" indent="-342900" algn="just">
              <a:lnSpc>
                <a:spcPct val="150000"/>
              </a:lnSpc>
              <a:buFont typeface="Wingdings" pitchFamily="2" charset="2"/>
              <a:buChar char="Ø"/>
            </a:pPr>
            <a:r>
              <a:rPr lang="en-IN" sz="2100" dirty="0">
                <a:latin typeface="Times New Roman" pitchFamily="18" charset="0"/>
                <a:cs typeface="Times New Roman" pitchFamily="18" charset="0"/>
              </a:rPr>
              <a:t>The Bihar Government Servant Grievance </a:t>
            </a:r>
            <a:r>
              <a:rPr lang="en-IN" sz="2100" dirty="0" err="1">
                <a:latin typeface="Times New Roman" pitchFamily="18" charset="0"/>
                <a:cs typeface="Times New Roman" pitchFamily="18" charset="0"/>
              </a:rPr>
              <a:t>Redressal</a:t>
            </a:r>
            <a:r>
              <a:rPr lang="en-IN" sz="2100" dirty="0">
                <a:latin typeface="Times New Roman" pitchFamily="18" charset="0"/>
                <a:cs typeface="Times New Roman" pitchFamily="18" charset="0"/>
              </a:rPr>
              <a:t> Rules have been framed by the State Government for effective and timely </a:t>
            </a:r>
            <a:r>
              <a:rPr lang="en-IN" sz="2100" dirty="0" err="1">
                <a:latin typeface="Times New Roman" pitchFamily="18" charset="0"/>
                <a:cs typeface="Times New Roman" pitchFamily="18" charset="0"/>
              </a:rPr>
              <a:t>redressal</a:t>
            </a:r>
            <a:r>
              <a:rPr lang="en-IN" sz="2100" dirty="0">
                <a:latin typeface="Times New Roman" pitchFamily="18" charset="0"/>
                <a:cs typeface="Times New Roman" pitchFamily="18" charset="0"/>
              </a:rPr>
              <a:t> of the service matters of regular government employees and retirement benefits to retired employees of the state government. </a:t>
            </a:r>
          </a:p>
          <a:p>
            <a:pPr marL="342900" indent="-342900" algn="just">
              <a:lnSpc>
                <a:spcPct val="150000"/>
              </a:lnSpc>
              <a:buFont typeface="Wingdings" pitchFamily="2" charset="2"/>
              <a:buChar char="Ø"/>
            </a:pPr>
            <a:r>
              <a:rPr lang="en-IN" sz="2100" dirty="0">
                <a:latin typeface="Times New Roman" pitchFamily="18" charset="0"/>
                <a:cs typeface="Times New Roman" pitchFamily="18" charset="0"/>
              </a:rPr>
              <a:t>The implementation of the system has been launched by </a:t>
            </a:r>
            <a:r>
              <a:rPr lang="en-IN" sz="2100" dirty="0" err="1">
                <a:latin typeface="Times New Roman" pitchFamily="18" charset="0"/>
                <a:cs typeface="Times New Roman" pitchFamily="18" charset="0"/>
              </a:rPr>
              <a:t>Hon’ble</a:t>
            </a:r>
            <a:r>
              <a:rPr lang="en-IN" sz="2100" dirty="0">
                <a:latin typeface="Times New Roman" pitchFamily="18" charset="0"/>
                <a:cs typeface="Times New Roman" pitchFamily="18" charset="0"/>
              </a:rPr>
              <a:t> Chief Minister </a:t>
            </a:r>
          </a:p>
          <a:p>
            <a:pPr marL="342900" indent="-342900" algn="just">
              <a:lnSpc>
                <a:spcPct val="150000"/>
              </a:lnSpc>
            </a:pPr>
            <a:r>
              <a:rPr lang="en-IN" sz="2100" dirty="0">
                <a:latin typeface="Times New Roman" pitchFamily="18" charset="0"/>
                <a:cs typeface="Times New Roman" pitchFamily="18" charset="0"/>
              </a:rPr>
              <a:t>	Sri  </a:t>
            </a:r>
            <a:r>
              <a:rPr lang="en-IN" sz="2100" dirty="0" err="1">
                <a:latin typeface="Times New Roman" pitchFamily="18" charset="0"/>
                <a:cs typeface="Times New Roman" pitchFamily="18" charset="0"/>
              </a:rPr>
              <a:t>Nitish</a:t>
            </a:r>
            <a:r>
              <a:rPr lang="en-IN" sz="2100" dirty="0">
                <a:latin typeface="Times New Roman" pitchFamily="18" charset="0"/>
                <a:cs typeface="Times New Roman" pitchFamily="18" charset="0"/>
              </a:rPr>
              <a:t> Kumar on 26.06.2019.</a:t>
            </a:r>
            <a:endParaRPr lang="en-US" sz="2100" dirty="0">
              <a:latin typeface="Times New Roman" pitchFamily="18" charset="0"/>
              <a:cs typeface="Times New Roman" pitchFamily="18" charset="0"/>
            </a:endParaRPr>
          </a:p>
          <a:p>
            <a:pPr marL="342900" indent="-342900" algn="just">
              <a:lnSpc>
                <a:spcPct val="150000"/>
              </a:lnSpc>
              <a:buFont typeface="Wingdings" pitchFamily="2" charset="2"/>
              <a:buChar char="Ø"/>
            </a:pPr>
            <a:r>
              <a:rPr lang="en-IN" sz="2100" dirty="0">
                <a:latin typeface="Times New Roman" pitchFamily="18" charset="0"/>
                <a:cs typeface="Times New Roman" pitchFamily="18" charset="0"/>
              </a:rPr>
              <a:t>It is a system in which service related and </a:t>
            </a:r>
            <a:r>
              <a:rPr lang="en-IN" sz="2100" dirty="0" err="1">
                <a:latin typeface="Times New Roman" pitchFamily="18" charset="0"/>
                <a:cs typeface="Times New Roman" pitchFamily="18" charset="0"/>
              </a:rPr>
              <a:t>retiral</a:t>
            </a:r>
            <a:r>
              <a:rPr lang="en-IN" sz="2100" dirty="0">
                <a:latin typeface="Times New Roman" pitchFamily="18" charset="0"/>
                <a:cs typeface="Times New Roman" pitchFamily="18" charset="0"/>
              </a:rPr>
              <a:t> benefit complaints are heard by Service Grievance </a:t>
            </a:r>
            <a:r>
              <a:rPr lang="en-IN" sz="2100" dirty="0" err="1">
                <a:latin typeface="Times New Roman" pitchFamily="18" charset="0"/>
                <a:cs typeface="Times New Roman" pitchFamily="18" charset="0"/>
              </a:rPr>
              <a:t>Redressal</a:t>
            </a:r>
            <a:r>
              <a:rPr lang="en-IN" sz="2100" dirty="0">
                <a:latin typeface="Times New Roman" pitchFamily="18" charset="0"/>
                <a:cs typeface="Times New Roman" pitchFamily="18" charset="0"/>
              </a:rPr>
              <a:t> Officers designated in the district and departments in the presence of the complainant and the officer, who is responsible for grievance </a:t>
            </a:r>
            <a:r>
              <a:rPr lang="en-IN" sz="2100" dirty="0" err="1">
                <a:latin typeface="Times New Roman" pitchFamily="18" charset="0"/>
                <a:cs typeface="Times New Roman" pitchFamily="18" charset="0"/>
              </a:rPr>
              <a:t>redressal</a:t>
            </a:r>
            <a:r>
              <a:rPr lang="en-IN" sz="2100" dirty="0">
                <a:latin typeface="Times New Roman" pitchFamily="18" charset="0"/>
                <a:cs typeface="Times New Roman" pitchFamily="18" charset="0"/>
              </a:rPr>
              <a:t> and decision is taken in a maximum time limit of 60 working days. </a:t>
            </a:r>
            <a:endParaRPr lang="en-US" sz="2100" dirty="0">
              <a:latin typeface="Times New Roman" pitchFamily="18" charset="0"/>
              <a:cs typeface="Times New Roman" pitchFamily="18" charset="0"/>
            </a:endParaRPr>
          </a:p>
          <a:p>
            <a:pPr marL="342900" indent="-342900" algn="just">
              <a:lnSpc>
                <a:spcPct val="150000"/>
              </a:lnSpc>
              <a:buFont typeface="Wingdings" pitchFamily="2" charset="2"/>
              <a:buChar char="Ø"/>
            </a:pPr>
            <a:r>
              <a:rPr lang="en-IN" sz="2100" dirty="0">
                <a:latin typeface="Times New Roman" pitchFamily="18" charset="0"/>
                <a:cs typeface="Times New Roman" pitchFamily="18" charset="0"/>
              </a:rPr>
              <a:t>Provision of appeal has also been made to strengthen this system. </a:t>
            </a:r>
          </a:p>
          <a:p>
            <a:pPr marL="342900" indent="-342900" algn="just">
              <a:lnSpc>
                <a:spcPct val="150000"/>
              </a:lnSpc>
            </a:pPr>
            <a:r>
              <a:rPr lang="en-IN" sz="2100" dirty="0">
                <a:latin typeface="Times New Roman" pitchFamily="18" charset="0"/>
                <a:cs typeface="Times New Roman" pitchFamily="18" charset="0"/>
              </a:rPr>
              <a:t>	ADM&lt;-DM  &amp;  </a:t>
            </a:r>
            <a:r>
              <a:rPr lang="en-IN" sz="2100" dirty="0" err="1">
                <a:latin typeface="Times New Roman" pitchFamily="18" charset="0"/>
                <a:cs typeface="Times New Roman" pitchFamily="18" charset="0"/>
              </a:rPr>
              <a:t>Deptt</a:t>
            </a:r>
            <a:r>
              <a:rPr lang="en-IN" sz="2100" dirty="0">
                <a:latin typeface="Times New Roman" pitchFamily="18" charset="0"/>
                <a:cs typeface="Times New Roman" pitchFamily="18" charset="0"/>
              </a:rPr>
              <a:t>&lt;-</a:t>
            </a:r>
            <a:r>
              <a:rPr lang="en-IN" sz="2100" dirty="0" err="1">
                <a:latin typeface="Times New Roman" pitchFamily="18" charset="0"/>
                <a:cs typeface="Times New Roman" pitchFamily="18" charset="0"/>
              </a:rPr>
              <a:t>Prl</a:t>
            </a:r>
            <a:r>
              <a:rPr lang="en-IN" sz="2100" dirty="0">
                <a:latin typeface="Times New Roman" pitchFamily="18" charset="0"/>
                <a:cs typeface="Times New Roman" pitchFamily="18" charset="0"/>
              </a:rPr>
              <a:t> </a:t>
            </a:r>
            <a:r>
              <a:rPr lang="en-IN" sz="2100" dirty="0" err="1">
                <a:latin typeface="Times New Roman" pitchFamily="18" charset="0"/>
                <a:cs typeface="Times New Roman" pitchFamily="18" charset="0"/>
              </a:rPr>
              <a:t>Secy</a:t>
            </a:r>
            <a:endParaRPr lang="en-US" sz="21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eaLnBrk="1" hangingPunct="1"/>
            <a:fld id="{BF9BF1B5-101A-4C75-99EC-4E8155F69331}" type="slidenum">
              <a:rPr lang="en-IN" sz="1600" smtClean="0">
                <a:solidFill>
                  <a:srgbClr val="000000"/>
                </a:solidFill>
                <a:latin typeface="Arial"/>
                <a:cs typeface="+mn-cs"/>
              </a:rPr>
              <a:pPr eaLnBrk="1" hangingPunct="1"/>
              <a:t>20</a:t>
            </a:fld>
            <a:endParaRPr lang="en-IN" sz="1600">
              <a:solidFill>
                <a:srgbClr val="000000"/>
              </a:solidFill>
              <a:latin typeface="Arial"/>
              <a:cs typeface="+mn-cs"/>
            </a:endParaRPr>
          </a:p>
        </p:txBody>
      </p:sp>
    </p:spTree>
    <p:extLst>
      <p:ext uri="{BB962C8B-B14F-4D97-AF65-F5344CB8AC3E}">
        <p14:creationId xmlns:p14="http://schemas.microsoft.com/office/powerpoint/2010/main" val="380735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O\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260521"/>
            <a:ext cx="9144000" cy="5974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idx="4294967295"/>
          </p:nvPr>
        </p:nvSpPr>
        <p:spPr>
          <a:xfrm>
            <a:off x="780041" y="143837"/>
            <a:ext cx="3883628" cy="756495"/>
          </a:xfrm>
          <a:solidFill>
            <a:srgbClr val="0070C0"/>
          </a:solidFill>
          <a:ln>
            <a:noFill/>
          </a:ln>
        </p:spPr>
        <p:txBody>
          <a:bodyPr vert="horz" wrap="square" lIns="91440" tIns="45720" rIns="91440" bIns="45720" numCol="1" rtlCol="0" anchor="ctr" anchorCtr="0" compatLnSpc="1">
            <a:prstTxWarp prst="textNoShape">
              <a:avLst/>
            </a:prstTxWarp>
            <a:noAutofit/>
          </a:bodyPr>
          <a:lstStyle/>
          <a:p>
            <a:pPr defTabSz="1219170" eaLnBrk="0" hangingPunct="0">
              <a:lnSpc>
                <a:spcPct val="90000"/>
              </a:lnSpc>
            </a:pPr>
            <a:r>
              <a:rPr lang="en-IN" altLang="zh-CN" dirty="0">
                <a:solidFill>
                  <a:schemeClr val="bg1"/>
                </a:solidFill>
                <a:latin typeface="Times New Roman" pitchFamily="18" charset="0"/>
                <a:cs typeface="Times New Roman" pitchFamily="18" charset="0"/>
              </a:rPr>
              <a:t>Achievements</a:t>
            </a:r>
            <a:r>
              <a:rPr lang="en-IN" altLang="zh-CN" sz="4000" dirty="0">
                <a:latin typeface="Utsaah" panose="020B0604020202020204" pitchFamily="34" charset="0"/>
                <a:cs typeface="Utsaah" panose="020B0604020202020204" pitchFamily="34" charset="0"/>
              </a:rPr>
              <a:t> </a:t>
            </a:r>
            <a:endParaRPr lang="en-US" sz="4000" dirty="0">
              <a:latin typeface="Utsaah" panose="020B0604020202020204" pitchFamily="34" charset="0"/>
              <a:cs typeface="Utsaah" panose="020B0604020202020204" pitchFamily="34" charset="0"/>
            </a:endParaRPr>
          </a:p>
        </p:txBody>
      </p:sp>
      <p:sp>
        <p:nvSpPr>
          <p:cNvPr id="5" name="TextBox 4"/>
          <p:cNvSpPr txBox="1"/>
          <p:nvPr/>
        </p:nvSpPr>
        <p:spPr>
          <a:xfrm>
            <a:off x="618978" y="1139483"/>
            <a:ext cx="8932985" cy="5093702"/>
          </a:xfrm>
          <a:prstGeom prst="rect">
            <a:avLst/>
          </a:prstGeom>
          <a:noFill/>
        </p:spPr>
        <p:txBody>
          <a:bodyPr wrap="square" rtlCol="0">
            <a:spAutoFit/>
          </a:bodyPr>
          <a:lstStyle/>
          <a:p>
            <a:pPr marL="91440" indent="-342900" algn="just">
              <a:lnSpc>
                <a:spcPct val="150000"/>
              </a:lnSpc>
              <a:spcBef>
                <a:spcPts val="600"/>
              </a:spcBef>
              <a:buFont typeface="Wingdings" pitchFamily="2" charset="2"/>
              <a:buChar char="Ø"/>
            </a:pPr>
            <a:r>
              <a:rPr lang="en-IN" sz="2200" dirty="0">
                <a:latin typeface="Times New Roman" pitchFamily="18" charset="0"/>
                <a:cs typeface="Times New Roman" pitchFamily="18" charset="0"/>
              </a:rPr>
              <a:t>For its implementation, a dedicated web portal named ‘</a:t>
            </a:r>
            <a:r>
              <a:rPr lang="en-IN" sz="2200" dirty="0" err="1">
                <a:latin typeface="Times New Roman" pitchFamily="18" charset="0"/>
                <a:cs typeface="Times New Roman" pitchFamily="18" charset="0"/>
              </a:rPr>
              <a:t>Seva</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Samadhan</a:t>
            </a:r>
            <a:r>
              <a:rPr lang="en-IN" sz="2200" dirty="0">
                <a:latin typeface="Times New Roman" pitchFamily="18" charset="0"/>
                <a:cs typeface="Times New Roman" pitchFamily="18" charset="0"/>
              </a:rPr>
              <a:t>’   (http://sevasamadhan.bihar.gov.in) has been hosted on State Data Centre (SDC). </a:t>
            </a:r>
            <a:endParaRPr lang="en-US" sz="2200" dirty="0">
              <a:latin typeface="Times New Roman" pitchFamily="18" charset="0"/>
              <a:cs typeface="Times New Roman" pitchFamily="18" charset="0"/>
            </a:endParaRPr>
          </a:p>
          <a:p>
            <a:pPr marL="91440" indent="-342900" algn="just">
              <a:lnSpc>
                <a:spcPct val="150000"/>
              </a:lnSpc>
              <a:spcBef>
                <a:spcPts val="600"/>
              </a:spcBef>
              <a:buFont typeface="Wingdings" pitchFamily="2" charset="2"/>
              <a:buChar char="Ø"/>
            </a:pPr>
            <a:r>
              <a:rPr lang="en-IN" sz="2200" dirty="0">
                <a:latin typeface="Times New Roman" pitchFamily="18" charset="0"/>
                <a:cs typeface="Times New Roman" pitchFamily="18" charset="0"/>
              </a:rPr>
              <a:t>The entire system has been kept online and web-based in which all the information - from application to its disposal is readily available on the portal. </a:t>
            </a:r>
          </a:p>
          <a:p>
            <a:pPr marL="91440" indent="-342900" algn="just">
              <a:lnSpc>
                <a:spcPct val="150000"/>
              </a:lnSpc>
              <a:spcBef>
                <a:spcPts val="600"/>
              </a:spcBef>
              <a:buFont typeface="Wingdings" pitchFamily="2" charset="2"/>
              <a:buChar char="Ø"/>
            </a:pPr>
            <a:r>
              <a:rPr lang="en-IN" sz="2200" dirty="0">
                <a:latin typeface="Times New Roman" pitchFamily="18" charset="0"/>
                <a:cs typeface="Times New Roman" pitchFamily="18" charset="0"/>
              </a:rPr>
              <a:t>As </a:t>
            </a:r>
            <a:r>
              <a:rPr lang="en-IN" sz="2200">
                <a:latin typeface="Times New Roman" pitchFamily="18" charset="0"/>
                <a:cs typeface="Times New Roman" pitchFamily="18" charset="0"/>
              </a:rPr>
              <a:t>on 18.01.2023</a:t>
            </a:r>
            <a:r>
              <a:rPr lang="en-IN" sz="2200" dirty="0">
                <a:latin typeface="Times New Roman" pitchFamily="18" charset="0"/>
                <a:cs typeface="Times New Roman" pitchFamily="18" charset="0"/>
              </a:rPr>
              <a:t>, all together 7610 complaints have been filed under this system, out of which 6963 have been successfully disposed and rest are in process of hearing and disposal. </a:t>
            </a:r>
            <a:endParaRPr lang="en-US" sz="2200" dirty="0">
              <a:latin typeface="Times New Roman" pitchFamily="18" charset="0"/>
              <a:cs typeface="Times New Roman" pitchFamily="18" charset="0"/>
            </a:endParaRPr>
          </a:p>
          <a:p>
            <a:endParaRPr lang="en-US" dirty="0"/>
          </a:p>
        </p:txBody>
      </p:sp>
      <p:sp>
        <p:nvSpPr>
          <p:cNvPr id="7" name="Slide Number Placeholder 6"/>
          <p:cNvSpPr>
            <a:spLocks noGrp="1"/>
          </p:cNvSpPr>
          <p:nvPr>
            <p:ph type="sldNum" sz="quarter" idx="12"/>
          </p:nvPr>
        </p:nvSpPr>
        <p:spPr/>
        <p:txBody>
          <a:bodyPr/>
          <a:lstStyle/>
          <a:p>
            <a:pPr eaLnBrk="1" hangingPunct="1"/>
            <a:fld id="{BF9BF1B5-101A-4C75-99EC-4E8155F69331}" type="slidenum">
              <a:rPr lang="en-IN" sz="1600" smtClean="0">
                <a:solidFill>
                  <a:srgbClr val="000000"/>
                </a:solidFill>
                <a:latin typeface="Arial"/>
                <a:cs typeface="+mn-cs"/>
              </a:rPr>
              <a:pPr eaLnBrk="1" hangingPunct="1"/>
              <a:t>21</a:t>
            </a:fld>
            <a:endParaRPr lang="en-IN" sz="1600">
              <a:solidFill>
                <a:srgbClr val="000000"/>
              </a:solidFill>
              <a:latin typeface="Arial"/>
              <a:cs typeface="+mn-cs"/>
            </a:endParaRPr>
          </a:p>
        </p:txBody>
      </p:sp>
    </p:spTree>
    <p:extLst>
      <p:ext uri="{BB962C8B-B14F-4D97-AF65-F5344CB8AC3E}">
        <p14:creationId xmlns:p14="http://schemas.microsoft.com/office/powerpoint/2010/main" val="84066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E3D72CD4-8269-4499-9525-4A43521AD94C}"/>
              </a:ext>
            </a:extLst>
          </p:cNvPr>
          <p:cNvGraphicFramePr>
            <a:graphicFrameLocks/>
          </p:cNvGraphicFramePr>
          <p:nvPr>
            <p:extLst>
              <p:ext uri="{D42A27DB-BD31-4B8C-83A1-F6EECF244321}">
                <p14:modId xmlns:p14="http://schemas.microsoft.com/office/powerpoint/2010/main" val="623046141"/>
              </p:ext>
            </p:extLst>
          </p:nvPr>
        </p:nvGraphicFramePr>
        <p:xfrm>
          <a:off x="112542" y="1167619"/>
          <a:ext cx="9425353" cy="485335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B1B16D47-FE7D-4E82-92B5-D057D115C9F2}"/>
              </a:ext>
            </a:extLst>
          </p:cNvPr>
          <p:cNvSpPr txBox="1"/>
          <p:nvPr/>
        </p:nvSpPr>
        <p:spPr>
          <a:xfrm>
            <a:off x="900333" y="296706"/>
            <a:ext cx="10311618" cy="461665"/>
          </a:xfrm>
          <a:prstGeom prst="rect">
            <a:avLst/>
          </a:prstGeom>
          <a:solidFill>
            <a:schemeClr val="accent1">
              <a:lumMod val="50000"/>
            </a:schemeClr>
          </a:solidFill>
        </p:spPr>
        <p:txBody>
          <a:bodyPr wrap="square" rtlCol="0">
            <a:spAutoFit/>
          </a:bodyPr>
          <a:lstStyle/>
          <a:p>
            <a:pPr algn="ctr"/>
            <a:r>
              <a:rPr lang="en-US" sz="2400" b="1" dirty="0">
                <a:solidFill>
                  <a:schemeClr val="bg1"/>
                </a:solidFill>
                <a:latin typeface="Noto Sans" panose="020B0502040504020204" pitchFamily="34" charset="0"/>
                <a:ea typeface="Noto Sans" panose="020B0502040504020204" pitchFamily="34" charset="0"/>
                <a:cs typeface="Noto Sans" panose="020B0502040504020204" pitchFamily="34" charset="0"/>
              </a:rPr>
              <a:t>Govt. Servant Complaint Redressal System – Top 10 Departments</a:t>
            </a:r>
          </a:p>
        </p:txBody>
      </p:sp>
      <p:sp>
        <p:nvSpPr>
          <p:cNvPr id="4" name="Slide Number Placeholder 3"/>
          <p:cNvSpPr>
            <a:spLocks noGrp="1"/>
          </p:cNvSpPr>
          <p:nvPr>
            <p:ph type="sldNum" sz="quarter" idx="12"/>
          </p:nvPr>
        </p:nvSpPr>
        <p:spPr/>
        <p:txBody>
          <a:bodyPr/>
          <a:lstStyle/>
          <a:p>
            <a:fld id="{2C8225E4-7C41-4139-80C8-BE48EF741D2A}" type="slidenum">
              <a:rPr lang="en-US" smtClean="0"/>
              <a:pPr/>
              <a:t>22</a:t>
            </a:fld>
            <a:endParaRPr lang="en-US"/>
          </a:p>
        </p:txBody>
      </p:sp>
    </p:spTree>
    <p:extLst>
      <p:ext uri="{BB962C8B-B14F-4D97-AF65-F5344CB8AC3E}">
        <p14:creationId xmlns:p14="http://schemas.microsoft.com/office/powerpoint/2010/main" val="2012763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A45FB8A-A62B-486C-8D78-A93A0B2D367C}"/>
              </a:ext>
            </a:extLst>
          </p:cNvPr>
          <p:cNvGraphicFramePr>
            <a:graphicFrameLocks/>
          </p:cNvGraphicFramePr>
          <p:nvPr>
            <p:extLst>
              <p:ext uri="{D42A27DB-BD31-4B8C-83A1-F6EECF244321}">
                <p14:modId xmlns:p14="http://schemas.microsoft.com/office/powerpoint/2010/main" val="2713049769"/>
              </p:ext>
            </p:extLst>
          </p:nvPr>
        </p:nvGraphicFramePr>
        <p:xfrm>
          <a:off x="1139482" y="1083213"/>
          <a:ext cx="8918917" cy="4881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4F926FB8-ED95-45FE-8094-E099D7F26C72}"/>
              </a:ext>
            </a:extLst>
          </p:cNvPr>
          <p:cNvSpPr txBox="1"/>
          <p:nvPr/>
        </p:nvSpPr>
        <p:spPr>
          <a:xfrm>
            <a:off x="900333" y="296706"/>
            <a:ext cx="10311618" cy="461665"/>
          </a:xfrm>
          <a:prstGeom prst="rect">
            <a:avLst/>
          </a:prstGeom>
          <a:solidFill>
            <a:schemeClr val="accent1">
              <a:lumMod val="50000"/>
            </a:schemeClr>
          </a:solidFill>
        </p:spPr>
        <p:txBody>
          <a:bodyPr wrap="square" rtlCol="0">
            <a:spAutoFit/>
          </a:bodyPr>
          <a:lstStyle/>
          <a:p>
            <a:pPr algn="ctr"/>
            <a:r>
              <a:rPr lang="en-US" sz="2400" b="1" dirty="0">
                <a:solidFill>
                  <a:schemeClr val="bg1"/>
                </a:solidFill>
                <a:latin typeface="Noto Sans" panose="020B0502040504020204" pitchFamily="34" charset="0"/>
                <a:ea typeface="Noto Sans" panose="020B0502040504020204" pitchFamily="34" charset="0"/>
                <a:cs typeface="Noto Sans" panose="020B0502040504020204" pitchFamily="34" charset="0"/>
              </a:rPr>
              <a:t>Govt. Servant Complaint Redressal System – Top 10 Districts</a:t>
            </a:r>
          </a:p>
        </p:txBody>
      </p:sp>
      <p:sp>
        <p:nvSpPr>
          <p:cNvPr id="5" name="Slide Number Placeholder 4"/>
          <p:cNvSpPr>
            <a:spLocks noGrp="1"/>
          </p:cNvSpPr>
          <p:nvPr>
            <p:ph type="sldNum" sz="quarter" idx="12"/>
          </p:nvPr>
        </p:nvSpPr>
        <p:spPr/>
        <p:txBody>
          <a:bodyPr/>
          <a:lstStyle/>
          <a:p>
            <a:fld id="{2C8225E4-7C41-4139-80C8-BE48EF741D2A}" type="slidenum">
              <a:rPr lang="en-US" smtClean="0"/>
              <a:pPr/>
              <a:t>23</a:t>
            </a:fld>
            <a:endParaRPr lang="en-US"/>
          </a:p>
        </p:txBody>
      </p:sp>
    </p:spTree>
    <p:extLst>
      <p:ext uri="{BB962C8B-B14F-4D97-AF65-F5344CB8AC3E}">
        <p14:creationId xmlns:p14="http://schemas.microsoft.com/office/powerpoint/2010/main" val="3265601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DECFC72-B567-4FEA-A05B-024D83C964DE}"/>
              </a:ext>
            </a:extLst>
          </p:cNvPr>
          <p:cNvGraphicFramePr>
            <a:graphicFrameLocks noGrp="1"/>
          </p:cNvGraphicFramePr>
          <p:nvPr>
            <p:extLst>
              <p:ext uri="{D42A27DB-BD31-4B8C-83A1-F6EECF244321}">
                <p14:modId xmlns:p14="http://schemas.microsoft.com/office/powerpoint/2010/main" val="3560746829"/>
              </p:ext>
            </p:extLst>
          </p:nvPr>
        </p:nvGraphicFramePr>
        <p:xfrm>
          <a:off x="436099" y="152302"/>
          <a:ext cx="11141611" cy="6607730"/>
        </p:xfrm>
        <a:graphic>
          <a:graphicData uri="http://schemas.openxmlformats.org/drawingml/2006/table">
            <a:tbl>
              <a:tblPr/>
              <a:tblGrid>
                <a:gridCol w="557345">
                  <a:extLst>
                    <a:ext uri="{9D8B030D-6E8A-4147-A177-3AD203B41FA5}">
                      <a16:colId xmlns:a16="http://schemas.microsoft.com/office/drawing/2014/main" val="268779319"/>
                    </a:ext>
                  </a:extLst>
                </a:gridCol>
                <a:gridCol w="4211602">
                  <a:extLst>
                    <a:ext uri="{9D8B030D-6E8A-4147-A177-3AD203B41FA5}">
                      <a16:colId xmlns:a16="http://schemas.microsoft.com/office/drawing/2014/main" val="55061313"/>
                    </a:ext>
                  </a:extLst>
                </a:gridCol>
                <a:gridCol w="998806">
                  <a:extLst>
                    <a:ext uri="{9D8B030D-6E8A-4147-A177-3AD203B41FA5}">
                      <a16:colId xmlns:a16="http://schemas.microsoft.com/office/drawing/2014/main" val="3055947921"/>
                    </a:ext>
                  </a:extLst>
                </a:gridCol>
                <a:gridCol w="998806">
                  <a:extLst>
                    <a:ext uri="{9D8B030D-6E8A-4147-A177-3AD203B41FA5}">
                      <a16:colId xmlns:a16="http://schemas.microsoft.com/office/drawing/2014/main" val="249455954"/>
                    </a:ext>
                  </a:extLst>
                </a:gridCol>
                <a:gridCol w="1097280">
                  <a:extLst>
                    <a:ext uri="{9D8B030D-6E8A-4147-A177-3AD203B41FA5}">
                      <a16:colId xmlns:a16="http://schemas.microsoft.com/office/drawing/2014/main" val="2679674828"/>
                    </a:ext>
                  </a:extLst>
                </a:gridCol>
                <a:gridCol w="1153551">
                  <a:extLst>
                    <a:ext uri="{9D8B030D-6E8A-4147-A177-3AD203B41FA5}">
                      <a16:colId xmlns:a16="http://schemas.microsoft.com/office/drawing/2014/main" val="4058498912"/>
                    </a:ext>
                  </a:extLst>
                </a:gridCol>
                <a:gridCol w="866211">
                  <a:extLst>
                    <a:ext uri="{9D8B030D-6E8A-4147-A177-3AD203B41FA5}">
                      <a16:colId xmlns:a16="http://schemas.microsoft.com/office/drawing/2014/main" val="2356097945"/>
                    </a:ext>
                  </a:extLst>
                </a:gridCol>
                <a:gridCol w="1258010">
                  <a:extLst>
                    <a:ext uri="{9D8B030D-6E8A-4147-A177-3AD203B41FA5}">
                      <a16:colId xmlns:a16="http://schemas.microsoft.com/office/drawing/2014/main" val="3159548501"/>
                    </a:ext>
                  </a:extLst>
                </a:gridCol>
              </a:tblGrid>
              <a:tr h="691779">
                <a:tc gridSpan="8">
                  <a:txBody>
                    <a:bodyPr/>
                    <a:lstStyle/>
                    <a:p>
                      <a:pPr algn="ctr" fontAlgn="ctr"/>
                      <a:r>
                        <a:rPr lang="en-US" sz="1600" b="1" dirty="0">
                          <a:solidFill>
                            <a:schemeClr val="bg1"/>
                          </a:solidFill>
                          <a:latin typeface="Noto Sans" panose="020B0502040504020204" pitchFamily="34" charset="0"/>
                          <a:ea typeface="Noto Sans" panose="020B0502040504020204" pitchFamily="34" charset="0"/>
                          <a:cs typeface="Noto Sans" panose="020B0502040504020204" pitchFamily="34" charset="0"/>
                        </a:rPr>
                        <a:t>Bihar Govt. Servant Complaint Redressal System</a:t>
                      </a:r>
                      <a:endParaRPr lang="hi-IN" sz="1600" b="1" i="0" u="none" strike="noStrike" dirty="0">
                        <a:solidFill>
                          <a:srgbClr val="FFFFFF"/>
                        </a:solidFill>
                        <a:effectLst/>
                        <a:latin typeface="Noto Sans" panose="020B0502040504020204" pitchFamily="34" charset="0"/>
                      </a:endParaRP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0376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6890199"/>
                  </a:ext>
                </a:extLst>
              </a:tr>
              <a:tr h="736408">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Sl.</a:t>
                      </a:r>
                    </a:p>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No</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Service Name</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Received</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Disposed</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Redressed</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Not Redressed</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not Redressable</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tc>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Partially Redressed</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525252"/>
                    </a:solidFill>
                  </a:tcPr>
                </a:tc>
                <a:extLst>
                  <a:ext uri="{0D108BD9-81ED-4DB2-BD59-A6C34878D82A}">
                    <a16:rowId xmlns:a16="http://schemas.microsoft.com/office/drawing/2014/main" val="1096655843"/>
                  </a:ext>
                </a:extLst>
              </a:tr>
              <a:tr h="796660">
                <a:tc>
                  <a:txBody>
                    <a:bodyPr/>
                    <a:lstStyle/>
                    <a:p>
                      <a:pPr algn="ctr" fontAlgn="ctr"/>
                      <a:r>
                        <a:rPr lang="en-US" sz="1600" b="0" i="0" u="none" strike="noStrike" dirty="0">
                          <a:solidFill>
                            <a:srgbClr val="000000"/>
                          </a:solidFill>
                          <a:effectLst/>
                          <a:latin typeface="Rockwell" panose="02060603020205020403" pitchFamily="18" charset="0"/>
                        </a:rPr>
                        <a:t>1</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rPr>
                        <a:t> </a:t>
                      </a:r>
                      <a:r>
                        <a:rPr lang="en-US" sz="1600" dirty="0"/>
                        <a:t>Complaint related to terminal benefits, such as pension, gratuity, group insurance, cash payment in lieu of unutilized earned leave and general provident fund payment.</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2196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299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2283992"/>
                  </a:ext>
                </a:extLst>
              </a:tr>
              <a:tr h="403910">
                <a:tc>
                  <a:txBody>
                    <a:bodyPr/>
                    <a:lstStyle/>
                    <a:p>
                      <a:pPr algn="ctr" fontAlgn="ctr"/>
                      <a:r>
                        <a:rPr lang="en-US" sz="1600" b="0" i="0" u="none" strike="noStrike" dirty="0">
                          <a:solidFill>
                            <a:srgbClr val="000000"/>
                          </a:solidFill>
                          <a:effectLst/>
                          <a:latin typeface="Rockwell" panose="02060603020205020403" pitchFamily="18" charset="0"/>
                        </a:rPr>
                        <a:t>2</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Promotion, A.C.P., M.A.C.P. </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2091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477718"/>
                  </a:ext>
                </a:extLst>
              </a:tr>
              <a:tr h="403910">
                <a:tc>
                  <a:txBody>
                    <a:bodyPr/>
                    <a:lstStyle/>
                    <a:p>
                      <a:pPr algn="ctr" fontAlgn="ctr"/>
                      <a:r>
                        <a:rPr lang="en-US" sz="1600" b="0" i="0" u="none" strike="noStrike" dirty="0">
                          <a:solidFill>
                            <a:srgbClr val="000000"/>
                          </a:solidFill>
                          <a:effectLst/>
                          <a:latin typeface="Rockwell" panose="02060603020205020403" pitchFamily="18" charset="0"/>
                        </a:rPr>
                        <a:t>3</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payment of wages and increments.</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342343"/>
                  </a:ext>
                </a:extLst>
              </a:tr>
              <a:tr h="490937">
                <a:tc>
                  <a:txBody>
                    <a:bodyPr/>
                    <a:lstStyle/>
                    <a:p>
                      <a:pPr algn="ctr" fontAlgn="ctr"/>
                      <a:r>
                        <a:rPr lang="en-US" sz="1600" b="0" i="0" u="none" strike="noStrike" dirty="0">
                          <a:solidFill>
                            <a:srgbClr val="000000"/>
                          </a:solidFill>
                          <a:effectLst/>
                          <a:latin typeface="Rockwell" panose="02060603020205020403" pitchFamily="18" charset="0"/>
                        </a:rPr>
                        <a:t>4</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rPr>
                        <a:t> </a:t>
                      </a:r>
                      <a:r>
                        <a:rPr lang="en-US" sz="1600" dirty="0"/>
                        <a:t>Complaint related to acceptance and payment of due allowances.</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681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623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358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763799"/>
                  </a:ext>
                </a:extLst>
              </a:tr>
              <a:tr h="245471">
                <a:tc>
                  <a:txBody>
                    <a:bodyPr/>
                    <a:lstStyle/>
                    <a:p>
                      <a:pPr algn="ctr" fontAlgn="ctr"/>
                      <a:r>
                        <a:rPr lang="en-US" sz="1600" b="0" i="0" u="none" strike="noStrike" dirty="0">
                          <a:solidFill>
                            <a:srgbClr val="000000"/>
                          </a:solidFill>
                          <a:effectLst/>
                          <a:latin typeface="Rockwell" panose="02060603020205020403" pitchFamily="18" charset="0"/>
                        </a:rPr>
                        <a:t>5</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own appointment.</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355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819421"/>
                  </a:ext>
                </a:extLst>
              </a:tr>
              <a:tr h="245471">
                <a:tc>
                  <a:txBody>
                    <a:bodyPr/>
                    <a:lstStyle/>
                    <a:p>
                      <a:pPr algn="ctr" fontAlgn="ctr"/>
                      <a:r>
                        <a:rPr lang="en-US" sz="1600" b="0" i="0" u="none" strike="noStrike" dirty="0">
                          <a:solidFill>
                            <a:srgbClr val="000000"/>
                          </a:solidFill>
                          <a:effectLst/>
                          <a:latin typeface="Rockwell" panose="02060603020205020403" pitchFamily="18" charset="0"/>
                        </a:rPr>
                        <a:t>6</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leave-pay.</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343624"/>
                  </a:ext>
                </a:extLst>
              </a:tr>
              <a:tr h="245471">
                <a:tc>
                  <a:txBody>
                    <a:bodyPr/>
                    <a:lstStyle/>
                    <a:p>
                      <a:pPr algn="ctr" fontAlgn="ctr"/>
                      <a:r>
                        <a:rPr lang="en-US" sz="1600" b="0" i="0" u="none" strike="noStrike" dirty="0">
                          <a:solidFill>
                            <a:srgbClr val="000000"/>
                          </a:solidFill>
                          <a:effectLst/>
                          <a:latin typeface="Rockwell" panose="02060603020205020403" pitchFamily="18" charset="0"/>
                        </a:rPr>
                        <a:t>7</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service confirmation.</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509636"/>
                  </a:ext>
                </a:extLst>
              </a:tr>
              <a:tr h="490937">
                <a:tc>
                  <a:txBody>
                    <a:bodyPr/>
                    <a:lstStyle/>
                    <a:p>
                      <a:pPr algn="ctr" fontAlgn="ctr"/>
                      <a:r>
                        <a:rPr lang="en-US" sz="1600" b="0" i="0" u="none" strike="noStrike" dirty="0">
                          <a:solidFill>
                            <a:srgbClr val="000000"/>
                          </a:solidFill>
                          <a:effectLst/>
                          <a:latin typeface="Rockwell" panose="02060603020205020403" pitchFamily="18" charset="0"/>
                        </a:rPr>
                        <a:t>8</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sanction of leave other than casual leave.</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156841"/>
                  </a:ext>
                </a:extLst>
              </a:tr>
              <a:tr h="245471">
                <a:tc>
                  <a:txBody>
                    <a:bodyPr/>
                    <a:lstStyle/>
                    <a:p>
                      <a:pPr algn="ctr" fontAlgn="ctr"/>
                      <a:r>
                        <a:rPr lang="en-US" sz="1600" b="0" i="0" u="none" strike="noStrike" dirty="0">
                          <a:solidFill>
                            <a:srgbClr val="000000"/>
                          </a:solidFill>
                          <a:effectLst/>
                          <a:latin typeface="Rockwell" panose="02060603020205020403" pitchFamily="18" charset="0"/>
                        </a:rPr>
                        <a:t>9</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dirty="0"/>
                        <a:t>Complaint related to medical reimbursement.</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690891"/>
                  </a:ext>
                </a:extLst>
              </a:tr>
              <a:tr h="245471">
                <a:tc>
                  <a:txBody>
                    <a:bodyPr/>
                    <a:lstStyle/>
                    <a:p>
                      <a:pPr algn="ctr" fontAlgn="ctr"/>
                      <a:r>
                        <a:rPr lang="en-US" sz="1600" b="0" i="0" u="none" strike="noStrike" dirty="0">
                          <a:solidFill>
                            <a:srgbClr val="000000"/>
                          </a:solidFill>
                          <a:effectLst/>
                          <a:latin typeface="Rockwell" panose="02060603020205020403" pitchFamily="18" charset="0"/>
                        </a:rPr>
                        <a:t>10</a:t>
                      </a: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1600" dirty="0"/>
                        <a:t>Complaint related to determination of seniority.</a:t>
                      </a:r>
                      <a:endParaRPr lang="hi-IN" sz="1600" b="0" i="0" u="none" strike="noStrike" dirty="0">
                        <a:solidFill>
                          <a:srgbClr val="000000"/>
                        </a:solidFill>
                        <a:effectLst/>
                        <a:latin typeface="Noto Sans" panose="020B0502040504020204" pitchFamily="34" charset="0"/>
                        <a:ea typeface="Noto Sans" panose="020B0502040504020204" pitchFamily="34" charset="0"/>
                        <a:cs typeface="Noto Sans" panose="020B0502040504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Rockwell" panose="02060603020205020403" pitchFamily="18" charset="0"/>
                          <a:ea typeface="Noto Sans" panose="020B0502040504020204" pitchFamily="34" charset="0"/>
                          <a:cs typeface="Noto Sans" panose="020B0502040504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Rockwell" panose="02060603020205020403" pitchFamily="18" charset="0"/>
                          <a:ea typeface="Noto Sans" panose="020B0502040504020204" pitchFamily="34" charset="0"/>
                          <a:cs typeface="Noto Sans" panose="020B0502040504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74201222"/>
                  </a:ext>
                </a:extLst>
              </a:tr>
              <a:tr h="357046">
                <a:tc gridSpan="2">
                  <a:txBody>
                    <a:bodyPr/>
                    <a:lstStyle/>
                    <a:p>
                      <a:pPr algn="ctr" fontAlgn="ctr"/>
                      <a:r>
                        <a:rPr lang="en-US"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rPr>
                        <a:t>Total</a:t>
                      </a:r>
                      <a:endParaRPr lang="hi-IN" sz="1600" b="1" i="0" u="none" strike="noStrike" dirty="0">
                        <a:solidFill>
                          <a:srgbClr val="FFFFFF"/>
                        </a:solidFill>
                        <a:effectLst/>
                        <a:latin typeface="Noto Sans" panose="020B0502040504020204" pitchFamily="34" charset="0"/>
                        <a:ea typeface="Noto Sans" panose="020B0502040504020204" pitchFamily="34" charset="0"/>
                        <a:cs typeface="Noto Sans" panose="020B0502040504020204" pitchFamily="34" charset="0"/>
                      </a:endParaRPr>
                    </a:p>
                  </a:txBody>
                  <a:tcPr marL="7735" marR="7735" marT="773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US"/>
                    </a:p>
                  </a:txBody>
                  <a:tcPr/>
                </a:tc>
                <a:tc>
                  <a:txBody>
                    <a:bodyPr/>
                    <a:lstStyle/>
                    <a:p>
                      <a:pPr algn="ctr" fontAlgn="ctr"/>
                      <a:r>
                        <a:rPr lang="en-US" sz="1800" b="1" i="0" u="none" strike="noStrike">
                          <a:solidFill>
                            <a:schemeClr val="bg1"/>
                          </a:solidFill>
                          <a:effectLst/>
                          <a:latin typeface="Rockwell" panose="02060603020205020403" pitchFamily="18" charset="0"/>
                        </a:rPr>
                        <a:t>7689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en-US" sz="1800" b="1" i="0" u="none" strike="noStrike">
                          <a:solidFill>
                            <a:schemeClr val="bg1"/>
                          </a:solidFill>
                          <a:effectLst/>
                          <a:latin typeface="Rockwell" panose="02060603020205020403" pitchFamily="18" charset="0"/>
                        </a:rPr>
                        <a:t>7061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en-US" sz="1800" b="1" i="0" u="none" strike="noStrike">
                          <a:solidFill>
                            <a:schemeClr val="bg1"/>
                          </a:solidFill>
                          <a:effectLst/>
                          <a:latin typeface="Rockwell" panose="02060603020205020403" pitchFamily="18" charset="0"/>
                        </a:rPr>
                        <a:t>4233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en-US" sz="1800" b="1" i="0" u="none" strike="noStrike">
                          <a:solidFill>
                            <a:schemeClr val="bg1"/>
                          </a:solidFill>
                          <a:effectLst/>
                          <a:latin typeface="Rockwell" panose="02060603020205020403" pitchFamily="18" charset="0"/>
                        </a:rPr>
                        <a:t>654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en-US" sz="1800" b="1" i="0" u="none" strike="noStrike">
                          <a:solidFill>
                            <a:schemeClr val="bg1"/>
                          </a:solidFill>
                          <a:effectLst/>
                          <a:latin typeface="Rockwell" panose="02060603020205020403" pitchFamily="18" charset="0"/>
                        </a:rPr>
                        <a:t>1265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a:txBody>
                    <a:bodyPr/>
                    <a:lstStyle/>
                    <a:p>
                      <a:pPr algn="ctr" fontAlgn="ctr"/>
                      <a:r>
                        <a:rPr lang="en-US" sz="1800" b="1" i="0" u="none" strike="noStrike" dirty="0">
                          <a:solidFill>
                            <a:schemeClr val="bg1"/>
                          </a:solidFill>
                          <a:effectLst/>
                          <a:latin typeface="Rockwell" panose="02060603020205020403" pitchFamily="18" charset="0"/>
                        </a:rPr>
                        <a:t>909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extLst>
                  <a:ext uri="{0D108BD9-81ED-4DB2-BD59-A6C34878D82A}">
                    <a16:rowId xmlns:a16="http://schemas.microsoft.com/office/drawing/2014/main" val="104209802"/>
                  </a:ext>
                </a:extLst>
              </a:tr>
            </a:tbl>
          </a:graphicData>
        </a:graphic>
      </p:graphicFrame>
      <p:sp>
        <p:nvSpPr>
          <p:cNvPr id="4" name="Slide Number Placeholder 3"/>
          <p:cNvSpPr>
            <a:spLocks noGrp="1"/>
          </p:cNvSpPr>
          <p:nvPr>
            <p:ph type="sldNum" sz="quarter" idx="12"/>
          </p:nvPr>
        </p:nvSpPr>
        <p:spPr/>
        <p:txBody>
          <a:bodyPr/>
          <a:lstStyle/>
          <a:p>
            <a:fld id="{2C8225E4-7C41-4139-80C8-BE48EF741D2A}" type="slidenum">
              <a:rPr lang="en-US" smtClean="0"/>
              <a:pPr/>
              <a:t>24</a:t>
            </a:fld>
            <a:endParaRPr lang="en-US"/>
          </a:p>
        </p:txBody>
      </p:sp>
    </p:spTree>
    <p:extLst>
      <p:ext uri="{BB962C8B-B14F-4D97-AF65-F5344CB8AC3E}">
        <p14:creationId xmlns:p14="http://schemas.microsoft.com/office/powerpoint/2010/main" val="3175188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AO\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260521"/>
            <a:ext cx="9144000" cy="5974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idx="4294967295"/>
          </p:nvPr>
        </p:nvSpPr>
        <p:spPr>
          <a:xfrm>
            <a:off x="267287" y="143837"/>
            <a:ext cx="8856836" cy="700989"/>
          </a:xfrm>
          <a:solidFill>
            <a:srgbClr val="0070C0"/>
          </a:solidFill>
          <a:ln>
            <a:noFill/>
          </a:ln>
        </p:spPr>
        <p:txBody>
          <a:bodyPr vert="horz" wrap="square" lIns="91440" tIns="45720" rIns="91440" bIns="45720" numCol="1" rtlCol="0" anchor="ctr" anchorCtr="0" compatLnSpc="1">
            <a:prstTxWarp prst="textNoShape">
              <a:avLst/>
            </a:prstTxWarp>
            <a:noAutofit/>
          </a:bodyPr>
          <a:lstStyle/>
          <a:p>
            <a:pPr algn="ctr" defTabSz="1219170" eaLnBrk="0" hangingPunct="0">
              <a:lnSpc>
                <a:spcPct val="90000"/>
              </a:lnSpc>
            </a:pPr>
            <a:br>
              <a:rPr lang="en-IN" altLang="zh-CN" sz="2800" b="1" dirty="0">
                <a:solidFill>
                  <a:schemeClr val="bg1"/>
                </a:solidFill>
                <a:latin typeface="Times New Roman" pitchFamily="18" charset="0"/>
                <a:cs typeface="Times New Roman" pitchFamily="18" charset="0"/>
              </a:rPr>
            </a:br>
            <a:r>
              <a:rPr lang="en-IN" altLang="zh-CN" sz="2800" b="1" dirty="0">
                <a:solidFill>
                  <a:schemeClr val="bg1"/>
                </a:solidFill>
                <a:latin typeface="Times New Roman" pitchFamily="18" charset="0"/>
                <a:cs typeface="Times New Roman" pitchFamily="18" charset="0"/>
              </a:rPr>
              <a:t>Way Forward </a:t>
            </a:r>
            <a:br>
              <a:rPr lang="en-IN" altLang="zh-CN" sz="2800" b="1" dirty="0">
                <a:solidFill>
                  <a:schemeClr val="bg1"/>
                </a:solidFill>
                <a:latin typeface="Times New Roman" pitchFamily="18" charset="0"/>
                <a:cs typeface="Times New Roman" pitchFamily="18" charset="0"/>
              </a:rPr>
            </a:br>
            <a:endParaRPr lang="en-US" altLang="zh-CN" sz="2800" b="1" dirty="0">
              <a:solidFill>
                <a:schemeClr val="bg1"/>
              </a:solidFill>
              <a:latin typeface="Times New Roman" pitchFamily="18" charset="0"/>
              <a:cs typeface="Times New Roman" pitchFamily="18" charset="0"/>
            </a:endParaRPr>
          </a:p>
        </p:txBody>
      </p:sp>
      <p:sp>
        <p:nvSpPr>
          <p:cNvPr id="5" name="TextBox 4"/>
          <p:cNvSpPr txBox="1"/>
          <p:nvPr/>
        </p:nvSpPr>
        <p:spPr>
          <a:xfrm>
            <a:off x="548637" y="970667"/>
            <a:ext cx="9805185" cy="5555367"/>
          </a:xfrm>
          <a:prstGeom prst="rect">
            <a:avLst/>
          </a:prstGeom>
          <a:noFill/>
        </p:spPr>
        <p:txBody>
          <a:bodyPr wrap="square" rtlCol="0">
            <a:spAutoFit/>
          </a:bodyPr>
          <a:lstStyle/>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Creating digital eco system.</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Providing sector specific services.</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Improving Accessibility.</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Focusing on security of public data.</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Providing multiple benefit.</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Reducing friction between system and citizen.</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Trying to increase trust in system.</a:t>
            </a:r>
          </a:p>
          <a:p>
            <a:pPr marL="205740" indent="-457200" algn="just">
              <a:lnSpc>
                <a:spcPct val="150000"/>
              </a:lnSpc>
              <a:spcBef>
                <a:spcPts val="600"/>
              </a:spcBef>
              <a:buFont typeface="+mj-lt"/>
              <a:buAutoNum type="arabicPeriod"/>
            </a:pPr>
            <a:r>
              <a:rPr lang="en-US" sz="2200" dirty="0">
                <a:latin typeface="Times New Roman" pitchFamily="18" charset="0"/>
                <a:cs typeface="Times New Roman" pitchFamily="18" charset="0"/>
              </a:rPr>
              <a:t>Citizen are getting high level of satisfaction and experiences. Through feedback.</a:t>
            </a:r>
          </a:p>
          <a:p>
            <a:pPr marL="205740" indent="-457200" algn="just">
              <a:lnSpc>
                <a:spcPct val="150000"/>
              </a:lnSpc>
              <a:spcBef>
                <a:spcPts val="600"/>
              </a:spcBef>
            </a:pPr>
            <a:r>
              <a:rPr lang="en-US" sz="2200" dirty="0">
                <a:latin typeface="Times New Roman" pitchFamily="18" charset="0"/>
                <a:cs typeface="Times New Roman" pitchFamily="18" charset="0"/>
              </a:rPr>
              <a:t>*(AIM- 56 Mandatory services should be cover in this year.)</a:t>
            </a:r>
          </a:p>
          <a:p>
            <a:endParaRPr lang="en-US" dirty="0"/>
          </a:p>
        </p:txBody>
      </p:sp>
      <p:sp>
        <p:nvSpPr>
          <p:cNvPr id="7" name="Slide Number Placeholder 6"/>
          <p:cNvSpPr>
            <a:spLocks noGrp="1"/>
          </p:cNvSpPr>
          <p:nvPr>
            <p:ph type="sldNum" sz="quarter" idx="12"/>
          </p:nvPr>
        </p:nvSpPr>
        <p:spPr/>
        <p:txBody>
          <a:bodyPr/>
          <a:lstStyle/>
          <a:p>
            <a:pPr eaLnBrk="1" hangingPunct="1"/>
            <a:fld id="{BF9BF1B5-101A-4C75-99EC-4E8155F69331}" type="slidenum">
              <a:rPr lang="en-IN" sz="1600" smtClean="0">
                <a:solidFill>
                  <a:srgbClr val="000000"/>
                </a:solidFill>
                <a:latin typeface="Arial"/>
                <a:cs typeface="+mn-cs"/>
              </a:rPr>
              <a:pPr eaLnBrk="1" hangingPunct="1"/>
              <a:t>25</a:t>
            </a:fld>
            <a:endParaRPr lang="en-IN" sz="1600">
              <a:solidFill>
                <a:srgbClr val="000000"/>
              </a:solidFill>
              <a:latin typeface="Arial"/>
              <a:cs typeface="+mn-cs"/>
            </a:endParaRPr>
          </a:p>
        </p:txBody>
      </p:sp>
    </p:spTree>
    <p:extLst>
      <p:ext uri="{BB962C8B-B14F-4D97-AF65-F5344CB8AC3E}">
        <p14:creationId xmlns:p14="http://schemas.microsoft.com/office/powerpoint/2010/main" val="84066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00747" y="2291136"/>
            <a:ext cx="3359643" cy="924674"/>
          </a:xfrm>
          <a:prstGeom prst="rect">
            <a:avLst/>
          </a:prstGeom>
          <a:solidFill>
            <a:srgbClr val="0070C0"/>
          </a:solidFill>
        </p:spPr>
        <p:txBody>
          <a:bodyPr vert="horz" lIns="91440" tIns="45720" rIns="91440" bIns="45720" rtlCol="0" anchor="t">
            <a:normAutofit fontScale="97500"/>
          </a:bodyPr>
          <a:lstStyle>
            <a:lvl1pPr>
              <a:spcBef>
                <a:spcPct val="0"/>
              </a:spcBef>
              <a:buNone/>
              <a:defRPr sz="3600">
                <a:solidFill>
                  <a:schemeClr val="accent1"/>
                </a:solidFill>
                <a:latin typeface="Baloo" panose="03080902040302020200" pitchFamily="66" charset="0"/>
                <a:ea typeface="+mj-ea"/>
                <a:cs typeface="Baloo" panose="03080902040302020200" pitchFamily="66"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en-US" sz="5000" dirty="0">
                <a:solidFill>
                  <a:schemeClr val="bg1"/>
                </a:solidFill>
                <a:latin typeface="Times New Roman" pitchFamily="18" charset="0"/>
                <a:cs typeface="Times New Roman" pitchFamily="18" charset="0"/>
              </a:rPr>
              <a:t>Thank you</a:t>
            </a:r>
          </a:p>
        </p:txBody>
      </p:sp>
      <p:sp>
        <p:nvSpPr>
          <p:cNvPr id="8" name="Slide Number Placeholder 7"/>
          <p:cNvSpPr>
            <a:spLocks noGrp="1"/>
          </p:cNvSpPr>
          <p:nvPr>
            <p:ph type="sldNum" sz="quarter" idx="12"/>
          </p:nvPr>
        </p:nvSpPr>
        <p:spPr/>
        <p:txBody>
          <a:bodyPr/>
          <a:lstStyle/>
          <a:p>
            <a:pPr>
              <a:defRPr/>
            </a:pPr>
            <a:fld id="{73EF156B-73EF-435F-9573-6F47CD2946D0}" type="slidenum">
              <a:rPr lang="en-US" smtClean="0"/>
              <a:pPr>
                <a:defRPr/>
              </a:pPr>
              <a:t>26</a:t>
            </a:fld>
            <a:endParaRPr lang="en-US"/>
          </a:p>
        </p:txBody>
      </p:sp>
    </p:spTree>
    <p:extLst>
      <p:ext uri="{BB962C8B-B14F-4D97-AF65-F5344CB8AC3E}">
        <p14:creationId xmlns:p14="http://schemas.microsoft.com/office/powerpoint/2010/main" val="135876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801388" y="2609639"/>
            <a:ext cx="8825501" cy="1479478"/>
          </a:xfrm>
          <a:prstGeom prst="rect">
            <a:avLst/>
          </a:prstGeom>
          <a:solidFill>
            <a:srgbClr val="0070C0"/>
          </a:solidFill>
        </p:spPr>
        <p:txBody>
          <a:bodyPr vert="horz" lIns="91440" tIns="45720" rIns="91440" bIns="45720" rtlCol="0" anchor="t">
            <a:normAutofit fontScale="97500"/>
          </a:bodyPr>
          <a:lstStyle/>
          <a:p>
            <a:pPr algn="ctr" defTabSz="457200">
              <a:lnSpc>
                <a:spcPct val="85000"/>
              </a:lnSpc>
            </a:pPr>
            <a:endParaRPr lang="en-GB" sz="4000" b="1" dirty="0">
              <a:solidFill>
                <a:srgbClr val="FFFFCC"/>
              </a:solidFill>
              <a:latin typeface="Baloo" panose="03080902040302020200" pitchFamily="66" charset="0"/>
              <a:cs typeface="Baloo" panose="03080902040302020200" pitchFamily="66" charset="0"/>
            </a:endParaRPr>
          </a:p>
          <a:p>
            <a:pPr algn="ctr" defTabSz="457200">
              <a:lnSpc>
                <a:spcPct val="85000"/>
              </a:lnSpc>
            </a:pPr>
            <a:r>
              <a:rPr lang="en-GB" sz="4000" b="1" dirty="0">
                <a:solidFill>
                  <a:srgbClr val="FFFFCC"/>
                </a:solidFill>
                <a:latin typeface="Times New Roman" pitchFamily="18" charset="0"/>
                <a:cs typeface="Times New Roman" pitchFamily="18" charset="0"/>
              </a:rPr>
              <a:t>Bihar Right To Public Services Act 2011</a:t>
            </a:r>
            <a:endParaRPr lang="en-IN" sz="4000" b="1" dirty="0">
              <a:solidFill>
                <a:srgbClr val="FFFFCC"/>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C8225E4-7C41-4139-80C8-BE48EF741D2A}" type="slidenum">
              <a:rPr lang="en-US" smtClean="0"/>
              <a:pPr/>
              <a:t>3</a:t>
            </a:fld>
            <a:endParaRPr lang="en-US"/>
          </a:p>
        </p:txBody>
      </p:sp>
    </p:spTree>
    <p:extLst>
      <p:ext uri="{BB962C8B-B14F-4D97-AF65-F5344CB8AC3E}">
        <p14:creationId xmlns:p14="http://schemas.microsoft.com/office/powerpoint/2010/main" val="321920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82;p8"/>
          <p:cNvSpPr>
            <a:spLocks noGrp="1"/>
          </p:cNvSpPr>
          <p:nvPr>
            <p:ph type="title"/>
          </p:nvPr>
        </p:nvSpPr>
        <p:spPr>
          <a:xfrm>
            <a:off x="498475" y="599566"/>
            <a:ext cx="11206163" cy="582119"/>
          </a:xfrm>
        </p:spPr>
        <p:txBody>
          <a:bodyPr>
            <a:noAutofit/>
          </a:bodyPr>
          <a:lstStyle/>
          <a:p>
            <a:r>
              <a:rPr lang="en-GB" sz="3200" b="1" dirty="0">
                <a:latin typeface="Times New Roman" pitchFamily="18" charset="0"/>
                <a:cs typeface="Times New Roman" pitchFamily="18" charset="0"/>
              </a:rPr>
              <a:t>Background</a:t>
            </a:r>
            <a:endParaRPr sz="2800" b="1" dirty="0">
              <a:latin typeface="Times New Roman" pitchFamily="18" charset="0"/>
              <a:cs typeface="Times New Roman" pitchFamily="18" charset="0"/>
            </a:endParaRPr>
          </a:p>
        </p:txBody>
      </p:sp>
      <p:sp>
        <p:nvSpPr>
          <p:cNvPr id="134" name="TextBox 133"/>
          <p:cNvSpPr txBox="1"/>
          <p:nvPr/>
        </p:nvSpPr>
        <p:spPr>
          <a:xfrm>
            <a:off x="708917" y="1479479"/>
            <a:ext cx="9011858" cy="4681282"/>
          </a:xfrm>
          <a:prstGeom prst="rect">
            <a:avLst/>
          </a:prstGeom>
          <a:noFill/>
        </p:spPr>
        <p:txBody>
          <a:bodyPr wrap="square" rtlCol="0">
            <a:spAutoFit/>
          </a:bodyPr>
          <a:lstStyle/>
          <a:p>
            <a:pPr marL="457200" indent="-457200" algn="just">
              <a:lnSpc>
                <a:spcPct val="150000"/>
              </a:lnSpc>
              <a:buFont typeface="Wingdings" pitchFamily="2" charset="2"/>
              <a:buChar char="Ø"/>
              <a:defRPr/>
            </a:pPr>
            <a:r>
              <a:rPr lang="en-US" sz="2200" dirty="0">
                <a:latin typeface="Times New Roman" pitchFamily="18" charset="0"/>
                <a:cs typeface="Times New Roman" pitchFamily="18" charset="0"/>
              </a:rPr>
              <a:t>The</a:t>
            </a:r>
            <a:r>
              <a:rPr lang="en-GB" sz="2200" dirty="0">
                <a:latin typeface="Times New Roman" pitchFamily="18" charset="0"/>
                <a:cs typeface="Times New Roman" pitchFamily="18" charset="0"/>
              </a:rPr>
              <a:t> 1990s and the first decade of the new millennium, the situation was opaque: very little information was available on virtually every single aspect of the public services delivery process.</a:t>
            </a:r>
          </a:p>
          <a:p>
            <a:pPr marL="457200" indent="-457200" algn="just">
              <a:lnSpc>
                <a:spcPct val="150000"/>
              </a:lnSpc>
              <a:spcAft>
                <a:spcPts val="600"/>
              </a:spcAft>
              <a:buFont typeface="Wingdings" pitchFamily="2" charset="2"/>
              <a:buChar char="Ø"/>
            </a:pPr>
            <a:r>
              <a:rPr lang="en-GB" sz="2200" dirty="0">
                <a:latin typeface="Times New Roman" pitchFamily="18" charset="0"/>
                <a:cs typeface="Times New Roman" pitchFamily="18" charset="0"/>
              </a:rPr>
              <a:t>To ensure transparent, accountable and time-bound service delivery, the Government of Bihar in its </a:t>
            </a:r>
            <a:r>
              <a:rPr lang="en-GB" sz="2200" dirty="0" err="1">
                <a:latin typeface="Times New Roman" pitchFamily="18" charset="0"/>
                <a:cs typeface="Times New Roman" pitchFamily="18" charset="0"/>
              </a:rPr>
              <a:t>Sushasan</a:t>
            </a:r>
            <a:r>
              <a:rPr lang="en-GB" sz="2200" dirty="0">
                <a:latin typeface="Times New Roman" pitchFamily="18" charset="0"/>
                <a:cs typeface="Times New Roman" pitchFamily="18" charset="0"/>
              </a:rPr>
              <a:t> [Good Governance] agenda in 2010 listed public delivery system as legal right to citizens.</a:t>
            </a:r>
          </a:p>
          <a:p>
            <a:pPr marL="457200" indent="-457200" algn="just">
              <a:lnSpc>
                <a:spcPct val="110000"/>
              </a:lnSpc>
              <a:spcAft>
                <a:spcPts val="600"/>
              </a:spcAft>
              <a:buFont typeface="Wingdings" pitchFamily="2" charset="2"/>
              <a:buChar char="Ø"/>
            </a:pPr>
            <a:r>
              <a:rPr lang="en-GB" sz="2200" dirty="0">
                <a:latin typeface="Times New Roman" pitchFamily="18" charset="0"/>
                <a:cs typeface="Times New Roman" pitchFamily="18" charset="0"/>
              </a:rPr>
              <a:t>In 2011,the Bihar Right to Public Services Act was passed. </a:t>
            </a:r>
            <a:endParaRPr lang="en-US" sz="2200" dirty="0">
              <a:latin typeface="Times New Roman" pitchFamily="18" charset="0"/>
              <a:cs typeface="Times New Roman" pitchFamily="18" charset="0"/>
            </a:endParaRPr>
          </a:p>
          <a:p>
            <a:pPr marL="457200" indent="-457200" algn="just">
              <a:lnSpc>
                <a:spcPct val="150000"/>
              </a:lnSpc>
              <a:spcAft>
                <a:spcPts val="600"/>
              </a:spcAft>
              <a:buFont typeface="Wingdings" pitchFamily="2" charset="2"/>
              <a:buChar char="Ø"/>
            </a:pPr>
            <a:r>
              <a:rPr lang="en-GB" sz="2200" dirty="0">
                <a:latin typeface="Times New Roman" pitchFamily="18" charset="0"/>
                <a:cs typeface="Times New Roman" pitchFamily="18" charset="0"/>
              </a:rPr>
              <a:t>Its features, as stated above, included Transparency; accountability and each service was to be delivered within a pre-determined time period</a:t>
            </a:r>
            <a:r>
              <a:rPr lang="en-GB" sz="2200" dirty="0">
                <a:latin typeface="Utsaah" panose="020B0604020202020204" pitchFamily="34" charset="0"/>
                <a:cs typeface="Utsaah" panose="020B0604020202020204" pitchFamily="34" charset="0"/>
              </a:rPr>
              <a:t>.</a:t>
            </a:r>
            <a:endParaRPr lang="en-US" sz="2200" dirty="0">
              <a:latin typeface="Utsaah" panose="020B0604020202020204" pitchFamily="34" charset="0"/>
              <a:cs typeface="Utsaah" panose="020B0604020202020204" pitchFamily="34" charset="0"/>
            </a:endParaRPr>
          </a:p>
        </p:txBody>
      </p:sp>
    </p:spTree>
    <p:extLst>
      <p:ext uri="{BB962C8B-B14F-4D97-AF65-F5344CB8AC3E}">
        <p14:creationId xmlns:p14="http://schemas.microsoft.com/office/powerpoint/2010/main" val="2570956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82;p8"/>
          <p:cNvSpPr>
            <a:spLocks noGrp="1"/>
          </p:cNvSpPr>
          <p:nvPr>
            <p:ph type="title"/>
          </p:nvPr>
        </p:nvSpPr>
        <p:spPr>
          <a:xfrm>
            <a:off x="498475" y="557362"/>
            <a:ext cx="11206163" cy="539917"/>
          </a:xfrm>
        </p:spPr>
        <p:txBody>
          <a:bodyPr>
            <a:normAutofit fontScale="90000"/>
          </a:bodyPr>
          <a:lstStyle/>
          <a:p>
            <a:r>
              <a:rPr lang="en-GB" sz="3600" b="1" dirty="0">
                <a:latin typeface="Times New Roman" pitchFamily="18" charset="0"/>
                <a:cs typeface="Times New Roman" pitchFamily="18" charset="0"/>
              </a:rPr>
              <a:t>Coverage &amp; achievements</a:t>
            </a:r>
            <a:endParaRPr lang="en-IN" sz="3600" b="1" dirty="0">
              <a:latin typeface="Times New Roman" pitchFamily="18" charset="0"/>
              <a:cs typeface="Times New Roman" pitchFamily="18" charset="0"/>
            </a:endParaRPr>
          </a:p>
        </p:txBody>
      </p:sp>
      <p:sp>
        <p:nvSpPr>
          <p:cNvPr id="134" name="TextBox 133"/>
          <p:cNvSpPr txBox="1"/>
          <p:nvPr/>
        </p:nvSpPr>
        <p:spPr>
          <a:xfrm>
            <a:off x="498475" y="1572605"/>
            <a:ext cx="9785008" cy="4662815"/>
          </a:xfrm>
          <a:prstGeom prst="rect">
            <a:avLst/>
          </a:prstGeom>
          <a:noFill/>
        </p:spPr>
        <p:txBody>
          <a:bodyPr wrap="square" rtlCol="0">
            <a:spAutoFit/>
          </a:bodyPr>
          <a:lstStyle/>
          <a:p>
            <a:pPr marL="457200" indent="-457200" algn="just">
              <a:lnSpc>
                <a:spcPct val="150000"/>
              </a:lnSpc>
              <a:buFont typeface="Wingdings" pitchFamily="2" charset="2"/>
              <a:buChar char="Ø"/>
              <a:defRPr/>
            </a:pPr>
            <a:r>
              <a:rPr lang="en-GB" sz="2200" dirty="0">
                <a:latin typeface="Times New Roman" pitchFamily="18" charset="0"/>
                <a:cs typeface="Times New Roman" pitchFamily="18" charset="0"/>
              </a:rPr>
              <a:t>Initially 53 services (based on the criteria of “maximum demand”), delivered by about 10 departments, were notified under the Act. </a:t>
            </a:r>
          </a:p>
          <a:p>
            <a:pPr marL="457200" indent="-457200" algn="just">
              <a:lnSpc>
                <a:spcPct val="150000"/>
              </a:lnSpc>
              <a:buFont typeface="Wingdings" pitchFamily="2" charset="2"/>
              <a:buChar char="Ø"/>
              <a:defRPr/>
            </a:pPr>
            <a:r>
              <a:rPr lang="en-GB" sz="2200" dirty="0">
                <a:latin typeface="Times New Roman" pitchFamily="18" charset="0"/>
                <a:cs typeface="Times New Roman" pitchFamily="18" charset="0"/>
              </a:rPr>
              <a:t>Currently the number of services stands at 153 of 14 departments.</a:t>
            </a:r>
          </a:p>
          <a:p>
            <a:pPr marL="457200" indent="-457200" algn="just">
              <a:lnSpc>
                <a:spcPct val="150000"/>
              </a:lnSpc>
              <a:buFont typeface="Wingdings" pitchFamily="2" charset="2"/>
              <a:buChar char="Ø"/>
              <a:defRPr/>
            </a:pPr>
            <a:r>
              <a:rPr lang="en-GB" sz="2200" dirty="0">
                <a:latin typeface="Times New Roman" pitchFamily="18" charset="0"/>
                <a:cs typeface="Times New Roman" pitchFamily="18" charset="0"/>
              </a:rPr>
              <a:t>Day by day we are trying to maximize services.</a:t>
            </a:r>
          </a:p>
          <a:p>
            <a:pPr marL="457200" indent="-457200" algn="just">
              <a:lnSpc>
                <a:spcPct val="150000"/>
              </a:lnSpc>
              <a:buFont typeface="Wingdings" pitchFamily="2" charset="2"/>
              <a:buChar char="Ø"/>
              <a:defRPr/>
            </a:pPr>
            <a:r>
              <a:rPr lang="en-GB" sz="2200" dirty="0">
                <a:latin typeface="Times New Roman" pitchFamily="18" charset="0"/>
                <a:cs typeface="Times New Roman" pitchFamily="18" charset="0"/>
              </a:rPr>
              <a:t>Out of the total number of about 33.20 crore applications received till 18</a:t>
            </a:r>
            <a:r>
              <a:rPr lang="en-GB" sz="2200" baseline="30000" dirty="0">
                <a:latin typeface="Times New Roman" pitchFamily="18" charset="0"/>
                <a:cs typeface="Times New Roman" pitchFamily="18" charset="0"/>
              </a:rPr>
              <a:t>th</a:t>
            </a:r>
            <a:r>
              <a:rPr lang="en-GB" sz="2200" dirty="0">
                <a:latin typeface="Times New Roman" pitchFamily="18" charset="0"/>
                <a:cs typeface="Times New Roman" pitchFamily="18" charset="0"/>
              </a:rPr>
              <a:t>January, 2023 the system has ensured that 32.98 crore are disposed overall.</a:t>
            </a:r>
          </a:p>
          <a:p>
            <a:pPr marL="457200" indent="-457200" algn="just">
              <a:lnSpc>
                <a:spcPct val="150000"/>
              </a:lnSpc>
              <a:buFont typeface="Wingdings" pitchFamily="2" charset="2"/>
              <a:buChar char="Ø"/>
              <a:defRPr/>
            </a:pPr>
            <a:r>
              <a:rPr lang="en-GB" sz="2200" dirty="0">
                <a:latin typeface="Times New Roman" pitchFamily="18" charset="0"/>
                <a:cs typeface="Times New Roman" pitchFamily="18" charset="0"/>
              </a:rPr>
              <a:t>Applications can be filed online or digitised at Lok Seva </a:t>
            </a:r>
            <a:r>
              <a:rPr lang="en-GB" sz="2200" dirty="0" err="1">
                <a:latin typeface="Times New Roman" pitchFamily="18" charset="0"/>
                <a:cs typeface="Times New Roman" pitchFamily="18" charset="0"/>
              </a:rPr>
              <a:t>Kendras</a:t>
            </a:r>
            <a:r>
              <a:rPr lang="en-GB" sz="2200" dirty="0">
                <a:latin typeface="Times New Roman" pitchFamily="18" charset="0"/>
                <a:cs typeface="Times New Roman" pitchFamily="18" charset="0"/>
              </a:rPr>
              <a:t> at District(38), Subdivision(101),  Block(543) and </a:t>
            </a:r>
            <a:r>
              <a:rPr lang="en-GB" sz="2200" dirty="0" err="1">
                <a:latin typeface="Times New Roman" pitchFamily="18" charset="0"/>
                <a:cs typeface="Times New Roman" pitchFamily="18" charset="0"/>
              </a:rPr>
              <a:t>Panchayat</a:t>
            </a:r>
            <a:r>
              <a:rPr lang="en-GB" sz="2200" dirty="0">
                <a:latin typeface="Times New Roman" pitchFamily="18" charset="0"/>
                <a:cs typeface="Times New Roman" pitchFamily="18" charset="0"/>
              </a:rPr>
              <a:t> level(8471). </a:t>
            </a:r>
          </a:p>
          <a:p>
            <a:pPr marL="457200" indent="-457200" algn="just">
              <a:lnSpc>
                <a:spcPct val="150000"/>
              </a:lnSpc>
              <a:buFont typeface="Arial" panose="020B0604020202020204" pitchFamily="34" charset="0"/>
              <a:buChar char="•"/>
              <a:defRPr/>
            </a:pPr>
            <a:endParaRPr lang="en-US" sz="2200" dirty="0">
              <a:latin typeface="Utsaah" panose="020B0604020202020204" pitchFamily="34" charset="0"/>
              <a:cs typeface="Utsaah" panose="020B0604020202020204" pitchFamily="34" charset="0"/>
            </a:endParaRPr>
          </a:p>
        </p:txBody>
      </p:sp>
    </p:spTree>
    <p:extLst>
      <p:ext uri="{BB962C8B-B14F-4D97-AF65-F5344CB8AC3E}">
        <p14:creationId xmlns:p14="http://schemas.microsoft.com/office/powerpoint/2010/main" val="108666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9E1E7A-9983-420A-A2A4-F5EA6E7BF1DE}"/>
              </a:ext>
            </a:extLst>
          </p:cNvPr>
          <p:cNvSpPr>
            <a:spLocks noGrp="1"/>
          </p:cNvSpPr>
          <p:nvPr>
            <p:ph type="sldNum" sz="quarter" idx="4294967295"/>
          </p:nvPr>
        </p:nvSpPr>
        <p:spPr>
          <a:xfrm>
            <a:off x="10838688" y="5734050"/>
            <a:ext cx="812800" cy="521208"/>
          </a:xfrm>
          <a:prstGeom prst="rect">
            <a:avLst/>
          </a:prstGeom>
        </p:spPr>
        <p:txBody>
          <a:bodyPr/>
          <a:lstStyle/>
          <a:p>
            <a:fld id="{B6F15528-21DE-4FAA-801E-634DDDAF4B2B}" type="slidenum">
              <a:rPr lang="en-US" smtClean="0"/>
              <a:pPr/>
              <a:t>6</a:t>
            </a:fld>
            <a:endParaRPr lang="en-US" dirty="0"/>
          </a:p>
        </p:txBody>
      </p:sp>
      <p:sp>
        <p:nvSpPr>
          <p:cNvPr id="6" name="TextBox 5"/>
          <p:cNvSpPr txBox="1"/>
          <p:nvPr/>
        </p:nvSpPr>
        <p:spPr>
          <a:xfrm>
            <a:off x="1510302" y="67146"/>
            <a:ext cx="8835776" cy="721406"/>
          </a:xfrm>
          <a:prstGeom prst="rect">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nSpc>
                <a:spcPct val="150000"/>
              </a:lnSpc>
              <a:defRPr sz="3600" b="1">
                <a:solidFill>
                  <a:schemeClr val="lt1"/>
                </a:solidFill>
                <a:latin typeface="Utsaah" pitchFamily="34" charset="0"/>
                <a:ea typeface="Noto Sans" pitchFamily="34" charset="0"/>
                <a:cs typeface="Utsaah"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3200" dirty="0">
                <a:latin typeface="Times New Roman" pitchFamily="18" charset="0"/>
                <a:cs typeface="Times New Roman" pitchFamily="18" charset="0"/>
              </a:rPr>
              <a:t>Department wise Notified Public Services</a:t>
            </a:r>
            <a:endParaRPr lang="en-IN" sz="3200"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337982707"/>
              </p:ext>
            </p:extLst>
          </p:nvPr>
        </p:nvGraphicFramePr>
        <p:xfrm>
          <a:off x="1800666" y="1007814"/>
          <a:ext cx="8200124" cy="5620015"/>
        </p:xfrm>
        <a:graphic>
          <a:graphicData uri="http://schemas.openxmlformats.org/drawingml/2006/table">
            <a:tbl>
              <a:tblPr>
                <a:tableStyleId>{35758FB7-9AC5-4552-8A53-C91805E547FA}</a:tableStyleId>
              </a:tblPr>
              <a:tblGrid>
                <a:gridCol w="1041009">
                  <a:extLst>
                    <a:ext uri="{9D8B030D-6E8A-4147-A177-3AD203B41FA5}">
                      <a16:colId xmlns:a16="http://schemas.microsoft.com/office/drawing/2014/main" val="20000"/>
                    </a:ext>
                  </a:extLst>
                </a:gridCol>
                <a:gridCol w="4503495">
                  <a:extLst>
                    <a:ext uri="{9D8B030D-6E8A-4147-A177-3AD203B41FA5}">
                      <a16:colId xmlns:a16="http://schemas.microsoft.com/office/drawing/2014/main" val="20001"/>
                    </a:ext>
                  </a:extLst>
                </a:gridCol>
                <a:gridCol w="2655620">
                  <a:extLst>
                    <a:ext uri="{9D8B030D-6E8A-4147-A177-3AD203B41FA5}">
                      <a16:colId xmlns:a16="http://schemas.microsoft.com/office/drawing/2014/main" val="20002"/>
                    </a:ext>
                  </a:extLst>
                </a:gridCol>
              </a:tblGrid>
              <a:tr h="356785">
                <a:tc>
                  <a:txBody>
                    <a:bodyPr/>
                    <a:lstStyle/>
                    <a:p>
                      <a:pPr algn="ctr" rtl="0" fontAlgn="t"/>
                      <a:r>
                        <a:rPr lang="en-US" sz="1600" b="1" u="none" strike="noStrike" dirty="0">
                          <a:latin typeface="Times New Roman" pitchFamily="18" charset="0"/>
                          <a:cs typeface="Times New Roman" pitchFamily="18" charset="0"/>
                        </a:rPr>
                        <a:t>Sr. No.</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algn="ctr" rtl="0" fontAlgn="t"/>
                      <a:r>
                        <a:rPr lang="en-US" sz="1600" b="1" i="0" u="none" strike="noStrike" dirty="0">
                          <a:solidFill>
                            <a:schemeClr val="dk1"/>
                          </a:solidFill>
                          <a:latin typeface="Times New Roman" pitchFamily="18" charset="0"/>
                          <a:cs typeface="Times New Roman" pitchFamily="18" charset="0"/>
                        </a:rPr>
                        <a:t>Department</a:t>
                      </a:r>
                      <a:r>
                        <a:rPr lang="en-US" sz="1600" b="1" i="0" u="none" strike="noStrike" baseline="0" dirty="0">
                          <a:solidFill>
                            <a:schemeClr val="dk1"/>
                          </a:solidFill>
                          <a:latin typeface="Times New Roman" pitchFamily="18" charset="0"/>
                          <a:cs typeface="Times New Roman" pitchFamily="18" charset="0"/>
                        </a:rPr>
                        <a:t> Name</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algn="ctr" rtl="0" fontAlgn="t"/>
                      <a:r>
                        <a:rPr lang="en-US" sz="1600" b="1" u="none" strike="noStrike" kern="1200" dirty="0">
                          <a:latin typeface="Times New Roman" pitchFamily="18" charset="0"/>
                          <a:cs typeface="Times New Roman" pitchFamily="18" charset="0"/>
                        </a:rPr>
                        <a:t>No. of Services</a:t>
                      </a:r>
                      <a:endParaRPr lang="hi-IN" sz="1600" b="1" i="0" u="none" strike="noStrike" kern="1200" dirty="0">
                        <a:solidFill>
                          <a:schemeClr val="accent1"/>
                        </a:solidFill>
                        <a:latin typeface="Times New Roman" pitchFamily="18" charset="0"/>
                        <a:ea typeface="+mn-ea"/>
                        <a:cs typeface="Utsaah" pitchFamily="34" charset="0"/>
                      </a:endParaRPr>
                    </a:p>
                  </a:txBody>
                  <a:tcPr marL="8965" marR="8965" marT="8965" marB="0">
                    <a:solidFill>
                      <a:schemeClr val="bg1"/>
                    </a:solidFill>
                  </a:tcPr>
                </a:tc>
                <a:extLst>
                  <a:ext uri="{0D108BD9-81ED-4DB2-BD59-A6C34878D82A}">
                    <a16:rowId xmlns:a16="http://schemas.microsoft.com/office/drawing/2014/main" val="10000"/>
                  </a:ext>
                </a:extLst>
              </a:tr>
              <a:tr h="350882">
                <a:tc>
                  <a:txBody>
                    <a:bodyPr/>
                    <a:lstStyle/>
                    <a:p>
                      <a:pPr algn="ctr" rtl="0" fontAlgn="t"/>
                      <a:r>
                        <a:rPr lang="en-US" sz="1600" b="1" u="none" strike="noStrike" dirty="0">
                          <a:latin typeface="Times New Roman" pitchFamily="18" charset="0"/>
                          <a:cs typeface="Times New Roman" pitchFamily="18" charset="0"/>
                        </a:rPr>
                        <a:t>1</a:t>
                      </a:r>
                      <a:endParaRPr lang="en-US" sz="1600" b="1" i="0" u="none" strike="noStrike" dirty="0">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General Administration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algn="ctr" fontAlgn="ctr"/>
                      <a:r>
                        <a:rPr lang="en-US" sz="1600" b="1" u="none" strike="noStrike" kern="1200" dirty="0">
                          <a:solidFill>
                            <a:schemeClr val="dk1"/>
                          </a:solidFill>
                          <a:latin typeface="Times New Roman" pitchFamily="18" charset="0"/>
                          <a:ea typeface="+mn-ea"/>
                          <a:cs typeface="Times New Roman" pitchFamily="18" charset="0"/>
                        </a:rPr>
                        <a:t>23</a:t>
                      </a:r>
                    </a:p>
                  </a:txBody>
                  <a:tcPr marL="8965" marR="8965" marT="8965" marB="0" anchor="ctr">
                    <a:solidFill>
                      <a:schemeClr val="bg1"/>
                    </a:solidFill>
                  </a:tcPr>
                </a:tc>
                <a:extLst>
                  <a:ext uri="{0D108BD9-81ED-4DB2-BD59-A6C34878D82A}">
                    <a16:rowId xmlns:a16="http://schemas.microsoft.com/office/drawing/2014/main" val="10001"/>
                  </a:ext>
                </a:extLst>
              </a:tr>
              <a:tr h="350882">
                <a:tc>
                  <a:txBody>
                    <a:bodyPr/>
                    <a:lstStyle/>
                    <a:p>
                      <a:pPr algn="ctr" rtl="0" fontAlgn="t"/>
                      <a:r>
                        <a:rPr lang="en-US" sz="1600" b="1" u="none" strike="noStrike">
                          <a:latin typeface="Times New Roman" pitchFamily="18" charset="0"/>
                          <a:cs typeface="Times New Roman" pitchFamily="18" charset="0"/>
                        </a:rPr>
                        <a:t>2</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Transport Department </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25</a:t>
                      </a:r>
                    </a:p>
                  </a:txBody>
                  <a:tcPr marL="8965" marR="8965" marT="8965" marB="0" anchor="ctr">
                    <a:solidFill>
                      <a:schemeClr val="bg1"/>
                    </a:solidFill>
                  </a:tcPr>
                </a:tc>
                <a:extLst>
                  <a:ext uri="{0D108BD9-81ED-4DB2-BD59-A6C34878D82A}">
                    <a16:rowId xmlns:a16="http://schemas.microsoft.com/office/drawing/2014/main" val="10002"/>
                  </a:ext>
                </a:extLst>
              </a:tr>
              <a:tr h="350882">
                <a:tc>
                  <a:txBody>
                    <a:bodyPr/>
                    <a:lstStyle/>
                    <a:p>
                      <a:pPr algn="ctr" rtl="0" fontAlgn="t"/>
                      <a:r>
                        <a:rPr lang="en-US" sz="1600" b="1" u="none" strike="noStrike">
                          <a:latin typeface="Times New Roman" pitchFamily="18" charset="0"/>
                          <a:cs typeface="Times New Roman" pitchFamily="18" charset="0"/>
                        </a:rPr>
                        <a:t>3</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Home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1</a:t>
                      </a:r>
                    </a:p>
                  </a:txBody>
                  <a:tcPr marL="8965" marR="8965" marT="8965" marB="0" anchor="ctr">
                    <a:solidFill>
                      <a:schemeClr val="bg1"/>
                    </a:solidFill>
                  </a:tcPr>
                </a:tc>
                <a:extLst>
                  <a:ext uri="{0D108BD9-81ED-4DB2-BD59-A6C34878D82A}">
                    <a16:rowId xmlns:a16="http://schemas.microsoft.com/office/drawing/2014/main" val="10003"/>
                  </a:ext>
                </a:extLst>
              </a:tr>
              <a:tr h="350882">
                <a:tc>
                  <a:txBody>
                    <a:bodyPr/>
                    <a:lstStyle/>
                    <a:p>
                      <a:pPr algn="ctr" rtl="0" fontAlgn="t"/>
                      <a:r>
                        <a:rPr lang="en-US" sz="1600" b="1" u="none" strike="noStrike">
                          <a:latin typeface="Times New Roman" pitchFamily="18" charset="0"/>
                          <a:cs typeface="Times New Roman" pitchFamily="18" charset="0"/>
                        </a:rPr>
                        <a:t>4</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Prohibition, Excise and Registration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6</a:t>
                      </a:r>
                    </a:p>
                  </a:txBody>
                  <a:tcPr marL="8965" marR="8965" marT="8965" marB="0" anchor="ctr">
                    <a:solidFill>
                      <a:schemeClr val="bg1"/>
                    </a:solidFill>
                  </a:tcPr>
                </a:tc>
                <a:extLst>
                  <a:ext uri="{0D108BD9-81ED-4DB2-BD59-A6C34878D82A}">
                    <a16:rowId xmlns:a16="http://schemas.microsoft.com/office/drawing/2014/main" val="10004"/>
                  </a:ext>
                </a:extLst>
              </a:tr>
              <a:tr h="350882">
                <a:tc>
                  <a:txBody>
                    <a:bodyPr/>
                    <a:lstStyle/>
                    <a:p>
                      <a:pPr algn="ctr" rtl="0" fontAlgn="t"/>
                      <a:r>
                        <a:rPr lang="en-US" sz="1600" b="1" u="none" strike="noStrike">
                          <a:latin typeface="Times New Roman" pitchFamily="18" charset="0"/>
                          <a:cs typeface="Times New Roman" pitchFamily="18" charset="0"/>
                        </a:rPr>
                        <a:t>5</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Education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6</a:t>
                      </a:r>
                    </a:p>
                  </a:txBody>
                  <a:tcPr marL="8965" marR="8965" marT="8965" marB="0" anchor="ctr">
                    <a:solidFill>
                      <a:schemeClr val="bg1"/>
                    </a:solidFill>
                  </a:tcPr>
                </a:tc>
                <a:extLst>
                  <a:ext uri="{0D108BD9-81ED-4DB2-BD59-A6C34878D82A}">
                    <a16:rowId xmlns:a16="http://schemas.microsoft.com/office/drawing/2014/main" val="10005"/>
                  </a:ext>
                </a:extLst>
              </a:tr>
              <a:tr h="350882">
                <a:tc>
                  <a:txBody>
                    <a:bodyPr/>
                    <a:lstStyle/>
                    <a:p>
                      <a:pPr algn="ctr" rtl="0" fontAlgn="t"/>
                      <a:r>
                        <a:rPr lang="en-US" sz="1600" b="1" u="none" strike="noStrike">
                          <a:latin typeface="Times New Roman" pitchFamily="18" charset="0"/>
                          <a:cs typeface="Times New Roman" pitchFamily="18" charset="0"/>
                        </a:rPr>
                        <a:t>6</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Revenue and Land Reforms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3</a:t>
                      </a:r>
                    </a:p>
                  </a:txBody>
                  <a:tcPr marL="8965" marR="8965" marT="8965" marB="0" anchor="ctr">
                    <a:solidFill>
                      <a:schemeClr val="bg1"/>
                    </a:solidFill>
                  </a:tcPr>
                </a:tc>
                <a:extLst>
                  <a:ext uri="{0D108BD9-81ED-4DB2-BD59-A6C34878D82A}">
                    <a16:rowId xmlns:a16="http://schemas.microsoft.com/office/drawing/2014/main" val="10006"/>
                  </a:ext>
                </a:extLst>
              </a:tr>
              <a:tr h="350882">
                <a:tc>
                  <a:txBody>
                    <a:bodyPr/>
                    <a:lstStyle/>
                    <a:p>
                      <a:pPr algn="ctr" rtl="0" fontAlgn="t"/>
                      <a:r>
                        <a:rPr lang="en-US" sz="1600" b="1" u="none" strike="noStrike">
                          <a:latin typeface="Times New Roman" pitchFamily="18" charset="0"/>
                          <a:cs typeface="Times New Roman" pitchFamily="18" charset="0"/>
                        </a:rPr>
                        <a:t>7</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Commercial Tax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2</a:t>
                      </a:r>
                    </a:p>
                  </a:txBody>
                  <a:tcPr marL="8965" marR="8965" marT="8965" marB="0" anchor="ctr">
                    <a:solidFill>
                      <a:schemeClr val="bg1"/>
                    </a:solidFill>
                  </a:tcPr>
                </a:tc>
                <a:extLst>
                  <a:ext uri="{0D108BD9-81ED-4DB2-BD59-A6C34878D82A}">
                    <a16:rowId xmlns:a16="http://schemas.microsoft.com/office/drawing/2014/main" val="10007"/>
                  </a:ext>
                </a:extLst>
              </a:tr>
              <a:tr h="350882">
                <a:tc>
                  <a:txBody>
                    <a:bodyPr/>
                    <a:lstStyle/>
                    <a:p>
                      <a:pPr algn="ctr" rtl="0" fontAlgn="t"/>
                      <a:r>
                        <a:rPr lang="en-US" sz="1600" b="1" u="none" strike="noStrike">
                          <a:latin typeface="Times New Roman" pitchFamily="18" charset="0"/>
                          <a:cs typeface="Times New Roman" pitchFamily="18" charset="0"/>
                        </a:rPr>
                        <a:t>8</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Social Welfare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9</a:t>
                      </a:r>
                    </a:p>
                  </a:txBody>
                  <a:tcPr marL="8965" marR="8965" marT="8965" marB="0" anchor="ctr">
                    <a:solidFill>
                      <a:schemeClr val="bg1"/>
                    </a:solidFill>
                  </a:tcPr>
                </a:tc>
                <a:extLst>
                  <a:ext uri="{0D108BD9-81ED-4DB2-BD59-A6C34878D82A}">
                    <a16:rowId xmlns:a16="http://schemas.microsoft.com/office/drawing/2014/main" val="10008"/>
                  </a:ext>
                </a:extLst>
              </a:tr>
              <a:tr h="350882">
                <a:tc>
                  <a:txBody>
                    <a:bodyPr/>
                    <a:lstStyle/>
                    <a:p>
                      <a:pPr algn="ctr" rtl="0" fontAlgn="t"/>
                      <a:r>
                        <a:rPr lang="en-US" sz="1600" b="1" u="none" strike="noStrike">
                          <a:latin typeface="Times New Roman" pitchFamily="18" charset="0"/>
                          <a:cs typeface="Times New Roman" pitchFamily="18" charset="0"/>
                        </a:rPr>
                        <a:t>9</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Food &amp; Consumer Protection</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3</a:t>
                      </a:r>
                    </a:p>
                  </a:txBody>
                  <a:tcPr marL="8965" marR="8965" marT="8965" marB="0" anchor="ctr">
                    <a:solidFill>
                      <a:schemeClr val="bg1"/>
                    </a:solidFill>
                  </a:tcPr>
                </a:tc>
                <a:extLst>
                  <a:ext uri="{0D108BD9-81ED-4DB2-BD59-A6C34878D82A}">
                    <a16:rowId xmlns:a16="http://schemas.microsoft.com/office/drawing/2014/main" val="10009"/>
                  </a:ext>
                </a:extLst>
              </a:tr>
              <a:tr h="350882">
                <a:tc>
                  <a:txBody>
                    <a:bodyPr/>
                    <a:lstStyle/>
                    <a:p>
                      <a:pPr algn="ctr" rtl="0" fontAlgn="t"/>
                      <a:r>
                        <a:rPr lang="en-US" sz="1600" b="1" u="none" strike="noStrike">
                          <a:latin typeface="Times New Roman" pitchFamily="18" charset="0"/>
                          <a:cs typeface="Times New Roman" pitchFamily="18" charset="0"/>
                        </a:rPr>
                        <a:t>10</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err="1">
                          <a:latin typeface="Times New Roman" pitchFamily="18" charset="0"/>
                          <a:cs typeface="Times New Roman" pitchFamily="18" charset="0"/>
                        </a:rPr>
                        <a:t>Labour</a:t>
                      </a:r>
                      <a:r>
                        <a:rPr lang="en-US" sz="1600" b="1" u="none" strike="noStrike" dirty="0">
                          <a:latin typeface="Times New Roman" pitchFamily="18" charset="0"/>
                          <a:cs typeface="Times New Roman" pitchFamily="18" charset="0"/>
                        </a:rPr>
                        <a:t> Resource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2</a:t>
                      </a:r>
                    </a:p>
                  </a:txBody>
                  <a:tcPr marL="8965" marR="8965" marT="8965" marB="0" anchor="ctr">
                    <a:solidFill>
                      <a:schemeClr val="bg1"/>
                    </a:solidFill>
                  </a:tcPr>
                </a:tc>
                <a:extLst>
                  <a:ext uri="{0D108BD9-81ED-4DB2-BD59-A6C34878D82A}">
                    <a16:rowId xmlns:a16="http://schemas.microsoft.com/office/drawing/2014/main" val="10010"/>
                  </a:ext>
                </a:extLst>
              </a:tr>
              <a:tr h="350882">
                <a:tc>
                  <a:txBody>
                    <a:bodyPr/>
                    <a:lstStyle/>
                    <a:p>
                      <a:pPr algn="ctr" rtl="0" fontAlgn="t"/>
                      <a:r>
                        <a:rPr lang="en-US" sz="1600" b="1" u="none" strike="noStrike">
                          <a:latin typeface="Times New Roman" pitchFamily="18" charset="0"/>
                          <a:cs typeface="Times New Roman" pitchFamily="18" charset="0"/>
                        </a:rPr>
                        <a:t>11</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Urban Development and Housing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3</a:t>
                      </a:r>
                    </a:p>
                  </a:txBody>
                  <a:tcPr marL="8965" marR="8965" marT="8965" marB="0" anchor="ctr">
                    <a:solidFill>
                      <a:schemeClr val="bg1"/>
                    </a:solidFill>
                  </a:tcPr>
                </a:tc>
                <a:extLst>
                  <a:ext uri="{0D108BD9-81ED-4DB2-BD59-A6C34878D82A}">
                    <a16:rowId xmlns:a16="http://schemas.microsoft.com/office/drawing/2014/main" val="10011"/>
                  </a:ext>
                </a:extLst>
              </a:tr>
              <a:tr h="350882">
                <a:tc>
                  <a:txBody>
                    <a:bodyPr/>
                    <a:lstStyle/>
                    <a:p>
                      <a:pPr algn="ctr" rtl="0" fontAlgn="t"/>
                      <a:r>
                        <a:rPr lang="en-US" sz="1600" b="1" u="none" strike="noStrike">
                          <a:latin typeface="Times New Roman" pitchFamily="18" charset="0"/>
                          <a:cs typeface="Times New Roman" pitchFamily="18" charset="0"/>
                        </a:rPr>
                        <a:t>12</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Planning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6</a:t>
                      </a:r>
                    </a:p>
                  </a:txBody>
                  <a:tcPr marL="8965" marR="8965" marT="8965" marB="0" anchor="ctr">
                    <a:solidFill>
                      <a:schemeClr val="bg1"/>
                    </a:solidFill>
                  </a:tcPr>
                </a:tc>
                <a:extLst>
                  <a:ext uri="{0D108BD9-81ED-4DB2-BD59-A6C34878D82A}">
                    <a16:rowId xmlns:a16="http://schemas.microsoft.com/office/drawing/2014/main" val="10012"/>
                  </a:ext>
                </a:extLst>
              </a:tr>
              <a:tr h="350882">
                <a:tc>
                  <a:txBody>
                    <a:bodyPr/>
                    <a:lstStyle/>
                    <a:p>
                      <a:pPr algn="ctr" rtl="0" fontAlgn="t"/>
                      <a:r>
                        <a:rPr lang="en-US" sz="1600" b="1" u="none" strike="noStrike">
                          <a:latin typeface="Times New Roman" pitchFamily="18" charset="0"/>
                          <a:cs typeface="Times New Roman" pitchFamily="18" charset="0"/>
                        </a:rPr>
                        <a:t>13</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Agriculture</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8</a:t>
                      </a:r>
                    </a:p>
                  </a:txBody>
                  <a:tcPr marL="8965" marR="8965" marT="8965" marB="0" anchor="ctr">
                    <a:solidFill>
                      <a:schemeClr val="bg1"/>
                    </a:solidFill>
                  </a:tcPr>
                </a:tc>
                <a:extLst>
                  <a:ext uri="{0D108BD9-81ED-4DB2-BD59-A6C34878D82A}">
                    <a16:rowId xmlns:a16="http://schemas.microsoft.com/office/drawing/2014/main" val="10013"/>
                  </a:ext>
                </a:extLst>
              </a:tr>
              <a:tr h="350882">
                <a:tc>
                  <a:txBody>
                    <a:bodyPr/>
                    <a:lstStyle/>
                    <a:p>
                      <a:pPr algn="ctr" rtl="0" fontAlgn="t"/>
                      <a:r>
                        <a:rPr lang="en-US" sz="1600" b="1" u="none" strike="noStrike">
                          <a:latin typeface="Times New Roman" pitchFamily="18" charset="0"/>
                          <a:cs typeface="Times New Roman" pitchFamily="18" charset="0"/>
                        </a:rPr>
                        <a:t>14</a:t>
                      </a:r>
                      <a:endParaRPr lang="en-US" sz="1600" b="1" i="0" u="none" strike="noStrike">
                        <a:solidFill>
                          <a:schemeClr val="accent1"/>
                        </a:solidFill>
                        <a:latin typeface="Times New Roman" pitchFamily="18" charset="0"/>
                        <a:cs typeface="Times New Roman" pitchFamily="18" charset="0"/>
                      </a:endParaRPr>
                    </a:p>
                  </a:txBody>
                  <a:tcPr marL="8965" marR="8965" marT="8965" marB="0">
                    <a:solidFill>
                      <a:schemeClr val="bg1"/>
                    </a:solidFill>
                  </a:tcPr>
                </a:tc>
                <a:tc>
                  <a:txBody>
                    <a:bodyPr/>
                    <a:lstStyle/>
                    <a:p>
                      <a:pPr algn="l" rtl="0" fontAlgn="t"/>
                      <a:r>
                        <a:rPr lang="en-US" sz="1600" b="1" u="none" strike="noStrike" dirty="0">
                          <a:latin typeface="Times New Roman" pitchFamily="18" charset="0"/>
                          <a:cs typeface="Times New Roman" pitchFamily="18" charset="0"/>
                        </a:rPr>
                        <a:t>Health Department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a:txBody>
                    <a:bodyPr/>
                    <a:lstStyle/>
                    <a:p>
                      <a:pPr marL="0" algn="ctr" defTabSz="914400" rtl="0" eaLnBrk="1" fontAlgn="ctr" latinLnBrk="0" hangingPunct="1"/>
                      <a:r>
                        <a:rPr lang="en-US" sz="1600" b="1" u="none" strike="noStrike" kern="1200" dirty="0">
                          <a:solidFill>
                            <a:schemeClr val="dk1"/>
                          </a:solidFill>
                          <a:latin typeface="Times New Roman" pitchFamily="18" charset="0"/>
                          <a:ea typeface="+mn-ea"/>
                          <a:cs typeface="Times New Roman" pitchFamily="18" charset="0"/>
                        </a:rPr>
                        <a:t>56</a:t>
                      </a:r>
                    </a:p>
                  </a:txBody>
                  <a:tcPr marL="8965" marR="8965" marT="8965" marB="0" anchor="ctr">
                    <a:solidFill>
                      <a:schemeClr val="bg1"/>
                    </a:solidFill>
                  </a:tcPr>
                </a:tc>
                <a:extLst>
                  <a:ext uri="{0D108BD9-81ED-4DB2-BD59-A6C34878D82A}">
                    <a16:rowId xmlns:a16="http://schemas.microsoft.com/office/drawing/2014/main" val="10014"/>
                  </a:ext>
                </a:extLst>
              </a:tr>
              <a:tr h="350882">
                <a:tc gridSpan="2">
                  <a:txBody>
                    <a:bodyPr/>
                    <a:lstStyle/>
                    <a:p>
                      <a:pPr algn="ctr" rtl="0" fontAlgn="t"/>
                      <a:r>
                        <a:rPr lang="en-US" sz="1600" b="1" u="none" strike="noStrike" dirty="0">
                          <a:latin typeface="Times New Roman" pitchFamily="18" charset="0"/>
                          <a:cs typeface="Times New Roman" pitchFamily="18" charset="0"/>
                        </a:rPr>
                        <a:t>Total</a:t>
                      </a:r>
                      <a:r>
                        <a:rPr lang="hi-IN" sz="1600" b="1" u="none" strike="noStrike" dirty="0">
                          <a:latin typeface="Times New Roman" pitchFamily="18" charset="0"/>
                          <a:cs typeface="Utsaah" pitchFamily="34" charset="0"/>
                        </a:rPr>
                        <a:t>-</a:t>
                      </a:r>
                      <a:endParaRPr lang="hi-IN" sz="1600" b="1" i="0" u="none" strike="noStrike" dirty="0">
                        <a:solidFill>
                          <a:schemeClr val="accent1"/>
                        </a:solidFill>
                        <a:latin typeface="Times New Roman" pitchFamily="18" charset="0"/>
                        <a:cs typeface="Utsaah" pitchFamily="34" charset="0"/>
                      </a:endParaRPr>
                    </a:p>
                  </a:txBody>
                  <a:tcPr marL="8965" marR="8965" marT="8965" marB="0">
                    <a:solidFill>
                      <a:schemeClr val="bg1"/>
                    </a:solidFill>
                  </a:tcPr>
                </a:tc>
                <a:tc hMerge="1">
                  <a:txBody>
                    <a:bodyPr/>
                    <a:lstStyle/>
                    <a:p>
                      <a:endParaRPr lang="en-US"/>
                    </a:p>
                  </a:txBody>
                  <a:tcPr/>
                </a:tc>
                <a:tc>
                  <a:txBody>
                    <a:bodyPr/>
                    <a:lstStyle/>
                    <a:p>
                      <a:pPr algn="ctr" rtl="0" fontAlgn="t"/>
                      <a:r>
                        <a:rPr lang="en-US" sz="1600" b="1" u="none" strike="noStrike" dirty="0">
                          <a:latin typeface="Times New Roman" pitchFamily="18" charset="0"/>
                          <a:cs typeface="Times New Roman" pitchFamily="18" charset="0"/>
                        </a:rPr>
                        <a:t>153</a:t>
                      </a:r>
                      <a:endParaRPr lang="en-US" sz="1600" b="1" i="0" u="none" strike="noStrike" dirty="0">
                        <a:solidFill>
                          <a:schemeClr val="accent1"/>
                        </a:solidFill>
                        <a:latin typeface="Times New Roman" pitchFamily="18" charset="0"/>
                        <a:cs typeface="Times New Roman" pitchFamily="18" charset="0"/>
                      </a:endParaRPr>
                    </a:p>
                  </a:txBody>
                  <a:tcPr marL="8965" marR="8965" marT="8965" marB="0">
                    <a:solidFill>
                      <a:schemeClr val="bg1"/>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95507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C9F1B7-5846-49E6-A17D-2752CF5C89B7}" type="slidenum">
              <a:rPr lang="en-US" smtClean="0"/>
              <a:pPr/>
              <a:t>7</a:t>
            </a:fld>
            <a:endParaRPr lang="en-US"/>
          </a:p>
        </p:txBody>
      </p:sp>
      <p:sp>
        <p:nvSpPr>
          <p:cNvPr id="3" name="TextBox 2"/>
          <p:cNvSpPr txBox="1"/>
          <p:nvPr/>
        </p:nvSpPr>
        <p:spPr>
          <a:xfrm>
            <a:off x="3374571" y="229126"/>
            <a:ext cx="5246915" cy="762645"/>
          </a:xfrm>
          <a:prstGeom prst="rect">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en-US" sz="2800" b="1" dirty="0">
                <a:latin typeface="Utsaah" pitchFamily="34" charset="0"/>
                <a:ea typeface="Noto Sans" pitchFamily="34" charset="0"/>
                <a:cs typeface="Utsaah" pitchFamily="34" charset="0"/>
              </a:rPr>
              <a:t>Public service delivery status</a:t>
            </a:r>
            <a:endParaRPr lang="hi-IN" altLang="en-US" sz="2800" b="1" dirty="0">
              <a:latin typeface="Utsaah" pitchFamily="34" charset="0"/>
              <a:ea typeface="Noto Sans" pitchFamily="34" charset="0"/>
              <a:cs typeface="Utsaah" pitchFamily="34" charset="0"/>
            </a:endParaRPr>
          </a:p>
        </p:txBody>
      </p:sp>
      <p:sp>
        <p:nvSpPr>
          <p:cNvPr id="10" name="TextBox 9"/>
          <p:cNvSpPr txBox="1"/>
          <p:nvPr/>
        </p:nvSpPr>
        <p:spPr>
          <a:xfrm>
            <a:off x="4414830" y="1440899"/>
            <a:ext cx="3234732" cy="648450"/>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en-US" sz="2400" b="1" dirty="0">
                <a:latin typeface="Utsaah" pitchFamily="34" charset="0"/>
                <a:ea typeface="Noto Sans" pitchFamily="34" charset="0"/>
                <a:cs typeface="Utsaah" pitchFamily="34" charset="0"/>
              </a:rPr>
              <a:t>Department Wise</a:t>
            </a:r>
            <a:endParaRPr lang="hi-IN" altLang="en-US" sz="2400" b="1" dirty="0">
              <a:latin typeface="Utsaah" pitchFamily="34" charset="0"/>
              <a:ea typeface="Noto Sans" pitchFamily="34" charset="0"/>
              <a:cs typeface="Utsaah" pitchFamily="34" charset="0"/>
            </a:endParaRPr>
          </a:p>
        </p:txBody>
      </p:sp>
      <p:sp>
        <p:nvSpPr>
          <p:cNvPr id="6" name="TextBox 1"/>
          <p:cNvSpPr txBox="1"/>
          <p:nvPr/>
        </p:nvSpPr>
        <p:spPr>
          <a:xfrm flipH="1">
            <a:off x="9569986" y="6487990"/>
            <a:ext cx="2622014" cy="370010"/>
          </a:xfrm>
          <a:prstGeom prst="rect">
            <a:avLst/>
          </a:prstGeom>
          <a:solidFill>
            <a:schemeClr val="accent2"/>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 Data up</a:t>
            </a:r>
            <a:r>
              <a:rPr lang="hi-IN" sz="1400" dirty="0"/>
              <a:t> </a:t>
            </a:r>
            <a:r>
              <a:rPr lang="en-US" sz="1400" dirty="0"/>
              <a:t>to 18-01-2023</a:t>
            </a:r>
          </a:p>
        </p:txBody>
      </p:sp>
      <p:graphicFrame>
        <p:nvGraphicFramePr>
          <p:cNvPr id="16" name="Chart 15"/>
          <p:cNvGraphicFramePr>
            <a:graphicFrameLocks/>
          </p:cNvGraphicFramePr>
          <p:nvPr>
            <p:extLst>
              <p:ext uri="{D42A27DB-BD31-4B8C-83A1-F6EECF244321}">
                <p14:modId xmlns:p14="http://schemas.microsoft.com/office/powerpoint/2010/main" val="2064985510"/>
              </p:ext>
            </p:extLst>
          </p:nvPr>
        </p:nvGraphicFramePr>
        <p:xfrm>
          <a:off x="3138269" y="1377605"/>
          <a:ext cx="5564429" cy="51381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74096860"/>
              </p:ext>
            </p:extLst>
          </p:nvPr>
        </p:nvGraphicFramePr>
        <p:xfrm>
          <a:off x="7462006" y="2187628"/>
          <a:ext cx="1212407" cy="3645880"/>
        </p:xfrm>
        <a:graphic>
          <a:graphicData uri="http://schemas.openxmlformats.org/drawingml/2006/table">
            <a:tbl>
              <a:tblPr/>
              <a:tblGrid>
                <a:gridCol w="1212407">
                  <a:extLst>
                    <a:ext uri="{9D8B030D-6E8A-4147-A177-3AD203B41FA5}">
                      <a16:colId xmlns:a16="http://schemas.microsoft.com/office/drawing/2014/main" val="20000"/>
                    </a:ext>
                  </a:extLst>
                </a:gridCol>
              </a:tblGrid>
              <a:tr h="455735">
                <a:tc>
                  <a:txBody>
                    <a:bodyPr/>
                    <a:lstStyle/>
                    <a:p>
                      <a:pPr algn="ctr" fontAlgn="b"/>
                      <a:r>
                        <a:rPr lang="en-US" sz="1200" b="1" i="0" u="none" strike="noStrike" dirty="0">
                          <a:solidFill>
                            <a:schemeClr val="tx1"/>
                          </a:solidFill>
                          <a:latin typeface="Calibri"/>
                        </a:rPr>
                        <a:t>74.0%(24.7Cr)</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455735">
                <a:tc>
                  <a:txBody>
                    <a:bodyPr/>
                    <a:lstStyle/>
                    <a:p>
                      <a:pPr algn="ctr" fontAlgn="b"/>
                      <a:r>
                        <a:rPr lang="en-US" sz="1200" b="1" i="0" u="none" strike="noStrike" dirty="0">
                          <a:solidFill>
                            <a:schemeClr val="tx1"/>
                          </a:solidFill>
                          <a:latin typeface="Calibri"/>
                        </a:rPr>
                        <a:t>8.2%(2.74Cr)</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455735">
                <a:tc>
                  <a:txBody>
                    <a:bodyPr/>
                    <a:lstStyle/>
                    <a:p>
                      <a:pPr algn="ctr" fontAlgn="b"/>
                      <a:r>
                        <a:rPr lang="en-US" sz="1200" b="1" i="0" u="none" strike="noStrike" dirty="0">
                          <a:solidFill>
                            <a:schemeClr val="tx1"/>
                          </a:solidFill>
                          <a:latin typeface="Calibri"/>
                        </a:rPr>
                        <a:t>4.9%(1.63Cr)</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455735">
                <a:tc>
                  <a:txBody>
                    <a:bodyPr/>
                    <a:lstStyle/>
                    <a:p>
                      <a:pPr algn="ctr" fontAlgn="b"/>
                      <a:r>
                        <a:rPr lang="en-US" sz="1200" b="1" i="0" u="none" strike="noStrike" dirty="0">
                          <a:solidFill>
                            <a:schemeClr val="tx1"/>
                          </a:solidFill>
                          <a:latin typeface="Calibri"/>
                        </a:rPr>
                        <a:t>4.1%(1.37Cr)</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455735">
                <a:tc>
                  <a:txBody>
                    <a:bodyPr/>
                    <a:lstStyle/>
                    <a:p>
                      <a:pPr algn="ctr" fontAlgn="b"/>
                      <a:r>
                        <a:rPr lang="en-US" sz="1200" b="1" i="0" u="none" strike="noStrike" dirty="0">
                          <a:solidFill>
                            <a:schemeClr val="tx1"/>
                          </a:solidFill>
                          <a:latin typeface="Calibri"/>
                        </a:rPr>
                        <a:t>4.0%(1.34Cr)</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455735">
                <a:tc>
                  <a:txBody>
                    <a:bodyPr/>
                    <a:lstStyle/>
                    <a:p>
                      <a:pPr algn="ctr" fontAlgn="b"/>
                      <a:r>
                        <a:rPr lang="en-US" sz="1200" b="1" i="0" u="none" strike="noStrike" dirty="0">
                          <a:solidFill>
                            <a:schemeClr val="tx1"/>
                          </a:solidFill>
                          <a:latin typeface="Calibri"/>
                        </a:rPr>
                        <a:t>2.3%(0.75Cr)</a:t>
                      </a:r>
                    </a:p>
                  </a:txBody>
                  <a:tcPr marL="0" marR="0" marT="0" marB="0" anchor="ctr">
                    <a:lnL>
                      <a:noFill/>
                    </a:lnL>
                    <a:lnR>
                      <a:noFill/>
                    </a:lnR>
                    <a:lnT>
                      <a:noFill/>
                    </a:lnT>
                    <a:lnB>
                      <a:noFill/>
                    </a:lnB>
                  </a:tcPr>
                </a:tc>
                <a:extLst>
                  <a:ext uri="{0D108BD9-81ED-4DB2-BD59-A6C34878D82A}">
                    <a16:rowId xmlns:a16="http://schemas.microsoft.com/office/drawing/2014/main" val="10005"/>
                  </a:ext>
                </a:extLst>
              </a:tr>
              <a:tr h="455735">
                <a:tc>
                  <a:txBody>
                    <a:bodyPr/>
                    <a:lstStyle/>
                    <a:p>
                      <a:pPr algn="ctr" fontAlgn="b"/>
                      <a:r>
                        <a:rPr lang="en-US" sz="1200" b="1" i="0" u="none" strike="noStrike" dirty="0">
                          <a:solidFill>
                            <a:schemeClr val="tx1"/>
                          </a:solidFill>
                          <a:latin typeface="Calibri"/>
                        </a:rPr>
                        <a:t>2.3%(0.79Cr)</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455735">
                <a:tc>
                  <a:txBody>
                    <a:bodyPr/>
                    <a:lstStyle/>
                    <a:p>
                      <a:pPr algn="ctr" fontAlgn="b"/>
                      <a:r>
                        <a:rPr lang="en-US" sz="1200" b="1" i="0" u="none" strike="noStrike" dirty="0">
                          <a:solidFill>
                            <a:schemeClr val="tx1"/>
                          </a:solidFill>
                          <a:latin typeface="Calibri"/>
                        </a:rPr>
                        <a:t>0.2% (0.07Cr)</a:t>
                      </a:r>
                    </a:p>
                  </a:txBody>
                  <a:tcPr marL="0" marR="0" marT="0" marB="0"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9585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C9F1B7-5846-49E6-A17D-2752CF5C89B7}" type="slidenum">
              <a:rPr lang="en-US" smtClean="0"/>
              <a:pPr/>
              <a:t>8</a:t>
            </a:fld>
            <a:endParaRPr lang="en-US"/>
          </a:p>
        </p:txBody>
      </p:sp>
      <p:sp>
        <p:nvSpPr>
          <p:cNvPr id="3" name="TextBox 2"/>
          <p:cNvSpPr txBox="1"/>
          <p:nvPr/>
        </p:nvSpPr>
        <p:spPr>
          <a:xfrm>
            <a:off x="3374571" y="229126"/>
            <a:ext cx="5246915" cy="762645"/>
          </a:xfrm>
          <a:prstGeom prst="rect">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en-US" sz="2400" b="1" dirty="0">
                <a:latin typeface="Utsaah" pitchFamily="34" charset="0"/>
                <a:ea typeface="Noto Sans" pitchFamily="34" charset="0"/>
                <a:cs typeface="Utsaah" pitchFamily="34" charset="0"/>
              </a:rPr>
              <a:t>Public service delivery status</a:t>
            </a:r>
            <a:endParaRPr lang="hi-IN" altLang="en-US" sz="2400" b="1" dirty="0">
              <a:latin typeface="Utsaah" pitchFamily="34" charset="0"/>
              <a:ea typeface="Noto Sans" pitchFamily="34" charset="0"/>
              <a:cs typeface="Utsaah" pitchFamily="34" charset="0"/>
            </a:endParaRPr>
          </a:p>
        </p:txBody>
      </p:sp>
      <p:sp>
        <p:nvSpPr>
          <p:cNvPr id="11" name="TextBox 10"/>
          <p:cNvSpPr txBox="1"/>
          <p:nvPr/>
        </p:nvSpPr>
        <p:spPr>
          <a:xfrm>
            <a:off x="4594717" y="1431723"/>
            <a:ext cx="3047977" cy="556264"/>
          </a:xfrm>
          <a:prstGeom prst="rect">
            <a:avLst/>
          </a:prstGeom>
          <a:solidFill>
            <a:schemeClr val="accent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en-US" sz="3600" b="1" dirty="0">
                <a:latin typeface="Utsaah" pitchFamily="34" charset="0"/>
                <a:ea typeface="Noto Sans" pitchFamily="34" charset="0"/>
                <a:cs typeface="Utsaah" pitchFamily="34" charset="0"/>
              </a:rPr>
              <a:t>Service Wise</a:t>
            </a:r>
            <a:endParaRPr lang="hi-IN" altLang="en-US" sz="3600" b="1" dirty="0">
              <a:latin typeface="Utsaah" pitchFamily="34" charset="0"/>
              <a:ea typeface="Noto Sans" pitchFamily="34" charset="0"/>
              <a:cs typeface="Utsaah" pitchFamily="34" charset="0"/>
            </a:endParaRPr>
          </a:p>
        </p:txBody>
      </p:sp>
      <p:sp>
        <p:nvSpPr>
          <p:cNvPr id="6" name="TextBox 1"/>
          <p:cNvSpPr txBox="1"/>
          <p:nvPr/>
        </p:nvSpPr>
        <p:spPr>
          <a:xfrm flipH="1">
            <a:off x="9569986" y="6487990"/>
            <a:ext cx="2622014" cy="370010"/>
          </a:xfrm>
          <a:prstGeom prst="rect">
            <a:avLst/>
          </a:prstGeom>
          <a:solidFill>
            <a:schemeClr val="accent2"/>
          </a:solidFill>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t> Data up</a:t>
            </a:r>
            <a:r>
              <a:rPr lang="hi-IN" sz="1400" dirty="0"/>
              <a:t> </a:t>
            </a:r>
            <a:r>
              <a:rPr lang="en-US" sz="1400" dirty="0"/>
              <a:t>to 18-01-2023</a:t>
            </a:r>
          </a:p>
        </p:txBody>
      </p:sp>
      <p:graphicFrame>
        <p:nvGraphicFramePr>
          <p:cNvPr id="14" name="Chart 13"/>
          <p:cNvGraphicFramePr>
            <a:graphicFrameLocks/>
          </p:cNvGraphicFramePr>
          <p:nvPr>
            <p:extLst>
              <p:ext uri="{D42A27DB-BD31-4B8C-83A1-F6EECF244321}">
                <p14:modId xmlns:p14="http://schemas.microsoft.com/office/powerpoint/2010/main" val="2789106099"/>
              </p:ext>
            </p:extLst>
          </p:nvPr>
        </p:nvGraphicFramePr>
        <p:xfrm>
          <a:off x="3181318" y="1316443"/>
          <a:ext cx="5562599" cy="51381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7466972"/>
              </p:ext>
            </p:extLst>
          </p:nvPr>
        </p:nvGraphicFramePr>
        <p:xfrm>
          <a:off x="4706397" y="2405577"/>
          <a:ext cx="1350469" cy="2982352"/>
        </p:xfrm>
        <a:graphic>
          <a:graphicData uri="http://schemas.openxmlformats.org/drawingml/2006/table">
            <a:tbl>
              <a:tblPr/>
              <a:tblGrid>
                <a:gridCol w="1350469">
                  <a:extLst>
                    <a:ext uri="{9D8B030D-6E8A-4147-A177-3AD203B41FA5}">
                      <a16:colId xmlns:a16="http://schemas.microsoft.com/office/drawing/2014/main" val="20000"/>
                    </a:ext>
                  </a:extLst>
                </a:gridCol>
              </a:tblGrid>
              <a:tr h="372794">
                <a:tc>
                  <a:txBody>
                    <a:bodyPr/>
                    <a:lstStyle/>
                    <a:p>
                      <a:pPr algn="ctr" fontAlgn="ctr"/>
                      <a:r>
                        <a:rPr lang="en-US" sz="1050" b="1" i="0" u="none" strike="noStrike" dirty="0">
                          <a:solidFill>
                            <a:schemeClr val="tx1"/>
                          </a:solidFill>
                          <a:latin typeface="Noto Sans"/>
                        </a:rPr>
                        <a:t>74.0% (24.7 </a:t>
                      </a:r>
                      <a:r>
                        <a:rPr lang="en-US" sz="1050" b="1" i="0" u="none" strike="noStrike" dirty="0" err="1">
                          <a:solidFill>
                            <a:schemeClr val="tx1"/>
                          </a:solidFill>
                          <a:latin typeface="Noto Sans"/>
                        </a:rPr>
                        <a:t>cr</a:t>
                      </a:r>
                      <a:r>
                        <a:rPr lang="en-US" sz="1050" b="1" i="0" u="none" strike="noStrike" dirty="0">
                          <a:solidFill>
                            <a:schemeClr val="tx1"/>
                          </a:solidFill>
                          <a:latin typeface="Noto Sans"/>
                        </a:rPr>
                        <a:t>)</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372794">
                <a:tc>
                  <a:txBody>
                    <a:bodyPr/>
                    <a:lstStyle/>
                    <a:p>
                      <a:pPr algn="ctr" fontAlgn="ctr"/>
                      <a:r>
                        <a:rPr lang="en-US" sz="1050" b="1" i="0" u="none" strike="noStrike" dirty="0">
                          <a:solidFill>
                            <a:schemeClr val="tx1"/>
                          </a:solidFill>
                          <a:latin typeface="Noto Sans"/>
                        </a:rPr>
                        <a:t>8.2%( 2.74Cr)</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372794">
                <a:tc>
                  <a:txBody>
                    <a:bodyPr/>
                    <a:lstStyle/>
                    <a:p>
                      <a:pPr algn="ctr" fontAlgn="ctr"/>
                      <a:r>
                        <a:rPr lang="en-US" sz="1050" b="1" i="0" u="none" strike="noStrike" dirty="0">
                          <a:solidFill>
                            <a:schemeClr val="tx1"/>
                          </a:solidFill>
                          <a:latin typeface="Noto Sans"/>
                        </a:rPr>
                        <a:t>4.1%(1.38Cr)</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372794">
                <a:tc>
                  <a:txBody>
                    <a:bodyPr/>
                    <a:lstStyle/>
                    <a:p>
                      <a:pPr algn="ctr" fontAlgn="ctr"/>
                      <a:r>
                        <a:rPr lang="en-US" sz="1050" b="1" i="0" u="none" strike="noStrike" dirty="0">
                          <a:solidFill>
                            <a:schemeClr val="tx1"/>
                          </a:solidFill>
                          <a:latin typeface="Noto Sans"/>
                        </a:rPr>
                        <a:t>4.0%(1.34Cr)</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372794">
                <a:tc>
                  <a:txBody>
                    <a:bodyPr/>
                    <a:lstStyle/>
                    <a:p>
                      <a:pPr algn="ctr" fontAlgn="ctr"/>
                      <a:r>
                        <a:rPr lang="en-US" sz="1050" b="1" i="0" u="none" strike="noStrike" dirty="0">
                          <a:solidFill>
                            <a:schemeClr val="tx1"/>
                          </a:solidFill>
                          <a:latin typeface="Noto Sans"/>
                        </a:rPr>
                        <a:t>3.2%(1.07Cr)</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372794">
                <a:tc>
                  <a:txBody>
                    <a:bodyPr/>
                    <a:lstStyle/>
                    <a:p>
                      <a:pPr algn="ctr" fontAlgn="ctr"/>
                      <a:r>
                        <a:rPr lang="en-US" sz="1050" b="1" i="0" u="none" strike="noStrike" dirty="0">
                          <a:solidFill>
                            <a:schemeClr val="tx1"/>
                          </a:solidFill>
                          <a:latin typeface="Noto Sans"/>
                        </a:rPr>
                        <a:t>2.3%(0.78Cr)</a:t>
                      </a:r>
                    </a:p>
                  </a:txBody>
                  <a:tcPr marL="0" marR="0" marT="0" marB="0" anchor="ctr">
                    <a:lnL>
                      <a:noFill/>
                    </a:lnL>
                    <a:lnR>
                      <a:noFill/>
                    </a:lnR>
                    <a:lnT>
                      <a:noFill/>
                    </a:lnT>
                    <a:lnB>
                      <a:noFill/>
                    </a:lnB>
                  </a:tcPr>
                </a:tc>
                <a:extLst>
                  <a:ext uri="{0D108BD9-81ED-4DB2-BD59-A6C34878D82A}">
                    <a16:rowId xmlns:a16="http://schemas.microsoft.com/office/drawing/2014/main" val="10005"/>
                  </a:ext>
                </a:extLst>
              </a:tr>
              <a:tr h="372794">
                <a:tc>
                  <a:txBody>
                    <a:bodyPr/>
                    <a:lstStyle/>
                    <a:p>
                      <a:pPr algn="ctr" fontAlgn="ctr"/>
                      <a:r>
                        <a:rPr lang="en-US" sz="1050" b="1" i="0" u="none" strike="noStrike" dirty="0">
                          <a:solidFill>
                            <a:schemeClr val="tx1"/>
                          </a:solidFill>
                          <a:latin typeface="Noto Sans"/>
                        </a:rPr>
                        <a:t>1.7%(0.56Cr)</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372794">
                <a:tc>
                  <a:txBody>
                    <a:bodyPr/>
                    <a:lstStyle/>
                    <a:p>
                      <a:pPr algn="ctr" fontAlgn="ctr"/>
                      <a:r>
                        <a:rPr lang="en-US" sz="1050" b="1" i="0" u="none" strike="noStrike" dirty="0">
                          <a:solidFill>
                            <a:schemeClr val="tx1"/>
                          </a:solidFill>
                          <a:latin typeface="Noto Sans"/>
                        </a:rPr>
                        <a:t>2.5%(0.82Cr)</a:t>
                      </a:r>
                    </a:p>
                  </a:txBody>
                  <a:tcPr marL="0" marR="0" marT="0" marB="0"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9585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Google Shape;182;p8"/>
          <p:cNvSpPr>
            <a:spLocks noGrp="1"/>
          </p:cNvSpPr>
          <p:nvPr>
            <p:ph type="title"/>
          </p:nvPr>
        </p:nvSpPr>
        <p:spPr>
          <a:xfrm>
            <a:off x="499089" y="433798"/>
            <a:ext cx="11206175" cy="508738"/>
          </a:xfrm>
        </p:spPr>
        <p:txBody>
          <a:bodyPr>
            <a:normAutofit fontScale="90000"/>
          </a:bodyPr>
          <a:lstStyle/>
          <a:p>
            <a:r>
              <a:rPr lang="en-US" dirty="0"/>
              <a:t> </a:t>
            </a:r>
            <a:r>
              <a:rPr lang="en-GB" sz="3600" b="1" dirty="0">
                <a:latin typeface="Times New Roman" pitchFamily="18" charset="0"/>
                <a:cs typeface="Times New Roman" pitchFamily="18" charset="0"/>
              </a:rPr>
              <a:t>Focus on e-Governance</a:t>
            </a:r>
            <a:endParaRPr lang="en-US" sz="3600" b="1" dirty="0">
              <a:latin typeface="Times New Roman" pitchFamily="18" charset="0"/>
              <a:cs typeface="Times New Roman" pitchFamily="18" charset="0"/>
            </a:endParaRPr>
          </a:p>
        </p:txBody>
      </p:sp>
      <p:sp>
        <p:nvSpPr>
          <p:cNvPr id="134" name="TextBox 133"/>
          <p:cNvSpPr txBox="1"/>
          <p:nvPr/>
        </p:nvSpPr>
        <p:spPr>
          <a:xfrm>
            <a:off x="499088" y="1068514"/>
            <a:ext cx="9353829" cy="5170646"/>
          </a:xfrm>
          <a:prstGeom prst="rect">
            <a:avLst/>
          </a:prstGeom>
          <a:noFill/>
        </p:spPr>
        <p:txBody>
          <a:bodyPr wrap="square" rtlCol="0">
            <a:spAutoFit/>
          </a:bodyPr>
          <a:lstStyle/>
          <a:p>
            <a:pPr marL="457200" indent="-457200" algn="just">
              <a:spcAft>
                <a:spcPts val="0"/>
              </a:spcAft>
              <a:buFont typeface="Wingdings" pitchFamily="2" charset="2"/>
              <a:buChar char="Ø"/>
              <a:defRPr/>
            </a:pPr>
            <a:r>
              <a:rPr lang="en-GB" sz="2200" dirty="0">
                <a:latin typeface="Times New Roman" pitchFamily="18" charset="0"/>
                <a:cs typeface="Times New Roman" pitchFamily="18" charset="0"/>
              </a:rPr>
              <a:t>In order to ensure transparency and accountability in the public service delivery, e-Governance has been promoted in Bihar.</a:t>
            </a:r>
          </a:p>
          <a:p>
            <a:pPr marL="457200" indent="-457200" algn="just">
              <a:spcAft>
                <a:spcPts val="0"/>
              </a:spcAft>
              <a:buFont typeface="Wingdings" pitchFamily="2" charset="2"/>
              <a:buChar char="Ø"/>
              <a:defRPr/>
            </a:pPr>
            <a:r>
              <a:rPr lang="en-GB" sz="2200" dirty="0">
                <a:latin typeface="Times New Roman" pitchFamily="18" charset="0"/>
                <a:cs typeface="Times New Roman" pitchFamily="18" charset="0"/>
              </a:rPr>
              <a:t> The services of the General Administration Department have been made completely online. With the use of better software technology, the number of online users for availing the services of certificates has now exceeded more than 94%. Only 6% get their certificates through </a:t>
            </a:r>
            <a:r>
              <a:rPr lang="en-GB" sz="2200" dirty="0" err="1">
                <a:latin typeface="Times New Roman" pitchFamily="18" charset="0"/>
                <a:cs typeface="Times New Roman" pitchFamily="18" charset="0"/>
              </a:rPr>
              <a:t>Lok</a:t>
            </a:r>
            <a:r>
              <a:rPr lang="en-GB" sz="2200" dirty="0">
                <a:latin typeface="Times New Roman" pitchFamily="18" charset="0"/>
                <a:cs typeface="Times New Roman" pitchFamily="18" charset="0"/>
              </a:rPr>
              <a:t> </a:t>
            </a:r>
            <a:r>
              <a:rPr lang="en-GB" sz="2200" dirty="0" err="1">
                <a:latin typeface="Times New Roman" pitchFamily="18" charset="0"/>
                <a:cs typeface="Times New Roman" pitchFamily="18" charset="0"/>
              </a:rPr>
              <a:t>Seva</a:t>
            </a:r>
            <a:r>
              <a:rPr lang="en-GB" sz="2200" dirty="0">
                <a:latin typeface="Times New Roman" pitchFamily="18" charset="0"/>
                <a:cs typeface="Times New Roman" pitchFamily="18" charset="0"/>
              </a:rPr>
              <a:t> </a:t>
            </a:r>
            <a:r>
              <a:rPr lang="en-GB" sz="2200" dirty="0" err="1">
                <a:latin typeface="Times New Roman" pitchFamily="18" charset="0"/>
                <a:cs typeface="Times New Roman" pitchFamily="18" charset="0"/>
              </a:rPr>
              <a:t>kendra</a:t>
            </a:r>
            <a:r>
              <a:rPr lang="en-GB" sz="2200" dirty="0">
                <a:latin typeface="Times New Roman" pitchFamily="18" charset="0"/>
                <a:cs typeface="Times New Roman" pitchFamily="18" charset="0"/>
              </a:rPr>
              <a:t>. </a:t>
            </a:r>
          </a:p>
          <a:p>
            <a:pPr marL="457200" indent="-457200" algn="just">
              <a:spcAft>
                <a:spcPts val="0"/>
              </a:spcAft>
              <a:buFont typeface="Wingdings" pitchFamily="2" charset="2"/>
              <a:buChar char="Ø"/>
            </a:pPr>
            <a:r>
              <a:rPr lang="en-GB" sz="2200" dirty="0">
                <a:latin typeface="Times New Roman" pitchFamily="18" charset="0"/>
                <a:cs typeface="Times New Roman" pitchFamily="18" charset="0"/>
              </a:rPr>
              <a:t>The e-Services are being provided through Service Plus portal (https://serviceonline.bihar.gov.in)of NIC, customised to requirements of the State, for application submission by applicants, verification of the applications, approval / rejection of applications and issue of digitally signed certificates through various work-flow players. CSCs have been integrated. The applications can also be digitised with IT support at all Lok Seva Kendra.</a:t>
            </a:r>
          </a:p>
          <a:p>
            <a:pPr marL="457200" indent="-457200" algn="just">
              <a:spcAft>
                <a:spcPts val="0"/>
              </a:spcAft>
              <a:buFont typeface="Wingdings" pitchFamily="2" charset="2"/>
              <a:buChar char="Ø"/>
            </a:pPr>
            <a:r>
              <a:rPr lang="en-US" sz="2200" dirty="0">
                <a:latin typeface="Times New Roman" pitchFamily="18" charset="0"/>
                <a:cs typeface="Times New Roman" pitchFamily="18" charset="0"/>
              </a:rPr>
              <a:t>The citizens can avail BRTPS services any-time (24x7), through any network from any-where and by any-means.</a:t>
            </a:r>
          </a:p>
        </p:txBody>
      </p:sp>
    </p:spTree>
    <p:extLst>
      <p:ext uri="{BB962C8B-B14F-4D97-AF65-F5344CB8AC3E}">
        <p14:creationId xmlns:p14="http://schemas.microsoft.com/office/powerpoint/2010/main" val="31749274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666</TotalTime>
  <Words>1685</Words>
  <Application>Microsoft Office PowerPoint</Application>
  <PresentationFormat>Widescreen</PresentationFormat>
  <Paragraphs>337</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PowerPoint Presentation</vt:lpstr>
      <vt:lpstr>Objectives</vt:lpstr>
      <vt:lpstr>PowerPoint Presentation</vt:lpstr>
      <vt:lpstr>Background</vt:lpstr>
      <vt:lpstr>Coverage &amp; achievements</vt:lpstr>
      <vt:lpstr>PowerPoint Presentation</vt:lpstr>
      <vt:lpstr>PowerPoint Presentation</vt:lpstr>
      <vt:lpstr>PowerPoint Presentation</vt:lpstr>
      <vt:lpstr> Focus on e-Governance</vt:lpstr>
      <vt:lpstr>Implementation of Bihar Right to Public Grievance Redressal Act, 2015</vt:lpstr>
      <vt:lpstr>Need of Time Bound &amp; Quality Disposal </vt:lpstr>
      <vt:lpstr>Key features</vt:lpstr>
      <vt:lpstr>PowerPoint Presentation</vt:lpstr>
      <vt:lpstr>PowerPoint Presentation</vt:lpstr>
      <vt:lpstr>Achievements </vt:lpstr>
      <vt:lpstr>PowerPoint Presentation</vt:lpstr>
      <vt:lpstr>PowerPoint Presentation</vt:lpstr>
      <vt:lpstr>PowerPoint Presentation</vt:lpstr>
      <vt:lpstr>PowerPoint Presentation</vt:lpstr>
      <vt:lpstr>Key elements </vt:lpstr>
      <vt:lpstr>Achievements </vt:lpstr>
      <vt:lpstr>PowerPoint Presentation</vt:lpstr>
      <vt:lpstr>PowerPoint Presentation</vt:lpstr>
      <vt:lpstr>PowerPoint Presentation</vt:lpstr>
      <vt:lpstr> Way Forward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BPSMS</dc:creator>
  <cp:lastModifiedBy>Shakil Ahmad</cp:lastModifiedBy>
  <cp:revision>133</cp:revision>
  <dcterms:created xsi:type="dcterms:W3CDTF">2022-06-08T07:32:11Z</dcterms:created>
  <dcterms:modified xsi:type="dcterms:W3CDTF">2023-01-20T12:45:02Z</dcterms:modified>
</cp:coreProperties>
</file>