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75" r:id="rId2"/>
    <p:sldId id="278" r:id="rId3"/>
    <p:sldId id="277" r:id="rId4"/>
    <p:sldId id="257" r:id="rId5"/>
    <p:sldId id="274"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9"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Zero Balance</c:v>
                </c:pt>
              </c:strCache>
            </c:strRef>
          </c:tx>
          <c:cat>
            <c:strRef>
              <c:f>Sheet1!$A$2:$A$5</c:f>
              <c:strCache>
                <c:ptCount val="3"/>
                <c:pt idx="0">
                  <c:v>Aug - Dec 2014</c:v>
                </c:pt>
                <c:pt idx="1">
                  <c:v>Jan - Jul 2015</c:v>
                </c:pt>
                <c:pt idx="2">
                  <c:v>Aug - Dec 2015</c:v>
                </c:pt>
              </c:strCache>
            </c:strRef>
          </c:cat>
          <c:val>
            <c:numRef>
              <c:f>Sheet1!$B$2:$B$5</c:f>
              <c:numCache>
                <c:formatCode>General</c:formatCode>
                <c:ptCount val="4"/>
                <c:pt idx="0">
                  <c:v>3750</c:v>
                </c:pt>
                <c:pt idx="1">
                  <c:v>1020</c:v>
                </c:pt>
                <c:pt idx="2">
                  <c:v>751</c:v>
                </c:pt>
              </c:numCache>
            </c:numRef>
          </c:val>
        </c:ser>
        <c:ser>
          <c:idx val="1"/>
          <c:order val="1"/>
          <c:tx>
            <c:strRef>
              <c:f>Sheet1!$C$1</c:f>
              <c:strCache>
                <c:ptCount val="1"/>
                <c:pt idx="0">
                  <c:v>Deposits</c:v>
                </c:pt>
              </c:strCache>
            </c:strRef>
          </c:tx>
          <c:cat>
            <c:strRef>
              <c:f>Sheet1!$A$2:$A$5</c:f>
              <c:strCache>
                <c:ptCount val="3"/>
                <c:pt idx="0">
                  <c:v>Aug - Dec 2014</c:v>
                </c:pt>
                <c:pt idx="1">
                  <c:v>Jan - Jul 2015</c:v>
                </c:pt>
                <c:pt idx="2">
                  <c:v>Aug - Dec 2015</c:v>
                </c:pt>
              </c:strCache>
            </c:strRef>
          </c:cat>
          <c:val>
            <c:numRef>
              <c:f>Sheet1!$C$2:$C$5</c:f>
              <c:numCache>
                <c:formatCode>General</c:formatCode>
                <c:ptCount val="4"/>
                <c:pt idx="0">
                  <c:v>150</c:v>
                </c:pt>
                <c:pt idx="1">
                  <c:v>672</c:v>
                </c:pt>
                <c:pt idx="2">
                  <c:v>740</c:v>
                </c:pt>
              </c:numCache>
            </c:numRef>
          </c:val>
        </c:ser>
        <c:ser>
          <c:idx val="2"/>
          <c:order val="2"/>
          <c:tx>
            <c:strRef>
              <c:f>Sheet1!$D$1</c:f>
              <c:strCache>
                <c:ptCount val="1"/>
                <c:pt idx="0">
                  <c:v>Out of an approx. total of 5521 accounts</c:v>
                </c:pt>
              </c:strCache>
            </c:strRef>
          </c:tx>
          <c:cat>
            <c:strRef>
              <c:f>Sheet1!$A$2:$A$5</c:f>
              <c:strCache>
                <c:ptCount val="3"/>
                <c:pt idx="0">
                  <c:v>Aug - Dec 2014</c:v>
                </c:pt>
                <c:pt idx="1">
                  <c:v>Jan - Jul 2015</c:v>
                </c:pt>
                <c:pt idx="2">
                  <c:v>Aug - Dec 2015</c:v>
                </c:pt>
              </c:strCache>
            </c:strRef>
          </c:cat>
          <c:val>
            <c:numRef>
              <c:f>Sheet1!$D$2:$D$5</c:f>
              <c:numCache>
                <c:formatCode>General</c:formatCode>
                <c:ptCount val="4"/>
              </c:numCache>
            </c:numRef>
          </c:val>
        </c:ser>
        <c:axId val="59611008"/>
        <c:axId val="59618048"/>
      </c:barChart>
      <c:catAx>
        <c:axId val="59611008"/>
        <c:scaling>
          <c:orientation val="minMax"/>
        </c:scaling>
        <c:axPos val="b"/>
        <c:tickLblPos val="nextTo"/>
        <c:crossAx val="59618048"/>
        <c:crosses val="autoZero"/>
        <c:auto val="1"/>
        <c:lblAlgn val="ctr"/>
        <c:lblOffset val="100"/>
      </c:catAx>
      <c:valAx>
        <c:axId val="59618048"/>
        <c:scaling>
          <c:orientation val="minMax"/>
        </c:scaling>
        <c:axPos val="l"/>
        <c:majorGridlines/>
        <c:numFmt formatCode="General" sourceLinked="1"/>
        <c:tickLblPos val="nextTo"/>
        <c:crossAx val="59611008"/>
        <c:crosses val="autoZero"/>
        <c:crossBetween val="between"/>
      </c:valAx>
    </c:plotArea>
    <c:legend>
      <c:legendPos val="r"/>
    </c:legend>
    <c:plotVisOnly val="1"/>
  </c:chart>
  <c:txPr>
    <a:bodyPr/>
    <a:lstStyle/>
    <a:p>
      <a:pPr>
        <a:defRPr sz="1800"/>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Sheet1!$B$1</c:f>
              <c:strCache>
                <c:ptCount val="1"/>
                <c:pt idx="0">
                  <c:v>Zero Balance</c:v>
                </c:pt>
              </c:strCache>
            </c:strRef>
          </c:tx>
          <c:cat>
            <c:strRef>
              <c:f>Sheet1!$A$2:$A$5</c:f>
              <c:strCache>
                <c:ptCount val="3"/>
                <c:pt idx="0">
                  <c:v>Aug - Dec 2014</c:v>
                </c:pt>
                <c:pt idx="1">
                  <c:v>Jan - Jul 2015</c:v>
                </c:pt>
                <c:pt idx="2">
                  <c:v>Aug - Dec 2015</c:v>
                </c:pt>
              </c:strCache>
            </c:strRef>
          </c:cat>
          <c:val>
            <c:numRef>
              <c:f>Sheet1!$B$2:$B$5</c:f>
              <c:numCache>
                <c:formatCode>General</c:formatCode>
                <c:ptCount val="4"/>
                <c:pt idx="0">
                  <c:v>3750</c:v>
                </c:pt>
                <c:pt idx="1">
                  <c:v>1020</c:v>
                </c:pt>
                <c:pt idx="2">
                  <c:v>751</c:v>
                </c:pt>
              </c:numCache>
            </c:numRef>
          </c:val>
        </c:ser>
        <c:ser>
          <c:idx val="1"/>
          <c:order val="1"/>
          <c:tx>
            <c:strRef>
              <c:f>Sheet1!$C$1</c:f>
              <c:strCache>
                <c:ptCount val="1"/>
                <c:pt idx="0">
                  <c:v>Deposits</c:v>
                </c:pt>
              </c:strCache>
            </c:strRef>
          </c:tx>
          <c:cat>
            <c:strRef>
              <c:f>Sheet1!$A$2:$A$5</c:f>
              <c:strCache>
                <c:ptCount val="3"/>
                <c:pt idx="0">
                  <c:v>Aug - Dec 2014</c:v>
                </c:pt>
                <c:pt idx="1">
                  <c:v>Jan - Jul 2015</c:v>
                </c:pt>
                <c:pt idx="2">
                  <c:v>Aug - Dec 2015</c:v>
                </c:pt>
              </c:strCache>
            </c:strRef>
          </c:cat>
          <c:val>
            <c:numRef>
              <c:f>Sheet1!$C$2:$C$5</c:f>
              <c:numCache>
                <c:formatCode>General</c:formatCode>
                <c:ptCount val="4"/>
                <c:pt idx="0">
                  <c:v>150</c:v>
                </c:pt>
                <c:pt idx="1">
                  <c:v>672</c:v>
                </c:pt>
                <c:pt idx="2">
                  <c:v>740</c:v>
                </c:pt>
              </c:numCache>
            </c:numRef>
          </c:val>
        </c:ser>
        <c:ser>
          <c:idx val="2"/>
          <c:order val="2"/>
          <c:tx>
            <c:strRef>
              <c:f>Sheet1!$D$1</c:f>
              <c:strCache>
                <c:ptCount val="1"/>
                <c:pt idx="0">
                  <c:v>Women </c:v>
                </c:pt>
              </c:strCache>
            </c:strRef>
          </c:tx>
          <c:cat>
            <c:strRef>
              <c:f>Sheet1!$A$2:$A$5</c:f>
              <c:strCache>
                <c:ptCount val="3"/>
                <c:pt idx="0">
                  <c:v>Aug - Dec 2014</c:v>
                </c:pt>
                <c:pt idx="1">
                  <c:v>Jan - Jul 2015</c:v>
                </c:pt>
                <c:pt idx="2">
                  <c:v>Aug - Dec 2015</c:v>
                </c:pt>
              </c:strCache>
            </c:strRef>
          </c:cat>
          <c:val>
            <c:numRef>
              <c:f>Sheet1!$D$2:$D$5</c:f>
              <c:numCache>
                <c:formatCode>General</c:formatCode>
                <c:ptCount val="4"/>
                <c:pt idx="0">
                  <c:v>92</c:v>
                </c:pt>
                <c:pt idx="1">
                  <c:v>605</c:v>
                </c:pt>
                <c:pt idx="2">
                  <c:v>684</c:v>
                </c:pt>
              </c:numCache>
            </c:numRef>
          </c:val>
        </c:ser>
        <c:axId val="72717440"/>
        <c:axId val="78734464"/>
      </c:barChart>
      <c:catAx>
        <c:axId val="72717440"/>
        <c:scaling>
          <c:orientation val="minMax"/>
        </c:scaling>
        <c:axPos val="b"/>
        <c:tickLblPos val="nextTo"/>
        <c:crossAx val="78734464"/>
        <c:crosses val="autoZero"/>
        <c:auto val="1"/>
        <c:lblAlgn val="ctr"/>
        <c:lblOffset val="100"/>
      </c:catAx>
      <c:valAx>
        <c:axId val="78734464"/>
        <c:scaling>
          <c:orientation val="minMax"/>
        </c:scaling>
        <c:axPos val="l"/>
        <c:majorGridlines/>
        <c:numFmt formatCode="General" sourceLinked="1"/>
        <c:tickLblPos val="nextTo"/>
        <c:crossAx val="72717440"/>
        <c:crosses val="autoZero"/>
        <c:crossBetween val="between"/>
      </c:valAx>
    </c:plotArea>
    <c:legend>
      <c:legendPos val="r"/>
    </c:legend>
    <c:plotVisOnly val="1"/>
  </c:chart>
  <c:txPr>
    <a:bodyPr/>
    <a:lstStyle/>
    <a:p>
      <a:pPr>
        <a:defRPr sz="1800"/>
      </a:pPr>
      <a:endParaRPr lang="en-US"/>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41195006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78A09-8195-4775-83C4-CADBD4CFA7B6}"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3979660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8698284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26341544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1583506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1218356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3487486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9910444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695755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175863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3095536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3C78A09-8195-4775-83C4-CADBD4CFA7B6}"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3375593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3C78A09-8195-4775-83C4-CADBD4CFA7B6}" type="datetimeFigureOut">
              <a:rPr lang="en-US" smtClean="0"/>
              <a:pPr/>
              <a:t>27-Feb-16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942098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1336601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726610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F3C78A09-8195-4775-83C4-CADBD4CFA7B6}" type="datetimeFigureOut">
              <a:rPr lang="en-US" smtClean="0"/>
              <a:pPr/>
              <a:t>27-Feb-16</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2216164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3C78A09-8195-4775-83C4-CADBD4CFA7B6}" type="datetimeFigureOut">
              <a:rPr lang="en-US" smtClean="0"/>
              <a:pPr/>
              <a:t>27-Feb-16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79726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3C78A09-8195-4775-83C4-CADBD4CFA7B6}" type="datetimeFigureOut">
              <a:rPr lang="en-US" smtClean="0"/>
              <a:pPr/>
              <a:t>27-Feb-16</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6D84E4D5-6915-4966-B701-FAEAAFBC50FA}" type="slidenum">
              <a:rPr lang="en-US" smtClean="0"/>
              <a:pPr/>
              <a:t>‹#›</a:t>
            </a:fld>
            <a:endParaRPr lang="en-US"/>
          </a:p>
        </p:txBody>
      </p:sp>
    </p:spTree>
    <p:extLst>
      <p:ext uri="{BB962C8B-B14F-4D97-AF65-F5344CB8AC3E}">
        <p14:creationId xmlns:p14="http://schemas.microsoft.com/office/powerpoint/2010/main" xmlns="" val="1053148070"/>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Autofit/>
          </a:bodyPr>
          <a:lstStyle/>
          <a:p>
            <a:pPr algn="ctr"/>
            <a:r>
              <a:rPr lang="en-US" sz="2800" dirty="0" smtClean="0">
                <a:latin typeface="Algerian" pitchFamily="82" charset="0"/>
              </a:rPr>
              <a:t>PRADHAN MANTRI JAN DHAN YOJNA</a:t>
            </a:r>
            <a:br>
              <a:rPr lang="en-US" sz="2800" dirty="0" smtClean="0">
                <a:latin typeface="Algerian" pitchFamily="82" charset="0"/>
              </a:rPr>
            </a:br>
            <a:r>
              <a:rPr lang="en-US" sz="2800" dirty="0" smtClean="0">
                <a:latin typeface="Algerian" pitchFamily="82" charset="0"/>
              </a:rPr>
              <a:t>east khasi hills district</a:t>
            </a:r>
            <a:endParaRPr lang="en-US" sz="2800" dirty="0">
              <a:latin typeface="Algerian" pitchFamily="82" charset="0"/>
            </a:endParaRPr>
          </a:p>
        </p:txBody>
      </p:sp>
      <p:pic>
        <p:nvPicPr>
          <p:cNvPr id="4" name="Picture 2" descr="http://www.mapsofindia.com/maps/meghalaya/tehsil/east-khasi-hills-tehsil-map.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7210"/>
          <a:stretch/>
        </p:blipFill>
        <p:spPr bwMode="auto">
          <a:xfrm>
            <a:off x="762000" y="1143000"/>
            <a:ext cx="6858000" cy="365760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223682"/>
          </a:xfrm>
        </p:spPr>
        <p:txBody>
          <a:bodyPr>
            <a:normAutofit/>
          </a:bodyPr>
          <a:lstStyle/>
          <a:p>
            <a:pPr algn="ctr"/>
            <a:r>
              <a:rPr lang="en-US" sz="2400" b="1" dirty="0" smtClean="0">
                <a:latin typeface="Baskerville Old Face" pitchFamily="18" charset="0"/>
              </a:rPr>
              <a:t>EFFORTS  IN IMPLEMENTING IN DIFFICULT   GEOGRAPHICAL TERRAIN AND OTHER SOCIAL CRITERIA</a:t>
            </a:r>
            <a:endParaRPr lang="en-US" sz="2400" b="1" dirty="0">
              <a:latin typeface="Baskerville Old Face" pitchFamily="18" charset="0"/>
            </a:endParaRPr>
          </a:p>
        </p:txBody>
      </p:sp>
      <p:sp>
        <p:nvSpPr>
          <p:cNvPr id="3" name="Content Placeholder 2"/>
          <p:cNvSpPr>
            <a:spLocks noGrp="1"/>
          </p:cNvSpPr>
          <p:nvPr>
            <p:ph idx="1"/>
          </p:nvPr>
        </p:nvSpPr>
        <p:spPr/>
        <p:txBody>
          <a:bodyPr/>
          <a:lstStyle/>
          <a:p>
            <a:pPr algn="just"/>
            <a:r>
              <a:rPr lang="en-US" dirty="0" smtClean="0">
                <a:latin typeface="Baskerville Old Face" panose="02020602080505020303" pitchFamily="18" charset="0"/>
              </a:rPr>
              <a:t>LFCs are being conducted by local NGOs  &amp; Banks </a:t>
            </a:r>
          </a:p>
          <a:p>
            <a:pPr algn="just"/>
            <a:r>
              <a:rPr lang="en-US" dirty="0" smtClean="0">
                <a:latin typeface="Baskerville Old Face" panose="02020602080505020303" pitchFamily="18" charset="0"/>
              </a:rPr>
              <a:t>Wide publicity – Display of banners, posters etc.</a:t>
            </a:r>
          </a:p>
          <a:p>
            <a:pPr algn="just"/>
            <a:r>
              <a:rPr lang="en-US" dirty="0" smtClean="0">
                <a:latin typeface="Baskerville Old Face" panose="02020602080505020303" pitchFamily="18" charset="0"/>
              </a:rPr>
              <a:t>Promotion of the scheme in market and prominent areas</a:t>
            </a:r>
          </a:p>
          <a:p>
            <a:pPr algn="just"/>
            <a:endParaRPr lang="en-US" dirty="0" smtClean="0">
              <a:latin typeface="Baskerville Old Face" panose="02020602080505020303" pitchFamily="18" charset="0"/>
            </a:endParaRPr>
          </a:p>
          <a:p>
            <a:pPr algn="just">
              <a:buNone/>
            </a:pPr>
            <a:endParaRPr lang="en-US" dirty="0">
              <a:latin typeface="Baskerville Old Face" panose="02020602080505020303" pitchFamily="18" charset="0"/>
            </a:endParaRPr>
          </a:p>
        </p:txBody>
      </p:sp>
      <p:pic>
        <p:nvPicPr>
          <p:cNvPr id="4" name="Picture 3" descr="big_368569_1432439777.jpg"/>
          <p:cNvPicPr>
            <a:picLocks noChangeAspect="1"/>
          </p:cNvPicPr>
          <p:nvPr/>
        </p:nvPicPr>
        <p:blipFill>
          <a:blip r:embed="rId2" cstate="print"/>
          <a:stretch>
            <a:fillRect/>
          </a:stretch>
        </p:blipFill>
        <p:spPr>
          <a:xfrm>
            <a:off x="1066800" y="3505200"/>
            <a:ext cx="6096000" cy="28194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537882"/>
          </a:xfrm>
        </p:spPr>
        <p:txBody>
          <a:bodyPr/>
          <a:lstStyle/>
          <a:p>
            <a:pPr algn="ctr"/>
            <a:r>
              <a:rPr lang="en-US" sz="2400" b="1" dirty="0" smtClean="0">
                <a:latin typeface="Baskerville Old Face" pitchFamily="18" charset="0"/>
              </a:rPr>
              <a:t>STATUS OF AADHAR</a:t>
            </a:r>
            <a:endParaRPr lang="en-US" sz="2400" b="1" dirty="0">
              <a:latin typeface="Baskerville Old Face" pitchFamily="18" charset="0"/>
            </a:endParaRPr>
          </a:p>
        </p:txBody>
      </p:sp>
      <p:sp>
        <p:nvSpPr>
          <p:cNvPr id="3" name="Content Placeholder 2"/>
          <p:cNvSpPr>
            <a:spLocks noGrp="1"/>
          </p:cNvSpPr>
          <p:nvPr>
            <p:ph idx="1"/>
          </p:nvPr>
        </p:nvSpPr>
        <p:spPr>
          <a:xfrm>
            <a:off x="828436" y="1752600"/>
            <a:ext cx="6711654" cy="4195481"/>
          </a:xfrm>
        </p:spPr>
        <p:txBody>
          <a:bodyPr>
            <a:normAutofit/>
          </a:bodyPr>
          <a:lstStyle/>
          <a:p>
            <a:pPr algn="just"/>
            <a:r>
              <a:rPr lang="en-US" dirty="0">
                <a:latin typeface="Baskerville Old Face" panose="02020602080505020303" pitchFamily="18" charset="0"/>
              </a:rPr>
              <a:t>Enrolment has been started and biometrics captured in many rural </a:t>
            </a:r>
            <a:r>
              <a:rPr lang="en-US" dirty="0" smtClean="0">
                <a:latin typeface="Baskerville Old Face" panose="02020602080505020303" pitchFamily="18" charset="0"/>
              </a:rPr>
              <a:t>areas</a:t>
            </a:r>
          </a:p>
          <a:p>
            <a:pPr algn="just"/>
            <a:endParaRPr lang="en-US" dirty="0" smtClean="0">
              <a:latin typeface="Baskerville Old Face" panose="02020602080505020303" pitchFamily="18" charset="0"/>
            </a:endParaRPr>
          </a:p>
          <a:p>
            <a:pPr algn="just"/>
            <a:r>
              <a:rPr lang="en-US" dirty="0">
                <a:latin typeface="Baskerville Old Face" panose="02020602080505020303" pitchFamily="18" charset="0"/>
              </a:rPr>
              <a:t>24% has been </a:t>
            </a:r>
            <a:r>
              <a:rPr lang="en-US" dirty="0" smtClean="0">
                <a:latin typeface="Baskerville Old Face" panose="02020602080505020303" pitchFamily="18" charset="0"/>
              </a:rPr>
              <a:t>achieved</a:t>
            </a: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Local issues involved</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0282"/>
          </a:xfrm>
        </p:spPr>
        <p:txBody>
          <a:bodyPr/>
          <a:lstStyle/>
          <a:p>
            <a:pPr algn="ctr"/>
            <a:r>
              <a:rPr lang="en-US" sz="2400" b="1" dirty="0" smtClean="0">
                <a:latin typeface="Baskerville Old Face" pitchFamily="18" charset="0"/>
              </a:rPr>
              <a:t>SCOPE AND SUGGESTIONS</a:t>
            </a:r>
            <a:endParaRPr lang="en-US" sz="2400" b="1" dirty="0">
              <a:latin typeface="Baskerville Old Face" pitchFamily="18" charset="0"/>
            </a:endParaRPr>
          </a:p>
        </p:txBody>
      </p:sp>
      <p:sp>
        <p:nvSpPr>
          <p:cNvPr id="3" name="Content Placeholder 2"/>
          <p:cNvSpPr>
            <a:spLocks noGrp="1"/>
          </p:cNvSpPr>
          <p:nvPr>
            <p:ph idx="1"/>
          </p:nvPr>
        </p:nvSpPr>
        <p:spPr>
          <a:xfrm>
            <a:off x="828436" y="1447800"/>
            <a:ext cx="6711654" cy="4195481"/>
          </a:xfrm>
        </p:spPr>
        <p:txBody>
          <a:bodyPr>
            <a:normAutofit fontScale="92500" lnSpcReduction="20000"/>
          </a:bodyPr>
          <a:lstStyle/>
          <a:p>
            <a:pPr algn="just"/>
            <a:r>
              <a:rPr lang="en-US" dirty="0">
                <a:latin typeface="Baskerville Old Face" panose="02020602080505020303" pitchFamily="18" charset="0"/>
              </a:rPr>
              <a:t>Net connectivity to be </a:t>
            </a:r>
            <a:r>
              <a:rPr lang="en-US" dirty="0" smtClean="0">
                <a:latin typeface="Baskerville Old Face" panose="02020602080505020303" pitchFamily="18" charset="0"/>
              </a:rPr>
              <a:t>improved</a:t>
            </a:r>
          </a:p>
          <a:p>
            <a:pPr algn="just"/>
            <a:endParaRPr lang="en-US" dirty="0" smtClean="0">
              <a:latin typeface="Baskerville Old Face" panose="02020602080505020303" pitchFamily="18" charset="0"/>
            </a:endParaRPr>
          </a:p>
          <a:p>
            <a:pPr algn="just"/>
            <a:r>
              <a:rPr lang="en-US" dirty="0">
                <a:latin typeface="Baskerville Old Face" panose="02020602080505020303" pitchFamily="18" charset="0"/>
              </a:rPr>
              <a:t>T</a:t>
            </a:r>
            <a:r>
              <a:rPr lang="en-US" dirty="0" smtClean="0">
                <a:latin typeface="Baskerville Old Face" panose="02020602080505020303" pitchFamily="18" charset="0"/>
              </a:rPr>
              <a:t>raining </a:t>
            </a:r>
            <a:r>
              <a:rPr lang="en-US" dirty="0">
                <a:latin typeface="Baskerville Old Face" panose="02020602080505020303" pitchFamily="18" charset="0"/>
              </a:rPr>
              <a:t>of </a:t>
            </a:r>
            <a:r>
              <a:rPr lang="en-US" dirty="0" smtClean="0">
                <a:latin typeface="Baskerville Old Face" panose="02020602080505020303" pitchFamily="18" charset="0"/>
              </a:rPr>
              <a:t>CSPs</a:t>
            </a:r>
          </a:p>
          <a:p>
            <a:pPr algn="just"/>
            <a:endParaRPr lang="en-US" dirty="0" smtClean="0">
              <a:latin typeface="Baskerville Old Face" panose="02020602080505020303" pitchFamily="18" charset="0"/>
            </a:endParaRPr>
          </a:p>
          <a:p>
            <a:pPr algn="just"/>
            <a:r>
              <a:rPr lang="en-US" dirty="0">
                <a:latin typeface="Baskerville Old Face" panose="02020602080505020303" pitchFamily="18" charset="0"/>
              </a:rPr>
              <a:t>M</a:t>
            </a:r>
            <a:r>
              <a:rPr lang="en-US" dirty="0" smtClean="0">
                <a:latin typeface="Baskerville Old Face" panose="02020602080505020303" pitchFamily="18" charset="0"/>
              </a:rPr>
              <a:t>ore </a:t>
            </a:r>
            <a:r>
              <a:rPr lang="en-US" dirty="0">
                <a:latin typeface="Baskerville Old Face" panose="02020602080505020303" pitchFamily="18" charset="0"/>
              </a:rPr>
              <a:t>avenues for income generation for </a:t>
            </a:r>
            <a:r>
              <a:rPr lang="en-US" dirty="0" smtClean="0">
                <a:latin typeface="Baskerville Old Face" panose="02020602080505020303" pitchFamily="18" charset="0"/>
              </a:rPr>
              <a:t>CSPs</a:t>
            </a:r>
          </a:p>
          <a:p>
            <a:pPr algn="just"/>
            <a:endParaRPr lang="en-US" dirty="0" smtClean="0">
              <a:latin typeface="Baskerville Old Face" panose="02020602080505020303" pitchFamily="18" charset="0"/>
            </a:endParaRPr>
          </a:p>
          <a:p>
            <a:pPr algn="just"/>
            <a:r>
              <a:rPr lang="en-US" dirty="0">
                <a:latin typeface="Baskerville Old Face" panose="02020602080505020303" pitchFamily="18" charset="0"/>
              </a:rPr>
              <a:t>I</a:t>
            </a:r>
            <a:r>
              <a:rPr lang="en-US" dirty="0" smtClean="0">
                <a:latin typeface="Baskerville Old Face" panose="02020602080505020303" pitchFamily="18" charset="0"/>
              </a:rPr>
              <a:t>nfrastructure </a:t>
            </a:r>
            <a:r>
              <a:rPr lang="en-US" dirty="0">
                <a:latin typeface="Baskerville Old Face" panose="02020602080505020303" pitchFamily="18" charset="0"/>
              </a:rPr>
              <a:t>development like roads, transport, etc</a:t>
            </a:r>
            <a:r>
              <a:rPr lang="en-US" dirty="0" smtClean="0">
                <a:latin typeface="Baskerville Old Face" panose="02020602080505020303" pitchFamily="18" charset="0"/>
              </a:rPr>
              <a:t>.</a:t>
            </a: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Intensive awareness and sensitization programmes</a:t>
            </a: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Involvement of stakeholders eg. School teachers, social workers including civil societies, youth clubs and mahila samitis</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1282"/>
          </a:xfrm>
        </p:spPr>
        <p:txBody>
          <a:bodyPr>
            <a:normAutofit/>
          </a:bodyPr>
          <a:lstStyle/>
          <a:p>
            <a:pPr algn="ctr"/>
            <a:r>
              <a:rPr lang="en-US" sz="2400" b="1" dirty="0" smtClean="0">
                <a:latin typeface="Baskerville Old Face" pitchFamily="18" charset="0"/>
              </a:rPr>
              <a:t>INNOVATIONS  INTRODUCED  FOR SUCCESSFUL  IMPLEMENTATION</a:t>
            </a:r>
            <a:endParaRPr lang="en-US" sz="2400" b="1" dirty="0">
              <a:latin typeface="Baskerville Old Face" pitchFamily="18" charset="0"/>
            </a:endParaRPr>
          </a:p>
        </p:txBody>
      </p:sp>
      <p:sp>
        <p:nvSpPr>
          <p:cNvPr id="3" name="Content Placeholder 2"/>
          <p:cNvSpPr>
            <a:spLocks noGrp="1"/>
          </p:cNvSpPr>
          <p:nvPr>
            <p:ph idx="1"/>
          </p:nvPr>
        </p:nvSpPr>
        <p:spPr/>
        <p:txBody>
          <a:bodyPr>
            <a:normAutofit/>
          </a:bodyPr>
          <a:lstStyle/>
          <a:p>
            <a:r>
              <a:rPr lang="en-US" dirty="0">
                <a:latin typeface="Baskerville Old Face" panose="02020602080505020303" pitchFamily="18" charset="0"/>
              </a:rPr>
              <a:t>20 numbers of mini ATMs have been given to Bank Mitras to facilitate easy swipe of Rupay </a:t>
            </a:r>
            <a:r>
              <a:rPr lang="en-US" dirty="0" smtClean="0">
                <a:latin typeface="Baskerville Old Face" panose="02020602080505020303" pitchFamily="18" charset="0"/>
              </a:rPr>
              <a:t>cards</a:t>
            </a:r>
          </a:p>
          <a:p>
            <a:pPr>
              <a:buNone/>
            </a:pPr>
            <a:endParaRPr lang="en-US" dirty="0" smtClean="0">
              <a:latin typeface="Baskerville Old Face" panose="02020602080505020303" pitchFamily="18" charset="0"/>
            </a:endParaRPr>
          </a:p>
          <a:p>
            <a:r>
              <a:rPr lang="en-US" dirty="0" smtClean="0">
                <a:latin typeface="Baskerville Old Face" panose="02020602080505020303" pitchFamily="18" charset="0"/>
              </a:rPr>
              <a:t>Use of social media </a:t>
            </a: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r>
              <a:rPr lang="en-US" dirty="0" smtClean="0">
                <a:latin typeface="Baskerville Old Face" panose="02020602080505020303" pitchFamily="18" charset="0"/>
              </a:rPr>
              <a:t>Government  insistence</a:t>
            </a:r>
          </a:p>
          <a:p>
            <a:pPr>
              <a:buNone/>
            </a:pPr>
            <a:endParaRPr lang="en-US" dirty="0" smtClean="0">
              <a:latin typeface="Baskerville Old Face" panose="02020602080505020303" pitchFamily="18" charset="0"/>
            </a:endParaRPr>
          </a:p>
          <a:p>
            <a:pPr>
              <a:buNone/>
            </a:pPr>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endParaRPr lang="en-US" dirty="0" smtClean="0">
              <a:latin typeface="Baskerville Old Face" panose="02020602080505020303" pitchFamily="18" charset="0"/>
            </a:endParaRPr>
          </a:p>
          <a:p>
            <a:pPr>
              <a:buNone/>
            </a:pP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071282"/>
          </a:xfrm>
        </p:spPr>
        <p:txBody>
          <a:bodyPr>
            <a:normAutofit/>
          </a:bodyPr>
          <a:lstStyle/>
          <a:p>
            <a:pPr algn="ctr"/>
            <a:r>
              <a:rPr lang="en-US" sz="2400" b="1" dirty="0" smtClean="0">
                <a:latin typeface="Baskerville Old Face" pitchFamily="18" charset="0"/>
              </a:rPr>
              <a:t>IMPROVEMENTS  IN  ACHIEVING  SCHEME   GOALS</a:t>
            </a:r>
            <a:endParaRPr lang="en-US" sz="2400" b="1" dirty="0">
              <a:latin typeface="Baskerville Old Face" pitchFamily="18" charset="0"/>
            </a:endParaRPr>
          </a:p>
        </p:txBody>
      </p:sp>
      <p:sp>
        <p:nvSpPr>
          <p:cNvPr id="3" name="Content Placeholder 2"/>
          <p:cNvSpPr>
            <a:spLocks noGrp="1"/>
          </p:cNvSpPr>
          <p:nvPr>
            <p:ph idx="1"/>
          </p:nvPr>
        </p:nvSpPr>
        <p:spPr/>
        <p:txBody>
          <a:bodyPr/>
          <a:lstStyle/>
          <a:p>
            <a:pPr lvl="0" algn="just"/>
            <a:r>
              <a:rPr lang="en-US" dirty="0">
                <a:latin typeface="Baskerville Old Face" panose="02020602080505020303" pitchFamily="18" charset="0"/>
              </a:rPr>
              <a:t>Visit to Bank Mitras by </a:t>
            </a:r>
            <a:r>
              <a:rPr lang="en-US" dirty="0" smtClean="0">
                <a:latin typeface="Baskerville Old Face" panose="02020602080505020303" pitchFamily="18" charset="0"/>
              </a:rPr>
              <a:t>bank officials </a:t>
            </a:r>
            <a:r>
              <a:rPr lang="en-US" dirty="0">
                <a:latin typeface="Baskerville Old Face" panose="02020602080505020303" pitchFamily="18" charset="0"/>
              </a:rPr>
              <a:t>at regular intervals have been intensified to motivate them to bring more </a:t>
            </a:r>
            <a:r>
              <a:rPr lang="en-US" dirty="0" smtClean="0">
                <a:latin typeface="Baskerville Old Face" panose="02020602080505020303" pitchFamily="18" charset="0"/>
              </a:rPr>
              <a:t>customers</a:t>
            </a:r>
          </a:p>
          <a:p>
            <a:pPr lvl="0" algn="just"/>
            <a:endParaRPr lang="en-US" dirty="0" smtClean="0">
              <a:latin typeface="Baskerville Old Face" panose="02020602080505020303" pitchFamily="18" charset="0"/>
            </a:endParaRPr>
          </a:p>
          <a:p>
            <a:pPr lvl="0" algn="just"/>
            <a:r>
              <a:rPr lang="en-US" dirty="0" smtClean="0">
                <a:latin typeface="Baskerville Old Face" panose="02020602080505020303" pitchFamily="18" charset="0"/>
              </a:rPr>
              <a:t>Conversion of zero balance accounts to deposit accounts has helped to increase business</a:t>
            </a:r>
          </a:p>
          <a:p>
            <a:pPr lvl="0" algn="just"/>
            <a:endParaRPr lang="en-US" dirty="0" smtClean="0">
              <a:latin typeface="Baskerville Old Face" panose="02020602080505020303" pitchFamily="18" charset="0"/>
            </a:endParaRPr>
          </a:p>
          <a:p>
            <a:pPr lvl="0" algn="just"/>
            <a:r>
              <a:rPr lang="en-US" dirty="0" smtClean="0">
                <a:latin typeface="Baskerville Old Face" panose="02020602080505020303" pitchFamily="18" charset="0"/>
              </a:rPr>
              <a:t>Improved savings and better livelihood</a:t>
            </a:r>
          </a:p>
          <a:p>
            <a:pPr lvl="0" algn="just"/>
            <a:endParaRPr lang="en-US" dirty="0" smtClean="0">
              <a:latin typeface="Baskerville Old Face" panose="02020602080505020303" pitchFamily="18" charset="0"/>
            </a:endParaRPr>
          </a:p>
          <a:p>
            <a:pPr lvl="0" algn="just"/>
            <a:r>
              <a:rPr lang="en-US" dirty="0" smtClean="0">
                <a:latin typeface="Baskerville Old Face" panose="02020602080505020303" pitchFamily="18" charset="0"/>
              </a:rPr>
              <a:t>With the successful introduction of Bank Mitras banks are encouraged to engage more Bank Mitras</a:t>
            </a:r>
          </a:p>
          <a:p>
            <a:pPr lvl="0" algn="just">
              <a:buNone/>
            </a:pPr>
            <a:endParaRPr lang="en-US" dirty="0" smtClean="0">
              <a:latin typeface="Baskerville Old Face" panose="02020602080505020303" pitchFamily="18" charset="0"/>
            </a:endParaRPr>
          </a:p>
          <a:p>
            <a:pPr lvl="0" algn="just">
              <a:buNone/>
            </a:pPr>
            <a:endParaRPr lang="en-IN" dirty="0">
              <a:latin typeface="Baskerville Old Face" panose="02020602080505020303" pitchFamily="18" charset="0"/>
            </a:endParaRPr>
          </a:p>
          <a:p>
            <a:pPr marL="68580" indent="0" algn="just">
              <a:buNone/>
            </a:pP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lstStyle/>
          <a:p>
            <a:pPr algn="ctr"/>
            <a:r>
              <a:rPr lang="en-US" sz="2400" b="1" dirty="0" smtClean="0">
                <a:latin typeface="Baskerville Old Face" pitchFamily="18" charset="0"/>
              </a:rPr>
              <a:t>ENSURING  EFFICIENT  AND  CORRUPTION FREE  PUBLIC  DELIVERY  SYSTEMS</a:t>
            </a:r>
            <a:endParaRPr lang="en-US" sz="2400" b="1" dirty="0">
              <a:latin typeface="Baskerville Old Face" pitchFamily="18" charset="0"/>
            </a:endParaRPr>
          </a:p>
        </p:txBody>
      </p:sp>
      <p:sp>
        <p:nvSpPr>
          <p:cNvPr id="3" name="Content Placeholder 2"/>
          <p:cNvSpPr>
            <a:spLocks noGrp="1"/>
          </p:cNvSpPr>
          <p:nvPr>
            <p:ph idx="1"/>
          </p:nvPr>
        </p:nvSpPr>
        <p:spPr/>
        <p:txBody>
          <a:bodyPr>
            <a:normAutofit lnSpcReduction="10000"/>
          </a:bodyPr>
          <a:lstStyle/>
          <a:p>
            <a:pPr algn="just"/>
            <a:r>
              <a:rPr lang="en-US" dirty="0">
                <a:latin typeface="Baskerville Old Face" panose="02020602080505020303" pitchFamily="18" charset="0"/>
              </a:rPr>
              <a:t>Regular visits to Bank Mitras by bank officials maintaining transparency, control and good customer </a:t>
            </a:r>
            <a:r>
              <a:rPr lang="en-US" dirty="0" smtClean="0">
                <a:latin typeface="Baskerville Old Face" panose="02020602080505020303" pitchFamily="18" charset="0"/>
              </a:rPr>
              <a:t>service</a:t>
            </a: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Verification of bank accounts maintained by Bank Mitras </a:t>
            </a:r>
          </a:p>
          <a:p>
            <a:pPr algn="just"/>
            <a:endParaRPr lang="en-US" dirty="0" smtClean="0">
              <a:latin typeface="Baskerville Old Face" panose="02020602080505020303" pitchFamily="18" charset="0"/>
            </a:endParaRP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Declaration of number of accounts held and deposits </a:t>
            </a:r>
          </a:p>
          <a:p>
            <a:pPr algn="just"/>
            <a:endParaRPr lang="en-US" dirty="0" smtClean="0">
              <a:latin typeface="Baskerville Old Face" panose="02020602080505020303" pitchFamily="18" charset="0"/>
            </a:endParaRP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Upgradation of skills of Bank Mitras through capacity building</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normAutofit/>
          </a:bodyPr>
          <a:lstStyle/>
          <a:p>
            <a:pPr algn="ctr"/>
            <a:r>
              <a:rPr lang="en-US" sz="2400" b="1" dirty="0" smtClean="0">
                <a:latin typeface="Baskerville Old Face" pitchFamily="18" charset="0"/>
              </a:rPr>
              <a:t>INNOVATION  &amp;  ADAPTATION  TO  MEET CITIZEN’S  REQUIREMENTS</a:t>
            </a:r>
            <a:endParaRPr lang="en-US" sz="2400" b="1" dirty="0">
              <a:latin typeface="Baskerville Old Face" pitchFamily="18" charset="0"/>
            </a:endParaRPr>
          </a:p>
        </p:txBody>
      </p:sp>
      <p:sp>
        <p:nvSpPr>
          <p:cNvPr id="3" name="Content Placeholder 2"/>
          <p:cNvSpPr>
            <a:spLocks noGrp="1"/>
          </p:cNvSpPr>
          <p:nvPr>
            <p:ph idx="1"/>
          </p:nvPr>
        </p:nvSpPr>
        <p:spPr/>
        <p:txBody>
          <a:bodyPr/>
          <a:lstStyle/>
          <a:p>
            <a:r>
              <a:rPr lang="en-US" dirty="0" smtClean="0">
                <a:latin typeface="Baskerville Old Face" pitchFamily="18" charset="0"/>
              </a:rPr>
              <a:t>Concept of CSPs</a:t>
            </a:r>
          </a:p>
          <a:p>
            <a:endParaRPr lang="en-US" dirty="0" smtClean="0">
              <a:latin typeface="Baskerville Old Face" pitchFamily="18" charset="0"/>
            </a:endParaRPr>
          </a:p>
          <a:p>
            <a:r>
              <a:rPr lang="en-US" dirty="0" smtClean="0">
                <a:latin typeface="Baskerville Old Face" pitchFamily="18" charset="0"/>
              </a:rPr>
              <a:t>Client feedback taken by CSPs during sensitization programmes for better implementation</a:t>
            </a:r>
          </a:p>
          <a:p>
            <a:endParaRPr lang="en-US" dirty="0" smtClean="0">
              <a:latin typeface="Baskerville Old Face" pitchFamily="18" charset="0"/>
            </a:endParaRPr>
          </a:p>
          <a:p>
            <a:r>
              <a:rPr lang="en-US" dirty="0" smtClean="0">
                <a:latin typeface="Baskerville Old Face" pitchFamily="18" charset="0"/>
              </a:rPr>
              <a:t>Business correspondents by banks</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1147482"/>
          </a:xfrm>
        </p:spPr>
        <p:txBody>
          <a:bodyPr>
            <a:normAutofit fontScale="90000"/>
          </a:bodyPr>
          <a:lstStyle/>
          <a:p>
            <a:pPr algn="ctr"/>
            <a:r>
              <a:rPr lang="en-US" sz="2400" b="1" dirty="0" smtClean="0">
                <a:latin typeface="Baskerville Old Face" pitchFamily="18" charset="0"/>
              </a:rPr>
              <a:t>EXTRAORDINARY   PERFORMANCE  RELATING  TO PROGRAMME  IMPLEMENTATION</a:t>
            </a:r>
            <a:endParaRPr lang="en-US" sz="2400" b="1" dirty="0">
              <a:latin typeface="Baskerville Old Face" pitchFamily="18" charset="0"/>
            </a:endParaRPr>
          </a:p>
        </p:txBody>
      </p:sp>
      <p:sp>
        <p:nvSpPr>
          <p:cNvPr id="3" name="Content Placeholder 2"/>
          <p:cNvSpPr>
            <a:spLocks noGrp="1"/>
          </p:cNvSpPr>
          <p:nvPr>
            <p:ph idx="1"/>
          </p:nvPr>
        </p:nvSpPr>
        <p:spPr/>
        <p:txBody>
          <a:bodyPr>
            <a:normAutofit/>
          </a:bodyPr>
          <a:lstStyle/>
          <a:p>
            <a:pPr lvl="0" algn="just"/>
            <a:r>
              <a:rPr lang="en-IN" dirty="0" smtClean="0">
                <a:latin typeface="Baskerville Old Face" panose="02020602080505020303" pitchFamily="18" charset="0"/>
              </a:rPr>
              <a:t>Town Hall </a:t>
            </a:r>
            <a:r>
              <a:rPr lang="en-IN" dirty="0">
                <a:latin typeface="Baskerville Old Face" panose="02020602080505020303" pitchFamily="18" charset="0"/>
              </a:rPr>
              <a:t>meetings were conducted by the Lead Bank Manager to educate the participants about the various flagship </a:t>
            </a:r>
            <a:r>
              <a:rPr lang="en-IN" dirty="0" smtClean="0">
                <a:latin typeface="Baskerville Old Face" panose="02020602080505020303" pitchFamily="18" charset="0"/>
              </a:rPr>
              <a:t>programmes of the Government of India</a:t>
            </a:r>
            <a:endParaRPr lang="en-IN" dirty="0">
              <a:latin typeface="Baskerville Old Face" panose="02020602080505020303" pitchFamily="18" charset="0"/>
            </a:endParaRPr>
          </a:p>
          <a:p>
            <a:pPr marL="68580" indent="0" algn="just">
              <a:buNone/>
            </a:pP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Baskerville Old Face" pitchFamily="18" charset="0"/>
              </a:rPr>
              <a:t>SETTING   HIGH   STANDARDS   OF   SERVICE AND   CONTINUED   IMPROVEMENT   FOR IMPLEMENTATION </a:t>
            </a:r>
            <a:endParaRPr lang="en-US" sz="2400" b="1" dirty="0">
              <a:latin typeface="Baskerville Old Face" pitchFamily="18" charset="0"/>
            </a:endParaRPr>
          </a:p>
        </p:txBody>
      </p:sp>
      <p:sp>
        <p:nvSpPr>
          <p:cNvPr id="3" name="Content Placeholder 2"/>
          <p:cNvSpPr>
            <a:spLocks noGrp="1"/>
          </p:cNvSpPr>
          <p:nvPr>
            <p:ph idx="1"/>
          </p:nvPr>
        </p:nvSpPr>
        <p:spPr/>
        <p:txBody>
          <a:bodyPr>
            <a:normAutofit/>
          </a:bodyPr>
          <a:lstStyle/>
          <a:p>
            <a:pPr lvl="0" algn="just"/>
            <a:r>
              <a:rPr lang="en-IN" dirty="0">
                <a:latin typeface="Baskerville Old Face" panose="02020602080505020303" pitchFamily="18" charset="0"/>
              </a:rPr>
              <a:t>Regular visits by Bank officials to CSP outlets to ensure quality delivery of services to the customers, training of Bank Mitras for better delivery of </a:t>
            </a:r>
            <a:r>
              <a:rPr lang="en-IN" dirty="0" smtClean="0">
                <a:latin typeface="Baskerville Old Face" panose="02020602080505020303" pitchFamily="18" charset="0"/>
              </a:rPr>
              <a:t>services</a:t>
            </a:r>
          </a:p>
          <a:p>
            <a:pPr lvl="0" algn="just"/>
            <a:endParaRPr lang="en-IN" dirty="0" smtClean="0">
              <a:latin typeface="Baskerville Old Face" panose="02020602080505020303" pitchFamily="18" charset="0"/>
            </a:endParaRPr>
          </a:p>
          <a:p>
            <a:pPr lvl="0" algn="just"/>
            <a:r>
              <a:rPr lang="en-IN" dirty="0" smtClean="0">
                <a:latin typeface="Baskerville Old Face" panose="02020602080505020303" pitchFamily="18" charset="0"/>
              </a:rPr>
              <a:t>Personal attention to individual account holders for better customer service</a:t>
            </a:r>
          </a:p>
          <a:p>
            <a:pPr lvl="0" algn="just"/>
            <a:endParaRPr lang="en-IN" dirty="0" smtClean="0">
              <a:latin typeface="Baskerville Old Face" panose="02020602080505020303" pitchFamily="18" charset="0"/>
            </a:endParaRPr>
          </a:p>
          <a:p>
            <a:pPr lvl="0" algn="just"/>
            <a:r>
              <a:rPr lang="en-IN" dirty="0" smtClean="0">
                <a:latin typeface="Baskerville Old Face" panose="02020602080505020303" pitchFamily="18" charset="0"/>
              </a:rPr>
              <a:t>Ownership  </a:t>
            </a:r>
            <a:endParaRPr lang="en-IN" dirty="0">
              <a:latin typeface="Baskerville Old Face" panose="02020602080505020303" pitchFamily="18" charset="0"/>
            </a:endParaRPr>
          </a:p>
          <a:p>
            <a:pPr marL="68580" indent="0" algn="just">
              <a:buNone/>
            </a:pP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400" b="1" dirty="0" smtClean="0">
                <a:latin typeface="Baskerville Old Face" pitchFamily="18" charset="0"/>
              </a:rPr>
              <a:t>SYSTEMATIC   CHANGES   TO   ENSURE SUSTAINABILITY</a:t>
            </a:r>
            <a:endParaRPr lang="en-US" sz="2400" b="1" dirty="0">
              <a:latin typeface="Baskerville Old Face" pitchFamily="18" charset="0"/>
            </a:endParaRPr>
          </a:p>
        </p:txBody>
      </p:sp>
      <p:sp>
        <p:nvSpPr>
          <p:cNvPr id="3" name="Content Placeholder 2"/>
          <p:cNvSpPr>
            <a:spLocks noGrp="1"/>
          </p:cNvSpPr>
          <p:nvPr>
            <p:ph idx="1"/>
          </p:nvPr>
        </p:nvSpPr>
        <p:spPr/>
        <p:txBody>
          <a:bodyPr/>
          <a:lstStyle/>
          <a:p>
            <a:r>
              <a:rPr lang="en-US" dirty="0" smtClean="0">
                <a:latin typeface="Baskerville Old Face" pitchFamily="18" charset="0"/>
              </a:rPr>
              <a:t>Convenience</a:t>
            </a:r>
          </a:p>
          <a:p>
            <a:endParaRPr lang="en-US" dirty="0" smtClean="0">
              <a:latin typeface="Baskerville Old Face" pitchFamily="18" charset="0"/>
            </a:endParaRPr>
          </a:p>
          <a:p>
            <a:r>
              <a:rPr lang="en-US" dirty="0" smtClean="0">
                <a:latin typeface="Baskerville Old Face" pitchFamily="18" charset="0"/>
              </a:rPr>
              <a:t>Accuracy and Efficiency</a:t>
            </a:r>
          </a:p>
          <a:p>
            <a:endParaRPr lang="en-US" dirty="0" smtClean="0">
              <a:latin typeface="Baskerville Old Face" pitchFamily="18" charset="0"/>
            </a:endParaRPr>
          </a:p>
          <a:p>
            <a:r>
              <a:rPr lang="en-US" dirty="0" smtClean="0">
                <a:latin typeface="Baskerville Old Face" pitchFamily="18" charset="0"/>
              </a:rPr>
              <a:t>No third party involvement</a:t>
            </a:r>
          </a:p>
          <a:p>
            <a:endParaRPr lang="en-US" dirty="0" smtClean="0">
              <a:latin typeface="Baskerville Old Face" pitchFamily="18" charset="0"/>
            </a:endParaRPr>
          </a:p>
          <a:p>
            <a:r>
              <a:rPr lang="en-US" dirty="0" smtClean="0">
                <a:latin typeface="Baskerville Old Face" pitchFamily="18" charset="0"/>
              </a:rPr>
              <a:t>Easy accessibility to one’s own account</a:t>
            </a:r>
          </a:p>
          <a:p>
            <a:endParaRPr lang="en-US" dirty="0" smtClean="0">
              <a:latin typeface="Baskerville Old Face" pitchFamily="18" charset="0"/>
            </a:endParaRPr>
          </a:p>
          <a:p>
            <a:r>
              <a:rPr lang="en-US" dirty="0" smtClean="0">
                <a:latin typeface="Baskerville Old Face" pitchFamily="18" charset="0"/>
              </a:rPr>
              <a:t>One umbrella concept</a:t>
            </a:r>
            <a:endParaRPr lang="en-US" dirty="0">
              <a:latin typeface="Baskerville Old Face"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537882"/>
          </a:xfrm>
        </p:spPr>
        <p:txBody>
          <a:bodyPr/>
          <a:lstStyle/>
          <a:p>
            <a:pPr algn="ctr"/>
            <a:r>
              <a:rPr lang="en-US" sz="2000" b="1" dirty="0" smtClean="0">
                <a:latin typeface="Baskerville Old Face" pitchFamily="18" charset="0"/>
              </a:rPr>
              <a:t>DISTRICT PROFILE</a:t>
            </a:r>
            <a:endParaRPr lang="en-US" sz="2000" b="1" dirty="0">
              <a:latin typeface="Baskerville Old Face" pitchFamily="18" charset="0"/>
            </a:endParaRPr>
          </a:p>
        </p:txBody>
      </p:sp>
      <p:sp>
        <p:nvSpPr>
          <p:cNvPr id="3" name="Content Placeholder 2"/>
          <p:cNvSpPr>
            <a:spLocks noGrp="1"/>
          </p:cNvSpPr>
          <p:nvPr>
            <p:ph idx="1"/>
          </p:nvPr>
        </p:nvSpPr>
        <p:spPr>
          <a:xfrm>
            <a:off x="838200" y="1524000"/>
            <a:ext cx="6711654" cy="4195481"/>
          </a:xfrm>
        </p:spPr>
        <p:txBody>
          <a:bodyPr>
            <a:noAutofit/>
          </a:bodyPr>
          <a:lstStyle/>
          <a:p>
            <a:pPr marL="398463" indent="-352425">
              <a:buFont typeface="Wingdings" pitchFamily="2" charset="2"/>
              <a:buChar char="Ø"/>
            </a:pPr>
            <a:r>
              <a:rPr lang="en-US" b="1" dirty="0" smtClean="0">
                <a:latin typeface="Baskerville Old Face" pitchFamily="18" charset="0"/>
              </a:rPr>
              <a:t>Population (Census 2011):</a:t>
            </a:r>
            <a:r>
              <a:rPr lang="en-US" dirty="0" smtClean="0">
                <a:latin typeface="Baskerville Old Face" pitchFamily="18" charset="0"/>
              </a:rPr>
              <a:t> 8,24,059</a:t>
            </a:r>
          </a:p>
          <a:p>
            <a:pPr marL="398463" indent="-352425">
              <a:buFont typeface="Wingdings" pitchFamily="2" charset="2"/>
              <a:buChar char="Ø"/>
            </a:pPr>
            <a:r>
              <a:rPr lang="en-US" b="1" dirty="0" smtClean="0">
                <a:latin typeface="Baskerville Old Face" pitchFamily="18" charset="0"/>
              </a:rPr>
              <a:t>HouseHolds (Census 2011): </a:t>
            </a:r>
            <a:r>
              <a:rPr lang="en-US" dirty="0" smtClean="0">
                <a:latin typeface="Baskerville Old Face" pitchFamily="18" charset="0"/>
              </a:rPr>
              <a:t>1,60,832 (Excluding Institutional Households)</a:t>
            </a:r>
          </a:p>
          <a:p>
            <a:pPr marL="398463" indent="-352425">
              <a:buFont typeface="Wingdings" pitchFamily="2" charset="2"/>
              <a:buChar char="Ø"/>
            </a:pPr>
            <a:r>
              <a:rPr lang="en-US" b="1" dirty="0" smtClean="0">
                <a:latin typeface="Baskerville Old Face" pitchFamily="18" charset="0"/>
              </a:rPr>
              <a:t>Density (Census 2011):</a:t>
            </a:r>
            <a:r>
              <a:rPr lang="en-US" dirty="0" smtClean="0">
                <a:latin typeface="Baskerville Old Face" pitchFamily="18" charset="0"/>
              </a:rPr>
              <a:t> 292 Per Sq. Kms.</a:t>
            </a:r>
          </a:p>
          <a:p>
            <a:pPr marL="398463" indent="-352425">
              <a:buFont typeface="Wingdings" pitchFamily="2" charset="2"/>
              <a:buChar char="Ø"/>
            </a:pPr>
            <a:r>
              <a:rPr lang="en-US" b="1" dirty="0" smtClean="0">
                <a:latin typeface="Baskerville Old Face" pitchFamily="18" charset="0"/>
              </a:rPr>
              <a:t>Literacy Rate (Census 2011):</a:t>
            </a:r>
            <a:r>
              <a:rPr lang="en-US" dirty="0" smtClean="0">
                <a:latin typeface="Baskerville Old Face" pitchFamily="18" charset="0"/>
              </a:rPr>
              <a:t> Total Literacy* 84.70 %</a:t>
            </a:r>
            <a:br>
              <a:rPr lang="en-US" dirty="0" smtClean="0">
                <a:latin typeface="Baskerville Old Face" pitchFamily="18" charset="0"/>
              </a:rPr>
            </a:br>
            <a:r>
              <a:rPr lang="en-US" dirty="0" smtClean="0">
                <a:latin typeface="Baskerville Old Face" pitchFamily="18" charset="0"/>
              </a:rPr>
              <a:t>(Male : 85.26 % &amp; Female 84.15 %)</a:t>
            </a:r>
            <a:br>
              <a:rPr lang="en-US" dirty="0" smtClean="0">
                <a:latin typeface="Baskerville Old Face" pitchFamily="18" charset="0"/>
              </a:rPr>
            </a:br>
            <a:r>
              <a:rPr lang="en-US" dirty="0" smtClean="0">
                <a:latin typeface="Baskerville Old Face" pitchFamily="18" charset="0"/>
              </a:rPr>
              <a:t>*Literacy rate is the percentage of literates to population aged 7 years and above</a:t>
            </a:r>
          </a:p>
          <a:p>
            <a:pPr marL="457200" indent="-411163">
              <a:buFont typeface="Wingdings" pitchFamily="2" charset="2"/>
              <a:buChar char="Ø"/>
            </a:pPr>
            <a:r>
              <a:rPr lang="en-US" b="1" dirty="0" smtClean="0">
                <a:latin typeface="Bookman Old Style" pitchFamily="18" charset="0"/>
              </a:rPr>
              <a:t>Civil Sub Division:</a:t>
            </a:r>
            <a:r>
              <a:rPr lang="en-US" dirty="0" smtClean="0">
                <a:latin typeface="Bookman Old Style" pitchFamily="18" charset="0"/>
              </a:rPr>
              <a:t> Sohra Civil Sub Division</a:t>
            </a:r>
          </a:p>
          <a:p>
            <a:pPr marL="457200" indent="-411163">
              <a:buFont typeface="Wingdings" pitchFamily="2" charset="2"/>
              <a:buChar char="Ø"/>
            </a:pPr>
            <a:r>
              <a:rPr lang="en-US" b="1" dirty="0" smtClean="0">
                <a:latin typeface="Bookman Old Style" pitchFamily="18" charset="0"/>
              </a:rPr>
              <a:t>Community &amp; Rural Development Blocks: </a:t>
            </a:r>
            <a:r>
              <a:rPr lang="en-US" dirty="0" smtClean="0">
                <a:latin typeface="Bookman Old Style" pitchFamily="18" charset="0"/>
              </a:rPr>
              <a:t>Khadarshnong Laitkroh, Mawkynrew, Mawphlang, Mawryngkneng, Mawsynram, Mylliem, Pynursla, Shella Bholaganj</a:t>
            </a:r>
          </a:p>
          <a:p>
            <a:pPr marL="398463" indent="-352425">
              <a:buFont typeface="Wingdings" pitchFamily="2" charset="2"/>
              <a:buChar char="Ø"/>
            </a:pPr>
            <a:endParaRPr lang="en-US" dirty="0" smtClean="0">
              <a:latin typeface="Baskerville Old Face" pitchFamily="18" charset="0"/>
            </a:endParaRPr>
          </a:p>
          <a:p>
            <a:pPr marL="46038" indent="0">
              <a:buNone/>
            </a:pPr>
            <a:endParaRPr lang="en-US" dirty="0" smtClean="0">
              <a:latin typeface="Baskerville Old Face" pitchFamily="18" charset="0"/>
            </a:endParaRPr>
          </a:p>
          <a:p>
            <a:endParaRPr lang="en-US" dirty="0">
              <a:latin typeface="Baskerville Old Face"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95082"/>
          </a:xfrm>
        </p:spPr>
        <p:txBody>
          <a:bodyPr>
            <a:normAutofit/>
          </a:bodyPr>
          <a:lstStyle/>
          <a:p>
            <a:pPr algn="ctr"/>
            <a:r>
              <a:rPr lang="en-US" sz="2400" b="1" dirty="0" smtClean="0">
                <a:latin typeface="Baskerville Old Face" pitchFamily="18" charset="0"/>
              </a:rPr>
              <a:t>EFFECTS   AND   BENEFITS   ON   ALLIED AREAS</a:t>
            </a:r>
            <a:endParaRPr lang="en-US" sz="2400" b="1" dirty="0">
              <a:latin typeface="Baskerville Old Face" pitchFamily="18" charset="0"/>
            </a:endParaRPr>
          </a:p>
        </p:txBody>
      </p:sp>
      <p:sp>
        <p:nvSpPr>
          <p:cNvPr id="3" name="Content Placeholder 2"/>
          <p:cNvSpPr>
            <a:spLocks noGrp="1"/>
          </p:cNvSpPr>
          <p:nvPr>
            <p:ph idx="1"/>
          </p:nvPr>
        </p:nvSpPr>
        <p:spPr>
          <a:xfrm>
            <a:off x="840946" y="1524000"/>
            <a:ext cx="6711654" cy="4195481"/>
          </a:xfrm>
        </p:spPr>
        <p:txBody>
          <a:bodyPr/>
          <a:lstStyle/>
          <a:p>
            <a:pPr algn="just"/>
            <a:r>
              <a:rPr lang="en-IN" dirty="0">
                <a:latin typeface="Baskerville Old Face" panose="02020602080505020303" pitchFamily="18" charset="0"/>
              </a:rPr>
              <a:t>FLCs conducted in different villages in East Khasi Hills District gradually transforming the mindset of the people resulting in increased number of enrolments in concerned </a:t>
            </a:r>
            <a:r>
              <a:rPr lang="en-IN" dirty="0" smtClean="0">
                <a:latin typeface="Baskerville Old Face" panose="02020602080505020303" pitchFamily="18" charset="0"/>
              </a:rPr>
              <a:t>areas</a:t>
            </a:r>
          </a:p>
          <a:p>
            <a:pPr algn="just"/>
            <a:endParaRPr lang="en-IN" dirty="0" smtClean="0">
              <a:latin typeface="Baskerville Old Face" panose="02020602080505020303" pitchFamily="18" charset="0"/>
            </a:endParaRPr>
          </a:p>
          <a:p>
            <a:pPr algn="just"/>
            <a:endParaRPr lang="en-IN" dirty="0" smtClean="0">
              <a:latin typeface="Baskerville Old Face" panose="02020602080505020303" pitchFamily="18" charset="0"/>
            </a:endParaRPr>
          </a:p>
          <a:p>
            <a:pPr algn="just"/>
            <a:r>
              <a:rPr lang="en-IN" dirty="0">
                <a:latin typeface="Baskerville Old Face" panose="02020602080505020303" pitchFamily="18" charset="0"/>
              </a:rPr>
              <a:t>Direct transfer benefits of various flagship programmes under MGNREGA, IAY, Housing Loan etc. have helped to ensure transparency and prompt benefits to the public</a:t>
            </a:r>
            <a:endParaRPr lang="en-US"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latin typeface="Algerian" pitchFamily="82" charset="0"/>
              </a:rPr>
              <a:t>THANK YOU </a:t>
            </a:r>
            <a:endParaRPr lang="en-US" dirty="0">
              <a:latin typeface="Algerian" pitchFamily="82" charset="0"/>
            </a:endParaRPr>
          </a:p>
        </p:txBody>
      </p:sp>
      <p:sp>
        <p:nvSpPr>
          <p:cNvPr id="3" name="Subtitle 2"/>
          <p:cNvSpPr>
            <a:spLocks noGrp="1"/>
          </p:cNvSpPr>
          <p:nvPr>
            <p:ph type="subTitle" idx="1"/>
          </p:nvPr>
        </p:nvSpPr>
        <p:spPr/>
        <p:txBody>
          <a:bodyPr>
            <a:normAutofit fontScale="70000" lnSpcReduction="20000"/>
          </a:bodyPr>
          <a:lstStyle/>
          <a:p>
            <a:r>
              <a:rPr lang="en-US" dirty="0" smtClean="0">
                <a:latin typeface="Algerian" pitchFamily="82" charset="0"/>
              </a:rPr>
              <a:t>P. S. DKHAR</a:t>
            </a:r>
          </a:p>
          <a:p>
            <a:r>
              <a:rPr lang="en-US" dirty="0" smtClean="0">
                <a:latin typeface="Algerian" pitchFamily="82" charset="0"/>
              </a:rPr>
              <a:t>DEPUTY COMMISSIONER, </a:t>
            </a:r>
          </a:p>
          <a:p>
            <a:r>
              <a:rPr lang="en-US" dirty="0" smtClean="0">
                <a:latin typeface="Algerian" pitchFamily="82" charset="0"/>
              </a:rPr>
              <a:t>EAST KHASI HILLS DISTRIICT, MEGHALAYA</a:t>
            </a:r>
            <a:endParaRPr lang="en-US" dirty="0">
              <a:latin typeface="Algerian" pitchFamily="82"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14082"/>
          </a:xfrm>
        </p:spPr>
        <p:txBody>
          <a:bodyPr/>
          <a:lstStyle/>
          <a:p>
            <a:pPr algn="ctr"/>
            <a:r>
              <a:rPr lang="en-US" sz="2000" b="1" dirty="0" smtClean="0">
                <a:latin typeface="Baskerville Old Face" pitchFamily="18" charset="0"/>
              </a:rPr>
              <a:t>LAUNCH OF PMJDY IN MEGHALAYA</a:t>
            </a:r>
            <a:endParaRPr lang="en-US" sz="2000" b="1" dirty="0">
              <a:latin typeface="Baskerville Old Face" pitchFamily="18" charset="0"/>
            </a:endParaRPr>
          </a:p>
        </p:txBody>
      </p:sp>
      <p:pic>
        <p:nvPicPr>
          <p:cNvPr id="4" name="Content Placeholder 3" descr="29regMukul.jpg"/>
          <p:cNvPicPr>
            <a:picLocks noGrp="1" noChangeAspect="1"/>
          </p:cNvPicPr>
          <p:nvPr>
            <p:ph idx="1"/>
          </p:nvPr>
        </p:nvPicPr>
        <p:blipFill>
          <a:blip r:embed="rId2" cstate="print"/>
          <a:stretch>
            <a:fillRect/>
          </a:stretch>
        </p:blipFill>
        <p:spPr>
          <a:xfrm>
            <a:off x="990600" y="1752600"/>
            <a:ext cx="6629400" cy="381000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noAutofit/>
          </a:bodyPr>
          <a:lstStyle/>
          <a:p>
            <a:pPr algn="ctr"/>
            <a:r>
              <a:rPr lang="en-US" sz="2400" b="1" dirty="0" smtClean="0">
                <a:latin typeface="Baskerville Old Face" pitchFamily="18" charset="0"/>
              </a:rPr>
              <a:t>PROMOTING  AWARENESS  FOR  ACCIDENT INSURANCE  COVER</a:t>
            </a:r>
            <a:endParaRPr lang="en-US" sz="2400" b="1" dirty="0">
              <a:latin typeface="Baskerville Old Face" pitchFamily="18" charset="0"/>
            </a:endParaRPr>
          </a:p>
        </p:txBody>
      </p:sp>
      <p:sp>
        <p:nvSpPr>
          <p:cNvPr id="3" name="Content Placeholder 2"/>
          <p:cNvSpPr>
            <a:spLocks noGrp="1"/>
          </p:cNvSpPr>
          <p:nvPr>
            <p:ph idx="1"/>
          </p:nvPr>
        </p:nvSpPr>
        <p:spPr>
          <a:xfrm>
            <a:off x="838200" y="1905000"/>
            <a:ext cx="6711654" cy="4724407"/>
          </a:xfrm>
        </p:spPr>
        <p:txBody>
          <a:bodyPr>
            <a:noAutofit/>
          </a:bodyPr>
          <a:lstStyle/>
          <a:p>
            <a:pPr algn="just">
              <a:buFont typeface="Courier New" panose="02070309020205020404" pitchFamily="49" charset="0"/>
              <a:buChar char="o"/>
            </a:pPr>
            <a:r>
              <a:rPr lang="en-US" dirty="0">
                <a:latin typeface="Baskerville Old Face" panose="02020602080505020303" pitchFamily="18" charset="0"/>
              </a:rPr>
              <a:t>137 FLCs conducted by banks in different villages and schools for creating </a:t>
            </a:r>
            <a:r>
              <a:rPr lang="en-US" dirty="0" smtClean="0">
                <a:latin typeface="Baskerville Old Face" panose="02020602080505020303" pitchFamily="18" charset="0"/>
              </a:rPr>
              <a:t>awareness (2014-2015)</a:t>
            </a:r>
          </a:p>
          <a:p>
            <a:pPr algn="just">
              <a:buFont typeface="Courier New" panose="02070309020205020404" pitchFamily="49" charset="0"/>
              <a:buChar char="o"/>
            </a:pPr>
            <a:endParaRPr lang="en-US" dirty="0">
              <a:latin typeface="Baskerville Old Face" panose="02020602080505020303" pitchFamily="18" charset="0"/>
            </a:endParaRPr>
          </a:p>
          <a:p>
            <a:pPr algn="just">
              <a:buFont typeface="Courier New" panose="02070309020205020404" pitchFamily="49" charset="0"/>
              <a:buChar char="o"/>
            </a:pPr>
            <a:r>
              <a:rPr lang="en-US" dirty="0">
                <a:latin typeface="Baskerville Old Face" panose="02020602080505020303" pitchFamily="18" charset="0"/>
              </a:rPr>
              <a:t>Displaying banners, posters, etc. with detailed features of the scheme </a:t>
            </a:r>
            <a:r>
              <a:rPr lang="en-US" dirty="0" smtClean="0">
                <a:latin typeface="Baskerville Old Face" panose="02020602080505020303" pitchFamily="18" charset="0"/>
              </a:rPr>
              <a:t> in markets and more prominent areas</a:t>
            </a:r>
          </a:p>
          <a:p>
            <a:pPr algn="just">
              <a:buFont typeface="Courier New" panose="02070309020205020404" pitchFamily="49" charset="0"/>
              <a:buChar char="o"/>
            </a:pPr>
            <a:endParaRPr lang="en-US" dirty="0" smtClean="0">
              <a:latin typeface="Baskerville Old Face" panose="02020602080505020303" pitchFamily="18" charset="0"/>
            </a:endParaRPr>
          </a:p>
          <a:p>
            <a:pPr algn="just">
              <a:buFont typeface="Courier New" panose="02070309020205020404" pitchFamily="49" charset="0"/>
              <a:buChar char="o"/>
            </a:pPr>
            <a:r>
              <a:rPr lang="en-US" dirty="0" smtClean="0">
                <a:latin typeface="Baskerville Old Face" panose="02020602080505020303" pitchFamily="18" charset="0"/>
              </a:rPr>
              <a:t>Displaying banners and posters in the banks with scheme related features</a:t>
            </a:r>
          </a:p>
          <a:p>
            <a:pPr algn="just">
              <a:buFont typeface="Courier New" panose="02070309020205020404" pitchFamily="49" charset="0"/>
              <a:buChar char="o"/>
            </a:pPr>
            <a:endParaRPr lang="en-US" dirty="0" smtClean="0">
              <a:latin typeface="Baskerville Old Face" panose="02020602080505020303" pitchFamily="18" charset="0"/>
            </a:endParaRPr>
          </a:p>
          <a:p>
            <a:pPr algn="just">
              <a:buFont typeface="Courier New" panose="02070309020205020404" pitchFamily="49" charset="0"/>
              <a:buChar char="o"/>
            </a:pPr>
            <a:r>
              <a:rPr lang="en-US" dirty="0" smtClean="0">
                <a:latin typeface="Baskerville Old Face" panose="02020602080505020303" pitchFamily="18" charset="0"/>
              </a:rPr>
              <a:t>Familiarizing bank staff with the scheme to enable them to assist customers during the enrolment process</a:t>
            </a:r>
          </a:p>
          <a:p>
            <a:pPr>
              <a:buFont typeface="Courier New" panose="02070309020205020404" pitchFamily="49" charset="0"/>
              <a:buChar char="o"/>
            </a:pPr>
            <a:endParaRPr lang="en-US" sz="1800" dirty="0">
              <a:latin typeface="Baskerville Old Face" panose="02020602080505020303" pitchFamily="18" charset="0"/>
            </a:endParaRPr>
          </a:p>
          <a:p>
            <a:endParaRPr lang="en-US" sz="1800" dirty="0">
              <a:latin typeface="Baskerville Old Face" panose="02020602080505020303"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2400" b="1" dirty="0" smtClean="0">
                <a:latin typeface="Baskerville Old Face" pitchFamily="18" charset="0"/>
              </a:rPr>
              <a:t>PROMOTING AWARENESS FOR ACCIDENT INSURANCE COVER</a:t>
            </a:r>
            <a:endParaRPr lang="en-US" sz="2400" dirty="0"/>
          </a:p>
        </p:txBody>
      </p:sp>
      <p:sp>
        <p:nvSpPr>
          <p:cNvPr id="3" name="Content Placeholder 2"/>
          <p:cNvSpPr>
            <a:spLocks noGrp="1"/>
          </p:cNvSpPr>
          <p:nvPr>
            <p:ph idx="1"/>
          </p:nvPr>
        </p:nvSpPr>
        <p:spPr>
          <a:xfrm>
            <a:off x="827700" y="1600201"/>
            <a:ext cx="6711654" cy="4648206"/>
          </a:xfrm>
        </p:spPr>
        <p:txBody>
          <a:bodyPr>
            <a:normAutofit lnSpcReduction="10000"/>
          </a:bodyPr>
          <a:lstStyle/>
          <a:p>
            <a:pPr algn="just">
              <a:buFont typeface="Courier New" panose="02070309020205020404" pitchFamily="49" charset="0"/>
              <a:buChar char="o"/>
            </a:pPr>
            <a:r>
              <a:rPr lang="en-US" dirty="0" smtClean="0">
                <a:latin typeface="Baskerville Old Face" panose="02020602080505020303" pitchFamily="18" charset="0"/>
              </a:rPr>
              <a:t>Special drives in government offices, educational institutions, markets and other prominent places. </a:t>
            </a:r>
          </a:p>
          <a:p>
            <a:pPr algn="just">
              <a:buFont typeface="Courier New" panose="02070309020205020404" pitchFamily="49" charset="0"/>
              <a:buChar char="o"/>
            </a:pPr>
            <a:endParaRPr lang="en-US" dirty="0" smtClean="0">
              <a:latin typeface="Baskerville Old Face" panose="02020602080505020303" pitchFamily="18" charset="0"/>
            </a:endParaRPr>
          </a:p>
          <a:p>
            <a:pPr algn="just">
              <a:buFont typeface="Courier New" panose="02070309020205020404" pitchFamily="49" charset="0"/>
              <a:buChar char="o"/>
            </a:pPr>
            <a:r>
              <a:rPr lang="en-US" dirty="0" smtClean="0">
                <a:latin typeface="Baskerville Old Face" panose="02020602080505020303" pitchFamily="18" charset="0"/>
              </a:rPr>
              <a:t>Wide publicity through electronic media, local print media and also by AIR in local language</a:t>
            </a:r>
          </a:p>
          <a:p>
            <a:pPr algn="just">
              <a:buFont typeface="Courier New" panose="02070309020205020404" pitchFamily="49" charset="0"/>
              <a:buChar char="o"/>
            </a:pPr>
            <a:endParaRPr lang="en-US" dirty="0" smtClean="0">
              <a:latin typeface="Baskerville Old Face" panose="02020602080505020303" pitchFamily="18" charset="0"/>
            </a:endParaRPr>
          </a:p>
          <a:p>
            <a:pPr algn="just">
              <a:buFont typeface="Courier New" panose="02070309020205020404" pitchFamily="49" charset="0"/>
              <a:buChar char="o"/>
            </a:pPr>
            <a:r>
              <a:rPr lang="en-US" dirty="0" smtClean="0">
                <a:latin typeface="Baskerville Old Face" panose="02020602080505020303" pitchFamily="18" charset="0"/>
              </a:rPr>
              <a:t>Press Information Bureau, Shillong has conducted a three day public information campaign and exhibition from 28.01.2016 to 30.01.2016 at Smit village wherein stalls have been set up displaying posters, banners promoting the scheme</a:t>
            </a:r>
          </a:p>
          <a:p>
            <a:pPr algn="just">
              <a:buFont typeface="Courier New" panose="02070309020205020404" pitchFamily="49" charset="0"/>
              <a:buChar char="o"/>
            </a:pPr>
            <a:endParaRPr lang="en-US" dirty="0" smtClean="0">
              <a:latin typeface="Baskerville Old Face" panose="02020602080505020303" pitchFamily="18" charset="0"/>
            </a:endParaRPr>
          </a:p>
          <a:p>
            <a:pPr algn="just">
              <a:buFont typeface="Courier New" panose="02070309020205020404" pitchFamily="49" charset="0"/>
              <a:buChar char="o"/>
            </a:pPr>
            <a:r>
              <a:rPr lang="en-US" dirty="0" smtClean="0">
                <a:latin typeface="Baskerville Old Face" panose="02020602080505020303" pitchFamily="18" charset="0"/>
              </a:rPr>
              <a:t>So far 13396 numbers of PMSSBY were registered</a:t>
            </a:r>
          </a:p>
          <a:p>
            <a:pPr>
              <a:buNone/>
            </a:pP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690282"/>
          </a:xfrm>
        </p:spPr>
        <p:txBody>
          <a:bodyPr>
            <a:normAutofit/>
          </a:bodyPr>
          <a:lstStyle/>
          <a:p>
            <a:pPr algn="ctr"/>
            <a:r>
              <a:rPr lang="en-US" sz="2400" b="1" dirty="0" smtClean="0">
                <a:latin typeface="Baskerville Old Face" pitchFamily="18" charset="0"/>
              </a:rPr>
              <a:t>RUPAY CARD ACTIVATION INITIATIVES</a:t>
            </a:r>
            <a:endParaRPr lang="en-US" sz="2400" b="1" dirty="0">
              <a:latin typeface="Baskerville Old Face" pitchFamily="18" charset="0"/>
            </a:endParaRPr>
          </a:p>
        </p:txBody>
      </p:sp>
      <p:sp>
        <p:nvSpPr>
          <p:cNvPr id="3" name="Content Placeholder 2"/>
          <p:cNvSpPr>
            <a:spLocks noGrp="1"/>
          </p:cNvSpPr>
          <p:nvPr>
            <p:ph idx="1"/>
          </p:nvPr>
        </p:nvSpPr>
        <p:spPr>
          <a:xfrm>
            <a:off x="822749" y="1371600"/>
            <a:ext cx="6711654" cy="4195481"/>
          </a:xfrm>
        </p:spPr>
        <p:txBody>
          <a:bodyPr>
            <a:normAutofit/>
          </a:bodyPr>
          <a:lstStyle/>
          <a:p>
            <a:pPr algn="just"/>
            <a:r>
              <a:rPr lang="en-US" dirty="0" smtClean="0">
                <a:latin typeface="Baskerville Old Face" panose="02020602080505020303" pitchFamily="18" charset="0"/>
              </a:rPr>
              <a:t>Banks </a:t>
            </a:r>
            <a:r>
              <a:rPr lang="en-US" dirty="0">
                <a:latin typeface="Baskerville Old Face" panose="02020602080505020303" pitchFamily="18" charset="0"/>
              </a:rPr>
              <a:t>have been explaining/discussing </a:t>
            </a:r>
            <a:r>
              <a:rPr lang="en-US" dirty="0" smtClean="0">
                <a:latin typeface="Baskerville Old Face" panose="02020602080505020303" pitchFamily="18" charset="0"/>
              </a:rPr>
              <a:t>issue </a:t>
            </a:r>
            <a:r>
              <a:rPr lang="en-US" dirty="0">
                <a:latin typeface="Baskerville Old Face" panose="02020602080505020303" pitchFamily="18" charset="0"/>
              </a:rPr>
              <a:t>in all </a:t>
            </a:r>
            <a:r>
              <a:rPr lang="en-US" dirty="0" smtClean="0">
                <a:latin typeface="Baskerville Old Face" panose="02020602080505020303" pitchFamily="18" charset="0"/>
              </a:rPr>
              <a:t>FLCs and Bank </a:t>
            </a:r>
            <a:r>
              <a:rPr lang="en-US" dirty="0">
                <a:latin typeface="Baskerville Old Face" panose="02020602080505020303" pitchFamily="18" charset="0"/>
              </a:rPr>
              <a:t>branches for activation of Rupay </a:t>
            </a:r>
            <a:r>
              <a:rPr lang="en-US" dirty="0" smtClean="0">
                <a:latin typeface="Baskerville Old Face" panose="02020602080505020303" pitchFamily="18" charset="0"/>
              </a:rPr>
              <a:t>cards</a:t>
            </a:r>
          </a:p>
          <a:p>
            <a:pPr algn="just"/>
            <a:r>
              <a:rPr lang="en-US" dirty="0">
                <a:latin typeface="Baskerville Old Face" panose="02020602080505020303" pitchFamily="18" charset="0"/>
              </a:rPr>
              <a:t>Bank branches have been maintaining close </a:t>
            </a:r>
            <a:r>
              <a:rPr lang="en-US" dirty="0" smtClean="0">
                <a:latin typeface="Baskerville Old Face" panose="02020602080505020303" pitchFamily="18" charset="0"/>
              </a:rPr>
              <a:t>liaison </a:t>
            </a:r>
            <a:r>
              <a:rPr lang="en-US" dirty="0">
                <a:latin typeface="Baskerville Old Face" panose="02020602080505020303" pitchFamily="18" charset="0"/>
              </a:rPr>
              <a:t>with respective post offices for prompt delivery of Rupay PIN </a:t>
            </a:r>
            <a:r>
              <a:rPr lang="en-US" dirty="0" smtClean="0">
                <a:latin typeface="Baskerville Old Face" panose="02020602080505020303" pitchFamily="18" charset="0"/>
              </a:rPr>
              <a:t>mailers</a:t>
            </a:r>
          </a:p>
          <a:p>
            <a:pPr algn="just"/>
            <a:r>
              <a:rPr lang="en-US" dirty="0">
                <a:latin typeface="Baskerville Old Face" panose="02020602080505020303" pitchFamily="18" charset="0"/>
              </a:rPr>
              <a:t>Bank staff have been sensitized for creating awareness about usage of Rupay cards, </a:t>
            </a:r>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Focus </a:t>
            </a:r>
            <a:r>
              <a:rPr lang="en-US" dirty="0">
                <a:latin typeface="Baskerville Old Face" panose="02020602080505020303" pitchFamily="18" charset="0"/>
              </a:rPr>
              <a:t>on delivery and activation of cards to get the benefits of accidental insurance cover of </a:t>
            </a:r>
            <a:r>
              <a:rPr lang="en-US" dirty="0" smtClean="0">
                <a:latin typeface="Baskerville Old Face" panose="02020602080505020303" pitchFamily="18" charset="0"/>
              </a:rPr>
              <a:t>Rs. </a:t>
            </a:r>
            <a:r>
              <a:rPr lang="en-US" dirty="0">
                <a:latin typeface="Baskerville Old Face" panose="02020602080505020303" pitchFamily="18" charset="0"/>
              </a:rPr>
              <a:t>1lakh to the </a:t>
            </a:r>
            <a:r>
              <a:rPr lang="en-US" dirty="0" smtClean="0">
                <a:latin typeface="Baskerville Old Face" panose="02020602080505020303" pitchFamily="18" charset="0"/>
              </a:rPr>
              <a:t>nominee</a:t>
            </a:r>
          </a:p>
          <a:p>
            <a:pPr algn="just"/>
            <a:r>
              <a:rPr lang="en-US" dirty="0">
                <a:latin typeface="Baskerville Old Face" panose="02020602080505020303" pitchFamily="18" charset="0"/>
              </a:rPr>
              <a:t>So far 42% of Rupay cards have been activated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normAutofit/>
          </a:bodyPr>
          <a:lstStyle/>
          <a:p>
            <a:pPr algn="ctr"/>
            <a:r>
              <a:rPr lang="en-US" sz="2400" b="1" dirty="0" smtClean="0">
                <a:latin typeface="Baskerville Old Face" pitchFamily="18" charset="0"/>
              </a:rPr>
              <a:t>BANK  MITRAS  SERVICES  FEEDBACK</a:t>
            </a:r>
            <a:endParaRPr lang="en-US" sz="2400" b="1" dirty="0">
              <a:latin typeface="Baskerville Old Face" pitchFamily="18" charset="0"/>
            </a:endParaRPr>
          </a:p>
        </p:txBody>
      </p:sp>
      <p:sp>
        <p:nvSpPr>
          <p:cNvPr id="3" name="Content Placeholder 2"/>
          <p:cNvSpPr>
            <a:spLocks noGrp="1"/>
          </p:cNvSpPr>
          <p:nvPr>
            <p:ph idx="1"/>
          </p:nvPr>
        </p:nvSpPr>
        <p:spPr>
          <a:xfrm>
            <a:off x="828436" y="1524000"/>
            <a:ext cx="6711654" cy="4195481"/>
          </a:xfrm>
        </p:spPr>
        <p:txBody>
          <a:bodyPr>
            <a:normAutofit/>
          </a:bodyPr>
          <a:lstStyle/>
          <a:p>
            <a:pPr algn="just"/>
            <a:r>
              <a:rPr lang="en-US" dirty="0">
                <a:latin typeface="Baskerville Old Face" panose="02020602080505020303" pitchFamily="18" charset="0"/>
              </a:rPr>
              <a:t>Active Bank Mitras are available in the respective </a:t>
            </a:r>
            <a:r>
              <a:rPr lang="en-US" dirty="0" smtClean="0">
                <a:latin typeface="Baskerville Old Face" panose="02020602080505020303" pitchFamily="18" charset="0"/>
              </a:rPr>
              <a:t>Customer </a:t>
            </a:r>
            <a:r>
              <a:rPr lang="en-US" dirty="0">
                <a:latin typeface="Baskerville Old Face" panose="02020602080505020303" pitchFamily="18" charset="0"/>
              </a:rPr>
              <a:t>S</a:t>
            </a:r>
            <a:r>
              <a:rPr lang="en-US" dirty="0" smtClean="0">
                <a:latin typeface="Baskerville Old Face" panose="02020602080505020303" pitchFamily="18" charset="0"/>
              </a:rPr>
              <a:t>ervice </a:t>
            </a:r>
            <a:r>
              <a:rPr lang="en-US" dirty="0">
                <a:latin typeface="Baskerville Old Face" panose="02020602080505020303" pitchFamily="18" charset="0"/>
              </a:rPr>
              <a:t>P</a:t>
            </a:r>
            <a:r>
              <a:rPr lang="en-US" dirty="0" smtClean="0">
                <a:latin typeface="Baskerville Old Face" panose="02020602080505020303" pitchFamily="18" charset="0"/>
              </a:rPr>
              <a:t>oints </a:t>
            </a:r>
            <a:r>
              <a:rPr lang="en-US" dirty="0">
                <a:latin typeface="Baskerville Old Face" panose="02020602080505020303" pitchFamily="18" charset="0"/>
              </a:rPr>
              <a:t>(CSP</a:t>
            </a:r>
            <a:r>
              <a:rPr lang="en-US" dirty="0" smtClean="0">
                <a:latin typeface="Baskerville Old Face" panose="02020602080505020303" pitchFamily="18" charset="0"/>
              </a:rPr>
              <a:t>)</a:t>
            </a:r>
          </a:p>
          <a:p>
            <a:pPr algn="just"/>
            <a:endParaRPr lang="en-US" dirty="0" smtClean="0">
              <a:latin typeface="Baskerville Old Face" panose="02020602080505020303" pitchFamily="18" charset="0"/>
            </a:endParaRPr>
          </a:p>
          <a:p>
            <a:pPr algn="just"/>
            <a:r>
              <a:rPr lang="en-US" dirty="0">
                <a:latin typeface="Baskerville Old Face" panose="02020602080505020303" pitchFamily="18" charset="0"/>
              </a:rPr>
              <a:t>R</a:t>
            </a:r>
            <a:r>
              <a:rPr lang="en-US" dirty="0" smtClean="0">
                <a:latin typeface="Baskerville Old Face" panose="02020602080505020303" pitchFamily="18" charset="0"/>
              </a:rPr>
              <a:t>endering </a:t>
            </a:r>
            <a:r>
              <a:rPr lang="en-US" dirty="0">
                <a:latin typeface="Baskerville Old Face" panose="02020602080505020303" pitchFamily="18" charset="0"/>
              </a:rPr>
              <a:t>the banking services through proper devices – </a:t>
            </a:r>
            <a:r>
              <a:rPr lang="en-US" dirty="0" smtClean="0">
                <a:latin typeface="Baskerville Old Face" panose="02020602080505020303" pitchFamily="18" charset="0"/>
              </a:rPr>
              <a:t>Kiosk </a:t>
            </a:r>
            <a:r>
              <a:rPr lang="en-US" dirty="0">
                <a:latin typeface="Baskerville Old Face" panose="02020602080505020303" pitchFamily="18" charset="0"/>
              </a:rPr>
              <a:t>B</a:t>
            </a:r>
            <a:r>
              <a:rPr lang="en-US" dirty="0" smtClean="0">
                <a:latin typeface="Baskerville Old Face" panose="02020602080505020303" pitchFamily="18" charset="0"/>
              </a:rPr>
              <a:t>anking </a:t>
            </a:r>
            <a:r>
              <a:rPr lang="en-US" dirty="0">
                <a:latin typeface="Baskerville Old Face" panose="02020602080505020303" pitchFamily="18" charset="0"/>
              </a:rPr>
              <a:t>and doing daily transactions like deposits, withdrawal, remittances etc. </a:t>
            </a:r>
            <a:endParaRPr lang="en-US" dirty="0" smtClean="0">
              <a:latin typeface="Baskerville Old Face" panose="02020602080505020303" pitchFamily="18" charset="0"/>
            </a:endParaRPr>
          </a:p>
          <a:p>
            <a:pPr algn="just"/>
            <a:endParaRPr lang="en-US" dirty="0" smtClean="0">
              <a:latin typeface="Baskerville Old Face" panose="02020602080505020303" pitchFamily="18" charset="0"/>
            </a:endParaRPr>
          </a:p>
          <a:p>
            <a:pPr algn="just"/>
            <a:r>
              <a:rPr lang="en-US" dirty="0" smtClean="0">
                <a:latin typeface="Baskerville Old Face" panose="02020602080505020303" pitchFamily="18" charset="0"/>
              </a:rPr>
              <a:t>53 CSPs have been registered and made operational</a:t>
            </a:r>
          </a:p>
          <a:p>
            <a:pPr algn="just"/>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766482"/>
          </a:xfrm>
        </p:spPr>
        <p:txBody>
          <a:bodyPr>
            <a:normAutofit/>
          </a:bodyPr>
          <a:lstStyle/>
          <a:p>
            <a:pPr algn="ctr"/>
            <a:r>
              <a:rPr lang="en-US" sz="2400" b="1" dirty="0" smtClean="0">
                <a:latin typeface="Baskerville Old Face" pitchFamily="18" charset="0"/>
              </a:rPr>
              <a:t>STATUS OF ZERO BALANCE ACCOUNTS</a:t>
            </a:r>
            <a:endParaRPr lang="en-US" sz="2400" b="1" dirty="0">
              <a:latin typeface="Baskerville Old Face" pitchFamily="18" charset="0"/>
            </a:endParaRPr>
          </a:p>
        </p:txBody>
      </p:sp>
      <p:sp>
        <p:nvSpPr>
          <p:cNvPr id="3" name="Content Placeholder 2"/>
          <p:cNvSpPr>
            <a:spLocks noGrp="1"/>
          </p:cNvSpPr>
          <p:nvPr>
            <p:ph idx="1"/>
          </p:nvPr>
        </p:nvSpPr>
        <p:spPr>
          <a:xfrm>
            <a:off x="828436" y="1524000"/>
            <a:ext cx="6711654" cy="4195481"/>
          </a:xfrm>
        </p:spPr>
        <p:txBody>
          <a:bodyPr/>
          <a:lstStyle/>
          <a:p>
            <a:pPr algn="just"/>
            <a:r>
              <a:rPr lang="en-US" dirty="0">
                <a:latin typeface="Baskerville Old Face" panose="02020602080505020303" pitchFamily="18" charset="0"/>
              </a:rPr>
              <a:t>All bank branches and CSPs are making contacts with the account holders by personal visits, phone calls, sending letters to the account holders for deposits in their zero balance accounts and activation of Rupay </a:t>
            </a:r>
            <a:r>
              <a:rPr lang="en-US" dirty="0" smtClean="0">
                <a:latin typeface="Baskerville Old Face" panose="02020602080505020303" pitchFamily="18" charset="0"/>
              </a:rPr>
              <a:t>cards</a:t>
            </a:r>
          </a:p>
          <a:p>
            <a:pPr algn="just"/>
            <a:r>
              <a:rPr lang="en-US" dirty="0">
                <a:latin typeface="Baskerville Old Face" panose="02020602080505020303" pitchFamily="18" charset="0"/>
              </a:rPr>
              <a:t>So far 1562 zero balance accounts have been upgraded into deposit accounts out of approximately </a:t>
            </a:r>
            <a:r>
              <a:rPr lang="en-US" dirty="0" smtClean="0">
                <a:latin typeface="Baskerville Old Face" panose="02020602080505020303" pitchFamily="18" charset="0"/>
              </a:rPr>
              <a:t>5521 </a:t>
            </a:r>
            <a:r>
              <a:rPr lang="en-US" dirty="0">
                <a:latin typeface="Baskerville Old Face" panose="02020602080505020303" pitchFamily="18" charset="0"/>
              </a:rPr>
              <a:t>zero balance </a:t>
            </a:r>
            <a:r>
              <a:rPr lang="en-US" dirty="0" smtClean="0">
                <a:latin typeface="Baskerville Old Face" panose="02020602080505020303" pitchFamily="18" charset="0"/>
              </a:rPr>
              <a:t>accounts</a:t>
            </a:r>
          </a:p>
          <a:p>
            <a:pPr algn="just"/>
            <a:endParaRPr lang="en-US" dirty="0" smtClean="0">
              <a:latin typeface="Baskerville Old Face" panose="02020602080505020303" pitchFamily="18" charset="0"/>
            </a:endParaRPr>
          </a:p>
          <a:p>
            <a:pPr algn="just"/>
            <a:endParaRPr lang="en-US" dirty="0">
              <a:latin typeface="Baskerville Old Face" panose="02020602080505020303" pitchFamily="18" charset="0"/>
            </a:endParaRPr>
          </a:p>
        </p:txBody>
      </p:sp>
      <p:graphicFrame>
        <p:nvGraphicFramePr>
          <p:cNvPr id="12" name="Chart 11"/>
          <p:cNvGraphicFramePr/>
          <p:nvPr/>
        </p:nvGraphicFramePr>
        <p:xfrm>
          <a:off x="1295400" y="4114800"/>
          <a:ext cx="6096000" cy="2286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918882"/>
          </a:xfrm>
        </p:spPr>
        <p:txBody>
          <a:bodyPr>
            <a:normAutofit/>
          </a:bodyPr>
          <a:lstStyle/>
          <a:p>
            <a:pPr algn="ctr"/>
            <a:r>
              <a:rPr lang="en-US" sz="2400" b="1" dirty="0" smtClean="0">
                <a:latin typeface="Baskerville Old Face" pitchFamily="18" charset="0"/>
              </a:rPr>
              <a:t>STATUS OF ZERO BALANCE ACCOUNTS FOR WOMEN</a:t>
            </a:r>
            <a:endParaRPr lang="en-US" sz="2400" b="1" dirty="0">
              <a:latin typeface="Baskerville Old Face" pitchFamily="18" charset="0"/>
            </a:endParaRPr>
          </a:p>
        </p:txBody>
      </p:sp>
      <p:sp>
        <p:nvSpPr>
          <p:cNvPr id="3" name="Content Placeholder 2"/>
          <p:cNvSpPr>
            <a:spLocks noGrp="1"/>
          </p:cNvSpPr>
          <p:nvPr>
            <p:ph idx="1"/>
          </p:nvPr>
        </p:nvSpPr>
        <p:spPr/>
        <p:txBody>
          <a:bodyPr>
            <a:normAutofit/>
          </a:bodyPr>
          <a:lstStyle/>
          <a:p>
            <a:pPr algn="just"/>
            <a:r>
              <a:rPr lang="en-US" dirty="0" smtClean="0">
                <a:latin typeface="Baskerville Old Face" panose="02020602080505020303" pitchFamily="18" charset="0"/>
              </a:rPr>
              <a:t>Likewise similar </a:t>
            </a:r>
            <a:r>
              <a:rPr lang="en-US" dirty="0">
                <a:latin typeface="Baskerville Old Face" panose="02020602080505020303" pitchFamily="18" charset="0"/>
              </a:rPr>
              <a:t>steps have been adopted for women account holders </a:t>
            </a:r>
            <a:r>
              <a:rPr lang="en-US" dirty="0" smtClean="0">
                <a:latin typeface="Baskerville Old Face" panose="02020602080505020303" pitchFamily="18" charset="0"/>
              </a:rPr>
              <a:t> - 88.4%</a:t>
            </a:r>
            <a:endParaRPr lang="en-US" dirty="0">
              <a:latin typeface="Baskerville Old Face" panose="02020602080505020303" pitchFamily="18" charset="0"/>
            </a:endParaRPr>
          </a:p>
        </p:txBody>
      </p:sp>
      <p:graphicFrame>
        <p:nvGraphicFramePr>
          <p:cNvPr id="4" name="Chart 3"/>
          <p:cNvGraphicFramePr/>
          <p:nvPr/>
        </p:nvGraphicFramePr>
        <p:xfrm>
          <a:off x="1524000" y="3124200"/>
          <a:ext cx="5943600" cy="330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272</TotalTime>
  <Words>860</Words>
  <Application>Microsoft Office PowerPoint</Application>
  <PresentationFormat>On-screen Show (4:3)</PresentationFormat>
  <Paragraphs>127</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Ion</vt:lpstr>
      <vt:lpstr>Slide 1</vt:lpstr>
      <vt:lpstr>DISTRICT PROFILE</vt:lpstr>
      <vt:lpstr>LAUNCH OF PMJDY IN MEGHALAYA</vt:lpstr>
      <vt:lpstr>PROMOTING  AWARENESS  FOR  ACCIDENT INSURANCE  COVER</vt:lpstr>
      <vt:lpstr>PROMOTING AWARENESS FOR ACCIDENT INSURANCE COVER</vt:lpstr>
      <vt:lpstr>RUPAY CARD ACTIVATION INITIATIVES</vt:lpstr>
      <vt:lpstr>BANK  MITRAS  SERVICES  FEEDBACK</vt:lpstr>
      <vt:lpstr>STATUS OF ZERO BALANCE ACCOUNTS</vt:lpstr>
      <vt:lpstr>STATUS OF ZERO BALANCE ACCOUNTS FOR WOMEN</vt:lpstr>
      <vt:lpstr>EFFORTS  IN IMPLEMENTING IN DIFFICULT   GEOGRAPHICAL TERRAIN AND OTHER SOCIAL CRITERIA</vt:lpstr>
      <vt:lpstr>STATUS OF AADHAR</vt:lpstr>
      <vt:lpstr>SCOPE AND SUGGESTIONS</vt:lpstr>
      <vt:lpstr>INNOVATIONS  INTRODUCED  FOR SUCCESSFUL  IMPLEMENTATION</vt:lpstr>
      <vt:lpstr>IMPROVEMENTS  IN  ACHIEVING  SCHEME   GOALS</vt:lpstr>
      <vt:lpstr>ENSURING  EFFICIENT  AND  CORRUPTION FREE  PUBLIC  DELIVERY  SYSTEMS</vt:lpstr>
      <vt:lpstr>INNOVATION  &amp;  ADAPTATION  TO  MEET CITIZEN’S  REQUIREMENTS</vt:lpstr>
      <vt:lpstr>EXTRAORDINARY   PERFORMANCE  RELATING  TO PROGRAMME  IMPLEMENTATION</vt:lpstr>
      <vt:lpstr>SETTING   HIGH   STANDARDS   OF   SERVICE AND   CONTINUED   IMPROVEMENT   FOR IMPLEMENTATION </vt:lpstr>
      <vt:lpstr>SYSTEMATIC   CHANGES   TO   ENSURE SUSTAINABILITY</vt:lpstr>
      <vt:lpstr>EFFECTS   AND   BENEFITS   ON   ALLIED AREAS</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PRADHAN MANTRI JAN DHAN YOJNA</dc:title>
  <dc:creator>HP</dc:creator>
  <cp:lastModifiedBy>admin</cp:lastModifiedBy>
  <cp:revision>114</cp:revision>
  <dcterms:created xsi:type="dcterms:W3CDTF">2016-02-25T16:13:50Z</dcterms:created>
  <dcterms:modified xsi:type="dcterms:W3CDTF">2016-02-27T20:04:35Z</dcterms:modified>
</cp:coreProperties>
</file>