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6" r:id="rId5"/>
    <p:sldId id="257" r:id="rId6"/>
    <p:sldId id="259" r:id="rId7"/>
    <p:sldId id="269" r:id="rId8"/>
    <p:sldId id="260" r:id="rId9"/>
    <p:sldId id="268" r:id="rId10"/>
    <p:sldId id="262" r:id="rId11"/>
    <p:sldId id="263" r:id="rId12"/>
    <p:sldId id="264" r:id="rId13"/>
    <p:sldId id="265" r:id="rId14"/>
    <p:sldId id="271" r:id="rId15"/>
    <p:sldId id="27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951" autoAdjust="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A898D58-F340-4B90-BD07-B941F0587E55}" type="datetimeFigureOut">
              <a:rPr lang="en-US" smtClean="0"/>
              <a:pPr/>
              <a:t>29-Feb-16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A898D58-F340-4B90-BD07-B941F0587E55}" type="datetimeFigureOut">
              <a:rPr lang="en-US" smtClean="0"/>
              <a:pPr/>
              <a:t>29-Feb-16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A898D58-F340-4B90-BD07-B941F0587E55}" type="datetimeFigureOut">
              <a:rPr lang="en-US" smtClean="0"/>
              <a:pPr/>
              <a:t>29-Feb-16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A898D58-F340-4B90-BD07-B941F0587E55}" type="datetimeFigureOut">
              <a:rPr lang="en-US" smtClean="0"/>
              <a:pPr/>
              <a:t>29-Feb-16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98D58-F340-4B90-BD07-B941F0587E55}" type="datetimeFigureOut">
              <a:rPr lang="en-US" smtClean="0"/>
              <a:pPr/>
              <a:t>29-Feb-16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A898D58-F340-4B90-BD07-B941F0587E55}" type="datetimeFigureOut">
              <a:rPr lang="en-US" smtClean="0"/>
              <a:pPr/>
              <a:t>29-Feb-16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A898D58-F340-4B90-BD07-B941F0587E55}" type="datetimeFigureOut">
              <a:rPr lang="en-US" smtClean="0"/>
              <a:pPr/>
              <a:t>29-Feb-16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A898D58-F340-4B90-BD07-B941F0587E55}" type="datetimeFigureOut">
              <a:rPr lang="en-US" smtClean="0"/>
              <a:pPr/>
              <a:t>29-Feb-16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98D58-F340-4B90-BD07-B941F0587E55}" type="datetimeFigureOut">
              <a:rPr lang="en-US" smtClean="0"/>
              <a:pPr/>
              <a:t>29-Feb-16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98D58-F340-4B90-BD07-B941F0587E55}" type="datetimeFigureOut">
              <a:rPr lang="en-US" smtClean="0"/>
              <a:pPr/>
              <a:t>29-Feb-16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98D58-F340-4B90-BD07-B941F0587E55}" type="datetimeFigureOut">
              <a:rPr lang="en-US" smtClean="0"/>
              <a:pPr/>
              <a:t>29-Feb-16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E95B6B5-0757-4D77-9C5C-32D2E0FB72F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98D58-F340-4B90-BD07-B941F0587E55}" type="datetimeFigureOut">
              <a:rPr lang="en-US" smtClean="0"/>
              <a:pPr/>
              <a:t>29-Feb-16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5B6B5-0757-4D77-9C5C-32D2E0FB72F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642" y="1285860"/>
            <a:ext cx="8886828" cy="1643073"/>
          </a:xfrm>
        </p:spPr>
        <p:txBody>
          <a:bodyPr>
            <a:normAutofit fontScale="90000"/>
          </a:bodyPr>
          <a:lstStyle/>
          <a:p>
            <a:r>
              <a:rPr lang="en-IN" dirty="0" smtClean="0">
                <a:latin typeface="Aharoni" pitchFamily="2" charset="-79"/>
                <a:cs typeface="Aharoni" pitchFamily="2" charset="-79"/>
              </a:rPr>
              <a:t/>
            </a:r>
            <a:br>
              <a:rPr lang="en-IN" dirty="0" smtClean="0">
                <a:latin typeface="Aharoni" pitchFamily="2" charset="-79"/>
                <a:cs typeface="Aharoni" pitchFamily="2" charset="-79"/>
              </a:rPr>
            </a:br>
            <a:r>
              <a:rPr lang="en-IN" dirty="0" smtClean="0">
                <a:latin typeface="Aharoni" pitchFamily="2" charset="-79"/>
                <a:cs typeface="Aharoni" pitchFamily="2" charset="-79"/>
              </a:rPr>
              <a:t/>
            </a:r>
            <a:br>
              <a:rPr lang="en-IN" dirty="0" smtClean="0">
                <a:latin typeface="Aharoni" pitchFamily="2" charset="-79"/>
                <a:cs typeface="Aharoni" pitchFamily="2" charset="-79"/>
              </a:rPr>
            </a:br>
            <a:r>
              <a:rPr lang="en-IN" dirty="0" smtClean="0">
                <a:latin typeface="Aharoni" pitchFamily="2" charset="-79"/>
                <a:cs typeface="Aharoni" pitchFamily="2" charset="-79"/>
              </a:rPr>
              <a:t>Priority Programme</a:t>
            </a:r>
            <a:br>
              <a:rPr lang="en-IN" dirty="0" smtClean="0">
                <a:latin typeface="Aharoni" pitchFamily="2" charset="-79"/>
                <a:cs typeface="Aharoni" pitchFamily="2" charset="-79"/>
              </a:rPr>
            </a:br>
            <a:r>
              <a:rPr lang="en-IN" dirty="0" smtClean="0">
                <a:latin typeface="Aharoni" pitchFamily="2" charset="-79"/>
                <a:cs typeface="Aharoni" pitchFamily="2" charset="-79"/>
              </a:rPr>
              <a:t>*</a:t>
            </a:r>
            <a:r>
              <a:rPr lang="en-IN" dirty="0" err="1" smtClean="0">
                <a:latin typeface="Aharoni" pitchFamily="2" charset="-79"/>
                <a:cs typeface="Aharoni" pitchFamily="2" charset="-79"/>
              </a:rPr>
              <a:t>Pradhan</a:t>
            </a:r>
            <a:r>
              <a:rPr lang="en-IN" dirty="0" smtClean="0">
                <a:latin typeface="Aharoni" pitchFamily="2" charset="-79"/>
                <a:cs typeface="Aharoni" pitchFamily="2" charset="-79"/>
              </a:rPr>
              <a:t> </a:t>
            </a:r>
            <a:r>
              <a:rPr lang="en-IN" dirty="0" err="1" smtClean="0">
                <a:latin typeface="Aharoni" pitchFamily="2" charset="-79"/>
                <a:cs typeface="Aharoni" pitchFamily="2" charset="-79"/>
              </a:rPr>
              <a:t>Mantri</a:t>
            </a:r>
            <a:r>
              <a:rPr lang="en-IN" dirty="0" smtClean="0">
                <a:latin typeface="Aharoni" pitchFamily="2" charset="-79"/>
                <a:cs typeface="Aharoni" pitchFamily="2" charset="-79"/>
              </a:rPr>
              <a:t> Jan </a:t>
            </a:r>
            <a:r>
              <a:rPr lang="en-IN" dirty="0" err="1" smtClean="0">
                <a:latin typeface="Aharoni" pitchFamily="2" charset="-79"/>
                <a:cs typeface="Aharoni" pitchFamily="2" charset="-79"/>
              </a:rPr>
              <a:t>Dhan</a:t>
            </a:r>
            <a:r>
              <a:rPr lang="en-IN" dirty="0" smtClean="0">
                <a:latin typeface="Aharoni" pitchFamily="2" charset="-79"/>
                <a:cs typeface="Aharoni" pitchFamily="2" charset="-79"/>
              </a:rPr>
              <a:t> </a:t>
            </a:r>
            <a:r>
              <a:rPr lang="en-IN" dirty="0" err="1" smtClean="0">
                <a:latin typeface="Aharoni" pitchFamily="2" charset="-79"/>
                <a:cs typeface="Aharoni" pitchFamily="2" charset="-79"/>
              </a:rPr>
              <a:t>Yojana</a:t>
            </a:r>
            <a:r>
              <a:rPr lang="en-IN" dirty="0" smtClean="0">
                <a:latin typeface="Aharoni" pitchFamily="2" charset="-79"/>
                <a:cs typeface="Aharoni" pitchFamily="2" charset="-79"/>
              </a:rPr>
              <a:t>*</a:t>
            </a:r>
            <a:r>
              <a:rPr lang="en-IN" dirty="0" smtClean="0"/>
              <a:t/>
            </a:r>
            <a:br>
              <a:rPr lang="en-IN" dirty="0" smtClean="0"/>
            </a:br>
            <a:endParaRPr lang="en-IN" dirty="0"/>
          </a:p>
        </p:txBody>
      </p:sp>
      <p:sp>
        <p:nvSpPr>
          <p:cNvPr id="3" name="Subtitle 2"/>
          <p:cNvSpPr>
            <a:spLocks noGrp="1"/>
          </p:cNvSpPr>
          <p:nvPr>
            <p:ph type="subTitle" idx="1"/>
          </p:nvPr>
        </p:nvSpPr>
        <p:spPr>
          <a:xfrm>
            <a:off x="1071538" y="3071810"/>
            <a:ext cx="7786742" cy="1752600"/>
          </a:xfrm>
        </p:spPr>
        <p:txBody>
          <a:bodyPr>
            <a:normAutofit fontScale="92500" lnSpcReduction="20000"/>
          </a:bodyPr>
          <a:lstStyle/>
          <a:p>
            <a:r>
              <a:rPr lang="en-IN" b="1" dirty="0" smtClean="0">
                <a:solidFill>
                  <a:schemeClr val="accent3">
                    <a:lumMod val="50000"/>
                  </a:schemeClr>
                </a:solidFill>
                <a:latin typeface="Aharoni" pitchFamily="2" charset="-79"/>
                <a:cs typeface="Aharoni" pitchFamily="2" charset="-79"/>
              </a:rPr>
              <a:t>Presentation From District </a:t>
            </a:r>
            <a:r>
              <a:rPr lang="en-IN" b="1" dirty="0" err="1" smtClean="0">
                <a:solidFill>
                  <a:schemeClr val="accent3">
                    <a:lumMod val="50000"/>
                  </a:schemeClr>
                </a:solidFill>
                <a:latin typeface="Aharoni" pitchFamily="2" charset="-79"/>
                <a:cs typeface="Aharoni" pitchFamily="2" charset="-79"/>
              </a:rPr>
              <a:t>Murshidabad</a:t>
            </a:r>
            <a:r>
              <a:rPr lang="en-IN" b="1" dirty="0" smtClean="0">
                <a:solidFill>
                  <a:schemeClr val="accent3">
                    <a:lumMod val="50000"/>
                  </a:schemeClr>
                </a:solidFill>
                <a:latin typeface="Aharoni" pitchFamily="2" charset="-79"/>
                <a:cs typeface="Aharoni" pitchFamily="2" charset="-79"/>
              </a:rPr>
              <a:t> </a:t>
            </a:r>
            <a:r>
              <a:rPr lang="en-IN" b="1" dirty="0" smtClean="0">
                <a:solidFill>
                  <a:schemeClr val="accent3">
                    <a:lumMod val="50000"/>
                  </a:schemeClr>
                </a:solidFill>
              </a:rPr>
              <a:t>West Bengal</a:t>
            </a:r>
          </a:p>
          <a:p>
            <a:r>
              <a:rPr lang="en-IN" b="1" dirty="0" smtClean="0">
                <a:solidFill>
                  <a:schemeClr val="accent3">
                    <a:lumMod val="50000"/>
                  </a:schemeClr>
                </a:solidFill>
              </a:rPr>
              <a:t>Date--01.03.2016</a:t>
            </a:r>
          </a:p>
          <a:p>
            <a:r>
              <a:rPr lang="en-IN" b="1" dirty="0" smtClean="0">
                <a:solidFill>
                  <a:schemeClr val="accent3">
                    <a:lumMod val="50000"/>
                  </a:schemeClr>
                </a:solidFill>
              </a:rPr>
              <a:t>Time slot.  11 AM.</a:t>
            </a:r>
            <a:endParaRPr lang="en-IN" b="1" dirty="0">
              <a:solidFill>
                <a:schemeClr val="accent3">
                  <a:lumMod val="50000"/>
                </a:schemeClr>
              </a:solidFill>
            </a:endParaRPr>
          </a:p>
        </p:txBody>
      </p:sp>
      <p:pic>
        <p:nvPicPr>
          <p:cNvPr id="4" name="Picture 2" descr="D:\MSD RO\ED Meet\msd\b-murshidabad.jpg"/>
          <p:cNvPicPr>
            <a:picLocks noChangeAspect="1" noChangeArrowheads="1"/>
          </p:cNvPicPr>
          <p:nvPr/>
        </p:nvPicPr>
        <p:blipFill>
          <a:blip r:embed="rId2" cstate="print">
            <a:lum bright="40000"/>
          </a:blip>
          <a:srcRect/>
          <a:stretch>
            <a:fillRect/>
          </a:stretch>
        </p:blipFill>
        <p:spPr bwMode="auto">
          <a:xfrm>
            <a:off x="85756" y="5334000"/>
            <a:ext cx="8915400" cy="1600200"/>
          </a:xfrm>
          <a:prstGeom prst="rect">
            <a:avLst/>
          </a:prstGeom>
          <a:ln>
            <a:noFill/>
          </a:ln>
          <a:effectLst>
            <a:softEdge rad="112500"/>
          </a:effectLst>
        </p:spPr>
      </p:pic>
      <p:pic>
        <p:nvPicPr>
          <p:cNvPr id="1026" name="Picture 2" descr="C:\Users\Admin\Desktop\PMBY\header_banner.jpg"/>
          <p:cNvPicPr>
            <a:picLocks noChangeAspect="1" noChangeArrowheads="1"/>
          </p:cNvPicPr>
          <p:nvPr/>
        </p:nvPicPr>
        <p:blipFill>
          <a:blip r:embed="rId3" cstate="print"/>
          <a:srcRect/>
          <a:stretch>
            <a:fillRect/>
          </a:stretch>
        </p:blipFill>
        <p:spPr bwMode="auto">
          <a:xfrm>
            <a:off x="0" y="0"/>
            <a:ext cx="9144000" cy="1489075"/>
          </a:xfrm>
          <a:prstGeom prst="rect">
            <a:avLst/>
          </a:prstGeom>
          <a:noFill/>
        </p:spPr>
      </p:pic>
      <p:pic>
        <p:nvPicPr>
          <p:cNvPr id="5" name="Picture 3"/>
          <p:cNvPicPr>
            <a:picLocks noChangeAspect="1"/>
          </p:cNvPicPr>
          <p:nvPr/>
        </p:nvPicPr>
        <p:blipFill>
          <a:blip r:embed="rId4" cstate="print"/>
          <a:srcRect/>
          <a:stretch>
            <a:fillRect/>
          </a:stretch>
        </p:blipFill>
        <p:spPr bwMode="auto">
          <a:xfrm>
            <a:off x="3357554" y="0"/>
            <a:ext cx="1571636" cy="1428736"/>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pPr algn="l"/>
            <a:r>
              <a:rPr lang="en-IN" sz="2800" b="1" u="sng" dirty="0" smtClean="0"/>
              <a:t>Efforts in implementing in difficult geographical terrain and BPL no( Social Criteria):</a:t>
            </a:r>
            <a:endParaRPr lang="en-IN" sz="2800" b="1" u="sng" dirty="0"/>
          </a:p>
        </p:txBody>
      </p:sp>
      <p:sp>
        <p:nvSpPr>
          <p:cNvPr id="3" name="Content Placeholder 2"/>
          <p:cNvSpPr>
            <a:spLocks noGrp="1"/>
          </p:cNvSpPr>
          <p:nvPr>
            <p:ph idx="1"/>
          </p:nvPr>
        </p:nvSpPr>
        <p:spPr>
          <a:xfrm>
            <a:off x="357158" y="1643050"/>
            <a:ext cx="8229600" cy="4554551"/>
          </a:xfrm>
        </p:spPr>
        <p:txBody>
          <a:bodyPr/>
          <a:lstStyle/>
          <a:p>
            <a:pPr>
              <a:buFont typeface="Wingdings" pitchFamily="2" charset="2"/>
              <a:buChar char="ü"/>
            </a:pPr>
            <a:r>
              <a:rPr lang="en-IN" dirty="0" smtClean="0">
                <a:solidFill>
                  <a:srgbClr val="0070C0"/>
                </a:solidFill>
              </a:rPr>
              <a:t>Some part of the district, particularly the embankment of Bhagirathi River are still having some difficult area. Banking facilities has been provided through Bank </a:t>
            </a:r>
            <a:r>
              <a:rPr lang="en-IN" dirty="0" err="1" smtClean="0">
                <a:solidFill>
                  <a:srgbClr val="0070C0"/>
                </a:solidFill>
              </a:rPr>
              <a:t>Mitras</a:t>
            </a:r>
            <a:r>
              <a:rPr lang="en-IN" dirty="0" smtClean="0">
                <a:solidFill>
                  <a:srgbClr val="0070C0"/>
                </a:solidFill>
              </a:rPr>
              <a:t> in those areas.</a:t>
            </a:r>
            <a:endParaRPr lang="en-IN" dirty="0">
              <a:solidFill>
                <a:srgbClr val="0070C0"/>
              </a:solidFill>
            </a:endParaRPr>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b="1" u="sng" dirty="0" smtClean="0"/>
              <a:t>No of </a:t>
            </a:r>
            <a:r>
              <a:rPr lang="en-IN" b="1" u="sng" dirty="0" err="1" smtClean="0"/>
              <a:t>Aadhaar</a:t>
            </a:r>
            <a:r>
              <a:rPr lang="en-IN" b="1" u="sng" dirty="0" smtClean="0"/>
              <a:t> seeding done and efforts made for the same:</a:t>
            </a:r>
            <a:endParaRPr lang="en-IN" b="1" u="sng" dirty="0"/>
          </a:p>
        </p:txBody>
      </p:sp>
      <p:sp>
        <p:nvSpPr>
          <p:cNvPr id="3" name="Content Placeholder 2"/>
          <p:cNvSpPr>
            <a:spLocks noGrp="1"/>
          </p:cNvSpPr>
          <p:nvPr>
            <p:ph idx="1"/>
          </p:nvPr>
        </p:nvSpPr>
        <p:spPr>
          <a:xfrm>
            <a:off x="0" y="2285992"/>
            <a:ext cx="5286380" cy="3143272"/>
          </a:xfrm>
        </p:spPr>
        <p:txBody>
          <a:bodyPr>
            <a:normAutofit/>
          </a:bodyPr>
          <a:lstStyle/>
          <a:p>
            <a:pPr>
              <a:buFont typeface="Wingdings" pitchFamily="2" charset="2"/>
              <a:buChar char="v"/>
            </a:pPr>
            <a:r>
              <a:rPr lang="en-IN" sz="2400" dirty="0" smtClean="0">
                <a:solidFill>
                  <a:srgbClr val="0070C0"/>
                </a:solidFill>
              </a:rPr>
              <a:t>Wide publicity made in the Public </a:t>
            </a:r>
            <a:r>
              <a:rPr lang="en-IN" sz="2400" dirty="0" err="1" smtClean="0">
                <a:solidFill>
                  <a:srgbClr val="0070C0"/>
                </a:solidFill>
              </a:rPr>
              <a:t>Places,Govt</a:t>
            </a:r>
            <a:r>
              <a:rPr lang="en-IN" sz="2400" dirty="0" smtClean="0">
                <a:solidFill>
                  <a:srgbClr val="0070C0"/>
                </a:solidFill>
              </a:rPr>
              <a:t>. Offices, Gram </a:t>
            </a:r>
            <a:r>
              <a:rPr lang="en-IN" sz="2400" dirty="0" err="1" smtClean="0">
                <a:solidFill>
                  <a:srgbClr val="0070C0"/>
                </a:solidFill>
              </a:rPr>
              <a:t>Panchayats</a:t>
            </a:r>
            <a:r>
              <a:rPr lang="en-IN" sz="2400" dirty="0" smtClean="0">
                <a:solidFill>
                  <a:srgbClr val="0070C0"/>
                </a:solidFill>
              </a:rPr>
              <a:t> as well as in the BC points, </a:t>
            </a:r>
            <a:r>
              <a:rPr lang="en-IN" sz="2400" dirty="0" err="1" smtClean="0">
                <a:solidFill>
                  <a:srgbClr val="0070C0"/>
                </a:solidFill>
              </a:rPr>
              <a:t>ATMs,and</a:t>
            </a:r>
            <a:r>
              <a:rPr lang="en-IN" sz="2400" dirty="0" smtClean="0">
                <a:solidFill>
                  <a:srgbClr val="0070C0"/>
                </a:solidFill>
              </a:rPr>
              <a:t> Bank Branch premises.</a:t>
            </a:r>
            <a:endParaRPr lang="en-IN" sz="2400" dirty="0">
              <a:solidFill>
                <a:srgbClr val="0070C0"/>
              </a:solidFill>
            </a:endParaRPr>
          </a:p>
          <a:p>
            <a:pPr>
              <a:buFont typeface="Wingdings" pitchFamily="2" charset="2"/>
              <a:buChar char="v"/>
            </a:pPr>
            <a:r>
              <a:rPr lang="en-IN" sz="2400" dirty="0" smtClean="0">
                <a:solidFill>
                  <a:srgbClr val="0070C0"/>
                </a:solidFill>
              </a:rPr>
              <a:t>Continuous awareness programme undertaken by the banks for seeding the </a:t>
            </a:r>
            <a:r>
              <a:rPr lang="en-IN" sz="2400" dirty="0" err="1" smtClean="0">
                <a:solidFill>
                  <a:srgbClr val="0070C0"/>
                </a:solidFill>
              </a:rPr>
              <a:t>Aadhaar</a:t>
            </a:r>
            <a:r>
              <a:rPr lang="en-IN" sz="2400" dirty="0" smtClean="0">
                <a:solidFill>
                  <a:srgbClr val="0070C0"/>
                </a:solidFill>
              </a:rPr>
              <a:t> numbers and the benefits thereon.</a:t>
            </a:r>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pic>
        <p:nvPicPr>
          <p:cNvPr id="4097" name="Picture 1" descr="C:\Users\Admin\Desktop\aadhaar-card.jpg"/>
          <p:cNvPicPr>
            <a:picLocks noChangeAspect="1" noChangeArrowheads="1"/>
          </p:cNvPicPr>
          <p:nvPr/>
        </p:nvPicPr>
        <p:blipFill>
          <a:blip r:embed="rId2" cstate="print">
            <a:lum bright="10000"/>
          </a:blip>
          <a:srcRect/>
          <a:stretch>
            <a:fillRect/>
          </a:stretch>
        </p:blipFill>
        <p:spPr bwMode="auto">
          <a:xfrm>
            <a:off x="2643174" y="5179230"/>
            <a:ext cx="2928958" cy="1464479"/>
          </a:xfrm>
          <a:prstGeom prst="rect">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5500694" y="2071678"/>
            <a:ext cx="3500462" cy="414340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229600" cy="785794"/>
          </a:xfrm>
        </p:spPr>
        <p:txBody>
          <a:bodyPr>
            <a:normAutofit/>
          </a:bodyPr>
          <a:lstStyle/>
          <a:p>
            <a:pPr algn="l"/>
            <a:r>
              <a:rPr lang="en-IN" b="1" u="sng" dirty="0" smtClean="0"/>
              <a:t>Suggestion for improvement :</a:t>
            </a:r>
            <a:endParaRPr lang="en-IN" b="1" u="sng" dirty="0"/>
          </a:p>
        </p:txBody>
      </p:sp>
      <p:sp>
        <p:nvSpPr>
          <p:cNvPr id="3" name="Content Placeholder 2"/>
          <p:cNvSpPr>
            <a:spLocks noGrp="1"/>
          </p:cNvSpPr>
          <p:nvPr>
            <p:ph idx="1"/>
          </p:nvPr>
        </p:nvSpPr>
        <p:spPr>
          <a:xfrm>
            <a:off x="457200" y="1000108"/>
            <a:ext cx="8229600" cy="5572164"/>
          </a:xfrm>
        </p:spPr>
        <p:txBody>
          <a:bodyPr>
            <a:normAutofit fontScale="92500" lnSpcReduction="20000"/>
          </a:bodyPr>
          <a:lstStyle/>
          <a:p>
            <a:pPr>
              <a:buFont typeface="Wingdings" pitchFamily="2" charset="2"/>
              <a:buChar char="Ø"/>
            </a:pPr>
            <a:r>
              <a:rPr lang="en-IN" sz="2000" dirty="0" smtClean="0">
                <a:solidFill>
                  <a:schemeClr val="bg2">
                    <a:lumMod val="10000"/>
                  </a:schemeClr>
                </a:solidFill>
              </a:rPr>
              <a:t>Financial Literacy camp to be organised on regular basis by the Banks with the help of local administration and NGOs.</a:t>
            </a:r>
          </a:p>
          <a:p>
            <a:pPr>
              <a:buFont typeface="Wingdings" pitchFamily="2" charset="2"/>
              <a:buChar char="Ø"/>
            </a:pPr>
            <a:endParaRPr lang="en-IN" sz="2000" dirty="0" smtClean="0">
              <a:solidFill>
                <a:schemeClr val="bg2">
                  <a:lumMod val="10000"/>
                </a:schemeClr>
              </a:solidFill>
            </a:endParaRPr>
          </a:p>
          <a:p>
            <a:pPr>
              <a:buFont typeface="Wingdings" pitchFamily="2" charset="2"/>
              <a:buChar char="Ø"/>
            </a:pPr>
            <a:r>
              <a:rPr lang="en-IN" sz="2000" dirty="0" smtClean="0">
                <a:solidFill>
                  <a:schemeClr val="bg2">
                    <a:lumMod val="10000"/>
                  </a:schemeClr>
                </a:solidFill>
              </a:rPr>
              <a:t>Proper Network connectivity in rural areas to be ensured.</a:t>
            </a:r>
          </a:p>
          <a:p>
            <a:pPr>
              <a:buFont typeface="Wingdings" pitchFamily="2" charset="2"/>
              <a:buChar char="Ø"/>
            </a:pPr>
            <a:endParaRPr lang="en-IN" sz="2000" dirty="0" smtClean="0">
              <a:solidFill>
                <a:schemeClr val="bg2">
                  <a:lumMod val="10000"/>
                </a:schemeClr>
              </a:solidFill>
            </a:endParaRPr>
          </a:p>
          <a:p>
            <a:pPr>
              <a:buFont typeface="Wingdings" pitchFamily="2" charset="2"/>
              <a:buChar char="Ø"/>
            </a:pPr>
            <a:r>
              <a:rPr lang="en-IN" sz="2000" dirty="0" smtClean="0">
                <a:solidFill>
                  <a:schemeClr val="bg2">
                    <a:lumMod val="10000"/>
                  </a:schemeClr>
                </a:solidFill>
              </a:rPr>
              <a:t>Provision of Pass sheet/Pass book printer machine for confidence and satisfaction of the account holders at the BC points.</a:t>
            </a:r>
          </a:p>
          <a:p>
            <a:pPr>
              <a:buFont typeface="Wingdings" pitchFamily="2" charset="2"/>
              <a:buChar char="Ø"/>
            </a:pPr>
            <a:endParaRPr lang="en-IN" sz="2000" dirty="0" smtClean="0">
              <a:solidFill>
                <a:schemeClr val="bg2">
                  <a:lumMod val="10000"/>
                </a:schemeClr>
              </a:solidFill>
            </a:endParaRPr>
          </a:p>
          <a:p>
            <a:pPr>
              <a:buFont typeface="Wingdings" pitchFamily="2" charset="2"/>
              <a:buChar char="Ø"/>
            </a:pPr>
            <a:r>
              <a:rPr lang="en-US" sz="2000" dirty="0" smtClean="0">
                <a:solidFill>
                  <a:schemeClr val="bg2">
                    <a:lumMod val="10000"/>
                  </a:schemeClr>
                </a:solidFill>
              </a:rPr>
              <a:t>It is to be ensured that a conducive environment is created when a person who is totally new to the banking environment approaches the Camp or branch or Bank </a:t>
            </a:r>
            <a:r>
              <a:rPr lang="en-US" sz="2000" dirty="0" err="1" smtClean="0">
                <a:solidFill>
                  <a:schemeClr val="bg2">
                    <a:lumMod val="10000"/>
                  </a:schemeClr>
                </a:solidFill>
              </a:rPr>
              <a:t>Mitra</a:t>
            </a:r>
            <a:r>
              <a:rPr lang="en-US" sz="2000" dirty="0" smtClean="0">
                <a:solidFill>
                  <a:schemeClr val="bg2">
                    <a:lumMod val="10000"/>
                  </a:schemeClr>
                </a:solidFill>
              </a:rPr>
              <a:t> for opening the account.</a:t>
            </a:r>
          </a:p>
          <a:p>
            <a:pPr>
              <a:buFont typeface="Wingdings" pitchFamily="2" charset="2"/>
              <a:buChar char="Ø"/>
            </a:pPr>
            <a:endParaRPr lang="en-US" sz="2000" dirty="0" smtClean="0">
              <a:solidFill>
                <a:schemeClr val="bg2">
                  <a:lumMod val="10000"/>
                </a:schemeClr>
              </a:solidFill>
            </a:endParaRPr>
          </a:p>
          <a:p>
            <a:pPr>
              <a:buFont typeface="Wingdings" pitchFamily="2" charset="2"/>
              <a:buChar char="Ø"/>
            </a:pPr>
            <a:r>
              <a:rPr lang="en-US" sz="2000" dirty="0" smtClean="0">
                <a:solidFill>
                  <a:schemeClr val="bg2">
                    <a:lumMod val="10000"/>
                  </a:schemeClr>
                </a:solidFill>
              </a:rPr>
              <a:t>Publishing of comics book on “Money and Savings” in local languages and distribute among people through the rural and semi urban branches to reach the rural students and the farming community.</a:t>
            </a:r>
          </a:p>
          <a:p>
            <a:pPr>
              <a:buFont typeface="Wingdings" pitchFamily="2" charset="2"/>
              <a:buChar char="Ø"/>
            </a:pPr>
            <a:endParaRPr lang="en-US" sz="2000" dirty="0" smtClean="0">
              <a:solidFill>
                <a:schemeClr val="bg2">
                  <a:lumMod val="10000"/>
                </a:schemeClr>
              </a:solidFill>
            </a:endParaRPr>
          </a:p>
          <a:p>
            <a:pPr>
              <a:buFont typeface="Wingdings" pitchFamily="2" charset="2"/>
              <a:buChar char="Ø"/>
            </a:pPr>
            <a:r>
              <a:rPr lang="en-US" sz="2000" dirty="0" smtClean="0">
                <a:solidFill>
                  <a:schemeClr val="bg2">
                    <a:lumMod val="10000"/>
                  </a:schemeClr>
                </a:solidFill>
              </a:rPr>
              <a:t>Interview based </a:t>
            </a:r>
            <a:r>
              <a:rPr lang="en-US" sz="2000" dirty="0" err="1" smtClean="0">
                <a:solidFill>
                  <a:schemeClr val="bg2">
                    <a:lumMod val="10000"/>
                  </a:schemeClr>
                </a:solidFill>
              </a:rPr>
              <a:t>programme</a:t>
            </a:r>
            <a:r>
              <a:rPr lang="en-US" sz="2000" dirty="0" smtClean="0">
                <a:solidFill>
                  <a:schemeClr val="bg2">
                    <a:lumMod val="10000"/>
                  </a:schemeClr>
                </a:solidFill>
              </a:rPr>
              <a:t> on Financial Literacy </a:t>
            </a:r>
            <a:r>
              <a:rPr lang="en-US" sz="2000" dirty="0" err="1" smtClean="0">
                <a:solidFill>
                  <a:schemeClr val="bg2">
                    <a:lumMod val="10000"/>
                  </a:schemeClr>
                </a:solidFill>
              </a:rPr>
              <a:t>programme</a:t>
            </a:r>
            <a:r>
              <a:rPr lang="en-US" sz="2000" dirty="0" smtClean="0">
                <a:solidFill>
                  <a:schemeClr val="bg2">
                    <a:lumMod val="10000"/>
                  </a:schemeClr>
                </a:solidFill>
              </a:rPr>
              <a:t> on DBTL and </a:t>
            </a:r>
            <a:r>
              <a:rPr lang="en-US" sz="2000" dirty="0" err="1" smtClean="0">
                <a:solidFill>
                  <a:schemeClr val="bg2">
                    <a:lumMod val="10000"/>
                  </a:schemeClr>
                </a:solidFill>
              </a:rPr>
              <a:t>Aadhaar</a:t>
            </a:r>
            <a:r>
              <a:rPr lang="en-US" sz="2000" dirty="0" smtClean="0">
                <a:solidFill>
                  <a:schemeClr val="bg2">
                    <a:lumMod val="10000"/>
                  </a:schemeClr>
                </a:solidFill>
              </a:rPr>
              <a:t> seeding to be telecast through DD to educate the people on the need and importance of DBTL and </a:t>
            </a:r>
            <a:r>
              <a:rPr lang="en-US" sz="2000" dirty="0" err="1" smtClean="0">
                <a:solidFill>
                  <a:schemeClr val="bg2">
                    <a:lumMod val="10000"/>
                  </a:schemeClr>
                </a:solidFill>
              </a:rPr>
              <a:t>Aadhaar</a:t>
            </a:r>
            <a:r>
              <a:rPr lang="en-US" sz="2000" dirty="0" smtClean="0">
                <a:solidFill>
                  <a:schemeClr val="bg2">
                    <a:lumMod val="10000"/>
                  </a:schemeClr>
                </a:solidFill>
              </a:rPr>
              <a:t> Seeding.</a:t>
            </a:r>
            <a:endParaRPr lang="en-IN" sz="2000" dirty="0" smtClean="0">
              <a:solidFill>
                <a:schemeClr val="bg2">
                  <a:lumMod val="10000"/>
                </a:schemeClr>
              </a:solidFill>
            </a:endParaRPr>
          </a:p>
          <a:p>
            <a:pPr>
              <a:buNone/>
            </a:pPr>
            <a:endParaRPr lang="en-IN" sz="2400" dirty="0" smtClean="0"/>
          </a:p>
          <a:p>
            <a:endParaRPr lang="en-IN" dirty="0" smtClean="0"/>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229600" cy="1082660"/>
          </a:xfrm>
        </p:spPr>
        <p:txBody>
          <a:bodyPr>
            <a:normAutofit/>
          </a:bodyPr>
          <a:lstStyle/>
          <a:p>
            <a:pPr algn="l"/>
            <a:r>
              <a:rPr lang="en-IN" sz="3200" b="1" u="sng" dirty="0" smtClean="0"/>
              <a:t>Special Initiative taken in District towards financial inclusion and bank linkage :</a:t>
            </a:r>
            <a:endParaRPr lang="en-IN" sz="3200" b="1" u="sng" dirty="0"/>
          </a:p>
        </p:txBody>
      </p:sp>
      <p:sp>
        <p:nvSpPr>
          <p:cNvPr id="3" name="Content Placeholder 2"/>
          <p:cNvSpPr>
            <a:spLocks noGrp="1"/>
          </p:cNvSpPr>
          <p:nvPr>
            <p:ph idx="1"/>
          </p:nvPr>
        </p:nvSpPr>
        <p:spPr>
          <a:xfrm>
            <a:off x="457200" y="1142985"/>
            <a:ext cx="8229600" cy="3571900"/>
          </a:xfrm>
        </p:spPr>
        <p:txBody>
          <a:bodyPr/>
          <a:lstStyle/>
          <a:p>
            <a:pPr>
              <a:buFont typeface="Wingdings" pitchFamily="2" charset="2"/>
              <a:buChar char="v"/>
            </a:pPr>
            <a:r>
              <a:rPr lang="en-IN" dirty="0" smtClean="0">
                <a:solidFill>
                  <a:srgbClr val="0070C0"/>
                </a:solidFill>
              </a:rPr>
              <a:t>Massive programme organised  on 29</a:t>
            </a:r>
            <a:r>
              <a:rPr lang="en-IN" baseline="30000" dirty="0" smtClean="0">
                <a:solidFill>
                  <a:srgbClr val="0070C0"/>
                </a:solidFill>
              </a:rPr>
              <a:t>th</a:t>
            </a:r>
            <a:r>
              <a:rPr lang="en-IN" dirty="0" smtClean="0">
                <a:solidFill>
                  <a:srgbClr val="0070C0"/>
                </a:solidFill>
              </a:rPr>
              <a:t> February across the district for credit linkage to the SHGs for empowerment of the women with the objective of “Funding the Unfunded” </a:t>
            </a:r>
          </a:p>
          <a:p>
            <a:pPr>
              <a:buFont typeface="Wingdings" pitchFamily="2" charset="2"/>
              <a:buChar char="v"/>
            </a:pPr>
            <a:r>
              <a:rPr lang="en-IN" dirty="0" smtClean="0">
                <a:solidFill>
                  <a:srgbClr val="0070C0"/>
                </a:solidFill>
              </a:rPr>
              <a:t>Total Rs 50 Cr  credit was given to 5300 No </a:t>
            </a:r>
            <a:r>
              <a:rPr lang="en-IN" smtClean="0">
                <a:solidFill>
                  <a:srgbClr val="0070C0"/>
                </a:solidFill>
              </a:rPr>
              <a:t>of SHGs</a:t>
            </a:r>
            <a:endParaRPr lang="en-IN" dirty="0">
              <a:solidFill>
                <a:srgbClr val="0070C0"/>
              </a:solidFill>
            </a:endParaRPr>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 y="4071943"/>
            <a:ext cx="9144000" cy="264320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ChangeArrowheads="1"/>
          </p:cNvSpPr>
          <p:nvPr/>
        </p:nvSpPr>
        <p:spPr bwMode="auto">
          <a:xfrm>
            <a:off x="1447800" y="2819400"/>
            <a:ext cx="6705600" cy="920252"/>
          </a:xfrm>
          <a:prstGeom prst="rect">
            <a:avLst/>
          </a:prstGeom>
          <a:noFill/>
          <a:ln w="9525">
            <a:noFill/>
            <a:miter lim="800000"/>
            <a:headEnd/>
            <a:tailEnd/>
          </a:ln>
        </p:spPr>
        <p:txBody>
          <a:bodyPr>
            <a:spAutoFit/>
          </a:bodyPr>
          <a:lstStyle/>
          <a:p>
            <a:pPr algn="ctr">
              <a:lnSpc>
                <a:spcPct val="150000"/>
              </a:lnSpc>
              <a:defRPr/>
            </a:pPr>
            <a:r>
              <a:rPr lang="en-US" sz="4000" b="1" kern="0" dirty="0">
                <a:latin typeface="+mn-lt"/>
              </a:rPr>
              <a:t>“Banking for the Unbanked”</a:t>
            </a:r>
            <a:endParaRPr lang="en-US" sz="4000" b="1" i="1" dirty="0"/>
          </a:p>
        </p:txBody>
      </p:sp>
      <p:sp>
        <p:nvSpPr>
          <p:cNvPr id="6" name="Rectangle 14"/>
          <p:cNvSpPr>
            <a:spLocks noChangeArrowheads="1"/>
          </p:cNvSpPr>
          <p:nvPr/>
        </p:nvSpPr>
        <p:spPr bwMode="auto">
          <a:xfrm>
            <a:off x="457200" y="2362200"/>
            <a:ext cx="8001000" cy="707886"/>
          </a:xfrm>
          <a:prstGeom prst="rect">
            <a:avLst/>
          </a:prstGeom>
          <a:noFill/>
          <a:ln w="9525">
            <a:noFill/>
            <a:miter lim="800000"/>
            <a:headEnd/>
            <a:tailEnd/>
          </a:ln>
        </p:spPr>
        <p:txBody>
          <a:bodyPr>
            <a:spAutoFit/>
          </a:bodyPr>
          <a:lstStyle/>
          <a:p>
            <a:pPr algn="ctr"/>
            <a:r>
              <a:rPr lang="en-US" sz="2800" b="1" dirty="0">
                <a:solidFill>
                  <a:srgbClr val="C00000"/>
                </a:solidFill>
              </a:rPr>
              <a:t>      </a:t>
            </a:r>
            <a:r>
              <a:rPr lang="en-US" sz="4000" b="1" dirty="0" smtClean="0">
                <a:solidFill>
                  <a:srgbClr val="C00000"/>
                </a:solidFill>
              </a:rPr>
              <a:t>OUR MISSION</a:t>
            </a:r>
            <a:r>
              <a:rPr lang="en-US" sz="4000" b="1" dirty="0" smtClean="0"/>
              <a:t> </a:t>
            </a:r>
            <a:endParaRPr lang="en-US" sz="4000" dirty="0"/>
          </a:p>
        </p:txBody>
      </p:sp>
      <p:sp>
        <p:nvSpPr>
          <p:cNvPr id="7"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285992"/>
            <a:ext cx="8229600" cy="1143000"/>
          </a:xfrm>
        </p:spPr>
        <p:txBody>
          <a:bodyPr/>
          <a:lstStyle/>
          <a:p>
            <a:r>
              <a:rPr lang="en-US" dirty="0" smtClean="0">
                <a:latin typeface="Algerian" pitchFamily="82" charset="0"/>
              </a:rPr>
              <a:t>Thank You</a:t>
            </a:r>
            <a:endParaRPr lang="en-US" dirty="0">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sz="3600" b="1" u="sng" dirty="0" smtClean="0"/>
              <a:t>Efforts Done to promote awareness for accident insurance cover:</a:t>
            </a:r>
            <a:endParaRPr lang="en-IN" sz="3600" b="1" u="sng" dirty="0"/>
          </a:p>
        </p:txBody>
      </p:sp>
      <p:sp>
        <p:nvSpPr>
          <p:cNvPr id="3" name="Content Placeholder 2"/>
          <p:cNvSpPr>
            <a:spLocks noGrp="1"/>
          </p:cNvSpPr>
          <p:nvPr>
            <p:ph idx="1"/>
          </p:nvPr>
        </p:nvSpPr>
        <p:spPr>
          <a:xfrm>
            <a:off x="457200" y="1600201"/>
            <a:ext cx="8229600" cy="2828932"/>
          </a:xfrm>
        </p:spPr>
        <p:txBody>
          <a:bodyPr>
            <a:normAutofit/>
          </a:bodyPr>
          <a:lstStyle/>
          <a:p>
            <a:pPr>
              <a:buFont typeface="Wingdings" pitchFamily="2" charset="2"/>
              <a:buChar char="v"/>
            </a:pPr>
            <a:r>
              <a:rPr lang="en-IN" sz="2000" dirty="0" smtClean="0"/>
              <a:t>Extensive publicity was given through Flex-</a:t>
            </a:r>
            <a:r>
              <a:rPr lang="en-IN" sz="2000" dirty="0" err="1" smtClean="0"/>
              <a:t>banners,Miking</a:t>
            </a:r>
            <a:r>
              <a:rPr lang="en-IN" sz="2000" dirty="0" smtClean="0"/>
              <a:t> and Leaflet throughout the district.</a:t>
            </a:r>
          </a:p>
          <a:p>
            <a:pPr>
              <a:buFont typeface="Wingdings" pitchFamily="2" charset="2"/>
              <a:buChar char="v"/>
            </a:pPr>
            <a:r>
              <a:rPr lang="en-IN" sz="2000" dirty="0" smtClean="0"/>
              <a:t>Awareness camps were organized by the branches in the SSA(Sub Service Area)</a:t>
            </a:r>
          </a:p>
          <a:p>
            <a:pPr>
              <a:buFont typeface="Wingdings" pitchFamily="2" charset="2"/>
              <a:buChar char="v"/>
            </a:pPr>
            <a:r>
              <a:rPr lang="en-IN" sz="2000" dirty="0" smtClean="0"/>
              <a:t>Bankers’ participated in different </a:t>
            </a:r>
            <a:r>
              <a:rPr lang="en-IN" sz="2000" dirty="0" err="1" smtClean="0"/>
              <a:t>Melas</a:t>
            </a:r>
            <a:r>
              <a:rPr lang="en-IN" sz="2000" dirty="0" smtClean="0"/>
              <a:t> for publicity of the accidental insurance coverage.</a:t>
            </a:r>
          </a:p>
          <a:p>
            <a:pPr>
              <a:buFont typeface="Wingdings" pitchFamily="2" charset="2"/>
              <a:buChar char="v"/>
            </a:pPr>
            <a:r>
              <a:rPr lang="en-IN" sz="2000" dirty="0" smtClean="0"/>
              <a:t>Financial literacy camps were organised by the FLCC and LDM throughout all the Blocks.</a:t>
            </a:r>
            <a:endParaRPr lang="en-IN" sz="2000" dirty="0"/>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pic>
        <p:nvPicPr>
          <p:cNvPr id="11265" name="Picture 1"/>
          <p:cNvPicPr>
            <a:picLocks noChangeAspect="1" noChangeArrowheads="1"/>
          </p:cNvPicPr>
          <p:nvPr/>
        </p:nvPicPr>
        <p:blipFill>
          <a:blip r:embed="rId2" cstate="print">
            <a:lum bright="20000"/>
          </a:blip>
          <a:srcRect/>
          <a:stretch>
            <a:fillRect/>
          </a:stretch>
        </p:blipFill>
        <p:spPr bwMode="auto">
          <a:xfrm>
            <a:off x="1" y="4286256"/>
            <a:ext cx="9144000" cy="2428892"/>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14282" y="560951"/>
          <a:ext cx="8715436" cy="6478194"/>
        </p:xfrm>
        <a:graphic>
          <a:graphicData uri="http://schemas.openxmlformats.org/drawingml/2006/table">
            <a:tbl>
              <a:tblPr>
                <a:tableStyleId>{35758FB7-9AC5-4552-8A53-C91805E547FA}</a:tableStyleId>
              </a:tblPr>
              <a:tblGrid>
                <a:gridCol w="3156223"/>
                <a:gridCol w="5559213"/>
              </a:tblGrid>
              <a:tr h="325192">
                <a:tc gridSpan="2">
                  <a:txBody>
                    <a:bodyPr/>
                    <a:lstStyle/>
                    <a:p>
                      <a:pPr marL="0" marR="0">
                        <a:lnSpc>
                          <a:spcPct val="115000"/>
                        </a:lnSpc>
                        <a:spcBef>
                          <a:spcPts val="0"/>
                        </a:spcBef>
                        <a:spcAft>
                          <a:spcPts val="1000"/>
                        </a:spcAft>
                      </a:pPr>
                      <a:r>
                        <a:rPr lang="en-US" sz="2000" b="1" dirty="0"/>
                        <a:t>1. Demographic Features </a:t>
                      </a:r>
                      <a:r>
                        <a:rPr lang="en-US" sz="2000" dirty="0"/>
                        <a:t>(as per Census, 2011)</a:t>
                      </a:r>
                      <a:endParaRPr lang="en-US" sz="2000" dirty="0">
                        <a:latin typeface="Calibri"/>
                        <a:ea typeface="Calibri"/>
                        <a:cs typeface="Mangal"/>
                      </a:endParaRPr>
                    </a:p>
                  </a:txBody>
                  <a:tcPr marL="68580" marR="68580" marT="0" marB="0"/>
                </a:tc>
                <a:tc hMerge="1">
                  <a:txBody>
                    <a:bodyPr/>
                    <a:lstStyle/>
                    <a:p>
                      <a:endParaRPr lang="en-US"/>
                    </a:p>
                  </a:txBody>
                  <a:tcPr/>
                </a:tc>
              </a:tr>
              <a:tr h="1235510">
                <a:tc>
                  <a:txBody>
                    <a:bodyPr/>
                    <a:lstStyle/>
                    <a:p>
                      <a:pPr marL="0" marR="0">
                        <a:lnSpc>
                          <a:spcPct val="115000"/>
                        </a:lnSpc>
                        <a:spcBef>
                          <a:spcPts val="0"/>
                        </a:spcBef>
                        <a:spcAft>
                          <a:spcPts val="1000"/>
                        </a:spcAft>
                      </a:pPr>
                      <a:r>
                        <a:rPr lang="en-US" sz="2000" dirty="0"/>
                        <a:t>Total population</a:t>
                      </a:r>
                    </a:p>
                    <a:p>
                      <a:pPr marL="0" marR="0">
                        <a:lnSpc>
                          <a:spcPct val="115000"/>
                        </a:lnSpc>
                        <a:spcBef>
                          <a:spcPts val="0"/>
                        </a:spcBef>
                        <a:spcAft>
                          <a:spcPts val="1000"/>
                        </a:spcAft>
                      </a:pPr>
                      <a:r>
                        <a:rPr lang="en-US" sz="2000" dirty="0"/>
                        <a:t>Urban                14.06 </a:t>
                      </a:r>
                      <a:r>
                        <a:rPr lang="en-US" sz="2000" dirty="0" err="1"/>
                        <a:t>lac</a:t>
                      </a:r>
                      <a:endParaRPr lang="en-US" sz="2000" dirty="0"/>
                    </a:p>
                    <a:p>
                      <a:pPr marL="0" marR="0">
                        <a:lnSpc>
                          <a:spcPct val="115000"/>
                        </a:lnSpc>
                        <a:spcBef>
                          <a:spcPts val="0"/>
                        </a:spcBef>
                        <a:spcAft>
                          <a:spcPts val="1000"/>
                        </a:spcAft>
                      </a:pPr>
                      <a:r>
                        <a:rPr lang="en-US" sz="2000" dirty="0"/>
                        <a:t>Rural                 57.31 </a:t>
                      </a:r>
                      <a:r>
                        <a:rPr lang="en-US" sz="2000" dirty="0" err="1"/>
                        <a:t>lac</a:t>
                      </a:r>
                      <a:endParaRPr lang="en-US" sz="2000" dirty="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endParaRPr lang="en-US" sz="2000" dirty="0"/>
                    </a:p>
                    <a:p>
                      <a:pPr marL="0" marR="0" algn="ctr">
                        <a:lnSpc>
                          <a:spcPct val="115000"/>
                        </a:lnSpc>
                        <a:spcBef>
                          <a:spcPts val="0"/>
                        </a:spcBef>
                        <a:spcAft>
                          <a:spcPts val="1000"/>
                        </a:spcAft>
                      </a:pPr>
                      <a:r>
                        <a:rPr lang="en-US" sz="2000" dirty="0"/>
                        <a:t>71.37 </a:t>
                      </a:r>
                      <a:r>
                        <a:rPr lang="en-US" sz="2000" dirty="0" err="1"/>
                        <a:t>lac</a:t>
                      </a:r>
                      <a:endParaRPr lang="en-US" sz="2000" dirty="0">
                        <a:latin typeface="Calibri"/>
                        <a:ea typeface="Calibri"/>
                        <a:cs typeface="Mangal"/>
                      </a:endParaRPr>
                    </a:p>
                  </a:txBody>
                  <a:tcPr marL="68580" marR="68580" marT="0" marB="0"/>
                </a:tc>
              </a:tr>
              <a:tr h="325192">
                <a:tc>
                  <a:txBody>
                    <a:bodyPr/>
                    <a:lstStyle/>
                    <a:p>
                      <a:pPr marL="0" marR="0">
                        <a:lnSpc>
                          <a:spcPct val="115000"/>
                        </a:lnSpc>
                        <a:spcBef>
                          <a:spcPts val="0"/>
                        </a:spcBef>
                        <a:spcAft>
                          <a:spcPts val="1000"/>
                        </a:spcAft>
                      </a:pPr>
                      <a:r>
                        <a:rPr lang="en-US" sz="2000" dirty="0"/>
                        <a:t>Sex Ratio (M:F)</a:t>
                      </a:r>
                      <a:endParaRPr lang="en-US" sz="2000" dirty="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1000:957</a:t>
                      </a:r>
                      <a:endParaRPr lang="en-US" sz="2000" dirty="0">
                        <a:latin typeface="Calibri"/>
                        <a:ea typeface="Calibri"/>
                        <a:cs typeface="Mangal"/>
                      </a:endParaRPr>
                    </a:p>
                  </a:txBody>
                  <a:tcPr marL="68580" marR="68580" marT="0" marB="0"/>
                </a:tc>
              </a:tr>
              <a:tr h="325192">
                <a:tc>
                  <a:txBody>
                    <a:bodyPr/>
                    <a:lstStyle/>
                    <a:p>
                      <a:pPr marL="0" marR="0">
                        <a:lnSpc>
                          <a:spcPct val="115000"/>
                        </a:lnSpc>
                        <a:spcBef>
                          <a:spcPts val="0"/>
                        </a:spcBef>
                        <a:spcAft>
                          <a:spcPts val="1000"/>
                        </a:spcAft>
                      </a:pPr>
                      <a:r>
                        <a:rPr lang="en-US" sz="2000"/>
                        <a:t>Population Density</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1134 per Sq. km</a:t>
                      </a:r>
                      <a:endParaRPr lang="en-US" sz="2000" dirty="0">
                        <a:latin typeface="Calibri"/>
                        <a:ea typeface="Calibri"/>
                        <a:cs typeface="Mangal"/>
                      </a:endParaRPr>
                    </a:p>
                  </a:txBody>
                  <a:tcPr marL="68580" marR="68580" marT="0" marB="0"/>
                </a:tc>
              </a:tr>
              <a:tr h="325192">
                <a:tc>
                  <a:txBody>
                    <a:bodyPr/>
                    <a:lstStyle/>
                    <a:p>
                      <a:pPr marL="0" marR="0">
                        <a:lnSpc>
                          <a:spcPct val="115000"/>
                        </a:lnSpc>
                        <a:spcBef>
                          <a:spcPts val="0"/>
                        </a:spcBef>
                        <a:spcAft>
                          <a:spcPts val="1000"/>
                        </a:spcAft>
                      </a:pPr>
                      <a:r>
                        <a:rPr lang="en-US" sz="2000"/>
                        <a:t>Percentage of literacy</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66.59%</a:t>
                      </a:r>
                      <a:endParaRPr lang="en-US" sz="2000" dirty="0">
                        <a:latin typeface="Calibri"/>
                        <a:ea typeface="Calibri"/>
                        <a:cs typeface="Mangal"/>
                      </a:endParaRPr>
                    </a:p>
                  </a:txBody>
                  <a:tcPr marL="68580" marR="68580" marT="0" marB="0"/>
                </a:tc>
              </a:tr>
              <a:tr h="325192">
                <a:tc gridSpan="2">
                  <a:txBody>
                    <a:bodyPr/>
                    <a:lstStyle/>
                    <a:p>
                      <a:pPr marL="0" marR="0">
                        <a:lnSpc>
                          <a:spcPct val="115000"/>
                        </a:lnSpc>
                        <a:spcBef>
                          <a:spcPts val="0"/>
                        </a:spcBef>
                        <a:spcAft>
                          <a:spcPts val="1000"/>
                        </a:spcAft>
                      </a:pPr>
                      <a:r>
                        <a:rPr lang="en-US" sz="2000" b="1" dirty="0"/>
                        <a:t>2. (</a:t>
                      </a:r>
                      <a:r>
                        <a:rPr lang="en-US" sz="2000" b="1" dirty="0" err="1"/>
                        <a:t>i</a:t>
                      </a:r>
                      <a:r>
                        <a:rPr lang="en-US" sz="2000" b="1" dirty="0"/>
                        <a:t>) Administrative Units                 </a:t>
                      </a:r>
                      <a:r>
                        <a:rPr lang="en-US" sz="2000" dirty="0"/>
                        <a:t>(District Head Quarter at Berhampore)</a:t>
                      </a:r>
                      <a:endParaRPr lang="en-US" sz="2000" dirty="0">
                        <a:latin typeface="Calibri"/>
                        <a:ea typeface="Calibri"/>
                        <a:cs typeface="Mangal"/>
                      </a:endParaRPr>
                    </a:p>
                  </a:txBody>
                  <a:tcPr marL="68580" marR="68580" marT="0" marB="0"/>
                </a:tc>
                <a:tc hMerge="1">
                  <a:txBody>
                    <a:bodyPr/>
                    <a:lstStyle/>
                    <a:p>
                      <a:endParaRPr lang="en-US"/>
                    </a:p>
                  </a:txBody>
                  <a:tcPr/>
                </a:tc>
              </a:tr>
              <a:tr h="615874">
                <a:tc>
                  <a:txBody>
                    <a:bodyPr/>
                    <a:lstStyle/>
                    <a:p>
                      <a:pPr marL="0" marR="0">
                        <a:lnSpc>
                          <a:spcPct val="115000"/>
                        </a:lnSpc>
                        <a:spcBef>
                          <a:spcPts val="0"/>
                        </a:spcBef>
                        <a:spcAft>
                          <a:spcPts val="1000"/>
                        </a:spcAft>
                      </a:pPr>
                      <a:r>
                        <a:rPr lang="en-US" sz="2000"/>
                        <a:t>Sub-Division</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05 (Berhampore, </a:t>
                      </a:r>
                      <a:r>
                        <a:rPr lang="en-US" sz="2000" dirty="0" err="1"/>
                        <a:t>Lalbagh</a:t>
                      </a:r>
                      <a:r>
                        <a:rPr lang="en-US" sz="2000" dirty="0"/>
                        <a:t>, </a:t>
                      </a:r>
                      <a:r>
                        <a:rPr lang="en-US" sz="2000" dirty="0" err="1"/>
                        <a:t>Jangipur</a:t>
                      </a:r>
                      <a:r>
                        <a:rPr lang="en-US" sz="2000" dirty="0"/>
                        <a:t>, </a:t>
                      </a:r>
                      <a:r>
                        <a:rPr lang="en-US" sz="2000" dirty="0" err="1"/>
                        <a:t>Kandi</a:t>
                      </a:r>
                      <a:r>
                        <a:rPr lang="en-US" sz="2000" dirty="0"/>
                        <a:t> &amp; </a:t>
                      </a:r>
                      <a:r>
                        <a:rPr lang="en-US" sz="2000" dirty="0" err="1"/>
                        <a:t>Domkal</a:t>
                      </a:r>
                      <a:r>
                        <a:rPr lang="en-US" sz="2000" dirty="0"/>
                        <a:t>)</a:t>
                      </a:r>
                      <a:endParaRPr lang="en-US" sz="2000" dirty="0">
                        <a:latin typeface="Calibri"/>
                        <a:ea typeface="Calibri"/>
                        <a:cs typeface="Mangal"/>
                      </a:endParaRPr>
                    </a:p>
                  </a:txBody>
                  <a:tcPr marL="68580" marR="68580" marT="0" marB="0"/>
                </a:tc>
              </a:tr>
              <a:tr h="325192">
                <a:tc>
                  <a:txBody>
                    <a:bodyPr/>
                    <a:lstStyle/>
                    <a:p>
                      <a:pPr marL="0" marR="0">
                        <a:lnSpc>
                          <a:spcPct val="115000"/>
                        </a:lnSpc>
                        <a:spcBef>
                          <a:spcPts val="0"/>
                        </a:spcBef>
                        <a:spcAft>
                          <a:spcPts val="1000"/>
                        </a:spcAft>
                      </a:pPr>
                      <a:r>
                        <a:rPr lang="en-US" sz="2000"/>
                        <a:t>Blocks</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26</a:t>
                      </a:r>
                      <a:endParaRPr lang="en-US" sz="2000" dirty="0">
                        <a:latin typeface="Calibri"/>
                        <a:ea typeface="Calibri"/>
                        <a:cs typeface="Mangal"/>
                      </a:endParaRPr>
                    </a:p>
                  </a:txBody>
                  <a:tcPr marL="68580" marR="68580" marT="0" marB="0"/>
                </a:tc>
              </a:tr>
              <a:tr h="325192">
                <a:tc>
                  <a:txBody>
                    <a:bodyPr/>
                    <a:lstStyle/>
                    <a:p>
                      <a:pPr marL="0" marR="0">
                        <a:lnSpc>
                          <a:spcPct val="115000"/>
                        </a:lnSpc>
                        <a:spcBef>
                          <a:spcPts val="0"/>
                        </a:spcBef>
                        <a:spcAft>
                          <a:spcPts val="1000"/>
                        </a:spcAft>
                      </a:pPr>
                      <a:r>
                        <a:rPr lang="en-US" sz="2000"/>
                        <a:t>Police Station</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26</a:t>
                      </a:r>
                      <a:endParaRPr lang="en-US" sz="2000" dirty="0">
                        <a:latin typeface="Calibri"/>
                        <a:ea typeface="Calibri"/>
                        <a:cs typeface="Mangal"/>
                      </a:endParaRPr>
                    </a:p>
                  </a:txBody>
                  <a:tcPr marL="68580" marR="68580" marT="0" marB="0"/>
                </a:tc>
              </a:tr>
              <a:tr h="654266">
                <a:tc>
                  <a:txBody>
                    <a:bodyPr/>
                    <a:lstStyle/>
                    <a:p>
                      <a:pPr marL="0" marR="0">
                        <a:lnSpc>
                          <a:spcPct val="115000"/>
                        </a:lnSpc>
                        <a:spcBef>
                          <a:spcPts val="0"/>
                        </a:spcBef>
                        <a:spcAft>
                          <a:spcPts val="1000"/>
                        </a:spcAft>
                      </a:pPr>
                      <a:r>
                        <a:rPr lang="en-US" sz="2000"/>
                        <a:t>Municipality</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07 (Berhampore, </a:t>
                      </a:r>
                      <a:r>
                        <a:rPr lang="en-US" sz="2000" dirty="0" err="1"/>
                        <a:t>Beldanga</a:t>
                      </a:r>
                      <a:r>
                        <a:rPr lang="en-US" sz="2000" dirty="0"/>
                        <a:t>, </a:t>
                      </a:r>
                      <a:r>
                        <a:rPr lang="en-US" sz="2000" dirty="0" err="1"/>
                        <a:t>Dhulian</a:t>
                      </a:r>
                      <a:r>
                        <a:rPr lang="en-US" sz="2000" dirty="0"/>
                        <a:t>, </a:t>
                      </a:r>
                      <a:r>
                        <a:rPr lang="en-US" sz="2000" dirty="0" err="1"/>
                        <a:t>Jangipur</a:t>
                      </a:r>
                      <a:r>
                        <a:rPr lang="en-US" sz="2000" dirty="0"/>
                        <a:t>, </a:t>
                      </a:r>
                      <a:r>
                        <a:rPr lang="en-US" sz="2000" dirty="0" err="1"/>
                        <a:t>Msd-Jiaganj</a:t>
                      </a:r>
                      <a:r>
                        <a:rPr lang="en-US" sz="2000" dirty="0"/>
                        <a:t>, </a:t>
                      </a:r>
                      <a:r>
                        <a:rPr lang="en-US" sz="2000" dirty="0" err="1"/>
                        <a:t>Azimganj</a:t>
                      </a:r>
                      <a:r>
                        <a:rPr lang="en-US" sz="2000" dirty="0"/>
                        <a:t> and </a:t>
                      </a:r>
                      <a:r>
                        <a:rPr lang="en-US" sz="2000" dirty="0" err="1"/>
                        <a:t>Kandi</a:t>
                      </a:r>
                      <a:r>
                        <a:rPr lang="en-US" sz="2000" dirty="0"/>
                        <a:t>)</a:t>
                      </a:r>
                      <a:endParaRPr lang="en-US" sz="2000" dirty="0">
                        <a:latin typeface="Calibri"/>
                        <a:ea typeface="Calibri"/>
                        <a:cs typeface="Mangal"/>
                      </a:endParaRPr>
                    </a:p>
                  </a:txBody>
                  <a:tcPr marL="68580" marR="68580" marT="0" marB="0"/>
                </a:tc>
              </a:tr>
              <a:tr h="325192">
                <a:tc gridSpan="2">
                  <a:txBody>
                    <a:bodyPr/>
                    <a:lstStyle/>
                    <a:p>
                      <a:pPr marL="0" marR="0">
                        <a:lnSpc>
                          <a:spcPct val="115000"/>
                        </a:lnSpc>
                        <a:spcBef>
                          <a:spcPts val="0"/>
                        </a:spcBef>
                        <a:spcAft>
                          <a:spcPts val="1000"/>
                        </a:spcAft>
                      </a:pPr>
                      <a:r>
                        <a:rPr lang="en-US" sz="2000" b="1" dirty="0"/>
                        <a:t>(ii) </a:t>
                      </a:r>
                      <a:r>
                        <a:rPr lang="en-US" sz="2000" b="1" dirty="0" err="1"/>
                        <a:t>Zilla</a:t>
                      </a:r>
                      <a:r>
                        <a:rPr lang="en-US" sz="2000" b="1" dirty="0"/>
                        <a:t> </a:t>
                      </a:r>
                      <a:r>
                        <a:rPr lang="en-US" sz="2000" b="1" dirty="0" err="1"/>
                        <a:t>Parishad</a:t>
                      </a:r>
                      <a:r>
                        <a:rPr lang="en-US" sz="2000" b="1" dirty="0"/>
                        <a:t>                               </a:t>
                      </a:r>
                      <a:r>
                        <a:rPr lang="en-US" sz="2000" dirty="0"/>
                        <a:t>(Head Quarter at Berhampore)</a:t>
                      </a:r>
                      <a:endParaRPr lang="en-US" sz="2000" dirty="0">
                        <a:latin typeface="Calibri"/>
                        <a:ea typeface="Calibri"/>
                        <a:cs typeface="Mangal"/>
                      </a:endParaRPr>
                    </a:p>
                  </a:txBody>
                  <a:tcPr marL="68580" marR="68580" marT="0" marB="0"/>
                </a:tc>
                <a:tc hMerge="1">
                  <a:txBody>
                    <a:bodyPr/>
                    <a:lstStyle/>
                    <a:p>
                      <a:endParaRPr lang="en-US"/>
                    </a:p>
                  </a:txBody>
                  <a:tcPr/>
                </a:tc>
              </a:tr>
              <a:tr h="325192">
                <a:tc>
                  <a:txBody>
                    <a:bodyPr/>
                    <a:lstStyle/>
                    <a:p>
                      <a:pPr marL="0" marR="0">
                        <a:lnSpc>
                          <a:spcPct val="115000"/>
                        </a:lnSpc>
                        <a:spcBef>
                          <a:spcPts val="0"/>
                        </a:spcBef>
                        <a:spcAft>
                          <a:spcPts val="1000"/>
                        </a:spcAft>
                      </a:pPr>
                      <a:r>
                        <a:rPr lang="en-US" sz="2000"/>
                        <a:t>Panchayat Samity</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26</a:t>
                      </a:r>
                      <a:endParaRPr lang="en-US" sz="2000" dirty="0">
                        <a:latin typeface="Calibri"/>
                        <a:ea typeface="Calibri"/>
                        <a:cs typeface="Mangal"/>
                      </a:endParaRPr>
                    </a:p>
                  </a:txBody>
                  <a:tcPr marL="68580" marR="68580" marT="0" marB="0"/>
                </a:tc>
              </a:tr>
              <a:tr h="325192">
                <a:tc>
                  <a:txBody>
                    <a:bodyPr/>
                    <a:lstStyle/>
                    <a:p>
                      <a:pPr marL="0" marR="0">
                        <a:lnSpc>
                          <a:spcPct val="115000"/>
                        </a:lnSpc>
                        <a:spcBef>
                          <a:spcPts val="0"/>
                        </a:spcBef>
                        <a:spcAft>
                          <a:spcPts val="1000"/>
                        </a:spcAft>
                      </a:pPr>
                      <a:r>
                        <a:rPr lang="en-US" sz="2000"/>
                        <a:t>Gram Panchayat</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255</a:t>
                      </a:r>
                      <a:endParaRPr lang="en-US" sz="2000" dirty="0">
                        <a:latin typeface="Calibri"/>
                        <a:ea typeface="Calibri"/>
                        <a:cs typeface="Mangal"/>
                      </a:endParaRPr>
                    </a:p>
                  </a:txBody>
                  <a:tcPr marL="68580" marR="68580" marT="0" marB="0"/>
                </a:tc>
              </a:tr>
              <a:tr h="325192">
                <a:tc>
                  <a:txBody>
                    <a:bodyPr/>
                    <a:lstStyle/>
                    <a:p>
                      <a:pPr marL="0" marR="0">
                        <a:lnSpc>
                          <a:spcPct val="115000"/>
                        </a:lnSpc>
                        <a:spcBef>
                          <a:spcPts val="0"/>
                        </a:spcBef>
                        <a:spcAft>
                          <a:spcPts val="1000"/>
                        </a:spcAft>
                      </a:pPr>
                      <a:r>
                        <a:rPr lang="en-US" sz="2000"/>
                        <a:t>No. of Mouzas</a:t>
                      </a:r>
                      <a:endParaRPr lang="en-US" sz="2000">
                        <a:latin typeface="Calibri"/>
                        <a:ea typeface="Calibri"/>
                        <a:cs typeface="Mangal"/>
                      </a:endParaRPr>
                    </a:p>
                  </a:txBody>
                  <a:tcPr marL="68580" marR="68580" marT="0" marB="0"/>
                </a:tc>
                <a:tc>
                  <a:txBody>
                    <a:bodyPr/>
                    <a:lstStyle/>
                    <a:p>
                      <a:pPr marL="0" marR="0" algn="ctr">
                        <a:lnSpc>
                          <a:spcPct val="115000"/>
                        </a:lnSpc>
                        <a:spcBef>
                          <a:spcPts val="0"/>
                        </a:spcBef>
                        <a:spcAft>
                          <a:spcPts val="1000"/>
                        </a:spcAft>
                      </a:pPr>
                      <a:r>
                        <a:rPr lang="en-US" sz="2000" dirty="0"/>
                        <a:t>2200</a:t>
                      </a:r>
                      <a:endParaRPr lang="en-US" sz="2000" dirty="0">
                        <a:latin typeface="Calibri"/>
                        <a:ea typeface="Calibri"/>
                        <a:cs typeface="Mangal"/>
                      </a:endParaRPr>
                    </a:p>
                  </a:txBody>
                  <a:tcPr marL="68580" marR="68580" marT="0" marB="0"/>
                </a:tc>
              </a:tr>
            </a:tbl>
          </a:graphicData>
        </a:graphic>
      </p:graphicFrame>
      <p:sp>
        <p:nvSpPr>
          <p:cNvPr id="6" name="Title 1"/>
          <p:cNvSpPr txBox="1">
            <a:spLocks/>
          </p:cNvSpPr>
          <p:nvPr/>
        </p:nvSpPr>
        <p:spPr>
          <a:xfrm>
            <a:off x="214282" y="0"/>
            <a:ext cx="8229600" cy="571480"/>
          </a:xfrm>
          <a:prstGeom prst="rect">
            <a:avLst/>
          </a:prstGeom>
        </p:spPr>
        <p:txBody>
          <a:bodyPr vert="horz" lIns="91440" tIns="45720" rIns="91440" bIns="45720" rtlCol="0" anchor="ctr">
            <a:normAutofit fontScale="85000" lnSpcReduction="20000"/>
          </a:bodyPr>
          <a:lstStyle/>
          <a:p>
            <a:pPr lvl="0">
              <a:spcBef>
                <a:spcPct val="0"/>
              </a:spcBef>
            </a:pPr>
            <a:r>
              <a:rPr lang="en-US" sz="4400" b="1" u="sng" dirty="0" smtClean="0"/>
              <a:t>District Profile at a Glance:</a:t>
            </a:r>
            <a:endParaRPr kumimoji="0" lang="en-IN" sz="4400" b="0" i="0" u="sng"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sp>
        <p:nvSpPr>
          <p:cNvPr id="9" name="Title 8"/>
          <p:cNvSpPr>
            <a:spLocks noGrp="1"/>
          </p:cNvSpPr>
          <p:nvPr>
            <p:ph type="title"/>
          </p:nvPr>
        </p:nvSpPr>
        <p:spPr>
          <a:xfrm>
            <a:off x="914400" y="5357826"/>
            <a:ext cx="8229600" cy="1143000"/>
          </a:xfrm>
        </p:spPr>
        <p:txBody>
          <a:bodyPr>
            <a:normAutofit/>
          </a:bodyPr>
          <a:lstStyle/>
          <a:p>
            <a:pPr algn="l">
              <a:buFont typeface="Wingdings" pitchFamily="2" charset="2"/>
              <a:buChar char="v"/>
            </a:pPr>
            <a:r>
              <a:rPr lang="en-US" sz="2800" dirty="0" smtClean="0"/>
              <a:t>Per Bank Branch Population: </a:t>
            </a:r>
            <a:r>
              <a:rPr lang="en-US" sz="2800" b="1" dirty="0" smtClean="0"/>
              <a:t>18300</a:t>
            </a:r>
            <a:endParaRPr lang="en-US" sz="2800" b="1" dirty="0"/>
          </a:p>
        </p:txBody>
      </p:sp>
      <p:pic>
        <p:nvPicPr>
          <p:cNvPr id="10241" name="Picture 1"/>
          <p:cNvPicPr>
            <a:picLocks noChangeAspect="1" noChangeArrowheads="1"/>
          </p:cNvPicPr>
          <p:nvPr/>
        </p:nvPicPr>
        <p:blipFill>
          <a:blip r:embed="rId2" cstate="print"/>
          <a:srcRect/>
          <a:stretch>
            <a:fillRect/>
          </a:stretch>
        </p:blipFill>
        <p:spPr bwMode="auto">
          <a:xfrm>
            <a:off x="5286380" y="285728"/>
            <a:ext cx="3857620"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2"/>
          <p:cNvPicPr>
            <a:picLocks noChangeAspect="1" noChangeArrowheads="1"/>
          </p:cNvPicPr>
          <p:nvPr/>
        </p:nvPicPr>
        <p:blipFill>
          <a:blip r:embed="rId3" cstate="print"/>
          <a:srcRect/>
          <a:stretch>
            <a:fillRect/>
          </a:stretch>
        </p:blipFill>
        <p:spPr bwMode="auto">
          <a:xfrm>
            <a:off x="0" y="357166"/>
            <a:ext cx="5072066" cy="506969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fontScale="90000"/>
          </a:bodyPr>
          <a:lstStyle/>
          <a:p>
            <a:pPr algn="l"/>
            <a:r>
              <a:rPr lang="en-IN" b="1" u="sng" dirty="0" smtClean="0"/>
              <a:t>Efforts done for </a:t>
            </a:r>
            <a:r>
              <a:rPr lang="en-IN" b="1" u="sng" dirty="0" err="1" smtClean="0"/>
              <a:t>RuPay</a:t>
            </a:r>
            <a:r>
              <a:rPr lang="en-IN" b="1" u="sng" dirty="0" smtClean="0"/>
              <a:t> Card activation:</a:t>
            </a:r>
            <a:endParaRPr lang="en-IN" b="1" u="sng" dirty="0"/>
          </a:p>
        </p:txBody>
      </p:sp>
      <p:sp>
        <p:nvSpPr>
          <p:cNvPr id="3" name="Content Placeholder 2"/>
          <p:cNvSpPr>
            <a:spLocks noGrp="1"/>
          </p:cNvSpPr>
          <p:nvPr>
            <p:ph idx="1"/>
          </p:nvPr>
        </p:nvSpPr>
        <p:spPr>
          <a:xfrm>
            <a:off x="428596" y="1714488"/>
            <a:ext cx="8229600" cy="4525963"/>
          </a:xfrm>
        </p:spPr>
        <p:txBody>
          <a:bodyPr>
            <a:normAutofit/>
          </a:bodyPr>
          <a:lstStyle/>
          <a:p>
            <a:pPr>
              <a:buFont typeface="Wingdings" pitchFamily="2" charset="2"/>
              <a:buChar char="Ø"/>
            </a:pPr>
            <a:r>
              <a:rPr lang="en-IN" sz="2400" b="1" dirty="0" err="1" smtClean="0">
                <a:solidFill>
                  <a:schemeClr val="accent6">
                    <a:lumMod val="75000"/>
                  </a:schemeClr>
                </a:solidFill>
              </a:rPr>
              <a:t>RuPay</a:t>
            </a:r>
            <a:r>
              <a:rPr lang="en-IN" sz="2400" b="1" dirty="0" smtClean="0">
                <a:solidFill>
                  <a:schemeClr val="accent6">
                    <a:lumMod val="75000"/>
                  </a:schemeClr>
                </a:solidFill>
              </a:rPr>
              <a:t> Card Issued:- 929079 </a:t>
            </a:r>
            <a:r>
              <a:rPr lang="en-IN" sz="2400" b="1" dirty="0" err="1" smtClean="0">
                <a:solidFill>
                  <a:schemeClr val="accent6">
                    <a:lumMod val="75000"/>
                  </a:schemeClr>
                </a:solidFill>
              </a:rPr>
              <a:t>Nos</a:t>
            </a:r>
            <a:endParaRPr lang="en-IN" sz="2400" b="1" dirty="0" smtClean="0">
              <a:solidFill>
                <a:schemeClr val="accent6">
                  <a:lumMod val="75000"/>
                </a:schemeClr>
              </a:solidFill>
            </a:endParaRPr>
          </a:p>
          <a:p>
            <a:pPr>
              <a:buFont typeface="Wingdings" pitchFamily="2" charset="2"/>
              <a:buChar char="v"/>
            </a:pPr>
            <a:r>
              <a:rPr lang="en-IN" sz="2400" b="1" dirty="0" smtClean="0">
                <a:solidFill>
                  <a:schemeClr val="accent3">
                    <a:lumMod val="50000"/>
                  </a:schemeClr>
                </a:solidFill>
              </a:rPr>
              <a:t>Village Wise awareness camps were organised by the Bank branches with the involvement of Gram </a:t>
            </a:r>
            <a:r>
              <a:rPr lang="en-IN" sz="2400" b="1" dirty="0" err="1" smtClean="0">
                <a:solidFill>
                  <a:schemeClr val="accent3">
                    <a:lumMod val="50000"/>
                  </a:schemeClr>
                </a:solidFill>
              </a:rPr>
              <a:t>Panchayat</a:t>
            </a:r>
            <a:r>
              <a:rPr lang="en-IN" sz="2400" b="1" dirty="0" smtClean="0">
                <a:solidFill>
                  <a:schemeClr val="accent3">
                    <a:lumMod val="50000"/>
                  </a:schemeClr>
                </a:solidFill>
              </a:rPr>
              <a:t> about the benefits of Card Activation.</a:t>
            </a:r>
          </a:p>
          <a:p>
            <a:pPr>
              <a:buFont typeface="Wingdings" pitchFamily="2" charset="2"/>
              <a:buChar char="v"/>
            </a:pPr>
            <a:r>
              <a:rPr lang="en-IN" sz="2400" b="1" dirty="0" smtClean="0">
                <a:solidFill>
                  <a:schemeClr val="accent3">
                    <a:lumMod val="50000"/>
                  </a:schemeClr>
                </a:solidFill>
              </a:rPr>
              <a:t>Extensive </a:t>
            </a:r>
            <a:r>
              <a:rPr lang="en-IN" sz="2400" b="1" dirty="0" err="1" smtClean="0">
                <a:solidFill>
                  <a:schemeClr val="accent3">
                    <a:lumMod val="50000"/>
                  </a:schemeClr>
                </a:solidFill>
              </a:rPr>
              <a:t>miking</a:t>
            </a:r>
            <a:r>
              <a:rPr lang="en-IN" sz="2400" b="1" dirty="0" smtClean="0">
                <a:solidFill>
                  <a:schemeClr val="accent3">
                    <a:lumMod val="50000"/>
                  </a:schemeClr>
                </a:solidFill>
              </a:rPr>
              <a:t> done in the villages to contact the Bank Branches after receiving of the </a:t>
            </a:r>
            <a:r>
              <a:rPr lang="en-IN" sz="2400" b="1" dirty="0" err="1" smtClean="0">
                <a:solidFill>
                  <a:schemeClr val="accent3">
                    <a:lumMod val="50000"/>
                  </a:schemeClr>
                </a:solidFill>
              </a:rPr>
              <a:t>RuPay</a:t>
            </a:r>
            <a:r>
              <a:rPr lang="en-IN" sz="2400" b="1" dirty="0" smtClean="0">
                <a:solidFill>
                  <a:schemeClr val="accent3">
                    <a:lumMod val="50000"/>
                  </a:schemeClr>
                </a:solidFill>
              </a:rPr>
              <a:t> card for its activation.</a:t>
            </a:r>
          </a:p>
          <a:p>
            <a:pPr>
              <a:buFont typeface="Wingdings" pitchFamily="2" charset="2"/>
              <a:buChar char="v"/>
            </a:pPr>
            <a:r>
              <a:rPr lang="en-IN" sz="2400" b="1" dirty="0" smtClean="0">
                <a:solidFill>
                  <a:schemeClr val="accent3">
                    <a:lumMod val="50000"/>
                  </a:schemeClr>
                </a:solidFill>
              </a:rPr>
              <a:t>Bank </a:t>
            </a:r>
            <a:r>
              <a:rPr lang="en-IN" sz="2400" b="1" dirty="0" err="1" smtClean="0">
                <a:solidFill>
                  <a:schemeClr val="accent3">
                    <a:lumMod val="50000"/>
                  </a:schemeClr>
                </a:solidFill>
              </a:rPr>
              <a:t>Mitras</a:t>
            </a:r>
            <a:r>
              <a:rPr lang="en-IN" sz="2400" b="1" dirty="0" smtClean="0">
                <a:solidFill>
                  <a:schemeClr val="accent3">
                    <a:lumMod val="50000"/>
                  </a:schemeClr>
                </a:solidFill>
              </a:rPr>
              <a:t> are being deployed for expediting the </a:t>
            </a:r>
            <a:r>
              <a:rPr lang="en-IN" sz="2400" b="1" dirty="0" err="1" smtClean="0">
                <a:solidFill>
                  <a:schemeClr val="accent3">
                    <a:lumMod val="50000"/>
                  </a:schemeClr>
                </a:solidFill>
              </a:rPr>
              <a:t>RuPay</a:t>
            </a:r>
            <a:r>
              <a:rPr lang="en-IN" sz="2400" b="1" dirty="0" smtClean="0">
                <a:solidFill>
                  <a:schemeClr val="accent3">
                    <a:lumMod val="50000"/>
                  </a:schemeClr>
                </a:solidFill>
              </a:rPr>
              <a:t> Card Activation.</a:t>
            </a:r>
            <a:endParaRPr lang="en-IN" sz="2400" b="1" dirty="0">
              <a:solidFill>
                <a:schemeClr val="accent3">
                  <a:lumMod val="50000"/>
                </a:schemeClr>
              </a:solidFill>
            </a:endParaRPr>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sp>
        <p:nvSpPr>
          <p:cNvPr id="5" name="Line 3"/>
          <p:cNvSpPr>
            <a:spLocks noChangeShapeType="1"/>
          </p:cNvSpPr>
          <p:nvPr/>
        </p:nvSpPr>
        <p:spPr bwMode="auto">
          <a:xfrm flipV="1">
            <a:off x="152400" y="7010400"/>
            <a:ext cx="9144000" cy="0"/>
          </a:xfrm>
          <a:prstGeom prst="line">
            <a:avLst/>
          </a:prstGeom>
          <a:noFill/>
          <a:ln w="336550">
            <a:solidFill>
              <a:srgbClr val="0094BB"/>
            </a:solidFill>
            <a:round/>
            <a:headEnd/>
            <a:tailEnd/>
          </a:ln>
          <a:effectLst/>
        </p:spPr>
        <p:txBody>
          <a:bodyPr wrap="none" anchor="ctr"/>
          <a:lstStyle/>
          <a:p>
            <a:endParaRPr lang="en-US"/>
          </a:p>
        </p:txBody>
      </p:sp>
      <p:pic>
        <p:nvPicPr>
          <p:cNvPr id="9217" name="Picture 1"/>
          <p:cNvPicPr>
            <a:picLocks noChangeAspect="1" noChangeArrowheads="1"/>
          </p:cNvPicPr>
          <p:nvPr/>
        </p:nvPicPr>
        <p:blipFill>
          <a:blip r:embed="rId2" cstate="print"/>
          <a:srcRect/>
          <a:stretch>
            <a:fillRect/>
          </a:stretch>
        </p:blipFill>
        <p:spPr bwMode="auto">
          <a:xfrm>
            <a:off x="285720" y="5500702"/>
            <a:ext cx="5286412" cy="1143008"/>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2011354"/>
          </a:xfrm>
        </p:spPr>
        <p:txBody>
          <a:bodyPr>
            <a:normAutofit fontScale="90000"/>
          </a:bodyPr>
          <a:lstStyle/>
          <a:p>
            <a:pPr algn="l"/>
            <a:r>
              <a:rPr lang="en-IN" b="1" u="sng" dirty="0" smtClean="0"/>
              <a:t>How are the services of Bank </a:t>
            </a:r>
            <a:r>
              <a:rPr lang="en-IN" b="1" u="sng" dirty="0" err="1" smtClean="0"/>
              <a:t>Mitras</a:t>
            </a:r>
            <a:r>
              <a:rPr lang="en-IN" b="1" u="sng" dirty="0" smtClean="0"/>
              <a:t> in terms of availability, proper device use and daily transactions :</a:t>
            </a:r>
            <a:endParaRPr lang="en-IN" b="1" u="sng" dirty="0"/>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pic>
        <p:nvPicPr>
          <p:cNvPr id="8193" name="Picture 1"/>
          <p:cNvPicPr>
            <a:picLocks noGrp="1" noChangeAspect="1" noChangeArrowheads="1"/>
          </p:cNvPicPr>
          <p:nvPr>
            <p:ph idx="1"/>
          </p:nvPr>
        </p:nvPicPr>
        <p:blipFill>
          <a:blip r:embed="rId2" cstate="print"/>
          <a:srcRect/>
          <a:stretch>
            <a:fillRect/>
          </a:stretch>
        </p:blipFill>
        <p:spPr bwMode="auto">
          <a:xfrm>
            <a:off x="428596" y="2357431"/>
            <a:ext cx="8358246" cy="2571767"/>
          </a:xfrm>
          <a:prstGeom prst="rect">
            <a:avLst/>
          </a:prstGeom>
          <a:ln>
            <a:noFill/>
          </a:ln>
          <a:effectLst>
            <a:softEdge rad="112500"/>
          </a:effectLst>
        </p:spPr>
      </p:pic>
      <p:pic>
        <p:nvPicPr>
          <p:cNvPr id="7" name="Picture 3"/>
          <p:cNvPicPr>
            <a:picLocks noChangeAspect="1" noChangeArrowheads="1"/>
          </p:cNvPicPr>
          <p:nvPr/>
        </p:nvPicPr>
        <p:blipFill>
          <a:blip r:embed="rId3" cstate="print">
            <a:lum bright="6000" contrast="-14000"/>
          </a:blip>
          <a:srcRect/>
          <a:stretch>
            <a:fillRect/>
          </a:stretch>
        </p:blipFill>
        <p:spPr bwMode="auto">
          <a:xfrm>
            <a:off x="2428860" y="4857760"/>
            <a:ext cx="4429156" cy="2000240"/>
          </a:xfrm>
          <a:prstGeom prst="ellipse">
            <a:avLst/>
          </a:prstGeom>
          <a:ln>
            <a:noFill/>
          </a:ln>
          <a:effectLst>
            <a:softEdge rad="112500"/>
          </a:effectLst>
        </p:spPr>
      </p:pic>
      <p:sp>
        <p:nvSpPr>
          <p:cNvPr id="6" name="Title 1"/>
          <p:cNvSpPr txBox="1">
            <a:spLocks/>
          </p:cNvSpPr>
          <p:nvPr/>
        </p:nvSpPr>
        <p:spPr>
          <a:xfrm>
            <a:off x="7743844" y="6000768"/>
            <a:ext cx="1400156" cy="6540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Cont..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229600" cy="3143272"/>
          </a:xfrm>
        </p:spPr>
        <p:txBody>
          <a:bodyPr>
            <a:normAutofit/>
          </a:bodyPr>
          <a:lstStyle/>
          <a:p>
            <a:pPr>
              <a:buFont typeface="Wingdings" pitchFamily="2" charset="2"/>
              <a:buChar char="v"/>
            </a:pPr>
            <a:r>
              <a:rPr lang="en-US" sz="2000" dirty="0" smtClean="0"/>
              <a:t>Regular meeting with the Bank </a:t>
            </a:r>
            <a:r>
              <a:rPr lang="en-US" sz="2000" dirty="0" err="1" smtClean="0"/>
              <a:t>Mitras</a:t>
            </a:r>
            <a:r>
              <a:rPr lang="en-US" sz="2000" dirty="0" smtClean="0"/>
              <a:t> are being conducted by all the banks, to appraise them about their role to serve the customers at their door steps .</a:t>
            </a:r>
          </a:p>
          <a:p>
            <a:pPr>
              <a:buFont typeface="Wingdings" pitchFamily="2" charset="2"/>
              <a:buChar char="v"/>
            </a:pPr>
            <a:r>
              <a:rPr lang="en-US" sz="2000" dirty="0" smtClean="0"/>
              <a:t>Visit at the BC point is being done by the bank officials on regular basis to ensure their availability.</a:t>
            </a:r>
          </a:p>
          <a:p>
            <a:pPr>
              <a:buFont typeface="Wingdings" pitchFamily="2" charset="2"/>
              <a:buChar char="v"/>
            </a:pPr>
            <a:r>
              <a:rPr lang="en-US" sz="2000" dirty="0" smtClean="0"/>
              <a:t>Training of the Bank </a:t>
            </a:r>
            <a:r>
              <a:rPr lang="en-US" sz="2000" dirty="0" err="1" smtClean="0"/>
              <a:t>Mitras</a:t>
            </a:r>
            <a:r>
              <a:rPr lang="en-US" sz="2000" dirty="0" smtClean="0"/>
              <a:t> are being imparted by the Banks for the proper use of device to provide hassle free service.</a:t>
            </a:r>
          </a:p>
          <a:p>
            <a:pPr>
              <a:buFont typeface="Wingdings" pitchFamily="2" charset="2"/>
              <a:buChar char="v"/>
            </a:pPr>
            <a:r>
              <a:rPr lang="en-US" sz="2000" dirty="0" smtClean="0"/>
              <a:t>Bank </a:t>
            </a:r>
            <a:r>
              <a:rPr lang="en-US" sz="2000" dirty="0" err="1" smtClean="0"/>
              <a:t>Mitras</a:t>
            </a:r>
            <a:r>
              <a:rPr lang="en-US" sz="2000" dirty="0" smtClean="0"/>
              <a:t> has been  directed to communicate with the villagers for inculcating banking habit through regular transaction in their accounts.</a:t>
            </a:r>
          </a:p>
          <a:p>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0" y="3643290"/>
            <a:ext cx="4429124" cy="321471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429124" y="3643314"/>
            <a:ext cx="4714876" cy="321468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b="1" u="sng" dirty="0" smtClean="0"/>
              <a:t>Reduction of Zero Balance  Accounts:</a:t>
            </a:r>
            <a:endParaRPr lang="en-IN" sz="3600" b="1" u="sng" dirty="0"/>
          </a:p>
        </p:txBody>
      </p:sp>
      <p:sp>
        <p:nvSpPr>
          <p:cNvPr id="3" name="Content Placeholder 2"/>
          <p:cNvSpPr>
            <a:spLocks noGrp="1"/>
          </p:cNvSpPr>
          <p:nvPr>
            <p:ph idx="1"/>
          </p:nvPr>
        </p:nvSpPr>
        <p:spPr>
          <a:xfrm>
            <a:off x="457200" y="1600201"/>
            <a:ext cx="8229600" cy="3257560"/>
          </a:xfrm>
        </p:spPr>
        <p:txBody>
          <a:bodyPr/>
          <a:lstStyle/>
          <a:p>
            <a:pPr>
              <a:buFont typeface="Wingdings" pitchFamily="2" charset="2"/>
              <a:buChar char="v"/>
            </a:pPr>
            <a:r>
              <a:rPr lang="en-IN" sz="2000" dirty="0" smtClean="0"/>
              <a:t>As the sex ratio of the district is </a:t>
            </a:r>
            <a:r>
              <a:rPr lang="en-IN" sz="2000" b="1" dirty="0" smtClean="0"/>
              <a:t>1000:957(M:F), </a:t>
            </a:r>
            <a:r>
              <a:rPr lang="en-IN" sz="2000" dirty="0" smtClean="0"/>
              <a:t>there are huge number of individual account of women. There are lesser percentage of Women account with zero balance in comparison to Male account.</a:t>
            </a:r>
          </a:p>
          <a:p>
            <a:pPr>
              <a:buNone/>
            </a:pPr>
            <a:endParaRPr lang="en-IN" sz="2000" dirty="0" smtClean="0"/>
          </a:p>
          <a:p>
            <a:pPr>
              <a:buFont typeface="Wingdings" pitchFamily="2" charset="2"/>
              <a:buChar char="q"/>
            </a:pPr>
            <a:r>
              <a:rPr lang="en-IN" sz="2000" u="sng" dirty="0" smtClean="0">
                <a:solidFill>
                  <a:srgbClr val="7030A0"/>
                </a:solidFill>
                <a:effectLst>
                  <a:outerShdw blurRad="38100" dist="38100" dir="2700000" algn="tl">
                    <a:srgbClr val="000000">
                      <a:alpha val="43137"/>
                    </a:srgbClr>
                  </a:outerShdw>
                </a:effectLst>
              </a:rPr>
              <a:t>Steps taken for reduction:</a:t>
            </a:r>
          </a:p>
          <a:p>
            <a:pPr>
              <a:buFont typeface="Wingdings" pitchFamily="2" charset="2"/>
              <a:buChar char="Ø"/>
            </a:pPr>
            <a:r>
              <a:rPr lang="en-IN" sz="2000" dirty="0" smtClean="0">
                <a:solidFill>
                  <a:schemeClr val="tx2"/>
                </a:solidFill>
              </a:rPr>
              <a:t>Help of the women SHGs </a:t>
            </a:r>
          </a:p>
          <a:p>
            <a:pPr>
              <a:buFont typeface="Wingdings" pitchFamily="2" charset="2"/>
              <a:buChar char="Ø"/>
            </a:pPr>
            <a:r>
              <a:rPr lang="en-IN" sz="2000" dirty="0" smtClean="0">
                <a:solidFill>
                  <a:schemeClr val="tx2"/>
                </a:solidFill>
              </a:rPr>
              <a:t>Awareness program regarding DBT(Direct Benefit Transfer).</a:t>
            </a:r>
          </a:p>
          <a:p>
            <a:pPr>
              <a:buFont typeface="Wingdings" pitchFamily="2" charset="2"/>
              <a:buChar char="Ø"/>
            </a:pPr>
            <a:r>
              <a:rPr lang="en-IN" sz="2000" dirty="0" smtClean="0">
                <a:solidFill>
                  <a:schemeClr val="tx2"/>
                </a:solidFill>
              </a:rPr>
              <a:t>Awareness about benefit of savings.</a:t>
            </a:r>
          </a:p>
          <a:p>
            <a:pPr>
              <a:buFont typeface="Wingdings" pitchFamily="2" charset="2"/>
              <a:buChar char="Ø"/>
            </a:pPr>
            <a:r>
              <a:rPr lang="en-IN" sz="2000" dirty="0" smtClean="0">
                <a:solidFill>
                  <a:schemeClr val="tx2"/>
                </a:solidFill>
              </a:rPr>
              <a:t>Awareness about benefit of Insurance(Accidental/Life).</a:t>
            </a:r>
          </a:p>
          <a:p>
            <a:endParaRPr lang="en-IN" dirty="0"/>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4786322"/>
            <a:ext cx="9144000" cy="1928826"/>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b="1" u="sng" dirty="0" smtClean="0"/>
              <a:t>Reduction of zero balance accounts:</a:t>
            </a:r>
            <a:endParaRPr lang="en-IN" b="1" u="sng" dirty="0"/>
          </a:p>
        </p:txBody>
      </p:sp>
      <p:sp>
        <p:nvSpPr>
          <p:cNvPr id="3" name="Content Placeholder 2"/>
          <p:cNvSpPr>
            <a:spLocks noGrp="1"/>
          </p:cNvSpPr>
          <p:nvPr>
            <p:ph idx="1"/>
          </p:nvPr>
        </p:nvSpPr>
        <p:spPr>
          <a:xfrm>
            <a:off x="457200" y="1600201"/>
            <a:ext cx="8229600" cy="2900370"/>
          </a:xfrm>
        </p:spPr>
        <p:txBody>
          <a:bodyPr>
            <a:normAutofit/>
          </a:bodyPr>
          <a:lstStyle/>
          <a:p>
            <a:pPr>
              <a:buFont typeface="Wingdings" pitchFamily="2" charset="2"/>
              <a:buChar char="v"/>
            </a:pPr>
            <a:r>
              <a:rPr lang="en-IN" sz="2400" dirty="0" smtClean="0">
                <a:solidFill>
                  <a:srgbClr val="0070C0"/>
                </a:solidFill>
              </a:rPr>
              <a:t>Bank </a:t>
            </a:r>
            <a:r>
              <a:rPr lang="en-IN" sz="2400" dirty="0" err="1" smtClean="0">
                <a:solidFill>
                  <a:srgbClr val="0070C0"/>
                </a:solidFill>
              </a:rPr>
              <a:t>Mitras</a:t>
            </a:r>
            <a:r>
              <a:rPr lang="en-IN" sz="2400" dirty="0" smtClean="0">
                <a:solidFill>
                  <a:srgbClr val="0070C0"/>
                </a:solidFill>
              </a:rPr>
              <a:t> have been directed by all the banks to approach to the account holders having zero balance and motivate them for transaction in their accounts.</a:t>
            </a:r>
          </a:p>
          <a:p>
            <a:pPr>
              <a:buFont typeface="Wingdings" pitchFamily="2" charset="2"/>
              <a:buChar char="v"/>
            </a:pPr>
            <a:r>
              <a:rPr lang="en-IN" sz="2400" dirty="0" smtClean="0">
                <a:solidFill>
                  <a:srgbClr val="0070C0"/>
                </a:solidFill>
              </a:rPr>
              <a:t>Awareness programmes are being organised by banks for building up of  confidence amongst the account holders.</a:t>
            </a:r>
          </a:p>
          <a:p>
            <a:pPr>
              <a:buFont typeface="Wingdings" pitchFamily="2" charset="2"/>
              <a:buChar char="v"/>
            </a:pPr>
            <a:r>
              <a:rPr lang="en-IN" sz="2400" dirty="0" smtClean="0">
                <a:solidFill>
                  <a:srgbClr val="0070C0"/>
                </a:solidFill>
              </a:rPr>
              <a:t>Financial literacy programmes are being conducted by the bank branches to inculcate the habit of savings.</a:t>
            </a:r>
            <a:endParaRPr lang="en-IN" sz="2400" dirty="0">
              <a:solidFill>
                <a:srgbClr val="0070C0"/>
              </a:solidFill>
            </a:endParaRPr>
          </a:p>
        </p:txBody>
      </p:sp>
      <p:sp>
        <p:nvSpPr>
          <p:cNvPr id="4" name="Line 3"/>
          <p:cNvSpPr>
            <a:spLocks noChangeShapeType="1"/>
          </p:cNvSpPr>
          <p:nvPr/>
        </p:nvSpPr>
        <p:spPr bwMode="auto">
          <a:xfrm flipV="1">
            <a:off x="0" y="6858000"/>
            <a:ext cx="9144000" cy="0"/>
          </a:xfrm>
          <a:prstGeom prst="line">
            <a:avLst/>
          </a:prstGeom>
          <a:noFill/>
          <a:ln w="336550">
            <a:solidFill>
              <a:srgbClr val="0094BB"/>
            </a:solidFill>
            <a:round/>
            <a:headEnd/>
            <a:tailEnd/>
          </a:ln>
          <a:effectLst/>
        </p:spPr>
        <p:txBody>
          <a:bodyPr wrap="none" anchor="ctr"/>
          <a:lstStyle/>
          <a:p>
            <a:endParaRPr lang="en-US"/>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841</Words>
  <Application>Microsoft Office PowerPoint</Application>
  <PresentationFormat>On-screen Show (4:3)</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Priority Programme *Pradhan Mantri Jan Dhan Yojana* </vt:lpstr>
      <vt:lpstr>Efforts Done to promote awareness for accident insurance cover:</vt:lpstr>
      <vt:lpstr>Slide 3</vt:lpstr>
      <vt:lpstr>Per Bank Branch Population: 18300</vt:lpstr>
      <vt:lpstr>Efforts done for RuPay Card activation:</vt:lpstr>
      <vt:lpstr>How are the services of Bank Mitras in terms of availability, proper device use and daily transactions :</vt:lpstr>
      <vt:lpstr>Slide 7</vt:lpstr>
      <vt:lpstr>Reduction of Zero Balance  Accounts:</vt:lpstr>
      <vt:lpstr>Reduction of zero balance accounts:</vt:lpstr>
      <vt:lpstr>Efforts in implementing in difficult geographical terrain and BPL no( Social Criteria):</vt:lpstr>
      <vt:lpstr>No of Aadhaar seeding done and efforts made for the same:</vt:lpstr>
      <vt:lpstr>Suggestion for improvement :</vt:lpstr>
      <vt:lpstr>Special Initiative taken in District towards financial inclusion and bank linkage :</vt:lpstr>
      <vt:lpstr>Slide 14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Programme  Pradhan Mantri Jan Dhan Yojona</dc:title>
  <dc:creator>Suparna Roy Choudhury</dc:creator>
  <cp:lastModifiedBy>admin</cp:lastModifiedBy>
  <cp:revision>58</cp:revision>
  <dcterms:created xsi:type="dcterms:W3CDTF">2016-02-25T10:26:47Z</dcterms:created>
  <dcterms:modified xsi:type="dcterms:W3CDTF">2016-03-01T03:35:17Z</dcterms:modified>
</cp:coreProperties>
</file>