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handoutMasterIdLst>
    <p:handoutMasterId r:id="rId17"/>
  </p:handoutMasterIdLst>
  <p:sldIdLst>
    <p:sldId id="256" r:id="rId2"/>
    <p:sldId id="314" r:id="rId3"/>
    <p:sldId id="315" r:id="rId4"/>
    <p:sldId id="316" r:id="rId5"/>
    <p:sldId id="317" r:id="rId6"/>
    <p:sldId id="327" r:id="rId7"/>
    <p:sldId id="319" r:id="rId8"/>
    <p:sldId id="320" r:id="rId9"/>
    <p:sldId id="329" r:id="rId10"/>
    <p:sldId id="328" r:id="rId11"/>
    <p:sldId id="323" r:id="rId12"/>
    <p:sldId id="324" r:id="rId13"/>
    <p:sldId id="325" r:id="rId14"/>
    <p:sldId id="326" r:id="rId15"/>
    <p:sldId id="279" r:id="rId16"/>
  </p:sldIdLst>
  <p:sldSz cx="9144000" cy="6858000" type="screen4x3"/>
  <p:notesSz cx="7010400" cy="12039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297A"/>
    <a:srgbClr val="A9A57C"/>
    <a:srgbClr val="A9A481"/>
    <a:srgbClr val="A9A47C"/>
    <a:srgbClr val="B1A089"/>
    <a:srgbClr val="B1DF89"/>
    <a:srgbClr val="000000"/>
    <a:srgbClr val="CC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706" autoAdjust="0"/>
    <p:restoredTop sz="94624" autoAdjust="0"/>
  </p:normalViewPr>
  <p:slideViewPr>
    <p:cSldViewPr>
      <p:cViewPr>
        <p:scale>
          <a:sx n="75" d="100"/>
          <a:sy n="75" d="100"/>
        </p:scale>
        <p:origin x="-1260" y="-54"/>
      </p:cViewPr>
      <p:guideLst>
        <p:guide orient="horz" pos="2160"/>
        <p:guide pos="2880"/>
      </p:guideLst>
    </p:cSldViewPr>
  </p:slideViewPr>
  <p:outlineViewPr>
    <p:cViewPr>
      <p:scale>
        <a:sx n="33" d="100"/>
        <a:sy n="33" d="100"/>
      </p:scale>
      <p:origin x="246" y="1642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2" d="100"/>
          <a:sy n="42" d="100"/>
        </p:scale>
        <p:origin x="-3180" y="-114"/>
      </p:cViewPr>
      <p:guideLst>
        <p:guide orient="horz" pos="3792"/>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601980"/>
          </a:xfrm>
          <a:prstGeom prst="rect">
            <a:avLst/>
          </a:prstGeom>
        </p:spPr>
        <p:txBody>
          <a:bodyPr vert="horz" lIns="108850" tIns="54425" rIns="108850" bIns="54425" rtlCol="0"/>
          <a:lstStyle>
            <a:lvl1pPr algn="l">
              <a:defRPr sz="1400"/>
            </a:lvl1pPr>
          </a:lstStyle>
          <a:p>
            <a:endParaRPr lang="en-US"/>
          </a:p>
        </p:txBody>
      </p:sp>
      <p:sp>
        <p:nvSpPr>
          <p:cNvPr id="3" name="Date Placeholder 2"/>
          <p:cNvSpPr>
            <a:spLocks noGrp="1"/>
          </p:cNvSpPr>
          <p:nvPr>
            <p:ph type="dt" sz="quarter" idx="1"/>
          </p:nvPr>
        </p:nvSpPr>
        <p:spPr>
          <a:xfrm>
            <a:off x="3970938" y="0"/>
            <a:ext cx="3037840" cy="601980"/>
          </a:xfrm>
          <a:prstGeom prst="rect">
            <a:avLst/>
          </a:prstGeom>
        </p:spPr>
        <p:txBody>
          <a:bodyPr vert="horz" lIns="108850" tIns="54425" rIns="108850" bIns="54425" rtlCol="0"/>
          <a:lstStyle>
            <a:lvl1pPr algn="r">
              <a:defRPr sz="1400"/>
            </a:lvl1pPr>
          </a:lstStyle>
          <a:p>
            <a:fld id="{3D6052B8-DB74-47FE-A910-E79F41E4007B}" type="datetimeFigureOut">
              <a:rPr lang="en-US" smtClean="0"/>
              <a:pPr/>
              <a:t>3/1/2016</a:t>
            </a:fld>
            <a:endParaRPr lang="en-US"/>
          </a:p>
        </p:txBody>
      </p:sp>
      <p:sp>
        <p:nvSpPr>
          <p:cNvPr id="4" name="Footer Placeholder 3"/>
          <p:cNvSpPr>
            <a:spLocks noGrp="1"/>
          </p:cNvSpPr>
          <p:nvPr>
            <p:ph type="ftr" sz="quarter" idx="2"/>
          </p:nvPr>
        </p:nvSpPr>
        <p:spPr>
          <a:xfrm>
            <a:off x="0" y="11435530"/>
            <a:ext cx="3037840" cy="601980"/>
          </a:xfrm>
          <a:prstGeom prst="rect">
            <a:avLst/>
          </a:prstGeom>
        </p:spPr>
        <p:txBody>
          <a:bodyPr vert="horz" lIns="108850" tIns="54425" rIns="108850" bIns="54425" rtlCol="0" anchor="b"/>
          <a:lstStyle>
            <a:lvl1pPr algn="l">
              <a:defRPr sz="1400"/>
            </a:lvl1pPr>
          </a:lstStyle>
          <a:p>
            <a:endParaRPr lang="en-US"/>
          </a:p>
        </p:txBody>
      </p:sp>
      <p:sp>
        <p:nvSpPr>
          <p:cNvPr id="5" name="Slide Number Placeholder 4"/>
          <p:cNvSpPr>
            <a:spLocks noGrp="1"/>
          </p:cNvSpPr>
          <p:nvPr>
            <p:ph type="sldNum" sz="quarter" idx="3"/>
          </p:nvPr>
        </p:nvSpPr>
        <p:spPr>
          <a:xfrm>
            <a:off x="3970938" y="11435530"/>
            <a:ext cx="3037840" cy="601980"/>
          </a:xfrm>
          <a:prstGeom prst="rect">
            <a:avLst/>
          </a:prstGeom>
        </p:spPr>
        <p:txBody>
          <a:bodyPr vert="horz" lIns="108850" tIns="54425" rIns="108850" bIns="54425" rtlCol="0" anchor="b"/>
          <a:lstStyle>
            <a:lvl1pPr algn="r">
              <a:defRPr sz="1400"/>
            </a:lvl1pPr>
          </a:lstStyle>
          <a:p>
            <a:fld id="{EB70640E-F3B5-421E-973B-8D9424442D19}" type="slidenum">
              <a:rPr lang="en-US" smtClean="0"/>
              <a:pPr/>
              <a:t>‹#›</a:t>
            </a:fld>
            <a:endParaRPr lang="en-US"/>
          </a:p>
        </p:txBody>
      </p:sp>
    </p:spTree>
    <p:extLst>
      <p:ext uri="{BB962C8B-B14F-4D97-AF65-F5344CB8AC3E}">
        <p14:creationId xmlns="" xmlns:p14="http://schemas.microsoft.com/office/powerpoint/2010/main" val="42743494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61277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6172200" cy="71596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5" name="Footer Placeholder 4"/>
          <p:cNvSpPr>
            <a:spLocks noGrp="1"/>
          </p:cNvSpPr>
          <p:nvPr>
            <p:ph type="ftr" sz="quarter" idx="11"/>
          </p:nvPr>
        </p:nvSpPr>
        <p:spPr>
          <a:xfrm>
            <a:off x="2209800" y="6019800"/>
            <a:ext cx="5638800" cy="533401"/>
          </a:xfrm>
          <a:prstGeom prst="rect">
            <a:avLst/>
          </a:prstGeom>
        </p:spPr>
        <p:txBody>
          <a:bodyPr/>
          <a:lstStyle/>
          <a:p>
            <a:endParaRPr lang="en-US"/>
          </a:p>
        </p:txBody>
      </p:sp>
      <p:sp>
        <p:nvSpPr>
          <p:cNvPr id="6" name="Slide Number Placeholder 5"/>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5" name="Footer Placeholder 4"/>
          <p:cNvSpPr>
            <a:spLocks noGrp="1"/>
          </p:cNvSpPr>
          <p:nvPr>
            <p:ph type="ftr" sz="quarter" idx="11"/>
          </p:nvPr>
        </p:nvSpPr>
        <p:spPr>
          <a:xfrm>
            <a:off x="2209800" y="6019800"/>
            <a:ext cx="5638800" cy="533401"/>
          </a:xfrm>
          <a:prstGeom prst="rect">
            <a:avLst/>
          </a:prstGeom>
        </p:spPr>
        <p:txBody>
          <a:bodyPr/>
          <a:lstStyle/>
          <a:p>
            <a:endParaRPr lang="en-US"/>
          </a:p>
        </p:txBody>
      </p:sp>
      <p:sp>
        <p:nvSpPr>
          <p:cNvPr id="6" name="Slide Number Placeholder 5"/>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6172200" cy="715962"/>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6" name="Slide Number Placeholder 5"/>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5" name="Footer Placeholder 4"/>
          <p:cNvSpPr>
            <a:spLocks noGrp="1"/>
          </p:cNvSpPr>
          <p:nvPr>
            <p:ph type="ftr" sz="quarter" idx="11"/>
          </p:nvPr>
        </p:nvSpPr>
        <p:spPr>
          <a:xfrm>
            <a:off x="2209800" y="6019800"/>
            <a:ext cx="5638800" cy="533401"/>
          </a:xfrm>
          <a:prstGeom prst="rect">
            <a:avLst/>
          </a:prstGeom>
        </p:spPr>
        <p:txBody>
          <a:bodyPr/>
          <a:lstStyle/>
          <a:p>
            <a:endParaRPr lang="en-US"/>
          </a:p>
        </p:txBody>
      </p:sp>
      <p:sp>
        <p:nvSpPr>
          <p:cNvPr id="6" name="Slide Number Placeholder 5"/>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6172200" cy="71596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6" name="Footer Placeholder 5"/>
          <p:cNvSpPr>
            <a:spLocks noGrp="1"/>
          </p:cNvSpPr>
          <p:nvPr>
            <p:ph type="ftr" sz="quarter" idx="11"/>
          </p:nvPr>
        </p:nvSpPr>
        <p:spPr>
          <a:xfrm>
            <a:off x="2209800" y="6019800"/>
            <a:ext cx="5638800" cy="5334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6172200" cy="715962"/>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8" name="Footer Placeholder 7"/>
          <p:cNvSpPr>
            <a:spLocks noGrp="1"/>
          </p:cNvSpPr>
          <p:nvPr>
            <p:ph type="ftr" sz="quarter" idx="11"/>
          </p:nvPr>
        </p:nvSpPr>
        <p:spPr>
          <a:xfrm>
            <a:off x="2209800" y="6019800"/>
            <a:ext cx="5638800" cy="533401"/>
          </a:xfrm>
          <a:prstGeom prst="rect">
            <a:avLst/>
          </a:prstGeom>
        </p:spPr>
        <p:txBody>
          <a:bodyPr/>
          <a:lstStyle/>
          <a:p>
            <a:endParaRPr lang="en-US"/>
          </a:p>
        </p:txBody>
      </p:sp>
      <p:sp>
        <p:nvSpPr>
          <p:cNvPr id="9" name="Slide Number Placeholder 8"/>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6172200" cy="715962"/>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4" name="Footer Placeholder 3"/>
          <p:cNvSpPr>
            <a:spLocks noGrp="1"/>
          </p:cNvSpPr>
          <p:nvPr>
            <p:ph type="ftr" sz="quarter" idx="11"/>
          </p:nvPr>
        </p:nvSpPr>
        <p:spPr>
          <a:xfrm>
            <a:off x="2209800" y="6019800"/>
            <a:ext cx="5638800" cy="533401"/>
          </a:xfrm>
          <a:prstGeom prst="rect">
            <a:avLst/>
          </a:prstGeom>
        </p:spPr>
        <p:txBody>
          <a:bodyPr/>
          <a:lstStyle/>
          <a:p>
            <a:endParaRPr lang="en-US"/>
          </a:p>
        </p:txBody>
      </p:sp>
      <p:sp>
        <p:nvSpPr>
          <p:cNvPr id="5" name="Slide Number Placeholder 4"/>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3" name="Footer Placeholder 2"/>
          <p:cNvSpPr>
            <a:spLocks noGrp="1"/>
          </p:cNvSpPr>
          <p:nvPr>
            <p:ph type="ftr" sz="quarter" idx="11"/>
          </p:nvPr>
        </p:nvSpPr>
        <p:spPr>
          <a:xfrm>
            <a:off x="2209800" y="6019800"/>
            <a:ext cx="3733800" cy="533401"/>
          </a:xfrm>
          <a:prstGeom prst="rect">
            <a:avLst/>
          </a:prstGeom>
        </p:spPr>
        <p:txBody>
          <a:bodyPr/>
          <a:lstStyle>
            <a:lvl1pPr>
              <a:defRPr sz="2000">
                <a:latin typeface="Arial Rounded MT Bold" pitchFamily="34" charset="0"/>
              </a:defRPr>
            </a:lvl1pPr>
          </a:lstStyle>
          <a:p>
            <a:endParaRPr lang="en-US" dirty="0"/>
          </a:p>
        </p:txBody>
      </p:sp>
      <p:sp>
        <p:nvSpPr>
          <p:cNvPr id="4" name="Slide Number Placeholder 3"/>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6" name="Footer Placeholder 5"/>
          <p:cNvSpPr>
            <a:spLocks noGrp="1"/>
          </p:cNvSpPr>
          <p:nvPr>
            <p:ph type="ftr" sz="quarter" idx="11"/>
          </p:nvPr>
        </p:nvSpPr>
        <p:spPr>
          <a:xfrm>
            <a:off x="2209800" y="6019800"/>
            <a:ext cx="5638800" cy="533401"/>
          </a:xfrm>
          <a:prstGeom prst="rect">
            <a:avLst/>
          </a:prstGeom>
        </p:spPr>
        <p:txBody>
          <a:bodyPr/>
          <a:lstStyle/>
          <a:p>
            <a:endParaRPr lang="en-US"/>
          </a:p>
        </p:txBody>
      </p:sp>
      <p:sp>
        <p:nvSpPr>
          <p:cNvPr id="7" name="Slide Number Placeholder 6"/>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9874F12-8E23-49B5-A11A-D59E826C3D6D}" type="datetimeFigureOut">
              <a:rPr lang="en-US" smtClean="0"/>
              <a:pPr/>
              <a:t>3/1/2016</a:t>
            </a:fld>
            <a:endParaRPr lang="en-US"/>
          </a:p>
        </p:txBody>
      </p:sp>
      <p:sp>
        <p:nvSpPr>
          <p:cNvPr id="6" name="Footer Placeholder 5"/>
          <p:cNvSpPr>
            <a:spLocks noGrp="1"/>
          </p:cNvSpPr>
          <p:nvPr>
            <p:ph type="ftr" sz="quarter" idx="11"/>
          </p:nvPr>
        </p:nvSpPr>
        <p:spPr>
          <a:xfrm>
            <a:off x="2209800" y="6019800"/>
            <a:ext cx="5638800" cy="533401"/>
          </a:xfrm>
          <a:prstGeom prst="rect">
            <a:avLst/>
          </a:prstGeom>
        </p:spPr>
        <p:txBody>
          <a:bodyPr/>
          <a:lstStyle/>
          <a:p>
            <a:endParaRPr lang="en-US"/>
          </a:p>
        </p:txBody>
      </p:sp>
      <p:sp>
        <p:nvSpPr>
          <p:cNvPr id="7" name="Slide Number Placeholder 6"/>
          <p:cNvSpPr>
            <a:spLocks noGrp="1"/>
          </p:cNvSpPr>
          <p:nvPr>
            <p:ph type="sldNum" sz="quarter" idx="12"/>
          </p:nvPr>
        </p:nvSpPr>
        <p:spPr>
          <a:xfrm>
            <a:off x="8229600" y="6356350"/>
            <a:ext cx="457200" cy="365125"/>
          </a:xfrm>
          <a:prstGeom prst="rect">
            <a:avLst/>
          </a:prstGeom>
        </p:spPr>
        <p:txBody>
          <a:bodyPr/>
          <a:lstStyle/>
          <a:p>
            <a:fld id="{AFAD8D41-87BA-44A1-886D-2401E52460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1"/>
            <a:ext cx="8229600" cy="3657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a:xfrm>
            <a:off x="0" y="5867400"/>
            <a:ext cx="9144000" cy="0"/>
          </a:xfrm>
          <a:prstGeom prst="line">
            <a:avLst/>
          </a:prstGeom>
          <a:ln w="63500" cmpd="sng"/>
        </p:spPr>
        <p:style>
          <a:lnRef idx="1">
            <a:schemeClr val="accent1"/>
          </a:lnRef>
          <a:fillRef idx="0">
            <a:schemeClr val="accent1"/>
          </a:fillRef>
          <a:effectRef idx="0">
            <a:schemeClr val="accent1"/>
          </a:effectRef>
          <a:fontRef idx="minor">
            <a:schemeClr val="tx1"/>
          </a:fontRef>
        </p:style>
      </p:cxnSp>
      <p:pic>
        <p:nvPicPr>
          <p:cNvPr id="9" name="Picture 8" descr="charminar.jpg"/>
          <p:cNvPicPr>
            <a:picLocks noChangeAspect="1"/>
          </p:cNvPicPr>
          <p:nvPr userDrawn="1"/>
        </p:nvPicPr>
        <p:blipFill>
          <a:blip r:embed="rId14" cstate="print"/>
          <a:stretch>
            <a:fillRect/>
          </a:stretch>
        </p:blipFill>
        <p:spPr>
          <a:xfrm>
            <a:off x="228600" y="5990492"/>
            <a:ext cx="1143000" cy="791308"/>
          </a:xfrm>
          <a:prstGeom prst="rect">
            <a:avLst/>
          </a:prstGeom>
        </p:spPr>
      </p:pic>
      <p:cxnSp>
        <p:nvCxnSpPr>
          <p:cNvPr id="7" name="Straight Connector 6"/>
          <p:cNvCxnSpPr/>
          <p:nvPr userDrawn="1"/>
        </p:nvCxnSpPr>
        <p:spPr>
          <a:xfrm>
            <a:off x="0" y="1143000"/>
            <a:ext cx="9144000" cy="0"/>
          </a:xfrm>
          <a:prstGeom prst="line">
            <a:avLst/>
          </a:prstGeom>
          <a:ln w="63500" cmpd="sng"/>
        </p:spPr>
        <p:style>
          <a:lnRef idx="1">
            <a:schemeClr val="accent1"/>
          </a:lnRef>
          <a:fillRef idx="0">
            <a:schemeClr val="accent1"/>
          </a:fillRef>
          <a:effectRef idx="0">
            <a:schemeClr val="accent1"/>
          </a:effectRef>
          <a:fontRef idx="minor">
            <a:schemeClr val="tx1"/>
          </a:fontRef>
        </p:style>
      </p:cxnSp>
      <p:pic>
        <p:nvPicPr>
          <p:cNvPr id="10" name="Picture 3"/>
          <p:cNvPicPr>
            <a:picLocks noChangeAspect="1" noChangeArrowheads="1"/>
          </p:cNvPicPr>
          <p:nvPr userDrawn="1"/>
        </p:nvPicPr>
        <p:blipFill>
          <a:blip r:embed="rId15" cstate="print"/>
          <a:srcRect/>
          <a:stretch>
            <a:fillRect/>
          </a:stretch>
        </p:blipFill>
        <p:spPr bwMode="auto">
          <a:xfrm>
            <a:off x="8001000" y="76200"/>
            <a:ext cx="1066800" cy="990600"/>
          </a:xfrm>
          <a:prstGeom prst="rect">
            <a:avLst/>
          </a:prstGeom>
          <a:noFill/>
          <a:ln w="9525">
            <a:noFill/>
            <a:miter lim="800000"/>
            <a:headEnd/>
            <a:tailEnd/>
          </a:ln>
        </p:spPr>
      </p:pic>
      <p:sp>
        <p:nvSpPr>
          <p:cNvPr id="12" name="TextBox 11"/>
          <p:cNvSpPr txBox="1"/>
          <p:nvPr userDrawn="1"/>
        </p:nvSpPr>
        <p:spPr>
          <a:xfrm>
            <a:off x="1371600" y="6019800"/>
            <a:ext cx="6400800" cy="461665"/>
          </a:xfrm>
          <a:prstGeom prst="rect">
            <a:avLst/>
          </a:prstGeom>
          <a:noFill/>
        </p:spPr>
        <p:txBody>
          <a:bodyPr wrap="square" rtlCol="0">
            <a:spAutoFit/>
          </a:bodyPr>
          <a:lstStyle/>
          <a:p>
            <a:pPr algn="ctr"/>
            <a:r>
              <a:rPr lang="en-US" sz="2400" b="0" dirty="0" smtClean="0">
                <a:solidFill>
                  <a:schemeClr val="accent1">
                    <a:lumMod val="75000"/>
                  </a:schemeClr>
                </a:solidFill>
                <a:latin typeface="Arial Rounded MT Bold" pitchFamily="34" charset="0"/>
              </a:rPr>
              <a:t>PMJDY - HYDERABAD</a:t>
            </a:r>
            <a:r>
              <a:rPr lang="en-US" sz="2400" b="0" baseline="0" dirty="0" smtClean="0">
                <a:solidFill>
                  <a:schemeClr val="accent1">
                    <a:lumMod val="75000"/>
                  </a:schemeClr>
                </a:solidFill>
                <a:latin typeface="Arial Rounded MT Bold" pitchFamily="34" charset="0"/>
              </a:rPr>
              <a:t> (URBAN)</a:t>
            </a:r>
            <a:endParaRPr lang="en-US" sz="2400" b="0" dirty="0">
              <a:solidFill>
                <a:schemeClr val="accent1">
                  <a:lumMod val="75000"/>
                </a:schemeClr>
              </a:solidFill>
              <a:latin typeface="Arial Rounded MT Bold" pitchFamily="34" charset="0"/>
            </a:endParaRPr>
          </a:p>
        </p:txBody>
      </p:sp>
      <p:pic>
        <p:nvPicPr>
          <p:cNvPr id="1026" name="Picture 2" descr="C:\Users\HEMA\Desktop\pmjdy\pmjdylogo.png"/>
          <p:cNvPicPr>
            <a:picLocks noChangeAspect="1" noChangeArrowheads="1"/>
          </p:cNvPicPr>
          <p:nvPr userDrawn="1"/>
        </p:nvPicPr>
        <p:blipFill>
          <a:blip r:embed="rId16" cstate="print"/>
          <a:srcRect/>
          <a:stretch>
            <a:fillRect/>
          </a:stretch>
        </p:blipFill>
        <p:spPr bwMode="auto">
          <a:xfrm>
            <a:off x="76201" y="67587"/>
            <a:ext cx="990599" cy="999213"/>
          </a:xfrm>
          <a:prstGeom prst="rect">
            <a:avLst/>
          </a:prstGeom>
          <a:noFill/>
        </p:spPr>
      </p:pic>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5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371600" y="3352800"/>
            <a:ext cx="6629400" cy="1828800"/>
          </a:xfrm>
        </p:spPr>
        <p:txBody>
          <a:bodyPr>
            <a:noAutofit/>
          </a:bodyPr>
          <a:lstStyle/>
          <a:p>
            <a:r>
              <a:rPr lang="en-US" sz="3600" b="1" dirty="0" smtClean="0">
                <a:solidFill>
                  <a:srgbClr val="00297A"/>
                </a:solidFill>
                <a:latin typeface="Arial Rounded MT Bold" pitchFamily="34" charset="0"/>
              </a:rPr>
              <a:t>PRESENTATION ON PMJDY IN HYDERABAD DISTRICT </a:t>
            </a:r>
            <a:endParaRPr lang="en-US" sz="3600" b="1" dirty="0">
              <a:solidFill>
                <a:srgbClr val="00297A"/>
              </a:solidFill>
              <a:latin typeface="Arial Rounded MT Bold" pitchFamily="34" charset="0"/>
            </a:endParaRPr>
          </a:p>
        </p:txBody>
      </p:sp>
      <p:pic>
        <p:nvPicPr>
          <p:cNvPr id="4" name="Picture 3"/>
          <p:cNvPicPr>
            <a:picLocks noChangeAspect="1" noChangeArrowheads="1"/>
          </p:cNvPicPr>
          <p:nvPr/>
        </p:nvPicPr>
        <p:blipFill>
          <a:blip r:embed="rId2" cstate="print"/>
          <a:srcRect/>
          <a:stretch>
            <a:fillRect/>
          </a:stretch>
        </p:blipFill>
        <p:spPr bwMode="auto">
          <a:xfrm>
            <a:off x="3429000" y="1295400"/>
            <a:ext cx="1524001" cy="1828800"/>
          </a:xfrm>
          <a:prstGeom prst="rect">
            <a:avLst/>
          </a:prstGeom>
          <a:noFill/>
          <a:ln w="9525">
            <a:noFill/>
            <a:miter lim="800000"/>
            <a:headEnd/>
            <a:tailEnd/>
          </a:ln>
        </p:spPr>
      </p:pic>
    </p:spTree>
    <p:extLst>
      <p:ext uri="{BB962C8B-B14F-4D97-AF65-F5344CB8AC3E}">
        <p14:creationId xmlns="" xmlns:p14="http://schemas.microsoft.com/office/powerpoint/2010/main" val="397482985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6400800" cy="715962"/>
          </a:xfrm>
        </p:spPr>
        <p:txBody>
          <a:bodyPr/>
          <a:lstStyle/>
          <a:p>
            <a:r>
              <a:rPr lang="en-US" sz="3200" dirty="0" smtClean="0">
                <a:solidFill>
                  <a:srgbClr val="0070C0"/>
                </a:solidFill>
                <a:latin typeface="Arial Rounded MT Bold" pitchFamily="34" charset="0"/>
              </a:rPr>
              <a:t>Some statistics</a:t>
            </a:r>
            <a:endParaRPr lang="en-US" sz="3200" dirty="0">
              <a:solidFill>
                <a:srgbClr val="0070C0"/>
              </a:solidFill>
              <a:latin typeface="Arial Rounded MT Bold" pitchFamily="34" charset="0"/>
            </a:endParaRPr>
          </a:p>
        </p:txBody>
      </p:sp>
      <p:sp>
        <p:nvSpPr>
          <p:cNvPr id="3" name="Content Placeholder 2"/>
          <p:cNvSpPr>
            <a:spLocks noGrp="1"/>
          </p:cNvSpPr>
          <p:nvPr>
            <p:ph idx="1"/>
          </p:nvPr>
        </p:nvSpPr>
        <p:spPr>
          <a:xfrm>
            <a:off x="457200" y="1219200"/>
            <a:ext cx="8229600" cy="4114799"/>
          </a:xfrm>
        </p:spPr>
        <p:txBody>
          <a:bodyPr>
            <a:normAutofit/>
          </a:bodyPr>
          <a:lstStyle/>
          <a:p>
            <a:r>
              <a:rPr lang="en-US" sz="2800" dirty="0" smtClean="0">
                <a:latin typeface="Verdana" pitchFamily="34" charset="0"/>
                <a:ea typeface="Verdana" pitchFamily="34" charset="0"/>
                <a:cs typeface="Verdana" pitchFamily="34" charset="0"/>
              </a:rPr>
              <a:t>Social security pensions given : 1,61,163   	- 98.3% of which are paid into the beneficiaries bank accounts</a:t>
            </a:r>
          </a:p>
          <a:p>
            <a:pPr>
              <a:buNone/>
            </a:pPr>
            <a:r>
              <a:rPr lang="en-US" sz="2800" dirty="0" smtClean="0">
                <a:latin typeface="Verdana" pitchFamily="34" charset="0"/>
                <a:ea typeface="Verdana" pitchFamily="34" charset="0"/>
                <a:cs typeface="Verdana" pitchFamily="34" charset="0"/>
              </a:rPr>
              <a:t>		- 99.6% of which are </a:t>
            </a:r>
            <a:r>
              <a:rPr lang="en-US" sz="2800" dirty="0" err="1" smtClean="0">
                <a:latin typeface="Verdana" pitchFamily="34" charset="0"/>
                <a:ea typeface="Verdana" pitchFamily="34" charset="0"/>
                <a:cs typeface="Verdana" pitchFamily="34" charset="0"/>
              </a:rPr>
              <a:t>Aadhar</a:t>
            </a:r>
            <a:r>
              <a:rPr lang="en-US" sz="2800" dirty="0" smtClean="0">
                <a:latin typeface="Verdana" pitchFamily="34" charset="0"/>
                <a:ea typeface="Verdana" pitchFamily="34" charset="0"/>
                <a:cs typeface="Verdana" pitchFamily="34" charset="0"/>
              </a:rPr>
              <a:t> seeded  accounts</a:t>
            </a:r>
          </a:p>
          <a:p>
            <a:r>
              <a:rPr lang="en-US" sz="2800" dirty="0" smtClean="0">
                <a:latin typeface="Verdana" pitchFamily="34" charset="0"/>
                <a:ea typeface="Verdana" pitchFamily="34" charset="0"/>
                <a:cs typeface="Verdana" pitchFamily="34" charset="0"/>
              </a:rPr>
              <a:t>Student scholarships under   : 1,24,733</a:t>
            </a:r>
          </a:p>
          <a:p>
            <a:pPr>
              <a:buNone/>
            </a:pPr>
            <a:r>
              <a:rPr lang="en-US" sz="2800" dirty="0" smtClean="0">
                <a:latin typeface="Verdana" pitchFamily="34" charset="0"/>
                <a:ea typeface="Verdana" pitchFamily="34" charset="0"/>
                <a:cs typeface="Verdana" pitchFamily="34" charset="0"/>
              </a:rPr>
              <a:t>   various schemes</a:t>
            </a:r>
          </a:p>
          <a:p>
            <a:pPr>
              <a:buNone/>
            </a:pP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3657600"/>
          </a:xfrm>
        </p:spPr>
        <p:txBody>
          <a:bodyPr>
            <a:noAutofit/>
          </a:bodyPr>
          <a:lstStyle/>
          <a:p>
            <a:pPr marL="342900" lvl="1" indent="-342900">
              <a:buFont typeface="Arial" pitchFamily="34" charset="0"/>
              <a:buChar char="•"/>
            </a:pPr>
            <a:r>
              <a:rPr lang="en-IN" dirty="0" smtClean="0">
                <a:latin typeface="Verdana" pitchFamily="34" charset="0"/>
                <a:ea typeface="Verdana" pitchFamily="34" charset="0"/>
                <a:cs typeface="Verdana" pitchFamily="34" charset="0"/>
              </a:rPr>
              <a:t>Certain Strategies</a:t>
            </a:r>
          </a:p>
          <a:p>
            <a:pPr marL="742950" lvl="2" indent="-342900"/>
            <a:r>
              <a:rPr lang="en-IN" sz="2600" dirty="0" smtClean="0">
                <a:latin typeface="Verdana" pitchFamily="34" charset="0"/>
                <a:ea typeface="Verdana" pitchFamily="34" charset="0"/>
                <a:cs typeface="Verdana" pitchFamily="34" charset="0"/>
              </a:rPr>
              <a:t>Promoting electronic/mobile banking in various non governmental activities also</a:t>
            </a:r>
          </a:p>
          <a:p>
            <a:pPr marL="742950" lvl="2" indent="-342900"/>
            <a:r>
              <a:rPr lang="en-IN" sz="2600" dirty="0" smtClean="0">
                <a:latin typeface="Verdana" pitchFamily="34" charset="0"/>
                <a:ea typeface="Verdana" pitchFamily="34" charset="0"/>
                <a:cs typeface="Verdana" pitchFamily="34" charset="0"/>
              </a:rPr>
              <a:t>Women and youth encouraged to increase their participation in financial activities through mobile banking </a:t>
            </a:r>
          </a:p>
          <a:p>
            <a:pPr marL="742950" lvl="2" indent="-342900"/>
            <a:r>
              <a:rPr lang="en-IN" sz="2600" dirty="0" smtClean="0">
                <a:latin typeface="Verdana" pitchFamily="34" charset="0"/>
                <a:ea typeface="Verdana" pitchFamily="34" charset="0"/>
                <a:cs typeface="Verdana" pitchFamily="34" charset="0"/>
              </a:rPr>
              <a:t>Targeted literacy campaign taken up to promote </a:t>
            </a:r>
          </a:p>
          <a:p>
            <a:pPr marL="1200150" lvl="3" indent="-342900"/>
            <a:r>
              <a:rPr lang="en-IN" dirty="0" smtClean="0">
                <a:latin typeface="Verdana" pitchFamily="34" charset="0"/>
                <a:ea typeface="Verdana" pitchFamily="34" charset="0"/>
                <a:cs typeface="Verdana" pitchFamily="34" charset="0"/>
              </a:rPr>
              <a:t>Funds transfer</a:t>
            </a:r>
          </a:p>
          <a:p>
            <a:pPr marL="1200150" lvl="3" indent="-342900"/>
            <a:r>
              <a:rPr lang="en-IN" dirty="0" smtClean="0">
                <a:latin typeface="Verdana" pitchFamily="34" charset="0"/>
                <a:ea typeface="Verdana" pitchFamily="34" charset="0"/>
                <a:cs typeface="Verdana" pitchFamily="34" charset="0"/>
              </a:rPr>
              <a:t>Immediate payment services</a:t>
            </a:r>
          </a:p>
          <a:p>
            <a:pPr marL="1200150" lvl="3" indent="-342900"/>
            <a:r>
              <a:rPr lang="en-IN" dirty="0" smtClean="0">
                <a:latin typeface="Verdana" pitchFamily="34" charset="0"/>
                <a:ea typeface="Verdana" pitchFamily="34" charset="0"/>
                <a:cs typeface="Verdana" pitchFamily="34" charset="0"/>
              </a:rPr>
              <a:t>Mobile Money</a:t>
            </a:r>
          </a:p>
          <a:p>
            <a:pPr marL="1200150" lvl="3" indent="-342900">
              <a:buNone/>
            </a:pPr>
            <a:endParaRPr lang="en-IN" sz="2800" dirty="0" smtClean="0">
              <a:latin typeface="Verdana" pitchFamily="34" charset="0"/>
              <a:ea typeface="Verdana" pitchFamily="34" charset="0"/>
              <a:cs typeface="Verdana" pitchFamily="34" charset="0"/>
            </a:endParaRPr>
          </a:p>
          <a:p>
            <a:pPr marL="1200150" lvl="3" indent="-342900"/>
            <a:endParaRPr lang="en-IN" sz="2800" dirty="0" smtClean="0">
              <a:latin typeface="Verdana" pitchFamily="34" charset="0"/>
              <a:ea typeface="Verdana" pitchFamily="34" charset="0"/>
              <a:cs typeface="Verdana" pitchFamily="34" charset="0"/>
            </a:endParaRPr>
          </a:p>
          <a:p>
            <a:pPr lvl="1"/>
            <a:endParaRPr lang="en-IN" dirty="0">
              <a:latin typeface="Verdana" pitchFamily="34" charset="0"/>
              <a:ea typeface="Verdana" pitchFamily="34" charset="0"/>
              <a:cs typeface="Verdana" pitchFamily="34" charset="0"/>
            </a:endParaRPr>
          </a:p>
        </p:txBody>
      </p:sp>
      <p:sp>
        <p:nvSpPr>
          <p:cNvPr id="6" name="Title 1"/>
          <p:cNvSpPr txBox="1">
            <a:spLocks/>
          </p:cNvSpPr>
          <p:nvPr/>
        </p:nvSpPr>
        <p:spPr>
          <a:xfrm>
            <a:off x="1371600" y="3048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ox(in)">
                                      <p:cBhvr>
                                        <p:cTn id="16" dur="500"/>
                                        <p:tgtEl>
                                          <p:spTgt spid="3">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500"/>
                                        <p:tgtEl>
                                          <p:spTgt spid="3">
                                            <p:txEl>
                                              <p:pRg st="4" end="4"/>
                                            </p:txEl>
                                          </p:spTgt>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ox(i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3657600"/>
          </a:xfrm>
        </p:spPr>
        <p:txBody>
          <a:bodyPr>
            <a:noAutofit/>
          </a:bodyPr>
          <a:lstStyle/>
          <a:p>
            <a:pPr marL="342900" lvl="1" indent="-342900">
              <a:buFont typeface="Arial" pitchFamily="34" charset="0"/>
              <a:buChar char="•"/>
            </a:pPr>
            <a:r>
              <a:rPr lang="en-IN" dirty="0" smtClean="0">
                <a:latin typeface="Verdana" pitchFamily="34" charset="0"/>
                <a:ea typeface="Verdana" pitchFamily="34" charset="0"/>
                <a:cs typeface="Verdana" pitchFamily="34" charset="0"/>
              </a:rPr>
              <a:t>Certain Strategies</a:t>
            </a:r>
          </a:p>
          <a:p>
            <a:pPr marL="742950" lvl="2" indent="-342900" algn="just"/>
            <a:r>
              <a:rPr lang="en-IN" dirty="0" smtClean="0">
                <a:latin typeface="Verdana" pitchFamily="34" charset="0"/>
                <a:ea typeface="Verdana" pitchFamily="34" charset="0"/>
                <a:cs typeface="Verdana" pitchFamily="34" charset="0"/>
              </a:rPr>
              <a:t>Awareness regarding financial services like pensions and insurance among women groups and unorganised workers </a:t>
            </a:r>
          </a:p>
          <a:p>
            <a:pPr marL="742950" lvl="2" indent="-342900" algn="just"/>
            <a:r>
              <a:rPr lang="en-IN" dirty="0" smtClean="0">
                <a:latin typeface="Verdana" pitchFamily="34" charset="0"/>
                <a:ea typeface="Verdana" pitchFamily="34" charset="0"/>
                <a:cs typeface="Verdana" pitchFamily="34" charset="0"/>
              </a:rPr>
              <a:t>Technical literacy campaign on operating the </a:t>
            </a:r>
            <a:r>
              <a:rPr lang="en-IN" dirty="0" err="1" smtClean="0">
                <a:latin typeface="Verdana" pitchFamily="34" charset="0"/>
                <a:ea typeface="Verdana" pitchFamily="34" charset="0"/>
                <a:cs typeface="Verdana" pitchFamily="34" charset="0"/>
              </a:rPr>
              <a:t>RuPay</a:t>
            </a:r>
            <a:r>
              <a:rPr lang="en-IN" dirty="0" smtClean="0">
                <a:latin typeface="Verdana" pitchFamily="34" charset="0"/>
                <a:ea typeface="Verdana" pitchFamily="34" charset="0"/>
                <a:cs typeface="Verdana" pitchFamily="34" charset="0"/>
              </a:rPr>
              <a:t> card and accessing other services</a:t>
            </a:r>
          </a:p>
          <a:p>
            <a:pPr marL="742950" lvl="2" indent="-342900" algn="just"/>
            <a:r>
              <a:rPr lang="en-IN" dirty="0" smtClean="0">
                <a:latin typeface="Verdana" pitchFamily="34" charset="0"/>
                <a:ea typeface="Verdana" pitchFamily="34" charset="0"/>
                <a:cs typeface="Verdana" pitchFamily="34" charset="0"/>
              </a:rPr>
              <a:t>E-</a:t>
            </a:r>
            <a:r>
              <a:rPr lang="en-IN" dirty="0" err="1" smtClean="0">
                <a:latin typeface="Verdana" pitchFamily="34" charset="0"/>
                <a:ea typeface="Verdana" pitchFamily="34" charset="0"/>
                <a:cs typeface="Verdana" pitchFamily="34" charset="0"/>
              </a:rPr>
              <a:t>seva</a:t>
            </a:r>
            <a:r>
              <a:rPr lang="en-IN" dirty="0" smtClean="0">
                <a:latin typeface="Verdana" pitchFamily="34" charset="0"/>
                <a:ea typeface="Verdana" pitchFamily="34" charset="0"/>
                <a:cs typeface="Verdana" pitchFamily="34" charset="0"/>
              </a:rPr>
              <a:t> and </a:t>
            </a:r>
            <a:r>
              <a:rPr lang="en-IN" dirty="0" err="1" smtClean="0">
                <a:latin typeface="Verdana" pitchFamily="34" charset="0"/>
                <a:ea typeface="Verdana" pitchFamily="34" charset="0"/>
                <a:cs typeface="Verdana" pitchFamily="34" charset="0"/>
              </a:rPr>
              <a:t>Meeseva</a:t>
            </a:r>
            <a:r>
              <a:rPr lang="en-IN" dirty="0" smtClean="0">
                <a:latin typeface="Verdana" pitchFamily="34" charset="0"/>
                <a:ea typeface="Verdana" pitchFamily="34" charset="0"/>
                <a:cs typeface="Verdana" pitchFamily="34" charset="0"/>
              </a:rPr>
              <a:t> </a:t>
            </a:r>
            <a:r>
              <a:rPr lang="en-IN" dirty="0" err="1" smtClean="0">
                <a:latin typeface="Verdana" pitchFamily="34" charset="0"/>
                <a:ea typeface="Verdana" pitchFamily="34" charset="0"/>
                <a:cs typeface="Verdana" pitchFamily="34" charset="0"/>
              </a:rPr>
              <a:t>centers</a:t>
            </a:r>
            <a:r>
              <a:rPr lang="en-IN" dirty="0" smtClean="0">
                <a:latin typeface="Verdana" pitchFamily="34" charset="0"/>
                <a:ea typeface="Verdana" pitchFamily="34" charset="0"/>
                <a:cs typeface="Verdana" pitchFamily="34" charset="0"/>
              </a:rPr>
              <a:t> doubling up as CSPs(Customer Service Points) and FLCs (Financial Literacy </a:t>
            </a:r>
            <a:r>
              <a:rPr lang="en-IN" dirty="0" err="1" smtClean="0">
                <a:latin typeface="Verdana" pitchFamily="34" charset="0"/>
                <a:ea typeface="Verdana" pitchFamily="34" charset="0"/>
                <a:cs typeface="Verdana" pitchFamily="34" charset="0"/>
              </a:rPr>
              <a:t>Centers</a:t>
            </a:r>
            <a:r>
              <a:rPr lang="en-IN" dirty="0" smtClean="0">
                <a:latin typeface="Verdana" pitchFamily="34" charset="0"/>
                <a:ea typeface="Verdana" pitchFamily="34" charset="0"/>
                <a:cs typeface="Verdana" pitchFamily="34" charset="0"/>
              </a:rPr>
              <a:t>)</a:t>
            </a:r>
          </a:p>
          <a:p>
            <a:pPr marL="742950" lvl="2" indent="-342900" algn="just"/>
            <a:r>
              <a:rPr lang="en-IN" dirty="0" smtClean="0">
                <a:latin typeface="Verdana" pitchFamily="34" charset="0"/>
                <a:ea typeface="Verdana" pitchFamily="34" charset="0"/>
                <a:cs typeface="Verdana" pitchFamily="34" charset="0"/>
              </a:rPr>
              <a:t>Linking with active state schemes and central schemes to keep the accounts live</a:t>
            </a:r>
          </a:p>
          <a:p>
            <a:pPr marL="742950" lvl="2" indent="-342900" algn="just"/>
            <a:endParaRPr lang="en-IN" dirty="0" smtClean="0">
              <a:latin typeface="Verdana" pitchFamily="34" charset="0"/>
              <a:ea typeface="Verdana" pitchFamily="34" charset="0"/>
              <a:cs typeface="Verdana" pitchFamily="34" charset="0"/>
            </a:endParaRPr>
          </a:p>
        </p:txBody>
      </p:sp>
      <p:sp>
        <p:nvSpPr>
          <p:cNvPr id="6" name="Title 1"/>
          <p:cNvSpPr txBox="1">
            <a:spLocks/>
          </p:cNvSpPr>
          <p:nvPr/>
        </p:nvSpPr>
        <p:spPr>
          <a:xfrm>
            <a:off x="1371600" y="3048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ox(in)">
                                      <p:cBhvr>
                                        <p:cTn id="16" dur="500"/>
                                        <p:tgtEl>
                                          <p:spTgt spid="3">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191000"/>
          </a:xfrm>
        </p:spPr>
        <p:txBody>
          <a:bodyPr>
            <a:noAutofit/>
          </a:bodyPr>
          <a:lstStyle/>
          <a:p>
            <a:r>
              <a:rPr lang="en-IN" sz="2800" dirty="0" smtClean="0">
                <a:latin typeface="Verdana" pitchFamily="34" charset="0"/>
                <a:ea typeface="Verdana" pitchFamily="34" charset="0"/>
                <a:cs typeface="Verdana" pitchFamily="34" charset="0"/>
              </a:rPr>
              <a:t>Plans for the future</a:t>
            </a:r>
          </a:p>
          <a:p>
            <a:pPr lvl="1"/>
            <a:r>
              <a:rPr lang="en-IN" sz="2400" dirty="0" smtClean="0">
                <a:latin typeface="Verdana" pitchFamily="34" charset="0"/>
                <a:ea typeface="Verdana" pitchFamily="34" charset="0"/>
                <a:cs typeface="Verdana" pitchFamily="34" charset="0"/>
              </a:rPr>
              <a:t>Bringing in more central and state initiatives into the institutional finance fold</a:t>
            </a:r>
          </a:p>
          <a:p>
            <a:pPr lvl="1"/>
            <a:r>
              <a:rPr lang="en-IN" sz="2400" dirty="0" smtClean="0">
                <a:latin typeface="Verdana" pitchFamily="34" charset="0"/>
                <a:ea typeface="Verdana" pitchFamily="34" charset="0"/>
                <a:cs typeface="Verdana" pitchFamily="34" charset="0"/>
              </a:rPr>
              <a:t>Provide easy and low cost products/solutions to enable Citizen-Government transactions through mobile banking </a:t>
            </a:r>
          </a:p>
          <a:p>
            <a:pPr lvl="1"/>
            <a:r>
              <a:rPr lang="en-IN" sz="2400" dirty="0" smtClean="0">
                <a:latin typeface="Verdana" pitchFamily="34" charset="0"/>
                <a:ea typeface="Verdana" pitchFamily="34" charset="0"/>
                <a:cs typeface="Verdana" pitchFamily="34" charset="0"/>
              </a:rPr>
              <a:t>Strengthen E-</a:t>
            </a:r>
            <a:r>
              <a:rPr lang="en-IN" sz="2400" dirty="0" err="1" smtClean="0">
                <a:latin typeface="Verdana" pitchFamily="34" charset="0"/>
                <a:ea typeface="Verdana" pitchFamily="34" charset="0"/>
                <a:cs typeface="Verdana" pitchFamily="34" charset="0"/>
              </a:rPr>
              <a:t>seva</a:t>
            </a:r>
            <a:r>
              <a:rPr lang="en-IN" sz="2400" dirty="0" smtClean="0">
                <a:latin typeface="Verdana" pitchFamily="34" charset="0"/>
                <a:ea typeface="Verdana" pitchFamily="34" charset="0"/>
                <a:cs typeface="Verdana" pitchFamily="34" charset="0"/>
              </a:rPr>
              <a:t> and </a:t>
            </a:r>
            <a:r>
              <a:rPr lang="en-IN" sz="2400" dirty="0" err="1" smtClean="0">
                <a:latin typeface="Verdana" pitchFamily="34" charset="0"/>
                <a:ea typeface="Verdana" pitchFamily="34" charset="0"/>
                <a:cs typeface="Verdana" pitchFamily="34" charset="0"/>
              </a:rPr>
              <a:t>Meeseva</a:t>
            </a:r>
            <a:r>
              <a:rPr lang="en-IN" sz="2400" dirty="0" smtClean="0">
                <a:latin typeface="Verdana" pitchFamily="34" charset="0"/>
                <a:ea typeface="Verdana" pitchFamily="34" charset="0"/>
                <a:cs typeface="Verdana" pitchFamily="34" charset="0"/>
              </a:rPr>
              <a:t> </a:t>
            </a:r>
            <a:r>
              <a:rPr lang="en-IN" sz="2400" dirty="0" err="1" smtClean="0">
                <a:latin typeface="Verdana" pitchFamily="34" charset="0"/>
                <a:ea typeface="Verdana" pitchFamily="34" charset="0"/>
                <a:cs typeface="Verdana" pitchFamily="34" charset="0"/>
              </a:rPr>
              <a:t>centers</a:t>
            </a:r>
            <a:r>
              <a:rPr lang="en-IN" sz="2400" dirty="0" smtClean="0">
                <a:latin typeface="Verdana" pitchFamily="34" charset="0"/>
                <a:ea typeface="Verdana" pitchFamily="34" charset="0"/>
                <a:cs typeface="Verdana" pitchFamily="34" charset="0"/>
              </a:rPr>
              <a:t> as complete CSPs</a:t>
            </a:r>
          </a:p>
          <a:p>
            <a:pPr lvl="1"/>
            <a:r>
              <a:rPr lang="en-IN" sz="2400" dirty="0" smtClean="0">
                <a:latin typeface="Verdana" pitchFamily="34" charset="0"/>
                <a:ea typeface="Verdana" pitchFamily="34" charset="0"/>
                <a:cs typeface="Verdana" pitchFamily="34" charset="0"/>
              </a:rPr>
              <a:t>Engage aggressively with the private sector and the booming IT and ITES sector in the city</a:t>
            </a:r>
            <a:endParaRPr lang="en-IN" sz="2400" dirty="0">
              <a:latin typeface="Verdana" pitchFamily="34" charset="0"/>
              <a:ea typeface="Verdana" pitchFamily="34" charset="0"/>
              <a:cs typeface="Verdana" pitchFamily="34" charset="0"/>
            </a:endParaRPr>
          </a:p>
        </p:txBody>
      </p:sp>
      <p:sp>
        <p:nvSpPr>
          <p:cNvPr id="6" name="Title 1"/>
          <p:cNvSpPr txBox="1">
            <a:spLocks/>
          </p:cNvSpPr>
          <p:nvPr/>
        </p:nvSpPr>
        <p:spPr>
          <a:xfrm>
            <a:off x="1371600" y="3048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343400"/>
          </a:xfrm>
        </p:spPr>
        <p:txBody>
          <a:bodyPr>
            <a:noAutofit/>
          </a:bodyPr>
          <a:lstStyle/>
          <a:p>
            <a:pPr algn="ctr">
              <a:buNone/>
            </a:pPr>
            <a:r>
              <a:rPr lang="en-US" sz="1800" u="sng" dirty="0" smtClean="0">
                <a:latin typeface="Verdana" pitchFamily="34" charset="0"/>
                <a:ea typeface="Verdana" pitchFamily="34" charset="0"/>
                <a:cs typeface="Verdana" pitchFamily="34" charset="0"/>
              </a:rPr>
              <a:t>SUCCESS STORY  PMJDY</a:t>
            </a:r>
            <a:endParaRPr lang="en-US" sz="1800" dirty="0" smtClean="0">
              <a:latin typeface="Verdana" pitchFamily="34" charset="0"/>
              <a:ea typeface="Verdana" pitchFamily="34" charset="0"/>
              <a:cs typeface="Verdana" pitchFamily="34" charset="0"/>
            </a:endParaRPr>
          </a:p>
          <a:p>
            <a:pPr algn="ctr">
              <a:buNone/>
            </a:pPr>
            <a:r>
              <a:rPr lang="en-US" sz="1800" u="sng" dirty="0" smtClean="0">
                <a:latin typeface="Verdana" pitchFamily="34" charset="0"/>
                <a:ea typeface="Verdana" pitchFamily="34" charset="0"/>
                <a:cs typeface="Verdana" pitchFamily="34" charset="0"/>
              </a:rPr>
              <a:t>HYDERABAD DISTRICT</a:t>
            </a: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a:t>
            </a:r>
            <a:r>
              <a:rPr lang="en-US" sz="1800" dirty="0" err="1" smtClean="0">
                <a:latin typeface="Verdana" pitchFamily="34" charset="0"/>
                <a:ea typeface="Verdana" pitchFamily="34" charset="0"/>
                <a:cs typeface="Verdana" pitchFamily="34" charset="0"/>
              </a:rPr>
              <a:t>Shri</a:t>
            </a:r>
            <a:r>
              <a:rPr lang="en-US" sz="1800" dirty="0" smtClean="0">
                <a:latin typeface="Verdana" pitchFamily="34" charset="0"/>
                <a:ea typeface="Verdana" pitchFamily="34" charset="0"/>
                <a:cs typeface="Verdana" pitchFamily="34" charset="0"/>
              </a:rPr>
              <a:t>. D </a:t>
            </a:r>
            <a:r>
              <a:rPr lang="en-US" sz="1800" dirty="0" err="1" smtClean="0">
                <a:latin typeface="Verdana" pitchFamily="34" charset="0"/>
                <a:ea typeface="Verdana" pitchFamily="34" charset="0"/>
                <a:cs typeface="Verdana" pitchFamily="34" charset="0"/>
              </a:rPr>
              <a:t>Pandarji</a:t>
            </a:r>
            <a:r>
              <a:rPr lang="en-US" sz="1800" dirty="0" smtClean="0">
                <a:latin typeface="Verdana" pitchFamily="34" charset="0"/>
                <a:ea typeface="Verdana" pitchFamily="34" charset="0"/>
                <a:cs typeface="Verdana" pitchFamily="34" charset="0"/>
              </a:rPr>
              <a:t>, aged 51 years got an account opened under PMJDY with Andhra Bank, </a:t>
            </a:r>
            <a:r>
              <a:rPr lang="en-US" sz="1800" dirty="0" err="1" smtClean="0">
                <a:latin typeface="Verdana" pitchFamily="34" charset="0"/>
                <a:ea typeface="Verdana" pitchFamily="34" charset="0"/>
                <a:cs typeface="Verdana" pitchFamily="34" charset="0"/>
              </a:rPr>
              <a:t>Amberpet</a:t>
            </a:r>
            <a:r>
              <a:rPr lang="en-US" sz="1800" dirty="0" smtClean="0">
                <a:latin typeface="Verdana" pitchFamily="34" charset="0"/>
                <a:ea typeface="Verdana" pitchFamily="34" charset="0"/>
                <a:cs typeface="Verdana" pitchFamily="34" charset="0"/>
              </a:rPr>
              <a:t> Branch.  D </a:t>
            </a:r>
            <a:r>
              <a:rPr lang="en-US" sz="1800" dirty="0" err="1" smtClean="0">
                <a:latin typeface="Verdana" pitchFamily="34" charset="0"/>
                <a:ea typeface="Verdana" pitchFamily="34" charset="0"/>
                <a:cs typeface="Verdana" pitchFamily="34" charset="0"/>
              </a:rPr>
              <a:t>Pandarji</a:t>
            </a:r>
            <a:r>
              <a:rPr lang="en-US" sz="1800" dirty="0" smtClean="0">
                <a:latin typeface="Verdana" pitchFamily="34" charset="0"/>
                <a:ea typeface="Verdana" pitchFamily="34" charset="0"/>
                <a:cs typeface="Verdana" pitchFamily="34" charset="0"/>
              </a:rPr>
              <a:t> was a flower vendor selling followers at RTC cross roads on a pushcart.  He died due to a massive heart attack on 01 Jan 2015 after coming back to home after a long day of work. He is survived by his wife and three children. He was the sole bread earner of his family.  The family members were not aware of the PMJDY scheme for claiming the benefits linked with PMJDY.  </a:t>
            </a:r>
          </a:p>
          <a:p>
            <a:pPr>
              <a:buNone/>
            </a:pPr>
            <a:r>
              <a:rPr lang="en-US" sz="1800" dirty="0" smtClean="0">
                <a:latin typeface="Verdana" pitchFamily="34" charset="0"/>
                <a:ea typeface="Verdana" pitchFamily="34" charset="0"/>
                <a:cs typeface="Verdana" pitchFamily="34" charset="0"/>
              </a:rPr>
              <a:t>		The awareness program conducted by the  FLCs and camps conducted by the branches to educate the people on the scheme helped them to approach the Andhra Bank branch and submit the required papers to get the claim. The wife of the deceased  Smt. </a:t>
            </a:r>
            <a:r>
              <a:rPr lang="en-US" sz="1800" dirty="0" err="1" smtClean="0">
                <a:latin typeface="Verdana" pitchFamily="34" charset="0"/>
                <a:ea typeface="Verdana" pitchFamily="34" charset="0"/>
                <a:cs typeface="Verdana" pitchFamily="34" charset="0"/>
              </a:rPr>
              <a:t>Sujatha</a:t>
            </a:r>
            <a:r>
              <a:rPr lang="en-US" sz="1800" dirty="0" smtClean="0">
                <a:latin typeface="Verdana" pitchFamily="34" charset="0"/>
                <a:ea typeface="Verdana" pitchFamily="34" charset="0"/>
                <a:cs typeface="Verdana" pitchFamily="34" charset="0"/>
              </a:rPr>
              <a:t> and her eldest son utilized the claim amount to start a tailoring shop which is now their livelihood .</a:t>
            </a:r>
          </a:p>
          <a:p>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endParaRPr lang="en-US" sz="1800" dirty="0">
              <a:latin typeface="Verdana" pitchFamily="34" charset="0"/>
              <a:ea typeface="Verdana" pitchFamily="34" charset="0"/>
              <a:cs typeface="Verdana" pitchFamily="34" charset="0"/>
            </a:endParaRPr>
          </a:p>
        </p:txBody>
      </p:sp>
      <p:sp>
        <p:nvSpPr>
          <p:cNvPr id="4" name="Title 1"/>
          <p:cNvSpPr txBox="1">
            <a:spLocks/>
          </p:cNvSpPr>
          <p:nvPr/>
        </p:nvSpPr>
        <p:spPr>
          <a:xfrm>
            <a:off x="1371600" y="228600"/>
            <a:ext cx="6400800" cy="6858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14400" y="4648200"/>
            <a:ext cx="7315200" cy="582612"/>
          </a:xfrm>
          <a:prstGeom prst="rect">
            <a:avLst/>
          </a:prstGeom>
        </p:spPr>
        <p:txBody>
          <a:bodyPr>
            <a:noAutofit/>
          </a:bodyPr>
          <a:lst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a:lstStyle>
          <a:p>
            <a:pPr algn="r"/>
            <a:r>
              <a:rPr lang="en-US" sz="4000" cap="none" dirty="0" smtClean="0">
                <a:solidFill>
                  <a:srgbClr val="CC0066"/>
                </a:solidFill>
                <a:latin typeface="Arial Rounded MT Bold" pitchFamily="34" charset="0"/>
              </a:rPr>
              <a:t>Thank you…</a:t>
            </a:r>
            <a:endParaRPr lang="en-US" sz="4000" cap="none" dirty="0">
              <a:solidFill>
                <a:srgbClr val="CC0066"/>
              </a:solidFill>
              <a:latin typeface="Arial Rounded MT Bold" pitchFamily="34" charset="0"/>
            </a:endParaRPr>
          </a:p>
        </p:txBody>
      </p:sp>
      <p:pic>
        <p:nvPicPr>
          <p:cNvPr id="3" name="Picture 2"/>
          <p:cNvPicPr>
            <a:picLocks noChangeAspect="1" noChangeArrowheads="1"/>
          </p:cNvPicPr>
          <p:nvPr/>
        </p:nvPicPr>
        <p:blipFill>
          <a:blip r:embed="rId2" cstate="print"/>
          <a:srcRect/>
          <a:stretch>
            <a:fillRect/>
          </a:stretch>
        </p:blipFill>
        <p:spPr bwMode="auto">
          <a:xfrm>
            <a:off x="3429000" y="2057400"/>
            <a:ext cx="1524001" cy="1828800"/>
          </a:xfrm>
          <a:prstGeom prst="rect">
            <a:avLst/>
          </a:prstGeom>
          <a:noFill/>
          <a:ln w="9525">
            <a:noFill/>
            <a:miter lim="800000"/>
            <a:headEnd/>
            <a:tailEnd/>
          </a:ln>
        </p:spPr>
      </p:pic>
    </p:spTree>
    <p:extLst>
      <p:ext uri="{BB962C8B-B14F-4D97-AF65-F5344CB8AC3E}">
        <p14:creationId xmlns="" xmlns:p14="http://schemas.microsoft.com/office/powerpoint/2010/main" val="163940263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98438"/>
            <a:ext cx="6934200" cy="715962"/>
          </a:xfrm>
        </p:spPr>
        <p:txBody>
          <a:bodyPr>
            <a:normAutofit/>
          </a:bodyPr>
          <a:lstStyle/>
          <a:p>
            <a:r>
              <a:rPr lang="en-IN" sz="3200" dirty="0" smtClean="0">
                <a:solidFill>
                  <a:srgbClr val="0070C0"/>
                </a:solidFill>
                <a:latin typeface="Arial Rounded MT Bold" pitchFamily="34" charset="0"/>
              </a:rPr>
              <a:t>Hyderabad District demographics</a:t>
            </a:r>
            <a:endParaRPr lang="en-IN" sz="3200" dirty="0">
              <a:solidFill>
                <a:srgbClr val="0070C0"/>
              </a:solidFill>
              <a:latin typeface="Arial Rounded MT Bold" pitchFamily="34" charset="0"/>
            </a:endParaRPr>
          </a:p>
        </p:txBody>
      </p:sp>
      <p:graphicFrame>
        <p:nvGraphicFramePr>
          <p:cNvPr id="4" name="Table 3"/>
          <p:cNvGraphicFramePr>
            <a:graphicFrameLocks noGrp="1"/>
          </p:cNvGraphicFramePr>
          <p:nvPr>
            <p:extLst>
              <p:ext uri="{D42A27DB-BD31-4B8C-83A1-F6EECF244321}">
                <p14:modId xmlns="" xmlns:p14="http://schemas.microsoft.com/office/powerpoint/2010/main" val="555401723"/>
              </p:ext>
            </p:extLst>
          </p:nvPr>
        </p:nvGraphicFramePr>
        <p:xfrm>
          <a:off x="4038600" y="1570548"/>
          <a:ext cx="4953000" cy="3726120"/>
        </p:xfrm>
        <a:graphic>
          <a:graphicData uri="http://schemas.openxmlformats.org/drawingml/2006/table">
            <a:tbl>
              <a:tblPr firstRow="1" bandRow="1">
                <a:tableStyleId>{5C22544A-7EE6-4342-B048-85BDC9FD1C3A}</a:tableStyleId>
              </a:tblPr>
              <a:tblGrid>
                <a:gridCol w="457200"/>
                <a:gridCol w="3352800"/>
                <a:gridCol w="1143000"/>
              </a:tblGrid>
              <a:tr h="330791">
                <a:tc>
                  <a:txBody>
                    <a:bodyPr/>
                    <a:lstStyle/>
                    <a:p>
                      <a:pPr algn="ctr"/>
                      <a:r>
                        <a:rPr lang="en-US" sz="1200" b="0" dirty="0" smtClean="0">
                          <a:latin typeface="Verdana" pitchFamily="34" charset="0"/>
                          <a:ea typeface="Verdana" pitchFamily="34" charset="0"/>
                          <a:cs typeface="Verdana" pitchFamily="34" charset="0"/>
                        </a:rPr>
                        <a:t>Sl.</a:t>
                      </a:r>
                    </a:p>
                    <a:p>
                      <a:pPr algn="ctr"/>
                      <a:r>
                        <a:rPr lang="en-US" sz="1200" b="0" dirty="0" smtClean="0">
                          <a:latin typeface="Verdana" pitchFamily="34" charset="0"/>
                          <a:ea typeface="Verdana" pitchFamily="34" charset="0"/>
                          <a:cs typeface="Verdana" pitchFamily="34" charset="0"/>
                        </a:rPr>
                        <a:t>No</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ITEM</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err="1" smtClean="0">
                          <a:latin typeface="Verdana" pitchFamily="34" charset="0"/>
                          <a:ea typeface="Verdana" pitchFamily="34" charset="0"/>
                          <a:cs typeface="Verdana" pitchFamily="34" charset="0"/>
                        </a:rPr>
                        <a:t>No.s</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1</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Geographical Area in Sq. </a:t>
                      </a:r>
                      <a:r>
                        <a:rPr lang="en-US" sz="1200" b="0" dirty="0" err="1" smtClean="0">
                          <a:latin typeface="Verdana" pitchFamily="34" charset="0"/>
                          <a:ea typeface="Verdana" pitchFamily="34" charset="0"/>
                          <a:cs typeface="Verdana" pitchFamily="34" charset="0"/>
                        </a:rPr>
                        <a:t>Kms</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217</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2</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No.  of Revenue Divisions</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2</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3</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No. </a:t>
                      </a:r>
                      <a:r>
                        <a:rPr lang="en-US" sz="1200" b="0" baseline="0" dirty="0" smtClean="0">
                          <a:latin typeface="Verdana" pitchFamily="34" charset="0"/>
                          <a:ea typeface="Verdana" pitchFamily="34" charset="0"/>
                          <a:cs typeface="Verdana" pitchFamily="34" charset="0"/>
                        </a:rPr>
                        <a:t> of Mandals</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16</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4</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Total Population as per population census of 2011</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39,43,323</a:t>
                      </a:r>
                      <a:endParaRPr lang="en-US" sz="1200" b="0" dirty="0">
                        <a:latin typeface="Verdana" pitchFamily="34" charset="0"/>
                        <a:ea typeface="Verdana" pitchFamily="34" charset="0"/>
                        <a:cs typeface="Verdana" pitchFamily="34" charset="0"/>
                      </a:endParaRPr>
                    </a:p>
                  </a:txBody>
                  <a:tcPr/>
                </a:tc>
              </a:tr>
              <a:tr h="281172">
                <a:tc>
                  <a:txBody>
                    <a:bodyPr/>
                    <a:lstStyle/>
                    <a:p>
                      <a:pPr algn="ct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Male</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18,24,748</a:t>
                      </a:r>
                      <a:endParaRPr lang="en-US" sz="1200" b="0" dirty="0">
                        <a:latin typeface="Verdana" pitchFamily="34" charset="0"/>
                        <a:ea typeface="Verdana" pitchFamily="34" charset="0"/>
                        <a:cs typeface="Verdana" pitchFamily="34" charset="0"/>
                      </a:endParaRPr>
                    </a:p>
                  </a:txBody>
                  <a:tcPr/>
                </a:tc>
              </a:tr>
              <a:tr h="281172">
                <a:tc>
                  <a:txBody>
                    <a:bodyPr/>
                    <a:lstStyle/>
                    <a:p>
                      <a:pPr algn="ct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Female</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21,18,575</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5</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Percentage Growth</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2.97</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6</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Density of Population</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18,172</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7</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Sex</a:t>
                      </a:r>
                      <a:r>
                        <a:rPr lang="en-US" sz="1200" b="0" baseline="0" dirty="0" smtClean="0">
                          <a:latin typeface="Verdana" pitchFamily="34" charset="0"/>
                          <a:ea typeface="Verdana" pitchFamily="34" charset="0"/>
                          <a:cs typeface="Verdana" pitchFamily="34" charset="0"/>
                        </a:rPr>
                        <a:t> Ration (Males for 1000 Females)</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954</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8</a:t>
                      </a:r>
                      <a:endParaRPr lang="en-US" sz="1200" b="0" dirty="0">
                        <a:latin typeface="Verdana" pitchFamily="34" charset="0"/>
                        <a:ea typeface="Verdana" pitchFamily="34" charset="0"/>
                        <a:cs typeface="Verdana" pitchFamily="34" charset="0"/>
                      </a:endParaRPr>
                    </a:p>
                  </a:txBody>
                  <a:tcPr/>
                </a:tc>
                <a:tc>
                  <a:txBody>
                    <a:bodyPr/>
                    <a:lstStyle/>
                    <a:p>
                      <a:pPr algn="l"/>
                      <a:r>
                        <a:rPr lang="en-US" sz="1200" b="0" dirty="0" smtClean="0">
                          <a:latin typeface="Verdana" pitchFamily="34" charset="0"/>
                          <a:ea typeface="Verdana" pitchFamily="34" charset="0"/>
                          <a:cs typeface="Verdana" pitchFamily="34" charset="0"/>
                        </a:rPr>
                        <a:t>Literacy Percentage</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75 %</a:t>
                      </a:r>
                      <a:endParaRPr lang="en-US" sz="1200" b="0" dirty="0">
                        <a:latin typeface="Verdana" pitchFamily="34" charset="0"/>
                        <a:ea typeface="Verdana" pitchFamily="34" charset="0"/>
                        <a:cs typeface="Verdana" pitchFamily="34" charset="0"/>
                      </a:endParaRPr>
                    </a:p>
                  </a:txBody>
                  <a:tcPr/>
                </a:tc>
              </a:tr>
              <a:tr h="281172">
                <a:tc>
                  <a:txBody>
                    <a:bodyPr/>
                    <a:lstStyle/>
                    <a:p>
                      <a:pPr algn="ctr"/>
                      <a:r>
                        <a:rPr lang="en-US" sz="1200" b="0" dirty="0" smtClean="0">
                          <a:latin typeface="Verdana" pitchFamily="34" charset="0"/>
                          <a:ea typeface="Verdana" pitchFamily="34" charset="0"/>
                          <a:cs typeface="Verdana" pitchFamily="34" charset="0"/>
                        </a:rPr>
                        <a:t>9 </a:t>
                      </a:r>
                      <a:endParaRPr lang="en-US" sz="1200" b="0" dirty="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Verdana" pitchFamily="34" charset="0"/>
                          <a:ea typeface="Verdana" pitchFamily="34" charset="0"/>
                          <a:cs typeface="Verdana" pitchFamily="34" charset="0"/>
                        </a:rPr>
                        <a:t>No.  of Constituencies </a:t>
                      </a:r>
                      <a:endParaRPr lang="en-US" sz="1200" b="0" dirty="0">
                        <a:latin typeface="Verdana" pitchFamily="34" charset="0"/>
                        <a:ea typeface="Verdana" pitchFamily="34" charset="0"/>
                        <a:cs typeface="Verdana" pitchFamily="34" charset="0"/>
                      </a:endParaRPr>
                    </a:p>
                  </a:txBody>
                  <a:tcPr/>
                </a:tc>
                <a:tc>
                  <a:txBody>
                    <a:bodyPr/>
                    <a:lstStyle/>
                    <a:p>
                      <a:pPr algn="ctr"/>
                      <a:r>
                        <a:rPr lang="en-US" sz="1200" b="0" dirty="0" smtClean="0">
                          <a:latin typeface="Verdana" pitchFamily="34" charset="0"/>
                          <a:ea typeface="Verdana" pitchFamily="34" charset="0"/>
                          <a:cs typeface="Verdana" pitchFamily="34" charset="0"/>
                        </a:rPr>
                        <a:t>15</a:t>
                      </a:r>
                      <a:endParaRPr lang="en-US" sz="1200" b="0" dirty="0">
                        <a:latin typeface="Verdana" pitchFamily="34" charset="0"/>
                        <a:ea typeface="Verdana" pitchFamily="34" charset="0"/>
                        <a:cs typeface="Verdana" pitchFamily="34" charset="0"/>
                      </a:endParaRPr>
                    </a:p>
                  </a:txBody>
                  <a:tcPr/>
                </a:tc>
              </a:tr>
            </a:tbl>
          </a:graphicData>
        </a:graphic>
      </p:graphicFrame>
      <p:pic>
        <p:nvPicPr>
          <p:cNvPr id="2050" name="Picture 2" descr="C:\xampp\htdocs\hyd\images\maps\hydcitymap.png"/>
          <p:cNvPicPr>
            <a:picLocks noChangeAspect="1" noChangeArrowheads="1"/>
          </p:cNvPicPr>
          <p:nvPr/>
        </p:nvPicPr>
        <p:blipFill>
          <a:blip r:embed="rId2" cstate="print"/>
          <a:srcRect/>
          <a:stretch>
            <a:fillRect/>
          </a:stretch>
        </p:blipFill>
        <p:spPr bwMode="auto">
          <a:xfrm>
            <a:off x="0" y="1295400"/>
            <a:ext cx="3962400" cy="44196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295400"/>
            <a:ext cx="8153400" cy="3139321"/>
          </a:xfrm>
          <a:prstGeom prst="rect">
            <a:avLst/>
          </a:prstGeom>
          <a:noFill/>
        </p:spPr>
        <p:txBody>
          <a:bodyPr wrap="square" rtlCol="0">
            <a:spAutoFit/>
          </a:bodyPr>
          <a:lstStyle/>
          <a:p>
            <a:pPr>
              <a:buFont typeface="Wingdings" pitchFamily="2" charset="2"/>
              <a:buChar char="Ø"/>
            </a:pPr>
            <a:r>
              <a:rPr lang="en-IN" dirty="0" smtClean="0">
                <a:latin typeface="Verdana" pitchFamily="34" charset="0"/>
                <a:ea typeface="Verdana" pitchFamily="34" charset="0"/>
                <a:cs typeface="Verdana" pitchFamily="34" charset="0"/>
              </a:rPr>
              <a:t> Total Number of House Holds as per census 2011 : </a:t>
            </a:r>
            <a:r>
              <a:rPr lang="en-IN" b="1" dirty="0" smtClean="0">
                <a:latin typeface="Verdana" pitchFamily="34" charset="0"/>
                <a:ea typeface="Verdana" pitchFamily="34" charset="0"/>
                <a:cs typeface="Verdana" pitchFamily="34" charset="0"/>
              </a:rPr>
              <a:t>8,37,927</a:t>
            </a:r>
          </a:p>
          <a:p>
            <a:pPr>
              <a:buFont typeface="Wingdings" pitchFamily="2" charset="2"/>
              <a:buChar char="Ø"/>
            </a:pPr>
            <a:endParaRPr lang="en-IN" b="1" dirty="0" smtClean="0">
              <a:latin typeface="Verdana" pitchFamily="34" charset="0"/>
              <a:ea typeface="Verdana" pitchFamily="34" charset="0"/>
              <a:cs typeface="Verdana" pitchFamily="34" charset="0"/>
            </a:endParaRPr>
          </a:p>
          <a:p>
            <a:pPr>
              <a:buFont typeface="Wingdings" pitchFamily="2" charset="2"/>
              <a:buChar char="Ø"/>
            </a:pPr>
            <a:r>
              <a:rPr lang="en-IN" dirty="0" smtClean="0">
                <a:latin typeface="Verdana" pitchFamily="34" charset="0"/>
                <a:ea typeface="Verdana" pitchFamily="34" charset="0"/>
                <a:cs typeface="Verdana" pitchFamily="34" charset="0"/>
              </a:rPr>
              <a:t> Urban population as per Census 2011: </a:t>
            </a:r>
            <a:r>
              <a:rPr lang="en-US" b="1" dirty="0" smtClean="0">
                <a:latin typeface="Verdana" pitchFamily="34" charset="0"/>
                <a:ea typeface="Verdana" pitchFamily="34" charset="0"/>
                <a:cs typeface="Verdana" pitchFamily="34" charset="0"/>
              </a:rPr>
              <a:t>39,43,323</a:t>
            </a:r>
          </a:p>
          <a:p>
            <a:pPr>
              <a:buFont typeface="Wingdings" pitchFamily="2" charset="2"/>
              <a:buChar char="Ø"/>
            </a:pPr>
            <a:endParaRPr lang="en-US" b="1" dirty="0" smtClean="0">
              <a:latin typeface="Verdana" pitchFamily="34" charset="0"/>
              <a:ea typeface="Verdana" pitchFamily="34" charset="0"/>
              <a:cs typeface="Verdana" pitchFamily="34" charset="0"/>
            </a:endParaRPr>
          </a:p>
          <a:p>
            <a:pPr>
              <a:buFont typeface="Wingdings" pitchFamily="2" charset="2"/>
              <a:buChar char="Ø"/>
            </a:pPr>
            <a:r>
              <a:rPr lang="en-IN" dirty="0" smtClean="0">
                <a:latin typeface="Verdana" pitchFamily="34" charset="0"/>
                <a:ea typeface="Verdana" pitchFamily="34" charset="0"/>
                <a:cs typeface="Verdana" pitchFamily="34" charset="0"/>
              </a:rPr>
              <a:t>  Approximate number of bank accounts  under PMJDY : </a:t>
            </a:r>
            <a:r>
              <a:rPr lang="en-IN" b="1" dirty="0" smtClean="0">
                <a:latin typeface="Verdana" pitchFamily="34" charset="0"/>
                <a:ea typeface="Verdana" pitchFamily="34" charset="0"/>
                <a:cs typeface="Verdana" pitchFamily="34" charset="0"/>
              </a:rPr>
              <a:t>9,31,170</a:t>
            </a:r>
          </a:p>
          <a:p>
            <a:endParaRPr lang="en-IN" b="1" dirty="0" smtClean="0">
              <a:latin typeface="Verdana" pitchFamily="34" charset="0"/>
              <a:ea typeface="Verdana" pitchFamily="34" charset="0"/>
              <a:cs typeface="Verdana" pitchFamily="34" charset="0"/>
            </a:endParaRPr>
          </a:p>
          <a:p>
            <a:pPr>
              <a:buFont typeface="Wingdings" pitchFamily="2" charset="2"/>
              <a:buChar char="Ø"/>
            </a:pPr>
            <a:r>
              <a:rPr lang="en-IN" dirty="0" smtClean="0">
                <a:latin typeface="Verdana" pitchFamily="34" charset="0"/>
                <a:ea typeface="Verdana" pitchFamily="34" charset="0"/>
                <a:cs typeface="Verdana" pitchFamily="34" charset="0"/>
              </a:rPr>
              <a:t>  </a:t>
            </a:r>
            <a:r>
              <a:rPr lang="en-IN" dirty="0" err="1" smtClean="0">
                <a:latin typeface="Verdana" pitchFamily="34" charset="0"/>
                <a:ea typeface="Verdana" pitchFamily="34" charset="0"/>
                <a:cs typeface="Verdana" pitchFamily="34" charset="0"/>
              </a:rPr>
              <a:t>RuPay</a:t>
            </a:r>
            <a:r>
              <a:rPr lang="en-IN" dirty="0" smtClean="0">
                <a:latin typeface="Verdana" pitchFamily="34" charset="0"/>
                <a:ea typeface="Verdana" pitchFamily="34" charset="0"/>
                <a:cs typeface="Verdana" pitchFamily="34" charset="0"/>
              </a:rPr>
              <a:t> Cards Issued </a:t>
            </a:r>
            <a:r>
              <a:rPr lang="en-IN" b="1" dirty="0" smtClean="0">
                <a:latin typeface="Verdana" pitchFamily="34" charset="0"/>
                <a:ea typeface="Verdana" pitchFamily="34" charset="0"/>
                <a:cs typeface="Verdana" pitchFamily="34" charset="0"/>
              </a:rPr>
              <a:t>: 8,94,229</a:t>
            </a:r>
          </a:p>
          <a:p>
            <a:endParaRPr lang="en-IN" b="1" dirty="0" smtClean="0">
              <a:latin typeface="Verdana" pitchFamily="34" charset="0"/>
              <a:ea typeface="Verdana" pitchFamily="34" charset="0"/>
              <a:cs typeface="Verdana" pitchFamily="34" charset="0"/>
            </a:endParaRPr>
          </a:p>
          <a:p>
            <a:pPr>
              <a:buFont typeface="Wingdings" pitchFamily="2" charset="2"/>
              <a:buChar char="Ø"/>
            </a:pPr>
            <a:r>
              <a:rPr lang="en-IN" dirty="0" smtClean="0">
                <a:latin typeface="Verdana" pitchFamily="34" charset="0"/>
                <a:ea typeface="Verdana" pitchFamily="34" charset="0"/>
                <a:cs typeface="Verdana" pitchFamily="34" charset="0"/>
              </a:rPr>
              <a:t> </a:t>
            </a:r>
            <a:r>
              <a:rPr lang="en-IN" dirty="0" err="1" smtClean="0">
                <a:latin typeface="Verdana" pitchFamily="34" charset="0"/>
                <a:ea typeface="Verdana" pitchFamily="34" charset="0"/>
                <a:cs typeface="Verdana" pitchFamily="34" charset="0"/>
              </a:rPr>
              <a:t>RuPay</a:t>
            </a:r>
            <a:r>
              <a:rPr lang="en-IN" dirty="0" smtClean="0">
                <a:latin typeface="Verdana" pitchFamily="34" charset="0"/>
                <a:ea typeface="Verdana" pitchFamily="34" charset="0"/>
                <a:cs typeface="Verdana" pitchFamily="34" charset="0"/>
              </a:rPr>
              <a:t> Cards Active </a:t>
            </a:r>
            <a:r>
              <a:rPr lang="en-IN" b="1" dirty="0" smtClean="0">
                <a:latin typeface="Verdana" pitchFamily="34" charset="0"/>
                <a:ea typeface="Verdana" pitchFamily="34" charset="0"/>
                <a:cs typeface="Verdana" pitchFamily="34" charset="0"/>
              </a:rPr>
              <a:t>: 7,43,900</a:t>
            </a:r>
          </a:p>
          <a:p>
            <a:pPr>
              <a:buFont typeface="Wingdings" pitchFamily="2" charset="2"/>
              <a:buChar char="Ø"/>
            </a:pPr>
            <a:endParaRPr lang="en-IN" b="1" dirty="0" smtClean="0">
              <a:latin typeface="Verdana" pitchFamily="34" charset="0"/>
              <a:ea typeface="Verdana" pitchFamily="34" charset="0"/>
              <a:cs typeface="Verdana" pitchFamily="34" charset="0"/>
            </a:endParaRPr>
          </a:p>
          <a:p>
            <a:pPr>
              <a:buFont typeface="Wingdings" pitchFamily="2" charset="2"/>
              <a:buChar char="Ø"/>
            </a:pPr>
            <a:r>
              <a:rPr lang="en-IN" dirty="0" smtClean="0">
                <a:latin typeface="Verdana" pitchFamily="34" charset="0"/>
                <a:ea typeface="Verdana" pitchFamily="34" charset="0"/>
                <a:cs typeface="Verdana" pitchFamily="34" charset="0"/>
              </a:rPr>
              <a:t> Insurances Involved </a:t>
            </a:r>
            <a:r>
              <a:rPr lang="en-IN" b="1" dirty="0" smtClean="0">
                <a:latin typeface="Verdana" pitchFamily="34" charset="0"/>
                <a:ea typeface="Verdana" pitchFamily="34" charset="0"/>
                <a:cs typeface="Verdana" pitchFamily="34" charset="0"/>
              </a:rPr>
              <a:t>:  26 cases ( source LIC )</a:t>
            </a:r>
          </a:p>
        </p:txBody>
      </p:sp>
      <p:sp>
        <p:nvSpPr>
          <p:cNvPr id="6" name="Title 1"/>
          <p:cNvSpPr>
            <a:spLocks noGrp="1"/>
          </p:cNvSpPr>
          <p:nvPr>
            <p:ph type="title"/>
          </p:nvPr>
        </p:nvSpPr>
        <p:spPr>
          <a:xfrm>
            <a:off x="1371600" y="228600"/>
            <a:ext cx="6400800" cy="715962"/>
          </a:xfrm>
        </p:spPr>
        <p:txBody>
          <a:bodyPr>
            <a:normAutofit/>
          </a:bodyPr>
          <a:lstStyle/>
          <a:p>
            <a:r>
              <a:rPr lang="en-IN" sz="3200" dirty="0" smtClean="0">
                <a:solidFill>
                  <a:srgbClr val="0070C0"/>
                </a:solidFill>
                <a:latin typeface="Arial Rounded MT Bold" pitchFamily="34" charset="0"/>
              </a:rPr>
              <a:t>Certain Important Statics</a:t>
            </a:r>
            <a:endParaRPr lang="en-IN" sz="3200" dirty="0">
              <a:solidFill>
                <a:srgbClr val="0070C0"/>
              </a:solidFill>
              <a:latin typeface="Arial Rounded MT Bold"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057400"/>
            <a:ext cx="7467600" cy="2743200"/>
          </a:xfrm>
        </p:spPr>
        <p:txBody>
          <a:bodyPr>
            <a:normAutofit/>
          </a:bodyPr>
          <a:lstStyle/>
          <a:p>
            <a:pPr marL="0" indent="0" algn="ctr">
              <a:buNone/>
            </a:pPr>
            <a:r>
              <a:rPr lang="en-IN" dirty="0" smtClean="0">
                <a:latin typeface="Verdana" pitchFamily="34" charset="0"/>
                <a:ea typeface="Verdana" pitchFamily="34" charset="0"/>
                <a:cs typeface="Verdana" pitchFamily="34" charset="0"/>
              </a:rPr>
              <a:t>Financial Empowerment and Financial Inclusion are the only ways to ensure equitable and inclusive growth .</a:t>
            </a:r>
          </a:p>
          <a:p>
            <a:pPr algn="ctr">
              <a:buNone/>
            </a:pPr>
            <a:endParaRPr lang="en-IN" dirty="0">
              <a:latin typeface="Verdana" pitchFamily="34" charset="0"/>
              <a:ea typeface="Verdana" pitchFamily="34" charset="0"/>
              <a:cs typeface="Verdana" pitchFamily="34" charset="0"/>
            </a:endParaRPr>
          </a:p>
        </p:txBody>
      </p:sp>
      <p:sp>
        <p:nvSpPr>
          <p:cNvPr id="4" name="Title 1"/>
          <p:cNvSpPr txBox="1">
            <a:spLocks/>
          </p:cNvSpPr>
          <p:nvPr/>
        </p:nvSpPr>
        <p:spPr>
          <a:xfrm>
            <a:off x="1371600" y="2286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i="0" u="none" strike="noStrike" kern="1200" cap="none" spc="0" normalizeH="0" baseline="0" noProof="0" dirty="0" smtClean="0">
                <a:ln>
                  <a:noFill/>
                </a:ln>
                <a:solidFill>
                  <a:srgbClr val="0070C0"/>
                </a:solidFill>
                <a:effectLst/>
                <a:uLnTx/>
                <a:uFillTx/>
                <a:latin typeface="Arial Rounded MT Bold" pitchFamily="34" charset="0"/>
                <a:ea typeface="+mj-ea"/>
                <a:cs typeface="+mj-cs"/>
              </a:rPr>
              <a:t>Brief Background</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3657600"/>
          </a:xfrm>
        </p:spPr>
        <p:txBody>
          <a:bodyPr>
            <a:noAutofit/>
          </a:bodyPr>
          <a:lstStyle/>
          <a:p>
            <a:pPr algn="just"/>
            <a:r>
              <a:rPr lang="en-IN" sz="2800" dirty="0" smtClean="0">
                <a:latin typeface="Verdana" pitchFamily="34" charset="0"/>
                <a:ea typeface="Verdana" pitchFamily="34" charset="0"/>
                <a:cs typeface="Verdana" pitchFamily="34" charset="0"/>
              </a:rPr>
              <a:t>Financial Inclusion and institutional finance have been the strategy backdrop in the state since the early 2000</a:t>
            </a:r>
          </a:p>
          <a:p>
            <a:pPr algn="just">
              <a:buNone/>
            </a:pPr>
            <a:endParaRPr lang="en-IN" sz="2800" dirty="0" smtClean="0">
              <a:latin typeface="Verdana" pitchFamily="34" charset="0"/>
              <a:ea typeface="Verdana" pitchFamily="34" charset="0"/>
              <a:cs typeface="Verdana" pitchFamily="34" charset="0"/>
            </a:endParaRPr>
          </a:p>
          <a:p>
            <a:pPr algn="just"/>
            <a:r>
              <a:rPr lang="en-IN" sz="2800" dirty="0" smtClean="0">
                <a:latin typeface="Verdana" pitchFamily="34" charset="0"/>
                <a:ea typeface="Verdana" pitchFamily="34" charset="0"/>
                <a:cs typeface="Verdana" pitchFamily="34" charset="0"/>
              </a:rPr>
              <a:t>Very strong network of SHGs both in rural and urban sectors(SLFs and TLFs) </a:t>
            </a:r>
            <a:endParaRPr lang="en-IN" sz="2800" dirty="0">
              <a:latin typeface="Verdana" pitchFamily="34" charset="0"/>
              <a:ea typeface="Verdana" pitchFamily="34" charset="0"/>
              <a:cs typeface="Verdana" pitchFamily="34" charset="0"/>
            </a:endParaRPr>
          </a:p>
        </p:txBody>
      </p:sp>
      <p:sp>
        <p:nvSpPr>
          <p:cNvPr id="7" name="Title 1"/>
          <p:cNvSpPr txBox="1">
            <a:spLocks/>
          </p:cNvSpPr>
          <p:nvPr/>
        </p:nvSpPr>
        <p:spPr>
          <a:xfrm>
            <a:off x="1371600" y="2286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i="0" u="none" strike="noStrike" kern="1200" cap="none" spc="0" normalizeH="0" baseline="0" noProof="0" dirty="0" smtClean="0">
                <a:ln>
                  <a:noFill/>
                </a:ln>
                <a:solidFill>
                  <a:srgbClr val="0070C0"/>
                </a:solidFill>
                <a:effectLst/>
                <a:uLnTx/>
                <a:uFillTx/>
                <a:latin typeface="Arial Rounded MT Bold" pitchFamily="34" charset="0"/>
                <a:ea typeface="+mj-ea"/>
                <a:cs typeface="+mj-cs"/>
              </a:rPr>
              <a:t>Brief Background</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6400800" cy="715962"/>
          </a:xfrm>
        </p:spPr>
        <p:txBody>
          <a:bodyPr/>
          <a:lstStyle/>
          <a:p>
            <a:r>
              <a:rPr lang="en-US" sz="3200" dirty="0" smtClean="0">
                <a:solidFill>
                  <a:srgbClr val="0070C0"/>
                </a:solidFill>
                <a:latin typeface="Arial Rounded MT Bold" pitchFamily="34" charset="0"/>
              </a:rPr>
              <a:t>Some important statistics</a:t>
            </a:r>
            <a:endParaRPr lang="en-US" sz="3200" dirty="0">
              <a:solidFill>
                <a:srgbClr val="0070C0"/>
              </a:solidFill>
              <a:latin typeface="Arial Rounded MT Bold" pitchFamily="34" charset="0"/>
            </a:endParaRPr>
          </a:p>
        </p:txBody>
      </p:sp>
      <p:sp>
        <p:nvSpPr>
          <p:cNvPr id="3" name="Content Placeholder 2"/>
          <p:cNvSpPr>
            <a:spLocks noGrp="1"/>
          </p:cNvSpPr>
          <p:nvPr>
            <p:ph idx="1"/>
          </p:nvPr>
        </p:nvSpPr>
        <p:spPr>
          <a:xfrm>
            <a:off x="457200" y="1219200"/>
            <a:ext cx="8229600" cy="3657600"/>
          </a:xfrm>
        </p:spPr>
        <p:txBody>
          <a:bodyPr>
            <a:noAutofit/>
          </a:bodyPr>
          <a:lstStyle/>
          <a:p>
            <a:pPr>
              <a:tabLst>
                <a:tab pos="6057900" algn="l"/>
              </a:tabLst>
            </a:pPr>
            <a:r>
              <a:rPr lang="en-US" sz="2800" dirty="0" smtClean="0">
                <a:latin typeface="Verdana" pitchFamily="34" charset="0"/>
                <a:ea typeface="Verdana" pitchFamily="34" charset="0"/>
                <a:cs typeface="Verdana" pitchFamily="34" charset="0"/>
              </a:rPr>
              <a:t>Number of SHGs in Hyderabad 	: 16,191</a:t>
            </a:r>
          </a:p>
          <a:p>
            <a:pPr>
              <a:tabLst>
                <a:tab pos="6057900" algn="l"/>
              </a:tabLst>
            </a:pPr>
            <a:r>
              <a:rPr lang="en-US" sz="2800" dirty="0">
                <a:latin typeface="Verdana" pitchFamily="34" charset="0"/>
                <a:ea typeface="Verdana" pitchFamily="34" charset="0"/>
                <a:cs typeface="Verdana" pitchFamily="34" charset="0"/>
              </a:rPr>
              <a:t>Number of SLFs                      </a:t>
            </a:r>
            <a:r>
              <a:rPr lang="en-US" sz="2800" dirty="0" smtClean="0">
                <a:latin typeface="Verdana" pitchFamily="34" charset="0"/>
                <a:ea typeface="Verdana" pitchFamily="34" charset="0"/>
                <a:cs typeface="Verdana" pitchFamily="34" charset="0"/>
              </a:rPr>
              <a:t>	:     </a:t>
            </a:r>
            <a:r>
              <a:rPr lang="en-US" sz="2800" dirty="0">
                <a:latin typeface="Verdana" pitchFamily="34" charset="0"/>
                <a:ea typeface="Verdana" pitchFamily="34" charset="0"/>
                <a:cs typeface="Verdana" pitchFamily="34" charset="0"/>
              </a:rPr>
              <a:t>390</a:t>
            </a:r>
          </a:p>
          <a:p>
            <a:pPr>
              <a:tabLst>
                <a:tab pos="6057900" algn="l"/>
              </a:tabLst>
            </a:pPr>
            <a:r>
              <a:rPr lang="en-US" sz="2800" dirty="0">
                <a:latin typeface="Verdana" pitchFamily="34" charset="0"/>
                <a:ea typeface="Verdana" pitchFamily="34" charset="0"/>
                <a:cs typeface="Verdana" pitchFamily="34" charset="0"/>
              </a:rPr>
              <a:t>Number of TLFs                      </a:t>
            </a:r>
            <a:r>
              <a:rPr lang="en-US" sz="2800" dirty="0" smtClean="0">
                <a:latin typeface="Verdana" pitchFamily="34" charset="0"/>
                <a:ea typeface="Verdana" pitchFamily="34" charset="0"/>
                <a:cs typeface="Verdana" pitchFamily="34" charset="0"/>
              </a:rPr>
              <a:t>	:         9</a:t>
            </a:r>
            <a:endParaRPr lang="en-US" sz="2800" dirty="0">
              <a:latin typeface="Verdana" pitchFamily="34" charset="0"/>
              <a:ea typeface="Verdana" pitchFamily="34" charset="0"/>
              <a:cs typeface="Verdana" pitchFamily="34" charset="0"/>
            </a:endParaRPr>
          </a:p>
          <a:p>
            <a:pPr>
              <a:tabLst>
                <a:tab pos="6057900" algn="l"/>
              </a:tabLst>
            </a:pPr>
            <a:r>
              <a:rPr lang="en-US" sz="2800" dirty="0">
                <a:latin typeface="Verdana" pitchFamily="34" charset="0"/>
                <a:ea typeface="Verdana" pitchFamily="34" charset="0"/>
                <a:cs typeface="Verdana" pitchFamily="34" charset="0"/>
              </a:rPr>
              <a:t>Approximate Bank Linkage to   </a:t>
            </a:r>
            <a:r>
              <a:rPr lang="en-US" sz="2800" dirty="0" smtClean="0">
                <a:latin typeface="Verdana" pitchFamily="34" charset="0"/>
                <a:ea typeface="Verdana" pitchFamily="34" charset="0"/>
                <a:cs typeface="Verdana" pitchFamily="34" charset="0"/>
              </a:rPr>
              <a:t>	:   35 </a:t>
            </a:r>
            <a:r>
              <a:rPr lang="en-US" sz="2800" dirty="0">
                <a:latin typeface="Verdana" pitchFamily="34" charset="0"/>
                <a:ea typeface="Verdana" pitchFamily="34" charset="0"/>
                <a:cs typeface="Verdana" pitchFamily="34" charset="0"/>
              </a:rPr>
              <a:t>Cr</a:t>
            </a:r>
          </a:p>
          <a:p>
            <a:pPr marL="0" indent="0">
              <a:buNone/>
              <a:tabLst>
                <a:tab pos="6057900" algn="l"/>
              </a:tabLst>
            </a:pPr>
            <a:r>
              <a:rPr lang="en-US" sz="2800" dirty="0" smtClean="0">
                <a:latin typeface="Verdana" pitchFamily="34" charset="0"/>
                <a:ea typeface="Verdana" pitchFamily="34" charset="0"/>
                <a:cs typeface="Verdana" pitchFamily="34" charset="0"/>
              </a:rPr>
              <a:t>   the </a:t>
            </a:r>
            <a:r>
              <a:rPr lang="en-US" sz="2800" dirty="0">
                <a:latin typeface="Verdana" pitchFamily="34" charset="0"/>
                <a:ea typeface="Verdana" pitchFamily="34" charset="0"/>
                <a:cs typeface="Verdana" pitchFamily="34" charset="0"/>
              </a:rPr>
              <a:t>SHGs per annum  </a:t>
            </a:r>
          </a:p>
          <a:p>
            <a:pPr>
              <a:tabLst>
                <a:tab pos="6057900" algn="l"/>
              </a:tabLst>
            </a:pPr>
            <a:r>
              <a:rPr lang="en-US" sz="2800" dirty="0">
                <a:latin typeface="Verdana" pitchFamily="34" charset="0"/>
                <a:ea typeface="Verdana" pitchFamily="34" charset="0"/>
                <a:cs typeface="Verdana" pitchFamily="34" charset="0"/>
              </a:rPr>
              <a:t>Cumulative linkage till date       </a:t>
            </a:r>
            <a:r>
              <a:rPr lang="en-US" sz="2800" dirty="0" smtClean="0">
                <a:latin typeface="Verdana" pitchFamily="34" charset="0"/>
                <a:ea typeface="Verdana" pitchFamily="34" charset="0"/>
                <a:cs typeface="Verdana" pitchFamily="34" charset="0"/>
              </a:rPr>
              <a:t>: </a:t>
            </a:r>
            <a:r>
              <a:rPr lang="en-US" sz="2800" dirty="0">
                <a:latin typeface="Verdana" pitchFamily="34" charset="0"/>
                <a:ea typeface="Verdana" pitchFamily="34" charset="0"/>
                <a:cs typeface="Verdana" pitchFamily="34" charset="0"/>
              </a:rPr>
              <a:t>210 Cr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19200"/>
            <a:ext cx="7772400" cy="3657600"/>
          </a:xfrm>
        </p:spPr>
        <p:txBody>
          <a:bodyPr>
            <a:normAutofit/>
          </a:bodyPr>
          <a:lstStyle/>
          <a:p>
            <a:pPr algn="just"/>
            <a:r>
              <a:rPr lang="en-IN" sz="2800" dirty="0" smtClean="0">
                <a:latin typeface="Verdana" pitchFamily="34" charset="0"/>
                <a:ea typeface="Verdana" pitchFamily="34" charset="0"/>
                <a:cs typeface="Verdana" pitchFamily="34" charset="0"/>
              </a:rPr>
              <a:t>Community in a state of readiness for taking up the PMJDY </a:t>
            </a:r>
          </a:p>
          <a:p>
            <a:pPr algn="just"/>
            <a:r>
              <a:rPr lang="en-IN" sz="2800" dirty="0" smtClean="0">
                <a:latin typeface="Verdana" pitchFamily="34" charset="0"/>
                <a:ea typeface="Verdana" pitchFamily="34" charset="0"/>
                <a:cs typeface="Verdana" pitchFamily="34" charset="0"/>
              </a:rPr>
              <a:t>The environment of private money lenders, micro finance companies, farmer suicides etc; </a:t>
            </a:r>
          </a:p>
          <a:p>
            <a:pPr algn="just"/>
            <a:r>
              <a:rPr lang="en-IN" sz="2800" dirty="0" smtClean="0">
                <a:latin typeface="Verdana" pitchFamily="34" charset="0"/>
                <a:ea typeface="Verdana" pitchFamily="34" charset="0"/>
                <a:cs typeface="Verdana" pitchFamily="34" charset="0"/>
              </a:rPr>
              <a:t>The success/benefits seen by the SLFs and TLFs</a:t>
            </a:r>
          </a:p>
          <a:p>
            <a:pPr algn="just"/>
            <a:endParaRPr lang="en-IN" sz="2800" dirty="0">
              <a:latin typeface="Verdana" pitchFamily="34" charset="0"/>
              <a:ea typeface="Verdana" pitchFamily="34" charset="0"/>
              <a:cs typeface="Verdana" pitchFamily="34" charset="0"/>
            </a:endParaRPr>
          </a:p>
        </p:txBody>
      </p:sp>
      <p:sp>
        <p:nvSpPr>
          <p:cNvPr id="4" name="Title 1"/>
          <p:cNvSpPr txBox="1">
            <a:spLocks/>
          </p:cNvSpPr>
          <p:nvPr/>
        </p:nvSpPr>
        <p:spPr>
          <a:xfrm>
            <a:off x="1371600" y="3048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10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724399"/>
          </a:xfrm>
        </p:spPr>
        <p:txBody>
          <a:bodyPr>
            <a:normAutofit/>
          </a:bodyPr>
          <a:lstStyle/>
          <a:p>
            <a:r>
              <a:rPr lang="en-IN" sz="2800" dirty="0" smtClean="0">
                <a:latin typeface="Verdana" pitchFamily="34" charset="0"/>
                <a:ea typeface="Verdana" pitchFamily="34" charset="0"/>
                <a:cs typeface="Verdana" pitchFamily="34" charset="0"/>
              </a:rPr>
              <a:t>Number of accounts : 9,31,570</a:t>
            </a:r>
          </a:p>
          <a:p>
            <a:r>
              <a:rPr lang="en-IN" sz="2800" dirty="0" smtClean="0">
                <a:latin typeface="Verdana" pitchFamily="34" charset="0"/>
                <a:ea typeface="Verdana" pitchFamily="34" charset="0"/>
                <a:cs typeface="Verdana" pitchFamily="34" charset="0"/>
              </a:rPr>
              <a:t>Steps taken by the District Administration</a:t>
            </a:r>
          </a:p>
          <a:p>
            <a:pPr lvl="1"/>
            <a:r>
              <a:rPr lang="en-IN" sz="2400" dirty="0" smtClean="0">
                <a:latin typeface="Verdana" pitchFamily="34" charset="0"/>
                <a:ea typeface="Verdana" pitchFamily="34" charset="0"/>
                <a:cs typeface="Verdana" pitchFamily="34" charset="0"/>
              </a:rPr>
              <a:t>Extensive awareness campaign taken up, especially in vulnerable areas </a:t>
            </a:r>
          </a:p>
          <a:p>
            <a:pPr lvl="1"/>
            <a:r>
              <a:rPr lang="en-IN" sz="2400" dirty="0" smtClean="0">
                <a:latin typeface="Verdana" pitchFamily="34" charset="0"/>
                <a:ea typeface="Verdana" pitchFamily="34" charset="0"/>
                <a:cs typeface="Verdana" pitchFamily="34" charset="0"/>
              </a:rPr>
              <a:t>Involvement of Public Representatives, civil society organizations, community groups, students, youth organizations, TLFs and SLFs etc; </a:t>
            </a:r>
            <a:endParaRPr lang="en-IN" sz="2400" dirty="0" smtClean="0">
              <a:latin typeface="Verdana" pitchFamily="34" charset="0"/>
              <a:ea typeface="Verdana" pitchFamily="34" charset="0"/>
              <a:cs typeface="Verdana" pitchFamily="34" charset="0"/>
            </a:endParaRPr>
          </a:p>
          <a:p>
            <a:pPr lvl="1"/>
            <a:r>
              <a:rPr lang="en-IN" sz="2400" dirty="0" smtClean="0">
                <a:latin typeface="Verdana" pitchFamily="34" charset="0"/>
                <a:ea typeface="Verdana" pitchFamily="34" charset="0"/>
                <a:cs typeface="Verdana" pitchFamily="34" charset="0"/>
              </a:rPr>
              <a:t>Engaging with Banks to sort out </a:t>
            </a:r>
            <a:r>
              <a:rPr lang="en-IN" sz="2400" smtClean="0">
                <a:latin typeface="Verdana" pitchFamily="34" charset="0"/>
                <a:ea typeface="Verdana" pitchFamily="34" charset="0"/>
                <a:cs typeface="Verdana" pitchFamily="34" charset="0"/>
              </a:rPr>
              <a:t>operational issues</a:t>
            </a:r>
            <a:endParaRPr lang="en-IN" sz="2400" dirty="0" smtClean="0">
              <a:latin typeface="Verdana" pitchFamily="34" charset="0"/>
              <a:ea typeface="Verdana" pitchFamily="34" charset="0"/>
              <a:cs typeface="Verdana" pitchFamily="34" charset="0"/>
            </a:endParaRPr>
          </a:p>
          <a:p>
            <a:pPr lvl="1"/>
            <a:endParaRPr lang="en-IN" dirty="0">
              <a:latin typeface="Verdana" pitchFamily="34" charset="0"/>
              <a:ea typeface="Verdana" pitchFamily="34" charset="0"/>
              <a:cs typeface="Verdana" pitchFamily="34" charset="0"/>
            </a:endParaRPr>
          </a:p>
        </p:txBody>
      </p:sp>
      <p:sp>
        <p:nvSpPr>
          <p:cNvPr id="5" name="Title 1"/>
          <p:cNvSpPr txBox="1">
            <a:spLocks/>
          </p:cNvSpPr>
          <p:nvPr/>
        </p:nvSpPr>
        <p:spPr>
          <a:xfrm>
            <a:off x="1371600" y="304800"/>
            <a:ext cx="6400800" cy="7159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IN" sz="3200" dirty="0" smtClean="0">
                <a:solidFill>
                  <a:srgbClr val="0070C0"/>
                </a:solidFill>
                <a:latin typeface="Arial Rounded MT Bold" pitchFamily="34" charset="0"/>
                <a:ea typeface="+mj-ea"/>
                <a:cs typeface="+mj-cs"/>
              </a:rPr>
              <a:t>Post PMJDY Mission</a:t>
            </a:r>
            <a:endParaRPr kumimoji="0" lang="en-IN" sz="3200" i="0" u="none" strike="noStrike" kern="1200" cap="none" spc="0" normalizeH="0" baseline="0" noProof="0" dirty="0">
              <a:ln>
                <a:noFill/>
              </a:ln>
              <a:solidFill>
                <a:srgbClr val="0070C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ou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out)">
                                      <p:cBhvr>
                                        <p:cTn id="12" dur="500"/>
                                        <p:tgtEl>
                                          <p:spTgt spid="3">
                                            <p:txEl>
                                              <p:pRg st="1" end="1"/>
                                            </p:txEl>
                                          </p:spTgt>
                                        </p:tgtEl>
                                      </p:cBhvr>
                                    </p:animEffect>
                                  </p:childTnLst>
                                </p:cTn>
                              </p:par>
                              <p:par>
                                <p:cTn id="13" presetID="4" presetClass="entr" presetSubtype="32"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out)">
                                      <p:cBhvr>
                                        <p:cTn id="15" dur="500"/>
                                        <p:tgtEl>
                                          <p:spTgt spid="3">
                                            <p:txEl>
                                              <p:pRg st="2" end="2"/>
                                            </p:txEl>
                                          </p:spTgt>
                                        </p:tgtEl>
                                      </p:cBhvr>
                                    </p:animEffect>
                                  </p:childTnLst>
                                </p:cTn>
                              </p:par>
                              <p:par>
                                <p:cTn id="16" presetID="4" presetClass="entr" presetSubtype="32"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out)">
                                      <p:cBhvr>
                                        <p:cTn id="18" dur="500"/>
                                        <p:tgtEl>
                                          <p:spTgt spid="3">
                                            <p:txEl>
                                              <p:pRg st="3" end="3"/>
                                            </p:txEl>
                                          </p:spTgt>
                                        </p:tgtEl>
                                      </p:cBhvr>
                                    </p:animEffect>
                                  </p:childTnLst>
                                </p:cTn>
                              </p:par>
                              <p:par>
                                <p:cTn id="19" presetID="4" presetClass="entr" presetSubtype="32"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ox(out)">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6400800" cy="715962"/>
          </a:xfrm>
        </p:spPr>
        <p:txBody>
          <a:bodyPr/>
          <a:lstStyle/>
          <a:p>
            <a:r>
              <a:rPr lang="en-US" sz="3200" dirty="0" smtClean="0">
                <a:solidFill>
                  <a:srgbClr val="0070C0"/>
                </a:solidFill>
                <a:latin typeface="Arial Rounded MT Bold" pitchFamily="34" charset="0"/>
              </a:rPr>
              <a:t>Post PMJDY</a:t>
            </a:r>
            <a:endParaRPr lang="en-US" sz="3200" dirty="0">
              <a:solidFill>
                <a:srgbClr val="0070C0"/>
              </a:solidFill>
              <a:latin typeface="Arial Rounded MT Bold" pitchFamily="34" charset="0"/>
            </a:endParaRPr>
          </a:p>
        </p:txBody>
      </p:sp>
      <p:sp>
        <p:nvSpPr>
          <p:cNvPr id="3" name="Content Placeholder 2"/>
          <p:cNvSpPr>
            <a:spLocks noGrp="1"/>
          </p:cNvSpPr>
          <p:nvPr>
            <p:ph idx="1"/>
          </p:nvPr>
        </p:nvSpPr>
        <p:spPr>
          <a:xfrm>
            <a:off x="457200" y="1219200"/>
            <a:ext cx="8229600" cy="3657601"/>
          </a:xfrm>
        </p:spPr>
        <p:txBody>
          <a:bodyPr>
            <a:noAutofit/>
          </a:bodyPr>
          <a:lstStyle/>
          <a:p>
            <a:r>
              <a:rPr lang="en-US" sz="2800" dirty="0" smtClean="0">
                <a:latin typeface="Verdana" pitchFamily="34" charset="0"/>
                <a:ea typeface="Verdana" pitchFamily="34" charset="0"/>
                <a:cs typeface="Verdana" pitchFamily="34" charset="0"/>
              </a:rPr>
              <a:t>Certain strategies</a:t>
            </a:r>
          </a:p>
          <a:p>
            <a:pPr marL="914400" lvl="2" algn="just"/>
            <a:r>
              <a:rPr lang="en-US" dirty="0" smtClean="0">
                <a:latin typeface="Verdana" pitchFamily="34" charset="0"/>
                <a:ea typeface="Verdana" pitchFamily="34" charset="0"/>
                <a:cs typeface="Verdana" pitchFamily="34" charset="0"/>
              </a:rPr>
              <a:t>Bring various popular welfare schemes into the banks fold with PMJDY accounts</a:t>
            </a:r>
          </a:p>
          <a:p>
            <a:pPr marL="914400" lvl="2" algn="just"/>
            <a:r>
              <a:rPr lang="en-US" dirty="0" smtClean="0">
                <a:latin typeface="Verdana" pitchFamily="34" charset="0"/>
                <a:ea typeface="Verdana" pitchFamily="34" charset="0"/>
                <a:cs typeface="Verdana" pitchFamily="34" charset="0"/>
              </a:rPr>
              <a:t>Linking various non financial activities to </a:t>
            </a:r>
            <a:r>
              <a:rPr lang="en-US" dirty="0" err="1" smtClean="0">
                <a:latin typeface="Verdana" pitchFamily="34" charset="0"/>
                <a:ea typeface="Verdana" pitchFamily="34" charset="0"/>
                <a:cs typeface="Verdana" pitchFamily="34" charset="0"/>
              </a:rPr>
              <a:t>Aadhar</a:t>
            </a:r>
            <a:r>
              <a:rPr lang="en-US" dirty="0" smtClean="0">
                <a:latin typeface="Verdana" pitchFamily="34" charset="0"/>
                <a:ea typeface="Verdana" pitchFamily="34" charset="0"/>
                <a:cs typeface="Verdana" pitchFamily="34" charset="0"/>
              </a:rPr>
              <a:t>, like Voter list, civil supplies list, housing list, etc</a:t>
            </a:r>
          </a:p>
          <a:p>
            <a:pPr marL="914400" lvl="2" algn="just"/>
            <a:r>
              <a:rPr lang="en-US" dirty="0" smtClean="0">
                <a:latin typeface="Verdana" pitchFamily="34" charset="0"/>
                <a:ea typeface="Verdana" pitchFamily="34" charset="0"/>
                <a:cs typeface="Verdana" pitchFamily="34" charset="0"/>
              </a:rPr>
              <a:t>Holding </a:t>
            </a:r>
            <a:r>
              <a:rPr lang="en-US" dirty="0" err="1" smtClean="0">
                <a:latin typeface="Verdana" pitchFamily="34" charset="0"/>
                <a:ea typeface="Verdana" pitchFamily="34" charset="0"/>
                <a:cs typeface="Verdana" pitchFamily="34" charset="0"/>
              </a:rPr>
              <a:t>kala</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jathas</a:t>
            </a:r>
            <a:r>
              <a:rPr lang="en-US" dirty="0" smtClean="0">
                <a:latin typeface="Verdana" pitchFamily="34" charset="0"/>
                <a:ea typeface="Verdana" pitchFamily="34" charset="0"/>
                <a:cs typeface="Verdana" pitchFamily="34" charset="0"/>
              </a:rPr>
              <a:t> on criticality of the insurance scheme</a:t>
            </a:r>
          </a:p>
          <a:p>
            <a:pPr marL="914400" lvl="2" algn="just"/>
            <a:r>
              <a:rPr lang="en-US" dirty="0" smtClean="0">
                <a:latin typeface="Verdana" pitchFamily="34" charset="0"/>
                <a:ea typeface="Verdana" pitchFamily="34" charset="0"/>
                <a:cs typeface="Verdana" pitchFamily="34" charset="0"/>
              </a:rPr>
              <a:t>Close liaison with banks and insurance agencies in promoting the concept of insurance</a:t>
            </a:r>
          </a:p>
          <a:p>
            <a:endParaRPr lang="en-US" sz="2400" dirty="0" smtClean="0">
              <a:latin typeface="Verdana" pitchFamily="34" charset="0"/>
              <a:ea typeface="Verdana" pitchFamily="34" charset="0"/>
              <a:cs typeface="Verdana" pitchFamily="34" charset="0"/>
            </a:endParaRPr>
          </a:p>
          <a:p>
            <a:pPr>
              <a:buNone/>
            </a:pPr>
            <a:endParaRPr lang="en-US" sz="24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1469</TotalTime>
  <Words>522</Words>
  <Application>Microsoft Office PowerPoint</Application>
  <PresentationFormat>On-screen Show (4:3)</PresentationFormat>
  <Paragraphs>111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Custom Design</vt:lpstr>
      <vt:lpstr>Slide 1</vt:lpstr>
      <vt:lpstr>Hyderabad District demographics</vt:lpstr>
      <vt:lpstr>Certain Important Statics</vt:lpstr>
      <vt:lpstr>Slide 4</vt:lpstr>
      <vt:lpstr>Slide 5</vt:lpstr>
      <vt:lpstr>Some important statistics</vt:lpstr>
      <vt:lpstr>Slide 7</vt:lpstr>
      <vt:lpstr>Slide 8</vt:lpstr>
      <vt:lpstr>Post PMJDY</vt:lpstr>
      <vt:lpstr>Some statistics</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Collectors conference</dc:title>
  <dc:creator>Satya</dc:creator>
  <cp:lastModifiedBy>collectorhyderabad</cp:lastModifiedBy>
  <cp:revision>664</cp:revision>
  <dcterms:created xsi:type="dcterms:W3CDTF">2014-05-21T18:03:00Z</dcterms:created>
  <dcterms:modified xsi:type="dcterms:W3CDTF">2016-03-01T06:17:25Z</dcterms:modified>
</cp:coreProperties>
</file>