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301" r:id="rId6"/>
    <p:sldId id="307" r:id="rId7"/>
    <p:sldId id="302" r:id="rId8"/>
    <p:sldId id="304" r:id="rId9"/>
    <p:sldId id="277" r:id="rId10"/>
    <p:sldId id="261" r:id="rId11"/>
    <p:sldId id="279" r:id="rId12"/>
    <p:sldId id="303" r:id="rId13"/>
    <p:sldId id="297" r:id="rId14"/>
    <p:sldId id="281" r:id="rId15"/>
    <p:sldId id="282" r:id="rId16"/>
    <p:sldId id="283" r:id="rId17"/>
    <p:sldId id="308" r:id="rId18"/>
    <p:sldId id="285" r:id="rId19"/>
    <p:sldId id="286" r:id="rId20"/>
    <p:sldId id="292" r:id="rId21"/>
    <p:sldId id="293" r:id="rId22"/>
    <p:sldId id="280" r:id="rId23"/>
    <p:sldId id="295" r:id="rId24"/>
    <p:sldId id="296" r:id="rId25"/>
    <p:sldId id="30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400"/>
            </a:pPr>
            <a:r>
              <a:rPr lang="en-IN" sz="1400" dirty="0" smtClean="0"/>
              <a:t>District Population</a:t>
            </a:r>
            <a:endParaRPr lang="en-IN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Total Population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52.97</c:v>
                </c:pt>
                <c:pt idx="1">
                  <c:v>27.01</c:v>
                </c:pt>
                <c:pt idx="2">
                  <c:v>25.95999999999999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Urban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37.190000000000012</c:v>
                </c:pt>
                <c:pt idx="1">
                  <c:v>18.989999999999981</c:v>
                </c:pt>
                <c:pt idx="2">
                  <c:v>18.190000000000001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Rural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15.77</c:v>
                </c:pt>
                <c:pt idx="1">
                  <c:v>8.01</c:v>
                </c:pt>
                <c:pt idx="2">
                  <c:v>7.76</c:v>
                </c:pt>
              </c:numCache>
            </c:numRef>
          </c:val>
        </c:ser>
        <c:axId val="76000256"/>
        <c:axId val="91378432"/>
      </c:barChart>
      <c:catAx>
        <c:axId val="76000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1378432"/>
        <c:crosses val="autoZero"/>
        <c:auto val="1"/>
        <c:lblAlgn val="ctr"/>
        <c:lblOffset val="100"/>
      </c:catAx>
      <c:valAx>
        <c:axId val="913784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IN" sz="1100" dirty="0" smtClean="0"/>
                  <a:t>Number (</a:t>
                </a:r>
                <a:r>
                  <a:rPr lang="en-IN" sz="1100" dirty="0" err="1" smtClean="0"/>
                  <a:t>Lakhs</a:t>
                </a:r>
                <a:r>
                  <a:rPr lang="en-IN" sz="1100" dirty="0" smtClean="0"/>
                  <a:t>)</a:t>
                </a:r>
                <a:endParaRPr lang="en-IN" sz="1100" dirty="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60002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Basic </a:t>
            </a:r>
            <a:r>
              <a:rPr lang="en-US" sz="1400" dirty="0"/>
              <a:t>Savings Accounts Penetration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of Basic Savings Accounts Penetration 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National Average</c:v>
                </c:pt>
                <c:pt idx="1">
                  <c:v>Telangana State</c:v>
                </c:pt>
                <c:pt idx="2">
                  <c:v>Ranga Reddy District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0.46</c:v>
                </c:pt>
                <c:pt idx="1">
                  <c:v>0.71000000000000019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overlap val="-25"/>
        <c:axId val="106888192"/>
        <c:axId val="106988288"/>
      </c:barChart>
      <c:catAx>
        <c:axId val="10688819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6988288"/>
        <c:crosses val="autoZero"/>
        <c:auto val="1"/>
        <c:lblAlgn val="ctr"/>
        <c:lblOffset val="100"/>
      </c:catAx>
      <c:valAx>
        <c:axId val="106988288"/>
        <c:scaling>
          <c:orientation val="minMax"/>
        </c:scaling>
        <c:delete val="1"/>
        <c:axPos val="l"/>
        <c:numFmt formatCode="0%" sourceLinked="1"/>
        <c:tickLblPos val="nextTo"/>
        <c:crossAx val="1068881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Mobile </a:t>
            </a:r>
            <a:r>
              <a:rPr lang="en-US" sz="1400" dirty="0"/>
              <a:t>Penetration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of Mobile Penetration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National Average</c:v>
                </c:pt>
                <c:pt idx="1">
                  <c:v>Telangana State</c:v>
                </c:pt>
                <c:pt idx="2">
                  <c:v>Ranga Reddy District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 formatCode="0.00%">
                  <c:v>0.79980000000000007</c:v>
                </c:pt>
                <c:pt idx="1">
                  <c:v>0.85000000000000009</c:v>
                </c:pt>
                <c:pt idx="2">
                  <c:v>0.95000000000000007</c:v>
                </c:pt>
              </c:numCache>
            </c:numRef>
          </c:val>
        </c:ser>
        <c:dLbls>
          <c:showVal val="1"/>
        </c:dLbls>
        <c:overlap val="-25"/>
        <c:axId val="107016960"/>
        <c:axId val="107018496"/>
      </c:barChart>
      <c:catAx>
        <c:axId val="1070169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7018496"/>
        <c:crosses val="autoZero"/>
        <c:auto val="1"/>
        <c:lblAlgn val="ctr"/>
        <c:lblOffset val="100"/>
      </c:catAx>
      <c:valAx>
        <c:axId val="107018496"/>
        <c:scaling>
          <c:orientation val="minMax"/>
        </c:scaling>
        <c:delete val="1"/>
        <c:axPos val="l"/>
        <c:numFmt formatCode="0.00%" sourceLinked="1"/>
        <c:tickLblPos val="nextTo"/>
        <c:crossAx val="107016960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House Holds</a:t>
            </a:r>
            <a:endParaRPr lang="en-US" sz="14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HouseHolds (Lakhs)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Rural</c:v>
                </c:pt>
                <c:pt idx="1">
                  <c:v>Urban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3.49</c:v>
                </c:pt>
                <c:pt idx="1">
                  <c:v>8.86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IN" sz="1600" dirty="0" smtClean="0"/>
              <a:t>Before (June 2014)</a:t>
            </a:r>
            <a:endParaRPr lang="en-IN" sz="1600" dirty="0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% HH Financially Included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Urban</c:v>
                </c:pt>
                <c:pt idx="2">
                  <c:v>Rural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61.8</c:v>
                </c:pt>
                <c:pt idx="1">
                  <c:v>63.7</c:v>
                </c:pt>
                <c:pt idx="2">
                  <c:v>56.9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HH Left Out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Urban</c:v>
                </c:pt>
                <c:pt idx="2">
                  <c:v>Rural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38.200000000000003</c:v>
                </c:pt>
                <c:pt idx="1">
                  <c:v>36.300000000000004</c:v>
                </c:pt>
                <c:pt idx="2">
                  <c:v>43.1</c:v>
                </c:pt>
              </c:numCache>
            </c:numRef>
          </c:val>
        </c:ser>
        <c:dLbls>
          <c:showVal val="1"/>
        </c:dLbls>
        <c:gapWidth val="95"/>
        <c:overlap val="100"/>
        <c:axId val="90012672"/>
        <c:axId val="90014464"/>
      </c:barChart>
      <c:catAx>
        <c:axId val="900126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0014464"/>
        <c:crosses val="autoZero"/>
        <c:auto val="1"/>
        <c:lblAlgn val="ctr"/>
        <c:lblOffset val="100"/>
      </c:catAx>
      <c:valAx>
        <c:axId val="90014464"/>
        <c:scaling>
          <c:orientation val="minMax"/>
        </c:scaling>
        <c:delete val="1"/>
        <c:axPos val="l"/>
        <c:numFmt formatCode="0%" sourceLinked="1"/>
        <c:tickLblPos val="nextTo"/>
        <c:crossAx val="900126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After (January 2015)</a:t>
            </a:r>
            <a:endParaRPr lang="en-US" sz="1600" dirty="0"/>
          </a:p>
        </c:rich>
      </c:tx>
      <c:layout/>
    </c:title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% House holds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Urban</c:v>
                </c:pt>
                <c:pt idx="2">
                  <c:v>Rural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dLbls>
          <c:showVal val="1"/>
        </c:dLbls>
        <c:gapWidth val="95"/>
        <c:overlap val="100"/>
        <c:axId val="96248576"/>
        <c:axId val="96250112"/>
      </c:barChart>
      <c:catAx>
        <c:axId val="962485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250112"/>
        <c:crosses val="autoZero"/>
        <c:auto val="1"/>
        <c:lblAlgn val="ctr"/>
        <c:lblOffset val="100"/>
      </c:catAx>
      <c:valAx>
        <c:axId val="96250112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9624857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RangaReddy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Total Number of Accounts</c:v>
                </c:pt>
                <c:pt idx="1">
                  <c:v>Rupay Cards</c:v>
                </c:pt>
                <c:pt idx="2">
                  <c:v>Aadhar Seeding</c:v>
                </c:pt>
                <c:pt idx="3">
                  <c:v>Accounts with Zero Balance</c:v>
                </c:pt>
                <c:pt idx="4">
                  <c:v>Active Rupay Cards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153.84</c:v>
                </c:pt>
                <c:pt idx="1">
                  <c:v>87.63</c:v>
                </c:pt>
                <c:pt idx="2">
                  <c:v>77.69</c:v>
                </c:pt>
                <c:pt idx="3">
                  <c:v>31.2</c:v>
                </c:pt>
                <c:pt idx="4">
                  <c:v>68.599999999999994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Telangana State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Total Number of Accounts</c:v>
                </c:pt>
                <c:pt idx="1">
                  <c:v>Rupay Cards</c:v>
                </c:pt>
                <c:pt idx="2">
                  <c:v>Aadhar Seeding</c:v>
                </c:pt>
                <c:pt idx="3">
                  <c:v>Accounts with Zero Balance</c:v>
                </c:pt>
                <c:pt idx="4">
                  <c:v>Active Rupay Cards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1">
                  <c:v>80.64</c:v>
                </c:pt>
                <c:pt idx="2">
                  <c:v>66.290000000000006</c:v>
                </c:pt>
                <c:pt idx="3">
                  <c:v>32.57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India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Total Number of Accounts</c:v>
                </c:pt>
                <c:pt idx="1">
                  <c:v>Rupay Cards</c:v>
                </c:pt>
                <c:pt idx="2">
                  <c:v>Aadhar Seeding</c:v>
                </c:pt>
                <c:pt idx="3">
                  <c:v>Accounts with Zero Balance</c:v>
                </c:pt>
                <c:pt idx="4">
                  <c:v>Active Rupay Cards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1">
                  <c:v>83.14</c:v>
                </c:pt>
                <c:pt idx="2">
                  <c:v>43.66</c:v>
                </c:pt>
                <c:pt idx="3">
                  <c:v>28.88</c:v>
                </c:pt>
              </c:numCache>
            </c:numRef>
          </c:val>
        </c:ser>
        <c:axId val="96095616"/>
        <c:axId val="96101504"/>
      </c:barChart>
      <c:catAx>
        <c:axId val="96095616"/>
        <c:scaling>
          <c:orientation val="minMax"/>
        </c:scaling>
        <c:axPos val="b"/>
        <c:majorTickMark val="none"/>
        <c:tickLblPos val="nextTo"/>
        <c:crossAx val="96101504"/>
        <c:crosses val="autoZero"/>
        <c:auto val="1"/>
        <c:lblAlgn val="ctr"/>
        <c:lblOffset val="100"/>
      </c:catAx>
      <c:valAx>
        <c:axId val="961015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 sz="1400" dirty="0" smtClean="0"/>
                  <a:t>% Target Achieved</a:t>
                </a:r>
                <a:endParaRPr lang="en-IN" sz="1400" dirty="0"/>
              </a:p>
            </c:rich>
          </c:tx>
          <c:layout/>
        </c:title>
        <c:numFmt formatCode="General" sourceLinked="1"/>
        <c:majorTickMark val="none"/>
        <c:tickLblPos val="nextTo"/>
        <c:crossAx val="96095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1400"/>
            </a:pPr>
            <a:r>
              <a:rPr lang="en-IN" sz="1400" dirty="0" smtClean="0"/>
              <a:t>BPL and SHG</a:t>
            </a:r>
            <a:r>
              <a:rPr lang="en-IN" sz="1400" baseline="0" dirty="0" smtClean="0"/>
              <a:t> </a:t>
            </a:r>
            <a:r>
              <a:rPr lang="en-IN" sz="1400" dirty="0" smtClean="0"/>
              <a:t>Households</a:t>
            </a:r>
            <a:r>
              <a:rPr lang="en-IN" sz="1400" baseline="0" dirty="0" smtClean="0"/>
              <a:t> </a:t>
            </a:r>
            <a:endParaRPr lang="en-IN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BPL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Rural</c:v>
                </c:pt>
                <c:pt idx="2">
                  <c:v>Urban</c:v>
                </c:pt>
              </c:strCache>
            </c:strRef>
          </c:cat>
          <c:val>
            <c:numRef>
              <c:f>Sheet1!$B$2:$B$4</c:f>
              <c:numCache>
                <c:formatCode>0.00</c:formatCode>
                <c:ptCount val="3"/>
                <c:pt idx="0">
                  <c:v>5.7707630000000023</c:v>
                </c:pt>
                <c:pt idx="1">
                  <c:v>2.125759</c:v>
                </c:pt>
                <c:pt idx="2">
                  <c:v>3.6450039999999997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SHG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</c:v>
                </c:pt>
                <c:pt idx="1">
                  <c:v>Rural</c:v>
                </c:pt>
                <c:pt idx="2">
                  <c:v>Urban</c:v>
                </c:pt>
              </c:strCache>
            </c:strRef>
          </c:cat>
          <c:val>
            <c:numRef>
              <c:f>Sheet1!$C$2:$C$4</c:f>
              <c:numCache>
                <c:formatCode>0.00</c:formatCode>
                <c:ptCount val="3"/>
                <c:pt idx="0">
                  <c:v>6.23</c:v>
                </c:pt>
                <c:pt idx="1">
                  <c:v>3.69</c:v>
                </c:pt>
                <c:pt idx="2">
                  <c:v>2.54</c:v>
                </c:pt>
              </c:numCache>
            </c:numRef>
          </c:val>
        </c:ser>
        <c:axId val="102582528"/>
        <c:axId val="104730624"/>
      </c:barChart>
      <c:catAx>
        <c:axId val="102582528"/>
        <c:scaling>
          <c:orientation val="minMax"/>
        </c:scaling>
        <c:axPos val="b"/>
        <c:majorTickMark val="none"/>
        <c:tickLblPos val="nextTo"/>
        <c:crossAx val="104730624"/>
        <c:crosses val="autoZero"/>
        <c:auto val="1"/>
        <c:lblAlgn val="ctr"/>
        <c:lblOffset val="100"/>
      </c:catAx>
      <c:valAx>
        <c:axId val="1047306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IN" sz="1200" dirty="0" smtClean="0"/>
                  <a:t>Number of Households in </a:t>
                </a:r>
                <a:r>
                  <a:rPr lang="en-IN" sz="1200" dirty="0" err="1" smtClean="0"/>
                  <a:t>Lakhs</a:t>
                </a:r>
                <a:endParaRPr lang="en-IN" sz="1200" dirty="0"/>
              </a:p>
            </c:rich>
          </c:tx>
          <c:layout/>
        </c:title>
        <c:numFmt formatCode="0.00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25825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SHG Reach in BPL HH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Urban</c:v>
                </c:pt>
                <c:pt idx="1">
                  <c:v>Rural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69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BPL HH Not Included in SHG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Urban</c:v>
                </c:pt>
                <c:pt idx="1">
                  <c:v>Rural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31</c:v>
                </c:pt>
                <c:pt idx="1">
                  <c:v>0</c:v>
                </c:pt>
              </c:numCache>
            </c:numRef>
          </c:val>
        </c:ser>
        <c:dLbls>
          <c:showVal val="1"/>
        </c:dLbls>
        <c:gapWidth val="75"/>
        <c:overlap val="100"/>
        <c:axId val="106613376"/>
        <c:axId val="106590592"/>
      </c:barChart>
      <c:catAx>
        <c:axId val="1066133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06590592"/>
        <c:crosses val="autoZero"/>
        <c:auto val="1"/>
        <c:lblAlgn val="ctr"/>
        <c:lblOffset val="100"/>
      </c:catAx>
      <c:valAx>
        <c:axId val="106590592"/>
        <c:scaling>
          <c:orientation val="minMax"/>
        </c:scaling>
        <c:axPos val="l"/>
        <c:numFmt formatCode="0%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0661337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1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Sheet1!$A$2:$A$15</c:f>
              <c:strCache>
                <c:ptCount val="14"/>
                <c:pt idx="0">
                  <c:v>SBI</c:v>
                </c:pt>
                <c:pt idx="1">
                  <c:v>ANDHRA BANK</c:v>
                </c:pt>
                <c:pt idx="2">
                  <c:v>BANK OF INDIA </c:v>
                </c:pt>
                <c:pt idx="3">
                  <c:v>CANARA BANK</c:v>
                </c:pt>
                <c:pt idx="4">
                  <c:v>ICICI BANK LTD</c:v>
                </c:pt>
                <c:pt idx="5">
                  <c:v>CORPORATION</c:v>
                </c:pt>
                <c:pt idx="6">
                  <c:v>STATE BANK OF HYDERABAD</c:v>
                </c:pt>
                <c:pt idx="7">
                  <c:v>YES BANK LTD</c:v>
                </c:pt>
                <c:pt idx="8">
                  <c:v>BANK OF MAHARASTHRA</c:v>
                </c:pt>
                <c:pt idx="9">
                  <c:v>OBC</c:v>
                </c:pt>
                <c:pt idx="10">
                  <c:v>FEDERAL BANK </c:v>
                </c:pt>
                <c:pt idx="11">
                  <c:v>TELANGANA GRAMEENA BANK </c:v>
                </c:pt>
                <c:pt idx="12">
                  <c:v>UNION BANK OF INDIA</c:v>
                </c:pt>
                <c:pt idx="13">
                  <c:v>SYNDICATE BANK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156384</c:v>
                </c:pt>
                <c:pt idx="1">
                  <c:v>87250</c:v>
                </c:pt>
                <c:pt idx="2">
                  <c:v>41959</c:v>
                </c:pt>
                <c:pt idx="3">
                  <c:v>26360</c:v>
                </c:pt>
                <c:pt idx="4">
                  <c:v>960</c:v>
                </c:pt>
                <c:pt idx="5">
                  <c:v>15429</c:v>
                </c:pt>
                <c:pt idx="6">
                  <c:v>239911</c:v>
                </c:pt>
                <c:pt idx="7">
                  <c:v>22</c:v>
                </c:pt>
                <c:pt idx="8">
                  <c:v>4553</c:v>
                </c:pt>
                <c:pt idx="9">
                  <c:v>22030</c:v>
                </c:pt>
                <c:pt idx="10">
                  <c:v>769</c:v>
                </c:pt>
                <c:pt idx="11">
                  <c:v>87207</c:v>
                </c:pt>
                <c:pt idx="12">
                  <c:v>4627</c:v>
                </c:pt>
                <c:pt idx="13">
                  <c:v>24309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8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sz="1400"/>
            </a:pPr>
            <a:r>
              <a:rPr lang="en-IN" sz="1400" dirty="0" err="1" smtClean="0"/>
              <a:t>Aadhar</a:t>
            </a:r>
            <a:r>
              <a:rPr lang="en-IN" sz="1400" dirty="0" smtClean="0"/>
              <a:t> Coverage</a:t>
            </a:r>
            <a:endParaRPr lang="en-IN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of Total Population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National Average</c:v>
                </c:pt>
                <c:pt idx="1">
                  <c:v>Telangana State</c:v>
                </c:pt>
                <c:pt idx="2">
                  <c:v>Ranga Reddy District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0.75000000000000022</c:v>
                </c:pt>
                <c:pt idx="1">
                  <c:v>1</c:v>
                </c:pt>
                <c:pt idx="2">
                  <c:v>1.0900000000000001</c:v>
                </c:pt>
              </c:numCache>
            </c:numRef>
          </c:val>
        </c:ser>
        <c:dLbls>
          <c:showVal val="1"/>
        </c:dLbls>
        <c:overlap val="-25"/>
        <c:axId val="106955904"/>
        <c:axId val="106957440"/>
      </c:barChart>
      <c:catAx>
        <c:axId val="1069559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6957440"/>
        <c:crosses val="autoZero"/>
        <c:auto val="1"/>
        <c:lblAlgn val="ctr"/>
        <c:lblOffset val="100"/>
      </c:catAx>
      <c:valAx>
        <c:axId val="106957440"/>
        <c:scaling>
          <c:orientation val="minMax"/>
        </c:scaling>
        <c:delete val="1"/>
        <c:axPos val="l"/>
        <c:numFmt formatCode="0%" sourceLinked="1"/>
        <c:majorTickMark val="none"/>
        <c:tickLblPos val="nextTo"/>
        <c:crossAx val="10695590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371ABD-F126-4CD9-8A04-F99DB9ECA0A1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AA0817E-02AB-4683-845D-6EDB529404CA}">
      <dgm:prSet phldrT="[Text]"/>
      <dgm:spPr/>
      <dgm:t>
        <a:bodyPr/>
        <a:lstStyle/>
        <a:p>
          <a:r>
            <a:rPr lang="en-IN" dirty="0" smtClean="0"/>
            <a:t>Round 1</a:t>
          </a:r>
          <a:endParaRPr lang="en-IN" dirty="0"/>
        </a:p>
      </dgm:t>
    </dgm:pt>
    <dgm:pt modelId="{1DA46B6D-B083-4B9C-8002-A908981B0A25}" type="parTrans" cxnId="{4493431A-C854-4957-9CEF-0EE52319532E}">
      <dgm:prSet/>
      <dgm:spPr/>
      <dgm:t>
        <a:bodyPr/>
        <a:lstStyle/>
        <a:p>
          <a:endParaRPr lang="en-IN"/>
        </a:p>
      </dgm:t>
    </dgm:pt>
    <dgm:pt modelId="{E5B798FE-8ACE-40F3-A880-AE4D5036CF15}" type="sibTrans" cxnId="{4493431A-C854-4957-9CEF-0EE52319532E}">
      <dgm:prSet/>
      <dgm:spPr/>
      <dgm:t>
        <a:bodyPr/>
        <a:lstStyle/>
        <a:p>
          <a:endParaRPr lang="en-IN"/>
        </a:p>
      </dgm:t>
    </dgm:pt>
    <dgm:pt modelId="{8FE4E736-7B8E-4974-AC66-771F8672FBB4}">
      <dgm:prSet phldrT="[Text]"/>
      <dgm:spPr/>
      <dgm:t>
        <a:bodyPr/>
        <a:lstStyle/>
        <a:p>
          <a:r>
            <a:rPr lang="en-IN" dirty="0" smtClean="0"/>
            <a:t>Meetings with SHGs by Bankers for dissemination of knowledge and account opening forms</a:t>
          </a:r>
          <a:endParaRPr lang="en-IN" dirty="0"/>
        </a:p>
      </dgm:t>
    </dgm:pt>
    <dgm:pt modelId="{73018330-B0CD-427D-A612-F9D00EBD0D25}" type="parTrans" cxnId="{768E2A99-D5E8-47EB-82D1-905351F911D5}">
      <dgm:prSet/>
      <dgm:spPr/>
      <dgm:t>
        <a:bodyPr/>
        <a:lstStyle/>
        <a:p>
          <a:endParaRPr lang="en-IN"/>
        </a:p>
      </dgm:t>
    </dgm:pt>
    <dgm:pt modelId="{1939BD0E-D7A0-4BF5-8E7A-40620D38D1F4}" type="sibTrans" cxnId="{768E2A99-D5E8-47EB-82D1-905351F911D5}">
      <dgm:prSet/>
      <dgm:spPr/>
      <dgm:t>
        <a:bodyPr/>
        <a:lstStyle/>
        <a:p>
          <a:endParaRPr lang="en-IN"/>
        </a:p>
      </dgm:t>
    </dgm:pt>
    <dgm:pt modelId="{C61A8054-C5A1-4C04-932E-9F1D2EBB05AD}">
      <dgm:prSet phldrT="[Text]"/>
      <dgm:spPr/>
      <dgm:t>
        <a:bodyPr/>
        <a:lstStyle/>
        <a:p>
          <a:r>
            <a:rPr lang="en-IN" dirty="0" smtClean="0"/>
            <a:t>Pre Scheduled Camps at local levels for opening of accounts</a:t>
          </a:r>
          <a:endParaRPr lang="en-IN" dirty="0"/>
        </a:p>
      </dgm:t>
    </dgm:pt>
    <dgm:pt modelId="{1403DA23-77EB-446E-8CEA-309AB918B353}" type="parTrans" cxnId="{C23FEDA5-5E16-402D-8FF8-84EB516DB93F}">
      <dgm:prSet/>
      <dgm:spPr/>
      <dgm:t>
        <a:bodyPr/>
        <a:lstStyle/>
        <a:p>
          <a:endParaRPr lang="en-IN"/>
        </a:p>
      </dgm:t>
    </dgm:pt>
    <dgm:pt modelId="{5F9A854D-60C2-4AF5-8076-182281503890}" type="sibTrans" cxnId="{C23FEDA5-5E16-402D-8FF8-84EB516DB93F}">
      <dgm:prSet/>
      <dgm:spPr/>
      <dgm:t>
        <a:bodyPr/>
        <a:lstStyle/>
        <a:p>
          <a:endParaRPr lang="en-IN"/>
        </a:p>
      </dgm:t>
    </dgm:pt>
    <dgm:pt modelId="{39497051-0DFA-4636-9456-817DA308984D}">
      <dgm:prSet phldrT="[Text]"/>
      <dgm:spPr/>
      <dgm:t>
        <a:bodyPr/>
        <a:lstStyle/>
        <a:p>
          <a:r>
            <a:rPr lang="en-IN" dirty="0" smtClean="0"/>
            <a:t>Round II</a:t>
          </a:r>
          <a:endParaRPr lang="en-IN" dirty="0"/>
        </a:p>
      </dgm:t>
    </dgm:pt>
    <dgm:pt modelId="{38049E4F-CB48-4141-8CAA-F14B784D8B5E}" type="parTrans" cxnId="{B8CC9924-EAE7-4566-8AAF-7DAB5C7B78F1}">
      <dgm:prSet/>
      <dgm:spPr/>
      <dgm:t>
        <a:bodyPr/>
        <a:lstStyle/>
        <a:p>
          <a:endParaRPr lang="en-IN"/>
        </a:p>
      </dgm:t>
    </dgm:pt>
    <dgm:pt modelId="{C41CF49B-B18E-4984-B539-17C032528763}" type="sibTrans" cxnId="{B8CC9924-EAE7-4566-8AAF-7DAB5C7B78F1}">
      <dgm:prSet/>
      <dgm:spPr/>
      <dgm:t>
        <a:bodyPr/>
        <a:lstStyle/>
        <a:p>
          <a:endParaRPr lang="en-IN"/>
        </a:p>
      </dgm:t>
    </dgm:pt>
    <dgm:pt modelId="{39BEC029-402E-439F-AD55-D593C8782D32}">
      <dgm:prSet phldrT="[Text]"/>
      <dgm:spPr/>
      <dgm:t>
        <a:bodyPr/>
        <a:lstStyle/>
        <a:p>
          <a:r>
            <a:rPr lang="en-IN" dirty="0" smtClean="0"/>
            <a:t>Survey by Bank Correspondents and SHG Group Leaders</a:t>
          </a:r>
          <a:endParaRPr lang="en-IN" dirty="0"/>
        </a:p>
      </dgm:t>
    </dgm:pt>
    <dgm:pt modelId="{23F11949-64B6-46D7-BD3B-FB47F711520E}" type="parTrans" cxnId="{AE074FC9-2434-4159-A253-195F2986D56D}">
      <dgm:prSet/>
      <dgm:spPr/>
      <dgm:t>
        <a:bodyPr/>
        <a:lstStyle/>
        <a:p>
          <a:endParaRPr lang="en-IN"/>
        </a:p>
      </dgm:t>
    </dgm:pt>
    <dgm:pt modelId="{BF1D4BF1-4D60-462E-B714-36B1D1D71446}" type="sibTrans" cxnId="{AE074FC9-2434-4159-A253-195F2986D56D}">
      <dgm:prSet/>
      <dgm:spPr/>
      <dgm:t>
        <a:bodyPr/>
        <a:lstStyle/>
        <a:p>
          <a:endParaRPr lang="en-IN"/>
        </a:p>
      </dgm:t>
    </dgm:pt>
    <dgm:pt modelId="{E205571E-384E-489D-BE02-D622807698B1}">
      <dgm:prSet phldrT="[Text]"/>
      <dgm:spPr/>
      <dgm:t>
        <a:bodyPr/>
        <a:lstStyle/>
        <a:p>
          <a:r>
            <a:rPr lang="en-IN" dirty="0" smtClean="0"/>
            <a:t>Account Opening Forms distributed and camp details disseminated</a:t>
          </a:r>
          <a:endParaRPr lang="en-IN" dirty="0"/>
        </a:p>
      </dgm:t>
    </dgm:pt>
    <dgm:pt modelId="{EE4AEF92-E4B1-4207-95B8-8ACDBB2D0CCB}" type="parTrans" cxnId="{6E866C72-EB61-40FF-9CFD-3F65D0E0C183}">
      <dgm:prSet/>
      <dgm:spPr/>
      <dgm:t>
        <a:bodyPr/>
        <a:lstStyle/>
        <a:p>
          <a:endParaRPr lang="en-IN"/>
        </a:p>
      </dgm:t>
    </dgm:pt>
    <dgm:pt modelId="{332701D9-FC8F-47C9-839E-08051A2083FE}" type="sibTrans" cxnId="{6E866C72-EB61-40FF-9CFD-3F65D0E0C183}">
      <dgm:prSet/>
      <dgm:spPr/>
      <dgm:t>
        <a:bodyPr/>
        <a:lstStyle/>
        <a:p>
          <a:endParaRPr lang="en-IN"/>
        </a:p>
      </dgm:t>
    </dgm:pt>
    <dgm:pt modelId="{FE5D21E8-10B5-4FAC-8593-964710C6A7B8}">
      <dgm:prSet phldrT="[Text]"/>
      <dgm:spPr/>
      <dgm:t>
        <a:bodyPr/>
        <a:lstStyle/>
        <a:p>
          <a:r>
            <a:rPr lang="en-IN" dirty="0" smtClean="0"/>
            <a:t>Round III</a:t>
          </a:r>
          <a:endParaRPr lang="en-IN" dirty="0"/>
        </a:p>
      </dgm:t>
    </dgm:pt>
    <dgm:pt modelId="{911472B9-45E4-4AB4-BC2F-3DC67F7D80E9}" type="parTrans" cxnId="{612368D6-032F-4ECB-8F67-9DD39EE4C05F}">
      <dgm:prSet/>
      <dgm:spPr/>
      <dgm:t>
        <a:bodyPr/>
        <a:lstStyle/>
        <a:p>
          <a:endParaRPr lang="en-IN"/>
        </a:p>
      </dgm:t>
    </dgm:pt>
    <dgm:pt modelId="{D374763D-93CA-46AD-8ED9-1B8E3BFEEBD9}" type="sibTrans" cxnId="{612368D6-032F-4ECB-8F67-9DD39EE4C05F}">
      <dgm:prSet/>
      <dgm:spPr/>
      <dgm:t>
        <a:bodyPr/>
        <a:lstStyle/>
        <a:p>
          <a:endParaRPr lang="en-IN"/>
        </a:p>
      </dgm:t>
    </dgm:pt>
    <dgm:pt modelId="{3B866E59-2D57-42C3-98C6-6767AA94CEEB}">
      <dgm:prSet phldrT="[Text]"/>
      <dgm:spPr/>
      <dgm:t>
        <a:bodyPr/>
        <a:lstStyle/>
        <a:p>
          <a:r>
            <a:rPr lang="en-IN" dirty="0" smtClean="0"/>
            <a:t>Public Challenge</a:t>
          </a:r>
          <a:endParaRPr lang="en-IN" dirty="0"/>
        </a:p>
      </dgm:t>
    </dgm:pt>
    <dgm:pt modelId="{ECB97F02-92F2-4C4E-9698-AD81A6839E39}" type="parTrans" cxnId="{DB24EAC5-7E0F-4013-8A61-0F9EC8B70D0B}">
      <dgm:prSet/>
      <dgm:spPr/>
      <dgm:t>
        <a:bodyPr/>
        <a:lstStyle/>
        <a:p>
          <a:endParaRPr lang="en-IN"/>
        </a:p>
      </dgm:t>
    </dgm:pt>
    <dgm:pt modelId="{178F83E3-EEF3-424F-B938-8A8472FFE339}" type="sibTrans" cxnId="{DB24EAC5-7E0F-4013-8A61-0F9EC8B70D0B}">
      <dgm:prSet/>
      <dgm:spPr/>
      <dgm:t>
        <a:bodyPr/>
        <a:lstStyle/>
        <a:p>
          <a:endParaRPr lang="en-IN"/>
        </a:p>
      </dgm:t>
    </dgm:pt>
    <dgm:pt modelId="{180BC4C6-0691-4F2E-8D6C-E6FF6F48AAAE}">
      <dgm:prSet phldrT="[Text]"/>
      <dgm:spPr/>
      <dgm:t>
        <a:bodyPr/>
        <a:lstStyle/>
        <a:p>
          <a:r>
            <a:rPr lang="en-IN" dirty="0" smtClean="0"/>
            <a:t>Certification by </a:t>
          </a:r>
          <a:r>
            <a:rPr lang="en-IN" dirty="0" err="1" smtClean="0"/>
            <a:t>Sarpanches</a:t>
          </a:r>
          <a:r>
            <a:rPr lang="en-IN" dirty="0" smtClean="0"/>
            <a:t>/Commissioners</a:t>
          </a:r>
          <a:endParaRPr lang="en-IN" dirty="0"/>
        </a:p>
      </dgm:t>
    </dgm:pt>
    <dgm:pt modelId="{275FEC9D-3898-4B76-9D18-589DE889F9E6}" type="parTrans" cxnId="{2CA41DEF-6D6E-4AD0-81B6-A582D98D1875}">
      <dgm:prSet/>
      <dgm:spPr/>
      <dgm:t>
        <a:bodyPr/>
        <a:lstStyle/>
        <a:p>
          <a:endParaRPr lang="en-IN"/>
        </a:p>
      </dgm:t>
    </dgm:pt>
    <dgm:pt modelId="{FDED414D-BCE5-4141-89E4-377B4AAD8A17}" type="sibTrans" cxnId="{2CA41DEF-6D6E-4AD0-81B6-A582D98D1875}">
      <dgm:prSet/>
      <dgm:spPr/>
      <dgm:t>
        <a:bodyPr/>
        <a:lstStyle/>
        <a:p>
          <a:endParaRPr lang="en-IN"/>
        </a:p>
      </dgm:t>
    </dgm:pt>
    <dgm:pt modelId="{2FDB362E-E0C4-4B49-B7D1-4E6C321A9127}">
      <dgm:prSet phldrT="[Text]"/>
      <dgm:spPr/>
      <dgm:t>
        <a:bodyPr/>
        <a:lstStyle/>
        <a:p>
          <a:r>
            <a:rPr lang="en-IN" dirty="0" smtClean="0"/>
            <a:t>Account Opening camps for opening accounts</a:t>
          </a:r>
          <a:endParaRPr lang="en-IN" dirty="0"/>
        </a:p>
      </dgm:t>
    </dgm:pt>
    <dgm:pt modelId="{FB7162DA-7174-4ECC-9965-EC7A4A47E606}" type="parTrans" cxnId="{A551BAC7-E6F2-46FF-95D6-89D9491AB185}">
      <dgm:prSet/>
      <dgm:spPr/>
    </dgm:pt>
    <dgm:pt modelId="{EC3BDF8C-232C-49FD-AAA3-9E5A067639E0}" type="sibTrans" cxnId="{A551BAC7-E6F2-46FF-95D6-89D9491AB185}">
      <dgm:prSet/>
      <dgm:spPr/>
    </dgm:pt>
    <dgm:pt modelId="{D703A6E6-A89E-423C-B419-37E646313C1B}">
      <dgm:prSet phldrT="[Text]"/>
      <dgm:spPr/>
      <dgm:t>
        <a:bodyPr/>
        <a:lstStyle/>
        <a:p>
          <a:r>
            <a:rPr lang="en-IN" dirty="0" smtClean="0"/>
            <a:t>Call for any known case of non inclusions</a:t>
          </a:r>
          <a:endParaRPr lang="en-IN" dirty="0"/>
        </a:p>
      </dgm:t>
    </dgm:pt>
    <dgm:pt modelId="{6ECB1D76-FB14-4197-B12E-0871C11A344A}" type="parTrans" cxnId="{7AADABA8-60B8-48F6-B742-EDF259FA8608}">
      <dgm:prSet/>
      <dgm:spPr/>
    </dgm:pt>
    <dgm:pt modelId="{A2E55118-8771-4AA0-A2BA-D386D102091A}" type="sibTrans" cxnId="{7AADABA8-60B8-48F6-B742-EDF259FA8608}">
      <dgm:prSet/>
      <dgm:spPr/>
    </dgm:pt>
    <dgm:pt modelId="{48EAC5B2-1FED-4F23-9EC1-748D8304D640}">
      <dgm:prSet phldrT="[Text]"/>
      <dgm:spPr/>
      <dgm:t>
        <a:bodyPr/>
        <a:lstStyle/>
        <a:p>
          <a:r>
            <a:rPr lang="en-IN" dirty="0" smtClean="0"/>
            <a:t>Opening of accounts</a:t>
          </a:r>
          <a:endParaRPr lang="en-IN" dirty="0"/>
        </a:p>
      </dgm:t>
    </dgm:pt>
    <dgm:pt modelId="{86409C26-514E-4240-8F7A-733BDB1FF53E}" type="parTrans" cxnId="{6B6D3236-F522-4647-9862-D9DB3F836A79}">
      <dgm:prSet/>
      <dgm:spPr/>
    </dgm:pt>
    <dgm:pt modelId="{6B86D352-EBDA-4231-B02F-91163D6F805C}" type="sibTrans" cxnId="{6B6D3236-F522-4647-9862-D9DB3F836A79}">
      <dgm:prSet/>
      <dgm:spPr/>
    </dgm:pt>
    <dgm:pt modelId="{4D251CB2-55C4-4ABE-8DAF-190BE9AC1C26}">
      <dgm:prSet phldrT="[Text]"/>
      <dgm:spPr/>
      <dgm:t>
        <a:bodyPr/>
        <a:lstStyle/>
        <a:p>
          <a:r>
            <a:rPr lang="en-IN" dirty="0" smtClean="0"/>
            <a:t>FP Shops Used in Urban Areas</a:t>
          </a:r>
          <a:endParaRPr lang="en-IN" dirty="0"/>
        </a:p>
      </dgm:t>
    </dgm:pt>
    <dgm:pt modelId="{B3611841-B893-40E6-8D67-99CC2E4E67B9}" type="parTrans" cxnId="{520B05B9-0489-4844-B094-8E8E71ACD94E}">
      <dgm:prSet/>
      <dgm:spPr/>
    </dgm:pt>
    <dgm:pt modelId="{72DD9F5C-7F4B-4A47-B107-35748DE76290}" type="sibTrans" cxnId="{520B05B9-0489-4844-B094-8E8E71ACD94E}">
      <dgm:prSet/>
      <dgm:spPr/>
    </dgm:pt>
    <dgm:pt modelId="{DA0FA495-167A-4D05-B126-E3EF370602A4}">
      <dgm:prSet phldrT="[Text]"/>
      <dgm:spPr/>
      <dgm:t>
        <a:bodyPr/>
        <a:lstStyle/>
        <a:p>
          <a:r>
            <a:rPr lang="en-IN" dirty="0" smtClean="0"/>
            <a:t>Last Mile Inclusion Issues</a:t>
          </a:r>
          <a:endParaRPr lang="en-IN" dirty="0"/>
        </a:p>
      </dgm:t>
    </dgm:pt>
    <dgm:pt modelId="{77BC190B-DF9D-4B61-B27C-8BE01CEAC710}" type="parTrans" cxnId="{AB57F7EB-DA1E-4FC0-837E-131E8EC464B6}">
      <dgm:prSet/>
      <dgm:spPr/>
    </dgm:pt>
    <dgm:pt modelId="{7D9766F7-67C9-439F-AD51-4D9102F9749C}" type="sibTrans" cxnId="{AB57F7EB-DA1E-4FC0-837E-131E8EC464B6}">
      <dgm:prSet/>
      <dgm:spPr/>
    </dgm:pt>
    <dgm:pt modelId="{11AF2420-DC38-450A-88AC-5D08A45A9BB0}" type="pres">
      <dgm:prSet presAssocID="{10371ABD-F126-4CD9-8A04-F99DB9ECA0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078D9A6A-F625-41D0-ABA9-89EDB83F0D4E}" type="pres">
      <dgm:prSet presAssocID="{EAA0817E-02AB-4683-845D-6EDB529404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6E5E20F-6807-49AF-9D15-B241CFFE8D9B}" type="pres">
      <dgm:prSet presAssocID="{E5B798FE-8ACE-40F3-A880-AE4D5036CF15}" presName="sibTrans" presStyleCnt="0"/>
      <dgm:spPr/>
    </dgm:pt>
    <dgm:pt modelId="{5A5C32A5-5CDE-4C65-B65B-DA4646437167}" type="pres">
      <dgm:prSet presAssocID="{39497051-0DFA-4636-9456-817DA308984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3FBE47-456C-4D16-9889-CDB9559B013F}" type="pres">
      <dgm:prSet presAssocID="{C41CF49B-B18E-4984-B539-17C032528763}" presName="sibTrans" presStyleCnt="0"/>
      <dgm:spPr/>
    </dgm:pt>
    <dgm:pt modelId="{C4121F2F-1A27-43FB-9FE6-73A9F7E6219C}" type="pres">
      <dgm:prSet presAssocID="{FE5D21E8-10B5-4FAC-8593-964710C6A7B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493431A-C854-4957-9CEF-0EE52319532E}" srcId="{10371ABD-F126-4CD9-8A04-F99DB9ECA0A1}" destId="{EAA0817E-02AB-4683-845D-6EDB529404CA}" srcOrd="0" destOrd="0" parTransId="{1DA46B6D-B083-4B9C-8002-A908981B0A25}" sibTransId="{E5B798FE-8ACE-40F3-A880-AE4D5036CF15}"/>
    <dgm:cxn modelId="{2CA41DEF-6D6E-4AD0-81B6-A582D98D1875}" srcId="{FE5D21E8-10B5-4FAC-8593-964710C6A7B8}" destId="{180BC4C6-0691-4F2E-8D6C-E6FF6F48AAAE}" srcOrd="3" destOrd="0" parTransId="{275FEC9D-3898-4B76-9D18-589DE889F9E6}" sibTransId="{FDED414D-BCE5-4141-89E4-377B4AAD8A17}"/>
    <dgm:cxn modelId="{40D6A78C-48AC-4139-9ABA-6108A1106926}" type="presOf" srcId="{3B866E59-2D57-42C3-98C6-6767AA94CEEB}" destId="{C4121F2F-1A27-43FB-9FE6-73A9F7E6219C}" srcOrd="0" destOrd="1" presId="urn:microsoft.com/office/officeart/2005/8/layout/hList6"/>
    <dgm:cxn modelId="{630E7453-2E5B-42B4-9EC2-CC4FB92804AE}" type="presOf" srcId="{FE5D21E8-10B5-4FAC-8593-964710C6A7B8}" destId="{C4121F2F-1A27-43FB-9FE6-73A9F7E6219C}" srcOrd="0" destOrd="0" presId="urn:microsoft.com/office/officeart/2005/8/layout/hList6"/>
    <dgm:cxn modelId="{A5301F7F-F818-445D-A5BB-CC53C45F3AE5}" type="presOf" srcId="{2FDB362E-E0C4-4B49-B7D1-4E6C321A9127}" destId="{5A5C32A5-5CDE-4C65-B65B-DA4646437167}" srcOrd="0" destOrd="4" presId="urn:microsoft.com/office/officeart/2005/8/layout/hList6"/>
    <dgm:cxn modelId="{6B6D3236-F522-4647-9862-D9DB3F836A79}" srcId="{FE5D21E8-10B5-4FAC-8593-964710C6A7B8}" destId="{48EAC5B2-1FED-4F23-9EC1-748D8304D640}" srcOrd="2" destOrd="0" parTransId="{86409C26-514E-4240-8F7A-733BDB1FF53E}" sibTransId="{6B86D352-EBDA-4231-B02F-91163D6F805C}"/>
    <dgm:cxn modelId="{AE074FC9-2434-4159-A253-195F2986D56D}" srcId="{39497051-0DFA-4636-9456-817DA308984D}" destId="{39BEC029-402E-439F-AD55-D593C8782D32}" srcOrd="0" destOrd="0" parTransId="{23F11949-64B6-46D7-BD3B-FB47F711520E}" sibTransId="{BF1D4BF1-4D60-462E-B714-36B1D1D71446}"/>
    <dgm:cxn modelId="{DB24EAC5-7E0F-4013-8A61-0F9EC8B70D0B}" srcId="{FE5D21E8-10B5-4FAC-8593-964710C6A7B8}" destId="{3B866E59-2D57-42C3-98C6-6767AA94CEEB}" srcOrd="0" destOrd="0" parTransId="{ECB97F02-92F2-4C4E-9698-AD81A6839E39}" sibTransId="{178F83E3-EEF3-424F-B938-8A8472FFE339}"/>
    <dgm:cxn modelId="{A551BAC7-E6F2-46FF-95D6-89D9491AB185}" srcId="{39497051-0DFA-4636-9456-817DA308984D}" destId="{2FDB362E-E0C4-4B49-B7D1-4E6C321A9127}" srcOrd="3" destOrd="0" parTransId="{FB7162DA-7174-4ECC-9965-EC7A4A47E606}" sibTransId="{EC3BDF8C-232C-49FD-AAA3-9E5A067639E0}"/>
    <dgm:cxn modelId="{5E3CAC08-9B9D-468D-90F3-0CFF04E105CE}" type="presOf" srcId="{8FE4E736-7B8E-4974-AC66-771F8672FBB4}" destId="{078D9A6A-F625-41D0-ABA9-89EDB83F0D4E}" srcOrd="0" destOrd="1" presId="urn:microsoft.com/office/officeart/2005/8/layout/hList6"/>
    <dgm:cxn modelId="{C23FEDA5-5E16-402D-8FF8-84EB516DB93F}" srcId="{EAA0817E-02AB-4683-845D-6EDB529404CA}" destId="{C61A8054-C5A1-4C04-932E-9F1D2EBB05AD}" srcOrd="1" destOrd="0" parTransId="{1403DA23-77EB-446E-8CEA-309AB918B353}" sibTransId="{5F9A854D-60C2-4AF5-8076-182281503890}"/>
    <dgm:cxn modelId="{7A60AD0B-B237-44DB-BF3C-FF2CD05ED75F}" type="presOf" srcId="{C61A8054-C5A1-4C04-932E-9F1D2EBB05AD}" destId="{078D9A6A-F625-41D0-ABA9-89EDB83F0D4E}" srcOrd="0" destOrd="2" presId="urn:microsoft.com/office/officeart/2005/8/layout/hList6"/>
    <dgm:cxn modelId="{60AB950F-AF64-43F5-9770-74C6AD67399D}" type="presOf" srcId="{39BEC029-402E-439F-AD55-D593C8782D32}" destId="{5A5C32A5-5CDE-4C65-B65B-DA4646437167}" srcOrd="0" destOrd="1" presId="urn:microsoft.com/office/officeart/2005/8/layout/hList6"/>
    <dgm:cxn modelId="{E092B3D4-81E7-48E5-B220-1FDD41DCCDE4}" type="presOf" srcId="{EAA0817E-02AB-4683-845D-6EDB529404CA}" destId="{078D9A6A-F625-41D0-ABA9-89EDB83F0D4E}" srcOrd="0" destOrd="0" presId="urn:microsoft.com/office/officeart/2005/8/layout/hList6"/>
    <dgm:cxn modelId="{768E2A99-D5E8-47EB-82D1-905351F911D5}" srcId="{EAA0817E-02AB-4683-845D-6EDB529404CA}" destId="{8FE4E736-7B8E-4974-AC66-771F8672FBB4}" srcOrd="0" destOrd="0" parTransId="{73018330-B0CD-427D-A612-F9D00EBD0D25}" sibTransId="{1939BD0E-D7A0-4BF5-8E7A-40620D38D1F4}"/>
    <dgm:cxn modelId="{0F9F4576-5065-400E-93C9-DF0BF25CD5D9}" type="presOf" srcId="{180BC4C6-0691-4F2E-8D6C-E6FF6F48AAAE}" destId="{C4121F2F-1A27-43FB-9FE6-73A9F7E6219C}" srcOrd="0" destOrd="4" presId="urn:microsoft.com/office/officeart/2005/8/layout/hList6"/>
    <dgm:cxn modelId="{7AADABA8-60B8-48F6-B742-EDF259FA8608}" srcId="{FE5D21E8-10B5-4FAC-8593-964710C6A7B8}" destId="{D703A6E6-A89E-423C-B419-37E646313C1B}" srcOrd="1" destOrd="0" parTransId="{6ECB1D76-FB14-4197-B12E-0871C11A344A}" sibTransId="{A2E55118-8771-4AA0-A2BA-D386D102091A}"/>
    <dgm:cxn modelId="{520B05B9-0489-4844-B094-8E8E71ACD94E}" srcId="{39497051-0DFA-4636-9456-817DA308984D}" destId="{4D251CB2-55C4-4ABE-8DAF-190BE9AC1C26}" srcOrd="1" destOrd="0" parTransId="{B3611841-B893-40E6-8D67-99CC2E4E67B9}" sibTransId="{72DD9F5C-7F4B-4A47-B107-35748DE76290}"/>
    <dgm:cxn modelId="{B8CC9924-EAE7-4566-8AAF-7DAB5C7B78F1}" srcId="{10371ABD-F126-4CD9-8A04-F99DB9ECA0A1}" destId="{39497051-0DFA-4636-9456-817DA308984D}" srcOrd="1" destOrd="0" parTransId="{38049E4F-CB48-4141-8CAA-F14B784D8B5E}" sibTransId="{C41CF49B-B18E-4984-B539-17C032528763}"/>
    <dgm:cxn modelId="{B24F4595-99EA-42DC-A542-A3960994763B}" type="presOf" srcId="{39497051-0DFA-4636-9456-817DA308984D}" destId="{5A5C32A5-5CDE-4C65-B65B-DA4646437167}" srcOrd="0" destOrd="0" presId="urn:microsoft.com/office/officeart/2005/8/layout/hList6"/>
    <dgm:cxn modelId="{6CC909CE-C858-4C3F-8230-DD6AF5E112E9}" type="presOf" srcId="{4D251CB2-55C4-4ABE-8DAF-190BE9AC1C26}" destId="{5A5C32A5-5CDE-4C65-B65B-DA4646437167}" srcOrd="0" destOrd="2" presId="urn:microsoft.com/office/officeart/2005/8/layout/hList6"/>
    <dgm:cxn modelId="{F886EEF5-B7A6-4353-B774-A60030CA0AB7}" type="presOf" srcId="{DA0FA495-167A-4D05-B126-E3EF370602A4}" destId="{5A5C32A5-5CDE-4C65-B65B-DA4646437167}" srcOrd="0" destOrd="5" presId="urn:microsoft.com/office/officeart/2005/8/layout/hList6"/>
    <dgm:cxn modelId="{5B468297-F5EF-42E5-933C-F6780EAAB58B}" type="presOf" srcId="{10371ABD-F126-4CD9-8A04-F99DB9ECA0A1}" destId="{11AF2420-DC38-450A-88AC-5D08A45A9BB0}" srcOrd="0" destOrd="0" presId="urn:microsoft.com/office/officeart/2005/8/layout/hList6"/>
    <dgm:cxn modelId="{612368D6-032F-4ECB-8F67-9DD39EE4C05F}" srcId="{10371ABD-F126-4CD9-8A04-F99DB9ECA0A1}" destId="{FE5D21E8-10B5-4FAC-8593-964710C6A7B8}" srcOrd="2" destOrd="0" parTransId="{911472B9-45E4-4AB4-BC2F-3DC67F7D80E9}" sibTransId="{D374763D-93CA-46AD-8ED9-1B8E3BFEEBD9}"/>
    <dgm:cxn modelId="{2704F905-FAF4-4C75-81D0-7826B79FE5CC}" type="presOf" srcId="{E205571E-384E-489D-BE02-D622807698B1}" destId="{5A5C32A5-5CDE-4C65-B65B-DA4646437167}" srcOrd="0" destOrd="3" presId="urn:microsoft.com/office/officeart/2005/8/layout/hList6"/>
    <dgm:cxn modelId="{99331E63-F2D2-4E16-85FE-0A73A3BD350F}" type="presOf" srcId="{48EAC5B2-1FED-4F23-9EC1-748D8304D640}" destId="{C4121F2F-1A27-43FB-9FE6-73A9F7E6219C}" srcOrd="0" destOrd="3" presId="urn:microsoft.com/office/officeart/2005/8/layout/hList6"/>
    <dgm:cxn modelId="{6E866C72-EB61-40FF-9CFD-3F65D0E0C183}" srcId="{39497051-0DFA-4636-9456-817DA308984D}" destId="{E205571E-384E-489D-BE02-D622807698B1}" srcOrd="2" destOrd="0" parTransId="{EE4AEF92-E4B1-4207-95B8-8ACDBB2D0CCB}" sibTransId="{332701D9-FC8F-47C9-839E-08051A2083FE}"/>
    <dgm:cxn modelId="{AB57F7EB-DA1E-4FC0-837E-131E8EC464B6}" srcId="{39497051-0DFA-4636-9456-817DA308984D}" destId="{DA0FA495-167A-4D05-B126-E3EF370602A4}" srcOrd="4" destOrd="0" parTransId="{77BC190B-DF9D-4B61-B27C-8BE01CEAC710}" sibTransId="{7D9766F7-67C9-439F-AD51-4D9102F9749C}"/>
    <dgm:cxn modelId="{5E1D4050-EE94-4979-B1E8-94A2F8548F7C}" type="presOf" srcId="{D703A6E6-A89E-423C-B419-37E646313C1B}" destId="{C4121F2F-1A27-43FB-9FE6-73A9F7E6219C}" srcOrd="0" destOrd="2" presId="urn:microsoft.com/office/officeart/2005/8/layout/hList6"/>
    <dgm:cxn modelId="{E6CB2DBA-12F1-4272-93F4-5965F01E93F6}" type="presParOf" srcId="{11AF2420-DC38-450A-88AC-5D08A45A9BB0}" destId="{078D9A6A-F625-41D0-ABA9-89EDB83F0D4E}" srcOrd="0" destOrd="0" presId="urn:microsoft.com/office/officeart/2005/8/layout/hList6"/>
    <dgm:cxn modelId="{51364366-A7AD-473D-8232-E750071494DC}" type="presParOf" srcId="{11AF2420-DC38-450A-88AC-5D08A45A9BB0}" destId="{E6E5E20F-6807-49AF-9D15-B241CFFE8D9B}" srcOrd="1" destOrd="0" presId="urn:microsoft.com/office/officeart/2005/8/layout/hList6"/>
    <dgm:cxn modelId="{B3FA9CBB-9E31-474F-BE97-D4FE34663FC5}" type="presParOf" srcId="{11AF2420-DC38-450A-88AC-5D08A45A9BB0}" destId="{5A5C32A5-5CDE-4C65-B65B-DA4646437167}" srcOrd="2" destOrd="0" presId="urn:microsoft.com/office/officeart/2005/8/layout/hList6"/>
    <dgm:cxn modelId="{DB62229A-974F-4940-97F2-2121F2B400D3}" type="presParOf" srcId="{11AF2420-DC38-450A-88AC-5D08A45A9BB0}" destId="{CA3FBE47-456C-4D16-9889-CDB9559B013F}" srcOrd="3" destOrd="0" presId="urn:microsoft.com/office/officeart/2005/8/layout/hList6"/>
    <dgm:cxn modelId="{EB233C41-B9CE-487E-AE39-D890084B4710}" type="presParOf" srcId="{11AF2420-DC38-450A-88AC-5D08A45A9BB0}" destId="{C4121F2F-1A27-43FB-9FE6-73A9F7E6219C}" srcOrd="4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46EF0D-69F1-4414-B02D-31E94C65323A}" type="doc">
      <dgm:prSet loTypeId="urn:microsoft.com/office/officeart/2005/8/layout/balance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791C5CF-6774-416E-8D7E-4257DBFCBA47}">
      <dgm:prSet phldrT="[Text]"/>
      <dgm:spPr/>
      <dgm:t>
        <a:bodyPr/>
        <a:lstStyle/>
        <a:p>
          <a:r>
            <a:rPr lang="en-US" dirty="0" smtClean="0"/>
            <a:t>Poverty Alleviation</a:t>
          </a:r>
          <a:endParaRPr lang="en-IN" dirty="0"/>
        </a:p>
      </dgm:t>
    </dgm:pt>
    <dgm:pt modelId="{576B0E9B-B75C-45E8-932C-3FE1613F72F2}" type="parTrans" cxnId="{E0D1C76A-0D7C-432C-A179-87CA4B506EA4}">
      <dgm:prSet/>
      <dgm:spPr/>
      <dgm:t>
        <a:bodyPr/>
        <a:lstStyle/>
        <a:p>
          <a:endParaRPr lang="en-IN"/>
        </a:p>
      </dgm:t>
    </dgm:pt>
    <dgm:pt modelId="{CE34DC84-86B3-4BE7-97F7-FE67ADC707BC}" type="sibTrans" cxnId="{E0D1C76A-0D7C-432C-A179-87CA4B506EA4}">
      <dgm:prSet/>
      <dgm:spPr/>
      <dgm:t>
        <a:bodyPr/>
        <a:lstStyle/>
        <a:p>
          <a:endParaRPr lang="en-IN"/>
        </a:p>
      </dgm:t>
    </dgm:pt>
    <dgm:pt modelId="{7D38C568-EEDA-463C-8A9D-D5F24A46047D}">
      <dgm:prSet phldrT="[Text]"/>
      <dgm:spPr/>
      <dgm:t>
        <a:bodyPr/>
        <a:lstStyle/>
        <a:p>
          <a:r>
            <a:rPr lang="en-US" dirty="0" smtClean="0"/>
            <a:t>Reducing Vulnerability</a:t>
          </a:r>
          <a:endParaRPr lang="en-IN" dirty="0"/>
        </a:p>
      </dgm:t>
    </dgm:pt>
    <dgm:pt modelId="{48875470-5E6E-461F-8D57-44DF1B8F9EFC}" type="parTrans" cxnId="{7F754380-FC59-47B7-BB3C-E87743A97B05}">
      <dgm:prSet/>
      <dgm:spPr/>
      <dgm:t>
        <a:bodyPr/>
        <a:lstStyle/>
        <a:p>
          <a:endParaRPr lang="en-IN"/>
        </a:p>
      </dgm:t>
    </dgm:pt>
    <dgm:pt modelId="{256234B7-755F-4C91-8489-890770C2864B}" type="sibTrans" cxnId="{7F754380-FC59-47B7-BB3C-E87743A97B05}">
      <dgm:prSet/>
      <dgm:spPr/>
      <dgm:t>
        <a:bodyPr/>
        <a:lstStyle/>
        <a:p>
          <a:endParaRPr lang="en-IN"/>
        </a:p>
      </dgm:t>
    </dgm:pt>
    <dgm:pt modelId="{28C017E5-19F0-4D43-8086-A0A114F8578E}">
      <dgm:prSet phldrT="[Text]"/>
      <dgm:spPr/>
      <dgm:t>
        <a:bodyPr/>
        <a:lstStyle/>
        <a:p>
          <a:r>
            <a:rPr lang="en-US" dirty="0" smtClean="0"/>
            <a:t>Enhancing Opportunity</a:t>
          </a:r>
          <a:endParaRPr lang="en-IN" dirty="0"/>
        </a:p>
      </dgm:t>
    </dgm:pt>
    <dgm:pt modelId="{59736EB2-4DCE-4814-A5AB-060907DC45B5}" type="parTrans" cxnId="{DE427B36-E364-436E-A986-3AD48B0A9E4C}">
      <dgm:prSet/>
      <dgm:spPr/>
      <dgm:t>
        <a:bodyPr/>
        <a:lstStyle/>
        <a:p>
          <a:endParaRPr lang="en-IN"/>
        </a:p>
      </dgm:t>
    </dgm:pt>
    <dgm:pt modelId="{9B273518-637B-4E46-8043-983E75BA16C4}" type="sibTrans" cxnId="{DE427B36-E364-436E-A986-3AD48B0A9E4C}">
      <dgm:prSet/>
      <dgm:spPr/>
      <dgm:t>
        <a:bodyPr/>
        <a:lstStyle/>
        <a:p>
          <a:endParaRPr lang="en-IN"/>
        </a:p>
      </dgm:t>
    </dgm:pt>
    <dgm:pt modelId="{3B9D4F1D-50EF-41DD-9905-9C5484A7B6E6}">
      <dgm:prSet phldrT="[Text]"/>
      <dgm:spPr/>
      <dgm:t>
        <a:bodyPr/>
        <a:lstStyle/>
        <a:p>
          <a:r>
            <a:rPr lang="en-US" dirty="0" smtClean="0"/>
            <a:t>Financial Inclusion</a:t>
          </a:r>
          <a:endParaRPr lang="en-IN" dirty="0"/>
        </a:p>
      </dgm:t>
    </dgm:pt>
    <dgm:pt modelId="{CF87705B-8E1B-429F-B8E2-DBAE41E7BD7D}" type="parTrans" cxnId="{0B7975C3-28CA-4ADE-BAB5-CC2F34EE84E7}">
      <dgm:prSet/>
      <dgm:spPr/>
      <dgm:t>
        <a:bodyPr/>
        <a:lstStyle/>
        <a:p>
          <a:endParaRPr lang="en-IN"/>
        </a:p>
      </dgm:t>
    </dgm:pt>
    <dgm:pt modelId="{23668CAB-5A1F-4D48-A66E-4D3F19DE46BA}" type="sibTrans" cxnId="{0B7975C3-28CA-4ADE-BAB5-CC2F34EE84E7}">
      <dgm:prSet/>
      <dgm:spPr/>
      <dgm:t>
        <a:bodyPr/>
        <a:lstStyle/>
        <a:p>
          <a:endParaRPr lang="en-IN"/>
        </a:p>
      </dgm:t>
    </dgm:pt>
    <dgm:pt modelId="{4811ABBE-000D-4B13-90C6-D2C36706ABDD}">
      <dgm:prSet phldrT="[Text]"/>
      <dgm:spPr/>
      <dgm:t>
        <a:bodyPr/>
        <a:lstStyle/>
        <a:p>
          <a:r>
            <a:rPr lang="en-US" dirty="0" smtClean="0"/>
            <a:t>Responsiveness</a:t>
          </a:r>
          <a:endParaRPr lang="en-IN" dirty="0"/>
        </a:p>
      </dgm:t>
    </dgm:pt>
    <dgm:pt modelId="{BB840A96-5647-4795-B47D-18A39F877E94}" type="parTrans" cxnId="{AC997D34-F879-4A75-ACFF-3B6FB988B64C}">
      <dgm:prSet/>
      <dgm:spPr/>
      <dgm:t>
        <a:bodyPr/>
        <a:lstStyle/>
        <a:p>
          <a:endParaRPr lang="en-IN"/>
        </a:p>
      </dgm:t>
    </dgm:pt>
    <dgm:pt modelId="{FD3691A5-1F0C-4250-BFBE-73B067B52D7E}" type="sibTrans" cxnId="{AC997D34-F879-4A75-ACFF-3B6FB988B64C}">
      <dgm:prSet/>
      <dgm:spPr/>
      <dgm:t>
        <a:bodyPr/>
        <a:lstStyle/>
        <a:p>
          <a:endParaRPr lang="en-IN"/>
        </a:p>
      </dgm:t>
    </dgm:pt>
    <dgm:pt modelId="{FA9CA6D0-4911-4D1A-82A0-9819A1E4934C}">
      <dgm:prSet phldrT="[Text]"/>
      <dgm:spPr/>
      <dgm:t>
        <a:bodyPr/>
        <a:lstStyle/>
        <a:p>
          <a:r>
            <a:rPr lang="en-US" dirty="0" smtClean="0"/>
            <a:t>Reliability</a:t>
          </a:r>
          <a:endParaRPr lang="en-IN" dirty="0"/>
        </a:p>
      </dgm:t>
    </dgm:pt>
    <dgm:pt modelId="{B9671907-8F03-4FE3-90E2-55845E972954}" type="parTrans" cxnId="{37ED049A-2E10-4C26-9BE0-108E0EBD4C64}">
      <dgm:prSet/>
      <dgm:spPr/>
      <dgm:t>
        <a:bodyPr/>
        <a:lstStyle/>
        <a:p>
          <a:endParaRPr lang="en-IN"/>
        </a:p>
      </dgm:t>
    </dgm:pt>
    <dgm:pt modelId="{F2325FE4-8455-4F32-9FBE-78EE2D99D704}" type="sibTrans" cxnId="{37ED049A-2E10-4C26-9BE0-108E0EBD4C64}">
      <dgm:prSet/>
      <dgm:spPr/>
      <dgm:t>
        <a:bodyPr/>
        <a:lstStyle/>
        <a:p>
          <a:endParaRPr lang="en-IN"/>
        </a:p>
      </dgm:t>
    </dgm:pt>
    <dgm:pt modelId="{F3B89578-84A8-4B7D-A916-184D9ED04159}">
      <dgm:prSet phldrT="[Text]"/>
      <dgm:spPr/>
      <dgm:t>
        <a:bodyPr/>
        <a:lstStyle/>
        <a:p>
          <a:r>
            <a:rPr lang="en-US" dirty="0" smtClean="0"/>
            <a:t>Regularity</a:t>
          </a:r>
          <a:endParaRPr lang="en-IN" dirty="0"/>
        </a:p>
      </dgm:t>
    </dgm:pt>
    <dgm:pt modelId="{C900D64A-D1D7-40DF-9327-78D10DD0B300}" type="parTrans" cxnId="{B59E241B-C652-4AA9-AD77-26C604A3C374}">
      <dgm:prSet/>
      <dgm:spPr/>
      <dgm:t>
        <a:bodyPr/>
        <a:lstStyle/>
        <a:p>
          <a:endParaRPr lang="en-IN"/>
        </a:p>
      </dgm:t>
    </dgm:pt>
    <dgm:pt modelId="{D8E82CAE-F91E-430C-A442-6D5766FDC8C7}" type="sibTrans" cxnId="{B59E241B-C652-4AA9-AD77-26C604A3C374}">
      <dgm:prSet/>
      <dgm:spPr/>
      <dgm:t>
        <a:bodyPr/>
        <a:lstStyle/>
        <a:p>
          <a:endParaRPr lang="en-IN"/>
        </a:p>
      </dgm:t>
    </dgm:pt>
    <dgm:pt modelId="{4A7C5E3D-A9F6-4927-B65F-064FB3DA656A}">
      <dgm:prSet phldrT="[Text]" phldr="1"/>
      <dgm:spPr/>
      <dgm:t>
        <a:bodyPr/>
        <a:lstStyle/>
        <a:p>
          <a:endParaRPr lang="en-IN"/>
        </a:p>
      </dgm:t>
    </dgm:pt>
    <dgm:pt modelId="{E8D7818D-560E-4507-A48E-78F99F8AAE8A}" type="parTrans" cxnId="{26A2235D-2CEF-44F9-B4AC-58610F138527}">
      <dgm:prSet/>
      <dgm:spPr/>
      <dgm:t>
        <a:bodyPr/>
        <a:lstStyle/>
        <a:p>
          <a:endParaRPr lang="en-IN"/>
        </a:p>
      </dgm:t>
    </dgm:pt>
    <dgm:pt modelId="{21F26D6A-87E2-4AFB-BD02-81FDEBE022DA}" type="sibTrans" cxnId="{26A2235D-2CEF-44F9-B4AC-58610F138527}">
      <dgm:prSet/>
      <dgm:spPr/>
      <dgm:t>
        <a:bodyPr/>
        <a:lstStyle/>
        <a:p>
          <a:endParaRPr lang="en-IN"/>
        </a:p>
      </dgm:t>
    </dgm:pt>
    <dgm:pt modelId="{70A92D84-A15A-4D80-94B4-E7D1B7456D6D}">
      <dgm:prSet phldrT="[Text]"/>
      <dgm:spPr/>
      <dgm:t>
        <a:bodyPr/>
        <a:lstStyle/>
        <a:p>
          <a:r>
            <a:rPr lang="en-US" dirty="0" smtClean="0"/>
            <a:t>Empowerment</a:t>
          </a:r>
          <a:endParaRPr lang="en-IN" dirty="0"/>
        </a:p>
      </dgm:t>
    </dgm:pt>
    <dgm:pt modelId="{1E9B8491-7640-40E0-BEC5-E06B4A38045C}" type="parTrans" cxnId="{06D2E1F0-B432-4E1C-99FF-DFBB125EAB88}">
      <dgm:prSet/>
      <dgm:spPr/>
      <dgm:t>
        <a:bodyPr/>
        <a:lstStyle/>
        <a:p>
          <a:endParaRPr lang="en-IN"/>
        </a:p>
      </dgm:t>
    </dgm:pt>
    <dgm:pt modelId="{0B7C9B91-28CD-4699-B498-90F653DFB8FA}" type="sibTrans" cxnId="{06D2E1F0-B432-4E1C-99FF-DFBB125EAB88}">
      <dgm:prSet/>
      <dgm:spPr/>
      <dgm:t>
        <a:bodyPr/>
        <a:lstStyle/>
        <a:p>
          <a:endParaRPr lang="en-IN"/>
        </a:p>
      </dgm:t>
    </dgm:pt>
    <dgm:pt modelId="{75F73E23-1F93-47A3-BADB-0B8C3ECB26B0}" type="pres">
      <dgm:prSet presAssocID="{8046EF0D-69F1-4414-B02D-31E94C65323A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CAAEEE6-63A4-4192-AB62-B5AEECEC07FD}" type="pres">
      <dgm:prSet presAssocID="{8046EF0D-69F1-4414-B02D-31E94C65323A}" presName="dummyMaxCanvas" presStyleCnt="0"/>
      <dgm:spPr/>
    </dgm:pt>
    <dgm:pt modelId="{D040C6AA-E090-44AE-9F71-1EAFAD8FFF1B}" type="pres">
      <dgm:prSet presAssocID="{8046EF0D-69F1-4414-B02D-31E94C65323A}" presName="parentComposite" presStyleCnt="0"/>
      <dgm:spPr/>
    </dgm:pt>
    <dgm:pt modelId="{75213BEC-6F3F-4EEA-8D2F-2473AFB43F83}" type="pres">
      <dgm:prSet presAssocID="{8046EF0D-69F1-4414-B02D-31E94C65323A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IN"/>
        </a:p>
      </dgm:t>
    </dgm:pt>
    <dgm:pt modelId="{293D9D03-553A-486C-8D3D-C4A53CF80309}" type="pres">
      <dgm:prSet presAssocID="{8046EF0D-69F1-4414-B02D-31E94C65323A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IN"/>
        </a:p>
      </dgm:t>
    </dgm:pt>
    <dgm:pt modelId="{DA53B987-FC36-42CE-B8E9-B96421F02A3D}" type="pres">
      <dgm:prSet presAssocID="{8046EF0D-69F1-4414-B02D-31E94C65323A}" presName="childrenComposite" presStyleCnt="0"/>
      <dgm:spPr/>
    </dgm:pt>
    <dgm:pt modelId="{95478AFD-24D5-44CB-AF40-772522DA1AF0}" type="pres">
      <dgm:prSet presAssocID="{8046EF0D-69F1-4414-B02D-31E94C65323A}" presName="dummyMaxCanvas_ChildArea" presStyleCnt="0"/>
      <dgm:spPr/>
    </dgm:pt>
    <dgm:pt modelId="{8E3BCC18-A980-49A6-8FD9-55EAA950A4B3}" type="pres">
      <dgm:prSet presAssocID="{8046EF0D-69F1-4414-B02D-31E94C65323A}" presName="fulcrum" presStyleLbl="alignAccFollowNode1" presStyleIdx="2" presStyleCnt="4"/>
      <dgm:spPr/>
    </dgm:pt>
    <dgm:pt modelId="{9B7EE7ED-737F-4532-9810-7D689C08D2AA}" type="pres">
      <dgm:prSet presAssocID="{8046EF0D-69F1-4414-B02D-31E94C65323A}" presName="balance_33" presStyleLbl="alignAccFollowNode1" presStyleIdx="3" presStyleCnt="4">
        <dgm:presLayoutVars>
          <dgm:bulletEnabled val="1"/>
        </dgm:presLayoutVars>
      </dgm:prSet>
      <dgm:spPr/>
    </dgm:pt>
    <dgm:pt modelId="{F394AA7E-F245-4033-B4DD-E007276CD234}" type="pres">
      <dgm:prSet presAssocID="{8046EF0D-69F1-4414-B02D-31E94C65323A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E90A7AB-8325-4C81-891A-4513A8AA8936}" type="pres">
      <dgm:prSet presAssocID="{8046EF0D-69F1-4414-B02D-31E94C65323A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706B826-6DFD-4B94-A8FF-D330CBB0335D}" type="pres">
      <dgm:prSet presAssocID="{8046EF0D-69F1-4414-B02D-31E94C65323A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10FA717-26B1-4B66-A82F-6FDC608F15AC}" type="pres">
      <dgm:prSet presAssocID="{8046EF0D-69F1-4414-B02D-31E94C65323A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D91DDD1-EBC3-4DB9-8802-6CF446F34D41}" type="pres">
      <dgm:prSet presAssocID="{8046EF0D-69F1-4414-B02D-31E94C65323A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5E432BB-79F2-4AB3-BFB7-32E08C10BC2B}" type="pres">
      <dgm:prSet presAssocID="{8046EF0D-69F1-4414-B02D-31E94C65323A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C997D34-F879-4A75-ACFF-3B6FB988B64C}" srcId="{3B9D4F1D-50EF-41DD-9905-9C5484A7B6E6}" destId="{4811ABBE-000D-4B13-90C6-D2C36706ABDD}" srcOrd="0" destOrd="0" parTransId="{BB840A96-5647-4795-B47D-18A39F877E94}" sibTransId="{FD3691A5-1F0C-4250-BFBE-73B067B52D7E}"/>
    <dgm:cxn modelId="{3AC793B0-B3C5-4836-8C69-89C286450BFC}" type="presOf" srcId="{3B9D4F1D-50EF-41DD-9905-9C5484A7B6E6}" destId="{293D9D03-553A-486C-8D3D-C4A53CF80309}" srcOrd="0" destOrd="0" presId="urn:microsoft.com/office/officeart/2005/8/layout/balance1"/>
    <dgm:cxn modelId="{37ED049A-2E10-4C26-9BE0-108E0EBD4C64}" srcId="{3B9D4F1D-50EF-41DD-9905-9C5484A7B6E6}" destId="{FA9CA6D0-4911-4D1A-82A0-9819A1E4934C}" srcOrd="1" destOrd="0" parTransId="{B9671907-8F03-4FE3-90E2-55845E972954}" sibTransId="{F2325FE4-8455-4F32-9FBE-78EE2D99D704}"/>
    <dgm:cxn modelId="{06D2E1F0-B432-4E1C-99FF-DFBB125EAB88}" srcId="{6791C5CF-6774-416E-8D7E-4257DBFCBA47}" destId="{70A92D84-A15A-4D80-94B4-E7D1B7456D6D}" srcOrd="2" destOrd="0" parTransId="{1E9B8491-7640-40E0-BEC5-E06B4A38045C}" sibTransId="{0B7C9B91-28CD-4699-B498-90F653DFB8FA}"/>
    <dgm:cxn modelId="{E0D1C76A-0D7C-432C-A179-87CA4B506EA4}" srcId="{8046EF0D-69F1-4414-B02D-31E94C65323A}" destId="{6791C5CF-6774-416E-8D7E-4257DBFCBA47}" srcOrd="0" destOrd="0" parTransId="{576B0E9B-B75C-45E8-932C-3FE1613F72F2}" sibTransId="{CE34DC84-86B3-4BE7-97F7-FE67ADC707BC}"/>
    <dgm:cxn modelId="{7F754380-FC59-47B7-BB3C-E87743A97B05}" srcId="{6791C5CF-6774-416E-8D7E-4257DBFCBA47}" destId="{7D38C568-EEDA-463C-8A9D-D5F24A46047D}" srcOrd="0" destOrd="0" parTransId="{48875470-5E6E-461F-8D57-44DF1B8F9EFC}" sibTransId="{256234B7-755F-4C91-8489-890770C2864B}"/>
    <dgm:cxn modelId="{8D2417A3-A312-4DCF-A290-F2D09198934D}" type="presOf" srcId="{8046EF0D-69F1-4414-B02D-31E94C65323A}" destId="{75F73E23-1F93-47A3-BADB-0B8C3ECB26B0}" srcOrd="0" destOrd="0" presId="urn:microsoft.com/office/officeart/2005/8/layout/balance1"/>
    <dgm:cxn modelId="{B59E241B-C652-4AA9-AD77-26C604A3C374}" srcId="{3B9D4F1D-50EF-41DD-9905-9C5484A7B6E6}" destId="{F3B89578-84A8-4B7D-A916-184D9ED04159}" srcOrd="2" destOrd="0" parTransId="{C900D64A-D1D7-40DF-9327-78D10DD0B300}" sibTransId="{D8E82CAE-F91E-430C-A442-6D5766FDC8C7}"/>
    <dgm:cxn modelId="{51A4F5A8-E2FA-45E0-896F-5F0B009A78EC}" type="presOf" srcId="{70A92D84-A15A-4D80-94B4-E7D1B7456D6D}" destId="{95E432BB-79F2-4AB3-BFB7-32E08C10BC2B}" srcOrd="0" destOrd="0" presId="urn:microsoft.com/office/officeart/2005/8/layout/balance1"/>
    <dgm:cxn modelId="{0B7975C3-28CA-4ADE-BAB5-CC2F34EE84E7}" srcId="{8046EF0D-69F1-4414-B02D-31E94C65323A}" destId="{3B9D4F1D-50EF-41DD-9905-9C5484A7B6E6}" srcOrd="1" destOrd="0" parTransId="{CF87705B-8E1B-429F-B8E2-DBAE41E7BD7D}" sibTransId="{23668CAB-5A1F-4D48-A66E-4D3F19DE46BA}"/>
    <dgm:cxn modelId="{A6A965D1-B5C7-423D-97EB-DBF5E95CD67A}" type="presOf" srcId="{28C017E5-19F0-4D43-8086-A0A114F8578E}" destId="{7D91DDD1-EBC3-4DB9-8802-6CF446F34D41}" srcOrd="0" destOrd="0" presId="urn:microsoft.com/office/officeart/2005/8/layout/balance1"/>
    <dgm:cxn modelId="{26A2235D-2CEF-44F9-B4AC-58610F138527}" srcId="{8046EF0D-69F1-4414-B02D-31E94C65323A}" destId="{4A7C5E3D-A9F6-4927-B65F-064FB3DA656A}" srcOrd="2" destOrd="0" parTransId="{E8D7818D-560E-4507-A48E-78F99F8AAE8A}" sibTransId="{21F26D6A-87E2-4AFB-BD02-81FDEBE022DA}"/>
    <dgm:cxn modelId="{0A0A0841-BB8A-4E09-8A91-B188EC3BD46E}" type="presOf" srcId="{7D38C568-EEDA-463C-8A9D-D5F24A46047D}" destId="{710FA717-26B1-4B66-A82F-6FDC608F15AC}" srcOrd="0" destOrd="0" presId="urn:microsoft.com/office/officeart/2005/8/layout/balance1"/>
    <dgm:cxn modelId="{93A45854-4BA4-4FFC-BB0E-CE6060F4D254}" type="presOf" srcId="{FA9CA6D0-4911-4D1A-82A0-9819A1E4934C}" destId="{4E90A7AB-8325-4C81-891A-4513A8AA8936}" srcOrd="0" destOrd="0" presId="urn:microsoft.com/office/officeart/2005/8/layout/balance1"/>
    <dgm:cxn modelId="{9EDB4F74-3D3E-4EE7-B586-5E80D71F999B}" type="presOf" srcId="{4811ABBE-000D-4B13-90C6-D2C36706ABDD}" destId="{F394AA7E-F245-4033-B4DD-E007276CD234}" srcOrd="0" destOrd="0" presId="urn:microsoft.com/office/officeart/2005/8/layout/balance1"/>
    <dgm:cxn modelId="{DE427B36-E364-436E-A986-3AD48B0A9E4C}" srcId="{6791C5CF-6774-416E-8D7E-4257DBFCBA47}" destId="{28C017E5-19F0-4D43-8086-A0A114F8578E}" srcOrd="1" destOrd="0" parTransId="{59736EB2-4DCE-4814-A5AB-060907DC45B5}" sibTransId="{9B273518-637B-4E46-8043-983E75BA16C4}"/>
    <dgm:cxn modelId="{0E76351E-ED7C-4AF5-BCFB-DB34E615BA2B}" type="presOf" srcId="{6791C5CF-6774-416E-8D7E-4257DBFCBA47}" destId="{75213BEC-6F3F-4EEA-8D2F-2473AFB43F83}" srcOrd="0" destOrd="0" presId="urn:microsoft.com/office/officeart/2005/8/layout/balance1"/>
    <dgm:cxn modelId="{DF97149A-E485-4480-A853-520A3640C96C}" type="presOf" srcId="{F3B89578-84A8-4B7D-A916-184D9ED04159}" destId="{D706B826-6DFD-4B94-A8FF-D330CBB0335D}" srcOrd="0" destOrd="0" presId="urn:microsoft.com/office/officeart/2005/8/layout/balance1"/>
    <dgm:cxn modelId="{579AC8A3-18A3-428A-9FA5-A2E7A22D1253}" type="presParOf" srcId="{75F73E23-1F93-47A3-BADB-0B8C3ECB26B0}" destId="{3CAAEEE6-63A4-4192-AB62-B5AEECEC07FD}" srcOrd="0" destOrd="0" presId="urn:microsoft.com/office/officeart/2005/8/layout/balance1"/>
    <dgm:cxn modelId="{854B12CF-0B16-4BE4-8CC5-6AD0705AFAB6}" type="presParOf" srcId="{75F73E23-1F93-47A3-BADB-0B8C3ECB26B0}" destId="{D040C6AA-E090-44AE-9F71-1EAFAD8FFF1B}" srcOrd="1" destOrd="0" presId="urn:microsoft.com/office/officeart/2005/8/layout/balance1"/>
    <dgm:cxn modelId="{891C9540-E747-4FB2-B956-DE27AB803ADE}" type="presParOf" srcId="{D040C6AA-E090-44AE-9F71-1EAFAD8FFF1B}" destId="{75213BEC-6F3F-4EEA-8D2F-2473AFB43F83}" srcOrd="0" destOrd="0" presId="urn:microsoft.com/office/officeart/2005/8/layout/balance1"/>
    <dgm:cxn modelId="{9AB547D4-4716-4C98-AEB5-93B95F6C795E}" type="presParOf" srcId="{D040C6AA-E090-44AE-9F71-1EAFAD8FFF1B}" destId="{293D9D03-553A-486C-8D3D-C4A53CF80309}" srcOrd="1" destOrd="0" presId="urn:microsoft.com/office/officeart/2005/8/layout/balance1"/>
    <dgm:cxn modelId="{061A6E98-7174-4B17-9ED4-3ABFA6237047}" type="presParOf" srcId="{75F73E23-1F93-47A3-BADB-0B8C3ECB26B0}" destId="{DA53B987-FC36-42CE-B8E9-B96421F02A3D}" srcOrd="2" destOrd="0" presId="urn:microsoft.com/office/officeart/2005/8/layout/balance1"/>
    <dgm:cxn modelId="{D2AEDF2D-09D4-4EF6-8712-DF4FC19A3454}" type="presParOf" srcId="{DA53B987-FC36-42CE-B8E9-B96421F02A3D}" destId="{95478AFD-24D5-44CB-AF40-772522DA1AF0}" srcOrd="0" destOrd="0" presId="urn:microsoft.com/office/officeart/2005/8/layout/balance1"/>
    <dgm:cxn modelId="{83B4D9D4-A089-4084-BC36-410494F85C72}" type="presParOf" srcId="{DA53B987-FC36-42CE-B8E9-B96421F02A3D}" destId="{8E3BCC18-A980-49A6-8FD9-55EAA950A4B3}" srcOrd="1" destOrd="0" presId="urn:microsoft.com/office/officeart/2005/8/layout/balance1"/>
    <dgm:cxn modelId="{5EF4583F-0999-4CE8-AE78-B0892443BD22}" type="presParOf" srcId="{DA53B987-FC36-42CE-B8E9-B96421F02A3D}" destId="{9B7EE7ED-737F-4532-9810-7D689C08D2AA}" srcOrd="2" destOrd="0" presId="urn:microsoft.com/office/officeart/2005/8/layout/balance1"/>
    <dgm:cxn modelId="{D728A87F-F4B5-4DD6-8773-93BEACC05502}" type="presParOf" srcId="{DA53B987-FC36-42CE-B8E9-B96421F02A3D}" destId="{F394AA7E-F245-4033-B4DD-E007276CD234}" srcOrd="3" destOrd="0" presId="urn:microsoft.com/office/officeart/2005/8/layout/balance1"/>
    <dgm:cxn modelId="{A4FA0D45-669F-40FC-AD17-5807CD2B3E0D}" type="presParOf" srcId="{DA53B987-FC36-42CE-B8E9-B96421F02A3D}" destId="{4E90A7AB-8325-4C81-891A-4513A8AA8936}" srcOrd="4" destOrd="0" presId="urn:microsoft.com/office/officeart/2005/8/layout/balance1"/>
    <dgm:cxn modelId="{50A1F56F-8186-4401-A0AF-6A30BD84EFF9}" type="presParOf" srcId="{DA53B987-FC36-42CE-B8E9-B96421F02A3D}" destId="{D706B826-6DFD-4B94-A8FF-D330CBB0335D}" srcOrd="5" destOrd="0" presId="urn:microsoft.com/office/officeart/2005/8/layout/balance1"/>
    <dgm:cxn modelId="{95D57472-A8EA-45F6-A63A-F7159D59D19F}" type="presParOf" srcId="{DA53B987-FC36-42CE-B8E9-B96421F02A3D}" destId="{710FA717-26B1-4B66-A82F-6FDC608F15AC}" srcOrd="6" destOrd="0" presId="urn:microsoft.com/office/officeart/2005/8/layout/balance1"/>
    <dgm:cxn modelId="{E68B06C7-1FF0-44F8-93A4-1263B5DBDDA8}" type="presParOf" srcId="{DA53B987-FC36-42CE-B8E9-B96421F02A3D}" destId="{7D91DDD1-EBC3-4DB9-8802-6CF446F34D41}" srcOrd="7" destOrd="0" presId="urn:microsoft.com/office/officeart/2005/8/layout/balance1"/>
    <dgm:cxn modelId="{FAC6EFAC-D9F3-4176-9B5D-4BCA913C3F63}" type="presParOf" srcId="{DA53B987-FC36-42CE-B8E9-B96421F02A3D}" destId="{95E432BB-79F2-4AB3-BFB7-32E08C10BC2B}" srcOrd="8" destOrd="0" presId="urn:microsoft.com/office/officeart/2005/8/layout/balanc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688DD-513C-4EE6-9F07-321A3674B220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59409-330A-48D7-9D2E-F8C2067F0FA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59409-330A-48D7-9D2E-F8C2067F0FAD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74512C6-8137-4471-97AB-87F49A351CE8}" type="datetimeFigureOut">
              <a:rPr lang="en-US" smtClean="0"/>
              <a:pPr/>
              <a:t>3/1/2016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0C2B4B-0DBB-435F-8F9C-01BE341BCE2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971550" y="3573463"/>
            <a:ext cx="7561263" cy="1295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IN" sz="2800" dirty="0" err="1" smtClean="0">
                <a:ea typeface="Verdana" pitchFamily="34" charset="0"/>
                <a:cs typeface="Verdana" pitchFamily="34" charset="0"/>
              </a:rPr>
              <a:t>Pradhan</a:t>
            </a:r>
            <a:r>
              <a:rPr lang="en-IN" sz="28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IN" sz="2800" dirty="0" err="1" smtClean="0">
                <a:ea typeface="Verdana" pitchFamily="34" charset="0"/>
                <a:cs typeface="Verdana" pitchFamily="34" charset="0"/>
              </a:rPr>
              <a:t>Mantri</a:t>
            </a:r>
            <a:r>
              <a:rPr lang="en-IN" sz="2800" dirty="0" smtClean="0">
                <a:ea typeface="Verdana" pitchFamily="34" charset="0"/>
                <a:cs typeface="Verdana" pitchFamily="34" charset="0"/>
              </a:rPr>
              <a:t> Jan-</a:t>
            </a:r>
            <a:r>
              <a:rPr lang="en-IN" sz="2800" dirty="0" err="1" smtClean="0">
                <a:ea typeface="Verdana" pitchFamily="34" charset="0"/>
                <a:cs typeface="Verdana" pitchFamily="34" charset="0"/>
              </a:rPr>
              <a:t>Dhan</a:t>
            </a:r>
            <a:r>
              <a:rPr lang="en-IN" sz="2800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IN" sz="2800" dirty="0" err="1" smtClean="0">
                <a:ea typeface="Verdana" pitchFamily="34" charset="0"/>
                <a:cs typeface="Verdana" pitchFamily="34" charset="0"/>
              </a:rPr>
              <a:t>Yojana</a:t>
            </a:r>
            <a:r>
              <a:rPr lang="en-IN" sz="2800" dirty="0" smtClean="0">
                <a:ea typeface="Verdana" pitchFamily="34" charset="0"/>
                <a:cs typeface="Verdana" pitchFamily="34" charset="0"/>
              </a:rPr>
              <a:t/>
            </a:r>
            <a:br>
              <a:rPr lang="en-IN" sz="2800" dirty="0" smtClean="0">
                <a:ea typeface="Verdana" pitchFamily="34" charset="0"/>
                <a:cs typeface="Verdana" pitchFamily="34" charset="0"/>
              </a:rPr>
            </a:br>
            <a:r>
              <a:rPr lang="en-IN" sz="2800" dirty="0" smtClean="0">
                <a:ea typeface="Verdana" pitchFamily="34" charset="0"/>
                <a:cs typeface="Verdana" pitchFamily="34" charset="0"/>
              </a:rPr>
              <a:t>in </a:t>
            </a:r>
            <a:br>
              <a:rPr lang="en-IN" sz="2800" dirty="0" smtClean="0">
                <a:ea typeface="Verdana" pitchFamily="34" charset="0"/>
                <a:cs typeface="Verdana" pitchFamily="34" charset="0"/>
              </a:rPr>
            </a:br>
            <a:r>
              <a:rPr lang="en-IN" sz="2800" dirty="0" err="1" smtClean="0">
                <a:ea typeface="Verdana" pitchFamily="34" charset="0"/>
                <a:cs typeface="Verdana" pitchFamily="34" charset="0"/>
              </a:rPr>
              <a:t>Ranga</a:t>
            </a:r>
            <a:r>
              <a:rPr lang="en-IN" sz="2800" dirty="0" smtClean="0">
                <a:ea typeface="Verdana" pitchFamily="34" charset="0"/>
                <a:cs typeface="Verdana" pitchFamily="34" charset="0"/>
              </a:rPr>
              <a:t> Reddy District</a:t>
            </a:r>
          </a:p>
        </p:txBody>
      </p:sp>
      <p:sp>
        <p:nvSpPr>
          <p:cNvPr id="9219" name="Title 1"/>
          <p:cNvSpPr txBox="1">
            <a:spLocks/>
          </p:cNvSpPr>
          <p:nvPr/>
        </p:nvSpPr>
        <p:spPr bwMode="auto">
          <a:xfrm>
            <a:off x="1116013" y="5157788"/>
            <a:ext cx="74168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IN" sz="2400" dirty="0" err="1">
                <a:latin typeface="+mj-lt"/>
              </a:rPr>
              <a:t>Telangana</a:t>
            </a:r>
            <a:r>
              <a:rPr lang="en-IN" sz="2800" dirty="0">
                <a:latin typeface="+mj-lt"/>
              </a:rPr>
              <a:t> </a:t>
            </a:r>
            <a:r>
              <a:rPr lang="en-IN" sz="2800" dirty="0" smtClean="0">
                <a:latin typeface="+mj-lt"/>
              </a:rPr>
              <a:t>State</a:t>
            </a:r>
            <a:endParaRPr lang="en-IN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Bankers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B2222B80-7AAD-44F2-ABEC-7DF792D9B728}" type="slidenum">
              <a:rPr lang="en-GB" smtClean="0"/>
              <a:pPr/>
              <a:t>10</a:t>
            </a:fld>
            <a:endParaRPr lang="en-GB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4929190" y="1285860"/>
          <a:ext cx="4071966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8596" y="1071546"/>
            <a:ext cx="4686304" cy="4937760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IN" sz="1400" dirty="0" smtClean="0"/>
              <a:t>Mapping of Branches and </a:t>
            </a:r>
            <a:r>
              <a:rPr lang="en-IN" sz="1400" dirty="0" err="1" smtClean="0"/>
              <a:t>Vos</a:t>
            </a:r>
            <a:endParaRPr lang="en-IN" sz="1400" dirty="0" smtClean="0"/>
          </a:p>
          <a:p>
            <a:pPr marL="617220" lvl="1" indent="-342900">
              <a:lnSpc>
                <a:spcPct val="150000"/>
              </a:lnSpc>
            </a:pPr>
            <a:r>
              <a:rPr lang="en-US" sz="1200" dirty="0" smtClean="0"/>
              <a:t>Organizing meetings and camps</a:t>
            </a:r>
            <a:endParaRPr lang="en-IN" sz="1200" dirty="0" smtClean="0"/>
          </a:p>
          <a:p>
            <a:pPr lvl="1">
              <a:lnSpc>
                <a:spcPct val="150000"/>
              </a:lnSpc>
            </a:pPr>
            <a:r>
              <a:rPr lang="en-IN" sz="1200" dirty="0" smtClean="0"/>
              <a:t>Publicity material distributed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Account opening forms distributed through VOs</a:t>
            </a:r>
            <a:endParaRPr lang="en-IN" sz="1200" dirty="0" smtClean="0"/>
          </a:p>
          <a:p>
            <a:pPr>
              <a:lnSpc>
                <a:spcPct val="150000"/>
              </a:lnSpc>
            </a:pPr>
            <a:r>
              <a:rPr lang="en-US" sz="1500" dirty="0" smtClean="0"/>
              <a:t>Account Opening Camps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Camps held 2 weeks after distribution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Counters to open accounts on the spot</a:t>
            </a:r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Counters for awareness on </a:t>
            </a:r>
            <a:r>
              <a:rPr lang="en-US" sz="1200" dirty="0" err="1" smtClean="0"/>
              <a:t>Rupay</a:t>
            </a:r>
            <a:endParaRPr lang="en-US" sz="1200" dirty="0" smtClean="0"/>
          </a:p>
          <a:p>
            <a:pPr lvl="1">
              <a:lnSpc>
                <a:spcPct val="150000"/>
              </a:lnSpc>
            </a:pPr>
            <a:r>
              <a:rPr lang="en-US" sz="1200" dirty="0" smtClean="0"/>
              <a:t>Pass Book and </a:t>
            </a:r>
            <a:r>
              <a:rPr lang="en-US" sz="1200" dirty="0" err="1" smtClean="0"/>
              <a:t>Rupay</a:t>
            </a:r>
            <a:r>
              <a:rPr lang="en-US" sz="1200" dirty="0" smtClean="0"/>
              <a:t> cards in 2-3 weeks</a:t>
            </a:r>
            <a:endParaRPr lang="en-IN" sz="1200" dirty="0" smtClean="0"/>
          </a:p>
          <a:p>
            <a:pPr marL="342900" indent="-342900">
              <a:lnSpc>
                <a:spcPct val="150000"/>
              </a:lnSpc>
            </a:pPr>
            <a:r>
              <a:rPr lang="en-IN" sz="1400" dirty="0" smtClean="0"/>
              <a:t>Banks relaxed KYC Requirements</a:t>
            </a:r>
          </a:p>
          <a:p>
            <a:pPr marL="617220" lvl="1" indent="-342900">
              <a:lnSpc>
                <a:spcPct val="150000"/>
              </a:lnSpc>
            </a:pPr>
            <a:r>
              <a:rPr lang="en-IN" sz="1200" dirty="0" smtClean="0"/>
              <a:t>KYC of  VO Office Bearers sufficient</a:t>
            </a:r>
          </a:p>
          <a:p>
            <a:pPr marL="617220" lvl="1" indent="-342900">
              <a:lnSpc>
                <a:spcPct val="150000"/>
              </a:lnSpc>
            </a:pPr>
            <a:r>
              <a:rPr lang="en-IN" sz="1100" dirty="0" smtClean="0"/>
              <a:t>E- KYC :</a:t>
            </a:r>
            <a:r>
              <a:rPr lang="en-IN" sz="1200" dirty="0" smtClean="0"/>
              <a:t>100% of the district covered by </a:t>
            </a:r>
            <a:r>
              <a:rPr lang="en-IN" sz="1200" dirty="0" err="1" smtClean="0"/>
              <a:t>Aadhar</a:t>
            </a:r>
            <a:endParaRPr lang="en-IN" sz="1200" dirty="0" smtClean="0"/>
          </a:p>
          <a:p>
            <a:pPr lvl="1">
              <a:lnSpc>
                <a:spcPct val="150000"/>
              </a:lnSpc>
            </a:pPr>
            <a:r>
              <a:rPr lang="en-IN" sz="1200" dirty="0" err="1" smtClean="0"/>
              <a:t>Aadhar</a:t>
            </a:r>
            <a:r>
              <a:rPr lang="en-IN" sz="1200" dirty="0" smtClean="0"/>
              <a:t> enabled KYC</a:t>
            </a:r>
          </a:p>
          <a:p>
            <a:pPr marL="342900" indent="-342900">
              <a:lnSpc>
                <a:spcPct val="150000"/>
              </a:lnSpc>
            </a:pPr>
            <a:r>
              <a:rPr lang="en-IN" sz="1400" dirty="0" smtClean="0"/>
              <a:t>Simplified account opening process</a:t>
            </a:r>
          </a:p>
          <a:p>
            <a:pPr lvl="1">
              <a:lnSpc>
                <a:spcPct val="150000"/>
              </a:lnSpc>
            </a:pPr>
            <a:r>
              <a:rPr lang="en-IN" sz="1200" dirty="0" smtClean="0"/>
              <a:t>Only one document for identity and address proof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Round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/>
              <a:t>Final Survey Conducted to Identify Missing Households by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Village/Ward Organizations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Business Correspondents (1260 available in district</a:t>
            </a:r>
            <a:r>
              <a:rPr lang="en-IN" sz="2000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en-IN" sz="1800" dirty="0" smtClean="0"/>
              <a:t>Incentivised </a:t>
            </a:r>
            <a:r>
              <a:rPr lang="en-IN" sz="1800" dirty="0" smtClean="0"/>
              <a:t>by households identified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Fair Price Shops 1846 shops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685 in Urban Area </a:t>
            </a:r>
            <a:r>
              <a:rPr lang="en-US" sz="1800" dirty="0" err="1" smtClean="0"/>
              <a:t>focussed</a:t>
            </a:r>
            <a:r>
              <a:rPr lang="en-US" sz="1800" dirty="0" smtClean="0"/>
              <a:t> on</a:t>
            </a:r>
            <a:endParaRPr lang="en-IN" sz="18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Account Opening forms provided through all the above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Account Opening Camps Organized 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Identified beneficiaries came with account opening forms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Date and Location communicated at the time of Survey</a:t>
            </a:r>
          </a:p>
          <a:p>
            <a:pPr lvl="1">
              <a:lnSpc>
                <a:spcPct val="150000"/>
              </a:lnSpc>
            </a:pPr>
            <a:endParaRPr lang="en-IN" sz="2000" dirty="0" smtClean="0"/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Round III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/>
              <a:t>Public challenge 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Announcement of 100% coverage done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Call for un-included House Holds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Autos and Public Announcement Systems in Urban Areas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Details of contact persons, time to contact published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Involved local </a:t>
            </a:r>
            <a:r>
              <a:rPr lang="en-US" sz="2000" dirty="0" err="1" smtClean="0"/>
              <a:t>sarpanch</a:t>
            </a:r>
            <a:r>
              <a:rPr lang="en-US" sz="2000" dirty="0" smtClean="0"/>
              <a:t> and public representative</a:t>
            </a:r>
            <a:endParaRPr lang="en-IN" sz="2000" dirty="0" smtClean="0"/>
          </a:p>
          <a:p>
            <a:pPr>
              <a:lnSpc>
                <a:spcPct val="150000"/>
              </a:lnSpc>
            </a:pPr>
            <a:endParaRPr lang="en-IN" sz="2000" dirty="0" smtClean="0"/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Last Mile Connectivity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IN" dirty="0" smtClean="0"/>
              <a:t>Brick Kilns/ Migrant Construction Workers (1900 HH)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Labour Department had surveyed 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Already covered for PDS Rice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Small Accounts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Camps</a:t>
            </a:r>
          </a:p>
          <a:p>
            <a:pPr>
              <a:lnSpc>
                <a:spcPct val="120000"/>
              </a:lnSpc>
            </a:pPr>
            <a:r>
              <a:rPr lang="en-IN" dirty="0" err="1" smtClean="0"/>
              <a:t>Chenchus</a:t>
            </a:r>
            <a:r>
              <a:rPr lang="en-IN" dirty="0" smtClean="0"/>
              <a:t> (799 HH)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Primitive Tribal Group found in pockets of the district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Targeted Camps held 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Account forms distributed  through SHGs</a:t>
            </a:r>
          </a:p>
          <a:p>
            <a:pPr>
              <a:lnSpc>
                <a:spcPct val="120000"/>
              </a:lnSpc>
            </a:pPr>
            <a:r>
              <a:rPr lang="en-IN" dirty="0" smtClean="0"/>
              <a:t>Foreign/Non Local Students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2.84 </a:t>
            </a:r>
            <a:r>
              <a:rPr lang="en-IN" dirty="0" err="1" smtClean="0"/>
              <a:t>lakh</a:t>
            </a:r>
            <a:r>
              <a:rPr lang="en-IN" dirty="0" smtClean="0"/>
              <a:t> students (Number is over half of un-included HH)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Camps at all Major Institutions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Involved NSS wings of Colleges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One month to get local id proof</a:t>
            </a:r>
          </a:p>
          <a:p>
            <a:pPr>
              <a:lnSpc>
                <a:spcPct val="120000"/>
              </a:lnSpc>
            </a:pPr>
            <a:r>
              <a:rPr lang="en-IN" dirty="0" smtClean="0"/>
              <a:t>Transferred/ migrant workers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Self declaration about current address 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Small Account</a:t>
            </a:r>
          </a:p>
          <a:p>
            <a:pPr lvl="1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Rupay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sz="1800" dirty="0" err="1" smtClean="0"/>
              <a:t>Rupay</a:t>
            </a:r>
            <a:r>
              <a:rPr lang="en-IN" sz="1800" dirty="0" smtClean="0"/>
              <a:t> to all</a:t>
            </a:r>
          </a:p>
          <a:p>
            <a:pPr>
              <a:lnSpc>
                <a:spcPct val="150000"/>
              </a:lnSpc>
            </a:pPr>
            <a:r>
              <a:rPr lang="en-IN" sz="1800" dirty="0" smtClean="0"/>
              <a:t>Education/Sensitization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Designated areas in Account Opening camps 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Designated staff at banks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174 Bank </a:t>
            </a:r>
            <a:r>
              <a:rPr lang="en-US" sz="1800" dirty="0" err="1" smtClean="0"/>
              <a:t>Mitras</a:t>
            </a:r>
            <a:r>
              <a:rPr lang="en-US" sz="1800" dirty="0" smtClean="0"/>
              <a:t> in the district</a:t>
            </a:r>
            <a:endParaRPr lang="en-IN" sz="1800" dirty="0" smtClean="0"/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Contacted all </a:t>
            </a:r>
            <a:r>
              <a:rPr lang="en-IN" sz="1800" dirty="0" err="1" smtClean="0"/>
              <a:t>Rupay</a:t>
            </a:r>
            <a:r>
              <a:rPr lang="en-IN" sz="1800" dirty="0" smtClean="0"/>
              <a:t> card holders through SHGs</a:t>
            </a:r>
          </a:p>
          <a:p>
            <a:pPr>
              <a:lnSpc>
                <a:spcPct val="150000"/>
              </a:lnSpc>
            </a:pPr>
            <a:r>
              <a:rPr lang="en-IN" sz="1800" dirty="0" smtClean="0"/>
              <a:t>Tied up post offices and banks to ensure speedy delivery of </a:t>
            </a:r>
            <a:r>
              <a:rPr lang="en-IN" sz="1800" dirty="0" err="1" smtClean="0"/>
              <a:t>Rupay</a:t>
            </a:r>
            <a:r>
              <a:rPr lang="en-IN" sz="1800" dirty="0" smtClean="0"/>
              <a:t> Cards</a:t>
            </a:r>
          </a:p>
          <a:p>
            <a:pPr>
              <a:lnSpc>
                <a:spcPct val="150000"/>
              </a:lnSpc>
            </a:pPr>
            <a:r>
              <a:rPr lang="en-IN" sz="1800" dirty="0" smtClean="0"/>
              <a:t>Government Schemes tied in with </a:t>
            </a:r>
            <a:r>
              <a:rPr lang="en-IN" sz="1800" dirty="0" err="1" smtClean="0"/>
              <a:t>Rupay</a:t>
            </a:r>
            <a:r>
              <a:rPr lang="en-IN" sz="1800" dirty="0" smtClean="0"/>
              <a:t> Cards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Student scholarships: Staff segregated and distributed cards</a:t>
            </a:r>
          </a:p>
          <a:p>
            <a:pPr>
              <a:lnSpc>
                <a:spcPct val="150000"/>
              </a:lnSpc>
            </a:pPr>
            <a:r>
              <a:rPr lang="en-IN" sz="1800" dirty="0" smtClean="0"/>
              <a:t>Banks took care to ensure ATMs are stocked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Reduction of Zero Balance Accounts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Sensitization</a:t>
            </a:r>
            <a:endParaRPr lang="en-IN" sz="2000" dirty="0" smtClean="0"/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Bankers contacted zero balance account holders through SHGs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Publicity of the OD facility</a:t>
            </a:r>
            <a:endParaRPr lang="en-IN" sz="18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Banker’s target to aim for a deposit of at least 200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Zero balance account holders incentivised to join PMSBY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Bank paid first Rs 12 if min balance of Rs 500 is maintained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Appreciation Certificates to Branches with significant reductions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All Government DBT transactions routed through these accounts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Accounted for 25,06,890 of accounts</a:t>
            </a:r>
          </a:p>
          <a:p>
            <a:pPr lvl="1">
              <a:lnSpc>
                <a:spcPct val="150000"/>
              </a:lnSpc>
            </a:pPr>
            <a:r>
              <a:rPr lang="en-IN" sz="1800" dirty="0" smtClean="0"/>
              <a:t>Amount Rs 1530.52 </a:t>
            </a:r>
            <a:r>
              <a:rPr lang="en-IN" sz="1800" dirty="0" err="1" smtClean="0"/>
              <a:t>Crores</a:t>
            </a:r>
            <a:endParaRPr lang="en-IN" sz="1800" dirty="0" smtClean="0"/>
          </a:p>
          <a:p>
            <a:pPr lvl="2">
              <a:lnSpc>
                <a:spcPct val="150000"/>
              </a:lnSpc>
            </a:pPr>
            <a:endParaRPr lang="en-I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Accident Insurance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Sensitization and Information Dissemination</a:t>
            </a:r>
            <a:endParaRPr lang="en-IN" dirty="0" smtClean="0"/>
          </a:p>
          <a:p>
            <a:pPr lvl="1">
              <a:lnSpc>
                <a:spcPct val="120000"/>
              </a:lnSpc>
            </a:pPr>
            <a:r>
              <a:rPr lang="en-IN" dirty="0" smtClean="0"/>
              <a:t>Wide publicity in account opening camps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Information to all SHGs through </a:t>
            </a:r>
            <a:r>
              <a:rPr lang="en-IN" dirty="0" err="1" smtClean="0"/>
              <a:t>Vos</a:t>
            </a:r>
            <a:r>
              <a:rPr lang="en-IN" dirty="0" smtClean="0"/>
              <a:t>, MS and ZS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Pamphlets distributed </a:t>
            </a:r>
            <a:r>
              <a:rPr lang="en-IN" dirty="0" smtClean="0"/>
              <a:t>extensively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Information dissemination through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Financial literacy &amp; credit counseling centre, business correspondents and bank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mitras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Village Level Enrollment Teams used to enroll the individuals into the schemes</a:t>
            </a:r>
            <a:r>
              <a:rPr lang="en-US" sz="11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dirty="0" smtClean="0"/>
              <a:t>SHGs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Group resolutions taken to sign the whole group for insurance program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Premium from Group Savings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Amount goes to individual accounts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Banker auto </a:t>
            </a:r>
            <a:r>
              <a:rPr lang="en-US" dirty="0" smtClean="0"/>
              <a:t>debits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 </a:t>
            </a:r>
            <a:r>
              <a:rPr lang="en-US" dirty="0" smtClean="0"/>
              <a:t>ensure ease of claims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VOs and Group Leaders trained to apply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Minimal documentation required :death certificate and  </a:t>
            </a:r>
            <a:r>
              <a:rPr lang="en-US" dirty="0" err="1" smtClean="0"/>
              <a:t>aadhar</a:t>
            </a:r>
            <a:r>
              <a:rPr lang="en-US" dirty="0" smtClean="0"/>
              <a:t> card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Group Leader tied in with banker</a:t>
            </a:r>
          </a:p>
          <a:p>
            <a:pPr>
              <a:lnSpc>
                <a:spcPct val="120000"/>
              </a:lnSpc>
            </a:pPr>
            <a:r>
              <a:rPr lang="en-IN" dirty="0" smtClean="0"/>
              <a:t>Awareness on claim settlement process</a:t>
            </a:r>
          </a:p>
          <a:p>
            <a:pPr lvl="1">
              <a:lnSpc>
                <a:spcPct val="120000"/>
              </a:lnSpc>
            </a:pPr>
            <a:r>
              <a:rPr lang="en-IN" dirty="0" smtClean="0"/>
              <a:t>Confidence Building by speedy disposal of claims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Lakshmi</a:t>
            </a:r>
            <a:r>
              <a:rPr lang="en-US" dirty="0" smtClean="0"/>
              <a:t> Vilas Bank processed a claim in 1 week</a:t>
            </a:r>
          </a:p>
          <a:p>
            <a:pPr>
              <a:lnSpc>
                <a:spcPct val="120000"/>
              </a:lnSpc>
            </a:pPr>
            <a:endParaRPr lang="en-IN" dirty="0" smtClean="0"/>
          </a:p>
          <a:p>
            <a:pPr>
              <a:lnSpc>
                <a:spcPct val="12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Forward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219200"/>
          <a:ext cx="3757610" cy="2995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714876" y="1285860"/>
          <a:ext cx="4048132" cy="303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500298" y="4143380"/>
          <a:ext cx="3286148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Amount of JAM-DBT in RR District in 2015-16 (to date)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085062"/>
          <a:ext cx="8401080" cy="566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759"/>
                <a:gridCol w="2017418"/>
                <a:gridCol w="2187471"/>
                <a:gridCol w="1680216"/>
                <a:gridCol w="1680216"/>
              </a:tblGrid>
              <a:tr h="426475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Sl</a:t>
                      </a:r>
                      <a:r>
                        <a:rPr lang="en-US" sz="1200" dirty="0" smtClean="0"/>
                        <a:t> No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Name</a:t>
                      </a:r>
                      <a:r>
                        <a:rPr lang="en-US" sz="1200" baseline="0" dirty="0" smtClean="0"/>
                        <a:t> of Scheme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Amount Disbursed( Rupees </a:t>
                      </a:r>
                      <a:r>
                        <a:rPr lang="en-US" sz="1200" dirty="0" err="1" smtClean="0"/>
                        <a:t>Crores</a:t>
                      </a:r>
                      <a:r>
                        <a:rPr lang="en-US" sz="1200" dirty="0" smtClean="0"/>
                        <a:t>)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 Beneficiaries</a:t>
                      </a:r>
                      <a:r>
                        <a:rPr lang="en-US" sz="1200" baseline="0" dirty="0" smtClean="0"/>
                        <a:t> 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Beneficiaries seeded with </a:t>
                      </a:r>
                      <a:r>
                        <a:rPr lang="en-US" sz="1200" dirty="0" err="1" smtClean="0"/>
                        <a:t>Aadhar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DRDA (Microfinance to SHG)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342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20,000 Groups</a:t>
                      </a:r>
                    </a:p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2,00,000 Individuals</a:t>
                      </a:r>
                      <a:endParaRPr kumimoji="0"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94.5%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MEPMA (Semi Urban SHG)</a:t>
                      </a:r>
                      <a:endParaRPr kumimoji="0"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35.62</a:t>
                      </a:r>
                      <a:endParaRPr kumimoji="0"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3,878 Groups</a:t>
                      </a:r>
                    </a:p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39,515 Individuals</a:t>
                      </a:r>
                      <a:endParaRPr kumimoji="0"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264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MGNREGS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147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2,89,467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84%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Agriculture Loan Waiver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251.207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1,99,653</a:t>
                      </a:r>
                      <a:endParaRPr kumimoji="0"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90%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Cotton Procurement</a:t>
                      </a:r>
                      <a:endParaRPr kumimoji="0" lang="en-IN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smtClean="0"/>
                        <a:t>35.57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1,600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Paddy Procurement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26.99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3,674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100%</a:t>
                      </a:r>
                      <a:endParaRPr lang="en-IN" sz="1200" dirty="0"/>
                    </a:p>
                  </a:txBody>
                  <a:tcPr/>
                </a:tc>
              </a:tr>
              <a:tr h="5970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PAHAL (LPG Subsidy)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124.76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13,86,270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86.47%</a:t>
                      </a:r>
                      <a:endParaRPr lang="en-IN" sz="1200" dirty="0"/>
                    </a:p>
                  </a:txBody>
                  <a:tcPr/>
                </a:tc>
              </a:tr>
              <a:tr h="5970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Scholarship Schemes</a:t>
                      </a:r>
                    </a:p>
                    <a:p>
                      <a:r>
                        <a:rPr lang="en-US" sz="1200" dirty="0" err="1" smtClean="0"/>
                        <a:t>Nmber</a:t>
                      </a:r>
                      <a:r>
                        <a:rPr lang="en-US" sz="1200" dirty="0" smtClean="0"/>
                        <a:t> of Schemes= 5(SC,BC,ST, EBC, Minority)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438.73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2,84,845</a:t>
                      </a:r>
                      <a:endParaRPr lang="en-I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Pension </a:t>
                      </a:r>
                    </a:p>
                    <a:p>
                      <a:r>
                        <a:rPr lang="en-US" sz="1200" dirty="0" smtClean="0"/>
                        <a:t>Number of Schemes =</a:t>
                      </a:r>
                      <a:r>
                        <a:rPr lang="en-US" sz="1200" baseline="0" dirty="0" smtClean="0"/>
                        <a:t> 3 (Disabled, Old Age, Widow)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dirty="0" smtClean="0"/>
                        <a:t>128.65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Old  Age – 33,713</a:t>
                      </a:r>
                    </a:p>
                    <a:p>
                      <a:r>
                        <a:rPr lang="en-US" sz="1200" dirty="0" smtClean="0"/>
                        <a:t>Disabled – 17, 114</a:t>
                      </a:r>
                    </a:p>
                    <a:p>
                      <a:r>
                        <a:rPr lang="en-US" sz="1200" dirty="0" smtClean="0"/>
                        <a:t>Widow</a:t>
                      </a:r>
                      <a:r>
                        <a:rPr lang="en-US" sz="1200" baseline="0" dirty="0" smtClean="0"/>
                        <a:t> – 50, 550</a:t>
                      </a:r>
                    </a:p>
                    <a:p>
                      <a:r>
                        <a:rPr lang="en-US" sz="1200" baseline="0" dirty="0" smtClean="0"/>
                        <a:t>Other – 489</a:t>
                      </a:r>
                    </a:p>
                    <a:p>
                      <a:r>
                        <a:rPr lang="en-US" sz="1200" baseline="0" dirty="0" smtClean="0"/>
                        <a:t>Total – 1, 01, 866</a:t>
                      </a:r>
                    </a:p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99.38</a:t>
                      </a:r>
                      <a:endParaRPr lang="en-IN" sz="1200" dirty="0"/>
                    </a:p>
                  </a:txBody>
                  <a:tcPr/>
                </a:tc>
              </a:tr>
              <a:tr h="359395"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1530.52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25,06,890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Contents</a:t>
            </a: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584C3F9-19AE-4CAF-B575-A06F2ECAE5B4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024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District Overview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Financial Indicators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Strategy Used for 100% Inclusion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Last Mile Connectivity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Rupay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Cards and Accident Insurance Cover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JAM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RR- The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Flavor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Last Mile Issues to ensure JAM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Way Forward</a:t>
            </a:r>
            <a:endParaRPr lang="en-IN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Spread of JAM Across the RR Economy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219201"/>
          <a:ext cx="8258203" cy="5500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97"/>
                <a:gridCol w="1594255"/>
                <a:gridCol w="1036265"/>
                <a:gridCol w="876840"/>
                <a:gridCol w="956553"/>
                <a:gridCol w="1036265"/>
                <a:gridCol w="1036265"/>
                <a:gridCol w="1036263"/>
              </a:tblGrid>
              <a:tr h="687593"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LPG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SHG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MGNREGS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Scholarships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Procurement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Pension</a:t>
                      </a:r>
                      <a:endParaRPr lang="en-IN" sz="1100" dirty="0"/>
                    </a:p>
                  </a:txBody>
                  <a:tcPr/>
                </a:tc>
              </a:tr>
              <a:tr h="46038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First Mile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Eligibility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Household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Individual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Individual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Household</a:t>
                      </a:r>
                      <a:endParaRPr lang="en-IN" sz="1100" dirty="0"/>
                    </a:p>
                  </a:txBody>
                  <a:tcPr/>
                </a:tc>
              </a:tr>
              <a:tr h="422220"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Targetting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Universal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Targeted (BPL)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Targeted (BPL)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Targeted (BPL)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Targeted (BPL)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Targeted (BPL)</a:t>
                      </a:r>
                      <a:endParaRPr lang="en-IN" sz="1100" dirty="0"/>
                    </a:p>
                  </a:txBody>
                  <a:tcPr/>
                </a:tc>
              </a:tr>
              <a:tr h="491138"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Beneficiary Database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Digitized</a:t>
                      </a:r>
                      <a:endParaRPr lang="en-IN" sz="1100" dirty="0"/>
                    </a:p>
                  </a:txBody>
                  <a:tcPr/>
                </a:tc>
              </a:tr>
              <a:tr h="50303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Middle-Mile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Within-Government Coordination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</a:tr>
              <a:tr h="494792"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Supply Chain Interest Groups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</a:tr>
              <a:tr h="17491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Last- Mile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Beneficiary Vulnerability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Reduced through </a:t>
                      </a:r>
                      <a:r>
                        <a:rPr lang="en-US" sz="1100" dirty="0" err="1" smtClean="0"/>
                        <a:t>issual</a:t>
                      </a:r>
                      <a:r>
                        <a:rPr lang="en-US" sz="1100" dirty="0" smtClean="0"/>
                        <a:t> of </a:t>
                      </a:r>
                      <a:r>
                        <a:rPr lang="en-US" sz="1100" dirty="0" err="1" smtClean="0"/>
                        <a:t>Deepam</a:t>
                      </a:r>
                      <a:r>
                        <a:rPr lang="en-US" sz="1100" baseline="0" dirty="0" smtClean="0"/>
                        <a:t> Connections  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Universalized access to credit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Self Targeting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Minimized by ease of application, </a:t>
                      </a:r>
                      <a:r>
                        <a:rPr lang="en-US" sz="1100" baseline="0" dirty="0" smtClean="0"/>
                        <a:t>monitored grievance </a:t>
                      </a:r>
                      <a:r>
                        <a:rPr lang="en-US" sz="1100" baseline="0" dirty="0" err="1" smtClean="0"/>
                        <a:t>redressals</a:t>
                      </a:r>
                      <a:r>
                        <a:rPr lang="en-US" sz="1100" baseline="0" dirty="0" smtClean="0"/>
                        <a:t> and SLA based deliveries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Self Targeting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Minimized by ease of application, </a:t>
                      </a:r>
                      <a:r>
                        <a:rPr lang="en-US" sz="1100" baseline="0" dirty="0" smtClean="0"/>
                        <a:t>monitored grievance </a:t>
                      </a:r>
                      <a:r>
                        <a:rPr lang="en-US" sz="1100" baseline="0" dirty="0" err="1" smtClean="0"/>
                        <a:t>redressals</a:t>
                      </a:r>
                      <a:r>
                        <a:rPr lang="en-US" sz="1100" baseline="0" dirty="0" smtClean="0"/>
                        <a:t> and SLA based deliveries</a:t>
                      </a:r>
                      <a:endParaRPr lang="en-IN" sz="1100" dirty="0" smtClean="0"/>
                    </a:p>
                    <a:p>
                      <a:endParaRPr lang="en-IN" sz="1100" dirty="0"/>
                    </a:p>
                  </a:txBody>
                  <a:tcPr/>
                </a:tc>
              </a:tr>
              <a:tr h="687593">
                <a:tc>
                  <a:txBody>
                    <a:bodyPr/>
                    <a:lstStyle/>
                    <a:p>
                      <a:endParaRPr lang="en-IN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Beneficiary Financial Inclusion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100%</a:t>
                      </a:r>
                      <a:endParaRPr lang="en-IN" sz="11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857488" y="3357562"/>
            <a:ext cx="2143140" cy="928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215074" y="3357562"/>
            <a:ext cx="2428892" cy="928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786050" y="3357562"/>
            <a:ext cx="2214578" cy="10001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072198" y="3357562"/>
            <a:ext cx="2643206" cy="9286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3500438"/>
            <a:ext cx="235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 be examined at a state and national level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 Preparedness Index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1" y="1219200"/>
          <a:ext cx="8258205" cy="5338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735"/>
                <a:gridCol w="2752735"/>
                <a:gridCol w="2752735"/>
              </a:tblGrid>
              <a:tr h="992883"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Urban DBT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Rural DBT</a:t>
                      </a:r>
                      <a:endParaRPr lang="en-IN" sz="1600" dirty="0"/>
                    </a:p>
                  </a:txBody>
                  <a:tcPr/>
                </a:tc>
              </a:tr>
              <a:tr h="9928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Can Government Identify Beneficiaries?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Aadhar</a:t>
                      </a:r>
                      <a:r>
                        <a:rPr lang="en-US" sz="1600" dirty="0" smtClean="0"/>
                        <a:t> Penetration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 (100%)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Aadhar</a:t>
                      </a:r>
                      <a:r>
                        <a:rPr lang="en-US" sz="1600" dirty="0" smtClean="0"/>
                        <a:t> Penetration 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(100%)</a:t>
                      </a:r>
                      <a:endParaRPr lang="en-IN" sz="1600" dirty="0"/>
                    </a:p>
                  </a:txBody>
                  <a:tcPr/>
                </a:tc>
              </a:tr>
              <a:tr h="9928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Paying Beneficiaries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Basic Bank Account Penetration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(100%)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Basic Bank Account Penetration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(100%)</a:t>
                      </a:r>
                      <a:endParaRPr lang="en-IN" sz="1600" dirty="0"/>
                    </a:p>
                  </a:txBody>
                  <a:tcPr/>
                </a:tc>
              </a:tr>
              <a:tr h="158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Beneficiaries</a:t>
                      </a:r>
                      <a:r>
                        <a:rPr lang="en-US" sz="1600" baseline="0" dirty="0" smtClean="0"/>
                        <a:t> Accessing Money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925 Branches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1649 ATMs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1 per 537 Urban</a:t>
                      </a:r>
                      <a:r>
                        <a:rPr lang="en-US" sz="1600" baseline="0" dirty="0" smtClean="0"/>
                        <a:t> Households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1</a:t>
                      </a:r>
                      <a:r>
                        <a:rPr lang="en-US" sz="1600" baseline="0" dirty="0" smtClean="0"/>
                        <a:t> per 2255 Urban Population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India Average: 1 in 6630</a:t>
                      </a:r>
                    </a:p>
                    <a:p>
                      <a:r>
                        <a:rPr lang="en-US" sz="1600" baseline="0" dirty="0" smtClean="0"/>
                        <a:t>Kenya Average: 1 in 172 </a:t>
                      </a:r>
                      <a:r>
                        <a:rPr lang="en-US" sz="1600" dirty="0" smtClean="0"/>
                        <a:t>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1260 </a:t>
                      </a:r>
                      <a:r>
                        <a:rPr lang="en-US" sz="1600" dirty="0" smtClean="0"/>
                        <a:t>Business Correspondents + </a:t>
                      </a:r>
                    </a:p>
                    <a:p>
                      <a:r>
                        <a:rPr lang="en-US" sz="1600" dirty="0" smtClean="0"/>
                        <a:t>386 Postal POS devices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1 per </a:t>
                      </a:r>
                      <a:r>
                        <a:rPr lang="en-US" sz="1600" dirty="0" smtClean="0"/>
                        <a:t>290 </a:t>
                      </a:r>
                      <a:r>
                        <a:rPr lang="en-US" sz="1600" dirty="0" smtClean="0"/>
                        <a:t>Rural House hold</a:t>
                      </a:r>
                    </a:p>
                    <a:p>
                      <a:r>
                        <a:rPr lang="en-US" sz="1600" dirty="0" smtClean="0"/>
                        <a:t>1 per 848 Population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baseline="0" dirty="0" smtClean="0"/>
                        <a:t>India Average: 1 in 6630</a:t>
                      </a:r>
                    </a:p>
                    <a:p>
                      <a:r>
                        <a:rPr lang="en-US" sz="1600" baseline="0" dirty="0" smtClean="0"/>
                        <a:t>Kenya Average: 1 in 172 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Last Mile Issues: </a:t>
            </a:r>
            <a:r>
              <a:rPr lang="en-IN" dirty="0" err="1" smtClean="0"/>
              <a:t>Aadhar</a:t>
            </a:r>
            <a:r>
              <a:rPr lang="en-IN" dirty="0" smtClean="0"/>
              <a:t> Seeding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50000"/>
              </a:lnSpc>
            </a:pPr>
            <a:r>
              <a:rPr lang="en-IN" sz="2000" dirty="0" smtClean="0"/>
              <a:t>EID available but no UID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Careless enrollment agencies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Data not yet transferred to UIDAI</a:t>
            </a:r>
            <a:endParaRPr lang="en-IN" sz="1800" dirty="0" smtClean="0"/>
          </a:p>
          <a:p>
            <a:pPr lvl="1">
              <a:lnSpc>
                <a:spcPct val="150000"/>
              </a:lnSpc>
            </a:pPr>
            <a:r>
              <a:rPr lang="en-IN" sz="2000" dirty="0" err="1" smtClean="0"/>
              <a:t>Aadhar</a:t>
            </a:r>
            <a:r>
              <a:rPr lang="en-IN" sz="2000" dirty="0" smtClean="0"/>
              <a:t> data base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Access through SRDH</a:t>
            </a:r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Not instantaneously updated</a:t>
            </a:r>
            <a:endParaRPr lang="en-IN" sz="1800" dirty="0" smtClean="0"/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Non consent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Solutions</a:t>
            </a:r>
          </a:p>
          <a:p>
            <a:pPr lvl="2">
              <a:lnSpc>
                <a:spcPct val="150000"/>
              </a:lnSpc>
            </a:pPr>
            <a:r>
              <a:rPr lang="en-IN" sz="1800" dirty="0" smtClean="0"/>
              <a:t>At the Account Opening camps- </a:t>
            </a:r>
            <a:r>
              <a:rPr lang="en-IN" sz="1800" dirty="0" err="1" smtClean="0"/>
              <a:t>aadhar</a:t>
            </a:r>
            <a:r>
              <a:rPr lang="en-IN" sz="1800" dirty="0" smtClean="0"/>
              <a:t> </a:t>
            </a:r>
            <a:r>
              <a:rPr lang="en-IN" sz="1800" dirty="0" err="1" smtClean="0"/>
              <a:t>enrollment</a:t>
            </a:r>
            <a:r>
              <a:rPr lang="en-IN" sz="1800" dirty="0" smtClean="0"/>
              <a:t> facility provided</a:t>
            </a:r>
          </a:p>
          <a:p>
            <a:pPr lvl="2">
              <a:lnSpc>
                <a:spcPct val="150000"/>
              </a:lnSpc>
            </a:pPr>
            <a:r>
              <a:rPr lang="en-IN" sz="1800" dirty="0" err="1" smtClean="0"/>
              <a:t>Mee</a:t>
            </a:r>
            <a:r>
              <a:rPr lang="en-IN" sz="1800" dirty="0" smtClean="0"/>
              <a:t> </a:t>
            </a:r>
            <a:r>
              <a:rPr lang="en-IN" sz="1800" dirty="0" err="1" smtClean="0"/>
              <a:t>seva</a:t>
            </a:r>
            <a:r>
              <a:rPr lang="en-IN" sz="1800" dirty="0" smtClean="0"/>
              <a:t> </a:t>
            </a:r>
            <a:r>
              <a:rPr lang="en-IN" sz="1800" dirty="0" err="1" smtClean="0"/>
              <a:t>centers</a:t>
            </a:r>
            <a:r>
              <a:rPr lang="en-IN" sz="1800" dirty="0" smtClean="0"/>
              <a:t> enabled 85 permanent </a:t>
            </a:r>
            <a:r>
              <a:rPr lang="en-IN" sz="1800" dirty="0" err="1" smtClean="0"/>
              <a:t>enrollment</a:t>
            </a:r>
            <a:r>
              <a:rPr lang="en-IN" sz="1800" dirty="0" smtClean="0"/>
              <a:t> </a:t>
            </a:r>
            <a:r>
              <a:rPr lang="en-IN" sz="1800" dirty="0" err="1" smtClean="0"/>
              <a:t>centers</a:t>
            </a:r>
            <a:r>
              <a:rPr lang="en-IN" sz="1800" dirty="0" smtClean="0"/>
              <a:t> in the district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625 permanent </a:t>
            </a:r>
            <a:r>
              <a:rPr lang="en-IN" sz="2000" dirty="0" err="1" smtClean="0"/>
              <a:t>centers</a:t>
            </a:r>
            <a:r>
              <a:rPr lang="en-IN" sz="2000" dirty="0" smtClean="0"/>
              <a:t> to correct and update information</a:t>
            </a:r>
          </a:p>
          <a:p>
            <a:pPr lvl="1">
              <a:lnSpc>
                <a:spcPct val="150000"/>
              </a:lnSpc>
            </a:pPr>
            <a:endParaRPr lang="en-IN" sz="2000" dirty="0" smtClean="0"/>
          </a:p>
          <a:p>
            <a:pPr lvl="1">
              <a:lnSpc>
                <a:spcPct val="150000"/>
              </a:lnSpc>
            </a:pPr>
            <a:endParaRPr lang="en-IN" sz="2000" dirty="0" smtClean="0"/>
          </a:p>
          <a:p>
            <a:pPr>
              <a:lnSpc>
                <a:spcPct val="150000"/>
              </a:lnSpc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Last Mile Issues: Beneficiaries Access to Accounts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/>
              <a:t>Current Business Correspondents : 1260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1 Per 290 HH (Rural)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1 per 848 Population (Rural)</a:t>
            </a:r>
            <a:endParaRPr lang="en-IN" sz="2000" dirty="0" smtClean="0"/>
          </a:p>
          <a:p>
            <a:pPr>
              <a:lnSpc>
                <a:spcPct val="150000"/>
              </a:lnSpc>
            </a:pPr>
            <a:r>
              <a:rPr lang="en-IN" sz="2400" dirty="0" smtClean="0"/>
              <a:t>Current Branch  : </a:t>
            </a:r>
            <a:r>
              <a:rPr lang="en-IN" sz="2400" dirty="0" smtClean="0"/>
              <a:t>925</a:t>
            </a:r>
            <a:endParaRPr lang="en-IN" sz="2400" dirty="0" smtClean="0"/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1 Per </a:t>
            </a:r>
            <a:r>
              <a:rPr lang="en-IN" sz="2000" dirty="0" smtClean="0"/>
              <a:t>1335</a:t>
            </a:r>
            <a:r>
              <a:rPr lang="en-IN" sz="2000" dirty="0" smtClean="0"/>
              <a:t>  </a:t>
            </a:r>
            <a:r>
              <a:rPr lang="en-IN" sz="2000" dirty="0" smtClean="0"/>
              <a:t>HH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1 per </a:t>
            </a:r>
            <a:r>
              <a:rPr lang="en-IN" sz="2000" dirty="0" smtClean="0"/>
              <a:t>5697 Population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ATMs : 1649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1 per 537 Urban HH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1 per 2255 Urban Population</a:t>
            </a:r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sz="2400" dirty="0" smtClean="0"/>
              <a:t>Postal Network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Over 1 </a:t>
            </a:r>
            <a:r>
              <a:rPr lang="en-US" sz="2000" dirty="0" err="1" smtClean="0"/>
              <a:t>lakh</a:t>
            </a:r>
            <a:r>
              <a:rPr lang="en-US" sz="2000" dirty="0" smtClean="0"/>
              <a:t> social security pensioners served</a:t>
            </a:r>
            <a:endParaRPr lang="en-IN" sz="2000" dirty="0" smtClean="0"/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Biometric </a:t>
            </a:r>
            <a:r>
              <a:rPr lang="en-IN" sz="2000" dirty="0" err="1" smtClean="0"/>
              <a:t>aadhar</a:t>
            </a:r>
            <a:r>
              <a:rPr lang="en-IN" sz="2000" dirty="0" smtClean="0"/>
              <a:t> enabled distribution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Use of POS – Point Of Transaction Device POTD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About of 1-3 villages per instrument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386 </a:t>
            </a:r>
            <a:r>
              <a:rPr lang="en-IN" sz="2000" dirty="0" smtClean="0"/>
              <a:t>POTDs per 686 Gram </a:t>
            </a:r>
            <a:r>
              <a:rPr lang="en-IN" sz="2000" dirty="0" err="1" smtClean="0"/>
              <a:t>Panchayats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Biometrically Authenticated Physical Uptake (BAPU) in PDS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Number of Households                    : 11.77 </a:t>
            </a:r>
            <a:r>
              <a:rPr lang="en-US" sz="2000" dirty="0" err="1" smtClean="0"/>
              <a:t>lakh</a:t>
            </a:r>
            <a:r>
              <a:rPr lang="en-US" sz="20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102% of BPL HH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Number of Beneficiaries                   : 39.15 </a:t>
            </a:r>
            <a:r>
              <a:rPr lang="en-US" sz="2000" dirty="0" err="1" smtClean="0"/>
              <a:t>lakh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Aadhar</a:t>
            </a:r>
            <a:r>
              <a:rPr lang="en-US" sz="2000" dirty="0" smtClean="0"/>
              <a:t> Seeding %                            : 100%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Number of FP Shops                        :1847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 Urban Area (GHMC)                        : 685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 Rural Area                                       :1162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POS Machines Distributed                :685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BAPU Preparedness Index                :37.08%    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Telangana</a:t>
            </a:r>
            <a:r>
              <a:rPr lang="en-US" sz="2000" dirty="0" smtClean="0"/>
              <a:t> State’s BAPU Index           :2.6%                                </a:t>
            </a:r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Step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Opening of bank accounts is Ground Zero: We don’t re</a:t>
            </a:r>
            <a:endParaRPr lang="en-IN" sz="1600" dirty="0" smtClean="0"/>
          </a:p>
          <a:p>
            <a:r>
              <a:rPr lang="en-US" sz="1600" dirty="0" smtClean="0"/>
              <a:t>Poverty alleviation through gamut of financial solutions</a:t>
            </a:r>
          </a:p>
          <a:p>
            <a:pPr lvl="1"/>
            <a:r>
              <a:rPr lang="en-US" sz="1400" dirty="0" smtClean="0"/>
              <a:t>Regularity : As per needs vis-à-vis as per seasons</a:t>
            </a:r>
          </a:p>
          <a:p>
            <a:pPr lvl="1"/>
            <a:r>
              <a:rPr lang="en-US" sz="1400" dirty="0" smtClean="0"/>
              <a:t>Reliability: Strong relationship guaranteed to enable access to opportunity</a:t>
            </a:r>
          </a:p>
          <a:p>
            <a:pPr lvl="1"/>
            <a:r>
              <a:rPr lang="en-US" sz="1400" dirty="0" smtClean="0"/>
              <a:t>Responsiveness: Protection against Unpredictable vulnerabilities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Last Mile Connectivity – The BC</a:t>
            </a:r>
          </a:p>
          <a:p>
            <a:pPr lvl="1"/>
            <a:r>
              <a:rPr lang="en-US" sz="1400" dirty="0" smtClean="0"/>
              <a:t>Limited credibility of BC both ways</a:t>
            </a:r>
          </a:p>
          <a:p>
            <a:pPr lvl="1"/>
            <a:r>
              <a:rPr lang="en-US" sz="1400" dirty="0" smtClean="0"/>
              <a:t>One way flow of money</a:t>
            </a:r>
          </a:p>
          <a:p>
            <a:pPr lvl="1"/>
            <a:r>
              <a:rPr lang="en-US" sz="1400" dirty="0" smtClean="0"/>
              <a:t>Restricted quantum of transactions</a:t>
            </a:r>
          </a:p>
          <a:p>
            <a:pPr lvl="1"/>
            <a:r>
              <a:rPr lang="en-US" sz="1400" dirty="0" smtClean="0"/>
              <a:t>Safety and transit Insurance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3857620" y="1214422"/>
          <a:ext cx="5119702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211638" y="0"/>
            <a:ext cx="4546600" cy="7207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Overview of District</a:t>
            </a:r>
            <a:endParaRPr lang="en-IN" dirty="0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C8C34BC-A112-462C-9CE9-5E75C65631D0}" type="slidenum">
              <a:rPr lang="en-GB" smtClean="0"/>
              <a:pPr/>
              <a:t>3</a:t>
            </a:fld>
            <a:endParaRPr lang="en-GB" smtClean="0"/>
          </a:p>
        </p:txBody>
      </p:sp>
      <p:pic>
        <p:nvPicPr>
          <p:cNvPr id="11313" name="Picture 59" descr="D:\Downloads\Pictur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736"/>
            <a:ext cx="424183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Chart 13"/>
          <p:cNvGraphicFramePr/>
          <p:nvPr/>
        </p:nvGraphicFramePr>
        <p:xfrm>
          <a:off x="4286248" y="1285860"/>
          <a:ext cx="4548198" cy="2817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71472" y="3929066"/>
            <a:ext cx="7043758" cy="2352676"/>
          </a:xfrm>
        </p:spPr>
        <p:txBody>
          <a:bodyPr>
            <a:normAutofit lnSpcReduction="10000"/>
          </a:bodyPr>
          <a:lstStyle/>
          <a:p>
            <a:r>
              <a:rPr lang="en-IN" sz="1600" dirty="0" smtClean="0"/>
              <a:t>Geographic Area      7493 sq </a:t>
            </a:r>
            <a:r>
              <a:rPr lang="en-IN" sz="1600" dirty="0" err="1" smtClean="0"/>
              <a:t>Kms</a:t>
            </a:r>
            <a:endParaRPr lang="en-IN" sz="1600" dirty="0" smtClean="0"/>
          </a:p>
          <a:p>
            <a:r>
              <a:rPr lang="en-IN" sz="1600" dirty="0" smtClean="0"/>
              <a:t>About 5 times the size of Delhi</a:t>
            </a:r>
          </a:p>
          <a:p>
            <a:pPr lvl="1"/>
            <a:r>
              <a:rPr lang="en-IN" sz="1300" dirty="0" smtClean="0"/>
              <a:t>10% of the area falls in GHMC</a:t>
            </a:r>
          </a:p>
          <a:p>
            <a:r>
              <a:rPr lang="en-IN" sz="1600" dirty="0" smtClean="0"/>
              <a:t>Urban Population Approx 2.5 times Rural Population</a:t>
            </a:r>
          </a:p>
          <a:p>
            <a:r>
              <a:rPr lang="en-IN" sz="1600" dirty="0" smtClean="0"/>
              <a:t>1254 Bank Branches</a:t>
            </a:r>
          </a:p>
          <a:p>
            <a:pPr lvl="1"/>
            <a:r>
              <a:rPr lang="en-IN" sz="1600" dirty="0" smtClean="0"/>
              <a:t>1 Branch per 6 sq km </a:t>
            </a:r>
          </a:p>
          <a:p>
            <a:pPr lvl="1"/>
            <a:r>
              <a:rPr lang="en-IN" sz="1600" dirty="0" smtClean="0"/>
              <a:t>As Opposed to India’s 1 in 70 sq km (approx)*</a:t>
            </a:r>
          </a:p>
          <a:p>
            <a:pPr lvl="1">
              <a:buNone/>
            </a:pPr>
            <a:r>
              <a:rPr lang="en-IN" sz="1600" dirty="0" smtClean="0"/>
              <a:t>*</a:t>
            </a:r>
            <a:r>
              <a:rPr lang="en-IN" sz="1200" dirty="0" smtClean="0"/>
              <a:t>Source: India in Figures 2015, Ministry of Statistics &amp; Programme Implementation</a:t>
            </a:r>
            <a:endParaRPr lang="en-IN" sz="1600" dirty="0" smtClean="0"/>
          </a:p>
          <a:p>
            <a:endParaRPr lang="en-IN" sz="1600" dirty="0" smtClean="0"/>
          </a:p>
          <a:p>
            <a:pPr eaLnBrk="1" hangingPunct="1"/>
            <a:endParaRPr lang="en-US" sz="2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endParaRPr lang="en-US" sz="2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500826" y="4143380"/>
          <a:ext cx="2428892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572264" y="5715016"/>
            <a:ext cx="2071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Total House Holds 12.35 </a:t>
            </a:r>
            <a:r>
              <a:rPr lang="en-IN" sz="1100" dirty="0" err="1" smtClean="0"/>
              <a:t>Lakhs</a:t>
            </a:r>
            <a:endParaRPr lang="en-IN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1" cy="5619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a typeface="Verdana" pitchFamily="34" charset="0"/>
                <a:cs typeface="Verdana" pitchFamily="34" charset="0"/>
              </a:rPr>
              <a:t>Financial Inclusion in </a:t>
            </a:r>
            <a:r>
              <a:rPr lang="en-US" dirty="0" err="1" smtClean="0">
                <a:ea typeface="Verdana" pitchFamily="34" charset="0"/>
                <a:cs typeface="Verdana" pitchFamily="34" charset="0"/>
              </a:rPr>
              <a:t>Ranga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 Reddy</a:t>
            </a:r>
            <a:endParaRPr lang="en-IN" dirty="0" smtClean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B2D9EB6-DDF1-41D7-8436-3B3A529B84AF}" type="slidenum">
              <a:rPr lang="en-GB" smtClean="0"/>
              <a:pPr/>
              <a:t>4</a:t>
            </a:fld>
            <a:endParaRPr lang="en-GB" smtClean="0"/>
          </a:p>
        </p:txBody>
      </p:sp>
      <p:graphicFrame>
        <p:nvGraphicFramePr>
          <p:cNvPr id="11" name="Chart 10"/>
          <p:cNvGraphicFramePr/>
          <p:nvPr/>
        </p:nvGraphicFramePr>
        <p:xfrm>
          <a:off x="357158" y="1285860"/>
          <a:ext cx="400052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57422" y="4786322"/>
            <a:ext cx="50006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Target: 4,71, 900 House Holds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Achieved: 7,25,988 Accounts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100% Households Included</a:t>
            </a:r>
            <a:endParaRPr lang="en-I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4500562" y="1357298"/>
          <a:ext cx="4333884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PMJDY Status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57200" y="1219201"/>
          <a:ext cx="8186766" cy="406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71670" y="5429264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Target: 4,71, 900 House Holds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 7,25,988 Accounts Opened</a:t>
            </a:r>
          </a:p>
          <a:p>
            <a:pPr>
              <a:buFont typeface="Wingdings" pitchFamily="2" charset="2"/>
              <a:buChar char="Ø"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Maintaining a Balance of Rs 114.84 </a:t>
            </a:r>
            <a:r>
              <a:rPr lang="en-IN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Crores</a:t>
            </a:r>
            <a:endParaRPr lang="en-I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Did It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Strategy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SHGs in </a:t>
            </a:r>
            <a:r>
              <a:rPr lang="en-US" dirty="0" err="1" smtClean="0"/>
              <a:t>Telangana</a:t>
            </a:r>
            <a:endParaRPr lang="en-IN" dirty="0"/>
          </a:p>
        </p:txBody>
      </p:sp>
      <p:pic>
        <p:nvPicPr>
          <p:cNvPr id="4" name="Content Placeholder 3" descr="vo-stucure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3202070"/>
            <a:ext cx="6905645" cy="3655930"/>
          </a:xfrm>
        </p:spPr>
      </p:pic>
      <p:grpSp>
        <p:nvGrpSpPr>
          <p:cNvPr id="12" name="Group 11"/>
          <p:cNvGrpSpPr/>
          <p:nvPr/>
        </p:nvGrpSpPr>
        <p:grpSpPr>
          <a:xfrm>
            <a:off x="3786182" y="1142984"/>
            <a:ext cx="1214446" cy="2357454"/>
            <a:chOff x="3786182" y="1142984"/>
            <a:chExt cx="1214446" cy="2357454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4108447" y="3178173"/>
              <a:ext cx="642942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3786182" y="2357430"/>
              <a:ext cx="1214446" cy="571504"/>
            </a:xfrm>
            <a:prstGeom prst="rect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29058" y="2428868"/>
              <a:ext cx="10001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 smtClean="0">
                  <a:latin typeface="Arial" pitchFamily="34" charset="0"/>
                  <a:cs typeface="Arial" pitchFamily="34" charset="0"/>
                </a:rPr>
                <a:t>Mandal</a:t>
              </a:r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100" dirty="0" err="1" smtClean="0">
                  <a:latin typeface="Arial" pitchFamily="34" charset="0"/>
                  <a:cs typeface="Arial" pitchFamily="34" charset="0"/>
                </a:rPr>
                <a:t>Samakya</a:t>
              </a:r>
              <a:endParaRPr lang="en-IN" sz="11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4037009" y="2035165"/>
              <a:ext cx="642942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857620" y="1214422"/>
              <a:ext cx="10001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 smtClean="0">
                  <a:latin typeface="Arial" pitchFamily="34" charset="0"/>
                  <a:cs typeface="Arial" pitchFamily="34" charset="0"/>
                </a:rPr>
                <a:t>Mandal</a:t>
              </a:r>
              <a:r>
                <a:rPr lang="en-US" sz="11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100" dirty="0" err="1" smtClean="0">
                  <a:latin typeface="Arial" pitchFamily="34" charset="0"/>
                  <a:cs typeface="Arial" pitchFamily="34" charset="0"/>
                </a:rPr>
                <a:t>Samakya</a:t>
              </a:r>
              <a:endParaRPr lang="en-IN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6182" y="1142984"/>
              <a:ext cx="1214446" cy="571504"/>
            </a:xfrm>
            <a:prstGeom prst="rect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Zilla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Samakya</a:t>
              </a:r>
              <a:endParaRPr lang="en-IN" sz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SHG Network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219200"/>
            <a:ext cx="3900486" cy="5138758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1400" dirty="0" smtClean="0"/>
              <a:t>6,23,527 financially literate women in SHG network</a:t>
            </a:r>
          </a:p>
          <a:p>
            <a:pPr lvl="1">
              <a:lnSpc>
                <a:spcPct val="200000"/>
              </a:lnSpc>
            </a:pPr>
            <a:r>
              <a:rPr lang="en-US" sz="1100" dirty="0" smtClean="0"/>
              <a:t>Credit Worthy Women</a:t>
            </a:r>
          </a:p>
          <a:p>
            <a:pPr lvl="1">
              <a:lnSpc>
                <a:spcPct val="200000"/>
              </a:lnSpc>
            </a:pPr>
            <a:r>
              <a:rPr lang="en-US" sz="1100" dirty="0" smtClean="0"/>
              <a:t>Rs 250 </a:t>
            </a:r>
            <a:r>
              <a:rPr lang="en-US" sz="1100" dirty="0" err="1" smtClean="0"/>
              <a:t>Crores</a:t>
            </a:r>
            <a:r>
              <a:rPr lang="en-US" sz="1100" dirty="0" smtClean="0"/>
              <a:t> disbursed so far as loans</a:t>
            </a:r>
          </a:p>
          <a:p>
            <a:pPr>
              <a:lnSpc>
                <a:spcPct val="200000"/>
              </a:lnSpc>
            </a:pPr>
            <a:r>
              <a:rPr lang="en-IN" sz="1400" dirty="0" smtClean="0"/>
              <a:t>Existing working relationship between Groups and Bankers</a:t>
            </a:r>
          </a:p>
          <a:p>
            <a:pPr>
              <a:lnSpc>
                <a:spcPct val="200000"/>
              </a:lnSpc>
            </a:pPr>
            <a:r>
              <a:rPr lang="en-IN" sz="1400" dirty="0" smtClean="0"/>
              <a:t>PMJD Camps by Bankers with Village Organizations</a:t>
            </a:r>
          </a:p>
          <a:p>
            <a:pPr>
              <a:lnSpc>
                <a:spcPct val="200000"/>
              </a:lnSpc>
            </a:pPr>
            <a:r>
              <a:rPr lang="en-IN" sz="1400" dirty="0" smtClean="0"/>
              <a:t>Public Representatives involved for sensitization</a:t>
            </a:r>
          </a:p>
          <a:p>
            <a:pPr>
              <a:lnSpc>
                <a:spcPct val="200000"/>
              </a:lnSpc>
            </a:pPr>
            <a:r>
              <a:rPr lang="en-IN" sz="1400" dirty="0" smtClean="0"/>
              <a:t>Information from VO to Group Leaders to Individuals</a:t>
            </a:r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pPr lvl="1"/>
            <a:endParaRPr lang="en-IN" dirty="0" smtClean="0"/>
          </a:p>
          <a:p>
            <a:endParaRPr lang="en-IN" dirty="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4452926" y="3857628"/>
          <a:ext cx="4691074" cy="260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5072066" y="1285860"/>
          <a:ext cx="4191008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1552</TotalTime>
  <Words>1557</Words>
  <Application>Microsoft Office PowerPoint</Application>
  <PresentationFormat>On-screen Show (4:3)</PresentationFormat>
  <Paragraphs>377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Origin</vt:lpstr>
      <vt:lpstr>Pradhan Mantri Jan-Dhan Yojana in  Ranga Reddy District</vt:lpstr>
      <vt:lpstr>Contents</vt:lpstr>
      <vt:lpstr>Overview of District</vt:lpstr>
      <vt:lpstr>Financial Inclusion in Ranga Reddy</vt:lpstr>
      <vt:lpstr>PMJDY Status</vt:lpstr>
      <vt:lpstr>How We Did It</vt:lpstr>
      <vt:lpstr>The Strategy</vt:lpstr>
      <vt:lpstr>The SHGs in Telangana</vt:lpstr>
      <vt:lpstr>SHG Network</vt:lpstr>
      <vt:lpstr>Bankers</vt:lpstr>
      <vt:lpstr>Round II</vt:lpstr>
      <vt:lpstr>Round III</vt:lpstr>
      <vt:lpstr>Last Mile Connectivity</vt:lpstr>
      <vt:lpstr>Rupay</vt:lpstr>
      <vt:lpstr>Reduction of Zero Balance Accounts </vt:lpstr>
      <vt:lpstr>Accident Insurance</vt:lpstr>
      <vt:lpstr>The Way Forward</vt:lpstr>
      <vt:lpstr>JAM</vt:lpstr>
      <vt:lpstr>Amount of JAM-DBT in RR District in 2015-16 (to date)</vt:lpstr>
      <vt:lpstr>Spread of JAM Across the RR Economy</vt:lpstr>
      <vt:lpstr>JAM Preparedness Index</vt:lpstr>
      <vt:lpstr>Last Mile Issues: Aadhar Seeding issues</vt:lpstr>
      <vt:lpstr>Last Mile Issues: Beneficiaries Access to Accounts</vt:lpstr>
      <vt:lpstr>Biometrically Authenticated Physical Uptake (BAPU) in PDS</vt:lpstr>
      <vt:lpstr>The Next Step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</cp:lastModifiedBy>
  <cp:revision>172</cp:revision>
  <dcterms:created xsi:type="dcterms:W3CDTF">2016-02-26T10:12:06Z</dcterms:created>
  <dcterms:modified xsi:type="dcterms:W3CDTF">2016-03-01T05:43:29Z</dcterms:modified>
</cp:coreProperties>
</file>