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300" r:id="rId3"/>
    <p:sldId id="285" r:id="rId4"/>
    <p:sldId id="303" r:id="rId5"/>
    <p:sldId id="308" r:id="rId6"/>
    <p:sldId id="305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0000FF"/>
    <a:srgbClr val="99FF33"/>
    <a:srgbClr val="FF66FF"/>
    <a:srgbClr val="007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95" autoAdjust="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A398-AC44-4656-BD17-130DDB0F9A1C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75A2-0FC6-4F5C-B529-716DF6A34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372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A398-AC44-4656-BD17-130DDB0F9A1C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75A2-0FC6-4F5C-B529-716DF6A34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397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A398-AC44-4656-BD17-130DDB0F9A1C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75A2-0FC6-4F5C-B529-716DF6A34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5139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A398-AC44-4656-BD17-130DDB0F9A1C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75A2-0FC6-4F5C-B529-716DF6A34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7150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A398-AC44-4656-BD17-130DDB0F9A1C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75A2-0FC6-4F5C-B529-716DF6A34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7948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A398-AC44-4656-BD17-130DDB0F9A1C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75A2-0FC6-4F5C-B529-716DF6A34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5334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A398-AC44-4656-BD17-130DDB0F9A1C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75A2-0FC6-4F5C-B529-716DF6A34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2039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A398-AC44-4656-BD17-130DDB0F9A1C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75A2-0FC6-4F5C-B529-716DF6A34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1775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A398-AC44-4656-BD17-130DDB0F9A1C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75A2-0FC6-4F5C-B529-716DF6A34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436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A398-AC44-4656-BD17-130DDB0F9A1C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58A75A2-0FC6-4F5C-B529-716DF6A34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615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A398-AC44-4656-BD17-130DDB0F9A1C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75A2-0FC6-4F5C-B529-716DF6A34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939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A398-AC44-4656-BD17-130DDB0F9A1C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75A2-0FC6-4F5C-B529-716DF6A34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971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A398-AC44-4656-BD17-130DDB0F9A1C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75A2-0FC6-4F5C-B529-716DF6A34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28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A398-AC44-4656-BD17-130DDB0F9A1C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75A2-0FC6-4F5C-B529-716DF6A34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002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A398-AC44-4656-BD17-130DDB0F9A1C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75A2-0FC6-4F5C-B529-716DF6A34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671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A398-AC44-4656-BD17-130DDB0F9A1C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75A2-0FC6-4F5C-B529-716DF6A34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155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A398-AC44-4656-BD17-130DDB0F9A1C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75A2-0FC6-4F5C-B529-716DF6A34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988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8BA398-AC44-4656-BD17-130DDB0F9A1C}" type="datetimeFigureOut">
              <a:rPr lang="en-IN" smtClean="0"/>
              <a:pPr/>
              <a:t>09-01-2024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8A75A2-0FC6-4F5C-B529-716DF6A34AE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014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t="1568" r="1318" b="2990"/>
          <a:stretch/>
        </p:blipFill>
        <p:spPr>
          <a:xfrm>
            <a:off x="407325" y="123305"/>
            <a:ext cx="4879570" cy="6652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398" y="1946999"/>
            <a:ext cx="4139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 </a:t>
            </a:r>
            <a:r>
              <a:rPr lang="en-IN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Petrapole</a:t>
            </a:r>
            <a:endParaRPr lang="en-IN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 </a:t>
            </a:r>
            <a:r>
              <a:rPr lang="en-IN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Ghojadanga</a:t>
            </a:r>
            <a:endParaRPr lang="en-IN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 </a:t>
            </a:r>
            <a:r>
              <a:rPr lang="en-IN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Mahadipur</a:t>
            </a:r>
            <a:endParaRPr lang="en-IN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 </a:t>
            </a:r>
            <a:r>
              <a:rPr lang="en-IN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Hili</a:t>
            </a:r>
            <a:endParaRPr lang="en-IN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 </a:t>
            </a:r>
            <a:r>
              <a:rPr lang="en-IN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Changrabandha</a:t>
            </a:r>
            <a:endParaRPr lang="en-IN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 </a:t>
            </a:r>
            <a:r>
              <a:rPr lang="en-IN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Fulbari</a:t>
            </a:r>
            <a:endParaRPr lang="en-IN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398" y="1405035"/>
            <a:ext cx="659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Integrated Check </a:t>
            </a:r>
            <a:r>
              <a:rPr lang="en-US" sz="2000" b="1" dirty="0" smtClean="0">
                <a:solidFill>
                  <a:srgbClr val="0000FF"/>
                </a:solidFill>
              </a:rPr>
              <a:t>Posts </a:t>
            </a:r>
            <a:r>
              <a:rPr lang="en-US" sz="2000" b="1" dirty="0" smtClean="0"/>
              <a:t>(ICPs) </a:t>
            </a:r>
            <a:r>
              <a:rPr lang="en-US" sz="2000" b="1" dirty="0"/>
              <a:t>on </a:t>
            </a:r>
            <a:r>
              <a:rPr lang="en-US" sz="2000" b="1" dirty="0">
                <a:solidFill>
                  <a:srgbClr val="FF6600"/>
                </a:solidFill>
              </a:rPr>
              <a:t>Indo</a:t>
            </a:r>
            <a:r>
              <a:rPr lang="en-US" sz="2000" b="1" dirty="0"/>
              <a:t>-</a:t>
            </a:r>
            <a:r>
              <a:rPr lang="en-US" sz="2000" b="1" dirty="0">
                <a:solidFill>
                  <a:srgbClr val="00B050"/>
                </a:solidFill>
              </a:rPr>
              <a:t>Bangladesh</a:t>
            </a:r>
            <a:r>
              <a:rPr lang="en-US" sz="2000" b="1" dirty="0"/>
              <a:t> </a:t>
            </a:r>
            <a:r>
              <a:rPr lang="en-US" sz="2000" b="1" dirty="0" smtClean="0"/>
              <a:t>border :</a:t>
            </a:r>
            <a:endParaRPr lang="en-IN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83613" y="5002177"/>
            <a:ext cx="3745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/>
              <a:t>India</a:t>
            </a:r>
            <a:r>
              <a:rPr lang="en-IN" sz="2000" dirty="0"/>
              <a:t> </a:t>
            </a:r>
            <a:endParaRPr lang="en-IN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 smtClean="0"/>
              <a:t>Bhutan</a:t>
            </a:r>
            <a:r>
              <a:rPr lang="en-IN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 smtClean="0"/>
              <a:t>Bangladesh</a:t>
            </a:r>
            <a:r>
              <a:rPr lang="en-IN" sz="2000" dirty="0" smtClean="0"/>
              <a:t> </a:t>
            </a:r>
            <a:endParaRPr lang="en-IN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486398" y="4295434"/>
            <a:ext cx="309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rgbClr val="0000CC"/>
                </a:solidFill>
              </a:rPr>
              <a:t>Countries Involved</a:t>
            </a:r>
            <a:endParaRPr lang="en-IN" sz="2000" b="1" dirty="0">
              <a:solidFill>
                <a:srgbClr val="0000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398" y="278296"/>
            <a:ext cx="7513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Suvidha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Vehicles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Facilitation System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0193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564" y="202794"/>
            <a:ext cx="6493565" cy="356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Identified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Detentions </a:t>
            </a:r>
            <a:r>
              <a:rPr lang="en-US" sz="2400" b="1" dirty="0"/>
              <a:t>Up to </a:t>
            </a:r>
            <a:r>
              <a:rPr lang="en-US" sz="2400" b="1" dirty="0">
                <a:solidFill>
                  <a:srgbClr val="FF0000"/>
                </a:solidFill>
              </a:rPr>
              <a:t>40/45</a:t>
            </a:r>
            <a:r>
              <a:rPr lang="en-US" sz="2400" b="1" dirty="0"/>
              <a:t> </a:t>
            </a:r>
            <a:r>
              <a:rPr lang="en-US" sz="2400" b="1" dirty="0" smtClean="0"/>
              <a:t>days</a:t>
            </a:r>
            <a:endParaRPr lang="en-US" sz="2400" b="1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No certainty </a:t>
            </a:r>
            <a:r>
              <a:rPr lang="en-US" sz="2400" b="1" dirty="0" smtClean="0"/>
              <a:t>of date of export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Queue Controlled by Local Groups/Cartels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No Inter communication between agencies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A complete chaos at land Ports</a:t>
            </a:r>
            <a:endParaRPr lang="en-I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3" t="5939" r="21318" b="17697"/>
          <a:stretch/>
        </p:blipFill>
        <p:spPr>
          <a:xfrm>
            <a:off x="7122173" y="202794"/>
            <a:ext cx="4198169" cy="3362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6" t="11030" r="21250" b="12242"/>
          <a:stretch/>
        </p:blipFill>
        <p:spPr>
          <a:xfrm>
            <a:off x="7122172" y="3697356"/>
            <a:ext cx="4198169" cy="2958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4457" t="11640" r="21482" b="12636"/>
          <a:stretch/>
        </p:blipFill>
        <p:spPr>
          <a:xfrm>
            <a:off x="1149152" y="4000193"/>
            <a:ext cx="4795132" cy="249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2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47" y="248195"/>
            <a:ext cx="11794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Journey of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Suvidha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7324" y="1152967"/>
            <a:ext cx="46883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0000FF"/>
                </a:solidFill>
              </a:rPr>
              <a:t>                           Private Agencies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 smtClean="0"/>
              <a:t>Exporters </a:t>
            </a:r>
            <a:r>
              <a:rPr lang="en-IN" b="1" dirty="0"/>
              <a:t>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Custom House Agents (CHAs) Association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Transporters </a:t>
            </a:r>
            <a:r>
              <a:rPr lang="en-IN" b="1" dirty="0" smtClean="0"/>
              <a:t>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Parking Association</a:t>
            </a:r>
            <a:endParaRPr lang="en-I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Vehicle owners &amp; Drivers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 smtClean="0"/>
              <a:t>Individual Exporter, Transporter,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Local Residents</a:t>
            </a:r>
            <a:endParaRPr lang="en-I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72007" y="1287506"/>
            <a:ext cx="54198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                        Government Agencies Involved</a:t>
            </a:r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Land </a:t>
            </a:r>
            <a:r>
              <a:rPr lang="en-US" b="1" dirty="0"/>
              <a:t>Ports Authority of India (LPAI)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Indian Customs (CBIC)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Border Security Force (BSF)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Central Warehousing Corporation (CWC)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Police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Transport </a:t>
            </a:r>
            <a:r>
              <a:rPr lang="en-US" b="1" dirty="0"/>
              <a:t>Department</a:t>
            </a:r>
            <a:endParaRPr lang="en-I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1547" y="3977382"/>
            <a:ext cx="114626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Understanding </a:t>
            </a:r>
            <a:r>
              <a:rPr lang="en-US" b="1" dirty="0"/>
              <a:t>the Process of Different Agencies and </a:t>
            </a:r>
            <a:r>
              <a:rPr lang="en-US" b="1" dirty="0" smtClean="0"/>
              <a:t>providing dashboards </a:t>
            </a:r>
            <a:r>
              <a:rPr lang="en-US" b="1" dirty="0"/>
              <a:t>to </a:t>
            </a:r>
            <a:r>
              <a:rPr lang="en-US" b="1" dirty="0" smtClean="0"/>
              <a:t>all linking all </a:t>
            </a:r>
            <a:r>
              <a:rPr lang="en-US" b="1" dirty="0"/>
              <a:t>stakeholders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Online </a:t>
            </a:r>
            <a:r>
              <a:rPr lang="en-US" b="1" dirty="0" smtClean="0"/>
              <a:t>allocation of Slots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Round the Clock Call Centre facility placed to support and guide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Technology used for automation of </a:t>
            </a:r>
            <a:r>
              <a:rPr lang="en-US" b="1" dirty="0" smtClean="0"/>
              <a:t>ICPs</a:t>
            </a:r>
            <a:endParaRPr lang="en-US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Automatic Number Plate Recognition (ANPR) Cameras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Using of Boom Barriers for Access Control of Trucks</a:t>
            </a:r>
            <a:endParaRPr lang="en-IN" b="1" dirty="0"/>
          </a:p>
        </p:txBody>
      </p:sp>
      <p:pic>
        <p:nvPicPr>
          <p:cNvPr id="15" name="Picture 14" descr="C:\Users\JTCPPRB\Desktop\New folder (2)\WhatsApp Image 2023-03-04 at 16.06.40 (2)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462" y="5270043"/>
            <a:ext cx="2438399" cy="117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2" t="18182" r="21286" b="12121"/>
          <a:stretch/>
        </p:blipFill>
        <p:spPr>
          <a:xfrm>
            <a:off x="10255516" y="4433519"/>
            <a:ext cx="1472779" cy="231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7565" y="340960"/>
            <a:ext cx="11794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Journey of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Suvidha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….contd.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765" t="8085" r="8502" b="6597"/>
          <a:stretch/>
        </p:blipFill>
        <p:spPr>
          <a:xfrm>
            <a:off x="620607" y="1659742"/>
            <a:ext cx="4918802" cy="3778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54955" y="5856634"/>
            <a:ext cx="525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Slot Booking facility inside Exporter Dashboard</a:t>
            </a:r>
            <a:endParaRPr lang="en-IN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0053" t="8782" r="3929" b="13939"/>
          <a:stretch/>
        </p:blipFill>
        <p:spPr>
          <a:xfrm>
            <a:off x="5884717" y="1570083"/>
            <a:ext cx="5917642" cy="3963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294782" y="5856634"/>
            <a:ext cx="525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Dashboard of BSF Official/LPAI Official</a:t>
            </a:r>
          </a:p>
        </p:txBody>
      </p:sp>
    </p:spTree>
    <p:extLst>
      <p:ext uri="{BB962C8B-B14F-4D97-AF65-F5344CB8AC3E}">
        <p14:creationId xmlns:p14="http://schemas.microsoft.com/office/powerpoint/2010/main" val="35492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575952"/>
              </p:ext>
            </p:extLst>
          </p:nvPr>
        </p:nvGraphicFramePr>
        <p:xfrm>
          <a:off x="928072" y="755702"/>
          <a:ext cx="10743017" cy="3109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9450">
                  <a:extLst>
                    <a:ext uri="{9D8B030D-6E8A-4147-A177-3AD203B41FA5}">
                      <a16:colId xmlns:a16="http://schemas.microsoft.com/office/drawing/2014/main" val="441596510"/>
                    </a:ext>
                  </a:extLst>
                </a:gridCol>
                <a:gridCol w="1956328">
                  <a:extLst>
                    <a:ext uri="{9D8B030D-6E8A-4147-A177-3AD203B41FA5}">
                      <a16:colId xmlns:a16="http://schemas.microsoft.com/office/drawing/2014/main" val="3028831279"/>
                    </a:ext>
                  </a:extLst>
                </a:gridCol>
                <a:gridCol w="2529320">
                  <a:extLst>
                    <a:ext uri="{9D8B030D-6E8A-4147-A177-3AD203B41FA5}">
                      <a16:colId xmlns:a16="http://schemas.microsoft.com/office/drawing/2014/main" val="2576439326"/>
                    </a:ext>
                  </a:extLst>
                </a:gridCol>
                <a:gridCol w="2184085">
                  <a:extLst>
                    <a:ext uri="{9D8B030D-6E8A-4147-A177-3AD203B41FA5}">
                      <a16:colId xmlns:a16="http://schemas.microsoft.com/office/drawing/2014/main" val="2889065537"/>
                    </a:ext>
                  </a:extLst>
                </a:gridCol>
                <a:gridCol w="2043834">
                  <a:extLst>
                    <a:ext uri="{9D8B030D-6E8A-4147-A177-3AD203B41FA5}">
                      <a16:colId xmlns:a16="http://schemas.microsoft.com/office/drawing/2014/main" val="857401073"/>
                    </a:ext>
                  </a:extLst>
                </a:gridCol>
              </a:tblGrid>
              <a:tr h="381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 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Post-SUVIDHA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Pre-SUVIDHA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655132"/>
                  </a:ext>
                </a:extLst>
              </a:tr>
              <a:tr h="378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</a:rPr>
                        <a:t>ICP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 Day Export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Waiting Period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 Day Export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Waiting Period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695760"/>
                  </a:ext>
                </a:extLst>
              </a:tr>
              <a:tr h="416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chemeClr val="tx1"/>
                          </a:solidFill>
                          <a:effectLst/>
                        </a:rPr>
                        <a:t>Petrapole</a:t>
                      </a:r>
                      <a:endParaRPr lang="en-IN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400-450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0-1 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300-350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40-50 Day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5282107"/>
                  </a:ext>
                </a:extLst>
              </a:tr>
              <a:tr h="401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chemeClr val="tx1"/>
                          </a:solidFill>
                          <a:effectLst/>
                        </a:rPr>
                        <a:t>Ghojadanga</a:t>
                      </a:r>
                      <a:endParaRPr lang="en-IN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350-400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0-1 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250-300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60-70 Day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5059193"/>
                  </a:ext>
                </a:extLst>
              </a:tr>
              <a:tr h="401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chemeClr val="tx1"/>
                          </a:solidFill>
                          <a:effectLst/>
                        </a:rPr>
                        <a:t>Mahadipur</a:t>
                      </a:r>
                      <a:endParaRPr lang="en-IN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400-450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0-1 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300-350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40-50 Day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8088632"/>
                  </a:ext>
                </a:extLst>
              </a:tr>
              <a:tr h="401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chemeClr val="tx1"/>
                          </a:solidFill>
                          <a:effectLst/>
                        </a:rPr>
                        <a:t>Hili</a:t>
                      </a:r>
                      <a:endParaRPr lang="en-IN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150-200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0-1 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120-150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30-40 Day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1499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chemeClr val="tx1"/>
                          </a:solidFill>
                          <a:effectLst/>
                        </a:rPr>
                        <a:t>Changrabandha</a:t>
                      </a:r>
                      <a:endParaRPr lang="en-IN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350-400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0-1 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300-350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40-50 Day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0433670"/>
                  </a:ext>
                </a:extLst>
              </a:tr>
              <a:tr h="401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err="1">
                          <a:solidFill>
                            <a:schemeClr val="tx1"/>
                          </a:solidFill>
                          <a:effectLst/>
                        </a:rPr>
                        <a:t>Fulbari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150-250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0-1 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075-125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30-40 Day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52604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634781" y="112776"/>
            <a:ext cx="4263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Achieved…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599" y="3984966"/>
            <a:ext cx="120329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</a:t>
            </a: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400 </a:t>
            </a: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 (approx.) </a:t>
            </a: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revenue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generated as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Suvidha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facilitation </a:t>
            </a: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Government spent </a:t>
            </a:r>
            <a:r>
              <a:rPr lang="en-US" sz="2200" b="1" dirty="0" err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</a:t>
            </a: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40 Cr </a:t>
            </a:r>
            <a:r>
              <a:rPr lang="en-US" sz="22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(approx.) </a:t>
            </a: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infrastructural development of the local area and people in and around </a:t>
            </a: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cost at all ICPs for one  transaction reduced from </a:t>
            </a:r>
            <a:r>
              <a:rPr lang="en-US" sz="2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70k-100k </a:t>
            </a: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(approx.)</a:t>
            </a:r>
            <a:r>
              <a:rPr lang="en-US" sz="2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2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3k-10k</a:t>
            </a: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 </a:t>
            </a:r>
            <a:r>
              <a:rPr lang="en-US" sz="22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5.5 </a:t>
            </a: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Lakh (approx.)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Vehicles exported through </a:t>
            </a:r>
            <a:r>
              <a:rPr lang="en-US" sz="2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Suvidha</a:t>
            </a:r>
            <a:endParaRPr lang="en-US" sz="22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3094" y="2376118"/>
            <a:ext cx="6573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Points for further Improvement</a:t>
            </a:r>
            <a:endParaRPr lang="en-IN" sz="2800" b="1" dirty="0">
              <a:solidFill>
                <a:srgbClr val="FF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094" y="2932165"/>
            <a:ext cx="105619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Stakeholders of other side of the ICPs (</a:t>
            </a: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Bangladesh 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 Port Authority (BLPA), Border Guard Bangladesh (BGB), Bangladesh Customs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etc.) not yet included</a:t>
            </a:r>
          </a:p>
          <a:p>
            <a:pPr algn="just"/>
            <a:endParaRPr lang="en-US" sz="20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Exchange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information with 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Customs EDI portal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required to facilitate more single-window activities which will help reduce the time taken for submission of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EGM.</a:t>
            </a:r>
          </a:p>
          <a:p>
            <a:pPr algn="just"/>
            <a:endParaRPr lang="en-US" sz="20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Car pass facility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not yet integrated </a:t>
            </a:r>
          </a:p>
          <a:p>
            <a:pPr algn="just"/>
            <a:endParaRPr lang="en-US" sz="20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Parking and Goods unloading Capacity of other side of the ICPs are required to be increased</a:t>
            </a:r>
            <a:endParaRPr lang="en-IN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3094" y="283237"/>
            <a:ext cx="1119808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Feedback </a:t>
            </a:r>
            <a:r>
              <a:rPr 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IN" sz="2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Appreciation </a:t>
            </a:r>
            <a:r>
              <a:rPr lang="en-IN" sz="28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Received </a:t>
            </a:r>
            <a:r>
              <a:rPr 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Agencies…</a:t>
            </a:r>
          </a:p>
          <a:p>
            <a:endParaRPr lang="en-US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 Authority of India (LPAI)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Government of Tamil Nadu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Exporters,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House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Agents (CHAs)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Drivers</a:t>
            </a:r>
            <a:endParaRPr lang="en-IN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4777" y="6150479"/>
            <a:ext cx="7820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You!        Any Questions</a:t>
            </a:r>
            <a:r>
              <a:rPr lang="en-US" b="1" dirty="0" smtClean="0">
                <a:solidFill>
                  <a:srgbClr val="0000CC"/>
                </a:solidFill>
              </a:rPr>
              <a:t>?</a:t>
            </a:r>
            <a:endParaRPr lang="en-IN" b="1" dirty="0">
              <a:solidFill>
                <a:srgbClr val="0000CC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50376" y="5969437"/>
            <a:ext cx="11098795" cy="3282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0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3042</TotalTime>
  <Words>439</Words>
  <Application>Microsoft Office PowerPoint</Application>
  <PresentationFormat>Widescreen</PresentationFormat>
  <Paragraphs>108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Corbel</vt:lpstr>
      <vt:lpstr>Vrinda</vt:lpstr>
      <vt:lpstr>Wingdings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 Shikshak Cyber Security Awareness training for teachers</dc:title>
  <dc:creator>HP Inc.</dc:creator>
  <cp:lastModifiedBy>Palash</cp:lastModifiedBy>
  <cp:revision>466</cp:revision>
  <cp:lastPrinted>2023-08-01T11:53:54Z</cp:lastPrinted>
  <dcterms:created xsi:type="dcterms:W3CDTF">2021-10-26T05:29:59Z</dcterms:created>
  <dcterms:modified xsi:type="dcterms:W3CDTF">2024-01-09T04:19:35Z</dcterms:modified>
</cp:coreProperties>
</file>