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6" r:id="rId3"/>
    <p:sldId id="277" r:id="rId4"/>
    <p:sldId id="262" r:id="rId5"/>
    <p:sldId id="269" r:id="rId6"/>
    <p:sldId id="278" r:id="rId7"/>
    <p:sldId id="270" r:id="rId8"/>
    <p:sldId id="271" r:id="rId9"/>
    <p:sldId id="272" r:id="rId10"/>
    <p:sldId id="273" r:id="rId11"/>
    <p:sldId id="274" r:id="rId12"/>
    <p:sldId id="275" r:id="rId13"/>
    <p:sldId id="279" r:id="rId14"/>
  </p:sldIdLst>
  <p:sldSz cx="9144000" cy="6858000" type="screen4x3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60" d="100"/>
          <a:sy n="60" d="100"/>
        </p:scale>
        <p:origin x="-1332" y="-90"/>
      </p:cViewPr>
      <p:guideLst>
        <p:guide orient="horz" pos="2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EBE8EA-45E1-43DD-A861-624352EB9C4F}" type="datetimeFigureOut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489AE8-5F23-44BC-B2C4-DD6A156E547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1F1B53-29FD-4229-9840-EF6204255ECB}" type="datetimeFigureOut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5EE32B-F209-46A2-8677-B059AA73753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E021-1AC1-4E77-9340-0AF4DB6726BE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5FB36-9C17-4BCF-9541-CF08FDA53CC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D06C-A5EA-4FFF-9A90-327204D56C1D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4EE1-1F28-4697-B792-8072802F67B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8A5D-CA9A-4679-8380-59969DF38C8C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27E29-5297-4CAA-88B4-3A83ADDE669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F549-35A5-466D-BAF0-335EC614A7B0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9E9A-BC3E-4457-8F6B-FABEE39DF7A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3324-2587-4750-804F-FD88AEB8F4A2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3F9E-F35D-4190-8569-62676155A8A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0EF7-6290-4748-B63B-38FE19515FC3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96D8-CE73-4B90-AF14-41C541332B5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980A-D5C1-4F02-9124-A5C8FE17160D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9BC1D-55D8-4DEA-8679-90E2F2D9471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189A-8852-4B45-8C28-93A1BBFACD63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1D43-A716-452A-8702-76D487A8BF7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A0C9-4003-41A0-A954-F27AD706C261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AEED-4758-4CAA-9EC9-AAF21672584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CE37-BF52-44C5-BE4E-8CC92B1E1154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CCBE-5676-43C6-845A-50775B64E61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FD91-E873-49C7-B8C7-B308B591EBF9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C96E8-2DBE-4AF9-A609-FAE28B3C279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DF915-923B-4FD9-9F36-82C7671ED818}" type="datetime1">
              <a:rPr lang="es-PE"/>
              <a:pPr>
                <a:defRPr/>
              </a:pPr>
              <a:t>03/10/2014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C5E054-B0A3-4862-AB5B-4902120C6A9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34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33.jpeg"/><Relationship Id="rId5" Type="http://schemas.openxmlformats.org/officeDocument/2006/relationships/image" Target="../media/image12.jpeg"/><Relationship Id="rId15" Type="http://schemas.openxmlformats.org/officeDocument/2006/relationships/image" Target="../media/image35.jpeg"/><Relationship Id="rId10" Type="http://schemas.openxmlformats.org/officeDocument/2006/relationships/image" Target="../media/image3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162050"/>
            <a:ext cx="39751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0" y="5445125"/>
            <a:ext cx="9144000" cy="14128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5364" name="5 CuadroTexto"/>
          <p:cNvSpPr txBox="1">
            <a:spLocks noChangeArrowheads="1"/>
          </p:cNvSpPr>
          <p:nvPr/>
        </p:nvSpPr>
        <p:spPr bwMode="auto">
          <a:xfrm>
            <a:off x="5003800" y="854075"/>
            <a:ext cx="36718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National ID Card for Peruvian children: Impact on human rights and development</a:t>
            </a:r>
          </a:p>
        </p:txBody>
      </p:sp>
      <p:pic>
        <p:nvPicPr>
          <p:cNvPr id="15365" name="6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" y="5486400"/>
            <a:ext cx="77628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7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5486400"/>
            <a:ext cx="7810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8 CuadroTexto"/>
          <p:cNvSpPr txBox="1">
            <a:spLocks noChangeArrowheads="1"/>
          </p:cNvSpPr>
          <p:nvPr/>
        </p:nvSpPr>
        <p:spPr bwMode="auto">
          <a:xfrm>
            <a:off x="2516188" y="5972175"/>
            <a:ext cx="6410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200" b="1">
                <a:solidFill>
                  <a:schemeClr val="bg1"/>
                </a:solidFill>
                <a:latin typeface="Calibri" pitchFamily="34" charset="0"/>
              </a:rPr>
              <a:t>International Symposium</a:t>
            </a:r>
          </a:p>
          <a:p>
            <a:pPr algn="r"/>
            <a:r>
              <a:rPr lang="pt-BR" sz="2200" b="1">
                <a:solidFill>
                  <a:schemeClr val="bg1"/>
                </a:solidFill>
                <a:latin typeface="Calibri" pitchFamily="34" charset="0"/>
              </a:rPr>
              <a:t>On Excellence in Public Service/Public Administration</a:t>
            </a:r>
            <a:endParaRPr lang="es-PE" sz="2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8" name="9 CuadroTexto"/>
          <p:cNvSpPr txBox="1">
            <a:spLocks noChangeArrowheads="1"/>
          </p:cNvSpPr>
          <p:nvPr/>
        </p:nvSpPr>
        <p:spPr bwMode="auto">
          <a:xfrm>
            <a:off x="2066925" y="4233863"/>
            <a:ext cx="6872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02060"/>
                </a:solidFill>
                <a:latin typeface="Calibri" pitchFamily="34" charset="0"/>
              </a:rPr>
              <a:t>Lecturer: </a:t>
            </a: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Carlos Reyna Izaguirre </a:t>
            </a:r>
          </a:p>
          <a:p>
            <a:pPr algn="r"/>
            <a:r>
              <a:rPr lang="en-US">
                <a:solidFill>
                  <a:srgbClr val="002060"/>
                </a:solidFill>
                <a:latin typeface="Calibri" pitchFamily="34" charset="0"/>
              </a:rPr>
              <a:t>Representative of the National Registry of Identification and Civil Status</a:t>
            </a:r>
          </a:p>
          <a:p>
            <a:pPr algn="r"/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RENIEC - PERU</a:t>
            </a:r>
            <a:endParaRPr lang="es-PE" sz="1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90538" y="1162050"/>
            <a:ext cx="3992562" cy="2236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1412875"/>
            <a:ext cx="40227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5787F-4696-4540-9FE7-AEF8427430CD}" type="slidenum">
              <a:rPr lang="es-PE"/>
              <a:pPr>
                <a:defRPr/>
              </a:pPr>
              <a:t>1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1196975"/>
            <a:ext cx="776922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5603" name="3 CuadroTexto"/>
          <p:cNvSpPr txBox="1">
            <a:spLocks noChangeArrowheads="1"/>
          </p:cNvSpPr>
          <p:nvPr/>
        </p:nvSpPr>
        <p:spPr bwMode="auto">
          <a:xfrm>
            <a:off x="111125" y="620713"/>
            <a:ext cx="892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The impact in figures</a:t>
            </a:r>
          </a:p>
        </p:txBody>
      </p:sp>
      <p:sp>
        <p:nvSpPr>
          <p:cNvPr id="25604" name="7 Rectángulo"/>
          <p:cNvSpPr>
            <a:spLocks noChangeArrowheads="1"/>
          </p:cNvSpPr>
          <p:nvPr/>
        </p:nvSpPr>
        <p:spPr bwMode="auto">
          <a:xfrm>
            <a:off x="3995738" y="1557338"/>
            <a:ext cx="3852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Identified children with DNI </a:t>
            </a:r>
          </a:p>
          <a:p>
            <a:pPr algn="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2002 / 2013</a:t>
            </a:r>
          </a:p>
        </p:txBody>
      </p:sp>
      <p:sp>
        <p:nvSpPr>
          <p:cNvPr id="25605" name="8 Rectángulo"/>
          <p:cNvSpPr>
            <a:spLocks noChangeArrowheads="1"/>
          </p:cNvSpPr>
          <p:nvPr/>
        </p:nvSpPr>
        <p:spPr bwMode="auto">
          <a:xfrm>
            <a:off x="690563" y="5826125"/>
            <a:ext cx="7769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solidFill>
                  <a:srgbClr val="002060"/>
                </a:solidFill>
                <a:latin typeface="Calibri" pitchFamily="34" charset="0"/>
              </a:rPr>
              <a:t>Sources: INEI National Institute of Statistics and Informatics. Population Projections 2000 – 2015. National Survey of Strategic Programs ENAPRES. RENIEC National Register of Natural People RUIPN 2002-2013. Population identified by age group. Statistical Reports.</a:t>
            </a:r>
            <a:endParaRPr lang="en-US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606" name="10 CuadroTexto"/>
          <p:cNvSpPr txBox="1">
            <a:spLocks noChangeArrowheads="1"/>
          </p:cNvSpPr>
          <p:nvPr/>
        </p:nvSpPr>
        <p:spPr bwMode="auto">
          <a:xfrm>
            <a:off x="539750" y="1719263"/>
            <a:ext cx="40322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96.7% of children with DNI.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Increased security for children and their families.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More efficient social programs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Continued governmental support for the campaigns</a:t>
            </a:r>
            <a:r>
              <a:rPr lang="en-US" sz="2000" b="1">
                <a:latin typeface="Calibri" pitchFamily="34" charset="0"/>
              </a:rPr>
              <a:t>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560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536575" cy="39211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DD3B30-76F5-4F10-9B02-F8AA05554DBF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6626" name="4 CuadroTexto"/>
          <p:cNvSpPr txBox="1">
            <a:spLocks noChangeArrowheads="1"/>
          </p:cNvSpPr>
          <p:nvPr/>
        </p:nvSpPr>
        <p:spPr bwMode="auto">
          <a:xfrm>
            <a:off x="111125" y="620713"/>
            <a:ext cx="892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Sustainability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39750" y="1557338"/>
            <a:ext cx="4608513" cy="4302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Institutional </a:t>
            </a:r>
            <a:r>
              <a:rPr lang="en-US" sz="2000" b="1" dirty="0"/>
              <a:t>strength </a:t>
            </a:r>
            <a:r>
              <a:rPr lang="en-US" sz="2000" b="1" dirty="0"/>
              <a:t>of RENIEC</a:t>
            </a:r>
            <a:endParaRPr lang="en-US" sz="1600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539750" y="2058988"/>
            <a:ext cx="4608513" cy="4302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Strategic alliances </a:t>
            </a:r>
            <a:endParaRPr lang="en-US" sz="1600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539750" y="2562225"/>
            <a:ext cx="4608513" cy="768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Legal frame improved equals accessibility for vulnerable population</a:t>
            </a:r>
            <a:endParaRPr lang="en-US" sz="1600" dirty="0"/>
          </a:p>
        </p:txBody>
      </p:sp>
      <p:pic>
        <p:nvPicPr>
          <p:cNvPr id="26630" name="37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963988"/>
            <a:ext cx="25193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38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563" y="3963988"/>
            <a:ext cx="283051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Rectángulo redondeado"/>
          <p:cNvSpPr/>
          <p:nvPr/>
        </p:nvSpPr>
        <p:spPr>
          <a:xfrm>
            <a:off x="539750" y="5907088"/>
            <a:ext cx="2519363" cy="1809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2012 Coordination with allies in Piura.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3230563" y="5913438"/>
            <a:ext cx="2830512" cy="1793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2013 Coordination with </a:t>
            </a:r>
            <a:r>
              <a:rPr lang="en-US" sz="1000" b="1" dirty="0" err="1">
                <a:solidFill>
                  <a:schemeClr val="bg1"/>
                </a:solidFill>
              </a:rPr>
              <a:t>Achuar</a:t>
            </a:r>
            <a:r>
              <a:rPr lang="en-US" sz="1000" b="1" dirty="0">
                <a:solidFill>
                  <a:schemeClr val="bg1"/>
                </a:solidFill>
              </a:rPr>
              <a:t> representatives.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6634" name="4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990975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42 Rectángulo redondeado"/>
          <p:cNvSpPr/>
          <p:nvPr/>
        </p:nvSpPr>
        <p:spPr>
          <a:xfrm>
            <a:off x="6227763" y="5907088"/>
            <a:ext cx="2447925" cy="1809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2014 Promotion group at Ucayali.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539750" y="3495675"/>
            <a:ext cx="8135938" cy="3238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Coordination with strategic partners</a:t>
            </a:r>
          </a:p>
        </p:txBody>
      </p:sp>
      <p:pic>
        <p:nvPicPr>
          <p:cNvPr id="26637" name="46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4788" y="1566863"/>
            <a:ext cx="33909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663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536575" cy="39211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156B1-818D-4F7D-BB43-5F63C9F147B3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7650" name="17 CuadroTexto"/>
          <p:cNvSpPr txBox="1">
            <a:spLocks noChangeArrowheads="1"/>
          </p:cNvSpPr>
          <p:nvPr/>
        </p:nvSpPr>
        <p:spPr bwMode="auto">
          <a:xfrm>
            <a:off x="111125" y="620713"/>
            <a:ext cx="892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Lessons learned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468313" y="1628775"/>
            <a:ext cx="4679950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The </a:t>
            </a:r>
            <a:r>
              <a:rPr lang="en-US" sz="2000" b="1" dirty="0"/>
              <a:t>importance of consensus around the </a:t>
            </a:r>
            <a:r>
              <a:rPr lang="en-US" sz="2000" b="1" dirty="0"/>
              <a:t>initiative.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68313" y="2420938"/>
            <a:ext cx="4679950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The significance of institutional strength of RENIEC.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468313" y="3213100"/>
            <a:ext cx="4679950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Good combination through offices and Itinerant </a:t>
            </a:r>
            <a:r>
              <a:rPr lang="en-US" sz="2000" b="1" dirty="0"/>
              <a:t>Registration.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468313" y="4005263"/>
            <a:ext cx="4679950" cy="7191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Regulation must balance data security and easy access to registration.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292080" y="4256476"/>
            <a:ext cx="3333632" cy="3960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 Identifying children 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Ventanilla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Callao.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7658" name="39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663700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40 Rectángulo redondeado"/>
          <p:cNvSpPr/>
          <p:nvPr/>
        </p:nvSpPr>
        <p:spPr>
          <a:xfrm>
            <a:off x="468313" y="4797425"/>
            <a:ext cx="4679950" cy="719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Technological innovations should be appropriate to the </a:t>
            </a:r>
            <a:r>
              <a:rPr lang="en-US" sz="2000" b="1" dirty="0"/>
              <a:t>contexts.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468313" y="5589588"/>
            <a:ext cx="4679950" cy="7191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Need for intercultural perspective  to attain universal registration   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7662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536575" cy="39211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36D5D4-7E18-46E1-93BB-9AD772005F5D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048125"/>
            <a:ext cx="360203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8675" name="4 CuadroTexto"/>
          <p:cNvSpPr txBox="1">
            <a:spLocks noChangeArrowheads="1"/>
          </p:cNvSpPr>
          <p:nvPr/>
        </p:nvSpPr>
        <p:spPr bwMode="auto">
          <a:xfrm>
            <a:off x="111125" y="620713"/>
            <a:ext cx="8924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National ID Card for Peruvian children: Impact on human rights and development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23850" y="3213100"/>
            <a:ext cx="8218488" cy="4714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Thank You very much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8677" name="6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3238"/>
            <a:ext cx="8636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7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773238"/>
            <a:ext cx="9969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1773238"/>
            <a:ext cx="16906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9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1844675"/>
            <a:ext cx="17287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10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1844675"/>
            <a:ext cx="863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11 Imagen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1844675"/>
            <a:ext cx="18272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12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4188" y="4048125"/>
            <a:ext cx="1730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13 Imagen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" y="5260975"/>
            <a:ext cx="172878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14 Imagen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88138" y="4048125"/>
            <a:ext cx="76358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15 Imagen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03913" y="4044950"/>
            <a:ext cx="769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16 Imagen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54900" y="4048125"/>
            <a:ext cx="1220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17 Imagen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75463" y="5260975"/>
            <a:ext cx="18002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18 Imagen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03913" y="5272088"/>
            <a:ext cx="9731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527300"/>
            <a:ext cx="294322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7412" name="6 CuadroTexto"/>
          <p:cNvSpPr txBox="1">
            <a:spLocks noChangeArrowheads="1"/>
          </p:cNvSpPr>
          <p:nvPr/>
        </p:nvSpPr>
        <p:spPr bwMode="auto">
          <a:xfrm>
            <a:off x="219075" y="765175"/>
            <a:ext cx="892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Children Identification Program through DNI</a:t>
            </a:r>
            <a:endParaRPr lang="es-PE" sz="32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13" name="8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3213100"/>
            <a:ext cx="21780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curvada hacia abajo"/>
          <p:cNvSpPr/>
          <p:nvPr/>
        </p:nvSpPr>
        <p:spPr>
          <a:xfrm>
            <a:off x="755650" y="3206750"/>
            <a:ext cx="2663825" cy="3667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948488" y="2420938"/>
            <a:ext cx="1871662" cy="2873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/>
              <a:t>1´285,220 </a:t>
            </a:r>
            <a:r>
              <a:rPr lang="es-PE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km²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948488" y="2765425"/>
            <a:ext cx="1871662" cy="3032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/>
              <a:t>3,079.5 </a:t>
            </a:r>
            <a:r>
              <a:rPr lang="es-PE" sz="1500" b="1" dirty="0"/>
              <a:t>km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364163" y="2781300"/>
            <a:ext cx="1512887" cy="3000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Waterfront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364163" y="2420938"/>
            <a:ext cx="1512887" cy="2873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Area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341313" y="1700213"/>
            <a:ext cx="4878387" cy="4714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Geographical location</a:t>
            </a:r>
            <a:endParaRPr lang="en-US" sz="22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5292725" y="1700213"/>
            <a:ext cx="3527425" cy="4714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Basic data</a:t>
            </a:r>
            <a:endParaRPr lang="en-US" sz="2200" b="1" dirty="0"/>
          </a:p>
        </p:txBody>
      </p:sp>
      <p:pic>
        <p:nvPicPr>
          <p:cNvPr id="17421" name="3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420938"/>
            <a:ext cx="503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36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420938"/>
            <a:ext cx="8921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3873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58FDA6-3F48-4B59-9711-C726C4C06F60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948488" y="3141663"/>
            <a:ext cx="1871662" cy="2873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/>
              <a:t>136,233 km² - 10.6</a:t>
            </a:r>
            <a:r>
              <a:rPr lang="es-PE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6948488" y="3487738"/>
            <a:ext cx="1871662" cy="3016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/>
              <a:t>404,844 </a:t>
            </a:r>
            <a:r>
              <a:rPr lang="es-PE" sz="1500" b="1" dirty="0"/>
              <a:t>km² - </a:t>
            </a:r>
            <a:r>
              <a:rPr lang="es-PE" sz="1500" b="1" dirty="0"/>
              <a:t>31.5</a:t>
            </a:r>
            <a:r>
              <a:rPr lang="es-PE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5364163" y="3487738"/>
            <a:ext cx="1511300" cy="301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Mountain area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364163" y="3141663"/>
            <a:ext cx="1511300" cy="2873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Coastal area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6948488" y="3860800"/>
            <a:ext cx="1873250" cy="2873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/>
              <a:t>744,142 km² - 57.9%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6948488" y="4221163"/>
            <a:ext cx="1871662" cy="3016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/>
              <a:t>30´814,175 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364163" y="4208463"/>
            <a:ext cx="1512887" cy="3000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Populatio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5364163" y="3860800"/>
            <a:ext cx="1512887" cy="2873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Jungle area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6948488" y="4581525"/>
            <a:ext cx="1871662" cy="3000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/>
              <a:t>24 </a:t>
            </a:r>
            <a:r>
              <a:rPr lang="es-PE" sz="1500" b="1" dirty="0"/>
              <a:t>/km²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364163" y="4581525"/>
            <a:ext cx="1511300" cy="3000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Pop. Density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6948488" y="4954588"/>
            <a:ext cx="1873250" cy="2873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 err="1"/>
              <a:t>Spanish</a:t>
            </a:r>
            <a:r>
              <a:rPr lang="es-PE" sz="1500" b="1" dirty="0"/>
              <a:t> </a:t>
            </a:r>
            <a:r>
              <a:rPr lang="es-PE" sz="1500" b="1" dirty="0"/>
              <a:t>/ </a:t>
            </a:r>
            <a:r>
              <a:rPr lang="es-PE" sz="1500" b="1" dirty="0"/>
              <a:t>Quechua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6948488" y="5300663"/>
            <a:ext cx="1873250" cy="3016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/>
              <a:t>Lima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5364163" y="5300663"/>
            <a:ext cx="1512887" cy="301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Capital City</a:t>
            </a:r>
          </a:p>
        </p:txBody>
      </p:sp>
      <p:sp>
        <p:nvSpPr>
          <p:cNvPr id="53" name="52 Rectángulo redondeado"/>
          <p:cNvSpPr/>
          <p:nvPr/>
        </p:nvSpPr>
        <p:spPr>
          <a:xfrm>
            <a:off x="5364163" y="4941888"/>
            <a:ext cx="1511300" cy="2873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Languages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6948488" y="5661025"/>
            <a:ext cx="1871662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/>
              <a:t>25 </a:t>
            </a:r>
            <a:r>
              <a:rPr lang="es-PE" sz="1500" b="1" dirty="0" err="1"/>
              <a:t>regions</a:t>
            </a:r>
            <a:endParaRPr lang="es-PE" sz="15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b="1" dirty="0">
                <a:solidFill>
                  <a:schemeClr val="bg1"/>
                </a:solidFill>
              </a:rPr>
              <a:t>195 </a:t>
            </a:r>
            <a:r>
              <a:rPr lang="es-PE" sz="1500" b="1" dirty="0" err="1">
                <a:solidFill>
                  <a:schemeClr val="bg1"/>
                </a:solidFill>
              </a:rPr>
              <a:t>provinces</a:t>
            </a:r>
            <a:endParaRPr lang="es-PE" sz="15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1846 districts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7" name="56 Rectángulo redondeado"/>
          <p:cNvSpPr/>
          <p:nvPr/>
        </p:nvSpPr>
        <p:spPr>
          <a:xfrm>
            <a:off x="5364163" y="5661025"/>
            <a:ext cx="1511300" cy="2873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Political </a:t>
            </a:r>
            <a:r>
              <a:rPr lang="en-US" sz="1500" b="1" dirty="0">
                <a:solidFill>
                  <a:schemeClr val="bg1"/>
                </a:solidFill>
              </a:rPr>
              <a:t>div.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628775"/>
            <a:ext cx="360203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8435" name="7 CuadroTexto"/>
          <p:cNvSpPr txBox="1">
            <a:spLocks noChangeArrowheads="1"/>
          </p:cNvSpPr>
          <p:nvPr/>
        </p:nvSpPr>
        <p:spPr bwMode="auto">
          <a:xfrm>
            <a:off x="219075" y="404813"/>
            <a:ext cx="892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Children Identification Program through DNI</a:t>
            </a:r>
            <a:endParaRPr lang="es-PE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8313" y="981075"/>
            <a:ext cx="8218487" cy="469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Peru is </a:t>
            </a:r>
            <a:r>
              <a:rPr lang="en-US" sz="2200" b="1" dirty="0"/>
              <a:t>a melting pot of cultures</a:t>
            </a:r>
          </a:p>
        </p:txBody>
      </p:sp>
      <p:pic>
        <p:nvPicPr>
          <p:cNvPr id="18437" name="9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868863"/>
            <a:ext cx="10795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868863"/>
            <a:ext cx="10795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5229225"/>
            <a:ext cx="1690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12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76700"/>
            <a:ext cx="1728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13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1013" y="3068638"/>
            <a:ext cx="6477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14 Imagen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3284538"/>
            <a:ext cx="22844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15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1628775"/>
            <a:ext cx="22717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16 Imagen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16238" y="4076700"/>
            <a:ext cx="15128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18 Imagen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59563" y="3068638"/>
            <a:ext cx="1333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20 Imagen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6463" y="5229225"/>
            <a:ext cx="18716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21 Imagen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01013" y="4149725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844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3873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A7CB90-9347-482A-B309-900336A83194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8450" name="Picture 2" descr="http://cdn.theatlantic.com/static/infocus/ashaninka121411/s_a01_1002306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59563" y="1628775"/>
            <a:ext cx="20161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4" descr="http://4.bp.blogspot.com/-U2L66e2Qv-E/UZkSKDVrrhI/AAAAAAAABCY/w2NMK9c70xs/s1600/471170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32588" y="5229225"/>
            <a:ext cx="20161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700213"/>
            <a:ext cx="243681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13 CuadroTexto"/>
          <p:cNvSpPr txBox="1">
            <a:spLocks noChangeArrowheads="1"/>
          </p:cNvSpPr>
          <p:nvPr/>
        </p:nvSpPr>
        <p:spPr bwMode="auto">
          <a:xfrm>
            <a:off x="111125" y="620713"/>
            <a:ext cx="892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What is the reform initiative / best practice about?</a:t>
            </a:r>
            <a:endParaRPr lang="en-US" sz="1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627313" y="1412875"/>
            <a:ext cx="3457575" cy="3603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Identifying </a:t>
            </a:r>
            <a:r>
              <a:rPr lang="en-US" b="1" dirty="0" err="1">
                <a:solidFill>
                  <a:schemeClr val="bg1"/>
                </a:solidFill>
              </a:rPr>
              <a:t>p</a:t>
            </a:r>
            <a:r>
              <a:rPr lang="en-US" b="1" dirty="0" err="1">
                <a:solidFill>
                  <a:schemeClr val="bg1"/>
                </a:solidFill>
              </a:rPr>
              <a:t>eruvian</a:t>
            </a:r>
            <a:r>
              <a:rPr lang="en-US" b="1" dirty="0">
                <a:solidFill>
                  <a:schemeClr val="bg1"/>
                </a:solidFill>
              </a:rPr>
              <a:t> children.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627313" y="1989138"/>
            <a:ext cx="3457575" cy="18002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</a:rPr>
              <a:t>Began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2002.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</a:rPr>
              <a:t>Responsibility </a:t>
            </a:r>
            <a:r>
              <a:rPr lang="en-US" b="1" dirty="0">
                <a:solidFill>
                  <a:schemeClr val="bg1"/>
                </a:solidFill>
              </a:rPr>
              <a:t>of RENIEC.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</a:rPr>
              <a:t>National coverage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</a:rPr>
              <a:t>Task was to document more than 10 </a:t>
            </a:r>
            <a:r>
              <a:rPr lang="en-US" b="1" dirty="0">
                <a:solidFill>
                  <a:schemeClr val="bg1"/>
                </a:solidFill>
              </a:rPr>
              <a:t>million </a:t>
            </a:r>
            <a:r>
              <a:rPr lang="en-US" b="1" dirty="0">
                <a:solidFill>
                  <a:schemeClr val="bg1"/>
                </a:solidFill>
              </a:rPr>
              <a:t>children.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627313" y="3933825"/>
            <a:ext cx="3457575" cy="14398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</a:rPr>
              <a:t>Consensus on </a:t>
            </a:r>
            <a:r>
              <a:rPr lang="en-US" b="1" dirty="0">
                <a:solidFill>
                  <a:schemeClr val="bg1"/>
                </a:solidFill>
              </a:rPr>
              <a:t> the social </a:t>
            </a:r>
            <a:r>
              <a:rPr lang="en-US" b="1" dirty="0">
                <a:solidFill>
                  <a:schemeClr val="bg1"/>
                </a:solidFill>
              </a:rPr>
              <a:t>impact </a:t>
            </a:r>
            <a:r>
              <a:rPr lang="en-US" b="1" dirty="0">
                <a:solidFill>
                  <a:schemeClr val="bg1"/>
                </a:solidFill>
              </a:rPr>
              <a:t> of the children’s identification.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</a:rPr>
              <a:t>Will </a:t>
            </a:r>
            <a:r>
              <a:rPr lang="en-US" b="1" dirty="0">
                <a:solidFill>
                  <a:schemeClr val="bg1"/>
                </a:solidFill>
              </a:rPr>
              <a:t>increase safety, and effectiveness of </a:t>
            </a:r>
            <a:r>
              <a:rPr lang="en-US" b="1" dirty="0">
                <a:solidFill>
                  <a:schemeClr val="bg1"/>
                </a:solidFill>
              </a:rPr>
              <a:t>social </a:t>
            </a:r>
            <a:r>
              <a:rPr lang="en-US" b="1" dirty="0" err="1">
                <a:solidFill>
                  <a:schemeClr val="bg1"/>
                </a:solidFill>
              </a:rPr>
              <a:t>prog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627313" y="5445125"/>
            <a:ext cx="3457575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To achieve universal </a:t>
            </a:r>
            <a:r>
              <a:rPr lang="en-US" b="1" dirty="0">
                <a:solidFill>
                  <a:schemeClr val="bg1"/>
                </a:solidFill>
              </a:rPr>
              <a:t>coverage in the identification of </a:t>
            </a:r>
            <a:r>
              <a:rPr lang="en-US" b="1" dirty="0">
                <a:solidFill>
                  <a:schemeClr val="bg1"/>
                </a:solidFill>
              </a:rPr>
              <a:t>children.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95288" y="1412875"/>
            <a:ext cx="2089150" cy="3603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Definition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95288" y="2060575"/>
            <a:ext cx="2089150" cy="3603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Data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95288" y="4005263"/>
            <a:ext cx="2089150" cy="5762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Triggers of initiative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95288" y="5445125"/>
            <a:ext cx="2089150" cy="3603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Goal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946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3873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8DEEA-3EDC-4B33-9DC7-46144DA72755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0482" name="6 CuadroTexto"/>
          <p:cNvSpPr txBox="1">
            <a:spLocks noChangeArrowheads="1"/>
          </p:cNvSpPr>
          <p:nvPr/>
        </p:nvSpPr>
        <p:spPr bwMode="auto">
          <a:xfrm>
            <a:off x="111125" y="620713"/>
            <a:ext cx="8924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Children Identification in operation</a:t>
            </a:r>
          </a:p>
          <a:p>
            <a:pPr algn="ctr"/>
            <a:r>
              <a:rPr lang="en-US" sz="1600" b="1">
                <a:solidFill>
                  <a:srgbClr val="002060"/>
                </a:solidFill>
                <a:latin typeface="Calibri" pitchFamily="34" charset="0"/>
              </a:rPr>
              <a:t>Development process of the initiative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684213" y="2495550"/>
            <a:ext cx="2232025" cy="5016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Certificate of Live Birth</a:t>
            </a:r>
            <a:endParaRPr lang="en-US" b="1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2987675" y="2492375"/>
            <a:ext cx="2736850" cy="5048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Birth certificate</a:t>
            </a:r>
            <a:endParaRPr lang="en-US" b="1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5795963" y="2492375"/>
            <a:ext cx="2663825" cy="5048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DNI National ID Card</a:t>
            </a:r>
            <a:endParaRPr lang="en-US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611188" y="1844675"/>
            <a:ext cx="7921625" cy="4714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Peruvian identification cycle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048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3873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5BD44-ABAD-4754-85DA-3457274F966E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684213" y="3071813"/>
            <a:ext cx="2232025" cy="5016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Health Services 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2987675" y="3068638"/>
            <a:ext cx="2736850" cy="5032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Civil Register Offices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5795963" y="3068638"/>
            <a:ext cx="2663825" cy="5032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RENIEC Offices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684213" y="3648075"/>
            <a:ext cx="2232025" cy="50165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Ministry of Health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2987675" y="3644900"/>
            <a:ext cx="2736850" cy="5032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Municipalities</a:t>
            </a:r>
            <a:endParaRPr lang="en-US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5795963" y="3644900"/>
            <a:ext cx="2663825" cy="5032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RENIEC</a:t>
            </a:r>
            <a:endParaRPr lang="en-US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684213" y="4224338"/>
            <a:ext cx="2232025" cy="10763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r>
              <a:rPr lang="en-US" b="1" dirty="0"/>
              <a:t>Issued by health staff that assist </a:t>
            </a:r>
            <a:r>
              <a:rPr lang="en-US" b="1" dirty="0"/>
              <a:t>with deliveries. 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2987675" y="4221163"/>
            <a:ext cx="2736850" cy="1368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Live birth certification.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Done </a:t>
            </a:r>
            <a:r>
              <a:rPr lang="en-US" b="1" dirty="0"/>
              <a:t>by parents </a:t>
            </a:r>
            <a:r>
              <a:rPr lang="en-US" b="1" dirty="0"/>
              <a:t>carrying their </a:t>
            </a:r>
            <a:r>
              <a:rPr lang="en-US" b="1" dirty="0"/>
              <a:t>DNI (Both or one of them</a:t>
            </a:r>
            <a:r>
              <a:rPr lang="en-US" b="1" dirty="0"/>
              <a:t>).</a:t>
            </a:r>
            <a:endParaRPr lang="en-US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5795963" y="4221163"/>
            <a:ext cx="2663825" cy="2016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Birth certificate.</a:t>
            </a:r>
          </a:p>
          <a:p>
            <a:pPr algn="ctr"/>
            <a:r>
              <a:rPr lang="en-US" b="1">
                <a:solidFill>
                  <a:srgbClr val="000000"/>
                </a:solidFill>
              </a:rPr>
              <a:t>Parents or direct relative carrying their  DNI.</a:t>
            </a:r>
          </a:p>
          <a:p>
            <a:pPr algn="ctr"/>
            <a:r>
              <a:rPr lang="en-US" b="1">
                <a:solidFill>
                  <a:srgbClr val="000000"/>
                </a:solidFill>
              </a:rPr>
              <a:t>Any domiciliary certificate.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3 CuadroTexto"/>
          <p:cNvSpPr txBox="1">
            <a:spLocks noChangeArrowheads="1"/>
          </p:cNvSpPr>
          <p:nvPr/>
        </p:nvSpPr>
        <p:spPr bwMode="auto">
          <a:xfrm>
            <a:off x="539750" y="2636838"/>
            <a:ext cx="53276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Regulatory simplification.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New set of people that can declare to children for DNI paperwork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Certificate of live birth number will be the same for birth certificates and DNI.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Team work with social ministries to associate the DNI to social programs.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1507" name="5 CuadroTexto"/>
          <p:cNvSpPr txBox="1">
            <a:spLocks noChangeArrowheads="1"/>
          </p:cNvSpPr>
          <p:nvPr/>
        </p:nvSpPr>
        <p:spPr bwMode="auto">
          <a:xfrm>
            <a:off x="111125" y="620713"/>
            <a:ext cx="8924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Children Identification in operation</a:t>
            </a:r>
          </a:p>
          <a:p>
            <a:pPr algn="ctr"/>
            <a:r>
              <a:rPr lang="en-US" sz="1600" b="1">
                <a:solidFill>
                  <a:srgbClr val="002060"/>
                </a:solidFill>
                <a:latin typeface="Calibri" pitchFamily="34" charset="0"/>
              </a:rPr>
              <a:t>Development process of the initiative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11188" y="1844675"/>
            <a:ext cx="7921625" cy="4714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Some changes </a:t>
            </a:r>
            <a:r>
              <a:rPr lang="en-US" sz="2200" b="1" dirty="0"/>
              <a:t>in </a:t>
            </a:r>
            <a:r>
              <a:rPr lang="en-US" sz="2200" b="1" dirty="0"/>
              <a:t>the process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1510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3873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021FCF-2EDB-4412-B956-52E97AEFF4E6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1511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800" y="2744788"/>
            <a:ext cx="23860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 redondeado"/>
          <p:cNvSpPr/>
          <p:nvPr/>
        </p:nvSpPr>
        <p:spPr>
          <a:xfrm>
            <a:off x="6156176" y="5625244"/>
            <a:ext cx="2376264" cy="3960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 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at 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schools.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Delicias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Villa. Chorrillos. Lima.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2530" name="5 CuadroTexto"/>
          <p:cNvSpPr txBox="1">
            <a:spLocks noChangeArrowheads="1"/>
          </p:cNvSpPr>
          <p:nvPr/>
        </p:nvSpPr>
        <p:spPr bwMode="auto">
          <a:xfrm>
            <a:off x="111125" y="620713"/>
            <a:ext cx="8924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Management of the process</a:t>
            </a:r>
          </a:p>
          <a:p>
            <a:pPr algn="ctr"/>
            <a:r>
              <a:rPr lang="en-US" sz="1600" b="1">
                <a:solidFill>
                  <a:srgbClr val="002060"/>
                </a:solidFill>
                <a:latin typeface="Calibri" pitchFamily="34" charset="0"/>
              </a:rPr>
              <a:t>Keys to start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711450" y="1773238"/>
            <a:ext cx="5838825" cy="7921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Persuade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the importance of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initiative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need for funds</a:t>
            </a:r>
            <a:endParaRPr lang="en-US" sz="20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611188" y="3141663"/>
            <a:ext cx="1890712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Managenment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1188" y="2668588"/>
            <a:ext cx="79390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</a:rPr>
              <a:t>Change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management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Key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strategies</a:t>
            </a:r>
            <a:endParaRPr lang="es-P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627313" y="3141663"/>
            <a:ext cx="1890712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643438" y="3141663"/>
            <a:ext cx="1890712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659563" y="3141663"/>
            <a:ext cx="1890712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Advocacy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873125" y="1803400"/>
            <a:ext cx="1611313" cy="6889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611188" y="3789363"/>
            <a:ext cx="1890712" cy="881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Mass campaigns in urban </a:t>
            </a:r>
            <a:r>
              <a:rPr lang="en-US" dirty="0"/>
              <a:t>/ rural areas</a:t>
            </a:r>
            <a:endParaRPr lang="en-US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611188" y="4797425"/>
            <a:ext cx="1890712" cy="12239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Deployment 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of Itinerant Registration Teams</a:t>
            </a:r>
            <a:endParaRPr lang="en-US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627313" y="3789363"/>
            <a:ext cx="1890712" cy="611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Simplification of </a:t>
            </a:r>
            <a:r>
              <a:rPr lang="en-US" dirty="0"/>
              <a:t>procedures</a:t>
            </a:r>
            <a:endParaRPr lang="en-US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2627313" y="4508500"/>
            <a:ext cx="1890712" cy="3968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Free DNI</a:t>
            </a:r>
            <a:endParaRPr lang="en-US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2627313" y="5013325"/>
            <a:ext cx="1890712" cy="10080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Renewing </a:t>
            </a:r>
            <a:r>
              <a:rPr lang="en-US" dirty="0"/>
              <a:t>destroyed birth registers</a:t>
            </a:r>
            <a:endParaRPr lang="en-US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4643438" y="3789363"/>
            <a:ext cx="1890712" cy="12239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Strategic alliances with public/private </a:t>
            </a:r>
            <a:r>
              <a:rPr lang="en-US" dirty="0"/>
              <a:t>organizations</a:t>
            </a:r>
            <a:endParaRPr lang="en-US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4643438" y="5140325"/>
            <a:ext cx="1890712" cy="12414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Strong support from international </a:t>
            </a:r>
            <a:r>
              <a:rPr lang="en-US" dirty="0"/>
              <a:t>cooperation</a:t>
            </a:r>
            <a:endParaRPr lang="en-US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6659563" y="3789363"/>
            <a:ext cx="1890712" cy="1008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Strong </a:t>
            </a:r>
            <a:r>
              <a:rPr lang="en-US" dirty="0"/>
              <a:t>promotion with </a:t>
            </a:r>
            <a:r>
              <a:rPr lang="en-US" dirty="0"/>
              <a:t>decision </a:t>
            </a:r>
            <a:r>
              <a:rPr lang="en-US" dirty="0"/>
              <a:t>makers</a:t>
            </a:r>
            <a:endParaRPr lang="en-US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6659563" y="4905375"/>
            <a:ext cx="1890712" cy="13319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Massive information and awareness </a:t>
            </a:r>
            <a:r>
              <a:rPr lang="en-US" dirty="0"/>
              <a:t>campaigns</a:t>
            </a:r>
            <a:endParaRPr lang="en-US" dirty="0"/>
          </a:p>
        </p:txBody>
      </p:sp>
      <p:sp>
        <p:nvSpPr>
          <p:cNvPr id="42" name="41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254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3873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1780EF-A749-492B-97A9-18560ADEC8FF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3554" name="5 CuadroTexto"/>
          <p:cNvSpPr txBox="1">
            <a:spLocks noChangeArrowheads="1"/>
          </p:cNvSpPr>
          <p:nvPr/>
        </p:nvSpPr>
        <p:spPr bwMode="auto">
          <a:xfrm>
            <a:off x="111125" y="620713"/>
            <a:ext cx="892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Constraints and solutions</a:t>
            </a:r>
            <a:endParaRPr lang="en-US" sz="1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8313" y="1341438"/>
            <a:ext cx="3600450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Poverty and extreme poverty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4643438" y="1412875"/>
            <a:ext cx="3960812" cy="647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Free DNI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395288" y="2205038"/>
            <a:ext cx="3673475" cy="647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Remoteness of rural populations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643438" y="2205038"/>
            <a:ext cx="3959225" cy="647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Itinerant Registration Teams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395288" y="2997200"/>
            <a:ext cx="3600450" cy="647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Legal constraints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4643438" y="3068638"/>
            <a:ext cx="3959225" cy="5762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Regulatory simplification.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395288" y="3789363"/>
            <a:ext cx="3673475" cy="5762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Political constraints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4643438" y="3860800"/>
            <a:ext cx="4049712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Alliances, Networking</a:t>
            </a:r>
            <a:r>
              <a:rPr lang="en-US" sz="16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395288" y="4508500"/>
            <a:ext cx="3673475" cy="576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Cultural constraints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4643438" y="4508500"/>
            <a:ext cx="4032250" cy="576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Bilingual Registration Teams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395288" y="5229225"/>
            <a:ext cx="3673475" cy="576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Institutional constraints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4643438" y="5300663"/>
            <a:ext cx="4032250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Increased RENIEC offices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395288" y="5949950"/>
            <a:ext cx="3744912" cy="576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Civil Register constraints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4643438" y="5949950"/>
            <a:ext cx="4032250" cy="5032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Strengthening civil registries</a:t>
            </a:r>
            <a:r>
              <a:rPr lang="en-US" sz="16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357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3873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944464-BE1B-46E7-9421-D88350BC2905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4578" name="5 CuadroTexto"/>
          <p:cNvSpPr txBox="1">
            <a:spLocks noChangeArrowheads="1"/>
          </p:cNvSpPr>
          <p:nvPr/>
        </p:nvSpPr>
        <p:spPr bwMode="auto">
          <a:xfrm>
            <a:off x="111125" y="620713"/>
            <a:ext cx="8924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Enabling factors</a:t>
            </a:r>
          </a:p>
          <a:p>
            <a:pPr algn="ctr"/>
            <a:r>
              <a:rPr lang="en-US" sz="1600" b="1">
                <a:solidFill>
                  <a:srgbClr val="002060"/>
                </a:solidFill>
                <a:latin typeface="Calibri" pitchFamily="34" charset="0"/>
              </a:rPr>
              <a:t>What worked and what did not work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790700"/>
            <a:ext cx="243681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Rectángulo redondeado"/>
          <p:cNvSpPr/>
          <p:nvPr/>
        </p:nvSpPr>
        <p:spPr>
          <a:xfrm>
            <a:off x="539750" y="1773238"/>
            <a:ext cx="5400675" cy="7191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RENIEC is an administratively </a:t>
            </a:r>
            <a:r>
              <a:rPr lang="en-US" sz="2000" b="1" dirty="0"/>
              <a:t>and legally </a:t>
            </a:r>
            <a:r>
              <a:rPr lang="en-US" sz="2000" b="1" dirty="0"/>
              <a:t>autonomous institution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539750" y="2565400"/>
            <a:ext cx="5400675" cy="719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Partnership with local governments and social programs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539750" y="3357563"/>
            <a:ext cx="5400675" cy="7191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Itinerant Registration and free DNI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539750" y="4149725"/>
            <a:ext cx="5400675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Technological innovations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6227763" y="5553075"/>
            <a:ext cx="2436812" cy="3968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2014 Gran </a:t>
            </a:r>
            <a:r>
              <a:rPr lang="en-US" sz="1000" b="1" dirty="0" err="1">
                <a:solidFill>
                  <a:schemeClr val="bg1"/>
                </a:solidFill>
              </a:rPr>
              <a:t>Shinungari</a:t>
            </a:r>
            <a:r>
              <a:rPr lang="en-US" sz="1000" b="1" dirty="0">
                <a:solidFill>
                  <a:schemeClr val="bg1"/>
                </a:solidFill>
              </a:rPr>
              <a:t> Native Community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La </a:t>
            </a:r>
            <a:r>
              <a:rPr lang="en-US" sz="1000" b="1" dirty="0" err="1">
                <a:solidFill>
                  <a:schemeClr val="bg1"/>
                </a:solidFill>
              </a:rPr>
              <a:t>Convención</a:t>
            </a:r>
            <a:r>
              <a:rPr lang="en-US" sz="1000" b="1" dirty="0">
                <a:solidFill>
                  <a:schemeClr val="bg1"/>
                </a:solidFill>
              </a:rPr>
              <a:t>, Cusco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539750" y="5229225"/>
            <a:ext cx="5400675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Insufficient RENIEC offices nationwide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39750" y="4711700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Restrictions: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39750" y="5732463"/>
            <a:ext cx="5400675" cy="433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Weaknesses remain in Registry Offices</a:t>
            </a:r>
            <a:r>
              <a:rPr lang="en-US" sz="2000" b="1" dirty="0"/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6545263"/>
            <a:ext cx="9144000" cy="196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458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3175" y="6465888"/>
            <a:ext cx="3873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FFAA18-7552-4A12-A5FD-72C1876BDEDE}" type="slidenum">
              <a:rPr lang="es-PE" sz="1600">
                <a:solidFill>
                  <a:srgbClr val="00206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PE" sz="16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635</Words>
  <Application>Microsoft Office PowerPoint</Application>
  <PresentationFormat>On-screen Show (4:3)</PresentationFormat>
  <Paragraphs>157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Arial</vt:lpstr>
      <vt:lpstr>Arial Black</vt:lpstr>
      <vt:lpstr>Wingdings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RCACERES</dc:creator>
  <cp:lastModifiedBy>SISTEMAS</cp:lastModifiedBy>
  <cp:revision>210</cp:revision>
  <cp:lastPrinted>2014-09-29T20:36:38Z</cp:lastPrinted>
  <dcterms:created xsi:type="dcterms:W3CDTF">2014-09-25T00:33:19Z</dcterms:created>
  <dcterms:modified xsi:type="dcterms:W3CDTF">2014-10-03T05:18:28Z</dcterms:modified>
</cp:coreProperties>
</file>