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3"/>
  </p:notesMasterIdLst>
  <p:handoutMasterIdLst>
    <p:handoutMasterId r:id="rId24"/>
  </p:handoutMasterIdLst>
  <p:sldIdLst>
    <p:sldId id="712" r:id="rId5"/>
    <p:sldId id="904" r:id="rId6"/>
    <p:sldId id="916" r:id="rId7"/>
    <p:sldId id="917" r:id="rId8"/>
    <p:sldId id="909" r:id="rId9"/>
    <p:sldId id="924" r:id="rId10"/>
    <p:sldId id="927" r:id="rId11"/>
    <p:sldId id="911" r:id="rId12"/>
    <p:sldId id="923" r:id="rId13"/>
    <p:sldId id="912" r:id="rId14"/>
    <p:sldId id="913" r:id="rId15"/>
    <p:sldId id="925" r:id="rId16"/>
    <p:sldId id="926" r:id="rId17"/>
    <p:sldId id="914" r:id="rId18"/>
    <p:sldId id="915" r:id="rId19"/>
    <p:sldId id="922" r:id="rId20"/>
    <p:sldId id="763" r:id="rId21"/>
    <p:sldId id="929" r:id="rId22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2FF69E-BB33-44DB-A72E-D94E07A05FB6}">
          <p14:sldIdLst>
            <p14:sldId id="712"/>
            <p14:sldId id="904"/>
            <p14:sldId id="916"/>
            <p14:sldId id="917"/>
            <p14:sldId id="909"/>
            <p14:sldId id="924"/>
            <p14:sldId id="927"/>
            <p14:sldId id="911"/>
            <p14:sldId id="923"/>
            <p14:sldId id="912"/>
            <p14:sldId id="913"/>
            <p14:sldId id="925"/>
            <p14:sldId id="926"/>
            <p14:sldId id="914"/>
            <p14:sldId id="915"/>
            <p14:sldId id="922"/>
            <p14:sldId id="763"/>
            <p14:sldId id="9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E6E6"/>
    <a:srgbClr val="FFFFFF"/>
    <a:srgbClr val="DDF5FF"/>
    <a:srgbClr val="0B5395"/>
    <a:srgbClr val="4472C4"/>
    <a:srgbClr val="7DB4B7"/>
    <a:srgbClr val="EFFFFF"/>
    <a:srgbClr val="EEFFFF"/>
    <a:srgbClr val="8DD8F8"/>
    <a:srgbClr val="8CD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529" autoAdjust="0"/>
    <p:restoredTop sz="85083" autoAdjust="0"/>
  </p:normalViewPr>
  <p:slideViewPr>
    <p:cSldViewPr snapToGrid="0">
      <p:cViewPr>
        <p:scale>
          <a:sx n="80" d="100"/>
          <a:sy n="80" d="100"/>
        </p:scale>
        <p:origin x="-294" y="-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422" cy="497526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149" y="1"/>
            <a:ext cx="2930421" cy="497526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9E912F7F-5834-4E81-BEF8-AADB5F765740}" type="datetimeFigureOut">
              <a:rPr lang="en-US" smtClean="0"/>
              <a:pPr/>
              <a:t>12/21/2024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389"/>
            <a:ext cx="2930422" cy="49752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149" y="9443389"/>
            <a:ext cx="2930421" cy="49752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EFC8C943-0B58-427B-9550-AB12ABEB6A4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8" cy="498853"/>
          </a:xfrm>
          <a:prstGeom prst="rect">
            <a:avLst/>
          </a:prstGeom>
        </p:spPr>
        <p:txBody>
          <a:bodyPr vert="horz" lIns="97242" tIns="48621" rIns="97242" bIns="4862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8" cy="498853"/>
          </a:xfrm>
          <a:prstGeom prst="rect">
            <a:avLst/>
          </a:prstGeom>
        </p:spPr>
        <p:txBody>
          <a:bodyPr vert="horz" lIns="97242" tIns="48621" rIns="97242" bIns="48621" rtlCol="0"/>
          <a:lstStyle>
            <a:lvl1pPr algn="r">
              <a:defRPr sz="1300"/>
            </a:lvl1pPr>
          </a:lstStyle>
          <a:p>
            <a:fld id="{3B58E6F0-FE25-40D9-AF07-2A9CC667BB42}" type="datetimeFigureOut">
              <a:rPr lang="en-IN" smtClean="0"/>
              <a:pPr/>
              <a:t>21-12-2024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44600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242" tIns="48621" rIns="97242" bIns="4862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7"/>
            <a:ext cx="5408930" cy="3914864"/>
          </a:xfrm>
          <a:prstGeom prst="rect">
            <a:avLst/>
          </a:prstGeom>
        </p:spPr>
        <p:txBody>
          <a:bodyPr vert="horz" lIns="97242" tIns="48621" rIns="97242" bIns="486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3"/>
            <a:ext cx="2929838" cy="498852"/>
          </a:xfrm>
          <a:prstGeom prst="rect">
            <a:avLst/>
          </a:prstGeom>
        </p:spPr>
        <p:txBody>
          <a:bodyPr vert="horz" lIns="97242" tIns="48621" rIns="97242" bIns="4862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8" cy="498852"/>
          </a:xfrm>
          <a:prstGeom prst="rect">
            <a:avLst/>
          </a:prstGeom>
        </p:spPr>
        <p:txBody>
          <a:bodyPr vert="horz" lIns="97242" tIns="48621" rIns="97242" bIns="48621" rtlCol="0" anchor="b"/>
          <a:lstStyle>
            <a:lvl1pPr algn="r">
              <a:defRPr sz="1300"/>
            </a:lvl1pPr>
          </a:lstStyle>
          <a:p>
            <a:fld id="{FDEC83D1-39A6-4311-BE29-1DA300C10C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0923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050" y="1244600"/>
            <a:ext cx="6215063" cy="3497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6117" y="7361284"/>
            <a:ext cx="5408930" cy="13384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83D1-39A6-4311-BE29-1DA300C10CCB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7452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83D1-39A6-4311-BE29-1DA300C10CCB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7691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83D1-39A6-4311-BE29-1DA300C10CCB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8042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83D1-39A6-4311-BE29-1DA300C10CCB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852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83D1-39A6-4311-BE29-1DA300C10CCB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852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83D1-39A6-4311-BE29-1DA300C10CCB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852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83D1-39A6-4311-BE29-1DA300C10CCB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6107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83D1-39A6-4311-BE29-1DA300C10CCB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631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83D1-39A6-4311-BE29-1DA300C10CCB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90700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83D1-39A6-4311-BE29-1DA300C10CCB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6414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83D1-39A6-4311-BE29-1DA300C10CCB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082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5AC8-633A-45A5-A788-987C3CDFE18E}" type="datetimeFigureOut">
              <a:rPr lang="en-IN" smtClean="0"/>
              <a:pPr/>
              <a:t>21-12-2024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7427-4895-492C-9FBF-A0633C15CF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5AC8-633A-45A5-A788-987C3CDFE18E}" type="datetimeFigureOut">
              <a:rPr lang="en-IN" smtClean="0"/>
              <a:pPr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7427-4895-492C-9FBF-A0633C15CF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5AC8-633A-45A5-A788-987C3CDFE18E}" type="datetimeFigureOut">
              <a:rPr lang="en-IN" smtClean="0"/>
              <a:pPr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7427-4895-492C-9FBF-A0633C15CF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5AC8-633A-45A5-A788-987C3CDFE18E}" type="datetimeFigureOut">
              <a:rPr lang="en-IN" smtClean="0"/>
              <a:pPr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7427-4895-492C-9FBF-A0633C15CF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5AC8-633A-45A5-A788-987C3CDFE18E}" type="datetimeFigureOut">
              <a:rPr lang="en-IN" smtClean="0"/>
              <a:pPr/>
              <a:t>21-12-2024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7427-4895-492C-9FBF-A0633C15CF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5AC8-633A-45A5-A788-987C3CDFE18E}" type="datetimeFigureOut">
              <a:rPr lang="en-IN" smtClean="0"/>
              <a:pPr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7427-4895-492C-9FBF-A0633C15CF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5AC8-633A-45A5-A788-987C3CDFE18E}" type="datetimeFigureOut">
              <a:rPr lang="en-IN" smtClean="0"/>
              <a:pPr/>
              <a:t>21-12-2024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7427-4895-492C-9FBF-A0633C15CF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5AC8-633A-45A5-A788-987C3CDFE18E}" type="datetimeFigureOut">
              <a:rPr lang="en-IN" smtClean="0"/>
              <a:pPr/>
              <a:t>21-12-2024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7427-4895-492C-9FBF-A0633C15CF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5AC8-633A-45A5-A788-987C3CDFE18E}" type="datetimeFigureOut">
              <a:rPr lang="en-IN" smtClean="0"/>
              <a:pPr/>
              <a:t>21-12-2024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7427-4895-492C-9FBF-A0633C15CF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5AC8-633A-45A5-A788-987C3CDFE18E}" type="datetimeFigureOut">
              <a:rPr lang="en-IN" smtClean="0"/>
              <a:pPr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7427-4895-492C-9FBF-A0633C15CF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5AC8-633A-45A5-A788-987C3CDFE18E}" type="datetimeFigureOut">
              <a:rPr lang="en-IN" smtClean="0"/>
              <a:pPr/>
              <a:t>21-12-2024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8657427-4895-492C-9FBF-A0633C15CF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4C5AC8-633A-45A5-A788-987C3CDFE18E}" type="datetimeFigureOut">
              <a:rPr lang="en-IN" smtClean="0"/>
              <a:pPr/>
              <a:t>21-12-2024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657427-4895-492C-9FBF-A0633C15CF2B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file:///E:\Rail%20Chaupal%20PPT%20Final%20Video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Rail%20Chaupal%20PPT%20Final%20Video.mp4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xmlns="" id="{92FB8DB1-8948-F9F2-B281-336DC9E58D58}"/>
              </a:ext>
            </a:extLst>
          </p:cNvPr>
          <p:cNvSpPr txBox="1"/>
          <p:nvPr/>
        </p:nvSpPr>
        <p:spPr>
          <a:xfrm>
            <a:off x="1420557" y="2712386"/>
            <a:ext cx="9580431" cy="47769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2164" algn="ctr" defTabSz="758952">
              <a:spcBef>
                <a:spcPts val="303"/>
              </a:spcBef>
            </a:pPr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C:\Users\RB-9845\Downloads\No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140" y="902870"/>
            <a:ext cx="8788081" cy="5566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E46BF-B916-0449-22CA-4F00C6B3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64" y="992032"/>
            <a:ext cx="10515600" cy="500906"/>
          </a:xfrm>
          <a:noFill/>
          <a:ln w="12700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257175" algn="ctr">
              <a:lnSpc>
                <a:spcPts val="3820"/>
              </a:lnSpc>
            </a:pPr>
            <a:r>
              <a:rPr lang="en-IN" sz="4000" b="1" spc="-15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Scrap Disposal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2513" y="1718731"/>
          <a:ext cx="10590663" cy="4122510"/>
        </p:xfrm>
        <a:graphic>
          <a:graphicData uri="http://schemas.openxmlformats.org/drawingml/2006/table">
            <a:tbl>
              <a:tblPr/>
              <a:tblGrid>
                <a:gridCol w="6209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7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36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7417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Particulars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Special Campaign 3.0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Special Campaign 4.0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4170">
                <a:tc>
                  <a:txBody>
                    <a:bodyPr/>
                    <a:lstStyle/>
                    <a:p>
                      <a:pPr lvl="0" algn="ctr" fontAlgn="ctr"/>
                      <a:r>
                        <a:rPr kumimoji="0" lang="en-I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Total waste removed (in tonnes)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61092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75558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4170">
                <a:tc>
                  <a:txBody>
                    <a:bodyPr/>
                    <a:lstStyle/>
                    <a:p>
                      <a:pPr lvl="0" algn="ctr" fontAlgn="ctr"/>
                      <a:r>
                        <a:rPr kumimoji="0" lang="en-I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Revenue generated from Office scrap disposal till date (In Rs.)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224.9 Cr.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452.40 Cr.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21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E46BF-B916-0449-22CA-4F00C6B3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6" y="1089051"/>
            <a:ext cx="10515600" cy="500906"/>
          </a:xfrm>
          <a:noFill/>
          <a:ln w="12700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257175" algn="ctr">
              <a:lnSpc>
                <a:spcPts val="3820"/>
              </a:lnSpc>
            </a:pPr>
            <a:r>
              <a:rPr lang="en-US" sz="4000" b="1" spc="-15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Enhancement of Office Spaces/work Place</a:t>
            </a:r>
            <a:endParaRPr lang="en-IN" sz="4000" b="1" spc="-15" dirty="0">
              <a:solidFill>
                <a:schemeClr val="accent1">
                  <a:lumMod val="75000"/>
                </a:schemeClr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A95F3DB-FF0D-E8F3-8754-A4D9903D32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5019" y="1487467"/>
            <a:ext cx="10610776" cy="598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indent="-360363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kumimoji="0" lang="en-US" altLang="en-US" sz="2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A complete</a:t>
            </a:r>
            <a:r>
              <a:rPr kumimoji="0" lang="en-IN" altLang="en-US" sz="2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IN" sz="2200" dirty="0"/>
              <a:t>renovation of Rail </a:t>
            </a:r>
            <a:r>
              <a:rPr lang="en-IN" sz="2200" dirty="0" err="1"/>
              <a:t>Bhawan</a:t>
            </a:r>
            <a:r>
              <a:rPr lang="en-IN" sz="2200" dirty="0"/>
              <a:t> focuses on modernizing infrastructure, energy-efficient designs, and creating a more functional workspace. </a:t>
            </a:r>
          </a:p>
          <a:p>
            <a:pPr marL="360363" indent="-360363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en-IN" sz="2200" dirty="0"/>
              <a:t>Office of South Eastern Railway re-modelled and retrofitted for enhancement of office space and better  aesthetics.</a:t>
            </a:r>
          </a:p>
          <a:p>
            <a:pPr marL="360363" indent="-360363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en-IN" sz="2200" dirty="0"/>
              <a:t>Record Room/Old store room located at HQ office, Central Railway was transformed into ‘Gym”. </a:t>
            </a:r>
          </a:p>
          <a:p>
            <a:pPr marL="360363" indent="-3603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en-IN" sz="1800" dirty="0"/>
          </a:p>
          <a:p>
            <a:pPr>
              <a:buNone/>
            </a:pPr>
            <a:endParaRPr lang="en-IN" sz="1800" dirty="0"/>
          </a:p>
          <a:p>
            <a:endParaRPr lang="en-IN" sz="1800" dirty="0"/>
          </a:p>
          <a:p>
            <a:endParaRPr lang="en-IN" sz="1800" dirty="0"/>
          </a:p>
          <a:p>
            <a:pPr marL="360363" indent="-3603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0996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RB-10862\Desktop\New folder\Gallery After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171" y="955343"/>
            <a:ext cx="3079699" cy="503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SCDPM 4.0\Exhibition Good Governance week\SER Efficient management.jpg"/>
          <p:cNvPicPr/>
          <p:nvPr/>
        </p:nvPicPr>
        <p:blipFill>
          <a:blip r:embed="rId3" cstate="print"/>
          <a:srcRect l="2868" t="13680" b="394"/>
          <a:stretch>
            <a:fillRect/>
          </a:stretch>
        </p:blipFill>
        <p:spPr bwMode="auto">
          <a:xfrm>
            <a:off x="7055893" y="933450"/>
            <a:ext cx="4926841" cy="507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61827" y="6100549"/>
            <a:ext cx="526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&amp; After image of Corridors in Rail </a:t>
            </a:r>
            <a:r>
              <a:rPr lang="en-US" dirty="0" err="1" smtClean="0"/>
              <a:t>Bhawan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1026" name="Picture 2" descr="C:\Users\RB-9845\Desktop\WhatsApp Image 2024-12-20 at 2.31.17 P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" y="933450"/>
            <a:ext cx="3221355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SCDPM 4.0\Exhibition Good Governance week\Selected Photos\Gym at CR H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859808"/>
            <a:ext cx="10263116" cy="5295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77443" y="6196084"/>
            <a:ext cx="649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Record room to Gym at HQ, Central Railway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E46BF-B916-0449-22CA-4F00C6B3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21" y="677343"/>
            <a:ext cx="10515600" cy="500906"/>
          </a:xfrm>
          <a:noFill/>
          <a:ln w="12700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257175" algn="ctr">
              <a:lnSpc>
                <a:spcPts val="3820"/>
              </a:lnSpc>
            </a:pPr>
            <a:r>
              <a:rPr lang="en-US" sz="4000" b="1" spc="-15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Waste to wealth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A95F3DB-FF0D-E8F3-8754-A4D9903D32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3899" y="5980837"/>
            <a:ext cx="573205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indent="-360363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en-IN" sz="1600" dirty="0"/>
              <a:t>An Idol of Lord </a:t>
            </a:r>
            <a:r>
              <a:rPr lang="en-IN" sz="1600" dirty="0" err="1"/>
              <a:t>Ganesh</a:t>
            </a:r>
            <a:r>
              <a:rPr lang="en-IN" sz="1600" dirty="0"/>
              <a:t> is made by using the scrap material at Raipur, South East Central Railway.</a:t>
            </a:r>
          </a:p>
          <a:p>
            <a:pPr marL="360363" indent="-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en-IN" sz="1800" dirty="0"/>
          </a:p>
          <a:p>
            <a:pPr marL="360363" indent="-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en-US" altLang="en-US" sz="1800" dirty="0"/>
          </a:p>
        </p:txBody>
      </p:sp>
      <p:pic>
        <p:nvPicPr>
          <p:cNvPr id="6" name="Picture 5" descr="D:\SCDPM 4.0\Exhibition Good Governance week\Selected Photos\Waste to Wonder Ganesh Idol.jf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16" y="1190058"/>
            <a:ext cx="5636526" cy="4828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D:\SCDPM 4.0\New folder\NR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764" y="1199412"/>
            <a:ext cx="5736676" cy="48465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74005" y="6291618"/>
            <a:ext cx="459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Waste to Art made by Northern Railways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3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E46BF-B916-0449-22CA-4F00C6B3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09" y="895087"/>
            <a:ext cx="10515600" cy="500906"/>
          </a:xfrm>
          <a:noFill/>
          <a:ln w="12700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257175" algn="ctr">
              <a:lnSpc>
                <a:spcPts val="3820"/>
              </a:lnSpc>
            </a:pPr>
            <a:r>
              <a:rPr lang="en-US" sz="4000" b="1" spc="-15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Rail </a:t>
            </a:r>
            <a:r>
              <a:rPr lang="en-US" sz="4000" b="1" spc="-15" dirty="0" err="1">
                <a:solidFill>
                  <a:schemeClr val="accent1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Chaupal</a:t>
            </a:r>
            <a:r>
              <a:rPr lang="en-US" sz="4000" b="1" spc="-15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 at Railway Stations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A95F3DB-FF0D-E8F3-8754-A4D9903D32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4182" y="1369091"/>
            <a:ext cx="111252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indent="-3603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Community Interaction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Provided a platform for passengers to share feedback, suggestions, and grievances directly with railway officials.</a:t>
            </a:r>
          </a:p>
          <a:p>
            <a:pPr marL="360363" indent="-3603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Awareness Programs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Educated passengers on safety, hygiene, and railway services through workshops and discussions.</a:t>
            </a:r>
          </a:p>
          <a:p>
            <a:pPr marL="360363" indent="-3603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Problem Solving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Facilitated prompt resolution of passenger issues, enhancing customer service.</a:t>
            </a:r>
          </a:p>
          <a:p>
            <a:pPr marL="360363" indent="-3603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Networking Opportunities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Encouraged connections among travelers, local businesses, and stakeholders.</a:t>
            </a:r>
          </a:p>
          <a:p>
            <a:pPr marL="360363" indent="-3603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Sustainability Initiatives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Promoted eco-friendly practices and awareness among passengers.</a:t>
            </a:r>
          </a:p>
        </p:txBody>
      </p:sp>
    </p:spTree>
    <p:extLst>
      <p:ext uri="{BB962C8B-B14F-4D97-AF65-F5344CB8AC3E}">
        <p14:creationId xmlns:p14="http://schemas.microsoft.com/office/powerpoint/2010/main" xmlns="" val="18202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il Chaupal PPT Final Video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190626" y="820262"/>
            <a:ext cx="7445828" cy="5584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E46BF-B916-0449-22CA-4F00C6B3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15" y="926519"/>
            <a:ext cx="9588679" cy="500906"/>
          </a:xfrm>
          <a:noFill/>
          <a:ln w="12700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257175" algn="ctr">
              <a:lnSpc>
                <a:spcPts val="3820"/>
              </a:lnSpc>
            </a:pPr>
            <a:r>
              <a:rPr lang="en-IN" sz="3600" b="1" spc="-15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IN" sz="4000" b="1" spc="-15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Special Campaign </a:t>
            </a:r>
            <a:r>
              <a:rPr lang="en-IN" sz="4000" b="1" spc="-15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4.0-Achievements</a:t>
            </a:r>
            <a:endParaRPr lang="en-IN" sz="4000" b="1" spc="-15" dirty="0">
              <a:solidFill>
                <a:schemeClr val="accent1">
                  <a:lumMod val="75000"/>
                </a:schemeClr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9E23DD-BA72-C0F9-2735-8843A6C0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383909"/>
            <a:ext cx="10678612" cy="5072309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623888" lvl="2" indent="-623888" algn="just">
              <a:buClrTx/>
              <a:buSzPct val="100000"/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623888" lvl="2" indent="-623888" algn="just">
              <a:buClrTx/>
              <a:buSzPct val="100000"/>
              <a:buFont typeface="Wingdings" pitchFamily="2" charset="2"/>
              <a:buChar char="Ø"/>
            </a:pPr>
            <a:r>
              <a:rPr lang="en-IN" sz="3000" dirty="0"/>
              <a:t>Campaign implemented at </a:t>
            </a:r>
            <a:r>
              <a:rPr lang="en-IN" sz="3000" b="1" dirty="0"/>
              <a:t>56,168</a:t>
            </a:r>
            <a:r>
              <a:rPr lang="en-IN" sz="3000" dirty="0"/>
              <a:t> sites</a:t>
            </a:r>
          </a:p>
          <a:p>
            <a:pPr marL="623888" lvl="2" indent="-623888" algn="just">
              <a:buClrTx/>
              <a:buSzPct val="100000"/>
              <a:buFont typeface="Wingdings" pitchFamily="2" charset="2"/>
              <a:buChar char="Ø"/>
            </a:pPr>
            <a:r>
              <a:rPr lang="en-IN" sz="3000" dirty="0"/>
              <a:t>Scrap Disposal - generated revenue of </a:t>
            </a:r>
            <a:r>
              <a:rPr lang="en-IN" sz="3000" b="1" dirty="0"/>
              <a:t>Rs. 452.40 </a:t>
            </a:r>
            <a:r>
              <a:rPr lang="en-IN" sz="3000" b="1" dirty="0" err="1"/>
              <a:t>crores</a:t>
            </a:r>
            <a:r>
              <a:rPr lang="en-IN" sz="3000" b="1" dirty="0"/>
              <a:t> </a:t>
            </a:r>
            <a:endParaRPr lang="en-IN" sz="3000" dirty="0"/>
          </a:p>
          <a:p>
            <a:pPr marL="623888" lvl="2" indent="-623888" algn="just">
              <a:buClrTx/>
              <a:buSzPct val="100000"/>
              <a:buFont typeface="Wingdings" pitchFamily="2" charset="2"/>
              <a:buChar char="Ø"/>
            </a:pPr>
            <a:r>
              <a:rPr lang="en-US" sz="3000" b="1" dirty="0"/>
              <a:t>12.14 lakhs square feet </a:t>
            </a:r>
            <a:r>
              <a:rPr lang="en-US" sz="3000" dirty="0"/>
              <a:t>space freed</a:t>
            </a:r>
          </a:p>
          <a:p>
            <a:pPr marL="623888" lvl="2" indent="-623888" algn="just">
              <a:buClrTx/>
              <a:buSzPct val="100000"/>
              <a:buFont typeface="Wingdings" pitchFamily="2" charset="2"/>
              <a:buChar char="Ø"/>
            </a:pPr>
            <a:r>
              <a:rPr lang="en-US" sz="3000" b="1" dirty="0"/>
              <a:t>2.53 lakhs </a:t>
            </a:r>
            <a:r>
              <a:rPr lang="en-US" sz="3000" dirty="0"/>
              <a:t>public grievances and appeals resolved</a:t>
            </a:r>
          </a:p>
          <a:p>
            <a:pPr marL="623888" lvl="2" indent="-623888" algn="just">
              <a:buClrTx/>
              <a:buSzPct val="100000"/>
              <a:buFont typeface="Wingdings" pitchFamily="2" charset="2"/>
              <a:buChar char="Ø"/>
            </a:pPr>
            <a:r>
              <a:rPr lang="en-US" sz="3000" b="1" dirty="0"/>
              <a:t>1.62 lakhs </a:t>
            </a:r>
            <a:r>
              <a:rPr lang="en-US" sz="3000" dirty="0"/>
              <a:t>files  reviewed</a:t>
            </a:r>
          </a:p>
          <a:p>
            <a:pPr marL="623888" lvl="2" indent="-623888" algn="just">
              <a:buClrTx/>
              <a:buSzPct val="100000"/>
              <a:buFont typeface="Wingdings" pitchFamily="2" charset="2"/>
              <a:buChar char="Ø"/>
            </a:pPr>
            <a:r>
              <a:rPr lang="en-US" sz="3000" b="1" dirty="0"/>
              <a:t>3713 </a:t>
            </a:r>
            <a:r>
              <a:rPr lang="en-US" sz="3000" dirty="0"/>
              <a:t>tweets posted and PIB Statements issued</a:t>
            </a:r>
          </a:p>
          <a:p>
            <a:pPr marL="623888" lvl="2" indent="-623888" algn="just">
              <a:buClrTx/>
              <a:buSzPct val="100000"/>
              <a:buFont typeface="Wingdings" pitchFamily="2" charset="2"/>
              <a:buChar char="Ø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Adequate media outreach through print/social/visual media/press conference</a:t>
            </a:r>
          </a:p>
          <a:p>
            <a:pPr marL="623888" lvl="2" indent="-623888" algn="just">
              <a:buClrTx/>
              <a:buSzPct val="100000"/>
              <a:buFont typeface="Wingdings" pitchFamily="2" charset="2"/>
              <a:buChar char="Ø"/>
            </a:pPr>
            <a:r>
              <a:rPr lang="en-IN" sz="3000" dirty="0"/>
              <a:t>Local channels/AIR used to propagate campaign highlights.</a:t>
            </a:r>
          </a:p>
          <a:p>
            <a:pPr marL="623888" lvl="2" indent="-623888" algn="just">
              <a:buClrTx/>
              <a:buSzPct val="100000"/>
              <a:buFont typeface="Wingdings" pitchFamily="2" charset="2"/>
              <a:buChar char="Ø"/>
            </a:pP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623888" lvl="2" indent="-623888" algn="just">
              <a:buClrTx/>
              <a:buSzPct val="100000"/>
              <a:buFont typeface="Wingdings" pitchFamily="2" charset="2"/>
              <a:buChar char="Ø"/>
            </a:pPr>
            <a:endParaRPr lang="en-US" sz="8000" dirty="0"/>
          </a:p>
          <a:p>
            <a:pPr marL="623888" lvl="2" indent="-623888" algn="just">
              <a:buClrTx/>
              <a:buSzPct val="100000"/>
              <a:buFont typeface="Wingdings" pitchFamily="2" charset="2"/>
              <a:buChar char="Ø"/>
            </a:pPr>
            <a:endParaRPr lang="en-US" sz="8000" dirty="0"/>
          </a:p>
          <a:p>
            <a:pPr marL="623888" lvl="2" indent="-623888" algn="just">
              <a:buClrTx/>
              <a:buSzPct val="100000"/>
              <a:buFont typeface="Wingdings" pitchFamily="2" charset="2"/>
              <a:buChar char="Ø"/>
            </a:pPr>
            <a:endParaRPr lang="en-US" sz="8000" dirty="0"/>
          </a:p>
          <a:p>
            <a:pPr marL="623888" lvl="2" indent="-623888" algn="just">
              <a:buClrTx/>
              <a:buSzPct val="100000"/>
              <a:buFont typeface="Wingdings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431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BE9A2B3-7467-D4C9-91A3-3162E2690F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05"/>
          <a:stretch/>
        </p:blipFill>
        <p:spPr>
          <a:xfrm>
            <a:off x="0" y="0"/>
            <a:ext cx="12192000" cy="69813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4D5BE71-3FE4-1C15-BB08-89CEBA9475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4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xmlns="" id="{FE446DCB-5BF9-0EF7-50BE-8FED477E28D4}"/>
              </a:ext>
            </a:extLst>
          </p:cNvPr>
          <p:cNvSpPr txBox="1">
            <a:spLocks/>
          </p:cNvSpPr>
          <p:nvPr/>
        </p:nvSpPr>
        <p:spPr>
          <a:xfrm>
            <a:off x="2827655" y="747946"/>
            <a:ext cx="6536690" cy="1022716"/>
          </a:xfrm>
          <a:prstGeom prst="rect">
            <a:avLst/>
          </a:prstGeom>
          <a:ln w="12700">
            <a:noFill/>
          </a:ln>
        </p:spPr>
        <p:txBody>
          <a:bodyPr vert="horz" wrap="square" lIns="0" tIns="6985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55"/>
              </a:spcBef>
            </a:pPr>
            <a:r>
              <a:rPr lang="hi-IN" sz="6600" b="1"/>
              <a:t>धन्यवाद</a:t>
            </a:r>
            <a:endParaRPr lang="hi-IN" sz="6600" b="1" dirty="0">
              <a:latin typeface="Times New Roman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3FB4C8-10F5-8A2E-37C2-E1BD272C4662}"/>
              </a:ext>
            </a:extLst>
          </p:cNvPr>
          <p:cNvSpPr txBox="1"/>
          <p:nvPr/>
        </p:nvSpPr>
        <p:spPr>
          <a:xfrm>
            <a:off x="3682022" y="5257095"/>
            <a:ext cx="515980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447C"/>
                </a:solidFill>
                <a:latin typeface="Georgia" panose="02040502050405020303" pitchFamily="18" charset="0"/>
                <a:ea typeface="Gadugi" panose="020B0502040204020203" pitchFamily="34" charset="0"/>
              </a:rPr>
              <a:t>Ministry of Railways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B47241-7FA3-4C50-5767-244C4E93F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55110" y1="44301" x2="59920" y2="44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41" t="21066" r="27282" b="20607"/>
          <a:stretch/>
        </p:blipFill>
        <p:spPr>
          <a:xfrm>
            <a:off x="5033870" y="2518608"/>
            <a:ext cx="2124259" cy="21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3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E46BF-B916-0449-22CA-4F00C6B3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23" y="679784"/>
            <a:ext cx="9262756" cy="487313"/>
          </a:xfrm>
          <a:noFill/>
          <a:ln w="12700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257175" algn="ctr">
              <a:lnSpc>
                <a:spcPts val="3820"/>
              </a:lnSpc>
            </a:pPr>
            <a:r>
              <a:rPr lang="en-US" sz="3600" b="1" spc="-15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Special Campaign 4.0 – Key points</a:t>
            </a:r>
            <a:endParaRPr lang="en-IN" sz="3600" b="1" spc="-15" dirty="0">
              <a:solidFill>
                <a:schemeClr val="accent1">
                  <a:lumMod val="75000"/>
                </a:schemeClr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9E23DD-BA72-C0F9-2735-8843A6C0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579236"/>
            <a:ext cx="11099672" cy="461374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539750" lvl="2" indent="-539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Special Campaign 4.0 focused on promoting efficiency, reducing pendency and improving  swachhata at work places.</a:t>
            </a:r>
          </a:p>
          <a:p>
            <a:pPr marL="539750" lvl="2" indent="-539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Covered all Zonal Railways/Divisional </a:t>
            </a:r>
            <a:r>
              <a:rPr lang="en-US" sz="2400" dirty="0">
                <a:cs typeface="Times New Roman" panose="02020603050405020304" pitchFamily="18" charset="0"/>
              </a:rPr>
              <a:t>offices /PSUs /PUs /Attached Subordinate /Field offices/Workshops/Stations.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539750" lvl="2" indent="-539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Focus was on implementation of the Campaign in Public Centric offices involving public interface.</a:t>
            </a:r>
          </a:p>
          <a:p>
            <a:pPr marL="539750" lvl="2" indent="-539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Saturation approach was adopted to cover all the field offices of Railways.</a:t>
            </a:r>
          </a:p>
          <a:p>
            <a:pPr marL="539750" lvl="2" indent="-539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Supervision of the campaign was done by senior officials on a regular basis. 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539750" lvl="2" indent="-539750" algn="just">
              <a:lnSpc>
                <a:spcPct val="150000"/>
              </a:lnSpc>
              <a:buFont typeface="Wingdings" pitchFamily="2" charset="2"/>
              <a:buChar char="q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475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E46BF-B916-0449-22CA-4F00C6B3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77" y="721349"/>
            <a:ext cx="11720945" cy="487313"/>
          </a:xfrm>
          <a:noFill/>
          <a:ln w="12700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257175" algn="ctr">
              <a:lnSpc>
                <a:spcPts val="3820"/>
              </a:lnSpc>
            </a:pPr>
            <a:r>
              <a:rPr lang="en-IN" sz="3600" b="1" spc="-15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 Special Campaign 4.0 – </a:t>
            </a:r>
            <a:r>
              <a:rPr lang="en-US" sz="3600" b="1" spc="-15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Preparatory</a:t>
            </a:r>
            <a:r>
              <a:rPr lang="en-IN" sz="3600" b="1" spc="-15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9E23DD-BA72-C0F9-2735-8843A6C0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579236"/>
            <a:ext cx="11099672" cy="4613746"/>
          </a:xfrm>
          <a:ln>
            <a:noFill/>
          </a:ln>
        </p:spPr>
        <p:txBody>
          <a:bodyPr>
            <a:normAutofit/>
          </a:bodyPr>
          <a:lstStyle/>
          <a:p>
            <a:pPr marL="622300" lvl="2" indent="-3556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Targets were set during preparatory phase of the campaign (16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Sep to  30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Sep’24). 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622300" lvl="2" indent="-3556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Nomination of more than 150 Nodal officers over entire Railways.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622300" lvl="2" indent="-3556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Creation of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WhatsApp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group of all Nodal officers for better coordination.</a:t>
            </a:r>
          </a:p>
          <a:p>
            <a:pPr marL="622300" lvl="2" indent="-3556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Targets fixed and uploaded on the portal of DARPG during the preparatory phase 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622300" lvl="2" indent="-3556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Launch of Achievement Phase of the campaign was from 02.10.2024.</a:t>
            </a:r>
          </a:p>
        </p:txBody>
      </p:sp>
    </p:spTree>
    <p:extLst>
      <p:ext uri="{BB962C8B-B14F-4D97-AF65-F5344CB8AC3E}">
        <p14:creationId xmlns:p14="http://schemas.microsoft.com/office/powerpoint/2010/main" xmlns="" val="20475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E46BF-B916-0449-22CA-4F00C6B3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2" y="679784"/>
            <a:ext cx="11720945" cy="487313"/>
          </a:xfrm>
          <a:noFill/>
          <a:ln w="12700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257175" algn="ctr">
              <a:lnSpc>
                <a:spcPts val="3820"/>
              </a:lnSpc>
            </a:pPr>
            <a:r>
              <a:rPr lang="en-IN" sz="3600" b="1" spc="-15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Special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9E23DD-BA72-C0F9-2735-8843A6C0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579236"/>
            <a:ext cx="11099672" cy="4613746"/>
          </a:xfrm>
          <a:ln>
            <a:noFill/>
          </a:ln>
        </p:spPr>
        <p:txBody>
          <a:bodyPr>
            <a:normAutofit/>
          </a:bodyPr>
          <a:lstStyle/>
          <a:p>
            <a:pPr marL="633412" lvl="4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en-IN" b="1" dirty="0">
                <a:cs typeface="Times New Roman" panose="02020603050405020304" pitchFamily="18" charset="0"/>
              </a:rPr>
              <a:t>Digitization</a:t>
            </a:r>
          </a:p>
          <a:p>
            <a:pPr marL="633412" lvl="4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en-IN" b="1" dirty="0">
                <a:cs typeface="Times New Roman" panose="02020603050405020304" pitchFamily="18" charset="0"/>
              </a:rPr>
              <a:t>Inclusivity</a:t>
            </a:r>
          </a:p>
          <a:p>
            <a:pPr marL="633412" lvl="4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en-US" b="1" dirty="0">
                <a:cs typeface="Times New Roman" panose="02020603050405020304" pitchFamily="18" charset="0"/>
              </a:rPr>
              <a:t>Scrap Disposal</a:t>
            </a:r>
          </a:p>
          <a:p>
            <a:pPr marL="633412" lvl="4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en-IN" b="1" dirty="0">
                <a:cs typeface="Times New Roman" panose="02020603050405020304" pitchFamily="18" charset="0"/>
              </a:rPr>
              <a:t>Enhancement of Office Spaces/Work Place </a:t>
            </a:r>
          </a:p>
          <a:p>
            <a:pPr marL="633412" lvl="4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en-IN" b="1" dirty="0">
                <a:cs typeface="Times New Roman" panose="02020603050405020304" pitchFamily="18" charset="0"/>
              </a:rPr>
              <a:t>Waste to Wealth</a:t>
            </a:r>
          </a:p>
          <a:p>
            <a:pPr marL="633412" lvl="4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en-IN" b="1" dirty="0">
                <a:cs typeface="Times New Roman" panose="02020603050405020304" pitchFamily="18" charset="0"/>
              </a:rPr>
              <a:t>“Rail </a:t>
            </a:r>
            <a:r>
              <a:rPr lang="en-IN" b="1" dirty="0" err="1">
                <a:cs typeface="Times New Roman" panose="02020603050405020304" pitchFamily="18" charset="0"/>
              </a:rPr>
              <a:t>Chaupal</a:t>
            </a:r>
            <a:r>
              <a:rPr lang="en-IN" b="1" dirty="0">
                <a:cs typeface="Times New Roman" panose="02020603050405020304" pitchFamily="18" charset="0"/>
              </a:rPr>
              <a:t>” at Railway Stations</a:t>
            </a:r>
          </a:p>
        </p:txBody>
      </p:sp>
      <p:sp>
        <p:nvSpPr>
          <p:cNvPr id="4" name="Google Shape;940;p36">
            <a:extLst>
              <a:ext uri="{FF2B5EF4-FFF2-40B4-BE49-F238E27FC236}">
                <a16:creationId xmlns:a16="http://schemas.microsoft.com/office/drawing/2014/main" xmlns="" id="{AD8678B9-9553-9B43-AB54-D77974274539}"/>
              </a:ext>
            </a:extLst>
          </p:cNvPr>
          <p:cNvSpPr txBox="1"/>
          <p:nvPr/>
        </p:nvSpPr>
        <p:spPr>
          <a:xfrm>
            <a:off x="8623301" y="1656755"/>
            <a:ext cx="2552768" cy="568843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a typeface="Fira Sans Extra Condensed Medium"/>
                <a:cs typeface="Fira Sans Extra Condensed Medium"/>
                <a:sym typeface="Fira Sans Extra Condensed Medium"/>
              </a:rPr>
              <a:t>In focus Offices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6A0A38-073C-FD75-708F-69B92903B1E4}"/>
              </a:ext>
            </a:extLst>
          </p:cNvPr>
          <p:cNvSpPr txBox="1"/>
          <p:nvPr/>
        </p:nvSpPr>
        <p:spPr>
          <a:xfrm>
            <a:off x="8661200" y="2281600"/>
            <a:ext cx="2527501" cy="2600712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cs typeface="Times New Roman" panose="02020603050405020304" pitchFamily="18" charset="0"/>
              </a:rPr>
              <a:t>Divisional offices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cs typeface="Times New Roman" panose="02020603050405020304" pitchFamily="18" charset="0"/>
              </a:rPr>
              <a:t>Attached Offices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cs typeface="Times New Roman" panose="02020603050405020304" pitchFamily="18" charset="0"/>
              </a:rPr>
              <a:t>Subordinate Offices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cs typeface="Times New Roman" panose="02020603050405020304" pitchFamily="18" charset="0"/>
              </a:rPr>
              <a:t>Field Offices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cs typeface="Times New Roman" panose="02020603050405020304" pitchFamily="18" charset="0"/>
              </a:rPr>
              <a:t>Workshops/Stations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cs typeface="Times New Roman" panose="02020603050405020304" pitchFamily="18" charset="0"/>
              </a:rPr>
              <a:t>PSUs &amp; PUs</a:t>
            </a:r>
          </a:p>
        </p:txBody>
      </p:sp>
    </p:spTree>
    <p:extLst>
      <p:ext uri="{BB962C8B-B14F-4D97-AF65-F5344CB8AC3E}">
        <p14:creationId xmlns:p14="http://schemas.microsoft.com/office/powerpoint/2010/main" xmlns="" val="20475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E46BF-B916-0449-22CA-4F00C6B3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80" y="724022"/>
            <a:ext cx="10515600" cy="500906"/>
          </a:xfrm>
          <a:noFill/>
          <a:ln w="12700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257175" algn="ctr">
              <a:lnSpc>
                <a:spcPts val="3820"/>
              </a:lnSpc>
            </a:pPr>
            <a:r>
              <a:rPr lang="en-IN" sz="4000" b="1" spc="-15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Digitization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A95F3DB-FF0D-E8F3-8754-A4D9903D32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3195" y="1325297"/>
            <a:ext cx="11313994" cy="554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indent="-3603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IN" altLang="en-US" sz="2000" b="1" dirty="0"/>
              <a:t>RailMadad, an </a:t>
            </a:r>
            <a:r>
              <a:rPr lang="en-IN" altLang="en-US" sz="2000" dirty="0"/>
              <a:t>innovative digital platform developed by Indian Railways to </a:t>
            </a:r>
          </a:p>
          <a:p>
            <a:pPr marL="627063" indent="968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IN" altLang="en-US" sz="2000" dirty="0"/>
              <a:t>	Streamline passenger grievance redressal and feedback</a:t>
            </a:r>
          </a:p>
          <a:p>
            <a:pPr marL="627063" indent="968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IN" altLang="en-US" sz="2000" dirty="0"/>
              <a:t>	Enhance efficiency and transparency integrating real-time tracking</a:t>
            </a:r>
          </a:p>
          <a:p>
            <a:pPr marL="627063" indent="968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IN" altLang="en-US" sz="2000" dirty="0"/>
              <a:t>	Resolution of complaints through digitization</a:t>
            </a:r>
          </a:p>
          <a:p>
            <a:pPr marL="360363" indent="-3603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HRMS </a:t>
            </a:r>
            <a:r>
              <a:rPr lang="en-IN" sz="2000" b="1" dirty="0"/>
              <a:t>(Human Resource Management System), </a:t>
            </a:r>
            <a:r>
              <a:rPr lang="en-IN" sz="2000" dirty="0"/>
              <a:t>A digital platform to manage</a:t>
            </a:r>
          </a:p>
          <a:p>
            <a:pPr marL="627063" indent="968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IN" sz="2000" dirty="0"/>
              <a:t>	</a:t>
            </a:r>
            <a:r>
              <a:rPr lang="en-IN" altLang="en-US" sz="2000" dirty="0"/>
              <a:t>Employee records, payroll, administrative functions,</a:t>
            </a:r>
          </a:p>
          <a:p>
            <a:pPr marL="627063" indent="968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IN" altLang="en-US" sz="2000" dirty="0"/>
              <a:t>	Streamlining operations enhancing transparency</a:t>
            </a:r>
          </a:p>
          <a:p>
            <a:pPr marL="360363" indent="-3603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E-office,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</a:t>
            </a:r>
            <a:r>
              <a:rPr kumimoji="0" lang="en-US" altLang="en-US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IN" sz="2000" dirty="0"/>
              <a:t>digital platform aimed at streamlining administrative processes, ensuring paperless communication, and improving efficiency in office work.</a:t>
            </a:r>
          </a:p>
          <a:p>
            <a:pPr marL="360363" indent="-3603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sz="2000" b="1" dirty="0"/>
              <a:t>App developed at Divisional level, </a:t>
            </a:r>
            <a:r>
              <a:rPr lang="en-IN" altLang="en-US" sz="2000" dirty="0"/>
              <a:t>In Vijayawada and Secunderabad divisions, an App developed for allotment of beds in Running Room and issue of Meal Tokens.</a:t>
            </a:r>
          </a:p>
          <a:p>
            <a:pPr marL="360363" indent="-360363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IN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5617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0467" y="736979"/>
            <a:ext cx="888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App developed for Running room staff by SCR</a:t>
            </a:r>
            <a:endParaRPr lang="en-IN" sz="2800" dirty="0"/>
          </a:p>
        </p:txBody>
      </p:sp>
      <p:pic>
        <p:nvPicPr>
          <p:cNvPr id="4" name="Content Placeholder 3" descr="C:\Users\swing\Desktop\rrms\1.png">
            <a:extLst>
              <a:ext uri="{FF2B5EF4-FFF2-40B4-BE49-F238E27FC236}">
                <a16:creationId xmlns="" xmlns:a16="http://schemas.microsoft.com/office/drawing/2014/main" id="{6EA05DBB-B46D-D78D-A6D0-EAB6B244463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1" y="1421762"/>
            <a:ext cx="3493664" cy="43120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5D368D-061C-05C0-59BE-C538A2287D9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6362" y="1430779"/>
            <a:ext cx="3645374" cy="4335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9DFFF47-C399-939B-DF6B-09D5933E3EA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8491" y="1441536"/>
            <a:ext cx="4282422" cy="43460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E3F23755-D8F0-33AC-01C4-5BD07B526697}"/>
              </a:ext>
            </a:extLst>
          </p:cNvPr>
          <p:cNvSpPr/>
          <p:nvPr/>
        </p:nvSpPr>
        <p:spPr>
          <a:xfrm>
            <a:off x="535372" y="5862927"/>
            <a:ext cx="2919190" cy="6239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CREW, CC &amp; RRI Log in page</a:t>
            </a:r>
            <a:endParaRPr lang="en-IN" dirty="0"/>
          </a:p>
        </p:txBody>
      </p:sp>
      <p:sp>
        <p:nvSpPr>
          <p:cNvPr id="12" name="Rounded Rectangle 5">
            <a:extLst>
              <a:ext uri="{FF2B5EF4-FFF2-40B4-BE49-F238E27FC236}">
                <a16:creationId xmlns="" xmlns:a16="http://schemas.microsoft.com/office/drawing/2014/main" id="{182808EA-7EFA-BFA0-CCAB-285EFD6D3059}"/>
              </a:ext>
            </a:extLst>
          </p:cNvPr>
          <p:cNvSpPr/>
          <p:nvPr/>
        </p:nvSpPr>
        <p:spPr>
          <a:xfrm>
            <a:off x="4141693" y="5863329"/>
            <a:ext cx="3270325" cy="5805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Crew log in and awaits for sign off approval at CC</a:t>
            </a:r>
            <a:endParaRPr lang="en-IN" dirty="0"/>
          </a:p>
        </p:txBody>
      </p:sp>
      <p:sp>
        <p:nvSpPr>
          <p:cNvPr id="13" name="Rounded Rectangle 5">
            <a:extLst>
              <a:ext uri="{FF2B5EF4-FFF2-40B4-BE49-F238E27FC236}">
                <a16:creationId xmlns="" xmlns:a16="http://schemas.microsoft.com/office/drawing/2014/main" id="{F36EA3F7-57FE-A9E1-198C-CCF2843AA623}"/>
              </a:ext>
            </a:extLst>
          </p:cNvPr>
          <p:cNvSpPr/>
          <p:nvPr/>
        </p:nvSpPr>
        <p:spPr>
          <a:xfrm>
            <a:off x="7831567" y="5905962"/>
            <a:ext cx="3969572" cy="5486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Crew has access to time based food tokens &amp; accommodation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B-9845\Desktop\hrms-indian-railway-employee-lo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48" y="870059"/>
            <a:ext cx="10563367" cy="52577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46979" y="6293893"/>
            <a:ext cx="292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HRMS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E46BF-B916-0449-22CA-4F00C6B3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1089019"/>
            <a:ext cx="10515600" cy="500906"/>
          </a:xfrm>
          <a:noFill/>
          <a:ln w="12700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257175" algn="ctr">
              <a:lnSpc>
                <a:spcPts val="3820"/>
              </a:lnSpc>
            </a:pPr>
            <a:r>
              <a:rPr lang="en-IN" sz="4000" b="1" spc="-15" dirty="0">
                <a:solidFill>
                  <a:schemeClr val="accent1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Inclusivity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9E23DD-BA72-C0F9-2735-8843A6C0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1" y="1801091"/>
            <a:ext cx="11443853" cy="4045527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442913" lvl="5" indent="-442913" algn="just">
              <a:lnSpc>
                <a:spcPct val="150000"/>
              </a:lnSpc>
              <a:buClrTx/>
              <a:buSzPct val="100000"/>
              <a:buFont typeface="Wingdings" pitchFamily="2" charset="2"/>
              <a:buChar char="q"/>
            </a:pPr>
            <a:r>
              <a:rPr lang="en-IN" sz="2400" b="1" dirty="0"/>
              <a:t>Accessibility for </a:t>
            </a:r>
            <a:r>
              <a:rPr lang="en-IN" sz="2400" b="1" dirty="0" err="1"/>
              <a:t>Divyang</a:t>
            </a:r>
            <a:r>
              <a:rPr lang="en-IN" sz="2400" b="1" dirty="0"/>
              <a:t> Jan</a:t>
            </a:r>
            <a:r>
              <a:rPr lang="en-IN" sz="2400" dirty="0"/>
              <a:t>: Improved station and coach infrastructure with ramps, lifts, Braille signage, and dedicated seating for persons with disabilities – an integral part of IR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442913" lvl="5" indent="-442913" algn="just">
              <a:lnSpc>
                <a:spcPct val="150000"/>
              </a:lnSpc>
              <a:buClrTx/>
              <a:buSzPct val="100000"/>
              <a:buFont typeface="Wingdings" pitchFamily="2" charset="2"/>
              <a:buChar char="q"/>
            </a:pPr>
            <a:r>
              <a:rPr lang="en-IN" sz="2400" b="1" dirty="0"/>
              <a:t>Women centric initiative</a:t>
            </a:r>
            <a:r>
              <a:rPr lang="en-IN" sz="2400" dirty="0"/>
              <a:t>: Introduction of women-only coaches, improved safety measures, and introduced all-women gangs at work</a:t>
            </a:r>
          </a:p>
          <a:p>
            <a:pPr marL="442913" lvl="5" indent="-442913" algn="just">
              <a:lnSpc>
                <a:spcPct val="150000"/>
              </a:lnSpc>
              <a:buClrTx/>
              <a:buSzPct val="100000"/>
              <a:buFont typeface="Wingdings" pitchFamily="2" charset="2"/>
              <a:buChar char="q"/>
            </a:pPr>
            <a:r>
              <a:rPr lang="en-IN" sz="2400" b="1" dirty="0"/>
              <a:t>Real-Time Assistance</a:t>
            </a:r>
            <a:r>
              <a:rPr lang="en-IN" sz="2400" dirty="0"/>
              <a:t>: Providing assistance through RailMadad in a short time - promoting a more inclusive travel experience for passengers </a:t>
            </a:r>
          </a:p>
          <a:p>
            <a:pPr marL="461962" lvl="4" indent="-285750" algn="just">
              <a:lnSpc>
                <a:spcPct val="150000"/>
              </a:lnSpc>
              <a:buNone/>
            </a:pPr>
            <a:endParaRPr lang="en-IN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4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DPM 4.0\Exhibition Good Governance week\Selected Photos\Railmadad Hindi P1 copy_page-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24" y="1037229"/>
            <a:ext cx="3343701" cy="5090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D:\SCDPM 4.0\Exhibition Good Governance week\Selected Photos\RM Complaint 15.12.2024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07977" y="1023582"/>
            <a:ext cx="7601802" cy="5145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3635" y="6264323"/>
            <a:ext cx="292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Rail </a:t>
            </a:r>
            <a:r>
              <a:rPr lang="en-US" dirty="0" err="1"/>
              <a:t>Madad</a:t>
            </a:r>
            <a:r>
              <a:rPr lang="en-US" dirty="0"/>
              <a:t> app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B9CBEF3D8845438ED8380BD979BD45" ma:contentTypeVersion="3" ma:contentTypeDescription="Create a new document." ma:contentTypeScope="" ma:versionID="3cc2b96e24959ef5a78402ab3711bb21">
  <xsd:schema xmlns:xsd="http://www.w3.org/2001/XMLSchema" xmlns:xs="http://www.w3.org/2001/XMLSchema" xmlns:p="http://schemas.microsoft.com/office/2006/metadata/properties" xmlns:ns3="4452bdfa-0b0d-4a03-9a35-1ec6d01ca768" targetNamespace="http://schemas.microsoft.com/office/2006/metadata/properties" ma:root="true" ma:fieldsID="a696b1a9607760a97a19edf18409f3f4" ns3:_="">
    <xsd:import namespace="4452bdfa-0b0d-4a03-9a35-1ec6d01ca7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2bdfa-0b0d-4a03-9a35-1ec6d01ca7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E33219-D6B8-493F-AAF1-A8F808616F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FBDC84-E677-48BD-89F0-108C5F89EA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52bdfa-0b0d-4a03-9a35-1ec6d01ca7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513C79-0B69-40E4-AAF2-E316FA30902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452bdfa-0b0d-4a03-9a35-1ec6d01ca76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7804</TotalTime>
  <Words>615</Words>
  <Application>Microsoft Office PowerPoint</Application>
  <PresentationFormat>Custom</PresentationFormat>
  <Paragraphs>101</Paragraphs>
  <Slides>18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Special Campaign 4.0 – Key points</vt:lpstr>
      <vt:lpstr> Special Campaign 4.0 – Preparatory Phase</vt:lpstr>
      <vt:lpstr>Special Focus</vt:lpstr>
      <vt:lpstr>Digitization</vt:lpstr>
      <vt:lpstr>Slide 6</vt:lpstr>
      <vt:lpstr>Slide 7</vt:lpstr>
      <vt:lpstr>Inclusivity</vt:lpstr>
      <vt:lpstr>Slide 9</vt:lpstr>
      <vt:lpstr>Scrap Disposal</vt:lpstr>
      <vt:lpstr>Enhancement of Office Spaces/work Place</vt:lpstr>
      <vt:lpstr>Slide 12</vt:lpstr>
      <vt:lpstr>Slide 13</vt:lpstr>
      <vt:lpstr>Waste to wealth</vt:lpstr>
      <vt:lpstr>Rail Chaupal at Railway Stations</vt:lpstr>
      <vt:lpstr>Slide 16</vt:lpstr>
      <vt:lpstr> Special Campaign 4.0-Achievements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mathur</dc:creator>
  <cp:lastModifiedBy>User</cp:lastModifiedBy>
  <cp:revision>832</cp:revision>
  <cp:lastPrinted>2023-10-03T05:28:27Z</cp:lastPrinted>
  <dcterms:created xsi:type="dcterms:W3CDTF">2022-11-06T09:13:59Z</dcterms:created>
  <dcterms:modified xsi:type="dcterms:W3CDTF">2024-12-21T11:09:54Z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0x010100EBB9CBEF3D8845438ED8380BD979BD45</vt:lpwstr>
  </property>
</Properties>
</file>