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9" r:id="rId3"/>
    <p:sldId id="282" r:id="rId4"/>
    <p:sldId id="277" r:id="rId5"/>
    <p:sldId id="278" r:id="rId6"/>
    <p:sldId id="296" r:id="rId7"/>
    <p:sldId id="329" r:id="rId8"/>
    <p:sldId id="301" r:id="rId9"/>
    <p:sldId id="261" r:id="rId10"/>
    <p:sldId id="302" r:id="rId11"/>
    <p:sldId id="306" r:id="rId12"/>
    <p:sldId id="305" r:id="rId13"/>
    <p:sldId id="262" r:id="rId14"/>
    <p:sldId id="285" r:id="rId15"/>
    <p:sldId id="267" r:id="rId16"/>
    <p:sldId id="330" r:id="rId17"/>
    <p:sldId id="299" r:id="rId18"/>
    <p:sldId id="304" r:id="rId19"/>
    <p:sldId id="308" r:id="rId20"/>
    <p:sldId id="275" r:id="rId21"/>
    <p:sldId id="290" r:id="rId22"/>
    <p:sldId id="284" r:id="rId23"/>
    <p:sldId id="291" r:id="rId24"/>
    <p:sldId id="327" r:id="rId25"/>
    <p:sldId id="286" r:id="rId26"/>
    <p:sldId id="287" r:id="rId27"/>
    <p:sldId id="288" r:id="rId28"/>
    <p:sldId id="289" r:id="rId29"/>
    <p:sldId id="331" r:id="rId30"/>
    <p:sldId id="332" r:id="rId31"/>
    <p:sldId id="303" r:id="rId32"/>
    <p:sldId id="292" r:id="rId33"/>
    <p:sldId id="293" r:id="rId34"/>
    <p:sldId id="307" r:id="rId35"/>
    <p:sldId id="2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2" autoAdjust="0"/>
    <p:restoredTop sz="92294" autoAdjust="0"/>
  </p:normalViewPr>
  <p:slideViewPr>
    <p:cSldViewPr>
      <p:cViewPr varScale="1">
        <p:scale>
          <a:sx n="67" d="100"/>
          <a:sy n="6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Marginal </c:v>
                </c:pt>
                <c:pt idx="1">
                  <c:v>Small</c:v>
                </c:pt>
                <c:pt idx="2">
                  <c:v>Big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33191</c:v>
                </c:pt>
                <c:pt idx="1">
                  <c:v>33684</c:v>
                </c:pt>
                <c:pt idx="2">
                  <c:v>32433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0.31884</cdr:y>
    </cdr:from>
    <cdr:to>
      <cdr:x>0.6</cdr:x>
      <cdr:y>0.3913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58417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0.48182</cdr:x>
      <cdr:y>0.26087</cdr:y>
    </cdr:from>
    <cdr:to>
      <cdr:x>0.59726</cdr:x>
      <cdr:y>0.44491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33,191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0.23636</cdr:x>
      <cdr:y>0.42029</cdr:y>
    </cdr:from>
    <cdr:to>
      <cdr:x>0.35181</cdr:x>
      <cdr:y>0.60433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2088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0.20909</cdr:x>
      <cdr:y>0.26087</cdr:y>
    </cdr:from>
    <cdr:to>
      <cdr:x>0.40909</cdr:x>
      <cdr:y>0.42029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1296144"/>
          <a:ext cx="158417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32,433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0.31818</cdr:x>
      <cdr:y>0.69565</cdr:y>
    </cdr:from>
    <cdr:to>
      <cdr:x>0.51818</cdr:x>
      <cdr:y>0.81159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3456384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33,684</a:t>
          </a:r>
          <a:endParaRPr lang="en-U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64E67FA-1FB4-3D49-83F8-54EEAA385949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52DEDB4-E46E-A14B-BCD9-CC351A927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2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32AD30F-4EEA-714F-8692-014CC398B44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579EA89-BA63-634B-B8F4-474E89187AB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0E949C-EA26-BF40-A3BE-A323211F68B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FCB1B3B-6EF5-344F-B03F-64C96EC84C4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BFBA8-8415-494C-8B26-54240C8E6847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A755-ED37-AA42-80D6-5BDB297F25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01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B1B44-960B-3842-93F2-A7A1865B0EED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A557C-B8A5-014C-B0C8-D3374DA0D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68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EAE2C-31DC-144D-8DC0-D880AB39C877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23A9-F220-EB41-9632-C384CB77C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8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721548-23C5-B94F-BA11-342A45E5F226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E3BC2-689B-F34A-B1F4-704BB6497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7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B1C1F-8333-E54F-B0C2-9A91E0076207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267E-56FA-7741-9B2E-647A3FD87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72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4DB5-1CC4-5544-8F1C-E899074A23B2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6C0A4-83D9-BE45-8E1D-357713ABF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72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11544-A135-2342-8AAC-51F6F5B73DDA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0B9DF-850C-2047-A05C-6C1DCBEA8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75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5BDC3-57AB-D342-9F38-0C212FD54251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76672-FF23-004C-9990-C3684E3B2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65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9798C-174B-0B4C-9206-454F53C66535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946D4-EDCD-9449-AFF7-27AD29C4D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4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58836-6F2F-F446-B2DD-919849AD0F20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748E-BAD6-904A-9742-6C80E0504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6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C4F38-E6EA-8E45-86C5-3EF8CA632766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DF7DF-1585-9943-990B-05F8F6BD0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96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BD8392C-07B9-1849-8E46-9B8247AE30FA}" type="datetimeFigureOut">
              <a:rPr lang="en-US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C9D6931-6639-D34A-8D46-0A89ED2CC7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Chart2.xls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PM%20AWARD%20DELHI\IMG_2894.mp4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PM%20AWARD%20DELHI\SHC.mp4" TargetMode="Externa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836712"/>
            <a:ext cx="79438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Implementation of Soil Health Card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288" y="2349500"/>
            <a:ext cx="7391400" cy="2009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</a:rPr>
              <a:t>Team Chhotaudepur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</a:rPr>
              <a:t>District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</a:rPr>
              <a:t>Panchayat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</a:rPr>
              <a:t>Chhotaudepur,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</a:rPr>
              <a:t> Gujarat State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>
              <a:latin typeface="Book Antiqua" pitchFamily="18" charset="0"/>
              <a:ea typeface="+mn-ea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436096" y="4653136"/>
            <a:ext cx="344414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/>
              <a:t>Presented By:</a:t>
            </a:r>
          </a:p>
          <a:p>
            <a:r>
              <a:rPr lang="en-US" sz="2000" b="1" dirty="0"/>
              <a:t>Dr. Sourabh Pardhi (IAS)</a:t>
            </a:r>
          </a:p>
          <a:p>
            <a:r>
              <a:rPr lang="en-US" sz="2000" b="1" dirty="0"/>
              <a:t>District Development Officer,</a:t>
            </a:r>
          </a:p>
          <a:p>
            <a:r>
              <a:rPr lang="en-US" sz="2000" b="1" dirty="0"/>
              <a:t>Chhotaudepur district, Gujarat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14800"/>
          </a:xfrm>
        </p:spPr>
        <p:txBody>
          <a:bodyPr/>
          <a:lstStyle/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Soil Fertility </a:t>
            </a:r>
            <a:r>
              <a:rPr lang="en-US" sz="2000" b="1" dirty="0" smtClean="0">
                <a:latin typeface="Book Antiqua" charset="0"/>
              </a:rPr>
              <a:t>information- Macro &amp; Micro-nutrients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Information regarding fertilizer application in crops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Information regarding salinity &amp; alkalinity of soil </a:t>
            </a:r>
            <a:endParaRPr lang="en-US" sz="2000" b="1" dirty="0" smtClean="0">
              <a:latin typeface="Book Antiqua" charset="0"/>
            </a:endParaRP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New Concept of Integrated nutrient management to enhance productivity of crops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 smtClean="0">
                <a:latin typeface="Book Antiqua" charset="0"/>
              </a:rPr>
              <a:t>Reduction </a:t>
            </a:r>
            <a:r>
              <a:rPr lang="en-US" sz="2000" b="1" dirty="0">
                <a:latin typeface="Book Antiqua" charset="0"/>
              </a:rPr>
              <a:t>of fertilizer cost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More Productivity</a:t>
            </a:r>
          </a:p>
        </p:txBody>
      </p:sp>
      <p:sp>
        <p:nvSpPr>
          <p:cNvPr id="17412" name="Rectangle 2"/>
          <p:cNvSpPr txBox="1">
            <a:spLocks/>
          </p:cNvSpPr>
          <p:nvPr/>
        </p:nvSpPr>
        <p:spPr bwMode="auto">
          <a:xfrm>
            <a:off x="457200" y="274638"/>
            <a:ext cx="74993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3800" b="1" u="sng">
                <a:latin typeface="Book Antiqua" charset="0"/>
                <a:ea typeface="宋体" charset="0"/>
                <a:cs typeface="Aharoni" charset="0"/>
              </a:rPr>
              <a:t>Benefits of Soil Health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 txBox="1">
            <a:spLocks/>
          </p:cNvSpPr>
          <p:nvPr/>
        </p:nvSpPr>
        <p:spPr bwMode="auto">
          <a:xfrm>
            <a:off x="457200" y="274638"/>
            <a:ext cx="74993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3200" b="1" u="sng" dirty="0" smtClean="0">
                <a:latin typeface="Book Antiqua" charset="0"/>
                <a:ea typeface="宋体" charset="0"/>
                <a:cs typeface="Aharoni" charset="0"/>
              </a:rPr>
              <a:t>Pooling of </a:t>
            </a:r>
            <a:r>
              <a:rPr lang="en-US" sz="3200" b="1" u="sng" dirty="0">
                <a:latin typeface="Book Antiqua" charset="0"/>
                <a:ea typeface="宋体" charset="0"/>
                <a:cs typeface="Aharoni" charset="0"/>
              </a:rPr>
              <a:t>Resources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7931150" cy="4902200"/>
          </a:xfrm>
        </p:spPr>
        <p:txBody>
          <a:bodyPr/>
          <a:lstStyle/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Samples sent to various allotted soil testing laboratories  with details. </a:t>
            </a:r>
            <a:endParaRPr lang="en-US" sz="2000" b="1" dirty="0" smtClean="0">
              <a:latin typeface="Book Antiqua" charset="0"/>
            </a:endParaRPr>
          </a:p>
          <a:p>
            <a:pPr algn="just"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In chhotaudepur  four various agencies are testing soil samples.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>
                <a:latin typeface="Book Antiqua" charset="0"/>
              </a:rPr>
              <a:t>APMC, </a:t>
            </a:r>
            <a:r>
              <a:rPr lang="en-US" sz="2000" b="1" dirty="0" err="1">
                <a:latin typeface="Book Antiqua" charset="0"/>
              </a:rPr>
              <a:t>Pavi</a:t>
            </a: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err="1">
                <a:latin typeface="Book Antiqua" charset="0"/>
              </a:rPr>
              <a:t>Jetpur</a:t>
            </a:r>
            <a:r>
              <a:rPr lang="en-US" sz="2000" b="1" dirty="0">
                <a:latin typeface="Book Antiqua" charset="0"/>
              </a:rPr>
              <a:t> – 10,000 samples.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atin typeface="Book Antiqua" charset="0"/>
              </a:rPr>
              <a:t>APMC</a:t>
            </a:r>
            <a:r>
              <a:rPr lang="en-US" sz="2000" b="1" dirty="0">
                <a:latin typeface="Book Antiqua" charset="0"/>
              </a:rPr>
              <a:t>, </a:t>
            </a:r>
            <a:r>
              <a:rPr lang="en-US" sz="2000" b="1" dirty="0" err="1">
                <a:latin typeface="Book Antiqua" charset="0"/>
              </a:rPr>
              <a:t>Bodeli</a:t>
            </a:r>
            <a:r>
              <a:rPr lang="en-US" sz="2000" b="1" dirty="0">
                <a:latin typeface="Book Antiqua" charset="0"/>
              </a:rPr>
              <a:t> – 10,000 Samples.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>
                <a:latin typeface="Book Antiqua" charset="0"/>
              </a:rPr>
              <a:t>Science college, Chhotaudepur – 10,000 samples.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>
                <a:latin typeface="Book Antiqua" charset="0"/>
              </a:rPr>
              <a:t>Soil Testing Laboratory, Chhotaudepur – 10,000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b="1" dirty="0">
              <a:latin typeface="Book Antiqua" charset="0"/>
            </a:endParaRP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Science college is well equipped with soil testing facilities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 algn="just"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Agriculture Produce Marketing Committee are working on the PPP mode in district.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 txBox="1">
            <a:spLocks/>
          </p:cNvSpPr>
          <p:nvPr/>
        </p:nvSpPr>
        <p:spPr bwMode="auto">
          <a:xfrm>
            <a:off x="457200" y="274638"/>
            <a:ext cx="74993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3200" b="1" u="sng">
                <a:latin typeface="Book Antiqua" charset="0"/>
                <a:ea typeface="宋体" charset="0"/>
                <a:cs typeface="Aharoni" charset="0"/>
              </a:rPr>
              <a:t>Strengthening Lab Facilities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31150" cy="4679950"/>
          </a:xfrm>
        </p:spPr>
        <p:txBody>
          <a:bodyPr/>
          <a:lstStyle/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Before </a:t>
            </a:r>
            <a:r>
              <a:rPr lang="en-US" sz="2000" b="1" dirty="0" smtClean="0">
                <a:latin typeface="Book Antiqua"/>
                <a:cs typeface="Book Antiqua"/>
              </a:rPr>
              <a:t>Programme </a:t>
            </a:r>
            <a:r>
              <a:rPr lang="en-US" sz="2000" b="1" dirty="0">
                <a:latin typeface="Book Antiqua"/>
                <a:cs typeface="Book Antiqua"/>
              </a:rPr>
              <a:t>there was only one STL in district. </a:t>
            </a: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After </a:t>
            </a:r>
            <a:r>
              <a:rPr lang="en-US" sz="2000" b="1" dirty="0" err="1">
                <a:latin typeface="Book Antiqua"/>
                <a:cs typeface="Book Antiqua"/>
              </a:rPr>
              <a:t>programme</a:t>
            </a:r>
            <a:r>
              <a:rPr lang="en-US" sz="2000" b="1" dirty="0">
                <a:latin typeface="Book Antiqua"/>
                <a:cs typeface="Book Antiqua"/>
              </a:rPr>
              <a:t> updation of STL with micro nutrient facility in 2013-14.</a:t>
            </a: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With the vision of our Hon. CM </a:t>
            </a:r>
            <a:r>
              <a:rPr lang="en-US" sz="2000" b="1" dirty="0" smtClean="0">
                <a:latin typeface="Book Antiqua"/>
                <a:cs typeface="Book Antiqua"/>
              </a:rPr>
              <a:t>outsourced </a:t>
            </a:r>
            <a:r>
              <a:rPr lang="en-US" sz="2000" b="1" dirty="0">
                <a:latin typeface="Book Antiqua"/>
                <a:cs typeface="Book Antiqua"/>
              </a:rPr>
              <a:t>agencies fixed in district.</a:t>
            </a: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For Capacity Building of the students, remuneration fixed by Government to science college students.</a:t>
            </a: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APMC  strengthened with lab facility under RKVY scheme.</a:t>
            </a:r>
          </a:p>
          <a:p>
            <a:pPr algn="just"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Special Training to the chemist in Agriculture </a:t>
            </a:r>
            <a:r>
              <a:rPr lang="en-US" sz="2000" b="1" dirty="0" smtClean="0">
                <a:latin typeface="Book Antiqua"/>
                <a:cs typeface="Book Antiqua"/>
              </a:rPr>
              <a:t>University.</a:t>
            </a:r>
            <a:endParaRPr lang="en-US" sz="2000" b="1" dirty="0">
              <a:latin typeface="Book Antiqua"/>
              <a:cs typeface="Book Antiqua"/>
            </a:endParaRPr>
          </a:p>
          <a:p>
            <a:pPr algn="just">
              <a:buFont typeface="Wingdings" charset="0"/>
              <a:buChar char="v"/>
            </a:pPr>
            <a:r>
              <a:rPr lang="en-US" sz="2000" b="1" i="1" u="sng" dirty="0">
                <a:latin typeface="Book Antiqua"/>
                <a:cs typeface="Book Antiqua"/>
              </a:rPr>
              <a:t>Equipment Bank </a:t>
            </a:r>
            <a:r>
              <a:rPr lang="en-US" sz="2000" b="1" dirty="0">
                <a:latin typeface="Book Antiqua"/>
                <a:cs typeface="Book Antiqua"/>
              </a:rPr>
              <a:t>established at Vadodara </a:t>
            </a:r>
            <a:r>
              <a:rPr lang="en-US" sz="2000" b="1" dirty="0" err="1">
                <a:latin typeface="Book Antiqua"/>
                <a:cs typeface="Book Antiqua"/>
              </a:rPr>
              <a:t>Divison</a:t>
            </a:r>
            <a:r>
              <a:rPr lang="en-US" sz="2400" b="1" dirty="0">
                <a:latin typeface="Book Antiqua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:\Users\Anil\Desktop\shc photo\DSC00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1600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00125"/>
            <a:ext cx="8086725" cy="3375025"/>
          </a:xfrm>
        </p:spPr>
        <p:txBody>
          <a:bodyPr rtlCol="0">
            <a:normAutofit/>
          </a:bodyPr>
          <a:lstStyle/>
          <a:p>
            <a:pPr marL="3175" indent="439738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2000" b="1" dirty="0" smtClean="0">
                <a:latin typeface="Book Antiqua" pitchFamily="18" charset="0"/>
                <a:ea typeface="+mn-ea"/>
              </a:rPr>
              <a:t>Technical know how provided by District  </a:t>
            </a:r>
            <a:br>
              <a:rPr lang="en-IN" sz="2000" b="1" dirty="0" smtClean="0">
                <a:latin typeface="Book Antiqua" pitchFamily="18" charset="0"/>
                <a:ea typeface="+mn-ea"/>
              </a:rPr>
            </a:br>
            <a:r>
              <a:rPr lang="en-IN" sz="2000" b="1" dirty="0" smtClean="0">
                <a:latin typeface="Book Antiqua" pitchFamily="18" charset="0"/>
                <a:ea typeface="+mn-ea"/>
              </a:rPr>
              <a:t>      Agriculture Officer and </a:t>
            </a:r>
            <a:r>
              <a:rPr lang="en-IN" sz="2000" b="1" dirty="0" err="1" smtClean="0">
                <a:latin typeface="Book Antiqua" pitchFamily="18" charset="0"/>
                <a:ea typeface="+mn-ea"/>
              </a:rPr>
              <a:t>Taluka</a:t>
            </a:r>
            <a:r>
              <a:rPr lang="en-IN" sz="2000" b="1" dirty="0" smtClean="0">
                <a:latin typeface="Book Antiqua" pitchFamily="18" charset="0"/>
                <a:ea typeface="+mn-ea"/>
              </a:rPr>
              <a:t> Level  </a:t>
            </a:r>
          </a:p>
          <a:p>
            <a:pPr marL="3175" indent="43973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000" b="1" dirty="0" smtClean="0">
                <a:latin typeface="Book Antiqua" pitchFamily="18" charset="0"/>
                <a:ea typeface="+mn-ea"/>
              </a:rPr>
              <a:t>Officers </a:t>
            </a:r>
          </a:p>
          <a:p>
            <a:pPr marL="3175" indent="439738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2000" b="1" dirty="0" smtClean="0">
                <a:latin typeface="Book Antiqua" pitchFamily="18" charset="0"/>
                <a:ea typeface="+mn-ea"/>
              </a:rPr>
              <a:t>Use of extension functionaries, VLWs &amp; </a:t>
            </a:r>
            <a:br>
              <a:rPr lang="en-IN" sz="2000" b="1" dirty="0" smtClean="0">
                <a:latin typeface="Book Antiqua" pitchFamily="18" charset="0"/>
                <a:ea typeface="+mn-ea"/>
              </a:rPr>
            </a:br>
            <a:r>
              <a:rPr lang="en-IN" sz="2000" b="1" dirty="0" smtClean="0">
                <a:latin typeface="Book Antiqua" pitchFamily="18" charset="0"/>
                <a:ea typeface="+mn-ea"/>
              </a:rPr>
              <a:t>     Farmer Friends for collection of soil </a:t>
            </a:r>
            <a:br>
              <a:rPr lang="en-IN" sz="2000" b="1" dirty="0" smtClean="0">
                <a:latin typeface="Book Antiqua" pitchFamily="18" charset="0"/>
                <a:ea typeface="+mn-ea"/>
              </a:rPr>
            </a:br>
            <a:r>
              <a:rPr lang="en-IN" sz="2000" b="1" dirty="0" smtClean="0">
                <a:latin typeface="Book Antiqua" pitchFamily="18" charset="0"/>
                <a:ea typeface="+mn-ea"/>
              </a:rPr>
              <a:t>     samples </a:t>
            </a:r>
          </a:p>
          <a:p>
            <a:pPr marL="3175" indent="439738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2000" b="1" dirty="0" smtClean="0">
                <a:latin typeface="Book Antiqua" pitchFamily="18" charset="0"/>
                <a:ea typeface="+mn-ea"/>
              </a:rPr>
              <a:t>Outsourcing &amp; PPP mode for analysis of soil samples</a:t>
            </a:r>
          </a:p>
          <a:p>
            <a:pPr marL="3175" indent="439738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2000" b="1" dirty="0" smtClean="0">
                <a:latin typeface="Book Antiqua" pitchFamily="18" charset="0"/>
                <a:ea typeface="+mn-ea"/>
              </a:rPr>
              <a:t>Soil samples Sent to allocated soil testing </a:t>
            </a:r>
            <a:br>
              <a:rPr lang="en-IN" sz="2000" b="1" dirty="0" smtClean="0">
                <a:latin typeface="Book Antiqua" pitchFamily="18" charset="0"/>
                <a:ea typeface="+mn-ea"/>
              </a:rPr>
            </a:br>
            <a:r>
              <a:rPr lang="en-IN" sz="2000" b="1" dirty="0" smtClean="0">
                <a:latin typeface="Book Antiqua" pitchFamily="18" charset="0"/>
                <a:ea typeface="+mn-ea"/>
              </a:rPr>
              <a:t>     laboratories for analysis.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800" b="1" dirty="0" smtClean="0">
              <a:latin typeface="Book Antiqua" pitchFamily="18" charset="0"/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800" b="1" dirty="0">
              <a:latin typeface="Book Antiqua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33375"/>
            <a:ext cx="8229600" cy="574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000" b="1" dirty="0" smtClean="0">
                <a:latin typeface="Book Antiqua" pitchFamily="18" charset="0"/>
                <a:ea typeface="+mj-ea"/>
              </a:rPr>
              <a:t> </a:t>
            </a:r>
            <a:r>
              <a:rPr lang="en-IN" sz="3000" b="1" u="sng" dirty="0" smtClean="0">
                <a:latin typeface="Book Antiqua" pitchFamily="18" charset="0"/>
                <a:ea typeface="+mj-ea"/>
              </a:rPr>
              <a:t>Sample Analysis</a:t>
            </a:r>
            <a:endParaRPr lang="en-IN" sz="3000" b="1" u="sng" dirty="0">
              <a:latin typeface="Book Antiqua" pitchFamily="18" charset="0"/>
              <a:ea typeface="+mj-ea"/>
            </a:endParaRPr>
          </a:p>
        </p:txBody>
      </p:sp>
      <p:pic>
        <p:nvPicPr>
          <p:cNvPr id="20486" name="Picture 3" descr="C:\Users\Anil\Desktop\shc photo\DSC003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C:\Users\Anil\Desktop\shc photo\DSC003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95800"/>
            <a:ext cx="1663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C:\Users\Anil\Desktop\shc photo\DSC003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476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" descr="D:\2014-15\SHC\SHC presentation for 22nd Aug 2014 jt. sec. GOI\Delhi Team Visit\Picture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22375" y="161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-26988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>
                <a:latin typeface="Book Antiqua" charset="0"/>
              </a:rPr>
              <a:t>Demonstration of Soil Sample Collection</a:t>
            </a:r>
            <a:br>
              <a:rPr lang="en-US" sz="3200" b="1" u="sng">
                <a:latin typeface="Book Antiqua" charset="0"/>
              </a:rPr>
            </a:br>
            <a:endParaRPr lang="en-US" sz="3200" b="1">
              <a:latin typeface="Book Antiqua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96" y="1484785"/>
            <a:ext cx="3780656" cy="3596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5" descr="\\Comp1\kvk photo 2014-15\V P\DSCN9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96044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34975" y="304800"/>
            <a:ext cx="8229600" cy="792163"/>
          </a:xfrm>
        </p:spPr>
        <p:txBody>
          <a:bodyPr/>
          <a:lstStyle/>
          <a:p>
            <a:r>
              <a:rPr lang="en-US" sz="3600" b="1" u="sng" dirty="0">
                <a:latin typeface="Book Antiqua" charset="0"/>
                <a:ea typeface="宋体" charset="0"/>
                <a:cs typeface="Aharoni" charset="0"/>
              </a:rPr>
              <a:t>Third Party Verification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715963" y="1533525"/>
            <a:ext cx="8229600" cy="430688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charset="0"/>
              <a:buChar char="v"/>
            </a:pPr>
            <a:r>
              <a:rPr lang="en-US" sz="2100" b="1">
                <a:latin typeface="Book Antiqua" charset="0"/>
              </a:rPr>
              <a:t>5% random checking of samples for quality analysis.</a:t>
            </a:r>
          </a:p>
          <a:p>
            <a:pPr algn="just">
              <a:lnSpc>
                <a:spcPct val="150000"/>
              </a:lnSpc>
              <a:buFont typeface="Wingdings" charset="0"/>
              <a:buChar char="v"/>
            </a:pPr>
            <a:r>
              <a:rPr lang="en-US" sz="2100" b="1">
                <a:latin typeface="Book Antiqua" charset="0"/>
              </a:rPr>
              <a:t>A team of senior officers jointly monitor outsourced agencies.</a:t>
            </a:r>
          </a:p>
          <a:p>
            <a:pPr algn="just">
              <a:lnSpc>
                <a:spcPct val="150000"/>
              </a:lnSpc>
              <a:buFont typeface="Wingdings" charset="0"/>
              <a:buChar char="v"/>
            </a:pPr>
            <a:r>
              <a:rPr lang="en-US" sz="2100" b="1">
                <a:latin typeface="Book Antiqua" charset="0"/>
              </a:rPr>
              <a:t>Coding of each soil samples  for avoiding fake analysis.</a:t>
            </a:r>
          </a:p>
          <a:p>
            <a:pPr algn="just">
              <a:lnSpc>
                <a:spcPct val="150000"/>
              </a:lnSpc>
              <a:buFont typeface="Wingdings" charset="0"/>
              <a:buChar char="v"/>
            </a:pPr>
            <a:r>
              <a:rPr lang="en-US" sz="2100" b="1">
                <a:latin typeface="Book Antiqua" charset="0"/>
              </a:rPr>
              <a:t>Organization of training for soil analysis. </a:t>
            </a:r>
          </a:p>
          <a:p>
            <a:pPr algn="just">
              <a:lnSpc>
                <a:spcPct val="150000"/>
              </a:lnSpc>
              <a:buFont typeface="Wingdings" charset="0"/>
              <a:buChar char="v"/>
            </a:pPr>
            <a:r>
              <a:rPr lang="en-US" sz="2100" b="1">
                <a:latin typeface="Book Antiqua" charset="0"/>
              </a:rPr>
              <a:t>Mandatory certificate required from Talati,  Sarpanch and Gram sevak regarding satisfactory sample collection work</a:t>
            </a:r>
          </a:p>
          <a:p>
            <a:pPr algn="just">
              <a:lnSpc>
                <a:spcPct val="150000"/>
              </a:lnSpc>
              <a:buFont typeface="Wingdings" charset="0"/>
              <a:buChar char="v"/>
            </a:pPr>
            <a:r>
              <a:rPr lang="en-US" sz="2100" b="1">
                <a:latin typeface="Book Antiqua" charset="0"/>
              </a:rPr>
              <a:t>Publication of the list of farmers at gram panchayat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567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 txBox="1">
            <a:spLocks/>
          </p:cNvSpPr>
          <p:nvPr/>
        </p:nvSpPr>
        <p:spPr bwMode="auto">
          <a:xfrm>
            <a:off x="179388" y="188913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endParaRPr lang="en-US" sz="3600" b="1" u="sng" dirty="0">
              <a:latin typeface="Book Antiqua" charset="0"/>
              <a:ea typeface="宋体" charset="0"/>
              <a:cs typeface="Aharon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129566"/>
              </p:ext>
            </p:extLst>
          </p:nvPr>
        </p:nvGraphicFramePr>
        <p:xfrm>
          <a:off x="-1" y="-2"/>
          <a:ext cx="9144000" cy="674136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16000"/>
                <a:gridCol w="2641600"/>
                <a:gridCol w="1828800"/>
                <a:gridCol w="1828800"/>
                <a:gridCol w="1828800"/>
              </a:tblGrid>
              <a:tr h="2429929">
                <a:tc>
                  <a:txBody>
                    <a:bodyPr/>
                    <a:lstStyle/>
                    <a:p>
                      <a:r>
                        <a:rPr lang="en-US" dirty="0" smtClean="0"/>
                        <a:t>Sr.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Villages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Farmers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Samples collected and Cards Distributed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r>
                        <a:rPr lang="en-US" dirty="0" smtClean="0"/>
                        <a:t>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Sankheda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7032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r>
                        <a:rPr lang="en-US" dirty="0" smtClean="0"/>
                        <a:t>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Bodeli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10233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r>
                        <a:rPr lang="en-US" dirty="0" smtClean="0"/>
                        <a:t>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Jetpur-Pavi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12237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r>
                        <a:rPr lang="en-US" dirty="0" smtClean="0"/>
                        <a:t>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Chhotaudepur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6720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r>
                        <a:rPr lang="en-US" dirty="0" smtClean="0"/>
                        <a:t>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Kawant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6275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r>
                        <a:rPr lang="en-US" dirty="0" smtClean="0"/>
                        <a:t>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Naswadi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5153</a:t>
                      </a:r>
                      <a:endParaRPr lang="en-US" dirty="0"/>
                    </a:p>
                  </a:txBody>
                  <a:tcPr/>
                </a:tc>
              </a:tr>
              <a:tr h="6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99308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47650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1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icture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9762"/>
          </a:xfrm>
        </p:spPr>
        <p:txBody>
          <a:bodyPr/>
          <a:lstStyle/>
          <a:p>
            <a:r>
              <a:rPr lang="en-US" sz="2800" b="1" u="sng">
                <a:latin typeface="Book Antiqua" charset="0"/>
                <a:ea typeface="宋体" charset="0"/>
                <a:cs typeface="Aharoni" charset="0"/>
              </a:rPr>
              <a:t>Progress Under Soil Health Card Programme for 2015-16</a:t>
            </a:r>
          </a:p>
        </p:txBody>
      </p:sp>
      <p:graphicFrame>
        <p:nvGraphicFramePr>
          <p:cNvPr id="26628" name="Chart 6"/>
          <p:cNvGraphicFramePr>
            <a:graphicFrameLocks/>
          </p:cNvGraphicFramePr>
          <p:nvPr/>
        </p:nvGraphicFramePr>
        <p:xfrm>
          <a:off x="449263" y="1346200"/>
          <a:ext cx="8031162" cy="4165600"/>
        </p:xfrm>
        <a:graphic>
          <a:graphicData uri="http://schemas.openxmlformats.org/presentationml/2006/ole">
            <p:oleObj spid="_x0000_s26648" r:id="rId6" imgW="8029128" imgH="41639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16013" y="404813"/>
            <a:ext cx="66246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latin typeface="Book Antiqua" pitchFamily="18" charset="0"/>
                <a:ea typeface="宋体" pitchFamily="2" charset="-122"/>
                <a:cs typeface="Aharoni" pitchFamily="2" charset="-79"/>
              </a:rPr>
              <a:t>Action plan Achieved For SHC Programme Yr: 2015-16</a:t>
            </a:r>
            <a:endParaRPr lang="en-IN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27538" y="981075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95288" y="3141663"/>
            <a:ext cx="27368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Book Antiqua" pitchFamily="18" charset="0"/>
              </a:rPr>
              <a:t>Allocation of Targets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24300" y="1773238"/>
            <a:ext cx="21605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Book Antiqua" pitchFamily="18" charset="0"/>
              </a:rPr>
              <a:t>Collection</a:t>
            </a:r>
            <a:r>
              <a:rPr lang="en-IN" dirty="0"/>
              <a:t> of Samples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1275" y="2924175"/>
            <a:ext cx="2233613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Book Antiqua" pitchFamily="18" charset="0"/>
              </a:rPr>
              <a:t>Testing of Samples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24300" y="4149725"/>
            <a:ext cx="21605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Book Antiqua" pitchFamily="18" charset="0"/>
              </a:rPr>
              <a:t>5% Random checking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35150" y="1412875"/>
            <a:ext cx="3313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443663" y="3068638"/>
            <a:ext cx="22320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Book Antiqua" pitchFamily="18" charset="0"/>
              </a:rPr>
              <a:t>Preparation of Soil Health Card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43663" y="4221163"/>
            <a:ext cx="22320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Book Antiqua" pitchFamily="18" charset="0"/>
              </a:rPr>
              <a:t>Distribution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35150" y="1412875"/>
            <a:ext cx="0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48263" y="14128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76825" y="2636838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76825" y="378936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</p:cNvCxnSpPr>
          <p:nvPr/>
        </p:nvCxnSpPr>
        <p:spPr>
          <a:xfrm>
            <a:off x="6084888" y="3357563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667625" y="393382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C:\Users\lenovo\Downloads\S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75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51582"/>
            <a:ext cx="7943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Chhotaudepur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 District </a:t>
            </a:r>
          </a:p>
        </p:txBody>
      </p:sp>
      <p:pic>
        <p:nvPicPr>
          <p:cNvPr id="3076" name="Picture 8" descr="map-of-india-st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1800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New Gujarat Distri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26638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Chhotaudaip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68141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787900" y="3429000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60350" y="1625600"/>
            <a:ext cx="8229600" cy="4176713"/>
          </a:xfrm>
        </p:spPr>
        <p:txBody>
          <a:bodyPr/>
          <a:lstStyle/>
          <a:p>
            <a:pPr algn="just">
              <a:buFont typeface="Wingdings" charset="0"/>
              <a:buChar char="v"/>
            </a:pPr>
            <a:r>
              <a:rPr lang="en-US" sz="2400" b="1">
                <a:latin typeface="Book Antiqua" charset="0"/>
              </a:rPr>
              <a:t>Celebrated the World Soil Day on 5</a:t>
            </a:r>
            <a:r>
              <a:rPr lang="en-US" sz="2400" b="1" baseline="30000">
                <a:latin typeface="Book Antiqua" charset="0"/>
              </a:rPr>
              <a:t>th</a:t>
            </a:r>
            <a:r>
              <a:rPr lang="en-US" sz="2400" b="1">
                <a:latin typeface="Book Antiqua" charset="0"/>
              </a:rPr>
              <a:t> Dec. 2015.</a:t>
            </a:r>
          </a:p>
          <a:p>
            <a:pPr algn="just">
              <a:buFont typeface="Wingdings" charset="0"/>
              <a:buChar char="v"/>
            </a:pPr>
            <a:r>
              <a:rPr lang="en-US" sz="2400" b="1">
                <a:latin typeface="Book Antiqua" charset="0"/>
              </a:rPr>
              <a:t>1000 farmers has participated in Programme.</a:t>
            </a:r>
          </a:p>
          <a:p>
            <a:pPr algn="just">
              <a:buFont typeface="Wingdings" charset="0"/>
              <a:buChar char="v"/>
            </a:pPr>
            <a:r>
              <a:rPr lang="en-US" sz="2400" b="1">
                <a:latin typeface="Book Antiqua" charset="0"/>
              </a:rPr>
              <a:t>Organized 20 Stalls in programme for new Agriculture Technology.</a:t>
            </a:r>
          </a:p>
          <a:p>
            <a:pPr algn="just">
              <a:buFont typeface="Wingdings" charset="0"/>
              <a:buChar char="v"/>
            </a:pPr>
            <a:r>
              <a:rPr lang="en-US" sz="2400" b="1">
                <a:latin typeface="Book Antiqua" charset="0"/>
              </a:rPr>
              <a:t>Demonstration given to the farmers for collection of soil sample.</a:t>
            </a:r>
          </a:p>
          <a:p>
            <a:pPr algn="just">
              <a:buFont typeface="Wingdings" charset="0"/>
              <a:buChar char="v"/>
            </a:pPr>
            <a:r>
              <a:rPr lang="en-US" sz="2400" b="1">
                <a:latin typeface="Book Antiqua" charset="0"/>
              </a:rPr>
              <a:t>Success stories regarding benefits of soil health card have been displayed in programme.</a:t>
            </a:r>
          </a:p>
          <a:p>
            <a:pPr algn="just">
              <a:buFont typeface="Wingdings" charset="0"/>
              <a:buChar char="v"/>
            </a:pPr>
            <a:r>
              <a:rPr lang="en-US" sz="2400" b="1">
                <a:latin typeface="Book Antiqua" charset="0"/>
              </a:rPr>
              <a:t>Distributed Micronutrients in prog. </a:t>
            </a:r>
          </a:p>
        </p:txBody>
      </p:sp>
      <p:sp>
        <p:nvSpPr>
          <p:cNvPr id="29700" name="Rectangle 2"/>
          <p:cNvSpPr txBox="1">
            <a:spLocks/>
          </p:cNvSpPr>
          <p:nvPr/>
        </p:nvSpPr>
        <p:spPr bwMode="auto">
          <a:xfrm>
            <a:off x="457200" y="274638"/>
            <a:ext cx="74279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800" b="1" u="sng">
                <a:latin typeface="Book Antiqua" charset="0"/>
                <a:ea typeface="宋体" charset="0"/>
                <a:cs typeface="Aharoni" charset="0"/>
              </a:rPr>
              <a:t>Awareness of Soil Health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11560" y="260648"/>
            <a:ext cx="7488831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ea typeface="+mn-ea"/>
              </a:rPr>
              <a:t> </a:t>
            </a:r>
            <a:r>
              <a:rPr lang="en-US" sz="2400" b="1" u="sng" dirty="0" smtClean="0">
                <a:latin typeface="Book Antiqua" pitchFamily="18" charset="0"/>
                <a:ea typeface="+mj-ea"/>
                <a:cs typeface="+mj-cs"/>
              </a:rPr>
              <a:t>Involvement of Farmers for the Schedule of Sample </a:t>
            </a:r>
            <a:endParaRPr lang="en-US" sz="2400" b="1" u="sng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95288" y="1287463"/>
            <a:ext cx="799306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During </a:t>
            </a:r>
            <a:r>
              <a:rPr lang="en-US" sz="2000" b="1" dirty="0" err="1">
                <a:latin typeface="Book Antiqua" charset="0"/>
              </a:rPr>
              <a:t>kharif</a:t>
            </a: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err="1">
                <a:latin typeface="Book Antiqua" charset="0"/>
              </a:rPr>
              <a:t>krushi</a:t>
            </a: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err="1">
                <a:latin typeface="Book Antiqua" charset="0"/>
              </a:rPr>
              <a:t>mahotsav</a:t>
            </a:r>
            <a:r>
              <a:rPr lang="en-US" sz="2000" b="1" dirty="0">
                <a:latin typeface="Book Antiqua" charset="0"/>
              </a:rPr>
              <a:t> special campaign  was done for soil sample collection benefiting  more than 7000 farmers.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Importance of soil health shared by Progressive Farmers on 15</a:t>
            </a:r>
            <a:r>
              <a:rPr lang="en-US" sz="2000" b="1" baseline="30000" dirty="0">
                <a:latin typeface="Book Antiqua" charset="0"/>
              </a:rPr>
              <a:t>th</a:t>
            </a: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err="1">
                <a:latin typeface="Book Antiqua" charset="0"/>
              </a:rPr>
              <a:t>september</a:t>
            </a:r>
            <a:r>
              <a:rPr lang="en-US" sz="2000" b="1" dirty="0">
                <a:latin typeface="Book Antiqua" charset="0"/>
              </a:rPr>
              <a:t> 2015.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Educating farmers on Soil Health Card in Rabi </a:t>
            </a:r>
            <a:r>
              <a:rPr lang="en-US" sz="2000" b="1" dirty="0" err="1">
                <a:latin typeface="Book Antiqua" charset="0"/>
              </a:rPr>
              <a:t>Krushi</a:t>
            </a: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err="1">
                <a:latin typeface="Book Antiqua" charset="0"/>
              </a:rPr>
              <a:t>Mahotsav</a:t>
            </a:r>
            <a:r>
              <a:rPr lang="en-US" sz="2000" b="1" dirty="0">
                <a:latin typeface="Book Antiqua" charset="0"/>
              </a:rPr>
              <a:t> in December in campaign mode.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Special campaign carried out in mid of December for soil health card distribution.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Resources of Anand Agriculture University &amp; KVK used for technical guidance.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Soil testing lab strengthened in RKVY scheme.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With the support of ATMA farmer friend, farmer</a:t>
            </a:r>
            <a:r>
              <a:rPr lang="ja-JP" altLang="en-US" sz="2000" b="1" dirty="0">
                <a:latin typeface="Book Antiqua" charset="0"/>
              </a:rPr>
              <a:t>’</a:t>
            </a:r>
            <a:r>
              <a:rPr lang="en-US" sz="2000" b="1" dirty="0">
                <a:latin typeface="Book Antiqua" charset="0"/>
              </a:rPr>
              <a:t>s involvement in SHC has been increased.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 txBox="1">
            <a:spLocks/>
          </p:cNvSpPr>
          <p:nvPr/>
        </p:nvSpPr>
        <p:spPr bwMode="auto">
          <a:xfrm>
            <a:off x="457200" y="190500"/>
            <a:ext cx="74279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800" b="1" u="sng">
                <a:latin typeface="Book Antiqua" charset="0"/>
                <a:ea typeface="宋体" charset="0"/>
                <a:cs typeface="Aharoni" charset="0"/>
              </a:rPr>
              <a:t>Glimpses of Celebration of World Soil Day</a:t>
            </a:r>
          </a:p>
        </p:txBody>
      </p:sp>
      <p:pic>
        <p:nvPicPr>
          <p:cNvPr id="38914" name="Picture 2" descr="C:\Users\Bhavin Mehta\Desktop\PM AWARD\Photos\IMG-20151206-WA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56783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 descr="C:\Users\Bhavin Mehta\Desktop\PM AWARD\Photos\IMG_20151205_123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352839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4" descr="C:\Users\Bhavin Mehta\Desktop\PM AWARD\Photos\IMG-20151206-WA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352839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\\COMP-5\Users\Public\WORLD SOIL day\DSCN16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356992"/>
            <a:ext cx="366819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 txBox="1">
            <a:spLocks/>
          </p:cNvSpPr>
          <p:nvPr/>
        </p:nvSpPr>
        <p:spPr bwMode="auto">
          <a:xfrm>
            <a:off x="0" y="285750"/>
            <a:ext cx="83423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 b="1" u="sng">
                <a:latin typeface="Book Antiqua" charset="0"/>
                <a:ea typeface="宋体" charset="0"/>
                <a:cs typeface="Aharoni" charset="0"/>
              </a:rPr>
              <a:t>Support From Team Chhotaudepur for the programme</a:t>
            </a:r>
          </a:p>
        </p:txBody>
      </p:sp>
      <p:pic>
        <p:nvPicPr>
          <p:cNvPr id="8" name="Picture 7" descr="IMG_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43902"/>
            <a:ext cx="2800583" cy="1895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_9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4204" y="1408197"/>
            <a:ext cx="2897944" cy="1936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_96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672548"/>
            <a:ext cx="2816439" cy="1936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96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643314"/>
            <a:ext cx="2928926" cy="200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26988"/>
            <a:ext cx="913923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 txBox="1">
            <a:spLocks/>
          </p:cNvSpPr>
          <p:nvPr/>
        </p:nvSpPr>
        <p:spPr bwMode="auto">
          <a:xfrm>
            <a:off x="0" y="285750"/>
            <a:ext cx="83423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 b="1" u="sng">
                <a:latin typeface="Book Antiqua" charset="0"/>
                <a:ea typeface="宋体" charset="0"/>
                <a:cs typeface="Aharoni" charset="0"/>
              </a:rPr>
              <a:t>Support From Team Chhotaudepur for the programme</a:t>
            </a:r>
          </a:p>
        </p:txBody>
      </p:sp>
      <p:pic>
        <p:nvPicPr>
          <p:cNvPr id="9" name="Picture 8" descr="IMG_2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3251853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SC_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56792"/>
            <a:ext cx="338437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SC_0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77072"/>
            <a:ext cx="324036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G_17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77072"/>
            <a:ext cx="338437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Pictur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27584" y="228600"/>
            <a:ext cx="6716216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200" b="1" u="sng" dirty="0" smtClean="0">
                <a:latin typeface="Book Antiqua" pitchFamily="18" charset="0"/>
                <a:ea typeface="+mj-ea"/>
              </a:rPr>
              <a:t>Success Story of Soil Health Card - 1</a:t>
            </a:r>
            <a:endParaRPr lang="en-US" b="1" dirty="0" smtClean="0">
              <a:latin typeface="Book Antiqua" pitchFamily="18" charset="0"/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052461"/>
              </p:ext>
            </p:extLst>
          </p:nvPr>
        </p:nvGraphicFramePr>
        <p:xfrm>
          <a:off x="3048000" y="981075"/>
          <a:ext cx="5124450" cy="1457325"/>
        </p:xfrm>
        <a:graphic>
          <a:graphicData uri="http://schemas.openxmlformats.org/drawingml/2006/table">
            <a:tbl>
              <a:tblPr/>
              <a:tblGrid>
                <a:gridCol w="5124450"/>
              </a:tblGrid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u-I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  <a:cs typeface="Shrut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Name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   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Panchal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Vijaykumar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Ramanbhai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Address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At &amp; Po: Naswadi, Ta.: Naswadi,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                                           Dist. Chhotaudepur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Mob</a:t>
                      </a:r>
                      <a:r>
                        <a:rPr kumimoji="0" lang="gu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ં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      9427351110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Business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 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Cultivation of Horticulture Crops</a:t>
                      </a:r>
                      <a:r>
                        <a:rPr kumimoji="0" lang="gu-I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2667000"/>
            <a:ext cx="5486400" cy="3858344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>
            <a:bevelT w="114300" prst="artDeco"/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My Name is </a:t>
            </a:r>
            <a:r>
              <a:rPr lang="en-IN" sz="1700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Panchal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sz="1700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Vijaykumar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sz="1700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Ramanbhai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. I </a:t>
            </a:r>
            <a:b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am living at Naswadi Village</a:t>
            </a:r>
            <a:r>
              <a:rPr lang="gu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. 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I am a member </a:t>
            </a:r>
            <a:b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of ATMA FIG and studied up to SSC (10</a:t>
            </a:r>
            <a:r>
              <a:rPr lang="en-IN" sz="1700" b="1" baseline="30000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th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) level.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I am cultivating total 3-07-88 </a:t>
            </a:r>
            <a:r>
              <a:rPr lang="en-IN" sz="1700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Hac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Land.</a:t>
            </a:r>
            <a:r>
              <a:rPr lang="gu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Under ATMA project, guidance was given by </a:t>
            </a:r>
            <a:b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the scientist for soil health card. I have started to </a:t>
            </a:r>
            <a:b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use Modern cultivation techniques. </a:t>
            </a:r>
            <a:r>
              <a:rPr lang="gu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I have adopted </a:t>
            </a: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drip irrigation in my field and </a:t>
            </a:r>
            <a:b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sz="1700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 through it I got more yield.</a:t>
            </a:r>
            <a:endParaRPr lang="gu-IN" sz="1700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990600"/>
          <a:ext cx="2438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144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11" name="Rectangle 5"/>
          <p:cNvSpPr>
            <a:spLocks noChangeArrowheads="1"/>
          </p:cNvSpPr>
          <p:nvPr/>
        </p:nvSpPr>
        <p:spPr bwMode="auto">
          <a:xfrm>
            <a:off x="0" y="0"/>
            <a:ext cx="347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gu-IN" sz="1100" b="1">
                <a:latin typeface="Calibri" charset="0"/>
                <a:ea typeface="Calibri" charset="0"/>
                <a:cs typeface="Shruti" charset="0"/>
              </a:rPr>
              <a:t>   </a:t>
            </a:r>
            <a:endParaRPr lang="en-US">
              <a:latin typeface="Calibri" charset="0"/>
              <a:ea typeface="Calibri" charset="0"/>
              <a:cs typeface="Shruti" charset="0"/>
            </a:endParaRPr>
          </a:p>
        </p:txBody>
      </p:sp>
      <p:pic>
        <p:nvPicPr>
          <p:cNvPr id="2073" name="Picture 11" descr="passpo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2438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4" name="Picture 13" descr="IMG_09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08920"/>
            <a:ext cx="302433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75" name="Picture 14" descr="IMG_094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665536"/>
            <a:ext cx="2952328" cy="185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14282" y="85728"/>
            <a:ext cx="5486400" cy="2984376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>
            <a:bevelT w="114300" prst="artDeco"/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Earlier I was cultivating Cotton and Castor crop.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Now I am cultivating tissue cultured banana &amp;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papaya</a:t>
            </a:r>
            <a:r>
              <a:rPr lang="gu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. </a:t>
            </a:r>
            <a:endParaRPr lang="en-US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Due to Soil Health Card Information I could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move  towards efficient use of fertilizers.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My Three Years data are as Below.</a:t>
            </a:r>
            <a:endParaRPr lang="gu-IN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3600" y="3429000"/>
          <a:ext cx="2971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320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304800"/>
          <a:ext cx="29718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29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825" y="3141663"/>
          <a:ext cx="5473699" cy="283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240"/>
                <a:gridCol w="1180621"/>
                <a:gridCol w="1180621"/>
                <a:gridCol w="1467217"/>
              </a:tblGrid>
              <a:tr h="370831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Details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2013-14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Book Antiqua" pitchFamily="18" charset="0"/>
                        </a:rPr>
                        <a:t>2014-15</a:t>
                      </a:r>
                      <a:endParaRPr lang="gu-IN" sz="1400" b="1" dirty="0" smtClean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2015-16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</a:tr>
              <a:tr h="370831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Area (</a:t>
                      </a:r>
                      <a:r>
                        <a:rPr lang="en-IN" sz="1400" b="1" dirty="0" err="1" smtClean="0">
                          <a:latin typeface="Book Antiqua" pitchFamily="18" charset="0"/>
                        </a:rPr>
                        <a:t>Hac</a:t>
                      </a:r>
                      <a:r>
                        <a:rPr lang="en-IN" sz="1400" b="1" dirty="0" smtClean="0">
                          <a:latin typeface="Book Antiqua" pitchFamily="18" charset="0"/>
                        </a:rPr>
                        <a:t>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3-0-88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Book Antiqua" pitchFamily="18" charset="0"/>
                        </a:rPr>
                        <a:t>3-0-88</a:t>
                      </a:r>
                      <a:endParaRPr lang="gu-IN" sz="1400" b="1" dirty="0" smtClean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Book Antiqua" pitchFamily="18" charset="0"/>
                        </a:rPr>
                        <a:t>3-0-88</a:t>
                      </a:r>
                      <a:endParaRPr lang="gu-IN" sz="1400" b="1" dirty="0" smtClean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</a:tr>
              <a:tr h="370831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Crop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Cotton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IN" sz="1400" b="1" dirty="0" err="1" smtClean="0">
                          <a:latin typeface="Book Antiqua" pitchFamily="18" charset="0"/>
                        </a:rPr>
                        <a:t>Papaiya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Banana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</a:tr>
              <a:tr h="461385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Cost</a:t>
                      </a:r>
                      <a:r>
                        <a:rPr lang="en-IN" sz="1400" b="1" baseline="0" dirty="0" smtClean="0">
                          <a:latin typeface="Book Antiqua" pitchFamily="18" charset="0"/>
                        </a:rPr>
                        <a:t> (Rs.)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4625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107000/-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96000</a:t>
                      </a:r>
                      <a:r>
                        <a:rPr lang="gu-IN" sz="1400" b="1" dirty="0" smtClean="0">
                          <a:latin typeface="Times New Roman" pitchFamily="18" charset="0"/>
                        </a:rPr>
                        <a:t>/-</a:t>
                      </a:r>
                      <a:endParaRPr lang="gu-IN" sz="1400" b="1" dirty="0">
                        <a:latin typeface="Times New Roman" pitchFamily="18" charset="0"/>
                      </a:endParaRPr>
                    </a:p>
                  </a:txBody>
                  <a:tcPr marL="91458" marR="91458" marT="45719" marB="45719"/>
                </a:tc>
              </a:tr>
              <a:tr h="518147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Production (Kg/</a:t>
                      </a:r>
                      <a:r>
                        <a:rPr lang="en-IN" sz="1400" b="1" dirty="0" err="1" smtClean="0">
                          <a:latin typeface="Book Antiqua" pitchFamily="18" charset="0"/>
                        </a:rPr>
                        <a:t>Hac</a:t>
                      </a:r>
                      <a:r>
                        <a:rPr lang="en-IN" sz="1400" b="1" dirty="0" smtClean="0">
                          <a:latin typeface="Book Antiqua" pitchFamily="18" charset="0"/>
                        </a:rPr>
                        <a:t>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12200</a:t>
                      </a:r>
                      <a:r>
                        <a:rPr lang="gu-IN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120000</a:t>
                      </a:r>
                      <a:r>
                        <a:rPr lang="gu-IN" sz="1400" b="1" kern="120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90000</a:t>
                      </a:r>
                      <a:r>
                        <a:rPr lang="gu-IN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</a:tr>
              <a:tr h="370831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Income (Rs.)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63000</a:t>
                      </a:r>
                      <a:r>
                        <a:rPr lang="gu-IN" sz="1400" b="1" dirty="0" smtClean="0">
                          <a:latin typeface="Book Antiqua" pitchFamily="18" charset="0"/>
                        </a:rPr>
                        <a:t>/-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600000</a:t>
                      </a:r>
                      <a:r>
                        <a:rPr lang="gu-IN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630000</a:t>
                      </a:r>
                      <a:r>
                        <a:rPr lang="gu-IN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</a:tr>
              <a:tr h="370831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Net Profit (Rs.)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50800</a:t>
                      </a:r>
                      <a:r>
                        <a:rPr lang="gu-IN" sz="1400" b="1" dirty="0" smtClean="0">
                          <a:latin typeface="Book Antiqua" pitchFamily="18" charset="0"/>
                        </a:rPr>
                        <a:t>/-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493000</a:t>
                      </a:r>
                      <a:r>
                        <a:rPr lang="gu-IN" sz="1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kern="120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534000</a:t>
                      </a:r>
                      <a:r>
                        <a:rPr lang="gu-IN" sz="1400" b="1" kern="120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/-</a:t>
                      </a:r>
                      <a:endParaRPr lang="gu-IN" sz="1400" b="1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1458" marR="91458" marT="45719" marB="45719"/>
                </a:tc>
              </a:tr>
            </a:tbl>
          </a:graphicData>
        </a:graphic>
      </p:graphicFrame>
      <p:pic>
        <p:nvPicPr>
          <p:cNvPr id="3131" name="Picture 10" descr="IMG_09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971800" cy="2971800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Picture 12" descr="IMG_09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971800" cy="3200400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Pictur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981075"/>
          <a:ext cx="5195888" cy="1457325"/>
        </p:xfrm>
        <a:graphic>
          <a:graphicData uri="http://schemas.openxmlformats.org/drawingml/2006/table">
            <a:tbl>
              <a:tblPr/>
              <a:tblGrid>
                <a:gridCol w="5195888"/>
              </a:tblGrid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u-I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  <a:cs typeface="Shrut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Name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    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Rathava Jayantibhai Dhanabhai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Address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 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At &amp; Po.: Tithor,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Ta.: 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Jetpur Pavi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                                           Dist.: Chhotaudepur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Mob. No.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 7567351544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Business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:              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 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Agriculture</a:t>
                      </a:r>
                      <a:r>
                        <a:rPr kumimoji="0" lang="gu-I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Shruti" charset="0"/>
                        </a:rPr>
                        <a:t>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2667000"/>
            <a:ext cx="5486400" cy="3354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My Name is </a:t>
            </a:r>
            <a:r>
              <a:rPr lang="en-IN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Rathava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Jayantibhai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Dhanabhai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, I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am Living at </a:t>
            </a:r>
            <a:r>
              <a:rPr lang="en-IN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Tihor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village </a:t>
            </a:r>
            <a:r>
              <a:rPr lang="en-IN" b="1" dirty="0" err="1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Ta.Jetpurpavi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and I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have passed 12</a:t>
            </a:r>
            <a:r>
              <a:rPr lang="en-IN" b="1" baseline="30000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th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Standard.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I have benefited from the exposure visits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of various Agriculture universities.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Through soil health card programme I am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applying recommended dose of Organic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matter and Fertiliser in my field. </a:t>
            </a:r>
            <a:endParaRPr lang="gu-IN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990600"/>
          <a:ext cx="2438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144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6" name="Rectangle 5"/>
          <p:cNvSpPr>
            <a:spLocks noChangeArrowheads="1"/>
          </p:cNvSpPr>
          <p:nvPr/>
        </p:nvSpPr>
        <p:spPr bwMode="auto">
          <a:xfrm>
            <a:off x="0" y="0"/>
            <a:ext cx="347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gu-IN" sz="1100" b="1">
                <a:latin typeface="Calibri" charset="0"/>
                <a:ea typeface="Calibri" charset="0"/>
                <a:cs typeface="Shruti" charset="0"/>
              </a:rPr>
              <a:t>   </a:t>
            </a:r>
            <a:endParaRPr lang="en-US">
              <a:latin typeface="Calibri" charset="0"/>
              <a:ea typeface="Calibri" charset="0"/>
              <a:cs typeface="Shruti" charset="0"/>
            </a:endParaRPr>
          </a:p>
        </p:txBody>
      </p:sp>
      <p:pic>
        <p:nvPicPr>
          <p:cNvPr id="8217" name="Picture 13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492375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18" name="Picture 14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572000"/>
            <a:ext cx="2971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990600"/>
            <a:ext cx="2438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71600" y="82550"/>
            <a:ext cx="6172200" cy="609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2800" b="1" u="sng" dirty="0">
                <a:latin typeface="Book Antiqua" pitchFamily="18" charset="0"/>
                <a:ea typeface="+mj-ea"/>
                <a:cs typeface="+mj-cs"/>
              </a:rPr>
              <a:t>Success Story of Soil Health Card - 2</a:t>
            </a:r>
            <a:endParaRPr lang="en-US" sz="2800" b="1" dirty="0"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228600"/>
            <a:ext cx="5486400" cy="3200400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>
            <a:bevelT w="114300" prst="artDeco"/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Earlier I was cultivating lady finger   </a:t>
            </a:r>
            <a:br>
              <a:rPr lang="en-US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haphazardly but after training </a:t>
            </a: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I am cultivating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 lady finger with new technology.</a:t>
            </a:r>
            <a:endParaRPr lang="gu-IN" b="1" dirty="0">
              <a:solidFill>
                <a:schemeClr val="tx1"/>
              </a:solidFill>
              <a:latin typeface="Book Antiqua" pitchFamily="18" charset="0"/>
              <a:ea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I am also applying organic matter and bio-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pesticides in my field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Through all this technology I am earning good </a:t>
            </a:r>
            <a:b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</a:br>
            <a:r>
              <a:rPr lang="en-IN" b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</a:rPr>
              <a:t>      profit.</a:t>
            </a:r>
            <a:endParaRPr lang="en-US" b="1" dirty="0">
              <a:solidFill>
                <a:schemeClr val="tx1"/>
              </a:solidFill>
              <a:latin typeface="Book Antiqua" pitchFamily="18" charset="0"/>
              <a:ea typeface="Calibri" pitchFamily="34" charset="0"/>
              <a:cs typeface="Shruti" pitchFamily="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7800" y="3500438"/>
          <a:ext cx="53308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296"/>
                <a:gridCol w="1149805"/>
                <a:gridCol w="1149805"/>
                <a:gridCol w="142892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Details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2013-14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2014-15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2015-16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Area (</a:t>
                      </a:r>
                      <a:r>
                        <a:rPr lang="en-IN" sz="1400" b="1" dirty="0" err="1" smtClean="0">
                          <a:latin typeface="Book Antiqua" pitchFamily="18" charset="0"/>
                        </a:rPr>
                        <a:t>Hac</a:t>
                      </a:r>
                      <a:r>
                        <a:rPr lang="en-IN" sz="1400" b="1" dirty="0" smtClean="0">
                          <a:latin typeface="Book Antiqua" pitchFamily="18" charset="0"/>
                        </a:rPr>
                        <a:t>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1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Book Antiqua" pitchFamily="18" charset="0"/>
                        </a:rPr>
                        <a:t>1</a:t>
                      </a:r>
                      <a:endParaRPr lang="gu-IN" sz="1400" b="1" dirty="0" smtClean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Book Antiqua" pitchFamily="18" charset="0"/>
                        </a:rPr>
                        <a:t>0.5</a:t>
                      </a:r>
                      <a:endParaRPr lang="gu-IN" sz="1400" b="1" dirty="0" smtClean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Crop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Paddy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Cotton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IN" sz="1400" b="1" smtClean="0">
                          <a:latin typeface="Book Antiqua" pitchFamily="18" charset="0"/>
                        </a:rPr>
                        <a:t>Lady</a:t>
                      </a:r>
                      <a:r>
                        <a:rPr lang="en-IN" sz="1400" b="1" baseline="0" smtClean="0">
                          <a:latin typeface="Book Antiqua" pitchFamily="18" charset="0"/>
                        </a:rPr>
                        <a:t> </a:t>
                      </a:r>
                      <a:r>
                        <a:rPr lang="en-IN" sz="1400" b="1" baseline="0" dirty="0" smtClean="0">
                          <a:latin typeface="Book Antiqua" pitchFamily="18" charset="0"/>
                        </a:rPr>
                        <a:t>Finger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Cost (Rs.)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7000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9200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14310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Production (Kg/</a:t>
                      </a:r>
                      <a:r>
                        <a:rPr lang="en-IN" sz="1400" b="1" dirty="0" err="1" smtClean="0">
                          <a:latin typeface="Book Antiqua" pitchFamily="18" charset="0"/>
                        </a:rPr>
                        <a:t>Hac</a:t>
                      </a:r>
                      <a:r>
                        <a:rPr lang="en-IN" sz="1400" b="1" dirty="0" smtClean="0">
                          <a:latin typeface="Book Antiqua" pitchFamily="18" charset="0"/>
                        </a:rPr>
                        <a:t>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1000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1200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3000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Income (Rs.)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16800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70000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75000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Book Antiqua" pitchFamily="18" charset="0"/>
                        </a:rPr>
                        <a:t>Net Income (Rs.)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9800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60800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ook Antiqua" pitchFamily="18" charset="0"/>
                        </a:rPr>
                        <a:t>66000</a:t>
                      </a:r>
                      <a:endParaRPr lang="gu-IN" sz="1400" b="1" dirty="0">
                        <a:latin typeface="Book Antiqua" pitchFamily="18" charset="0"/>
                      </a:endParaRPr>
                    </a:p>
                  </a:txBody>
                  <a:tcPr marL="91451" marR="91451"/>
                </a:tc>
              </a:tr>
            </a:tbl>
          </a:graphicData>
        </a:graphic>
      </p:graphicFrame>
      <p:pic>
        <p:nvPicPr>
          <p:cNvPr id="9275" name="Picture 8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2448272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76" name="Picture 9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2592288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Picture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75111" y="-97651"/>
            <a:ext cx="539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  <a:cs typeface="+mn-cs"/>
              </a:rPr>
              <a:t>Farmers opinion about SHC</a:t>
            </a:r>
          </a:p>
        </p:txBody>
      </p:sp>
      <p:pic>
        <p:nvPicPr>
          <p:cNvPr id="5" name="IMG_289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285750" y="1571625"/>
            <a:ext cx="85725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smtClean="0">
                <a:latin typeface="Book Antiqua" charset="0"/>
              </a:rPr>
              <a:t>Newly formed district, separated from Vadodara.</a:t>
            </a:r>
            <a:endParaRPr lang="en-US" sz="2000" b="1" dirty="0">
              <a:latin typeface="Book Antiqu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It </a:t>
            </a:r>
            <a:r>
              <a:rPr lang="en-US" sz="2000" b="1" dirty="0" smtClean="0">
                <a:latin typeface="Book Antiqua" charset="0"/>
              </a:rPr>
              <a:t>is tribal-dominated (89.4%) </a:t>
            </a:r>
            <a:r>
              <a:rPr lang="en-US" sz="2000" b="1" dirty="0">
                <a:latin typeface="Book Antiqua" charset="0"/>
              </a:rPr>
              <a:t>district based on 100 % </a:t>
            </a:r>
            <a:r>
              <a:rPr lang="en-US" sz="2000" b="1" dirty="0" smtClean="0">
                <a:latin typeface="Book Antiqua" charset="0"/>
              </a:rPr>
              <a:t>Agriculture. </a:t>
            </a:r>
            <a:endParaRPr lang="en-US" sz="2000" b="1" dirty="0">
              <a:latin typeface="Book Antiqu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smtClean="0">
                <a:latin typeface="Book Antiqua" charset="0"/>
              </a:rPr>
              <a:t>Comprises Six talukas including two with hilly terrain.</a:t>
            </a:r>
            <a:endParaRPr lang="en-US" sz="2000" b="1" dirty="0">
              <a:latin typeface="Book Antiqu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More than 64% </a:t>
            </a:r>
            <a:r>
              <a:rPr lang="en-US" sz="2000" b="1" dirty="0" smtClean="0">
                <a:latin typeface="Book Antiqua" charset="0"/>
              </a:rPr>
              <a:t>area rain fed.</a:t>
            </a:r>
            <a:endParaRPr lang="en-US" sz="2000" b="1" dirty="0">
              <a:latin typeface="Book Antiqu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smtClean="0">
                <a:latin typeface="Book Antiqua" charset="0"/>
              </a:rPr>
              <a:t>Relatively low consumption </a:t>
            </a:r>
            <a:r>
              <a:rPr lang="en-US" sz="2000" b="1" dirty="0">
                <a:latin typeface="Book Antiqua" charset="0"/>
              </a:rPr>
              <a:t>of fertilizer &amp; </a:t>
            </a:r>
            <a:r>
              <a:rPr lang="en-US" sz="2000" b="1" dirty="0" smtClean="0">
                <a:latin typeface="Book Antiqua" charset="0"/>
              </a:rPr>
              <a:t>pesticides. </a:t>
            </a:r>
            <a:endParaRPr lang="en-US" sz="2000" b="1" dirty="0">
              <a:latin typeface="Book Antiqu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en-US" sz="2000" b="1" dirty="0">
              <a:latin typeface="Book Antiqua" charset="0"/>
            </a:endParaRPr>
          </a:p>
        </p:txBody>
      </p:sp>
      <p:sp>
        <p:nvSpPr>
          <p:cNvPr id="4100" name="Rectangle 2"/>
          <p:cNvSpPr txBox="1">
            <a:spLocks/>
          </p:cNvSpPr>
          <p:nvPr/>
        </p:nvSpPr>
        <p:spPr bwMode="auto">
          <a:xfrm>
            <a:off x="457200" y="274638"/>
            <a:ext cx="74279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5400" b="1" u="sng" dirty="0" smtClean="0">
                <a:latin typeface="Book Antiqua" charset="0"/>
                <a:ea typeface="宋体" charset="0"/>
                <a:cs typeface="Aharoni" charset="0"/>
              </a:rPr>
              <a:t>District- At A Glance</a:t>
            </a:r>
            <a:endParaRPr lang="en-US" sz="5400" b="1" u="sng" dirty="0">
              <a:latin typeface="Book Antiqua" charset="0"/>
              <a:ea typeface="宋体" charset="0"/>
              <a:cs typeface="Aharon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14884"/>
            <a:ext cx="3995936" cy="2143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Picture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-26988"/>
            <a:ext cx="91408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75111" y="-97651"/>
            <a:ext cx="539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  <a:cs typeface="+mn-cs"/>
              </a:rPr>
              <a:t>Farmers opinion about SHC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 txBox="1">
            <a:spLocks/>
          </p:cNvSpPr>
          <p:nvPr/>
        </p:nvSpPr>
        <p:spPr bwMode="auto">
          <a:xfrm>
            <a:off x="457200" y="274638"/>
            <a:ext cx="74279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4000" b="1" u="sng">
                <a:latin typeface="Book Antiqua" charset="0"/>
                <a:ea typeface="宋体" charset="0"/>
                <a:cs typeface="Aharoni" charset="0"/>
              </a:rPr>
              <a:t>Impact of the programme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850" y="1484313"/>
          <a:ext cx="7777163" cy="3744913"/>
        </p:xfrm>
        <a:graphic>
          <a:graphicData uri="http://schemas.openxmlformats.org/drawingml/2006/table">
            <a:tbl>
              <a:tblPr/>
              <a:tblGrid>
                <a:gridCol w="515045"/>
                <a:gridCol w="1770464"/>
                <a:gridCol w="1030088"/>
                <a:gridCol w="1564445"/>
                <a:gridCol w="1351990"/>
                <a:gridCol w="1545131"/>
              </a:tblGrid>
              <a:tr h="4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SN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Crop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Area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Prod. (Kg/Hac.)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% Increase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1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Before </a:t>
                      </a:r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Book Antiqua"/>
                        </a:rPr>
                        <a:t>Prog</a:t>
                      </a: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. (2010-11)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After </a:t>
                      </a:r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Book Antiqua"/>
                        </a:rPr>
                        <a:t>Prog</a:t>
                      </a: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. (2015-16)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219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Rice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15020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1957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2200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12.42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Maize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33600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2063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2530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22.64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Tur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22550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1062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1260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18.64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Black Gram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11690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938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1060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13.01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Cotton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80380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745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840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12.75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Soyabean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5725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796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890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11.81</a:t>
                      </a: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11560" y="260648"/>
            <a:ext cx="7488831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ea typeface="+mn-ea"/>
              </a:rPr>
              <a:t> </a:t>
            </a:r>
            <a:r>
              <a:rPr lang="en-US" sz="3600" b="1" u="sng" dirty="0" smtClean="0">
                <a:latin typeface="Book Antiqua" pitchFamily="18" charset="0"/>
                <a:ea typeface="+mj-ea"/>
                <a:cs typeface="+mj-cs"/>
              </a:rPr>
              <a:t>Outcome of the scheme </a:t>
            </a:r>
            <a:endParaRPr lang="en-US" sz="3600" b="1" u="sng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57250" y="1314450"/>
            <a:ext cx="7488238" cy="41544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Efficient use of fertilizers.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 20% Reduction in phosphetic fertilizer.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Efficiency of farmers increased.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Change in cropping pattern.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smtClean="0">
                <a:latin typeface="Book Antiqua" pitchFamily="18" charset="0"/>
                <a:ea typeface="+mj-ea"/>
                <a:cs typeface="+mj-cs"/>
              </a:rPr>
              <a:t>Increased productivity </a:t>
            </a: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in maize &amp; pulse crops.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n-ea"/>
              </a:rPr>
              <a:t>20% </a:t>
            </a: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Reduction in cost of cultivation.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j-ea"/>
                <a:cs typeface="+mj-cs"/>
              </a:rPr>
              <a:t>Increased interest of farmers on horticulture crops.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Book Antiqua" pitchFamily="18" charset="0"/>
                <a:ea typeface="+mn-ea"/>
              </a:rPr>
              <a:t>Changing in standard of living of the tribal farmers.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11560" y="260648"/>
            <a:ext cx="7746654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  <a:ea typeface="+mn-ea"/>
              </a:rPr>
              <a:t>Successful Implementation of the programme</a:t>
            </a:r>
            <a:endParaRPr lang="en-US" sz="2800" b="1" u="sng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57250" y="1328738"/>
            <a:ext cx="7488238" cy="5586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Scheme goal achieved through public private </a:t>
            </a:r>
            <a:br>
              <a:rPr lang="en-US" sz="2400" b="1" dirty="0" smtClean="0">
                <a:latin typeface="Book Antiqua" pitchFamily="18" charset="0"/>
                <a:ea typeface="+mj-ea"/>
                <a:cs typeface="+mj-cs"/>
              </a:rPr>
            </a:b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    partnership.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Extension functionaries directly connected with </a:t>
            </a:r>
            <a:br>
              <a:rPr lang="en-US" sz="2400" b="1" dirty="0" smtClean="0">
                <a:latin typeface="Book Antiqua" pitchFamily="18" charset="0"/>
                <a:ea typeface="+mj-ea"/>
                <a:cs typeface="+mj-cs"/>
              </a:rPr>
            </a:b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    stake holders &amp; farmers through non-officials &amp; </a:t>
            </a:r>
            <a:br>
              <a:rPr lang="en-US" sz="2400" b="1" dirty="0" smtClean="0">
                <a:latin typeface="Book Antiqua" pitchFamily="18" charset="0"/>
                <a:ea typeface="+mj-ea"/>
                <a:cs typeface="+mj-cs"/>
              </a:rPr>
            </a:b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    various organizations.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More than 48% soil health cards distributed this </a:t>
            </a:r>
            <a:br>
              <a:rPr lang="en-US" sz="2400" b="1" dirty="0" smtClean="0">
                <a:latin typeface="Book Antiqua" pitchFamily="18" charset="0"/>
                <a:ea typeface="+mj-ea"/>
                <a:cs typeface="+mj-cs"/>
              </a:rPr>
            </a:b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     year.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Participatory approach used in the programme.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b="1" dirty="0" smtClean="0">
              <a:latin typeface="Book Antiqua" pitchFamily="18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42910" y="500042"/>
            <a:ext cx="7746654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 Antiqua" pitchFamily="18" charset="0"/>
                <a:ea typeface="+mn-ea"/>
                <a:cs typeface="+mj-cs"/>
              </a:rPr>
              <a:t>Way Forward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  <a:ea typeface="+mn-ea"/>
                <a:cs typeface="+mj-cs"/>
              </a:rPr>
              <a:t>…</a:t>
            </a:r>
            <a:endParaRPr lang="en-US" sz="2800" b="1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57250" y="1714500"/>
            <a:ext cx="7488238" cy="44781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Involvement of Farmers by ICT activity.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Soil Sampling Van facility at Block level</a:t>
            </a: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Involvement of </a:t>
            </a:r>
            <a:r>
              <a:rPr lang="en-US" sz="2400" b="1" dirty="0" err="1" smtClean="0">
                <a:latin typeface="Book Antiqua" pitchFamily="18" charset="0"/>
                <a:ea typeface="+mj-ea"/>
                <a:cs typeface="+mj-cs"/>
              </a:rPr>
              <a:t>Agri</a:t>
            </a: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-clinics of NABARD scheme</a:t>
            </a:r>
            <a:endParaRPr lang="en-US" sz="2400" b="1" dirty="0" smtClean="0">
              <a:latin typeface="Book Antiqua" pitchFamily="18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Mobile friendly software for farmers.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err="1" smtClean="0">
                <a:latin typeface="Book Antiqua" pitchFamily="18" charset="0"/>
                <a:ea typeface="+mj-ea"/>
                <a:cs typeface="+mj-cs"/>
              </a:rPr>
              <a:t>Panchayati</a:t>
            </a: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 Raj system should be involved</a:t>
            </a: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Book Antiqua" pitchFamily="18" charset="0"/>
                <a:ea typeface="+mj-ea"/>
                <a:cs typeface="+mj-cs"/>
              </a:rPr>
              <a:t>Geo-spatial mapping for soil nutrients. (BISAG)</a:t>
            </a:r>
            <a:endParaRPr lang="en-US" sz="2400" b="1" dirty="0" smtClean="0">
              <a:latin typeface="Book Antiqua" pitchFamily="18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b="1" dirty="0" smtClean="0">
              <a:latin typeface="Book Antiqua" pitchFamily="18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877105" y="2996952"/>
            <a:ext cx="5194239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  <a:ea typeface="+mn-ea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Geographical Area: 		</a:t>
            </a:r>
            <a:r>
              <a:rPr lang="en-US" sz="2000" b="1" u="sng" dirty="0">
                <a:latin typeface="Book Antiqua"/>
                <a:cs typeface="Book Antiqua"/>
              </a:rPr>
              <a:t>3,34,606 </a:t>
            </a:r>
            <a:r>
              <a:rPr lang="en-US" sz="2000" b="1" u="sng" dirty="0" err="1">
                <a:latin typeface="Book Antiqua"/>
                <a:cs typeface="Book Antiqua"/>
              </a:rPr>
              <a:t>Hac</a:t>
            </a:r>
            <a:r>
              <a:rPr lang="en-US" sz="2000" b="1" u="sng" dirty="0">
                <a:latin typeface="Book Antiqua"/>
                <a:cs typeface="Book Antiqua"/>
              </a:rPr>
              <a:t>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Cultivated Area: 		</a:t>
            </a:r>
            <a:r>
              <a:rPr lang="en-US" sz="2000" b="1" u="sng" dirty="0">
                <a:latin typeface="Book Antiqua"/>
                <a:cs typeface="Book Antiqua"/>
              </a:rPr>
              <a:t>2,08,866 </a:t>
            </a:r>
            <a:r>
              <a:rPr lang="en-US" sz="2000" b="1" u="sng" dirty="0" err="1">
                <a:latin typeface="Book Antiqua"/>
                <a:cs typeface="Book Antiqua"/>
              </a:rPr>
              <a:t>Hac</a:t>
            </a:r>
            <a:r>
              <a:rPr lang="en-US" sz="2000" b="1" dirty="0">
                <a:latin typeface="Book Antiqua"/>
                <a:cs typeface="Book Antiqua"/>
              </a:rPr>
              <a:t>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Barren Land Area: 		</a:t>
            </a:r>
            <a:r>
              <a:rPr lang="en-US" sz="2000" b="1" u="sng" dirty="0">
                <a:latin typeface="Book Antiqua"/>
                <a:cs typeface="Book Antiqua"/>
              </a:rPr>
              <a:t>5,298 </a:t>
            </a:r>
            <a:r>
              <a:rPr lang="en-US" sz="2000" b="1" u="sng" dirty="0" err="1">
                <a:latin typeface="Book Antiqua"/>
                <a:cs typeface="Book Antiqua"/>
              </a:rPr>
              <a:t>Hac</a:t>
            </a:r>
            <a:r>
              <a:rPr lang="en-US" sz="2000" b="1" u="sng" dirty="0">
                <a:latin typeface="Book Antiqua"/>
                <a:cs typeface="Book Antiqua"/>
              </a:rPr>
              <a:t>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Irrigated Area: 		</a:t>
            </a:r>
            <a:r>
              <a:rPr lang="en-US" sz="2000" b="1" u="sng" dirty="0" smtClean="0">
                <a:latin typeface="Book Antiqua"/>
                <a:cs typeface="Book Antiqua"/>
              </a:rPr>
              <a:t>74,499 </a:t>
            </a:r>
            <a:r>
              <a:rPr lang="en-US" sz="2000" b="1" u="sng" dirty="0" err="1">
                <a:latin typeface="Book Antiqua"/>
                <a:cs typeface="Book Antiqua"/>
              </a:rPr>
              <a:t>Hac</a:t>
            </a:r>
            <a:r>
              <a:rPr lang="en-US" sz="2000" b="1" u="sng" dirty="0">
                <a:latin typeface="Book Antiqua"/>
                <a:cs typeface="Book Antiqua"/>
              </a:rPr>
              <a:t>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Un-Irrigated Area: 		</a:t>
            </a:r>
            <a:r>
              <a:rPr lang="en-US" sz="2000" b="1" u="sng" dirty="0">
                <a:latin typeface="Book Antiqua"/>
                <a:cs typeface="Book Antiqua"/>
              </a:rPr>
              <a:t>1,34,367 </a:t>
            </a:r>
            <a:r>
              <a:rPr lang="en-US" sz="2000" b="1" u="sng" dirty="0" err="1">
                <a:latin typeface="Book Antiqua"/>
                <a:cs typeface="Book Antiqua"/>
              </a:rPr>
              <a:t>Hac</a:t>
            </a:r>
            <a:r>
              <a:rPr lang="en-US" sz="2000" b="1" u="sng" dirty="0">
                <a:latin typeface="Book Antiqua"/>
                <a:cs typeface="Book Antiqua"/>
              </a:rPr>
              <a:t>.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No. of Taluka:  </a:t>
            </a:r>
            <a:r>
              <a:rPr lang="en-US" sz="2000" b="1" dirty="0" smtClean="0">
                <a:latin typeface="Book Antiqua"/>
                <a:cs typeface="Book Antiqua"/>
              </a:rPr>
              <a:t>                         </a:t>
            </a:r>
            <a:r>
              <a:rPr lang="en-US" sz="2000" b="1" u="sng" dirty="0" smtClean="0">
                <a:latin typeface="Book Antiqua"/>
                <a:cs typeface="Book Antiqua"/>
              </a:rPr>
              <a:t>6</a:t>
            </a:r>
            <a:endParaRPr lang="en-US" sz="2000" b="1" u="sng" dirty="0">
              <a:latin typeface="Book Antiqua"/>
              <a:cs typeface="Book Antiqua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No. of Total Villages: </a:t>
            </a:r>
            <a:r>
              <a:rPr lang="en-US" sz="2000" b="1" dirty="0" smtClean="0">
                <a:latin typeface="Book Antiqua"/>
                <a:cs typeface="Book Antiqua"/>
              </a:rPr>
              <a:t>  </a:t>
            </a:r>
            <a:r>
              <a:rPr lang="en-US" sz="2000" b="1" dirty="0">
                <a:latin typeface="Book Antiqua"/>
                <a:cs typeface="Book Antiqua"/>
              </a:rPr>
              <a:t>	</a:t>
            </a:r>
            <a:r>
              <a:rPr lang="en-US" sz="2000" b="1" u="sng" dirty="0">
                <a:latin typeface="Book Antiqua"/>
                <a:cs typeface="Book Antiqua"/>
              </a:rPr>
              <a:t>891</a:t>
            </a: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/>
                <a:cs typeface="Book Antiqua"/>
              </a:rPr>
              <a:t> Main Crops: 		</a:t>
            </a:r>
            <a:r>
              <a:rPr lang="en-US" sz="2000" b="1" u="sng" dirty="0" smtClean="0">
                <a:latin typeface="Book Antiqua"/>
                <a:cs typeface="Book Antiqua"/>
              </a:rPr>
              <a:t>Cotton</a:t>
            </a:r>
            <a:r>
              <a:rPr lang="en-US" sz="2000" b="1" u="sng" dirty="0">
                <a:latin typeface="Book Antiqua"/>
                <a:cs typeface="Book Antiqua"/>
              </a:rPr>
              <a:t>, Pigeon Pea, </a:t>
            </a:r>
            <a:r>
              <a:rPr lang="en-US" sz="2000" b="1" dirty="0">
                <a:latin typeface="Book Antiqua"/>
                <a:cs typeface="Book Antiqua"/>
              </a:rPr>
              <a:t>					</a:t>
            </a:r>
            <a:r>
              <a:rPr lang="en-US" sz="2000" b="1" dirty="0" smtClean="0">
                <a:latin typeface="Book Antiqua"/>
                <a:cs typeface="Book Antiqua"/>
              </a:rPr>
              <a:t>              </a:t>
            </a:r>
            <a:r>
              <a:rPr lang="en-US" sz="2000" b="1" u="sng" dirty="0" smtClean="0">
                <a:latin typeface="Book Antiqua"/>
                <a:cs typeface="Book Antiqua"/>
              </a:rPr>
              <a:t>Maize</a:t>
            </a:r>
            <a:r>
              <a:rPr lang="en-US" sz="2000" b="1" u="sng" dirty="0">
                <a:latin typeface="Book Antiqua"/>
                <a:cs typeface="Book Antiqua"/>
              </a:rPr>
              <a:t>, Paddy</a:t>
            </a:r>
            <a:r>
              <a:rPr lang="en-US" sz="2000" b="1" dirty="0">
                <a:latin typeface="Book Antiqua"/>
                <a:cs typeface="Book Antiqua"/>
              </a:rPr>
              <a:t>, 						</a:t>
            </a:r>
            <a:r>
              <a:rPr lang="en-US" sz="2000" b="1" dirty="0" smtClean="0">
                <a:latin typeface="Book Antiqua"/>
                <a:cs typeface="Book Antiqua"/>
              </a:rPr>
              <a:t>              </a:t>
            </a:r>
            <a:r>
              <a:rPr lang="en-US" sz="2000" b="1" u="sng" dirty="0" smtClean="0">
                <a:latin typeface="Book Antiqua"/>
                <a:cs typeface="Book Antiqua"/>
              </a:rPr>
              <a:t>Sorghum</a:t>
            </a:r>
            <a:endParaRPr lang="en-US" sz="2000" b="1" u="sng" dirty="0">
              <a:latin typeface="Book Antiqua"/>
              <a:cs typeface="Book Antiqua"/>
            </a:endParaRPr>
          </a:p>
        </p:txBody>
      </p:sp>
      <p:sp>
        <p:nvSpPr>
          <p:cNvPr id="5124" name="Rectangle 2"/>
          <p:cNvSpPr txBox="1">
            <a:spLocks/>
          </p:cNvSpPr>
          <p:nvPr/>
        </p:nvSpPr>
        <p:spPr bwMode="auto">
          <a:xfrm>
            <a:off x="539552" y="404664"/>
            <a:ext cx="7570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4000" b="1" u="sng" dirty="0" smtClean="0">
                <a:latin typeface="Book Antiqua" charset="0"/>
                <a:ea typeface="宋体" charset="0"/>
                <a:cs typeface="Aharoni" charset="0"/>
              </a:rPr>
              <a:t>District- At A Glance</a:t>
            </a:r>
          </a:p>
          <a:p>
            <a:pPr algn="ctr" eaLnBrk="0" hangingPunct="0"/>
            <a:endParaRPr lang="en-US" sz="3800" b="1" u="sng" dirty="0">
              <a:latin typeface="Book Antiqua" charset="0"/>
              <a:ea typeface="宋体" charset="0"/>
              <a:cs typeface="Aharon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27384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 txBox="1">
            <a:spLocks/>
          </p:cNvSpPr>
          <p:nvPr/>
        </p:nvSpPr>
        <p:spPr bwMode="auto">
          <a:xfrm>
            <a:off x="457200" y="274638"/>
            <a:ext cx="74993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4000" b="1" u="sng">
                <a:latin typeface="Book Antiqua" charset="0"/>
                <a:ea typeface="宋体" charset="0"/>
                <a:cs typeface="Aharoni" charset="0"/>
              </a:rPr>
              <a:t>Categories of Farmers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220088317"/>
              </p:ext>
            </p:extLst>
          </p:nvPr>
        </p:nvGraphicFramePr>
        <p:xfrm>
          <a:off x="971600" y="1556792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icture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1870659"/>
              </p:ext>
            </p:extLst>
          </p:nvPr>
        </p:nvGraphicFramePr>
        <p:xfrm>
          <a:off x="320675" y="188913"/>
          <a:ext cx="8448675" cy="6362700"/>
        </p:xfrm>
        <a:graphic>
          <a:graphicData uri="http://schemas.openxmlformats.org/presentationml/2006/ole">
            <p:oleObj spid="_x0000_s7191" name="Chart" r:id="rId5" imgW="8740440" imgH="6729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33" y="-99392"/>
            <a:ext cx="914082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44008" y="1700808"/>
            <a:ext cx="4464918" cy="3501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b="1" dirty="0" smtClean="0">
                <a:latin typeface="Book Antiqua"/>
                <a:cs typeface="Book Antiqua"/>
              </a:rPr>
              <a:t>   </a:t>
            </a:r>
            <a:r>
              <a:rPr lang="en-US" b="1" dirty="0" smtClean="0">
                <a:latin typeface="Book Antiqua"/>
                <a:cs typeface="Book Antiqua"/>
              </a:rPr>
              <a:t>STRENGTH</a:t>
            </a:r>
          </a:p>
          <a:p>
            <a:pPr lvl="2"/>
            <a:endParaRPr lang="en-US" sz="1400" b="1" dirty="0" smtClean="0">
              <a:latin typeface="Book Antiqua"/>
              <a:cs typeface="Book Antiqua"/>
            </a:endParaRPr>
          </a:p>
          <a:p>
            <a:pPr marL="285750" indent="-285750"/>
            <a:endParaRPr lang="en-US" sz="1400" b="1" dirty="0" smtClean="0"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Conditions favorable to </a:t>
            </a:r>
            <a:r>
              <a:rPr lang="en-US" sz="1400" b="1" dirty="0" err="1" smtClean="0">
                <a:latin typeface="Book Antiqua"/>
                <a:cs typeface="Book Antiqua"/>
              </a:rPr>
              <a:t>Kharif</a:t>
            </a:r>
            <a:r>
              <a:rPr lang="en-US" sz="1400" b="1" dirty="0" smtClean="0">
                <a:latin typeface="Book Antiqua"/>
                <a:cs typeface="Book Antiqua"/>
              </a:rPr>
              <a:t> and Rabi crops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Agriculture college at </a:t>
            </a:r>
            <a:r>
              <a:rPr lang="en-US" sz="1400" b="1" dirty="0" err="1" smtClean="0">
                <a:latin typeface="Book Antiqua"/>
                <a:cs typeface="Book Antiqua"/>
              </a:rPr>
              <a:t>Jabugam</a:t>
            </a:r>
            <a:endParaRPr lang="en-US" sz="1400" b="1" dirty="0" smtClean="0"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Irrigation Projects </a:t>
            </a:r>
            <a:r>
              <a:rPr lang="en-US" sz="1400" b="1" dirty="0" err="1" smtClean="0">
                <a:latin typeface="Book Antiqua"/>
                <a:cs typeface="Book Antiqua"/>
              </a:rPr>
              <a:t>eg</a:t>
            </a:r>
            <a:r>
              <a:rPr lang="en-US" sz="1400" b="1" dirty="0" smtClean="0">
                <a:latin typeface="Book Antiqua"/>
                <a:cs typeface="Book Antiqua"/>
              </a:rPr>
              <a:t> Rami, </a:t>
            </a:r>
            <a:r>
              <a:rPr lang="en-US" sz="1400" b="1" dirty="0" err="1" smtClean="0">
                <a:latin typeface="Book Antiqua"/>
                <a:cs typeface="Book Antiqua"/>
              </a:rPr>
              <a:t>Sukhi</a:t>
            </a:r>
            <a:r>
              <a:rPr lang="en-US" sz="1400" b="1" dirty="0" smtClean="0">
                <a:latin typeface="Book Antiqua"/>
                <a:cs typeface="Book Antiqua"/>
              </a:rPr>
              <a:t>, </a:t>
            </a:r>
            <a:r>
              <a:rPr lang="en-US" sz="1400" b="1" dirty="0" err="1" smtClean="0">
                <a:latin typeface="Book Antiqua"/>
                <a:cs typeface="Book Antiqua"/>
              </a:rPr>
              <a:t>Dev</a:t>
            </a:r>
            <a:r>
              <a:rPr lang="en-US" sz="1400" b="1" dirty="0" smtClean="0">
                <a:latin typeface="Book Antiqua"/>
                <a:cs typeface="Book Antiqua"/>
              </a:rPr>
              <a:t>, </a:t>
            </a:r>
            <a:r>
              <a:rPr lang="en-US" sz="1400" b="1" dirty="0" err="1" smtClean="0">
                <a:latin typeface="Book Antiqua"/>
                <a:cs typeface="Book Antiqua"/>
              </a:rPr>
              <a:t>Orsang</a:t>
            </a:r>
            <a:r>
              <a:rPr lang="en-US" sz="1400" b="1" dirty="0" smtClean="0">
                <a:latin typeface="Book Antiqua"/>
                <a:cs typeface="Book Antiqua"/>
              </a:rPr>
              <a:t> as well as Sardar </a:t>
            </a:r>
            <a:r>
              <a:rPr lang="en-US" sz="1400" b="1" dirty="0" err="1" smtClean="0">
                <a:latin typeface="Book Antiqua"/>
                <a:cs typeface="Book Antiqua"/>
              </a:rPr>
              <a:t>sarovar</a:t>
            </a:r>
            <a:r>
              <a:rPr lang="en-US" sz="1400" b="1" dirty="0" smtClean="0">
                <a:latin typeface="Book Antiqua"/>
                <a:cs typeface="Book Antiqua"/>
              </a:rPr>
              <a:t> command area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Good soil with 7.5-8.5 pH, High P and K, Low EC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4" y="4293096"/>
            <a:ext cx="424847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/>
                <a:cs typeface="Book Antiqua"/>
              </a:rPr>
              <a:t>WEAKNESS</a:t>
            </a:r>
          </a:p>
          <a:p>
            <a:pPr algn="ctr"/>
            <a:endParaRPr lang="en-US" b="1" dirty="0" smtClean="0"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 Large area still </a:t>
            </a:r>
            <a:r>
              <a:rPr lang="en-US" sz="1400" b="1" dirty="0" err="1" smtClean="0">
                <a:latin typeface="Book Antiqua"/>
                <a:cs typeface="Book Antiqua"/>
              </a:rPr>
              <a:t>rainfed</a:t>
            </a:r>
            <a:r>
              <a:rPr lang="en-US" sz="1400" b="1" dirty="0" smtClean="0">
                <a:latin typeface="Book Antiqua"/>
                <a:cs typeface="Book Antiqua"/>
              </a:rPr>
              <a:t> (64%)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Over exploitation, waterlogging and excessive chemical fertilizers depleting soil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Low carbon content in soil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Low water table and poor quality</a:t>
            </a:r>
            <a:endParaRPr lang="en-US" sz="1400" b="1" dirty="0">
              <a:latin typeface="Book Antiqua"/>
              <a:cs typeface="Book Antiqua"/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88640"/>
            <a:ext cx="4283968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/>
                <a:cs typeface="Book Antiqua"/>
              </a:rPr>
              <a:t>OPPORTUNITIES</a:t>
            </a:r>
          </a:p>
          <a:p>
            <a:pPr algn="ctr"/>
            <a:endParaRPr lang="en-US" b="1" dirty="0"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Large area (125740h) available to be brought under cultivation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Tremendous irrigation potential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Availability of organic manures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 Antiqua"/>
                <a:cs typeface="Book Antiqua"/>
              </a:rPr>
              <a:t>Crop rotation with leguminous plants to improve nutrient content</a:t>
            </a:r>
            <a:endParaRPr lang="en-US" b="1" dirty="0">
              <a:latin typeface="Book Antiqua"/>
              <a:cs typeface="Book Antiqua"/>
            </a:endParaRPr>
          </a:p>
        </p:txBody>
      </p:sp>
      <p:sp>
        <p:nvSpPr>
          <p:cNvPr id="6" name="Left-Right-Up Arrow 5"/>
          <p:cNvSpPr/>
          <p:nvPr/>
        </p:nvSpPr>
        <p:spPr>
          <a:xfrm rot="5400000">
            <a:off x="1835696" y="1844824"/>
            <a:ext cx="1368152" cy="3240360"/>
          </a:xfrm>
          <a:prstGeom prst="leftRigh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284984"/>
            <a:ext cx="21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/>
                <a:cs typeface="Book Antiqua"/>
              </a:rPr>
              <a:t>Situation Analysis</a:t>
            </a:r>
            <a:endParaRPr lang="en-US" b="1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5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285750" y="1557338"/>
            <a:ext cx="8572500" cy="453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</a:t>
            </a:r>
            <a:r>
              <a:rPr lang="en-US" sz="2000" b="1" dirty="0" smtClean="0">
                <a:latin typeface="Book Antiqua" charset="0"/>
              </a:rPr>
              <a:t>Government of Gujarat </a:t>
            </a:r>
            <a:r>
              <a:rPr lang="en-US" sz="2000" b="1" dirty="0">
                <a:latin typeface="Book Antiqua" charset="0"/>
              </a:rPr>
              <a:t>Launched Soil Health card Programme </a:t>
            </a:r>
            <a:r>
              <a:rPr lang="en-US" sz="2000" b="1" dirty="0" smtClean="0">
                <a:latin typeface="Book Antiqua" charset="0"/>
              </a:rPr>
              <a:t>in 	           2003</a:t>
            </a:r>
            <a:r>
              <a:rPr lang="en-US" sz="2000" b="1" dirty="0">
                <a:latin typeface="Book Antiqua" charset="0"/>
              </a:rPr>
              <a:t>-04.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Provision of readymade information on soil fertility in SHC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 smtClean="0">
                <a:latin typeface="Book Antiqua" charset="0"/>
              </a:rPr>
              <a:t>Analysis of available macro and micronutrients as well as trace elements</a:t>
            </a:r>
            <a:endParaRPr lang="en-US" sz="2000" b="1" dirty="0">
              <a:latin typeface="Book Antiqu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Fertilizer recommendation &amp; crop planning in succeeding year on the </a:t>
            </a:r>
            <a:br>
              <a:rPr lang="en-US" sz="2000" b="1" dirty="0">
                <a:latin typeface="Book Antiqua" charset="0"/>
              </a:rPr>
            </a:br>
            <a:r>
              <a:rPr lang="en-US" sz="2000" b="1" dirty="0">
                <a:latin typeface="Book Antiqua" charset="0"/>
              </a:rPr>
              <a:t>     basis of  soil test 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 Free of cost distribution of soil health card. </a:t>
            </a:r>
          </a:p>
        </p:txBody>
      </p:sp>
      <p:sp>
        <p:nvSpPr>
          <p:cNvPr id="15364" name="Rectangle 2"/>
          <p:cNvSpPr txBox="1">
            <a:spLocks/>
          </p:cNvSpPr>
          <p:nvPr/>
        </p:nvSpPr>
        <p:spPr bwMode="auto">
          <a:xfrm>
            <a:off x="457200" y="274638"/>
            <a:ext cx="74279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5400" b="1" u="sng">
                <a:latin typeface="Book Antiqua" charset="0"/>
                <a:ea typeface="宋体" charset="0"/>
                <a:cs typeface="Aharoni" charset="0"/>
              </a:rPr>
              <a:t>Soil Health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429326" cy="3043857"/>
          </a:xfrm>
        </p:spPr>
        <p:txBody>
          <a:bodyPr/>
          <a:lstStyle/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Single Cropping pattern in district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Haphazard use of </a:t>
            </a:r>
            <a:r>
              <a:rPr lang="en-US" sz="2000" b="1" dirty="0" smtClean="0">
                <a:latin typeface="Book Antiqua" charset="0"/>
              </a:rPr>
              <a:t>fertilizers.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Less awareness of soil health. </a:t>
            </a:r>
            <a:endParaRPr lang="en-US" sz="2000" b="1" dirty="0" smtClean="0">
              <a:latin typeface="Book Antiqua" charset="0"/>
            </a:endParaRP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 smtClean="0">
                <a:latin typeface="Book Antiqua" charset="0"/>
              </a:rPr>
              <a:t>Productivity </a:t>
            </a:r>
            <a:r>
              <a:rPr lang="en-US" sz="2000" b="1" dirty="0">
                <a:latin typeface="Book Antiqua" charset="0"/>
              </a:rPr>
              <a:t>of crop was low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Uneven cultivation practices</a:t>
            </a:r>
            <a:r>
              <a:rPr lang="en-US" sz="2000" b="1" dirty="0" smtClean="0">
                <a:latin typeface="Book Antiqua" charset="0"/>
              </a:rPr>
              <a:t>.</a:t>
            </a:r>
          </a:p>
          <a:p>
            <a:pPr>
              <a:buFont typeface="Wingdings" charset="0"/>
              <a:buChar char="v"/>
            </a:pPr>
            <a:endParaRPr lang="en-US" sz="2000" b="1" dirty="0">
              <a:latin typeface="Book Antiqua" charset="0"/>
            </a:endParaRPr>
          </a:p>
          <a:p>
            <a:pPr>
              <a:buFont typeface="Wingdings" charset="0"/>
              <a:buChar char="v"/>
            </a:pPr>
            <a:r>
              <a:rPr lang="en-US" sz="2000" b="1" dirty="0">
                <a:latin typeface="Book Antiqua" charset="0"/>
              </a:rPr>
              <a:t>Low use of </a:t>
            </a:r>
            <a:r>
              <a:rPr lang="en-US" sz="2000" b="1" dirty="0" smtClean="0">
                <a:latin typeface="Book Antiqua" charset="0"/>
              </a:rPr>
              <a:t>Micronutrients</a:t>
            </a:r>
            <a:r>
              <a:rPr lang="en-US" sz="2000" dirty="0" smtClean="0">
                <a:latin typeface="Book Antiqua" charset="0"/>
              </a:rPr>
              <a:t>.</a:t>
            </a:r>
            <a:endParaRPr lang="en-US" sz="2000" dirty="0">
              <a:latin typeface="Book Antiqua" charset="0"/>
            </a:endParaRPr>
          </a:p>
        </p:txBody>
      </p:sp>
      <p:sp>
        <p:nvSpPr>
          <p:cNvPr id="16388" name="Rectangle 2"/>
          <p:cNvSpPr txBox="1">
            <a:spLocks/>
          </p:cNvSpPr>
          <p:nvPr/>
        </p:nvSpPr>
        <p:spPr bwMode="auto">
          <a:xfrm>
            <a:off x="457200" y="274638"/>
            <a:ext cx="74993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3800" b="1" u="sng">
                <a:latin typeface="Book Antiqua" charset="0"/>
                <a:ea typeface="宋体" charset="0"/>
                <a:cs typeface="Aharoni" charset="0"/>
              </a:rPr>
              <a:t>Status Before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1225</Words>
  <Application>Microsoft Macintosh PowerPoint</Application>
  <PresentationFormat>On-screen Show (4:3)</PresentationFormat>
  <Paragraphs>336</Paragraphs>
  <Slides>35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Chart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Sample Analysis</vt:lpstr>
      <vt:lpstr>Demonstration of Soil Sample Collection </vt:lpstr>
      <vt:lpstr>Third Party Verification</vt:lpstr>
      <vt:lpstr>Slide 16</vt:lpstr>
      <vt:lpstr>Progress Under Soil Health Card Programme for 2015-16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Success Story of Soil Health Card - 1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Bhavin Mehta</dc:creator>
  <cp:lastModifiedBy>lenovo</cp:lastModifiedBy>
  <cp:revision>209</cp:revision>
  <dcterms:created xsi:type="dcterms:W3CDTF">2016-02-24T05:47:04Z</dcterms:created>
  <dcterms:modified xsi:type="dcterms:W3CDTF">2016-03-02T04:16:17Z</dcterms:modified>
</cp:coreProperties>
</file>