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4"/>
  </p:notesMasterIdLst>
  <p:sldIdLst>
    <p:sldId id="257" r:id="rId2"/>
    <p:sldId id="315" r:id="rId3"/>
    <p:sldId id="259" r:id="rId4"/>
    <p:sldId id="319" r:id="rId5"/>
    <p:sldId id="266" r:id="rId6"/>
    <p:sldId id="316" r:id="rId7"/>
    <p:sldId id="324" r:id="rId8"/>
    <p:sldId id="264" r:id="rId9"/>
    <p:sldId id="261" r:id="rId10"/>
    <p:sldId id="262" r:id="rId11"/>
    <p:sldId id="265" r:id="rId12"/>
    <p:sldId id="270" r:id="rId13"/>
    <p:sldId id="271" r:id="rId14"/>
    <p:sldId id="318" r:id="rId15"/>
    <p:sldId id="263" r:id="rId16"/>
    <p:sldId id="268" r:id="rId17"/>
    <p:sldId id="267" r:id="rId18"/>
    <p:sldId id="272" r:id="rId19"/>
    <p:sldId id="258" r:id="rId20"/>
    <p:sldId id="323" r:id="rId21"/>
    <p:sldId id="322" r:id="rId22"/>
    <p:sldId id="273" r:id="rId23"/>
    <p:sldId id="274" r:id="rId24"/>
    <p:sldId id="275" r:id="rId25"/>
    <p:sldId id="304" r:id="rId26"/>
    <p:sldId id="276" r:id="rId27"/>
    <p:sldId id="277" r:id="rId28"/>
    <p:sldId id="278" r:id="rId29"/>
    <p:sldId id="279" r:id="rId30"/>
    <p:sldId id="305" r:id="rId31"/>
    <p:sldId id="306" r:id="rId32"/>
    <p:sldId id="307" r:id="rId33"/>
    <p:sldId id="308" r:id="rId34"/>
    <p:sldId id="309" r:id="rId35"/>
    <p:sldId id="312" r:id="rId36"/>
    <p:sldId id="285" r:id="rId37"/>
    <p:sldId id="310" r:id="rId38"/>
    <p:sldId id="296" r:id="rId39"/>
    <p:sldId id="297" r:id="rId40"/>
    <p:sldId id="298" r:id="rId41"/>
    <p:sldId id="299" r:id="rId42"/>
    <p:sldId id="300" r:id="rId43"/>
    <p:sldId id="301" r:id="rId44"/>
    <p:sldId id="302" r:id="rId45"/>
    <p:sldId id="317" r:id="rId46"/>
    <p:sldId id="287" r:id="rId47"/>
    <p:sldId id="292" r:id="rId48"/>
    <p:sldId id="293" r:id="rId49"/>
    <p:sldId id="294" r:id="rId50"/>
    <p:sldId id="320" r:id="rId51"/>
    <p:sldId id="325" r:id="rId52"/>
    <p:sldId id="313" r:id="rId5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33"/>
    <a:srgbClr val="990000"/>
    <a:srgbClr val="66FF33"/>
    <a:srgbClr val="CC6600"/>
    <a:srgbClr val="1AA61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29" autoAdjust="0"/>
    <p:restoredTop sz="94660"/>
  </p:normalViewPr>
  <p:slideViewPr>
    <p:cSldViewPr>
      <p:cViewPr>
        <p:scale>
          <a:sx n="66" d="100"/>
          <a:sy n="66" d="100"/>
        </p:scale>
        <p:origin x="-1404" y="-60"/>
      </p:cViewPr>
      <p:guideLst>
        <p:guide orient="horz" pos="2160"/>
        <p:guide pos="2880"/>
      </p:guideLst>
    </p:cSldViewPr>
  </p:slideViewPr>
  <p:notesTextViewPr>
    <p:cViewPr>
      <p:scale>
        <a:sx n="200" d="100"/>
        <a:sy n="200" d="100"/>
      </p:scale>
      <p:origin x="0" y="0"/>
    </p:cViewPr>
  </p:notesTextViewPr>
  <p:sorterViewPr>
    <p:cViewPr>
      <p:scale>
        <a:sx n="100" d="100"/>
        <a:sy n="100" d="100"/>
      </p:scale>
      <p:origin x="0" y="911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4DBA72-0542-43E1-B820-D3CD3391DC72}" type="doc">
      <dgm:prSet loTypeId="urn:microsoft.com/office/officeart/2005/8/layout/process2" loCatId="process" qsTypeId="urn:microsoft.com/office/officeart/2005/8/quickstyle/simple1" qsCatId="simple" csTypeId="urn:microsoft.com/office/officeart/2005/8/colors/accent1_2" csCatId="accent1" phldr="1"/>
      <dgm:spPr/>
    </dgm:pt>
    <dgm:pt modelId="{ED171C5C-1771-461D-934D-4EF421EB276A}">
      <dgm:prSet phldrT="[Text]" custT="1"/>
      <dgm:spPr/>
      <dgm:t>
        <a:bodyPr/>
        <a:lstStyle/>
        <a:p>
          <a:r>
            <a:rPr lang="en-US" sz="2400" dirty="0" smtClean="0">
              <a:latin typeface="+mn-lt"/>
            </a:rPr>
            <a:t>Low Production (Food Scarcity)</a:t>
          </a:r>
          <a:endParaRPr lang="en-IN" sz="2400" dirty="0">
            <a:latin typeface="+mn-lt"/>
          </a:endParaRPr>
        </a:p>
      </dgm:t>
    </dgm:pt>
    <dgm:pt modelId="{8EF7CDA0-BCB0-430D-9925-74546F13C980}" type="parTrans" cxnId="{8EE78169-279F-4257-B1E7-4D7E7B44DB9F}">
      <dgm:prSet/>
      <dgm:spPr/>
      <dgm:t>
        <a:bodyPr/>
        <a:lstStyle/>
        <a:p>
          <a:endParaRPr lang="en-IN" sz="2400">
            <a:latin typeface="+mn-lt"/>
          </a:endParaRPr>
        </a:p>
      </dgm:t>
    </dgm:pt>
    <dgm:pt modelId="{3C92A8F5-F5F2-4BF7-B8D6-A14F3C5F32E2}" type="sibTrans" cxnId="{8EE78169-279F-4257-B1E7-4D7E7B44DB9F}">
      <dgm:prSet custT="1"/>
      <dgm:spPr/>
      <dgm:t>
        <a:bodyPr/>
        <a:lstStyle/>
        <a:p>
          <a:endParaRPr lang="en-IN" sz="2400">
            <a:latin typeface="+mn-lt"/>
          </a:endParaRPr>
        </a:p>
      </dgm:t>
    </dgm:pt>
    <dgm:pt modelId="{408E4036-B854-4AB9-9DC0-824C06703A6C}">
      <dgm:prSet phldrT="[Text]" custT="1"/>
      <dgm:spPr/>
      <dgm:t>
        <a:bodyPr/>
        <a:lstStyle/>
        <a:p>
          <a:r>
            <a:rPr lang="en-US" sz="2400" dirty="0" smtClean="0">
              <a:latin typeface="+mn-lt"/>
            </a:rPr>
            <a:t>Green revolution (Cultivation of Fertilizer responsive HYVs)</a:t>
          </a:r>
          <a:endParaRPr lang="en-IN" sz="2400" dirty="0">
            <a:latin typeface="+mn-lt"/>
          </a:endParaRPr>
        </a:p>
      </dgm:t>
    </dgm:pt>
    <dgm:pt modelId="{41793170-F4B4-42E5-8422-C1475FD20E1A}" type="parTrans" cxnId="{C4285D7D-BF33-4B07-820C-36D49419D25E}">
      <dgm:prSet/>
      <dgm:spPr/>
      <dgm:t>
        <a:bodyPr/>
        <a:lstStyle/>
        <a:p>
          <a:endParaRPr lang="en-IN" sz="2400">
            <a:latin typeface="+mn-lt"/>
          </a:endParaRPr>
        </a:p>
      </dgm:t>
    </dgm:pt>
    <dgm:pt modelId="{BBD563C8-817F-4B2E-ADA9-225A250132B0}" type="sibTrans" cxnId="{C4285D7D-BF33-4B07-820C-36D49419D25E}">
      <dgm:prSet custT="1"/>
      <dgm:spPr/>
      <dgm:t>
        <a:bodyPr/>
        <a:lstStyle/>
        <a:p>
          <a:endParaRPr lang="en-IN" sz="2400">
            <a:latin typeface="+mn-lt"/>
          </a:endParaRPr>
        </a:p>
      </dgm:t>
    </dgm:pt>
    <dgm:pt modelId="{545D1945-13D3-4475-B0F3-50F7A24D4008}">
      <dgm:prSet phldrT="[Text]" custT="1"/>
      <dgm:spPr/>
      <dgm:t>
        <a:bodyPr/>
        <a:lstStyle/>
        <a:p>
          <a:r>
            <a:rPr lang="en-US" sz="2400" dirty="0" smtClean="0">
              <a:latin typeface="+mn-lt"/>
            </a:rPr>
            <a:t>Enhanced use of Fertilizer</a:t>
          </a:r>
          <a:endParaRPr lang="en-IN" sz="2400" dirty="0">
            <a:latin typeface="+mn-lt"/>
          </a:endParaRPr>
        </a:p>
      </dgm:t>
    </dgm:pt>
    <dgm:pt modelId="{373CCC7A-6901-4A53-B2F0-62ECFDAB5C3B}" type="parTrans" cxnId="{FCF10E8C-6B7C-4B1B-AC5D-B12F3FCE2327}">
      <dgm:prSet/>
      <dgm:spPr/>
      <dgm:t>
        <a:bodyPr/>
        <a:lstStyle/>
        <a:p>
          <a:endParaRPr lang="en-IN" sz="2400">
            <a:latin typeface="+mn-lt"/>
          </a:endParaRPr>
        </a:p>
      </dgm:t>
    </dgm:pt>
    <dgm:pt modelId="{7E41B550-3479-495E-BDB1-C3C307B8D1AB}" type="sibTrans" cxnId="{FCF10E8C-6B7C-4B1B-AC5D-B12F3FCE2327}">
      <dgm:prSet custT="1"/>
      <dgm:spPr/>
      <dgm:t>
        <a:bodyPr/>
        <a:lstStyle/>
        <a:p>
          <a:endParaRPr lang="en-IN" sz="2400">
            <a:latin typeface="+mn-lt"/>
          </a:endParaRPr>
        </a:p>
      </dgm:t>
    </dgm:pt>
    <dgm:pt modelId="{09800C9F-B1BB-4C35-9C1A-5EA4BAD691A4}">
      <dgm:prSet phldrT="[Text]" custT="1"/>
      <dgm:spPr/>
      <dgm:t>
        <a:bodyPr/>
        <a:lstStyle/>
        <a:p>
          <a:r>
            <a:rPr lang="en-US" sz="2400" dirty="0" smtClean="0">
              <a:latin typeface="+mn-lt"/>
            </a:rPr>
            <a:t>Succulent and Luxurious Crop Plants</a:t>
          </a:r>
          <a:endParaRPr lang="en-IN" sz="2400" dirty="0">
            <a:latin typeface="+mn-lt"/>
          </a:endParaRPr>
        </a:p>
      </dgm:t>
    </dgm:pt>
    <dgm:pt modelId="{7E6B9DF2-C469-437C-9C5C-7CCC856421CF}" type="parTrans" cxnId="{481989A2-4188-430A-93AA-5520E0DDFE19}">
      <dgm:prSet/>
      <dgm:spPr/>
      <dgm:t>
        <a:bodyPr/>
        <a:lstStyle/>
        <a:p>
          <a:endParaRPr lang="en-IN" sz="2400">
            <a:latin typeface="+mn-lt"/>
          </a:endParaRPr>
        </a:p>
      </dgm:t>
    </dgm:pt>
    <dgm:pt modelId="{A74463BE-F974-4224-8AAA-21F9392A52E6}" type="sibTrans" cxnId="{481989A2-4188-430A-93AA-5520E0DDFE19}">
      <dgm:prSet custT="1"/>
      <dgm:spPr/>
      <dgm:t>
        <a:bodyPr/>
        <a:lstStyle/>
        <a:p>
          <a:endParaRPr lang="en-IN" sz="2400">
            <a:latin typeface="+mn-lt"/>
          </a:endParaRPr>
        </a:p>
      </dgm:t>
    </dgm:pt>
    <dgm:pt modelId="{0B8DA323-A563-4D51-B422-33B9A0AF151B}">
      <dgm:prSet phldrT="[Text]" custT="1"/>
      <dgm:spPr/>
      <dgm:t>
        <a:bodyPr/>
        <a:lstStyle/>
        <a:p>
          <a:r>
            <a:rPr lang="en-US" sz="2400" dirty="0" smtClean="0">
              <a:latin typeface="+mn-lt"/>
            </a:rPr>
            <a:t>High incidence of Pests and Diseases</a:t>
          </a:r>
          <a:endParaRPr lang="en-IN" sz="2400" dirty="0">
            <a:latin typeface="+mn-lt"/>
          </a:endParaRPr>
        </a:p>
      </dgm:t>
    </dgm:pt>
    <dgm:pt modelId="{0DB8A6C4-3F9A-4B91-8E01-39CD2E3CA0C4}" type="parTrans" cxnId="{366B5A91-9C5C-4EBD-ADB7-F5FC5A4FEF2A}">
      <dgm:prSet/>
      <dgm:spPr/>
      <dgm:t>
        <a:bodyPr/>
        <a:lstStyle/>
        <a:p>
          <a:endParaRPr lang="en-IN" sz="2400">
            <a:latin typeface="+mn-lt"/>
          </a:endParaRPr>
        </a:p>
      </dgm:t>
    </dgm:pt>
    <dgm:pt modelId="{9F0EE41A-60C0-4F5A-BADA-87EC98962F24}" type="sibTrans" cxnId="{366B5A91-9C5C-4EBD-ADB7-F5FC5A4FEF2A}">
      <dgm:prSet custT="1"/>
      <dgm:spPr/>
      <dgm:t>
        <a:bodyPr/>
        <a:lstStyle/>
        <a:p>
          <a:endParaRPr lang="en-IN" sz="2400">
            <a:latin typeface="+mn-lt"/>
          </a:endParaRPr>
        </a:p>
      </dgm:t>
    </dgm:pt>
    <dgm:pt modelId="{35AE0474-4307-4FC4-A747-33902165AA04}">
      <dgm:prSet phldrT="[Text]" custT="1"/>
      <dgm:spPr/>
      <dgm:t>
        <a:bodyPr/>
        <a:lstStyle/>
        <a:p>
          <a:r>
            <a:rPr lang="en-US" sz="2400" dirty="0" smtClean="0">
              <a:latin typeface="+mn-lt"/>
            </a:rPr>
            <a:t>Indiscriminate use of Pesticides</a:t>
          </a:r>
          <a:endParaRPr lang="en-IN" sz="2400" dirty="0">
            <a:latin typeface="+mn-lt"/>
          </a:endParaRPr>
        </a:p>
      </dgm:t>
    </dgm:pt>
    <dgm:pt modelId="{AB0B5653-8D82-46D4-A251-4C7465DA58AE}" type="parTrans" cxnId="{DF6F6AAE-5820-438D-AFA1-6F9E0E7E0FD6}">
      <dgm:prSet/>
      <dgm:spPr/>
      <dgm:t>
        <a:bodyPr/>
        <a:lstStyle/>
        <a:p>
          <a:endParaRPr lang="en-IN" sz="2400">
            <a:latin typeface="+mn-lt"/>
          </a:endParaRPr>
        </a:p>
      </dgm:t>
    </dgm:pt>
    <dgm:pt modelId="{E6EAA254-CEF2-4253-B148-A07BB6D899D0}" type="sibTrans" cxnId="{DF6F6AAE-5820-438D-AFA1-6F9E0E7E0FD6}">
      <dgm:prSet custT="1"/>
      <dgm:spPr/>
      <dgm:t>
        <a:bodyPr/>
        <a:lstStyle/>
        <a:p>
          <a:endParaRPr lang="en-IN" sz="2400">
            <a:latin typeface="+mn-lt"/>
          </a:endParaRPr>
        </a:p>
      </dgm:t>
    </dgm:pt>
    <dgm:pt modelId="{ACB66208-78D5-4C24-B777-DC44BDDB5AE9}">
      <dgm:prSet phldrT="[Text]" custT="1"/>
      <dgm:spPr/>
      <dgm:t>
        <a:bodyPr/>
        <a:lstStyle/>
        <a:p>
          <a:r>
            <a:rPr lang="en-US" sz="2400" dirty="0" smtClean="0">
              <a:latin typeface="+mn-lt"/>
            </a:rPr>
            <a:t>Alarming levels of Chemical Residues in Food and Soil</a:t>
          </a:r>
          <a:endParaRPr lang="en-IN" sz="2400" dirty="0">
            <a:latin typeface="+mn-lt"/>
          </a:endParaRPr>
        </a:p>
      </dgm:t>
    </dgm:pt>
    <dgm:pt modelId="{B03E27B5-EF99-4757-A3E0-C3594ECED583}" type="parTrans" cxnId="{89FB1841-E2EF-4B59-B7DA-5D9B54261643}">
      <dgm:prSet/>
      <dgm:spPr/>
      <dgm:t>
        <a:bodyPr/>
        <a:lstStyle/>
        <a:p>
          <a:endParaRPr lang="en-IN" sz="2400">
            <a:latin typeface="+mn-lt"/>
          </a:endParaRPr>
        </a:p>
      </dgm:t>
    </dgm:pt>
    <dgm:pt modelId="{42AADF62-63B2-4144-9544-24F0EC0020BC}" type="sibTrans" cxnId="{89FB1841-E2EF-4B59-B7DA-5D9B54261643}">
      <dgm:prSet/>
      <dgm:spPr/>
      <dgm:t>
        <a:bodyPr/>
        <a:lstStyle/>
        <a:p>
          <a:endParaRPr lang="en-IN" sz="2400">
            <a:latin typeface="+mn-lt"/>
          </a:endParaRPr>
        </a:p>
      </dgm:t>
    </dgm:pt>
    <dgm:pt modelId="{F8AD9954-123A-4141-A4DE-FE7A6C656B57}" type="pres">
      <dgm:prSet presAssocID="{2D4DBA72-0542-43E1-B820-D3CD3391DC72}" presName="linearFlow" presStyleCnt="0">
        <dgm:presLayoutVars>
          <dgm:resizeHandles val="exact"/>
        </dgm:presLayoutVars>
      </dgm:prSet>
      <dgm:spPr/>
    </dgm:pt>
    <dgm:pt modelId="{D3AC69D2-7C84-4C52-8406-17B9249B360E}" type="pres">
      <dgm:prSet presAssocID="{ED171C5C-1771-461D-934D-4EF421EB276A}" presName="node" presStyleLbl="node1" presStyleIdx="0" presStyleCnt="7" custScaleX="248882" custScaleY="100001" custLinFactY="-27628" custLinFactNeighborX="-2948" custLinFactNeighborY="-100000">
        <dgm:presLayoutVars>
          <dgm:bulletEnabled val="1"/>
        </dgm:presLayoutVars>
      </dgm:prSet>
      <dgm:spPr/>
      <dgm:t>
        <a:bodyPr/>
        <a:lstStyle/>
        <a:p>
          <a:endParaRPr lang="en-US"/>
        </a:p>
      </dgm:t>
    </dgm:pt>
    <dgm:pt modelId="{0003D9F9-5B8A-4909-8556-9C0A2FE91F0C}" type="pres">
      <dgm:prSet presAssocID="{3C92A8F5-F5F2-4BF7-B8D6-A14F3C5F32E2}" presName="sibTrans" presStyleLbl="sibTrans2D1" presStyleIdx="0" presStyleCnt="6"/>
      <dgm:spPr/>
      <dgm:t>
        <a:bodyPr/>
        <a:lstStyle/>
        <a:p>
          <a:endParaRPr lang="en-US"/>
        </a:p>
      </dgm:t>
    </dgm:pt>
    <dgm:pt modelId="{044CAE14-343C-452C-B3F1-E9E1498FA977}" type="pres">
      <dgm:prSet presAssocID="{3C92A8F5-F5F2-4BF7-B8D6-A14F3C5F32E2}" presName="connectorText" presStyleLbl="sibTrans2D1" presStyleIdx="0" presStyleCnt="6"/>
      <dgm:spPr/>
      <dgm:t>
        <a:bodyPr/>
        <a:lstStyle/>
        <a:p>
          <a:endParaRPr lang="en-US"/>
        </a:p>
      </dgm:t>
    </dgm:pt>
    <dgm:pt modelId="{DD0D98C6-7633-414E-8072-4364FD65FB04}" type="pres">
      <dgm:prSet presAssocID="{408E4036-B854-4AB9-9DC0-824C06703A6C}" presName="node" presStyleLbl="node1" presStyleIdx="1" presStyleCnt="7" custScaleX="448744">
        <dgm:presLayoutVars>
          <dgm:bulletEnabled val="1"/>
        </dgm:presLayoutVars>
      </dgm:prSet>
      <dgm:spPr/>
      <dgm:t>
        <a:bodyPr/>
        <a:lstStyle/>
        <a:p>
          <a:endParaRPr lang="en-IN"/>
        </a:p>
      </dgm:t>
    </dgm:pt>
    <dgm:pt modelId="{FBE972A1-F7D4-4699-BC8F-7D30BDA116BA}" type="pres">
      <dgm:prSet presAssocID="{BBD563C8-817F-4B2E-ADA9-225A250132B0}" presName="sibTrans" presStyleLbl="sibTrans2D1" presStyleIdx="1" presStyleCnt="6"/>
      <dgm:spPr/>
      <dgm:t>
        <a:bodyPr/>
        <a:lstStyle/>
        <a:p>
          <a:endParaRPr lang="en-US"/>
        </a:p>
      </dgm:t>
    </dgm:pt>
    <dgm:pt modelId="{EABCE2BF-4F10-4F5C-A1C4-8864302E73EE}" type="pres">
      <dgm:prSet presAssocID="{BBD563C8-817F-4B2E-ADA9-225A250132B0}" presName="connectorText" presStyleLbl="sibTrans2D1" presStyleIdx="1" presStyleCnt="6"/>
      <dgm:spPr/>
      <dgm:t>
        <a:bodyPr/>
        <a:lstStyle/>
        <a:p>
          <a:endParaRPr lang="en-US"/>
        </a:p>
      </dgm:t>
    </dgm:pt>
    <dgm:pt modelId="{03DE35DD-A757-4B43-A3E9-E1B4F4ECE800}" type="pres">
      <dgm:prSet presAssocID="{545D1945-13D3-4475-B0F3-50F7A24D4008}" presName="node" presStyleLbl="node1" presStyleIdx="2" presStyleCnt="7" custScaleX="223126" custScaleY="98160">
        <dgm:presLayoutVars>
          <dgm:bulletEnabled val="1"/>
        </dgm:presLayoutVars>
      </dgm:prSet>
      <dgm:spPr/>
      <dgm:t>
        <a:bodyPr/>
        <a:lstStyle/>
        <a:p>
          <a:endParaRPr lang="en-IN"/>
        </a:p>
      </dgm:t>
    </dgm:pt>
    <dgm:pt modelId="{F2A62F53-1515-42A9-B0F7-6B1B99BAC329}" type="pres">
      <dgm:prSet presAssocID="{7E41B550-3479-495E-BDB1-C3C307B8D1AB}" presName="sibTrans" presStyleLbl="sibTrans2D1" presStyleIdx="2" presStyleCnt="6"/>
      <dgm:spPr/>
      <dgm:t>
        <a:bodyPr/>
        <a:lstStyle/>
        <a:p>
          <a:endParaRPr lang="en-US"/>
        </a:p>
      </dgm:t>
    </dgm:pt>
    <dgm:pt modelId="{596E5A21-B90B-4DAC-8370-23146986B0C2}" type="pres">
      <dgm:prSet presAssocID="{7E41B550-3479-495E-BDB1-C3C307B8D1AB}" presName="connectorText" presStyleLbl="sibTrans2D1" presStyleIdx="2" presStyleCnt="6"/>
      <dgm:spPr/>
      <dgm:t>
        <a:bodyPr/>
        <a:lstStyle/>
        <a:p>
          <a:endParaRPr lang="en-US"/>
        </a:p>
      </dgm:t>
    </dgm:pt>
    <dgm:pt modelId="{BD3AA236-238A-4E88-A347-604003E63144}" type="pres">
      <dgm:prSet presAssocID="{09800C9F-B1BB-4C35-9C1A-5EA4BAD691A4}" presName="node" presStyleLbl="node1" presStyleIdx="3" presStyleCnt="7" custScaleX="296285" custScaleY="129553">
        <dgm:presLayoutVars>
          <dgm:bulletEnabled val="1"/>
        </dgm:presLayoutVars>
      </dgm:prSet>
      <dgm:spPr/>
      <dgm:t>
        <a:bodyPr/>
        <a:lstStyle/>
        <a:p>
          <a:endParaRPr lang="en-IN"/>
        </a:p>
      </dgm:t>
    </dgm:pt>
    <dgm:pt modelId="{58FEDBD6-287E-4C15-81B3-DD6F30F84FE0}" type="pres">
      <dgm:prSet presAssocID="{A74463BE-F974-4224-8AAA-21F9392A52E6}" presName="sibTrans" presStyleLbl="sibTrans2D1" presStyleIdx="3" presStyleCnt="6"/>
      <dgm:spPr/>
      <dgm:t>
        <a:bodyPr/>
        <a:lstStyle/>
        <a:p>
          <a:endParaRPr lang="en-US"/>
        </a:p>
      </dgm:t>
    </dgm:pt>
    <dgm:pt modelId="{1B80E989-AF22-4A72-A49F-FFB1106AB335}" type="pres">
      <dgm:prSet presAssocID="{A74463BE-F974-4224-8AAA-21F9392A52E6}" presName="connectorText" presStyleLbl="sibTrans2D1" presStyleIdx="3" presStyleCnt="6"/>
      <dgm:spPr/>
      <dgm:t>
        <a:bodyPr/>
        <a:lstStyle/>
        <a:p>
          <a:endParaRPr lang="en-US"/>
        </a:p>
      </dgm:t>
    </dgm:pt>
    <dgm:pt modelId="{065CD387-C607-4872-A797-F1265A8BF033}" type="pres">
      <dgm:prSet presAssocID="{0B8DA323-A563-4D51-B422-33B9A0AF151B}" presName="node" presStyleLbl="node1" presStyleIdx="4" presStyleCnt="7" custScaleX="287910" custScaleY="101757">
        <dgm:presLayoutVars>
          <dgm:bulletEnabled val="1"/>
        </dgm:presLayoutVars>
      </dgm:prSet>
      <dgm:spPr/>
      <dgm:t>
        <a:bodyPr/>
        <a:lstStyle/>
        <a:p>
          <a:endParaRPr lang="en-IN"/>
        </a:p>
      </dgm:t>
    </dgm:pt>
    <dgm:pt modelId="{C232DDF5-6CB9-4B87-A83E-85B10CF03C12}" type="pres">
      <dgm:prSet presAssocID="{9F0EE41A-60C0-4F5A-BADA-87EC98962F24}" presName="sibTrans" presStyleLbl="sibTrans2D1" presStyleIdx="4" presStyleCnt="6"/>
      <dgm:spPr/>
      <dgm:t>
        <a:bodyPr/>
        <a:lstStyle/>
        <a:p>
          <a:endParaRPr lang="en-US"/>
        </a:p>
      </dgm:t>
    </dgm:pt>
    <dgm:pt modelId="{825F99C2-5C6D-4F68-99DD-01900C5B6649}" type="pres">
      <dgm:prSet presAssocID="{9F0EE41A-60C0-4F5A-BADA-87EC98962F24}" presName="connectorText" presStyleLbl="sibTrans2D1" presStyleIdx="4" presStyleCnt="6"/>
      <dgm:spPr/>
      <dgm:t>
        <a:bodyPr/>
        <a:lstStyle/>
        <a:p>
          <a:endParaRPr lang="en-US"/>
        </a:p>
      </dgm:t>
    </dgm:pt>
    <dgm:pt modelId="{57E3A9E9-91E5-418F-B1C0-9B8E58F5D9CB}" type="pres">
      <dgm:prSet presAssocID="{35AE0474-4307-4FC4-A747-33902165AA04}" presName="node" presStyleLbl="node1" presStyleIdx="5" presStyleCnt="7" custScaleX="280238" custScaleY="103344">
        <dgm:presLayoutVars>
          <dgm:bulletEnabled val="1"/>
        </dgm:presLayoutVars>
      </dgm:prSet>
      <dgm:spPr/>
      <dgm:t>
        <a:bodyPr/>
        <a:lstStyle/>
        <a:p>
          <a:endParaRPr lang="en-IN"/>
        </a:p>
      </dgm:t>
    </dgm:pt>
    <dgm:pt modelId="{7685C526-1490-46A5-BC1C-CB94DE18D176}" type="pres">
      <dgm:prSet presAssocID="{E6EAA254-CEF2-4253-B148-A07BB6D899D0}" presName="sibTrans" presStyleLbl="sibTrans2D1" presStyleIdx="5" presStyleCnt="6"/>
      <dgm:spPr/>
      <dgm:t>
        <a:bodyPr/>
        <a:lstStyle/>
        <a:p>
          <a:endParaRPr lang="en-US"/>
        </a:p>
      </dgm:t>
    </dgm:pt>
    <dgm:pt modelId="{5EC4F1EA-CD82-4E62-9729-945B8F488C34}" type="pres">
      <dgm:prSet presAssocID="{E6EAA254-CEF2-4253-B148-A07BB6D899D0}" presName="connectorText" presStyleLbl="sibTrans2D1" presStyleIdx="5" presStyleCnt="6"/>
      <dgm:spPr/>
      <dgm:t>
        <a:bodyPr/>
        <a:lstStyle/>
        <a:p>
          <a:endParaRPr lang="en-US"/>
        </a:p>
      </dgm:t>
    </dgm:pt>
    <dgm:pt modelId="{C7E048B6-E34D-417F-9C7C-2B74B6440E82}" type="pres">
      <dgm:prSet presAssocID="{ACB66208-78D5-4C24-B777-DC44BDDB5AE9}" presName="node" presStyleLbl="node1" presStyleIdx="6" presStyleCnt="7" custScaleX="448744">
        <dgm:presLayoutVars>
          <dgm:bulletEnabled val="1"/>
        </dgm:presLayoutVars>
      </dgm:prSet>
      <dgm:spPr/>
      <dgm:t>
        <a:bodyPr/>
        <a:lstStyle/>
        <a:p>
          <a:endParaRPr lang="en-IN"/>
        </a:p>
      </dgm:t>
    </dgm:pt>
  </dgm:ptLst>
  <dgm:cxnLst>
    <dgm:cxn modelId="{8CBF56BA-943A-4C0F-8FBB-C4E148EAD995}" type="presOf" srcId="{408E4036-B854-4AB9-9DC0-824C06703A6C}" destId="{DD0D98C6-7633-414E-8072-4364FD65FB04}" srcOrd="0" destOrd="0" presId="urn:microsoft.com/office/officeart/2005/8/layout/process2"/>
    <dgm:cxn modelId="{8C6631E8-DB25-48F0-BC04-1C27BC13FA4D}" type="presOf" srcId="{2D4DBA72-0542-43E1-B820-D3CD3391DC72}" destId="{F8AD9954-123A-4141-A4DE-FE7A6C656B57}" srcOrd="0" destOrd="0" presId="urn:microsoft.com/office/officeart/2005/8/layout/process2"/>
    <dgm:cxn modelId="{89FB1841-E2EF-4B59-B7DA-5D9B54261643}" srcId="{2D4DBA72-0542-43E1-B820-D3CD3391DC72}" destId="{ACB66208-78D5-4C24-B777-DC44BDDB5AE9}" srcOrd="6" destOrd="0" parTransId="{B03E27B5-EF99-4757-A3E0-C3594ECED583}" sibTransId="{42AADF62-63B2-4144-9544-24F0EC0020BC}"/>
    <dgm:cxn modelId="{D75F73B8-EC05-4B9C-9902-A67084C8B275}" type="presOf" srcId="{0B8DA323-A563-4D51-B422-33B9A0AF151B}" destId="{065CD387-C607-4872-A797-F1265A8BF033}" srcOrd="0" destOrd="0" presId="urn:microsoft.com/office/officeart/2005/8/layout/process2"/>
    <dgm:cxn modelId="{513E861A-CF78-4107-AD05-777EDFD9AC55}" type="presOf" srcId="{545D1945-13D3-4475-B0F3-50F7A24D4008}" destId="{03DE35DD-A757-4B43-A3E9-E1B4F4ECE800}" srcOrd="0" destOrd="0" presId="urn:microsoft.com/office/officeart/2005/8/layout/process2"/>
    <dgm:cxn modelId="{671FD163-3B47-46B6-912E-B81BCF6F1148}" type="presOf" srcId="{E6EAA254-CEF2-4253-B148-A07BB6D899D0}" destId="{7685C526-1490-46A5-BC1C-CB94DE18D176}" srcOrd="0" destOrd="0" presId="urn:microsoft.com/office/officeart/2005/8/layout/process2"/>
    <dgm:cxn modelId="{F4D63276-33E8-4AE9-AA49-BC4AC15D45D3}" type="presOf" srcId="{35AE0474-4307-4FC4-A747-33902165AA04}" destId="{57E3A9E9-91E5-418F-B1C0-9B8E58F5D9CB}" srcOrd="0" destOrd="0" presId="urn:microsoft.com/office/officeart/2005/8/layout/process2"/>
    <dgm:cxn modelId="{9E9F8CC0-5501-4BBD-B64D-B4CD522AC16C}" type="presOf" srcId="{ED171C5C-1771-461D-934D-4EF421EB276A}" destId="{D3AC69D2-7C84-4C52-8406-17B9249B360E}" srcOrd="0" destOrd="0" presId="urn:microsoft.com/office/officeart/2005/8/layout/process2"/>
    <dgm:cxn modelId="{59F1810D-5C4E-4FE8-9AE6-7940509F5F3F}" type="presOf" srcId="{7E41B550-3479-495E-BDB1-C3C307B8D1AB}" destId="{596E5A21-B90B-4DAC-8370-23146986B0C2}" srcOrd="1" destOrd="0" presId="urn:microsoft.com/office/officeart/2005/8/layout/process2"/>
    <dgm:cxn modelId="{366B52D8-B583-4651-969A-93C21D8E3372}" type="presOf" srcId="{BBD563C8-817F-4B2E-ADA9-225A250132B0}" destId="{FBE972A1-F7D4-4699-BC8F-7D30BDA116BA}" srcOrd="0" destOrd="0" presId="urn:microsoft.com/office/officeart/2005/8/layout/process2"/>
    <dgm:cxn modelId="{B9D864F5-66B1-439F-918F-74DAEB6D39B4}" type="presOf" srcId="{ACB66208-78D5-4C24-B777-DC44BDDB5AE9}" destId="{C7E048B6-E34D-417F-9C7C-2B74B6440E82}" srcOrd="0" destOrd="0" presId="urn:microsoft.com/office/officeart/2005/8/layout/process2"/>
    <dgm:cxn modelId="{929DBEAC-072C-4F36-9C1B-11A4250C97A2}" type="presOf" srcId="{9F0EE41A-60C0-4F5A-BADA-87EC98962F24}" destId="{C232DDF5-6CB9-4B87-A83E-85B10CF03C12}" srcOrd="0" destOrd="0" presId="urn:microsoft.com/office/officeart/2005/8/layout/process2"/>
    <dgm:cxn modelId="{481989A2-4188-430A-93AA-5520E0DDFE19}" srcId="{2D4DBA72-0542-43E1-B820-D3CD3391DC72}" destId="{09800C9F-B1BB-4C35-9C1A-5EA4BAD691A4}" srcOrd="3" destOrd="0" parTransId="{7E6B9DF2-C469-437C-9C5C-7CCC856421CF}" sibTransId="{A74463BE-F974-4224-8AAA-21F9392A52E6}"/>
    <dgm:cxn modelId="{270E3BC1-FE3B-4B19-B025-181ABDC88ED1}" type="presOf" srcId="{9F0EE41A-60C0-4F5A-BADA-87EC98962F24}" destId="{825F99C2-5C6D-4F68-99DD-01900C5B6649}" srcOrd="1" destOrd="0" presId="urn:microsoft.com/office/officeart/2005/8/layout/process2"/>
    <dgm:cxn modelId="{366B5A91-9C5C-4EBD-ADB7-F5FC5A4FEF2A}" srcId="{2D4DBA72-0542-43E1-B820-D3CD3391DC72}" destId="{0B8DA323-A563-4D51-B422-33B9A0AF151B}" srcOrd="4" destOrd="0" parTransId="{0DB8A6C4-3F9A-4B91-8E01-39CD2E3CA0C4}" sibTransId="{9F0EE41A-60C0-4F5A-BADA-87EC98962F24}"/>
    <dgm:cxn modelId="{72CB8CEE-1B92-44D8-B295-5827B37F141C}" type="presOf" srcId="{A74463BE-F974-4224-8AAA-21F9392A52E6}" destId="{58FEDBD6-287E-4C15-81B3-DD6F30F84FE0}" srcOrd="0" destOrd="0" presId="urn:microsoft.com/office/officeart/2005/8/layout/process2"/>
    <dgm:cxn modelId="{98E5E977-746F-4C4D-8195-3220582BC650}" type="presOf" srcId="{3C92A8F5-F5F2-4BF7-B8D6-A14F3C5F32E2}" destId="{044CAE14-343C-452C-B3F1-E9E1498FA977}" srcOrd="1" destOrd="0" presId="urn:microsoft.com/office/officeart/2005/8/layout/process2"/>
    <dgm:cxn modelId="{4449C1F4-44D1-43C7-ABE2-F5A1FA644F79}" type="presOf" srcId="{BBD563C8-817F-4B2E-ADA9-225A250132B0}" destId="{EABCE2BF-4F10-4F5C-A1C4-8864302E73EE}" srcOrd="1" destOrd="0" presId="urn:microsoft.com/office/officeart/2005/8/layout/process2"/>
    <dgm:cxn modelId="{80885A04-36BB-4ED4-A787-4C2A6F4D099B}" type="presOf" srcId="{09800C9F-B1BB-4C35-9C1A-5EA4BAD691A4}" destId="{BD3AA236-238A-4E88-A347-604003E63144}" srcOrd="0" destOrd="0" presId="urn:microsoft.com/office/officeart/2005/8/layout/process2"/>
    <dgm:cxn modelId="{99335BE0-CB77-4500-BAB9-A5DBEE33E3EE}" type="presOf" srcId="{E6EAA254-CEF2-4253-B148-A07BB6D899D0}" destId="{5EC4F1EA-CD82-4E62-9729-945B8F488C34}" srcOrd="1" destOrd="0" presId="urn:microsoft.com/office/officeart/2005/8/layout/process2"/>
    <dgm:cxn modelId="{D5CC94A4-01E2-4917-A031-3C249EC07B62}" type="presOf" srcId="{7E41B550-3479-495E-BDB1-C3C307B8D1AB}" destId="{F2A62F53-1515-42A9-B0F7-6B1B99BAC329}" srcOrd="0" destOrd="0" presId="urn:microsoft.com/office/officeart/2005/8/layout/process2"/>
    <dgm:cxn modelId="{F546C161-75AF-44A5-A1DE-6E9A29DA291A}" type="presOf" srcId="{3C92A8F5-F5F2-4BF7-B8D6-A14F3C5F32E2}" destId="{0003D9F9-5B8A-4909-8556-9C0A2FE91F0C}" srcOrd="0" destOrd="0" presId="urn:microsoft.com/office/officeart/2005/8/layout/process2"/>
    <dgm:cxn modelId="{C4285D7D-BF33-4B07-820C-36D49419D25E}" srcId="{2D4DBA72-0542-43E1-B820-D3CD3391DC72}" destId="{408E4036-B854-4AB9-9DC0-824C06703A6C}" srcOrd="1" destOrd="0" parTransId="{41793170-F4B4-42E5-8422-C1475FD20E1A}" sibTransId="{BBD563C8-817F-4B2E-ADA9-225A250132B0}"/>
    <dgm:cxn modelId="{F96FC19E-6094-4D05-9E79-4F22AF395C68}" type="presOf" srcId="{A74463BE-F974-4224-8AAA-21F9392A52E6}" destId="{1B80E989-AF22-4A72-A49F-FFB1106AB335}" srcOrd="1" destOrd="0" presId="urn:microsoft.com/office/officeart/2005/8/layout/process2"/>
    <dgm:cxn modelId="{8EE78169-279F-4257-B1E7-4D7E7B44DB9F}" srcId="{2D4DBA72-0542-43E1-B820-D3CD3391DC72}" destId="{ED171C5C-1771-461D-934D-4EF421EB276A}" srcOrd="0" destOrd="0" parTransId="{8EF7CDA0-BCB0-430D-9925-74546F13C980}" sibTransId="{3C92A8F5-F5F2-4BF7-B8D6-A14F3C5F32E2}"/>
    <dgm:cxn modelId="{DF6F6AAE-5820-438D-AFA1-6F9E0E7E0FD6}" srcId="{2D4DBA72-0542-43E1-B820-D3CD3391DC72}" destId="{35AE0474-4307-4FC4-A747-33902165AA04}" srcOrd="5" destOrd="0" parTransId="{AB0B5653-8D82-46D4-A251-4C7465DA58AE}" sibTransId="{E6EAA254-CEF2-4253-B148-A07BB6D899D0}"/>
    <dgm:cxn modelId="{FCF10E8C-6B7C-4B1B-AC5D-B12F3FCE2327}" srcId="{2D4DBA72-0542-43E1-B820-D3CD3391DC72}" destId="{545D1945-13D3-4475-B0F3-50F7A24D4008}" srcOrd="2" destOrd="0" parTransId="{373CCC7A-6901-4A53-B2F0-62ECFDAB5C3B}" sibTransId="{7E41B550-3479-495E-BDB1-C3C307B8D1AB}"/>
    <dgm:cxn modelId="{E0CE4E8B-0AD9-4721-B6F1-326253FD3EA1}" type="presParOf" srcId="{F8AD9954-123A-4141-A4DE-FE7A6C656B57}" destId="{D3AC69D2-7C84-4C52-8406-17B9249B360E}" srcOrd="0" destOrd="0" presId="urn:microsoft.com/office/officeart/2005/8/layout/process2"/>
    <dgm:cxn modelId="{21E7771B-A8A0-4356-8DE1-85865E61D380}" type="presParOf" srcId="{F8AD9954-123A-4141-A4DE-FE7A6C656B57}" destId="{0003D9F9-5B8A-4909-8556-9C0A2FE91F0C}" srcOrd="1" destOrd="0" presId="urn:microsoft.com/office/officeart/2005/8/layout/process2"/>
    <dgm:cxn modelId="{3F8053DD-5267-4832-AFA2-67BC765B8B59}" type="presParOf" srcId="{0003D9F9-5B8A-4909-8556-9C0A2FE91F0C}" destId="{044CAE14-343C-452C-B3F1-E9E1498FA977}" srcOrd="0" destOrd="0" presId="urn:microsoft.com/office/officeart/2005/8/layout/process2"/>
    <dgm:cxn modelId="{17EC03A5-4F73-4586-B98C-AC1D67CABA60}" type="presParOf" srcId="{F8AD9954-123A-4141-A4DE-FE7A6C656B57}" destId="{DD0D98C6-7633-414E-8072-4364FD65FB04}" srcOrd="2" destOrd="0" presId="urn:microsoft.com/office/officeart/2005/8/layout/process2"/>
    <dgm:cxn modelId="{CEA37365-739E-4321-B5B1-21187AD69225}" type="presParOf" srcId="{F8AD9954-123A-4141-A4DE-FE7A6C656B57}" destId="{FBE972A1-F7D4-4699-BC8F-7D30BDA116BA}" srcOrd="3" destOrd="0" presId="urn:microsoft.com/office/officeart/2005/8/layout/process2"/>
    <dgm:cxn modelId="{03606101-BC5C-4465-82A0-4C8E7485EBE8}" type="presParOf" srcId="{FBE972A1-F7D4-4699-BC8F-7D30BDA116BA}" destId="{EABCE2BF-4F10-4F5C-A1C4-8864302E73EE}" srcOrd="0" destOrd="0" presId="urn:microsoft.com/office/officeart/2005/8/layout/process2"/>
    <dgm:cxn modelId="{972C9C95-BC57-4F15-87C3-29EBCEFF9E58}" type="presParOf" srcId="{F8AD9954-123A-4141-A4DE-FE7A6C656B57}" destId="{03DE35DD-A757-4B43-A3E9-E1B4F4ECE800}" srcOrd="4" destOrd="0" presId="urn:microsoft.com/office/officeart/2005/8/layout/process2"/>
    <dgm:cxn modelId="{BAFBD090-246A-4A41-984E-C625DEE03ED3}" type="presParOf" srcId="{F8AD9954-123A-4141-A4DE-FE7A6C656B57}" destId="{F2A62F53-1515-42A9-B0F7-6B1B99BAC329}" srcOrd="5" destOrd="0" presId="urn:microsoft.com/office/officeart/2005/8/layout/process2"/>
    <dgm:cxn modelId="{7FF20F29-C050-4B49-AB4E-C4A4CEA70260}" type="presParOf" srcId="{F2A62F53-1515-42A9-B0F7-6B1B99BAC329}" destId="{596E5A21-B90B-4DAC-8370-23146986B0C2}" srcOrd="0" destOrd="0" presId="urn:microsoft.com/office/officeart/2005/8/layout/process2"/>
    <dgm:cxn modelId="{79D530CE-CBB7-4699-B789-1E2DBE16682A}" type="presParOf" srcId="{F8AD9954-123A-4141-A4DE-FE7A6C656B57}" destId="{BD3AA236-238A-4E88-A347-604003E63144}" srcOrd="6" destOrd="0" presId="urn:microsoft.com/office/officeart/2005/8/layout/process2"/>
    <dgm:cxn modelId="{23603D7A-7852-406E-ACAC-65C8ADA55389}" type="presParOf" srcId="{F8AD9954-123A-4141-A4DE-FE7A6C656B57}" destId="{58FEDBD6-287E-4C15-81B3-DD6F30F84FE0}" srcOrd="7" destOrd="0" presId="urn:microsoft.com/office/officeart/2005/8/layout/process2"/>
    <dgm:cxn modelId="{0CD5FBEA-ECB4-4359-BC80-23CAC0FC568B}" type="presParOf" srcId="{58FEDBD6-287E-4C15-81B3-DD6F30F84FE0}" destId="{1B80E989-AF22-4A72-A49F-FFB1106AB335}" srcOrd="0" destOrd="0" presId="urn:microsoft.com/office/officeart/2005/8/layout/process2"/>
    <dgm:cxn modelId="{F6175060-9AF6-4531-89BA-A156B15F81FD}" type="presParOf" srcId="{F8AD9954-123A-4141-A4DE-FE7A6C656B57}" destId="{065CD387-C607-4872-A797-F1265A8BF033}" srcOrd="8" destOrd="0" presId="urn:microsoft.com/office/officeart/2005/8/layout/process2"/>
    <dgm:cxn modelId="{54EE5284-293F-485E-9136-1F71A179C85B}" type="presParOf" srcId="{F8AD9954-123A-4141-A4DE-FE7A6C656B57}" destId="{C232DDF5-6CB9-4B87-A83E-85B10CF03C12}" srcOrd="9" destOrd="0" presId="urn:microsoft.com/office/officeart/2005/8/layout/process2"/>
    <dgm:cxn modelId="{553B2BE6-60E1-4B5D-85F7-947BBF84A178}" type="presParOf" srcId="{C232DDF5-6CB9-4B87-A83E-85B10CF03C12}" destId="{825F99C2-5C6D-4F68-99DD-01900C5B6649}" srcOrd="0" destOrd="0" presId="urn:microsoft.com/office/officeart/2005/8/layout/process2"/>
    <dgm:cxn modelId="{272FA927-026B-40E0-ABF0-8DC09F46EAF8}" type="presParOf" srcId="{F8AD9954-123A-4141-A4DE-FE7A6C656B57}" destId="{57E3A9E9-91E5-418F-B1C0-9B8E58F5D9CB}" srcOrd="10" destOrd="0" presId="urn:microsoft.com/office/officeart/2005/8/layout/process2"/>
    <dgm:cxn modelId="{15D35C72-674B-49A5-88A8-F3E489EA58AB}" type="presParOf" srcId="{F8AD9954-123A-4141-A4DE-FE7A6C656B57}" destId="{7685C526-1490-46A5-BC1C-CB94DE18D176}" srcOrd="11" destOrd="0" presId="urn:microsoft.com/office/officeart/2005/8/layout/process2"/>
    <dgm:cxn modelId="{25ABB063-A1CD-47B4-96E8-40F4BB4BA4B3}" type="presParOf" srcId="{7685C526-1490-46A5-BC1C-CB94DE18D176}" destId="{5EC4F1EA-CD82-4E62-9729-945B8F488C34}" srcOrd="0" destOrd="0" presId="urn:microsoft.com/office/officeart/2005/8/layout/process2"/>
    <dgm:cxn modelId="{87E5E776-734B-441C-9606-7FD1EAB4E200}" type="presParOf" srcId="{F8AD9954-123A-4141-A4DE-FE7A6C656B57}" destId="{C7E048B6-E34D-417F-9C7C-2B74B6440E82}" srcOrd="12" destOrd="0" presId="urn:microsoft.com/office/officeart/2005/8/layout/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024C70-202B-4F91-8755-4A8BB26AB044}" type="doc">
      <dgm:prSet loTypeId="urn:microsoft.com/office/officeart/2005/8/layout/process2" loCatId="process" qsTypeId="urn:microsoft.com/office/officeart/2005/8/quickstyle/simple1" qsCatId="simple" csTypeId="urn:microsoft.com/office/officeart/2005/8/colors/accent1_2" csCatId="accent1" phldr="1"/>
      <dgm:spPr/>
    </dgm:pt>
    <dgm:pt modelId="{DD183861-7248-49F0-85BC-8C7092E5C6C7}">
      <dgm:prSet phldrT="[Text]" custT="1"/>
      <dgm:spPr/>
      <dgm:t>
        <a:bodyPr/>
        <a:lstStyle/>
        <a:p>
          <a:pPr rtl="0"/>
          <a:r>
            <a:rPr kumimoji="0" lang="en-US" sz="2400" b="0" i="0" u="none" strike="noStrike" cap="none" spc="0" normalizeH="0" baseline="0" noProof="0" dirty="0" smtClean="0">
              <a:ln>
                <a:noFill/>
              </a:ln>
              <a:solidFill>
                <a:schemeClr val="tx1"/>
              </a:solidFill>
              <a:effectLst/>
              <a:uLnTx/>
              <a:uFillTx/>
              <a:latin typeface="+mn-lt"/>
              <a:ea typeface="+mn-ea"/>
              <a:cs typeface="+mn-cs"/>
            </a:rPr>
            <a:t>High Input Agriculture</a:t>
          </a:r>
          <a:endParaRPr lang="en-US" sz="2400" dirty="0"/>
        </a:p>
      </dgm:t>
    </dgm:pt>
    <dgm:pt modelId="{664D25B1-BAB0-42C3-B406-637A81C38466}" type="parTrans" cxnId="{05E6EE49-5905-4395-9A94-EEB32A642978}">
      <dgm:prSet/>
      <dgm:spPr/>
      <dgm:t>
        <a:bodyPr/>
        <a:lstStyle/>
        <a:p>
          <a:endParaRPr lang="en-US" sz="5400"/>
        </a:p>
      </dgm:t>
    </dgm:pt>
    <dgm:pt modelId="{E713C1B0-F689-4282-8265-A1C80931D5C9}" type="sibTrans" cxnId="{05E6EE49-5905-4395-9A94-EEB32A642978}">
      <dgm:prSet custT="1"/>
      <dgm:spPr/>
      <dgm:t>
        <a:bodyPr/>
        <a:lstStyle/>
        <a:p>
          <a:endParaRPr lang="en-US" sz="1800"/>
        </a:p>
      </dgm:t>
    </dgm:pt>
    <dgm:pt modelId="{1343C592-5B36-4D37-BEB8-D198F32F808E}">
      <dgm:prSet phldrT="[Text]" custT="1"/>
      <dgm:spPr/>
      <dgm:t>
        <a:bodyPr/>
        <a:lstStyle/>
        <a:p>
          <a:r>
            <a:rPr lang="en-US" sz="2400" dirty="0" smtClean="0"/>
            <a:t>Indiscriminate use of Fertilizers and Pesticides</a:t>
          </a:r>
          <a:endParaRPr lang="en-US" sz="2400" dirty="0"/>
        </a:p>
      </dgm:t>
    </dgm:pt>
    <dgm:pt modelId="{48D81737-075F-4628-BF00-F5538328EEC9}" type="parTrans" cxnId="{0BDE0822-9247-4ED0-B6BD-21DA85103C8C}">
      <dgm:prSet/>
      <dgm:spPr/>
      <dgm:t>
        <a:bodyPr/>
        <a:lstStyle/>
        <a:p>
          <a:endParaRPr lang="en-US" sz="5400"/>
        </a:p>
      </dgm:t>
    </dgm:pt>
    <dgm:pt modelId="{70ABDD4C-FBEE-4544-A6F7-271CAE2E084A}" type="sibTrans" cxnId="{0BDE0822-9247-4ED0-B6BD-21DA85103C8C}">
      <dgm:prSet custT="1"/>
      <dgm:spPr/>
      <dgm:t>
        <a:bodyPr/>
        <a:lstStyle/>
        <a:p>
          <a:endParaRPr lang="en-US" sz="1800"/>
        </a:p>
      </dgm:t>
    </dgm:pt>
    <dgm:pt modelId="{267A6B81-B8B8-4C6E-A62E-6132139E0D63}">
      <dgm:prSet phldrT="[Text]" custT="1"/>
      <dgm:spPr/>
      <dgm:t>
        <a:bodyPr/>
        <a:lstStyle/>
        <a:p>
          <a:pPr rtl="0"/>
          <a:r>
            <a:rPr kumimoji="0" lang="en-US" sz="2400" b="0" i="0" u="none" strike="noStrike" cap="none" spc="0" normalizeH="0" baseline="0" noProof="0" dirty="0" smtClean="0">
              <a:ln>
                <a:noFill/>
              </a:ln>
              <a:solidFill>
                <a:schemeClr val="tx1"/>
              </a:solidFill>
              <a:effectLst/>
              <a:uLnTx/>
              <a:uFillTx/>
              <a:latin typeface="+mn-lt"/>
              <a:ea typeface="+mn-ea"/>
              <a:cs typeface="+mn-cs"/>
            </a:rPr>
            <a:t>Farmer Field Schools (</a:t>
          </a:r>
          <a:r>
            <a:rPr kumimoji="0" lang="en-US" sz="2400" b="0" i="0" u="none" strike="noStrike" cap="none" spc="0" normalizeH="0" baseline="0" noProof="0" dirty="0" err="1" smtClean="0">
              <a:ln>
                <a:noFill/>
              </a:ln>
              <a:solidFill>
                <a:schemeClr val="tx1"/>
              </a:solidFill>
              <a:effectLst/>
              <a:uLnTx/>
              <a:uFillTx/>
              <a:latin typeface="+mn-lt"/>
              <a:ea typeface="+mn-ea"/>
              <a:cs typeface="+mn-cs"/>
            </a:rPr>
            <a:t>Polambadi</a:t>
          </a:r>
          <a:r>
            <a:rPr kumimoji="0" lang="en-US" sz="2400" b="0" i="0" u="none" strike="noStrike" cap="none" spc="0" normalizeH="0" baseline="0" noProof="0" dirty="0" smtClean="0">
              <a:ln>
                <a:noFill/>
              </a:ln>
              <a:solidFill>
                <a:schemeClr val="tx1"/>
              </a:solidFill>
              <a:effectLst/>
              <a:uLnTx/>
              <a:uFillTx/>
              <a:latin typeface="+mn-lt"/>
              <a:ea typeface="+mn-ea"/>
              <a:cs typeface="+mn-cs"/>
            </a:rPr>
            <a:t>)</a:t>
          </a:r>
          <a:endParaRPr lang="en-US" sz="2400" dirty="0"/>
        </a:p>
      </dgm:t>
    </dgm:pt>
    <dgm:pt modelId="{0E9B7667-B1F4-4801-85A8-E6DEB524D43E}" type="parTrans" cxnId="{C3EC730F-204A-4F83-869F-F01236310345}">
      <dgm:prSet/>
      <dgm:spPr/>
      <dgm:t>
        <a:bodyPr/>
        <a:lstStyle/>
        <a:p>
          <a:endParaRPr lang="en-US" sz="5400"/>
        </a:p>
      </dgm:t>
    </dgm:pt>
    <dgm:pt modelId="{672EFBAF-B9FB-47F6-8033-D17E28ABB326}" type="sibTrans" cxnId="{C3EC730F-204A-4F83-869F-F01236310345}">
      <dgm:prSet custT="1"/>
      <dgm:spPr/>
      <dgm:t>
        <a:bodyPr/>
        <a:lstStyle/>
        <a:p>
          <a:endParaRPr lang="en-US" sz="1800"/>
        </a:p>
      </dgm:t>
    </dgm:pt>
    <dgm:pt modelId="{E4B0BCF1-B62D-4F0E-8825-32C2373225CD}">
      <dgm:prSet phldrT="[Text]" custT="1"/>
      <dgm:spPr/>
      <dgm:t>
        <a:bodyPr/>
        <a:lstStyle/>
        <a:p>
          <a:pPr rtl="0"/>
          <a:r>
            <a:rPr lang="en-US" sz="2400" dirty="0" smtClean="0"/>
            <a:t>ICM (INM + IPM)</a:t>
          </a:r>
          <a:endParaRPr lang="en-US" sz="2400" dirty="0"/>
        </a:p>
      </dgm:t>
    </dgm:pt>
    <dgm:pt modelId="{D3BB96D5-EE39-4BB4-8B15-E8129E65CEC9}" type="parTrans" cxnId="{8EAE70BA-8046-4568-B276-52F9857F6015}">
      <dgm:prSet/>
      <dgm:spPr/>
      <dgm:t>
        <a:bodyPr/>
        <a:lstStyle/>
        <a:p>
          <a:endParaRPr lang="en-US" sz="5400"/>
        </a:p>
      </dgm:t>
    </dgm:pt>
    <dgm:pt modelId="{4021D7A6-DD95-4DD6-9814-5F436E37BA6A}" type="sibTrans" cxnId="{8EAE70BA-8046-4568-B276-52F9857F6015}">
      <dgm:prSet custT="1"/>
      <dgm:spPr/>
      <dgm:t>
        <a:bodyPr/>
        <a:lstStyle/>
        <a:p>
          <a:endParaRPr lang="en-US" sz="1800"/>
        </a:p>
      </dgm:t>
    </dgm:pt>
    <dgm:pt modelId="{0BEDDB9B-FEF0-4586-B855-B53E0B5F6F66}">
      <dgm:prSet phldrT="[Text]" custT="1"/>
      <dgm:spPr/>
      <dgm:t>
        <a:bodyPr/>
        <a:lstStyle/>
        <a:p>
          <a:pPr rtl="0"/>
          <a:r>
            <a:rPr lang="en-US" sz="2400" dirty="0" smtClean="0"/>
            <a:t>NPM</a:t>
          </a:r>
          <a:endParaRPr lang="en-US" sz="2400" dirty="0"/>
        </a:p>
      </dgm:t>
    </dgm:pt>
    <dgm:pt modelId="{16F35246-11E0-4190-AFE8-0C9DD1BAF89C}" type="parTrans" cxnId="{E59A681F-E17A-4DA2-8730-A9230699E823}">
      <dgm:prSet/>
      <dgm:spPr/>
      <dgm:t>
        <a:bodyPr/>
        <a:lstStyle/>
        <a:p>
          <a:endParaRPr lang="en-US" sz="5400"/>
        </a:p>
      </dgm:t>
    </dgm:pt>
    <dgm:pt modelId="{60098F04-6D0A-43B2-BBE9-2EB128DC628B}" type="sibTrans" cxnId="{E59A681F-E17A-4DA2-8730-A9230699E823}">
      <dgm:prSet custT="1"/>
      <dgm:spPr/>
      <dgm:t>
        <a:bodyPr/>
        <a:lstStyle/>
        <a:p>
          <a:endParaRPr lang="en-US" sz="1800"/>
        </a:p>
      </dgm:t>
    </dgm:pt>
    <dgm:pt modelId="{98C1DFFF-30A4-4535-A262-7069E3664871}">
      <dgm:prSet phldrT="[Text]" custT="1"/>
      <dgm:spPr/>
      <dgm:t>
        <a:bodyPr/>
        <a:lstStyle/>
        <a:p>
          <a:pPr rtl="0"/>
          <a:r>
            <a:rPr lang="en-US" sz="2400" dirty="0" smtClean="0"/>
            <a:t>Bio-</a:t>
          </a:r>
          <a:r>
            <a:rPr lang="en-US" sz="2400" dirty="0" err="1" smtClean="0"/>
            <a:t>fertilisers</a:t>
          </a:r>
          <a:r>
            <a:rPr lang="en-US" sz="2400" dirty="0" smtClean="0"/>
            <a:t> and Bio-pesticides</a:t>
          </a:r>
          <a:endParaRPr lang="en-US" sz="2400" dirty="0"/>
        </a:p>
      </dgm:t>
    </dgm:pt>
    <dgm:pt modelId="{F2D21DBE-662D-421B-9271-CB1A1DABAE6E}" type="parTrans" cxnId="{38F2C78B-FD39-4BA2-B8B5-A1C39E696CF3}">
      <dgm:prSet/>
      <dgm:spPr/>
      <dgm:t>
        <a:bodyPr/>
        <a:lstStyle/>
        <a:p>
          <a:endParaRPr lang="en-US" sz="5400"/>
        </a:p>
      </dgm:t>
    </dgm:pt>
    <dgm:pt modelId="{BE1AFAE3-6F7C-4167-8E38-C392CF1ADA26}" type="sibTrans" cxnId="{38F2C78B-FD39-4BA2-B8B5-A1C39E696CF3}">
      <dgm:prSet custT="1"/>
      <dgm:spPr/>
      <dgm:t>
        <a:bodyPr/>
        <a:lstStyle/>
        <a:p>
          <a:endParaRPr lang="en-US" sz="1800"/>
        </a:p>
      </dgm:t>
    </dgm:pt>
    <dgm:pt modelId="{D4F07CA5-07B5-4B4E-B2A9-554A539BB229}">
      <dgm:prSet phldrT="[Text]" custT="1"/>
      <dgm:spPr/>
      <dgm:t>
        <a:bodyPr/>
        <a:lstStyle/>
        <a:p>
          <a:pPr rtl="0"/>
          <a:r>
            <a:rPr lang="en-US" sz="2400" dirty="0" smtClean="0"/>
            <a:t>Natural Farming</a:t>
          </a:r>
          <a:endParaRPr lang="en-US" sz="2400" dirty="0"/>
        </a:p>
      </dgm:t>
    </dgm:pt>
    <dgm:pt modelId="{97D14095-3354-4AF1-B390-F3D9C4816312}" type="parTrans" cxnId="{3D714EB0-71A6-43CF-801C-69B4F355295D}">
      <dgm:prSet/>
      <dgm:spPr/>
      <dgm:t>
        <a:bodyPr/>
        <a:lstStyle/>
        <a:p>
          <a:endParaRPr lang="en-US" sz="5400"/>
        </a:p>
      </dgm:t>
    </dgm:pt>
    <dgm:pt modelId="{17545998-F63A-4206-901F-6EA2F8BB8EA7}" type="sibTrans" cxnId="{3D714EB0-71A6-43CF-801C-69B4F355295D}">
      <dgm:prSet custT="1"/>
      <dgm:spPr/>
      <dgm:t>
        <a:bodyPr/>
        <a:lstStyle/>
        <a:p>
          <a:endParaRPr lang="en-US" sz="1800"/>
        </a:p>
      </dgm:t>
    </dgm:pt>
    <dgm:pt modelId="{4F1BE6DA-50CB-4F6A-9B7C-746E225832D0}">
      <dgm:prSet phldrT="[Text]" custT="1"/>
      <dgm:spPr>
        <a:solidFill>
          <a:srgbClr val="00B050"/>
        </a:solidFill>
      </dgm:spPr>
      <dgm:t>
        <a:bodyPr/>
        <a:lstStyle/>
        <a:p>
          <a:pPr rtl="0"/>
          <a:r>
            <a:rPr lang="en-US" sz="2400" dirty="0" smtClean="0"/>
            <a:t>Healthy Soil -&gt; Healthy Food -&gt; Healthy Nation</a:t>
          </a:r>
          <a:endParaRPr lang="en-US" sz="2400" dirty="0"/>
        </a:p>
      </dgm:t>
    </dgm:pt>
    <dgm:pt modelId="{38BF2027-A5B9-44DC-8523-6F4073173C4E}" type="parTrans" cxnId="{EC652B52-9E03-4116-AA69-6DBA9D645BDD}">
      <dgm:prSet/>
      <dgm:spPr/>
      <dgm:t>
        <a:bodyPr/>
        <a:lstStyle/>
        <a:p>
          <a:endParaRPr lang="en-US" sz="5400"/>
        </a:p>
      </dgm:t>
    </dgm:pt>
    <dgm:pt modelId="{9F75EBFE-24DB-49B1-B95A-9B8BC23E7D52}" type="sibTrans" cxnId="{EC652B52-9E03-4116-AA69-6DBA9D645BDD}">
      <dgm:prSet/>
      <dgm:spPr/>
      <dgm:t>
        <a:bodyPr/>
        <a:lstStyle/>
        <a:p>
          <a:endParaRPr lang="en-US" sz="5400"/>
        </a:p>
      </dgm:t>
    </dgm:pt>
    <dgm:pt modelId="{F4685D19-5A7F-47D7-9D20-B31D95DD2A51}">
      <dgm:prSet phldrT="[Text]" custT="1"/>
      <dgm:spPr/>
      <dgm:t>
        <a:bodyPr/>
        <a:lstStyle/>
        <a:p>
          <a:pPr rtl="0"/>
          <a:r>
            <a:rPr lang="en-US" sz="2400" smtClean="0"/>
            <a:t>Organic Farming</a:t>
          </a:r>
          <a:endParaRPr lang="en-US" sz="2400" dirty="0"/>
        </a:p>
      </dgm:t>
    </dgm:pt>
    <dgm:pt modelId="{07BDD938-55C3-4D8A-B87C-14981F29DD66}" type="parTrans" cxnId="{385E4DA5-8960-4E60-B389-FEA28DF832B3}">
      <dgm:prSet/>
      <dgm:spPr/>
      <dgm:t>
        <a:bodyPr/>
        <a:lstStyle/>
        <a:p>
          <a:endParaRPr lang="en-US"/>
        </a:p>
      </dgm:t>
    </dgm:pt>
    <dgm:pt modelId="{0D6F8B9C-5594-4C6E-B3A2-50575DB3C8A7}" type="sibTrans" cxnId="{385E4DA5-8960-4E60-B389-FEA28DF832B3}">
      <dgm:prSet/>
      <dgm:spPr/>
      <dgm:t>
        <a:bodyPr/>
        <a:lstStyle/>
        <a:p>
          <a:endParaRPr lang="en-US"/>
        </a:p>
      </dgm:t>
    </dgm:pt>
    <dgm:pt modelId="{36C65466-44B7-47EA-8751-DA3F6AFDC001}" type="pres">
      <dgm:prSet presAssocID="{DE024C70-202B-4F91-8755-4A8BB26AB044}" presName="linearFlow" presStyleCnt="0">
        <dgm:presLayoutVars>
          <dgm:resizeHandles val="exact"/>
        </dgm:presLayoutVars>
      </dgm:prSet>
      <dgm:spPr/>
    </dgm:pt>
    <dgm:pt modelId="{42BBE32F-D75E-4373-A904-972E56FA5262}" type="pres">
      <dgm:prSet presAssocID="{DD183861-7248-49F0-85BC-8C7092E5C6C7}" presName="node" presStyleLbl="node1" presStyleIdx="0" presStyleCnt="9" custScaleX="233138" custScaleY="94928">
        <dgm:presLayoutVars>
          <dgm:bulletEnabled val="1"/>
        </dgm:presLayoutVars>
      </dgm:prSet>
      <dgm:spPr/>
      <dgm:t>
        <a:bodyPr/>
        <a:lstStyle/>
        <a:p>
          <a:endParaRPr lang="en-US"/>
        </a:p>
      </dgm:t>
    </dgm:pt>
    <dgm:pt modelId="{FFE06528-5E9D-47BF-BEAF-6EDDA9178F82}" type="pres">
      <dgm:prSet presAssocID="{E713C1B0-F689-4282-8265-A1C80931D5C9}" presName="sibTrans" presStyleLbl="sibTrans2D1" presStyleIdx="0" presStyleCnt="8" custScaleX="116722" custScaleY="72636"/>
      <dgm:spPr/>
      <dgm:t>
        <a:bodyPr/>
        <a:lstStyle/>
        <a:p>
          <a:endParaRPr lang="en-US"/>
        </a:p>
      </dgm:t>
    </dgm:pt>
    <dgm:pt modelId="{8C20A0B6-374A-424C-AC93-61B6EF61E016}" type="pres">
      <dgm:prSet presAssocID="{E713C1B0-F689-4282-8265-A1C80931D5C9}" presName="connectorText" presStyleLbl="sibTrans2D1" presStyleIdx="0" presStyleCnt="8"/>
      <dgm:spPr/>
      <dgm:t>
        <a:bodyPr/>
        <a:lstStyle/>
        <a:p>
          <a:endParaRPr lang="en-US"/>
        </a:p>
      </dgm:t>
    </dgm:pt>
    <dgm:pt modelId="{609D826E-23A2-4BCF-AEA1-C1F7C0E9C52E}" type="pres">
      <dgm:prSet presAssocID="{1343C592-5B36-4D37-BEB8-D198F32F808E}" presName="node" presStyleLbl="node1" presStyleIdx="1" presStyleCnt="9" custScaleX="342687" custScaleY="99985">
        <dgm:presLayoutVars>
          <dgm:bulletEnabled val="1"/>
        </dgm:presLayoutVars>
      </dgm:prSet>
      <dgm:spPr/>
      <dgm:t>
        <a:bodyPr/>
        <a:lstStyle/>
        <a:p>
          <a:endParaRPr lang="en-US"/>
        </a:p>
      </dgm:t>
    </dgm:pt>
    <dgm:pt modelId="{12DDA3C7-97A0-47A5-A682-E8904693A54F}" type="pres">
      <dgm:prSet presAssocID="{70ABDD4C-FBEE-4544-A6F7-271CAE2E084A}" presName="sibTrans" presStyleLbl="sibTrans2D1" presStyleIdx="1" presStyleCnt="8" custScaleX="136900" custScaleY="65050"/>
      <dgm:spPr/>
      <dgm:t>
        <a:bodyPr/>
        <a:lstStyle/>
        <a:p>
          <a:endParaRPr lang="en-US"/>
        </a:p>
      </dgm:t>
    </dgm:pt>
    <dgm:pt modelId="{E673B5FF-574D-4CB1-99C7-E554F589D2AF}" type="pres">
      <dgm:prSet presAssocID="{70ABDD4C-FBEE-4544-A6F7-271CAE2E084A}" presName="connectorText" presStyleLbl="sibTrans2D1" presStyleIdx="1" presStyleCnt="8"/>
      <dgm:spPr/>
      <dgm:t>
        <a:bodyPr/>
        <a:lstStyle/>
        <a:p>
          <a:endParaRPr lang="en-US"/>
        </a:p>
      </dgm:t>
    </dgm:pt>
    <dgm:pt modelId="{182AD015-6F89-4D4B-9BA1-419D551D137C}" type="pres">
      <dgm:prSet presAssocID="{267A6B81-B8B8-4C6E-A62E-6132139E0D63}" presName="node" presStyleLbl="node1" presStyleIdx="2" presStyleCnt="9" custScaleX="245961" custScaleY="90770">
        <dgm:presLayoutVars>
          <dgm:bulletEnabled val="1"/>
        </dgm:presLayoutVars>
      </dgm:prSet>
      <dgm:spPr/>
      <dgm:t>
        <a:bodyPr/>
        <a:lstStyle/>
        <a:p>
          <a:endParaRPr lang="en-US"/>
        </a:p>
      </dgm:t>
    </dgm:pt>
    <dgm:pt modelId="{9CD374C6-2280-4069-9EDE-282B29C83835}" type="pres">
      <dgm:prSet presAssocID="{672EFBAF-B9FB-47F6-8033-D17E28ABB326}" presName="sibTrans" presStyleLbl="sibTrans2D1" presStyleIdx="2" presStyleCnt="8" custScaleX="113364" custScaleY="65050"/>
      <dgm:spPr/>
      <dgm:t>
        <a:bodyPr/>
        <a:lstStyle/>
        <a:p>
          <a:endParaRPr lang="en-US"/>
        </a:p>
      </dgm:t>
    </dgm:pt>
    <dgm:pt modelId="{A2CAF3C9-A4F8-4991-A6CC-ED98EE44F7D6}" type="pres">
      <dgm:prSet presAssocID="{672EFBAF-B9FB-47F6-8033-D17E28ABB326}" presName="connectorText" presStyleLbl="sibTrans2D1" presStyleIdx="2" presStyleCnt="8"/>
      <dgm:spPr/>
      <dgm:t>
        <a:bodyPr/>
        <a:lstStyle/>
        <a:p>
          <a:endParaRPr lang="en-US"/>
        </a:p>
      </dgm:t>
    </dgm:pt>
    <dgm:pt modelId="{4C67A5F4-89C8-47CE-AAC5-5372ECF6253A}" type="pres">
      <dgm:prSet presAssocID="{E4B0BCF1-B62D-4F0E-8825-32C2373225CD}" presName="node" presStyleLbl="node1" presStyleIdx="3" presStyleCnt="9" custScaleX="140741" custScaleY="79376">
        <dgm:presLayoutVars>
          <dgm:bulletEnabled val="1"/>
        </dgm:presLayoutVars>
      </dgm:prSet>
      <dgm:spPr/>
      <dgm:t>
        <a:bodyPr/>
        <a:lstStyle/>
        <a:p>
          <a:endParaRPr lang="en-US"/>
        </a:p>
      </dgm:t>
    </dgm:pt>
    <dgm:pt modelId="{8744E932-8712-4313-84C3-BDF0B00D595F}" type="pres">
      <dgm:prSet presAssocID="{4021D7A6-DD95-4DD6-9814-5F436E37BA6A}" presName="sibTrans" presStyleLbl="sibTrans2D1" presStyleIdx="3" presStyleCnt="8" custScaleX="94172" custScaleY="72636"/>
      <dgm:spPr/>
      <dgm:t>
        <a:bodyPr/>
        <a:lstStyle/>
        <a:p>
          <a:endParaRPr lang="en-US"/>
        </a:p>
      </dgm:t>
    </dgm:pt>
    <dgm:pt modelId="{D3ADA55F-2DCF-4893-8891-51020CCE5A7C}" type="pres">
      <dgm:prSet presAssocID="{4021D7A6-DD95-4DD6-9814-5F436E37BA6A}" presName="connectorText" presStyleLbl="sibTrans2D1" presStyleIdx="3" presStyleCnt="8"/>
      <dgm:spPr/>
      <dgm:t>
        <a:bodyPr/>
        <a:lstStyle/>
        <a:p>
          <a:endParaRPr lang="en-US"/>
        </a:p>
      </dgm:t>
    </dgm:pt>
    <dgm:pt modelId="{6F029D39-0B7A-4F43-8ED0-B8709E56F582}" type="pres">
      <dgm:prSet presAssocID="{0BEDDB9B-FEF0-4586-B855-B53E0B5F6F66}" presName="node" presStyleLbl="node1" presStyleIdx="4" presStyleCnt="9" custScaleX="54981" custScaleY="85600">
        <dgm:presLayoutVars>
          <dgm:bulletEnabled val="1"/>
        </dgm:presLayoutVars>
      </dgm:prSet>
      <dgm:spPr/>
      <dgm:t>
        <a:bodyPr/>
        <a:lstStyle/>
        <a:p>
          <a:endParaRPr lang="en-US"/>
        </a:p>
      </dgm:t>
    </dgm:pt>
    <dgm:pt modelId="{72A9973F-2A86-4B27-914E-7AC807563031}" type="pres">
      <dgm:prSet presAssocID="{60098F04-6D0A-43B2-BBE9-2EB128DC628B}" presName="sibTrans" presStyleLbl="sibTrans2D1" presStyleIdx="4" presStyleCnt="8" custScaleX="144350" custScaleY="65051"/>
      <dgm:spPr/>
      <dgm:t>
        <a:bodyPr/>
        <a:lstStyle/>
        <a:p>
          <a:endParaRPr lang="en-US"/>
        </a:p>
      </dgm:t>
    </dgm:pt>
    <dgm:pt modelId="{2D5A6274-E57E-4186-A8A1-D4ADDB3647A4}" type="pres">
      <dgm:prSet presAssocID="{60098F04-6D0A-43B2-BBE9-2EB128DC628B}" presName="connectorText" presStyleLbl="sibTrans2D1" presStyleIdx="4" presStyleCnt="8"/>
      <dgm:spPr/>
      <dgm:t>
        <a:bodyPr/>
        <a:lstStyle/>
        <a:p>
          <a:endParaRPr lang="en-US"/>
        </a:p>
      </dgm:t>
    </dgm:pt>
    <dgm:pt modelId="{2190A6D7-F631-4C8C-B088-1062A1DDD70A}" type="pres">
      <dgm:prSet presAssocID="{98C1DFFF-30A4-4535-A262-7069E3664871}" presName="node" presStyleLbl="node1" presStyleIdx="5" presStyleCnt="9" custScaleX="249216" custScaleY="86423">
        <dgm:presLayoutVars>
          <dgm:bulletEnabled val="1"/>
        </dgm:presLayoutVars>
      </dgm:prSet>
      <dgm:spPr/>
      <dgm:t>
        <a:bodyPr/>
        <a:lstStyle/>
        <a:p>
          <a:endParaRPr lang="en-US"/>
        </a:p>
      </dgm:t>
    </dgm:pt>
    <dgm:pt modelId="{F09B04E1-26CB-4ADD-8741-DE5A54BB47C9}" type="pres">
      <dgm:prSet presAssocID="{BE1AFAE3-6F7C-4167-8E38-C392CF1ADA26}" presName="sibTrans" presStyleLbl="sibTrans2D1" presStyleIdx="5" presStyleCnt="8" custScaleX="42755" custScaleY="65051"/>
      <dgm:spPr/>
      <dgm:t>
        <a:bodyPr/>
        <a:lstStyle/>
        <a:p>
          <a:endParaRPr lang="en-US"/>
        </a:p>
      </dgm:t>
    </dgm:pt>
    <dgm:pt modelId="{827C899A-BF78-4643-BFAC-240608E4A075}" type="pres">
      <dgm:prSet presAssocID="{BE1AFAE3-6F7C-4167-8E38-C392CF1ADA26}" presName="connectorText" presStyleLbl="sibTrans2D1" presStyleIdx="5" presStyleCnt="8"/>
      <dgm:spPr/>
      <dgm:t>
        <a:bodyPr/>
        <a:lstStyle/>
        <a:p>
          <a:endParaRPr lang="en-US"/>
        </a:p>
      </dgm:t>
    </dgm:pt>
    <dgm:pt modelId="{E7E9AD8D-F99A-483A-B873-06E39C4A27D1}" type="pres">
      <dgm:prSet presAssocID="{F4685D19-5A7F-47D7-9D20-B31D95DD2A51}" presName="node" presStyleLbl="node1" presStyleIdx="6" presStyleCnt="9" custScaleX="172892" custScaleY="72148">
        <dgm:presLayoutVars>
          <dgm:bulletEnabled val="1"/>
        </dgm:presLayoutVars>
      </dgm:prSet>
      <dgm:spPr/>
      <dgm:t>
        <a:bodyPr/>
        <a:lstStyle/>
        <a:p>
          <a:endParaRPr lang="en-US"/>
        </a:p>
      </dgm:t>
    </dgm:pt>
    <dgm:pt modelId="{1F8DA917-1D29-424A-B3E6-35EDCFB44925}" type="pres">
      <dgm:prSet presAssocID="{0D6F8B9C-5594-4C6E-B3A2-50575DB3C8A7}" presName="sibTrans" presStyleLbl="sibTrans2D1" presStyleIdx="6" presStyleCnt="8" custFlipVert="1" custScaleX="23418" custScaleY="19515"/>
      <dgm:spPr/>
      <dgm:t>
        <a:bodyPr/>
        <a:lstStyle/>
        <a:p>
          <a:endParaRPr lang="en-US"/>
        </a:p>
      </dgm:t>
    </dgm:pt>
    <dgm:pt modelId="{28711D15-EC7A-4324-A5D5-4BFCA2983C94}" type="pres">
      <dgm:prSet presAssocID="{0D6F8B9C-5594-4C6E-B3A2-50575DB3C8A7}" presName="connectorText" presStyleLbl="sibTrans2D1" presStyleIdx="6" presStyleCnt="8"/>
      <dgm:spPr/>
      <dgm:t>
        <a:bodyPr/>
        <a:lstStyle/>
        <a:p>
          <a:endParaRPr lang="en-US"/>
        </a:p>
      </dgm:t>
    </dgm:pt>
    <dgm:pt modelId="{8098A6E0-6F31-4AB3-8ED2-F65C54040D53}" type="pres">
      <dgm:prSet presAssocID="{D4F07CA5-07B5-4B4E-B2A9-554A539BB229}" presName="node" presStyleLbl="node1" presStyleIdx="7" presStyleCnt="9" custScaleX="132762" custScaleY="85043">
        <dgm:presLayoutVars>
          <dgm:bulletEnabled val="1"/>
        </dgm:presLayoutVars>
      </dgm:prSet>
      <dgm:spPr/>
      <dgm:t>
        <a:bodyPr/>
        <a:lstStyle/>
        <a:p>
          <a:endParaRPr lang="en-US"/>
        </a:p>
      </dgm:t>
    </dgm:pt>
    <dgm:pt modelId="{D8A69DFD-3AFD-4F33-B5BD-475DB6C53550}" type="pres">
      <dgm:prSet presAssocID="{17545998-F63A-4206-901F-6EA2F8BB8EA7}" presName="sibTrans" presStyleLbl="sibTrans2D1" presStyleIdx="7" presStyleCnt="8" custScaleX="73744" custScaleY="65051"/>
      <dgm:spPr/>
      <dgm:t>
        <a:bodyPr/>
        <a:lstStyle/>
        <a:p>
          <a:endParaRPr lang="en-US"/>
        </a:p>
      </dgm:t>
    </dgm:pt>
    <dgm:pt modelId="{B12B5383-A89E-426E-89D2-299BE2269B26}" type="pres">
      <dgm:prSet presAssocID="{17545998-F63A-4206-901F-6EA2F8BB8EA7}" presName="connectorText" presStyleLbl="sibTrans2D1" presStyleIdx="7" presStyleCnt="8"/>
      <dgm:spPr/>
      <dgm:t>
        <a:bodyPr/>
        <a:lstStyle/>
        <a:p>
          <a:endParaRPr lang="en-US"/>
        </a:p>
      </dgm:t>
    </dgm:pt>
    <dgm:pt modelId="{89012D4F-B576-455A-9416-C3D760D716C4}" type="pres">
      <dgm:prSet presAssocID="{4F1BE6DA-50CB-4F6A-9B7C-746E225832D0}" presName="node" presStyleLbl="node1" presStyleIdx="8" presStyleCnt="9" custScaleX="425453" custScaleY="80090">
        <dgm:presLayoutVars>
          <dgm:bulletEnabled val="1"/>
        </dgm:presLayoutVars>
      </dgm:prSet>
      <dgm:spPr/>
      <dgm:t>
        <a:bodyPr/>
        <a:lstStyle/>
        <a:p>
          <a:endParaRPr lang="en-US"/>
        </a:p>
      </dgm:t>
    </dgm:pt>
  </dgm:ptLst>
  <dgm:cxnLst>
    <dgm:cxn modelId="{8EAE70BA-8046-4568-B276-52F9857F6015}" srcId="{DE024C70-202B-4F91-8755-4A8BB26AB044}" destId="{E4B0BCF1-B62D-4F0E-8825-32C2373225CD}" srcOrd="3" destOrd="0" parTransId="{D3BB96D5-EE39-4BB4-8B15-E8129E65CEC9}" sibTransId="{4021D7A6-DD95-4DD6-9814-5F436E37BA6A}"/>
    <dgm:cxn modelId="{5CD9DC64-5C41-44E9-AC46-02D5A323DD80}" type="presOf" srcId="{DD183861-7248-49F0-85BC-8C7092E5C6C7}" destId="{42BBE32F-D75E-4373-A904-972E56FA5262}" srcOrd="0" destOrd="0" presId="urn:microsoft.com/office/officeart/2005/8/layout/process2"/>
    <dgm:cxn modelId="{1D73A038-793A-4D84-A7EB-4AF56E46CF08}" type="presOf" srcId="{4021D7A6-DD95-4DD6-9814-5F436E37BA6A}" destId="{8744E932-8712-4313-84C3-BDF0B00D595F}" srcOrd="0" destOrd="0" presId="urn:microsoft.com/office/officeart/2005/8/layout/process2"/>
    <dgm:cxn modelId="{75521F0C-D93F-4D18-B837-B86B100A4DFE}" type="presOf" srcId="{17545998-F63A-4206-901F-6EA2F8BB8EA7}" destId="{D8A69DFD-3AFD-4F33-B5BD-475DB6C53550}" srcOrd="0" destOrd="0" presId="urn:microsoft.com/office/officeart/2005/8/layout/process2"/>
    <dgm:cxn modelId="{A8B2292B-9BE1-463A-A958-19B310647861}" type="presOf" srcId="{60098F04-6D0A-43B2-BBE9-2EB128DC628B}" destId="{2D5A6274-E57E-4186-A8A1-D4ADDB3647A4}" srcOrd="1" destOrd="0" presId="urn:microsoft.com/office/officeart/2005/8/layout/process2"/>
    <dgm:cxn modelId="{42EFABD6-A302-4AE8-99E4-2F5208CB19EA}" type="presOf" srcId="{267A6B81-B8B8-4C6E-A62E-6132139E0D63}" destId="{182AD015-6F89-4D4B-9BA1-419D551D137C}" srcOrd="0" destOrd="0" presId="urn:microsoft.com/office/officeart/2005/8/layout/process2"/>
    <dgm:cxn modelId="{AE72CC35-5826-41BB-B506-669CB2B292BA}" type="presOf" srcId="{672EFBAF-B9FB-47F6-8033-D17E28ABB326}" destId="{9CD374C6-2280-4069-9EDE-282B29C83835}" srcOrd="0" destOrd="0" presId="urn:microsoft.com/office/officeart/2005/8/layout/process2"/>
    <dgm:cxn modelId="{05E6EE49-5905-4395-9A94-EEB32A642978}" srcId="{DE024C70-202B-4F91-8755-4A8BB26AB044}" destId="{DD183861-7248-49F0-85BC-8C7092E5C6C7}" srcOrd="0" destOrd="0" parTransId="{664D25B1-BAB0-42C3-B406-637A81C38466}" sibTransId="{E713C1B0-F689-4282-8265-A1C80931D5C9}"/>
    <dgm:cxn modelId="{FD6D26C3-912B-4BD2-9D70-E6F679F01D2B}" type="presOf" srcId="{0D6F8B9C-5594-4C6E-B3A2-50575DB3C8A7}" destId="{1F8DA917-1D29-424A-B3E6-35EDCFB44925}" srcOrd="0" destOrd="0" presId="urn:microsoft.com/office/officeart/2005/8/layout/process2"/>
    <dgm:cxn modelId="{8D32CDBA-E44A-4CEA-86C3-3124CBC1028E}" type="presOf" srcId="{4021D7A6-DD95-4DD6-9814-5F436E37BA6A}" destId="{D3ADA55F-2DCF-4893-8891-51020CCE5A7C}" srcOrd="1" destOrd="0" presId="urn:microsoft.com/office/officeart/2005/8/layout/process2"/>
    <dgm:cxn modelId="{A4FD9971-20FA-48C1-8288-1A321A482544}" type="presOf" srcId="{E4B0BCF1-B62D-4F0E-8825-32C2373225CD}" destId="{4C67A5F4-89C8-47CE-AAC5-5372ECF6253A}" srcOrd="0" destOrd="0" presId="urn:microsoft.com/office/officeart/2005/8/layout/process2"/>
    <dgm:cxn modelId="{8C154820-1DA8-4672-8C29-3871394767B7}" type="presOf" srcId="{E713C1B0-F689-4282-8265-A1C80931D5C9}" destId="{FFE06528-5E9D-47BF-BEAF-6EDDA9178F82}" srcOrd="0" destOrd="0" presId="urn:microsoft.com/office/officeart/2005/8/layout/process2"/>
    <dgm:cxn modelId="{069B3DFD-1DDE-4811-9AA4-1D85831CFDE1}" type="presOf" srcId="{DE024C70-202B-4F91-8755-4A8BB26AB044}" destId="{36C65466-44B7-47EA-8751-DA3F6AFDC001}" srcOrd="0" destOrd="0" presId="urn:microsoft.com/office/officeart/2005/8/layout/process2"/>
    <dgm:cxn modelId="{8A3B7235-1E5A-45B1-9557-3210EB37074F}" type="presOf" srcId="{672EFBAF-B9FB-47F6-8033-D17E28ABB326}" destId="{A2CAF3C9-A4F8-4991-A6CC-ED98EE44F7D6}" srcOrd="1" destOrd="0" presId="urn:microsoft.com/office/officeart/2005/8/layout/process2"/>
    <dgm:cxn modelId="{385E4DA5-8960-4E60-B389-FEA28DF832B3}" srcId="{DE024C70-202B-4F91-8755-4A8BB26AB044}" destId="{F4685D19-5A7F-47D7-9D20-B31D95DD2A51}" srcOrd="6" destOrd="0" parTransId="{07BDD938-55C3-4D8A-B87C-14981F29DD66}" sibTransId="{0D6F8B9C-5594-4C6E-B3A2-50575DB3C8A7}"/>
    <dgm:cxn modelId="{5EA43BE0-8A18-41CC-AB26-E11C3B43CC03}" type="presOf" srcId="{98C1DFFF-30A4-4535-A262-7069E3664871}" destId="{2190A6D7-F631-4C8C-B088-1062A1DDD70A}" srcOrd="0" destOrd="0" presId="urn:microsoft.com/office/officeart/2005/8/layout/process2"/>
    <dgm:cxn modelId="{ED7B8C5A-7C3C-48FF-8DCC-19A2EFD7F123}" type="presOf" srcId="{BE1AFAE3-6F7C-4167-8E38-C392CF1ADA26}" destId="{F09B04E1-26CB-4ADD-8741-DE5A54BB47C9}" srcOrd="0" destOrd="0" presId="urn:microsoft.com/office/officeart/2005/8/layout/process2"/>
    <dgm:cxn modelId="{3D9116E2-B2A8-4AB3-B91B-7BDA7DB1CED4}" type="presOf" srcId="{1343C592-5B36-4D37-BEB8-D198F32F808E}" destId="{609D826E-23A2-4BCF-AEA1-C1F7C0E9C52E}" srcOrd="0" destOrd="0" presId="urn:microsoft.com/office/officeart/2005/8/layout/process2"/>
    <dgm:cxn modelId="{4D68F951-5DE9-4BDD-B259-CFB15AFF60A2}" type="presOf" srcId="{0BEDDB9B-FEF0-4586-B855-B53E0B5F6F66}" destId="{6F029D39-0B7A-4F43-8ED0-B8709E56F582}" srcOrd="0" destOrd="0" presId="urn:microsoft.com/office/officeart/2005/8/layout/process2"/>
    <dgm:cxn modelId="{A020E0A3-D6AB-4242-85DA-C077AD519C92}" type="presOf" srcId="{60098F04-6D0A-43B2-BBE9-2EB128DC628B}" destId="{72A9973F-2A86-4B27-914E-7AC807563031}" srcOrd="0" destOrd="0" presId="urn:microsoft.com/office/officeart/2005/8/layout/process2"/>
    <dgm:cxn modelId="{9DD4C1A1-2F31-4409-A7E1-084B18BDD5FE}" type="presOf" srcId="{F4685D19-5A7F-47D7-9D20-B31D95DD2A51}" destId="{E7E9AD8D-F99A-483A-B873-06E39C4A27D1}" srcOrd="0" destOrd="0" presId="urn:microsoft.com/office/officeart/2005/8/layout/process2"/>
    <dgm:cxn modelId="{1B57822B-2523-4944-B689-8770AE52D506}" type="presOf" srcId="{D4F07CA5-07B5-4B4E-B2A9-554A539BB229}" destId="{8098A6E0-6F31-4AB3-8ED2-F65C54040D53}" srcOrd="0" destOrd="0" presId="urn:microsoft.com/office/officeart/2005/8/layout/process2"/>
    <dgm:cxn modelId="{338A4768-C647-4E2F-9B25-2BA00FB2A2BF}" type="presOf" srcId="{70ABDD4C-FBEE-4544-A6F7-271CAE2E084A}" destId="{E673B5FF-574D-4CB1-99C7-E554F589D2AF}" srcOrd="1" destOrd="0" presId="urn:microsoft.com/office/officeart/2005/8/layout/process2"/>
    <dgm:cxn modelId="{E59A681F-E17A-4DA2-8730-A9230699E823}" srcId="{DE024C70-202B-4F91-8755-4A8BB26AB044}" destId="{0BEDDB9B-FEF0-4586-B855-B53E0B5F6F66}" srcOrd="4" destOrd="0" parTransId="{16F35246-11E0-4190-AFE8-0C9DD1BAF89C}" sibTransId="{60098F04-6D0A-43B2-BBE9-2EB128DC628B}"/>
    <dgm:cxn modelId="{38F2C78B-FD39-4BA2-B8B5-A1C39E696CF3}" srcId="{DE024C70-202B-4F91-8755-4A8BB26AB044}" destId="{98C1DFFF-30A4-4535-A262-7069E3664871}" srcOrd="5" destOrd="0" parTransId="{F2D21DBE-662D-421B-9271-CB1A1DABAE6E}" sibTransId="{BE1AFAE3-6F7C-4167-8E38-C392CF1ADA26}"/>
    <dgm:cxn modelId="{EC652B52-9E03-4116-AA69-6DBA9D645BDD}" srcId="{DE024C70-202B-4F91-8755-4A8BB26AB044}" destId="{4F1BE6DA-50CB-4F6A-9B7C-746E225832D0}" srcOrd="8" destOrd="0" parTransId="{38BF2027-A5B9-44DC-8523-6F4073173C4E}" sibTransId="{9F75EBFE-24DB-49B1-B95A-9B8BC23E7D52}"/>
    <dgm:cxn modelId="{3D714EB0-71A6-43CF-801C-69B4F355295D}" srcId="{DE024C70-202B-4F91-8755-4A8BB26AB044}" destId="{D4F07CA5-07B5-4B4E-B2A9-554A539BB229}" srcOrd="7" destOrd="0" parTransId="{97D14095-3354-4AF1-B390-F3D9C4816312}" sibTransId="{17545998-F63A-4206-901F-6EA2F8BB8EA7}"/>
    <dgm:cxn modelId="{EC7AD0B8-3E25-44DE-A996-38CD1D1995D9}" type="presOf" srcId="{0D6F8B9C-5594-4C6E-B3A2-50575DB3C8A7}" destId="{28711D15-EC7A-4324-A5D5-4BFCA2983C94}" srcOrd="1" destOrd="0" presId="urn:microsoft.com/office/officeart/2005/8/layout/process2"/>
    <dgm:cxn modelId="{8F153FBE-C083-4439-AD44-FDF93B7C87EC}" type="presOf" srcId="{70ABDD4C-FBEE-4544-A6F7-271CAE2E084A}" destId="{12DDA3C7-97A0-47A5-A682-E8904693A54F}" srcOrd="0" destOrd="0" presId="urn:microsoft.com/office/officeart/2005/8/layout/process2"/>
    <dgm:cxn modelId="{04E0DF83-DEF5-4057-B4EA-E3EFF51C1732}" type="presOf" srcId="{4F1BE6DA-50CB-4F6A-9B7C-746E225832D0}" destId="{89012D4F-B576-455A-9416-C3D760D716C4}" srcOrd="0" destOrd="0" presId="urn:microsoft.com/office/officeart/2005/8/layout/process2"/>
    <dgm:cxn modelId="{9EF09133-802F-4A46-8953-EAF5278CFAFA}" type="presOf" srcId="{BE1AFAE3-6F7C-4167-8E38-C392CF1ADA26}" destId="{827C899A-BF78-4643-BFAC-240608E4A075}" srcOrd="1" destOrd="0" presId="urn:microsoft.com/office/officeart/2005/8/layout/process2"/>
    <dgm:cxn modelId="{BE3C8EBF-E994-4EAE-AB87-DED8C4942F2F}" type="presOf" srcId="{17545998-F63A-4206-901F-6EA2F8BB8EA7}" destId="{B12B5383-A89E-426E-89D2-299BE2269B26}" srcOrd="1" destOrd="0" presId="urn:microsoft.com/office/officeart/2005/8/layout/process2"/>
    <dgm:cxn modelId="{0BDE0822-9247-4ED0-B6BD-21DA85103C8C}" srcId="{DE024C70-202B-4F91-8755-4A8BB26AB044}" destId="{1343C592-5B36-4D37-BEB8-D198F32F808E}" srcOrd="1" destOrd="0" parTransId="{48D81737-075F-4628-BF00-F5538328EEC9}" sibTransId="{70ABDD4C-FBEE-4544-A6F7-271CAE2E084A}"/>
    <dgm:cxn modelId="{C3EC730F-204A-4F83-869F-F01236310345}" srcId="{DE024C70-202B-4F91-8755-4A8BB26AB044}" destId="{267A6B81-B8B8-4C6E-A62E-6132139E0D63}" srcOrd="2" destOrd="0" parTransId="{0E9B7667-B1F4-4801-85A8-E6DEB524D43E}" sibTransId="{672EFBAF-B9FB-47F6-8033-D17E28ABB326}"/>
    <dgm:cxn modelId="{3D154065-C830-4B70-A246-A4685470F036}" type="presOf" srcId="{E713C1B0-F689-4282-8265-A1C80931D5C9}" destId="{8C20A0B6-374A-424C-AC93-61B6EF61E016}" srcOrd="1" destOrd="0" presId="urn:microsoft.com/office/officeart/2005/8/layout/process2"/>
    <dgm:cxn modelId="{0023CBF1-4174-4221-8154-CF0939A8AC5D}" type="presParOf" srcId="{36C65466-44B7-47EA-8751-DA3F6AFDC001}" destId="{42BBE32F-D75E-4373-A904-972E56FA5262}" srcOrd="0" destOrd="0" presId="urn:microsoft.com/office/officeart/2005/8/layout/process2"/>
    <dgm:cxn modelId="{925AFB25-1DAA-4648-96DC-86ACA515607E}" type="presParOf" srcId="{36C65466-44B7-47EA-8751-DA3F6AFDC001}" destId="{FFE06528-5E9D-47BF-BEAF-6EDDA9178F82}" srcOrd="1" destOrd="0" presId="urn:microsoft.com/office/officeart/2005/8/layout/process2"/>
    <dgm:cxn modelId="{AD490FBD-7E1A-49DE-8E86-93560E54B368}" type="presParOf" srcId="{FFE06528-5E9D-47BF-BEAF-6EDDA9178F82}" destId="{8C20A0B6-374A-424C-AC93-61B6EF61E016}" srcOrd="0" destOrd="0" presId="urn:microsoft.com/office/officeart/2005/8/layout/process2"/>
    <dgm:cxn modelId="{3283041A-F84F-45F4-B348-4AD065797917}" type="presParOf" srcId="{36C65466-44B7-47EA-8751-DA3F6AFDC001}" destId="{609D826E-23A2-4BCF-AEA1-C1F7C0E9C52E}" srcOrd="2" destOrd="0" presId="urn:microsoft.com/office/officeart/2005/8/layout/process2"/>
    <dgm:cxn modelId="{CBB12999-FDB4-4224-B373-08C8ECCAAAD1}" type="presParOf" srcId="{36C65466-44B7-47EA-8751-DA3F6AFDC001}" destId="{12DDA3C7-97A0-47A5-A682-E8904693A54F}" srcOrd="3" destOrd="0" presId="urn:microsoft.com/office/officeart/2005/8/layout/process2"/>
    <dgm:cxn modelId="{C9A78D76-7E76-4030-AC10-BC78B1BA2691}" type="presParOf" srcId="{12DDA3C7-97A0-47A5-A682-E8904693A54F}" destId="{E673B5FF-574D-4CB1-99C7-E554F589D2AF}" srcOrd="0" destOrd="0" presId="urn:microsoft.com/office/officeart/2005/8/layout/process2"/>
    <dgm:cxn modelId="{39BB45B0-0AEF-4EBA-A833-EDF3836316A5}" type="presParOf" srcId="{36C65466-44B7-47EA-8751-DA3F6AFDC001}" destId="{182AD015-6F89-4D4B-9BA1-419D551D137C}" srcOrd="4" destOrd="0" presId="urn:microsoft.com/office/officeart/2005/8/layout/process2"/>
    <dgm:cxn modelId="{79CC5EE7-30D7-458A-B21B-DE5E8ABFF02D}" type="presParOf" srcId="{36C65466-44B7-47EA-8751-DA3F6AFDC001}" destId="{9CD374C6-2280-4069-9EDE-282B29C83835}" srcOrd="5" destOrd="0" presId="urn:microsoft.com/office/officeart/2005/8/layout/process2"/>
    <dgm:cxn modelId="{5573E995-87FC-43A1-A05C-C93A2E83663B}" type="presParOf" srcId="{9CD374C6-2280-4069-9EDE-282B29C83835}" destId="{A2CAF3C9-A4F8-4991-A6CC-ED98EE44F7D6}" srcOrd="0" destOrd="0" presId="urn:microsoft.com/office/officeart/2005/8/layout/process2"/>
    <dgm:cxn modelId="{A1E05466-8582-4512-BF13-E12A70C492FF}" type="presParOf" srcId="{36C65466-44B7-47EA-8751-DA3F6AFDC001}" destId="{4C67A5F4-89C8-47CE-AAC5-5372ECF6253A}" srcOrd="6" destOrd="0" presId="urn:microsoft.com/office/officeart/2005/8/layout/process2"/>
    <dgm:cxn modelId="{C1001994-EB2B-48C3-8F09-69970CB4BAF9}" type="presParOf" srcId="{36C65466-44B7-47EA-8751-DA3F6AFDC001}" destId="{8744E932-8712-4313-84C3-BDF0B00D595F}" srcOrd="7" destOrd="0" presId="urn:microsoft.com/office/officeart/2005/8/layout/process2"/>
    <dgm:cxn modelId="{2F47448E-C85D-4A78-8BF8-6004F56CDB73}" type="presParOf" srcId="{8744E932-8712-4313-84C3-BDF0B00D595F}" destId="{D3ADA55F-2DCF-4893-8891-51020CCE5A7C}" srcOrd="0" destOrd="0" presId="urn:microsoft.com/office/officeart/2005/8/layout/process2"/>
    <dgm:cxn modelId="{8281CFCF-71B2-411C-9EE7-FFE12ABC1826}" type="presParOf" srcId="{36C65466-44B7-47EA-8751-DA3F6AFDC001}" destId="{6F029D39-0B7A-4F43-8ED0-B8709E56F582}" srcOrd="8" destOrd="0" presId="urn:microsoft.com/office/officeart/2005/8/layout/process2"/>
    <dgm:cxn modelId="{58258931-5047-473A-99E2-9761DE649190}" type="presParOf" srcId="{36C65466-44B7-47EA-8751-DA3F6AFDC001}" destId="{72A9973F-2A86-4B27-914E-7AC807563031}" srcOrd="9" destOrd="0" presId="urn:microsoft.com/office/officeart/2005/8/layout/process2"/>
    <dgm:cxn modelId="{144DC52F-7221-483F-955D-C51F9E53DE4C}" type="presParOf" srcId="{72A9973F-2A86-4B27-914E-7AC807563031}" destId="{2D5A6274-E57E-4186-A8A1-D4ADDB3647A4}" srcOrd="0" destOrd="0" presId="urn:microsoft.com/office/officeart/2005/8/layout/process2"/>
    <dgm:cxn modelId="{D2EF6512-F7F9-4E24-BFD3-31DF7E2049DF}" type="presParOf" srcId="{36C65466-44B7-47EA-8751-DA3F6AFDC001}" destId="{2190A6D7-F631-4C8C-B088-1062A1DDD70A}" srcOrd="10" destOrd="0" presId="urn:microsoft.com/office/officeart/2005/8/layout/process2"/>
    <dgm:cxn modelId="{46803BFF-E2E5-4D75-BB46-FADCA26842F2}" type="presParOf" srcId="{36C65466-44B7-47EA-8751-DA3F6AFDC001}" destId="{F09B04E1-26CB-4ADD-8741-DE5A54BB47C9}" srcOrd="11" destOrd="0" presId="urn:microsoft.com/office/officeart/2005/8/layout/process2"/>
    <dgm:cxn modelId="{28FF76DE-961B-4BB7-B9BB-424C29E5D7FF}" type="presParOf" srcId="{F09B04E1-26CB-4ADD-8741-DE5A54BB47C9}" destId="{827C899A-BF78-4643-BFAC-240608E4A075}" srcOrd="0" destOrd="0" presId="urn:microsoft.com/office/officeart/2005/8/layout/process2"/>
    <dgm:cxn modelId="{5D703E83-DDD6-4695-9269-722035B3D1A8}" type="presParOf" srcId="{36C65466-44B7-47EA-8751-DA3F6AFDC001}" destId="{E7E9AD8D-F99A-483A-B873-06E39C4A27D1}" srcOrd="12" destOrd="0" presId="urn:microsoft.com/office/officeart/2005/8/layout/process2"/>
    <dgm:cxn modelId="{E3E1EA85-CFC5-457B-BE7F-ADC0E40861D3}" type="presParOf" srcId="{36C65466-44B7-47EA-8751-DA3F6AFDC001}" destId="{1F8DA917-1D29-424A-B3E6-35EDCFB44925}" srcOrd="13" destOrd="0" presId="urn:microsoft.com/office/officeart/2005/8/layout/process2"/>
    <dgm:cxn modelId="{79FFCF36-3A33-4069-BE55-78AE2E446C8C}" type="presParOf" srcId="{1F8DA917-1D29-424A-B3E6-35EDCFB44925}" destId="{28711D15-EC7A-4324-A5D5-4BFCA2983C94}" srcOrd="0" destOrd="0" presId="urn:microsoft.com/office/officeart/2005/8/layout/process2"/>
    <dgm:cxn modelId="{A430BF67-F374-41FA-B738-88AF754AD446}" type="presParOf" srcId="{36C65466-44B7-47EA-8751-DA3F6AFDC001}" destId="{8098A6E0-6F31-4AB3-8ED2-F65C54040D53}" srcOrd="14" destOrd="0" presId="urn:microsoft.com/office/officeart/2005/8/layout/process2"/>
    <dgm:cxn modelId="{A624E11B-3711-46D0-BBF5-F1AB9E8881BA}" type="presParOf" srcId="{36C65466-44B7-47EA-8751-DA3F6AFDC001}" destId="{D8A69DFD-3AFD-4F33-B5BD-475DB6C53550}" srcOrd="15" destOrd="0" presId="urn:microsoft.com/office/officeart/2005/8/layout/process2"/>
    <dgm:cxn modelId="{D83EEA4B-F3E4-4B08-8347-73EFF5DACE3D}" type="presParOf" srcId="{D8A69DFD-3AFD-4F33-B5BD-475DB6C53550}" destId="{B12B5383-A89E-426E-89D2-299BE2269B26}" srcOrd="0" destOrd="0" presId="urn:microsoft.com/office/officeart/2005/8/layout/process2"/>
    <dgm:cxn modelId="{CE08E08C-45F9-4D48-B87B-5422F0D98A41}" type="presParOf" srcId="{36C65466-44B7-47EA-8751-DA3F6AFDC001}" destId="{89012D4F-B576-455A-9416-C3D760D716C4}" srcOrd="16" destOrd="0" presId="urn:microsoft.com/office/officeart/2005/8/layout/process2"/>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C69D2-7C84-4C52-8406-17B9249B360E}">
      <dsp:nvSpPr>
        <dsp:cNvPr id="0" name=""/>
        <dsp:cNvSpPr/>
      </dsp:nvSpPr>
      <dsp:spPr>
        <a:xfrm>
          <a:off x="33766" y="0"/>
          <a:ext cx="8391167" cy="467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n-lt"/>
            </a:rPr>
            <a:t>Low Production (Food Scarcity)</a:t>
          </a:r>
          <a:endParaRPr lang="en-IN" sz="2400" kern="1200" dirty="0">
            <a:latin typeface="+mn-lt"/>
          </a:endParaRPr>
        </a:p>
      </dsp:txBody>
      <dsp:txXfrm>
        <a:off x="47458" y="13692"/>
        <a:ext cx="8363783" cy="440096"/>
      </dsp:txXfrm>
    </dsp:sp>
    <dsp:sp modelId="{0003D9F9-5B8A-4909-8556-9C0A2FE91F0C}">
      <dsp:nvSpPr>
        <dsp:cNvPr id="0" name=""/>
        <dsp:cNvSpPr/>
      </dsp:nvSpPr>
      <dsp:spPr>
        <a:xfrm rot="5131392">
          <a:off x="4167917" y="480595"/>
          <a:ext cx="177990" cy="2103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IN" sz="2400" kern="1200">
            <a:latin typeface="+mn-lt"/>
          </a:endParaRPr>
        </a:p>
      </dsp:txBody>
      <dsp:txXfrm rot="-5400000">
        <a:off x="4191719" y="496864"/>
        <a:ext cx="126220" cy="124593"/>
      </dsp:txXfrm>
    </dsp:sp>
    <dsp:sp modelId="{DD0D98C6-7633-414E-8072-4364FD65FB04}">
      <dsp:nvSpPr>
        <dsp:cNvPr id="0" name=""/>
        <dsp:cNvSpPr/>
      </dsp:nvSpPr>
      <dsp:spPr>
        <a:xfrm>
          <a:off x="88891" y="704077"/>
          <a:ext cx="8391167" cy="467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n-lt"/>
            </a:rPr>
            <a:t>Green revolution (Cultivation of Fertilizer responsive HYVs)</a:t>
          </a:r>
          <a:endParaRPr lang="en-IN" sz="2400" kern="1200" dirty="0">
            <a:latin typeface="+mn-lt"/>
          </a:endParaRPr>
        </a:p>
      </dsp:txBody>
      <dsp:txXfrm>
        <a:off x="102583" y="717769"/>
        <a:ext cx="8363783" cy="440096"/>
      </dsp:txXfrm>
    </dsp:sp>
    <dsp:sp modelId="{FBE972A1-F7D4-4699-BC8F-7D30BDA116BA}">
      <dsp:nvSpPr>
        <dsp:cNvPr id="0" name=""/>
        <dsp:cNvSpPr/>
      </dsp:nvSpPr>
      <dsp:spPr>
        <a:xfrm rot="5400000">
          <a:off x="4196822" y="1183245"/>
          <a:ext cx="175305" cy="2103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IN" sz="2400" kern="1200">
            <a:latin typeface="+mn-lt"/>
          </a:endParaRPr>
        </a:p>
      </dsp:txBody>
      <dsp:txXfrm rot="-5400000">
        <a:off x="4221365" y="1200776"/>
        <a:ext cx="126220" cy="122714"/>
      </dsp:txXfrm>
    </dsp:sp>
    <dsp:sp modelId="{03DE35DD-A757-4B43-A3E9-E1B4F4ECE800}">
      <dsp:nvSpPr>
        <dsp:cNvPr id="0" name=""/>
        <dsp:cNvSpPr/>
      </dsp:nvSpPr>
      <dsp:spPr>
        <a:xfrm>
          <a:off x="88891" y="1405298"/>
          <a:ext cx="8391167" cy="467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n-lt"/>
            </a:rPr>
            <a:t>Enhanced use of Fertilizer</a:t>
          </a:r>
          <a:endParaRPr lang="en-IN" sz="2400" kern="1200" dirty="0">
            <a:latin typeface="+mn-lt"/>
          </a:endParaRPr>
        </a:p>
      </dsp:txBody>
      <dsp:txXfrm>
        <a:off x="102583" y="1418990"/>
        <a:ext cx="8363783" cy="440096"/>
      </dsp:txXfrm>
    </dsp:sp>
    <dsp:sp modelId="{F2A62F53-1515-42A9-B0F7-6B1B99BAC329}">
      <dsp:nvSpPr>
        <dsp:cNvPr id="0" name=""/>
        <dsp:cNvSpPr/>
      </dsp:nvSpPr>
      <dsp:spPr>
        <a:xfrm rot="5400000">
          <a:off x="4196822" y="1884466"/>
          <a:ext cx="175305" cy="2103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IN" sz="2400" kern="1200">
            <a:latin typeface="+mn-lt"/>
          </a:endParaRPr>
        </a:p>
      </dsp:txBody>
      <dsp:txXfrm rot="-5400000">
        <a:off x="4221365" y="1901997"/>
        <a:ext cx="126220" cy="122714"/>
      </dsp:txXfrm>
    </dsp:sp>
    <dsp:sp modelId="{BD3AA236-238A-4E88-A347-604003E63144}">
      <dsp:nvSpPr>
        <dsp:cNvPr id="0" name=""/>
        <dsp:cNvSpPr/>
      </dsp:nvSpPr>
      <dsp:spPr>
        <a:xfrm>
          <a:off x="88891" y="2106519"/>
          <a:ext cx="8391167" cy="467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n-lt"/>
            </a:rPr>
            <a:t>Succulent and Luxurious Crop Plants</a:t>
          </a:r>
          <a:endParaRPr lang="en-IN" sz="2400" kern="1200" dirty="0">
            <a:latin typeface="+mn-lt"/>
          </a:endParaRPr>
        </a:p>
      </dsp:txBody>
      <dsp:txXfrm>
        <a:off x="102583" y="2120211"/>
        <a:ext cx="8363783" cy="440096"/>
      </dsp:txXfrm>
    </dsp:sp>
    <dsp:sp modelId="{58FEDBD6-287E-4C15-81B3-DD6F30F84FE0}">
      <dsp:nvSpPr>
        <dsp:cNvPr id="0" name=""/>
        <dsp:cNvSpPr/>
      </dsp:nvSpPr>
      <dsp:spPr>
        <a:xfrm rot="5400000">
          <a:off x="4196822" y="2585687"/>
          <a:ext cx="175305" cy="2103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IN" sz="2400" kern="1200">
            <a:latin typeface="+mn-lt"/>
          </a:endParaRPr>
        </a:p>
      </dsp:txBody>
      <dsp:txXfrm rot="-5400000">
        <a:off x="4221365" y="2603218"/>
        <a:ext cx="126220" cy="122714"/>
      </dsp:txXfrm>
    </dsp:sp>
    <dsp:sp modelId="{065CD387-C607-4872-A797-F1265A8BF033}">
      <dsp:nvSpPr>
        <dsp:cNvPr id="0" name=""/>
        <dsp:cNvSpPr/>
      </dsp:nvSpPr>
      <dsp:spPr>
        <a:xfrm>
          <a:off x="88891" y="2807740"/>
          <a:ext cx="8391167" cy="467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n-lt"/>
            </a:rPr>
            <a:t>High incidence of Pests and Diseases</a:t>
          </a:r>
          <a:endParaRPr lang="en-IN" sz="2400" kern="1200" dirty="0">
            <a:latin typeface="+mn-lt"/>
          </a:endParaRPr>
        </a:p>
      </dsp:txBody>
      <dsp:txXfrm>
        <a:off x="102583" y="2821432"/>
        <a:ext cx="8363783" cy="440096"/>
      </dsp:txXfrm>
    </dsp:sp>
    <dsp:sp modelId="{C232DDF5-6CB9-4B87-A83E-85B10CF03C12}">
      <dsp:nvSpPr>
        <dsp:cNvPr id="0" name=""/>
        <dsp:cNvSpPr/>
      </dsp:nvSpPr>
      <dsp:spPr>
        <a:xfrm rot="5400000">
          <a:off x="4196822" y="3286908"/>
          <a:ext cx="175305" cy="2103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IN" sz="2400" kern="1200">
            <a:latin typeface="+mn-lt"/>
          </a:endParaRPr>
        </a:p>
      </dsp:txBody>
      <dsp:txXfrm rot="-5400000">
        <a:off x="4221365" y="3304439"/>
        <a:ext cx="126220" cy="122714"/>
      </dsp:txXfrm>
    </dsp:sp>
    <dsp:sp modelId="{57E3A9E9-91E5-418F-B1C0-9B8E58F5D9CB}">
      <dsp:nvSpPr>
        <dsp:cNvPr id="0" name=""/>
        <dsp:cNvSpPr/>
      </dsp:nvSpPr>
      <dsp:spPr>
        <a:xfrm>
          <a:off x="88891" y="3508961"/>
          <a:ext cx="8391167" cy="467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n-lt"/>
            </a:rPr>
            <a:t>Indiscriminate use of Pesticides</a:t>
          </a:r>
          <a:endParaRPr lang="en-IN" sz="2400" kern="1200" dirty="0">
            <a:latin typeface="+mn-lt"/>
          </a:endParaRPr>
        </a:p>
      </dsp:txBody>
      <dsp:txXfrm>
        <a:off x="102583" y="3522653"/>
        <a:ext cx="8363783" cy="440096"/>
      </dsp:txXfrm>
    </dsp:sp>
    <dsp:sp modelId="{7685C526-1490-46A5-BC1C-CB94DE18D176}">
      <dsp:nvSpPr>
        <dsp:cNvPr id="0" name=""/>
        <dsp:cNvSpPr/>
      </dsp:nvSpPr>
      <dsp:spPr>
        <a:xfrm rot="5400000">
          <a:off x="4196822" y="3988129"/>
          <a:ext cx="175305" cy="2103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IN" sz="2400" kern="1200">
            <a:latin typeface="+mn-lt"/>
          </a:endParaRPr>
        </a:p>
      </dsp:txBody>
      <dsp:txXfrm rot="-5400000">
        <a:off x="4221365" y="4005660"/>
        <a:ext cx="126220" cy="122714"/>
      </dsp:txXfrm>
    </dsp:sp>
    <dsp:sp modelId="{C7E048B6-E34D-417F-9C7C-2B74B6440E82}">
      <dsp:nvSpPr>
        <dsp:cNvPr id="0" name=""/>
        <dsp:cNvSpPr/>
      </dsp:nvSpPr>
      <dsp:spPr>
        <a:xfrm>
          <a:off x="88891" y="4210183"/>
          <a:ext cx="8391167" cy="467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n-lt"/>
            </a:rPr>
            <a:t>Alarming levels of Chemical Residues in Food and Soil</a:t>
          </a:r>
          <a:endParaRPr lang="en-IN" sz="2400" kern="1200" dirty="0">
            <a:latin typeface="+mn-lt"/>
          </a:endParaRPr>
        </a:p>
      </dsp:txBody>
      <dsp:txXfrm>
        <a:off x="102583" y="4223875"/>
        <a:ext cx="8363783" cy="4400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AA637B7-2319-4E2F-85D1-9E66C753B3D6}" type="datetimeFigureOut">
              <a:rPr lang="en-US" smtClean="0"/>
              <a:pPr/>
              <a:t>27-Feb-16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D25C1F67-52BD-4F7E-8951-102C0C9C55AF}" type="slidenum">
              <a:rPr lang="en-US" smtClean="0"/>
              <a:pPr/>
              <a:t>‹#›</a:t>
            </a:fld>
            <a:endParaRPr lang="en-US"/>
          </a:p>
        </p:txBody>
      </p:sp>
    </p:spTree>
    <p:extLst>
      <p:ext uri="{BB962C8B-B14F-4D97-AF65-F5344CB8AC3E}">
        <p14:creationId xmlns="" xmlns:p14="http://schemas.microsoft.com/office/powerpoint/2010/main" val="3107882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0AD65-A56B-4537-B727-AD9B0526484E}" type="slidenum">
              <a:rPr lang="en-IN" smtClean="0"/>
              <a:pPr/>
              <a:t>29</a:t>
            </a:fld>
            <a:endParaRPr lang="en-IN"/>
          </a:p>
        </p:txBody>
      </p:sp>
    </p:spTree>
    <p:extLst>
      <p:ext uri="{BB962C8B-B14F-4D97-AF65-F5344CB8AC3E}">
        <p14:creationId xmlns="" xmlns:p14="http://schemas.microsoft.com/office/powerpoint/2010/main" val="941933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0AD65-A56B-4537-B727-AD9B0526484E}" type="slidenum">
              <a:rPr lang="en-IN" smtClean="0"/>
              <a:pPr/>
              <a:t>30</a:t>
            </a:fld>
            <a:endParaRPr lang="en-IN"/>
          </a:p>
        </p:txBody>
      </p:sp>
    </p:spTree>
    <p:extLst>
      <p:ext uri="{BB962C8B-B14F-4D97-AF65-F5344CB8AC3E}">
        <p14:creationId xmlns="" xmlns:p14="http://schemas.microsoft.com/office/powerpoint/2010/main" val="94193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5C1F67-52BD-4F7E-8951-102C0C9C55AF}" type="slidenum">
              <a:rPr lang="en-US" smtClean="0"/>
              <a:pPr/>
              <a:t>50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643F9EA-9546-45CB-BA85-6AC98F847519}" type="datetime1">
              <a:rPr lang="en-IN" smtClean="0"/>
              <a:t>27-02-2016</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19FC8415-EFAC-4C0D-A864-1847104DEE2A}"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25314E-4B82-46DD-BCE8-DBC0645F3E6D}" type="datetime1">
              <a:rPr lang="en-IN" smtClean="0"/>
              <a:t>27-02-2016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9FC8415-EFAC-4C0D-A864-1847104DEE2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DCD0C5-BCDC-46BA-84DE-F702CBD51F4A}" type="datetime1">
              <a:rPr lang="en-IN" smtClean="0"/>
              <a:t>27-02-2016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9FC8415-EFAC-4C0D-A864-1847104DEE2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2D9469-F3AC-487C-8596-F5A84278B6BD}" type="datetime1">
              <a:rPr lang="en-IN" smtClean="0"/>
              <a:t>27-02-2016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9FC8415-EFAC-4C0D-A864-1847104DEE2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CB2D00B-43E3-4C9E-BCEE-F716D1CAB7F4}" type="datetime1">
              <a:rPr lang="en-IN" smtClean="0"/>
              <a:t>27-02-2016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9FC8415-EFAC-4C0D-A864-1847104DEE2A}"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E2B3C9A-AB6B-4CD7-B818-3A3F5FDA970C}" type="datetime1">
              <a:rPr lang="en-IN" smtClean="0"/>
              <a:t>27-02-2016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9FC8415-EFAC-4C0D-A864-1847104DEE2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35EF32-F2B2-4B2F-831C-C03971B81F8F}" type="datetime1">
              <a:rPr lang="en-IN" smtClean="0"/>
              <a:t>27-02-2016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9FC8415-EFAC-4C0D-A864-1847104DEE2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4A6F58B-4C66-408C-9F17-12F94C5EBD09}" type="datetime1">
              <a:rPr lang="en-IN" smtClean="0"/>
              <a:t>27-02-2016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9FC8415-EFAC-4C0D-A864-1847104DEE2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B65A5-2FE1-49CF-9CE0-135036EEED91}" type="datetime1">
              <a:rPr lang="en-IN" smtClean="0"/>
              <a:t>27-02-2016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9FC8415-EFAC-4C0D-A864-1847104DEE2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B7DE75-F16C-4FCD-BBB9-6785034E1FAB}" type="datetime1">
              <a:rPr lang="en-IN" smtClean="0"/>
              <a:t>27-02-2016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9FC8415-EFAC-4C0D-A864-1847104DEE2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4952FA1-6487-4739-B1DF-0A016F35FA9F}" type="datetime1">
              <a:rPr lang="en-IN" smtClean="0"/>
              <a:t>27-02-2016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19FC8415-EFAC-4C0D-A864-1847104DEE2A}"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842309-B49A-4E60-A52B-C1FB06360531}" type="datetime1">
              <a:rPr lang="en-IN" smtClean="0"/>
              <a:t>27-02-2016</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9FC8415-EFAC-4C0D-A864-1847104DEE2A}"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Organic_matter" TargetMode="External"/><Relationship Id="rId2" Type="http://schemas.openxmlformats.org/officeDocument/2006/relationships/hyperlink" Target="https://en.wikipedia.org/wiki/Mineral"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2">
                <a:tint val="83000"/>
                <a:satMod val="320000"/>
              </a:schemeClr>
            </a:gs>
            <a:gs pos="49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41691"/>
            <a:ext cx="9144000" cy="673109"/>
          </a:xfrm>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SOIL HEALTH CARD SCHEME</a:t>
            </a:r>
            <a:endParaRPr lang="en-IN" sz="60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Lucida Handwriting" pitchFamily="66" charset="0"/>
              <a:cs typeface="Times New Roman" pitchFamily="18" charset="0"/>
            </a:endParaRPr>
          </a:p>
        </p:txBody>
      </p:sp>
      <p:sp>
        <p:nvSpPr>
          <p:cNvPr id="10" name="Title 1"/>
          <p:cNvSpPr txBox="1">
            <a:spLocks/>
          </p:cNvSpPr>
          <p:nvPr/>
        </p:nvSpPr>
        <p:spPr>
          <a:xfrm>
            <a:off x="4570973" y="5638800"/>
            <a:ext cx="4522449" cy="1128710"/>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2800" b="1" dirty="0" err="1" smtClean="0">
                <a:solidFill>
                  <a:schemeClr val="tx1"/>
                </a:solidFill>
              </a:rPr>
              <a:t>Kantilal</a:t>
            </a:r>
            <a:r>
              <a:rPr lang="en-US" sz="2800" b="1" dirty="0" smtClean="0">
                <a:solidFill>
                  <a:schemeClr val="tx1"/>
                </a:solidFill>
              </a:rPr>
              <a:t> </a:t>
            </a:r>
            <a:r>
              <a:rPr lang="en-US" sz="2800" b="1" dirty="0" err="1" smtClean="0">
                <a:solidFill>
                  <a:schemeClr val="tx1"/>
                </a:solidFill>
              </a:rPr>
              <a:t>Dande</a:t>
            </a:r>
            <a:r>
              <a:rPr lang="en-US" sz="2800" b="1" dirty="0" smtClean="0">
                <a:solidFill>
                  <a:schemeClr val="tx1"/>
                </a:solidFill>
              </a:rPr>
              <a:t>, </a:t>
            </a:r>
            <a:r>
              <a:rPr lang="en-US" sz="2000" b="1" dirty="0" smtClean="0">
                <a:solidFill>
                  <a:schemeClr val="tx1"/>
                </a:solidFill>
              </a:rPr>
              <a:t>I.A.S.,</a:t>
            </a:r>
            <a:endParaRPr lang="en-US" sz="2800" b="1" dirty="0" smtClean="0">
              <a:solidFill>
                <a:schemeClr val="tx1"/>
              </a:solidFill>
            </a:endParaRPr>
          </a:p>
          <a:p>
            <a:pPr algn="ctr"/>
            <a:r>
              <a:rPr lang="en-US" sz="2400" b="1" dirty="0" smtClean="0">
                <a:solidFill>
                  <a:sysClr val="windowText" lastClr="000000"/>
                </a:solidFill>
              </a:rPr>
              <a:t>Collector &amp; District Magistrate,</a:t>
            </a:r>
          </a:p>
          <a:p>
            <a:pPr algn="ctr"/>
            <a:r>
              <a:rPr lang="en-US" sz="2400" b="1" dirty="0" smtClean="0">
                <a:solidFill>
                  <a:srgbClr val="C00000"/>
                </a:solidFill>
              </a:rPr>
              <a:t>Guntur District, A.P,</a:t>
            </a:r>
            <a:endParaRPr lang="en-IN" sz="2400" b="1" dirty="0">
              <a:solidFill>
                <a:srgbClr val="C00000"/>
              </a:solidFill>
            </a:endParaRPr>
          </a:p>
        </p:txBody>
      </p:sp>
      <p:sp>
        <p:nvSpPr>
          <p:cNvPr id="8" name="Title 1"/>
          <p:cNvSpPr txBox="1">
            <a:spLocks/>
          </p:cNvSpPr>
          <p:nvPr/>
        </p:nvSpPr>
        <p:spPr>
          <a:xfrm>
            <a:off x="1676400" y="457200"/>
            <a:ext cx="5730985" cy="673109"/>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N" sz="6600" b="1" i="0" u="none" strike="noStrike" kern="1200" cap="none" spc="0" normalizeH="0" baseline="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uLnTx/>
              <a:uFillTx/>
              <a:latin typeface="+mj-lt"/>
              <a:ea typeface="+mj-ea"/>
              <a:cs typeface="+mj-cs"/>
            </a:endParaRPr>
          </a:p>
        </p:txBody>
      </p:sp>
      <p:pic>
        <p:nvPicPr>
          <p:cNvPr id="11" name="Picture 10" descr="GovtOfIndia-logo.jpg"/>
          <p:cNvPicPr>
            <a:picLocks noChangeAspect="1"/>
          </p:cNvPicPr>
          <p:nvPr/>
        </p:nvPicPr>
        <p:blipFill>
          <a:blip r:embed="rId2" cstate="print"/>
          <a:stretch>
            <a:fillRect/>
          </a:stretch>
        </p:blipFill>
        <p:spPr>
          <a:xfrm>
            <a:off x="4191000" y="78698"/>
            <a:ext cx="1066800" cy="1521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J0-rSod0.jpeg"/>
          <p:cNvPicPr>
            <a:picLocks noChangeAspect="1"/>
          </p:cNvPicPr>
          <p:nvPr/>
        </p:nvPicPr>
        <p:blipFill>
          <a:blip r:embed="rId3" cstate="print"/>
          <a:stretch>
            <a:fillRect/>
          </a:stretch>
        </p:blipFill>
        <p:spPr>
          <a:xfrm>
            <a:off x="7391400" y="228600"/>
            <a:ext cx="1524000" cy="1524000"/>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descr="unnamed.png"/>
          <p:cNvPicPr>
            <a:picLocks noChangeAspect="1"/>
          </p:cNvPicPr>
          <p:nvPr/>
        </p:nvPicPr>
        <p:blipFill>
          <a:blip r:embed="rId4"/>
          <a:stretch>
            <a:fillRect/>
          </a:stretch>
        </p:blipFill>
        <p:spPr>
          <a:xfrm>
            <a:off x="76200" y="0"/>
            <a:ext cx="1981200" cy="1981200"/>
          </a:xfrm>
          <a:prstGeom prst="rect">
            <a:avLst/>
          </a:prstGeom>
        </p:spPr>
      </p:pic>
      <p:sp>
        <p:nvSpPr>
          <p:cNvPr id="15" name="Rectangle 14"/>
          <p:cNvSpPr/>
          <p:nvPr/>
        </p:nvSpPr>
        <p:spPr>
          <a:xfrm>
            <a:off x="1981200" y="3957935"/>
            <a:ext cx="5679760"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i="1" dirty="0" smtClean="0">
                <a:ln w="11430"/>
                <a:solidFill>
                  <a:srgbClr val="FFFF00"/>
                </a:solidFill>
                <a:effectLst>
                  <a:outerShdw blurRad="50800" dist="39000" dir="5460000" algn="tl">
                    <a:srgbClr val="000000">
                      <a:alpha val="38000"/>
                    </a:srgbClr>
                  </a:outerShdw>
                </a:effectLst>
                <a:latin typeface="Lucida Handwriting" pitchFamily="66" charset="0"/>
                <a:cs typeface="Times New Roman" pitchFamily="18" charset="0"/>
              </a:rPr>
              <a:t>(</a:t>
            </a:r>
            <a:r>
              <a:rPr lang="en-US" sz="2400" b="1" i="1" dirty="0" err="1" smtClean="0">
                <a:ln w="11430"/>
                <a:solidFill>
                  <a:srgbClr val="FFFF00"/>
                </a:solidFill>
                <a:effectLst>
                  <a:outerShdw blurRad="50800" dist="39000" dir="5460000" algn="tl">
                    <a:srgbClr val="000000">
                      <a:alpha val="38000"/>
                    </a:srgbClr>
                  </a:outerShdw>
                </a:effectLst>
                <a:latin typeface="Lucida Handwriting" pitchFamily="66" charset="0"/>
                <a:cs typeface="Times New Roman" pitchFamily="18" charset="0"/>
              </a:rPr>
              <a:t>Swasth</a:t>
            </a:r>
            <a:r>
              <a:rPr lang="en-US" sz="2400" b="1" i="1" dirty="0" smtClean="0">
                <a:ln w="11430"/>
                <a:solidFill>
                  <a:srgbClr val="FFFF00"/>
                </a:solidFill>
                <a:effectLst>
                  <a:outerShdw blurRad="50800" dist="39000" dir="5460000" algn="tl">
                    <a:srgbClr val="000000">
                      <a:alpha val="38000"/>
                    </a:srgbClr>
                  </a:outerShdw>
                </a:effectLst>
                <a:latin typeface="Lucida Handwriting" pitchFamily="66" charset="0"/>
                <a:cs typeface="Times New Roman" pitchFamily="18" charset="0"/>
              </a:rPr>
              <a:t>  </a:t>
            </a:r>
            <a:r>
              <a:rPr lang="en-US" sz="2400" b="1" i="1" dirty="0" err="1" smtClean="0">
                <a:ln w="11430"/>
                <a:solidFill>
                  <a:srgbClr val="FFFF00"/>
                </a:solidFill>
                <a:effectLst>
                  <a:outerShdw blurRad="50800" dist="39000" dir="5460000" algn="tl">
                    <a:srgbClr val="000000">
                      <a:alpha val="38000"/>
                    </a:srgbClr>
                  </a:outerShdw>
                </a:effectLst>
                <a:latin typeface="Lucida Handwriting" pitchFamily="66" charset="0"/>
                <a:cs typeface="Times New Roman" pitchFamily="18" charset="0"/>
              </a:rPr>
              <a:t>Dharaa</a:t>
            </a:r>
            <a:r>
              <a:rPr lang="en-US" sz="2400" b="1" i="1" dirty="0" smtClean="0">
                <a:ln w="11430"/>
                <a:solidFill>
                  <a:srgbClr val="FFFF00"/>
                </a:solidFill>
                <a:effectLst>
                  <a:outerShdw blurRad="50800" dist="39000" dir="5460000" algn="tl">
                    <a:srgbClr val="000000">
                      <a:alpha val="38000"/>
                    </a:srgbClr>
                  </a:outerShdw>
                </a:effectLst>
                <a:latin typeface="Lucida Handwriting" pitchFamily="66" charset="0"/>
                <a:cs typeface="Times New Roman" pitchFamily="18" charset="0"/>
              </a:rPr>
              <a:t>  </a:t>
            </a:r>
            <a:r>
              <a:rPr lang="en-US" sz="2400" b="1" i="1" dirty="0" err="1" smtClean="0">
                <a:ln w="11430"/>
                <a:solidFill>
                  <a:srgbClr val="FFFF00"/>
                </a:solidFill>
                <a:effectLst>
                  <a:outerShdw blurRad="50800" dist="39000" dir="5460000" algn="tl">
                    <a:srgbClr val="000000">
                      <a:alpha val="38000"/>
                    </a:srgbClr>
                  </a:outerShdw>
                </a:effectLst>
                <a:latin typeface="Lucida Handwriting" pitchFamily="66" charset="0"/>
                <a:cs typeface="Times New Roman" pitchFamily="18" charset="0"/>
              </a:rPr>
              <a:t>Khet</a:t>
            </a:r>
            <a:r>
              <a:rPr lang="en-US" sz="2400" b="1" i="1" dirty="0" smtClean="0">
                <a:ln w="11430"/>
                <a:solidFill>
                  <a:srgbClr val="FFFF00"/>
                </a:solidFill>
                <a:effectLst>
                  <a:outerShdw blurRad="50800" dist="39000" dir="5460000" algn="tl">
                    <a:srgbClr val="000000">
                      <a:alpha val="38000"/>
                    </a:srgbClr>
                  </a:outerShdw>
                </a:effectLst>
                <a:latin typeface="Lucida Handwriting" pitchFamily="66" charset="0"/>
                <a:cs typeface="Times New Roman" pitchFamily="18" charset="0"/>
              </a:rPr>
              <a:t>  </a:t>
            </a:r>
            <a:r>
              <a:rPr lang="en-US" sz="2400" b="1" i="1" dirty="0" err="1" smtClean="0">
                <a:ln w="11430"/>
                <a:solidFill>
                  <a:srgbClr val="FFFF00"/>
                </a:solidFill>
                <a:effectLst>
                  <a:outerShdw blurRad="50800" dist="39000" dir="5460000" algn="tl">
                    <a:srgbClr val="000000">
                      <a:alpha val="38000"/>
                    </a:srgbClr>
                  </a:outerShdw>
                </a:effectLst>
                <a:latin typeface="Lucida Handwriting" pitchFamily="66" charset="0"/>
                <a:cs typeface="Times New Roman" pitchFamily="18" charset="0"/>
              </a:rPr>
              <a:t>Haraa</a:t>
            </a:r>
            <a:r>
              <a:rPr lang="en-US" sz="2400" b="1" i="1" dirty="0" smtClean="0">
                <a:ln w="11430"/>
                <a:solidFill>
                  <a:srgbClr val="FFFF00"/>
                </a:solidFill>
                <a:effectLst>
                  <a:outerShdw blurRad="50800" dist="39000" dir="5460000" algn="tl">
                    <a:srgbClr val="000000">
                      <a:alpha val="38000"/>
                    </a:srgbClr>
                  </a:outerShdw>
                </a:effectLst>
                <a:latin typeface="Lucida Handwriting" pitchFamily="66" charset="0"/>
                <a:cs typeface="Times New Roman" pitchFamily="18" charset="0"/>
              </a:rPr>
              <a:t>)</a:t>
            </a:r>
            <a:endParaRPr lang="en-US" sz="2400" b="1" dirty="0">
              <a:ln w="11430"/>
              <a:solidFill>
                <a:srgbClr val="FFFF00"/>
              </a:solidFill>
              <a:effectLst>
                <a:outerShdw blurRad="50800" dist="39000" dir="5460000" algn="tl">
                  <a:srgbClr val="000000">
                    <a:alpha val="38000"/>
                  </a:srgbClr>
                </a:outerShdw>
              </a:effectLst>
            </a:endParaRPr>
          </a:p>
        </p:txBody>
      </p:sp>
      <p:sp>
        <p:nvSpPr>
          <p:cNvPr id="14" name="Slide Number Placeholder 13"/>
          <p:cNvSpPr>
            <a:spLocks noGrp="1"/>
          </p:cNvSpPr>
          <p:nvPr>
            <p:ph type="sldNum" sz="quarter" idx="12"/>
          </p:nvPr>
        </p:nvSpPr>
        <p:spPr/>
        <p:txBody>
          <a:bodyPr/>
          <a:lstStyle/>
          <a:p>
            <a:fld id="{19FC8415-EFAC-4C0D-A864-1847104DEE2A}" type="slidenum">
              <a:rPr lang="en-IN" smtClean="0"/>
              <a:pPr/>
              <a:t>1</a:t>
            </a:fld>
            <a:endParaRPr lang="en-IN"/>
          </a:p>
        </p:txBody>
      </p:sp>
    </p:spTree>
    <p:extLst>
      <p:ext uri="{BB962C8B-B14F-4D97-AF65-F5344CB8AC3E}">
        <p14:creationId xmlns="" xmlns:p14="http://schemas.microsoft.com/office/powerpoint/2010/main" val="755896296"/>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2">
                <a:tint val="83000"/>
                <a:satMod val="320000"/>
              </a:schemeClr>
            </a:gs>
            <a:gs pos="49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7" name="Title 1"/>
          <p:cNvSpPr txBox="1">
            <a:spLocks/>
          </p:cNvSpPr>
          <p:nvPr/>
        </p:nvSpPr>
        <p:spPr>
          <a:xfrm>
            <a:off x="679376" y="152400"/>
            <a:ext cx="7778824" cy="762000"/>
          </a:xfrm>
          <a:prstGeom prst="rect">
            <a:avLst/>
          </a:prstGeom>
        </p:spPr>
        <p:txBody>
          <a:bodyPr vert="horz" lIns="0" rIns="0" bIns="0" rtlCol="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defRPr/>
            </a:pPr>
            <a:r>
              <a:rPr lang="en-US" sz="4000" b="1" dirty="0" smtClean="0">
                <a:latin typeface="Arial" pitchFamily="34" charset="0"/>
                <a:cs typeface="Arial" pitchFamily="34" charset="0"/>
              </a:rPr>
              <a:t>Impact of Green Revolution</a:t>
            </a:r>
            <a:endParaRPr lang="en-IN" sz="4000" dirty="0"/>
          </a:p>
        </p:txBody>
      </p:sp>
      <p:sp>
        <p:nvSpPr>
          <p:cNvPr id="8" name="Content Placeholder 2"/>
          <p:cNvSpPr>
            <a:spLocks noGrp="1"/>
          </p:cNvSpPr>
          <p:nvPr>
            <p:ph idx="1"/>
          </p:nvPr>
        </p:nvSpPr>
        <p:spPr>
          <a:xfrm>
            <a:off x="381000" y="1447800"/>
            <a:ext cx="8382000" cy="3429000"/>
          </a:xfrm>
        </p:spPr>
        <p:txBody>
          <a:bodyPr>
            <a:noAutofit/>
          </a:bodyPr>
          <a:lstStyle/>
          <a:p>
            <a:pPr algn="just">
              <a:spcAft>
                <a:spcPts val="1800"/>
              </a:spcAft>
            </a:pPr>
            <a:r>
              <a:rPr lang="en-US" altLang="en-US" sz="2800" dirty="0" smtClean="0">
                <a:cs typeface="Times New Roman" panose="02020603050405020304" pitchFamily="18" charset="0"/>
              </a:rPr>
              <a:t>The Green revolution in Agriculture increased the yields of food crops </a:t>
            </a:r>
            <a:r>
              <a:rPr lang="en-US" altLang="en-US" sz="2800" dirty="0" err="1" smtClean="0">
                <a:cs typeface="Times New Roman" panose="02020603050405020304" pitchFamily="18" charset="0"/>
              </a:rPr>
              <a:t>ie</a:t>
            </a:r>
            <a:r>
              <a:rPr lang="en-US" altLang="en-US" sz="2800" dirty="0" smtClean="0">
                <a:cs typeface="Times New Roman" panose="02020603050405020304" pitchFamily="18" charset="0"/>
              </a:rPr>
              <a:t>., Rice, Wheat.</a:t>
            </a:r>
          </a:p>
          <a:p>
            <a:pPr algn="just" eaLnBrk="1" hangingPunct="1">
              <a:spcAft>
                <a:spcPts val="1800"/>
              </a:spcAft>
            </a:pPr>
            <a:r>
              <a:rPr lang="en-US" altLang="en-US" sz="2800" dirty="0" smtClean="0">
                <a:cs typeface="Times New Roman" panose="02020603050405020304" pitchFamily="18" charset="0"/>
              </a:rPr>
              <a:t>Nation attained self sufficiency in food production.</a:t>
            </a:r>
          </a:p>
          <a:p>
            <a:pPr algn="just">
              <a:spcAft>
                <a:spcPts val="1800"/>
              </a:spcAft>
            </a:pPr>
            <a:r>
              <a:rPr lang="en-US" altLang="en-US" sz="2800" dirty="0" smtClean="0">
                <a:cs typeface="Times New Roman" panose="02020603050405020304" pitchFamily="18" charset="0"/>
              </a:rPr>
              <a:t>GOI started maintaining Buffer stocks </a:t>
            </a:r>
            <a:r>
              <a:rPr lang="en-US" altLang="en-US" sz="2800" i="1" dirty="0" smtClean="0">
                <a:solidFill>
                  <a:srgbClr val="FFC000"/>
                </a:solidFill>
                <a:cs typeface="Times New Roman" panose="02020603050405020304" pitchFamily="18" charset="0"/>
              </a:rPr>
              <a:t>(started FCI during 1964)</a:t>
            </a:r>
            <a:r>
              <a:rPr lang="en-US" altLang="en-US" sz="2800" dirty="0" smtClean="0">
                <a:cs typeface="Times New Roman" panose="02020603050405020304" pitchFamily="18" charset="0"/>
              </a:rPr>
              <a:t> of food, fertilizers and seeds.</a:t>
            </a:r>
          </a:p>
          <a:p>
            <a:pPr algn="just" eaLnBrk="1" hangingPunct="1">
              <a:spcAft>
                <a:spcPts val="1800"/>
              </a:spcAft>
            </a:pPr>
            <a:r>
              <a:rPr lang="en-US" altLang="en-US" sz="2800" dirty="0" smtClean="0">
                <a:cs typeface="Times New Roman" panose="02020603050405020304" pitchFamily="18" charset="0"/>
              </a:rPr>
              <a:t>Government able to curb inflationary trend of food products.</a:t>
            </a:r>
          </a:p>
        </p:txBody>
      </p:sp>
      <p:sp>
        <p:nvSpPr>
          <p:cNvPr id="5" name="Slide Number Placeholder 4"/>
          <p:cNvSpPr>
            <a:spLocks noGrp="1"/>
          </p:cNvSpPr>
          <p:nvPr>
            <p:ph type="sldNum" sz="quarter" idx="12"/>
          </p:nvPr>
        </p:nvSpPr>
        <p:spPr/>
        <p:txBody>
          <a:bodyPr/>
          <a:lstStyle/>
          <a:p>
            <a:fld id="{19FC8415-EFAC-4C0D-A864-1847104DEE2A}" type="slidenum">
              <a:rPr lang="en-IN" smtClean="0"/>
              <a:pPr/>
              <a:t>10</a:t>
            </a:fld>
            <a:endParaRPr lang="en-IN"/>
          </a:p>
        </p:txBody>
      </p:sp>
    </p:spTree>
    <p:extLst>
      <p:ext uri="{BB962C8B-B14F-4D97-AF65-F5344CB8AC3E}">
        <p14:creationId xmlns="" xmlns:p14="http://schemas.microsoft.com/office/powerpoint/2010/main" val="4213743675"/>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6000">
              <a:schemeClr val="bg2">
                <a:tint val="83000"/>
                <a:satMod val="320000"/>
              </a:schemeClr>
            </a:gs>
            <a:gs pos="17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304800"/>
            <a:ext cx="9144000" cy="609600"/>
          </a:xfrm>
        </p:spPr>
        <p:txBody>
          <a:bodyPr rtlCol="0">
            <a:noAutofit/>
          </a:bodyPr>
          <a:lstStyle/>
          <a:p>
            <a:pPr algn="ctr">
              <a:defRPr/>
            </a:pPr>
            <a:r>
              <a:rPr lang="en-US" sz="4000" b="1" dirty="0" smtClean="0">
                <a:latin typeface="Arial" pitchFamily="34" charset="0"/>
                <a:cs typeface="Arial" pitchFamily="34" charset="0"/>
              </a:rPr>
              <a:t>Aftermath</a:t>
            </a:r>
            <a:endParaRPr lang="en-IN" sz="4000" dirty="0"/>
          </a:p>
        </p:txBody>
      </p:sp>
      <p:sp>
        <p:nvSpPr>
          <p:cNvPr id="5" name="Content Placeholder 2"/>
          <p:cNvSpPr>
            <a:spLocks noGrp="1"/>
          </p:cNvSpPr>
          <p:nvPr>
            <p:ph idx="1"/>
          </p:nvPr>
        </p:nvSpPr>
        <p:spPr>
          <a:xfrm>
            <a:off x="611560" y="1524000"/>
            <a:ext cx="7922840" cy="3384376"/>
          </a:xfrm>
        </p:spPr>
        <p:txBody>
          <a:bodyPr>
            <a:noAutofit/>
          </a:bodyPr>
          <a:lstStyle/>
          <a:p>
            <a:pPr algn="just">
              <a:spcAft>
                <a:spcPts val="1200"/>
              </a:spcAft>
            </a:pPr>
            <a:r>
              <a:rPr lang="en-IN" altLang="en-US" sz="2800" dirty="0" smtClean="0">
                <a:cs typeface="Times New Roman" panose="02020603050405020304" pitchFamily="18" charset="0"/>
              </a:rPr>
              <a:t>Fertiliser responsive, Photo insensitive HYVs highly prone to Pests and diseases</a:t>
            </a:r>
          </a:p>
          <a:p>
            <a:pPr algn="just">
              <a:spcAft>
                <a:spcPts val="1200"/>
              </a:spcAft>
            </a:pPr>
            <a:r>
              <a:rPr lang="en-IN" altLang="en-US" sz="2800" dirty="0" smtClean="0">
                <a:cs typeface="Times New Roman" panose="02020603050405020304" pitchFamily="18" charset="0"/>
              </a:rPr>
              <a:t>Indiscriminate use of chemical fertilizers &amp; pesticides caused pollution</a:t>
            </a:r>
            <a:r>
              <a:rPr lang="en-IN" altLang="en-US" sz="2800" dirty="0" smtClean="0"/>
              <a:t>.</a:t>
            </a:r>
            <a:endParaRPr lang="en-IN" altLang="en-US" sz="2800" dirty="0" smtClean="0">
              <a:cs typeface="Times New Roman" panose="02020603050405020304" pitchFamily="18" charset="0"/>
            </a:endParaRPr>
          </a:p>
          <a:p>
            <a:pPr algn="just">
              <a:spcAft>
                <a:spcPts val="1200"/>
              </a:spcAft>
            </a:pPr>
            <a:r>
              <a:rPr lang="en-IN" altLang="en-US" sz="2800" dirty="0" smtClean="0">
                <a:cs typeface="Times New Roman" panose="02020603050405020304" pitchFamily="18" charset="0"/>
              </a:rPr>
              <a:t>Mechanization triggered Agricultural labour unemployment</a:t>
            </a:r>
          </a:p>
          <a:p>
            <a:pPr algn="just" eaLnBrk="1" hangingPunct="1">
              <a:spcAft>
                <a:spcPts val="1200"/>
              </a:spcAft>
            </a:pPr>
            <a:r>
              <a:rPr lang="en-IN" altLang="en-US" sz="2800" dirty="0" smtClean="0">
                <a:cs typeface="Times New Roman" panose="02020603050405020304" pitchFamily="18" charset="0"/>
              </a:rPr>
              <a:t>Increased disparity between large and small farmers</a:t>
            </a:r>
          </a:p>
        </p:txBody>
      </p:sp>
      <p:sp>
        <p:nvSpPr>
          <p:cNvPr id="7" name="Slide Number Placeholder 6"/>
          <p:cNvSpPr>
            <a:spLocks noGrp="1"/>
          </p:cNvSpPr>
          <p:nvPr>
            <p:ph type="sldNum" sz="quarter" idx="12"/>
          </p:nvPr>
        </p:nvSpPr>
        <p:spPr/>
        <p:txBody>
          <a:bodyPr/>
          <a:lstStyle/>
          <a:p>
            <a:fld id="{19FC8415-EFAC-4C0D-A864-1847104DEE2A}" type="slidenum">
              <a:rPr lang="en-IN" smtClean="0"/>
              <a:pPr/>
              <a:t>11</a:t>
            </a:fld>
            <a:endParaRPr lang="en-IN"/>
          </a:p>
        </p:txBody>
      </p:sp>
    </p:spTree>
    <p:extLst>
      <p:ext uri="{BB962C8B-B14F-4D97-AF65-F5344CB8AC3E}">
        <p14:creationId xmlns="" xmlns:p14="http://schemas.microsoft.com/office/powerpoint/2010/main" val="543777546"/>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075240" cy="852704"/>
          </a:xfrm>
        </p:spPr>
        <p:txBody>
          <a:bodyPr>
            <a:noAutofit/>
          </a:bodyPr>
          <a:lstStyle/>
          <a:p>
            <a:pPr algn="ctr"/>
            <a:r>
              <a:rPr lang="en-GB" sz="4000" b="1" dirty="0">
                <a:latin typeface="Arial" pitchFamily="34" charset="0"/>
                <a:cs typeface="Arial" pitchFamily="34" charset="0"/>
              </a:rPr>
              <a:t>Trends in fertiliser consumption (N, P and K) in India</a:t>
            </a:r>
            <a:endParaRPr lang="en-IN" sz="4000" dirty="0">
              <a:latin typeface="Arial" pitchFamily="34" charset="0"/>
              <a:cs typeface="Arial" pitchFamily="34" charset="0"/>
            </a:endParaRPr>
          </a:p>
        </p:txBody>
      </p:sp>
      <p:pic>
        <p:nvPicPr>
          <p:cNvPr id="4" name="Picture 3"/>
          <p:cNvPicPr/>
          <p:nvPr/>
        </p:nvPicPr>
        <p:blipFill>
          <a:blip r:embed="rId2">
            <a:extLst>
              <a:ext uri="{28A0092B-C50C-407E-A947-70E740481C1C}">
                <a14:useLocalDpi xmlns="" xmlns:a14="http://schemas.microsoft.com/office/drawing/2010/main" val="0"/>
              </a:ext>
            </a:extLst>
          </a:blip>
          <a:srcRect/>
          <a:stretch>
            <a:fillRect/>
          </a:stretch>
        </p:blipFill>
        <p:spPr bwMode="auto">
          <a:xfrm>
            <a:off x="755576" y="1988840"/>
            <a:ext cx="7488832" cy="381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rot="19890797">
            <a:off x="5027249" y="3158164"/>
            <a:ext cx="1071704" cy="369332"/>
          </a:xfrm>
          <a:prstGeom prst="rect">
            <a:avLst/>
          </a:prstGeom>
          <a:noFill/>
        </p:spPr>
        <p:txBody>
          <a:bodyPr wrap="none" rtlCol="0">
            <a:spAutoFit/>
          </a:bodyPr>
          <a:lstStyle/>
          <a:p>
            <a:r>
              <a:rPr lang="en-US" dirty="0" smtClean="0">
                <a:solidFill>
                  <a:schemeClr val="bg1"/>
                </a:solidFill>
              </a:rPr>
              <a:t>Nitrogen</a:t>
            </a:r>
            <a:endParaRPr lang="en-IN" dirty="0">
              <a:solidFill>
                <a:schemeClr val="bg1"/>
              </a:solidFill>
            </a:endParaRPr>
          </a:p>
        </p:txBody>
      </p:sp>
      <p:sp>
        <p:nvSpPr>
          <p:cNvPr id="6" name="TextBox 5"/>
          <p:cNvSpPr txBox="1"/>
          <p:nvPr/>
        </p:nvSpPr>
        <p:spPr>
          <a:xfrm rot="19890797">
            <a:off x="5938784" y="3576618"/>
            <a:ext cx="1370888" cy="369332"/>
          </a:xfrm>
          <a:prstGeom prst="rect">
            <a:avLst/>
          </a:prstGeom>
          <a:noFill/>
        </p:spPr>
        <p:txBody>
          <a:bodyPr wrap="none" rtlCol="0">
            <a:spAutoFit/>
          </a:bodyPr>
          <a:lstStyle/>
          <a:p>
            <a:r>
              <a:rPr lang="en-US" dirty="0" smtClean="0">
                <a:solidFill>
                  <a:schemeClr val="bg1"/>
                </a:solidFill>
              </a:rPr>
              <a:t>Phosphorus</a:t>
            </a:r>
            <a:endParaRPr lang="en-IN" dirty="0">
              <a:solidFill>
                <a:schemeClr val="bg1"/>
              </a:solidFill>
            </a:endParaRPr>
          </a:p>
        </p:txBody>
      </p:sp>
      <p:sp>
        <p:nvSpPr>
          <p:cNvPr id="7" name="TextBox 6"/>
          <p:cNvSpPr txBox="1"/>
          <p:nvPr/>
        </p:nvSpPr>
        <p:spPr>
          <a:xfrm rot="19890797">
            <a:off x="7000738" y="3912540"/>
            <a:ext cx="856004" cy="369332"/>
          </a:xfrm>
          <a:prstGeom prst="rect">
            <a:avLst/>
          </a:prstGeom>
          <a:noFill/>
        </p:spPr>
        <p:txBody>
          <a:bodyPr wrap="none" rtlCol="0">
            <a:spAutoFit/>
          </a:bodyPr>
          <a:lstStyle/>
          <a:p>
            <a:r>
              <a:rPr lang="en-US" dirty="0" smtClean="0">
                <a:solidFill>
                  <a:schemeClr val="bg1"/>
                </a:solidFill>
              </a:rPr>
              <a:t>Potash</a:t>
            </a:r>
            <a:endParaRPr lang="en-IN" dirty="0">
              <a:solidFill>
                <a:schemeClr val="bg1"/>
              </a:solidFill>
            </a:endParaRPr>
          </a:p>
        </p:txBody>
      </p:sp>
      <p:sp>
        <p:nvSpPr>
          <p:cNvPr id="9" name="Slide Number Placeholder 8"/>
          <p:cNvSpPr>
            <a:spLocks noGrp="1"/>
          </p:cNvSpPr>
          <p:nvPr>
            <p:ph type="sldNum" sz="quarter" idx="12"/>
          </p:nvPr>
        </p:nvSpPr>
        <p:spPr/>
        <p:txBody>
          <a:bodyPr/>
          <a:lstStyle/>
          <a:p>
            <a:fld id="{19FC8415-EFAC-4C0D-A864-1847104DEE2A}" type="slidenum">
              <a:rPr lang="en-IN" smtClean="0"/>
              <a:pPr/>
              <a:t>12</a:t>
            </a:fld>
            <a:endParaRPr lang="en-IN"/>
          </a:p>
        </p:txBody>
      </p:sp>
      <p:sp>
        <p:nvSpPr>
          <p:cNvPr id="45057" name="Rectangle 1"/>
          <p:cNvSpPr>
            <a:spLocks noChangeArrowheads="1"/>
          </p:cNvSpPr>
          <p:nvPr/>
        </p:nvSpPr>
        <p:spPr bwMode="auto">
          <a:xfrm>
            <a:off x="5100114" y="6096000"/>
            <a:ext cx="3073983"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200" b="1" i="1"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Source: Fertiliser Association of India (2010)</a:t>
            </a:r>
            <a:endParaRPr kumimoji="0" lang="en-GB" sz="2000" b="1" i="0" u="none" strike="noStrike" cap="none" normalizeH="0" baseline="0" dirty="0" smtClean="0">
              <a:ln>
                <a:noFill/>
              </a:ln>
              <a:solidFill>
                <a:srgbClr val="7030A0"/>
              </a:solidFill>
              <a:effectLst/>
              <a:latin typeface="Arial" pitchFamily="34" charset="0"/>
              <a:cs typeface="Arial" pitchFamily="34" charset="0"/>
            </a:endParaRPr>
          </a:p>
        </p:txBody>
      </p:sp>
    </p:spTree>
    <p:extLst>
      <p:ext uri="{BB962C8B-B14F-4D97-AF65-F5344CB8AC3E}">
        <p14:creationId xmlns="" xmlns:p14="http://schemas.microsoft.com/office/powerpoint/2010/main" val="3861908530"/>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latin typeface="Arial" pitchFamily="34" charset="0"/>
                <a:cs typeface="Arial" pitchFamily="34" charset="0"/>
              </a:rPr>
              <a:t>Pesticide Consumption over the years in India</a:t>
            </a:r>
            <a:endParaRPr lang="en-IN" sz="4000" b="1" dirty="0">
              <a:latin typeface="Arial" pitchFamily="34" charset="0"/>
              <a:cs typeface="Arial" pitchFamily="34" charset="0"/>
            </a:endParaRPr>
          </a:p>
        </p:txBody>
      </p:sp>
      <p:pic>
        <p:nvPicPr>
          <p:cNvPr id="4" name="Picture 3" descr="http://www.krishijagran.com/media/bb73a432-ce29-4c23-9844-351f8bf52017/6RPI9Q/2014-11/pesticide-consumption-over-years-india.png"/>
          <p:cNvPicPr/>
          <p:nvPr/>
        </p:nvPicPr>
        <p:blipFill rotWithShape="1">
          <a:blip r:embed="rId2"/>
          <a:srcRect l="2735" t="13384" r="3948" b="6319"/>
          <a:stretch/>
        </p:blipFill>
        <p:spPr bwMode="auto">
          <a:xfrm>
            <a:off x="683568" y="2132856"/>
            <a:ext cx="7704856" cy="3602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lide Number Placeholder 5"/>
          <p:cNvSpPr>
            <a:spLocks noGrp="1"/>
          </p:cNvSpPr>
          <p:nvPr>
            <p:ph type="sldNum" sz="quarter" idx="12"/>
          </p:nvPr>
        </p:nvSpPr>
        <p:spPr/>
        <p:txBody>
          <a:bodyPr/>
          <a:lstStyle/>
          <a:p>
            <a:fld id="{19FC8415-EFAC-4C0D-A864-1847104DEE2A}" type="slidenum">
              <a:rPr lang="en-IN" smtClean="0"/>
              <a:pPr/>
              <a:t>13</a:t>
            </a:fld>
            <a:endParaRPr lang="en-IN"/>
          </a:p>
        </p:txBody>
      </p:sp>
    </p:spTree>
    <p:extLst>
      <p:ext uri="{BB962C8B-B14F-4D97-AF65-F5344CB8AC3E}">
        <p14:creationId xmlns="" xmlns:p14="http://schemas.microsoft.com/office/powerpoint/2010/main" val="2902702880"/>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57200"/>
          </a:xfrm>
        </p:spPr>
        <p:txBody>
          <a:bodyPr>
            <a:noAutofit/>
          </a:bodyPr>
          <a:lstStyle/>
          <a:p>
            <a:pPr algn="ctr"/>
            <a:r>
              <a:rPr lang="en-GB" sz="3600" b="1" dirty="0" smtClean="0">
                <a:latin typeface="Arial" pitchFamily="34" charset="0"/>
                <a:cs typeface="Arial" pitchFamily="34" charset="0"/>
              </a:rPr>
              <a:t>Per hectare fertiliser use by </a:t>
            </a:r>
            <a:r>
              <a:rPr lang="en-GB" sz="3600" b="1" dirty="0" smtClean="0">
                <a:latin typeface="Arial" pitchFamily="34" charset="0"/>
                <a:cs typeface="Arial" pitchFamily="34" charset="0"/>
              </a:rPr>
              <a:t>states</a:t>
            </a:r>
            <a:r>
              <a:rPr lang="en-GB" sz="3200" b="1" dirty="0" smtClean="0">
                <a:latin typeface="Arial" pitchFamily="34" charset="0"/>
                <a:cs typeface="Arial" pitchFamily="34" charset="0"/>
              </a:rPr>
              <a:t> </a:t>
            </a:r>
            <a:r>
              <a:rPr lang="en-GB" sz="3200" b="1" dirty="0" smtClean="0">
                <a:latin typeface="Arial" pitchFamily="34" charset="0"/>
                <a:cs typeface="Arial" pitchFamily="34" charset="0"/>
              </a:rPr>
              <a:t>in </a:t>
            </a:r>
            <a:r>
              <a:rPr lang="en-GB" sz="3200" b="1" dirty="0" smtClean="0">
                <a:latin typeface="Arial" pitchFamily="34" charset="0"/>
                <a:cs typeface="Arial" pitchFamily="34" charset="0"/>
              </a:rPr>
              <a:t>India</a:t>
            </a:r>
            <a:endParaRPr lang="en-US" sz="2400" dirty="0">
              <a:latin typeface="Arial" pitchFamily="34" charset="0"/>
              <a:cs typeface="Arial" pitchFamily="34" charset="0"/>
            </a:endParaRPr>
          </a:p>
        </p:txBody>
      </p:sp>
      <p:pic>
        <p:nvPicPr>
          <p:cNvPr id="4" name="Picture 3"/>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81000" y="1447800"/>
            <a:ext cx="8305800" cy="4698278"/>
          </a:xfrm>
          <a:prstGeom prst="rect">
            <a:avLst/>
          </a:prstGeom>
          <a:noFill/>
          <a:ln>
            <a:noFill/>
          </a:ln>
        </p:spPr>
      </p:pic>
      <p:sp>
        <p:nvSpPr>
          <p:cNvPr id="5" name="TextBox 4"/>
          <p:cNvSpPr txBox="1"/>
          <p:nvPr/>
        </p:nvSpPr>
        <p:spPr>
          <a:xfrm>
            <a:off x="4073165" y="6248400"/>
            <a:ext cx="4613635" cy="369332"/>
          </a:xfrm>
          <a:prstGeom prst="rect">
            <a:avLst/>
          </a:prstGeom>
          <a:noFill/>
        </p:spPr>
        <p:txBody>
          <a:bodyPr wrap="none" rtlCol="0">
            <a:spAutoFit/>
          </a:bodyPr>
          <a:lstStyle/>
          <a:p>
            <a:r>
              <a:rPr lang="en-US" i="1" dirty="0" smtClean="0">
                <a:solidFill>
                  <a:srgbClr val="990000"/>
                </a:solidFill>
              </a:rPr>
              <a:t>Source : Fertilizer Association of India (2010)</a:t>
            </a:r>
            <a:endParaRPr lang="en-US" i="1" dirty="0">
              <a:solidFill>
                <a:srgbClr val="990000"/>
              </a:solidFill>
            </a:endParaRPr>
          </a:p>
        </p:txBody>
      </p:sp>
      <p:sp>
        <p:nvSpPr>
          <p:cNvPr id="7" name="Slide Number Placeholder 6"/>
          <p:cNvSpPr>
            <a:spLocks noGrp="1"/>
          </p:cNvSpPr>
          <p:nvPr>
            <p:ph type="sldNum" sz="quarter" idx="12"/>
          </p:nvPr>
        </p:nvSpPr>
        <p:spPr/>
        <p:txBody>
          <a:bodyPr/>
          <a:lstStyle/>
          <a:p>
            <a:fld id="{19FC8415-EFAC-4C0D-A864-1847104DEE2A}" type="slidenum">
              <a:rPr lang="en-IN" smtClean="0"/>
              <a:pPr/>
              <a:t>14</a:t>
            </a:fld>
            <a:endParaRPr lang="en-IN"/>
          </a:p>
        </p:txBody>
      </p:sp>
      <p:sp>
        <p:nvSpPr>
          <p:cNvPr id="8" name="Rectangle 7"/>
          <p:cNvSpPr/>
          <p:nvPr/>
        </p:nvSpPr>
        <p:spPr>
          <a:xfrm>
            <a:off x="7696200" y="1066800"/>
            <a:ext cx="941283" cy="369332"/>
          </a:xfrm>
          <a:prstGeom prst="rect">
            <a:avLst/>
          </a:prstGeom>
        </p:spPr>
        <p:txBody>
          <a:bodyPr wrap="none">
            <a:spAutoFit/>
          </a:bodyPr>
          <a:lstStyle/>
          <a:p>
            <a:r>
              <a:rPr lang="en-GB" b="1" dirty="0" smtClean="0">
                <a:latin typeface="Arial" pitchFamily="34" charset="0"/>
                <a:cs typeface="Arial" pitchFamily="34" charset="0"/>
              </a:rPr>
              <a:t>(kg/ha)</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2">
                <a:tint val="83000"/>
                <a:satMod val="320000"/>
              </a:schemeClr>
            </a:gs>
            <a:gs pos="49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11" name="Group 10"/>
          <p:cNvGrpSpPr/>
          <p:nvPr/>
        </p:nvGrpSpPr>
        <p:grpSpPr>
          <a:xfrm>
            <a:off x="395536" y="5135867"/>
            <a:ext cx="4032448" cy="602958"/>
            <a:chOff x="4673296" y="1414065"/>
            <a:chExt cx="643681" cy="321840"/>
          </a:xfrm>
        </p:grpSpPr>
        <p:sp>
          <p:nvSpPr>
            <p:cNvPr id="12" name="Rectangle 11"/>
            <p:cNvSpPr/>
            <p:nvPr/>
          </p:nvSpPr>
          <p:spPr>
            <a:xfrm>
              <a:off x="4673296" y="1414065"/>
              <a:ext cx="643681" cy="32184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12"/>
            <p:cNvSpPr/>
            <p:nvPr/>
          </p:nvSpPr>
          <p:spPr>
            <a:xfrm>
              <a:off x="4673296" y="1414065"/>
              <a:ext cx="643681" cy="3218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2000" kern="1200" dirty="0" smtClean="0"/>
                <a:t>Health Hazards to Human, Animals  Birds &amp; Nature as a whole</a:t>
              </a:r>
              <a:endParaRPr lang="en-IN" sz="2000" kern="1200" dirty="0"/>
            </a:p>
          </p:txBody>
        </p:sp>
      </p:grpSp>
      <p:grpSp>
        <p:nvGrpSpPr>
          <p:cNvPr id="29" name="Group 28"/>
          <p:cNvGrpSpPr/>
          <p:nvPr/>
        </p:nvGrpSpPr>
        <p:grpSpPr>
          <a:xfrm>
            <a:off x="4932040" y="5140368"/>
            <a:ext cx="3888432" cy="602958"/>
            <a:chOff x="4673296" y="1414065"/>
            <a:chExt cx="643681" cy="321840"/>
          </a:xfrm>
        </p:grpSpPr>
        <p:sp>
          <p:nvSpPr>
            <p:cNvPr id="30" name="Rectangle 29"/>
            <p:cNvSpPr/>
            <p:nvPr/>
          </p:nvSpPr>
          <p:spPr>
            <a:xfrm>
              <a:off x="4673296" y="1414065"/>
              <a:ext cx="643681" cy="32184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ectangle 30"/>
            <p:cNvSpPr/>
            <p:nvPr/>
          </p:nvSpPr>
          <p:spPr>
            <a:xfrm>
              <a:off x="4673296" y="1414065"/>
              <a:ext cx="643681" cy="3218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2000" kern="1200" dirty="0" smtClean="0"/>
                <a:t>Soil Health Degradation</a:t>
              </a:r>
              <a:endParaRPr lang="en-IN" sz="2000" kern="1200" dirty="0"/>
            </a:p>
          </p:txBody>
        </p:sp>
      </p:grpSp>
      <p:graphicFrame>
        <p:nvGraphicFramePr>
          <p:cNvPr id="50" name="Diagram 49"/>
          <p:cNvGraphicFramePr/>
          <p:nvPr>
            <p:extLst>
              <p:ext uri="{D42A27DB-BD31-4B8C-83A1-F6EECF244321}">
                <p14:modId xmlns="" xmlns:p14="http://schemas.microsoft.com/office/powerpoint/2010/main" val="3902303827"/>
              </p:ext>
            </p:extLst>
          </p:nvPr>
        </p:nvGraphicFramePr>
        <p:xfrm>
          <a:off x="323528" y="188640"/>
          <a:ext cx="8591871"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 name="TextBox 50"/>
          <p:cNvSpPr txBox="1"/>
          <p:nvPr/>
        </p:nvSpPr>
        <p:spPr>
          <a:xfrm>
            <a:off x="93651" y="6021288"/>
            <a:ext cx="8897949" cy="58477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ONLY ANSWER IS TO SUSTAIN SOIL HEALTH</a:t>
            </a:r>
            <a:endParaRPr lang="en-IN"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Slide Number Placeholder 13"/>
          <p:cNvSpPr>
            <a:spLocks noGrp="1"/>
          </p:cNvSpPr>
          <p:nvPr>
            <p:ph type="sldNum" sz="quarter" idx="12"/>
          </p:nvPr>
        </p:nvSpPr>
        <p:spPr/>
        <p:txBody>
          <a:bodyPr/>
          <a:lstStyle/>
          <a:p>
            <a:fld id="{19FC8415-EFAC-4C0D-A864-1847104DEE2A}" type="slidenum">
              <a:rPr lang="en-IN" smtClean="0"/>
              <a:pPr/>
              <a:t>15</a:t>
            </a:fld>
            <a:endParaRPr lang="en-IN"/>
          </a:p>
        </p:txBody>
      </p:sp>
    </p:spTree>
    <p:extLst>
      <p:ext uri="{BB962C8B-B14F-4D97-AF65-F5344CB8AC3E}">
        <p14:creationId xmlns="" xmlns:p14="http://schemas.microsoft.com/office/powerpoint/2010/main" val="4025388150"/>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3000"/>
                <a:satMod val="320000"/>
              </a:schemeClr>
            </a:gs>
            <a:gs pos="48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Title 1"/>
          <p:cNvSpPr>
            <a:spLocks noGrp="1"/>
          </p:cNvSpPr>
          <p:nvPr/>
        </p:nvSpPr>
        <p:spPr bwMode="auto">
          <a:xfrm>
            <a:off x="179512" y="100027"/>
            <a:ext cx="5459288" cy="3252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GB" altLang="en-US" sz="2000" b="1" u="sng" dirty="0" smtClean="0">
                <a:solidFill>
                  <a:srgbClr val="FFFF00"/>
                </a:solidFill>
                <a:latin typeface="+mn-lt"/>
              </a:rPr>
              <a:t>WHAT IS SOIL ?</a:t>
            </a:r>
          </a:p>
          <a:p>
            <a:pPr marL="284163" indent="-284163" algn="just">
              <a:buFont typeface="Wingdings" pitchFamily="2" charset="2"/>
              <a:buChar char="v"/>
            </a:pPr>
            <a:r>
              <a:rPr lang="en-US" sz="2000" b="1" dirty="0" smtClean="0">
                <a:solidFill>
                  <a:schemeClr val="tx1"/>
                </a:solidFill>
                <a:latin typeface="+mn-lt"/>
              </a:rPr>
              <a:t>Soil</a:t>
            </a:r>
            <a:r>
              <a:rPr lang="en-US" sz="2000" dirty="0" smtClean="0">
                <a:solidFill>
                  <a:schemeClr val="tx1"/>
                </a:solidFill>
                <a:latin typeface="+mn-lt"/>
              </a:rPr>
              <a:t> can be defined as the organic and inorganic materials on the surface of the Earth that provides the medium for plant growth. </a:t>
            </a:r>
            <a:endParaRPr lang="en-GB" altLang="en-US" sz="2000" b="1" u="sng" dirty="0" smtClean="0">
              <a:solidFill>
                <a:schemeClr val="tx1"/>
              </a:solidFill>
              <a:latin typeface="+mn-lt"/>
            </a:endParaRPr>
          </a:p>
          <a:p>
            <a:pPr marL="284163" indent="-284163" algn="just">
              <a:buFont typeface="Wingdings" pitchFamily="2" charset="2"/>
              <a:buChar char="v"/>
            </a:pPr>
            <a:r>
              <a:rPr lang="en-US" sz="2000" b="1" dirty="0" smtClean="0">
                <a:solidFill>
                  <a:schemeClr val="tx1"/>
                </a:solidFill>
                <a:latin typeface="+mn-lt"/>
              </a:rPr>
              <a:t>Soil</a:t>
            </a:r>
            <a:r>
              <a:rPr lang="en-US" sz="2000" dirty="0" smtClean="0">
                <a:solidFill>
                  <a:schemeClr val="tx1"/>
                </a:solidFill>
                <a:latin typeface="+mn-lt"/>
              </a:rPr>
              <a:t> is the mixture of </a:t>
            </a:r>
            <a:r>
              <a:rPr lang="en-US" sz="2000" dirty="0" smtClean="0">
                <a:solidFill>
                  <a:schemeClr val="tx1"/>
                </a:solidFill>
                <a:latin typeface="+mn-lt"/>
                <a:hlinkClick r:id="rId2" tooltip="Mineral"/>
              </a:rPr>
              <a:t>minerals</a:t>
            </a:r>
            <a:r>
              <a:rPr lang="en-US" sz="2000" dirty="0" smtClean="0">
                <a:solidFill>
                  <a:schemeClr val="tx1"/>
                </a:solidFill>
                <a:latin typeface="+mn-lt"/>
              </a:rPr>
              <a:t>, </a:t>
            </a:r>
            <a:r>
              <a:rPr lang="en-US" sz="2000" dirty="0" smtClean="0">
                <a:solidFill>
                  <a:schemeClr val="tx1"/>
                </a:solidFill>
                <a:latin typeface="+mn-lt"/>
                <a:hlinkClick r:id="rId3" tooltip="Organic matter"/>
              </a:rPr>
              <a:t>organic matter</a:t>
            </a:r>
            <a:r>
              <a:rPr lang="en-US" sz="2000" dirty="0" smtClean="0">
                <a:solidFill>
                  <a:schemeClr val="tx1"/>
                </a:solidFill>
                <a:latin typeface="+mn-lt"/>
              </a:rPr>
              <a:t>, gases, liquids, and the countless organisms that together support life on Earth.</a:t>
            </a:r>
          </a:p>
          <a:p>
            <a:pPr algn="just"/>
            <a:endParaRPr lang="en-GB" altLang="en-US" sz="2000" b="1" u="sng" dirty="0" smtClean="0">
              <a:solidFill>
                <a:schemeClr val="tx1"/>
              </a:solidFill>
              <a:latin typeface="+mn-lt"/>
            </a:endParaRPr>
          </a:p>
          <a:p>
            <a:pPr algn="just"/>
            <a:r>
              <a:rPr lang="en-GB" altLang="en-US" sz="2000" b="1" u="sng" dirty="0" smtClean="0">
                <a:solidFill>
                  <a:srgbClr val="FFFF00"/>
                </a:solidFill>
                <a:latin typeface="+mn-lt"/>
              </a:rPr>
              <a:t>SOIL HEALTH</a:t>
            </a:r>
            <a:r>
              <a:rPr lang="en-GB" altLang="en-US" sz="2000" dirty="0" smtClean="0">
                <a:solidFill>
                  <a:srgbClr val="FFFF00"/>
                </a:solidFill>
                <a:latin typeface="+mn-lt"/>
              </a:rPr>
              <a:t> </a:t>
            </a:r>
          </a:p>
          <a:p>
            <a:pPr marL="285750" indent="-285750" algn="just">
              <a:buFont typeface="Wingdings" panose="05000000000000000000" pitchFamily="2" charset="2"/>
              <a:buChar char="v"/>
            </a:pPr>
            <a:r>
              <a:rPr lang="en-GB" altLang="en-US" sz="2000" dirty="0" smtClean="0">
                <a:solidFill>
                  <a:schemeClr val="tx1"/>
                </a:solidFill>
                <a:latin typeface="+mn-lt"/>
              </a:rPr>
              <a:t>Condition or status where optimal condition for crop growth exists i.e. sufficient moisture, availability of nutrients and good soil texture and structure.</a:t>
            </a:r>
          </a:p>
          <a:p>
            <a:pPr algn="just"/>
            <a:r>
              <a:rPr lang="en-GB" altLang="en-US" sz="2000" dirty="0" smtClean="0">
                <a:solidFill>
                  <a:schemeClr val="tx1"/>
                </a:solidFill>
                <a:latin typeface="+mn-lt"/>
              </a:rPr>
              <a:t> </a:t>
            </a:r>
          </a:p>
          <a:p>
            <a:pPr marL="285750" indent="-285750" algn="just">
              <a:buFont typeface="Wingdings" panose="05000000000000000000" pitchFamily="2" charset="2"/>
              <a:buChar char="v"/>
            </a:pPr>
            <a:endParaRPr lang="en-GB" altLang="en-US" sz="2000" dirty="0" smtClean="0">
              <a:solidFill>
                <a:schemeClr val="tx1"/>
              </a:solidFill>
              <a:latin typeface="+mn-lt"/>
            </a:endParaRPr>
          </a:p>
        </p:txBody>
      </p:sp>
      <p:pic>
        <p:nvPicPr>
          <p:cNvPr id="7" name="Picture 6" descr="Estructura-suelo.jpg"/>
          <p:cNvPicPr>
            <a:picLocks noChangeAspect="1"/>
          </p:cNvPicPr>
          <p:nvPr/>
        </p:nvPicPr>
        <p:blipFill>
          <a:blip r:embed="rId4"/>
          <a:stretch>
            <a:fillRect/>
          </a:stretch>
        </p:blipFill>
        <p:spPr>
          <a:xfrm>
            <a:off x="5867400" y="533400"/>
            <a:ext cx="3107016" cy="3886200"/>
          </a:xfrm>
          <a:prstGeom prst="rect">
            <a:avLst/>
          </a:prstGeom>
        </p:spPr>
      </p:pic>
      <p:sp>
        <p:nvSpPr>
          <p:cNvPr id="8" name="Rectangle 7"/>
          <p:cNvSpPr/>
          <p:nvPr/>
        </p:nvSpPr>
        <p:spPr>
          <a:xfrm>
            <a:off x="228600" y="4397276"/>
            <a:ext cx="8458200" cy="2308324"/>
          </a:xfrm>
          <a:prstGeom prst="rect">
            <a:avLst/>
          </a:prstGeom>
        </p:spPr>
        <p:txBody>
          <a:bodyPr wrap="square">
            <a:spAutoFit/>
          </a:bodyPr>
          <a:lstStyle/>
          <a:p>
            <a:pPr algn="just"/>
            <a:r>
              <a:rPr lang="en-GB" altLang="en-US" b="1" u="sng" dirty="0" smtClean="0">
                <a:solidFill>
                  <a:srgbClr val="FFFF00"/>
                </a:solidFill>
              </a:rPr>
              <a:t>SOIL HEALTH CARD (SHC)</a:t>
            </a:r>
          </a:p>
          <a:p>
            <a:pPr marL="285750" indent="-285750" algn="just">
              <a:buFont typeface="Wingdings" panose="05000000000000000000" pitchFamily="2" charset="2"/>
              <a:buChar char="v"/>
            </a:pPr>
            <a:r>
              <a:rPr lang="en-GB" altLang="en-US" dirty="0" smtClean="0"/>
              <a:t>Evaluates health or quality of soil as a function of its characteristics with particular reference to availability of macro and micronutrients in the soil.</a:t>
            </a:r>
          </a:p>
          <a:p>
            <a:pPr marL="285750" indent="-285750" algn="just">
              <a:buFont typeface="Wingdings" panose="05000000000000000000" pitchFamily="2" charset="2"/>
              <a:buChar char="v"/>
            </a:pPr>
            <a:r>
              <a:rPr lang="en-GB" altLang="en-US" dirty="0" smtClean="0"/>
              <a:t>SHC is a tool to help the farmer to monitor and improve soil health based on recommendations and enables the farmer to use the soil and crop specific fertilizers.</a:t>
            </a:r>
          </a:p>
          <a:p>
            <a:pPr marL="285750" indent="-285750" algn="just">
              <a:buFont typeface="Wingdings" panose="05000000000000000000" pitchFamily="2" charset="2"/>
              <a:buChar char="v"/>
            </a:pPr>
            <a:r>
              <a:rPr lang="en-GB" altLang="en-US" dirty="0" smtClean="0"/>
              <a:t>It provides a qualitative assessment of soil health and reclamation measures to the problematic soil.</a:t>
            </a:r>
            <a:endParaRPr lang="en-GB" altLang="en-US" dirty="0"/>
          </a:p>
        </p:txBody>
      </p:sp>
      <p:sp>
        <p:nvSpPr>
          <p:cNvPr id="6" name="Slide Number Placeholder 5"/>
          <p:cNvSpPr>
            <a:spLocks noGrp="1"/>
          </p:cNvSpPr>
          <p:nvPr>
            <p:ph type="sldNum" sz="quarter" idx="12"/>
          </p:nvPr>
        </p:nvSpPr>
        <p:spPr/>
        <p:txBody>
          <a:bodyPr/>
          <a:lstStyle/>
          <a:p>
            <a:fld id="{19FC8415-EFAC-4C0D-A864-1847104DEE2A}" type="slidenum">
              <a:rPr lang="en-IN" smtClean="0"/>
              <a:pPr/>
              <a:t>16</a:t>
            </a:fld>
            <a:endParaRPr lang="en-IN"/>
          </a:p>
        </p:txBody>
      </p:sp>
    </p:spTree>
    <p:extLst>
      <p:ext uri="{BB962C8B-B14F-4D97-AF65-F5344CB8AC3E}">
        <p14:creationId xmlns="" xmlns:p14="http://schemas.microsoft.com/office/powerpoint/2010/main" val="1559189991"/>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3000"/>
                <a:satMod val="320000"/>
              </a:schemeClr>
            </a:gs>
            <a:gs pos="24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5331"/>
            <a:ext cx="8229600" cy="496669"/>
          </a:xfrm>
        </p:spPr>
        <p:txBody>
          <a:bodyPr>
            <a:noAutofit/>
          </a:bodyPr>
          <a:lstStyle/>
          <a:p>
            <a:pPr algn="ctr"/>
            <a:r>
              <a:rPr lang="en-US" sz="4000" b="1" dirty="0" smtClean="0">
                <a:latin typeface="Arial" pitchFamily="34" charset="0"/>
                <a:cs typeface="Arial" pitchFamily="34" charset="0"/>
              </a:rPr>
              <a:t>SOIL HEALTH DEGRADATION</a:t>
            </a:r>
            <a:endParaRPr lang="en-IN" sz="4000" b="1" dirty="0">
              <a:latin typeface="Arial" pitchFamily="34" charset="0"/>
              <a:cs typeface="Arial" pitchFamily="34" charset="0"/>
            </a:endParaRPr>
          </a:p>
        </p:txBody>
      </p:sp>
      <p:sp>
        <p:nvSpPr>
          <p:cNvPr id="3" name="Content Placeholder 2"/>
          <p:cNvSpPr>
            <a:spLocks noGrp="1"/>
          </p:cNvSpPr>
          <p:nvPr>
            <p:ph idx="1"/>
          </p:nvPr>
        </p:nvSpPr>
        <p:spPr>
          <a:xfrm>
            <a:off x="457200" y="914400"/>
            <a:ext cx="8229600" cy="4176464"/>
          </a:xfrm>
        </p:spPr>
        <p:txBody>
          <a:bodyPr>
            <a:noAutofit/>
          </a:bodyPr>
          <a:lstStyle/>
          <a:p>
            <a:r>
              <a:rPr lang="en-US" sz="2400" dirty="0" smtClean="0"/>
              <a:t>Excessive use of Chemical Fertilizers  lead to </a:t>
            </a:r>
          </a:p>
          <a:p>
            <a:pPr lvl="1">
              <a:buClr>
                <a:schemeClr val="accent3">
                  <a:lumMod val="20000"/>
                  <a:lumOff val="80000"/>
                </a:schemeClr>
              </a:buClr>
              <a:buFont typeface="Wingdings" panose="05000000000000000000" pitchFamily="2" charset="2"/>
              <a:buChar char="Ø"/>
            </a:pPr>
            <a:r>
              <a:rPr lang="en-US" dirty="0" smtClean="0"/>
              <a:t>Reduced Microbial activity due to low Humus Content </a:t>
            </a:r>
          </a:p>
          <a:p>
            <a:pPr lvl="1">
              <a:buClr>
                <a:schemeClr val="accent3">
                  <a:lumMod val="20000"/>
                  <a:lumOff val="80000"/>
                </a:schemeClr>
              </a:buClr>
              <a:buFont typeface="Wingdings" panose="05000000000000000000" pitchFamily="2" charset="2"/>
              <a:buChar char="Ø"/>
            </a:pPr>
            <a:r>
              <a:rPr lang="en-US" dirty="0" smtClean="0"/>
              <a:t>Excessive usage of Macronutrients like</a:t>
            </a:r>
          </a:p>
          <a:p>
            <a:pPr lvl="1">
              <a:buClr>
                <a:schemeClr val="accent3">
                  <a:lumMod val="20000"/>
                  <a:lumOff val="80000"/>
                </a:schemeClr>
              </a:buClr>
              <a:buNone/>
            </a:pPr>
            <a:r>
              <a:rPr lang="en-US" dirty="0" smtClean="0"/>
              <a:t>   #  Nitrogen	-	Increased </a:t>
            </a:r>
            <a:r>
              <a:rPr lang="en-US" dirty="0" err="1" smtClean="0"/>
              <a:t>succulency</a:t>
            </a:r>
            <a:r>
              <a:rPr lang="en-US" dirty="0" smtClean="0"/>
              <a:t> lead the 				crops to more susceptible to 				pests &amp; diseases.</a:t>
            </a:r>
          </a:p>
          <a:p>
            <a:pPr lvl="1">
              <a:buClr>
                <a:schemeClr val="accent2">
                  <a:lumMod val="20000"/>
                  <a:lumOff val="80000"/>
                </a:schemeClr>
              </a:buClr>
              <a:buNone/>
            </a:pPr>
            <a:r>
              <a:rPr lang="en-US" dirty="0" smtClean="0"/>
              <a:t>    # Phosphorus</a:t>
            </a:r>
            <a:r>
              <a:rPr lang="en-US" dirty="0"/>
              <a:t>	-	</a:t>
            </a:r>
            <a:r>
              <a:rPr lang="en-US" dirty="0" smtClean="0"/>
              <a:t>Affects the uptake of  available </a:t>
            </a:r>
          </a:p>
          <a:p>
            <a:pPr marL="393192" lvl="1" indent="0">
              <a:buNone/>
            </a:pPr>
            <a:r>
              <a:rPr lang="en-US" dirty="0"/>
              <a:t>	</a:t>
            </a:r>
            <a:r>
              <a:rPr lang="en-US" dirty="0" smtClean="0"/>
              <a:t>			Micronutrients.</a:t>
            </a:r>
          </a:p>
          <a:p>
            <a:pPr lvl="1">
              <a:buClr>
                <a:schemeClr val="accent2">
                  <a:lumMod val="20000"/>
                  <a:lumOff val="80000"/>
                </a:schemeClr>
              </a:buClr>
              <a:buFont typeface="Wingdings" panose="05000000000000000000" pitchFamily="2" charset="2"/>
              <a:buChar char="Ø"/>
            </a:pPr>
            <a:r>
              <a:rPr lang="en-US" dirty="0" smtClean="0"/>
              <a:t>Development of -	</a:t>
            </a:r>
            <a:r>
              <a:rPr lang="en-US" dirty="0"/>
              <a:t> </a:t>
            </a:r>
            <a:r>
              <a:rPr lang="en-US" dirty="0" smtClean="0"/>
              <a:t>Acidic </a:t>
            </a:r>
            <a:r>
              <a:rPr lang="en-US" dirty="0"/>
              <a:t>and Alkaline </a:t>
            </a:r>
            <a:r>
              <a:rPr lang="en-US" dirty="0" smtClean="0"/>
              <a:t>Soils</a:t>
            </a:r>
            <a:r>
              <a:rPr lang="en-US" dirty="0"/>
              <a:t>	</a:t>
            </a:r>
            <a:endParaRPr lang="en-US" dirty="0" smtClean="0"/>
          </a:p>
          <a:p>
            <a:pPr marL="393192" lvl="1" indent="0">
              <a:buNone/>
            </a:pPr>
            <a:r>
              <a:rPr lang="en-US" dirty="0" smtClean="0"/>
              <a:t>    Problematic soils </a:t>
            </a:r>
          </a:p>
        </p:txBody>
      </p:sp>
      <p:sp>
        <p:nvSpPr>
          <p:cNvPr id="4" name="Rectangle 3"/>
          <p:cNvSpPr/>
          <p:nvPr/>
        </p:nvSpPr>
        <p:spPr>
          <a:xfrm>
            <a:off x="179512" y="5171708"/>
            <a:ext cx="8712968" cy="1569660"/>
          </a:xfrm>
          <a:prstGeom prst="rect">
            <a:avLst/>
          </a:prstGeom>
        </p:spPr>
        <p:txBody>
          <a:bodyPr wrap="square">
            <a:spAutoFit/>
          </a:bodyPr>
          <a:lstStyle/>
          <a:p>
            <a:pPr marL="393192" lvl="1" indent="0" algn="just">
              <a:buNone/>
            </a:pPr>
            <a:r>
              <a:rPr lang="en-US" sz="2400" dirty="0" smtClean="0">
                <a:solidFill>
                  <a:srgbClr val="FFC000"/>
                </a:solidFill>
              </a:rPr>
              <a:t>To optimize the Integrated use of manures and fertilizers and to reduce cost of cultivation it is necessary to test the soil and issue Soil Health Cards to farmers, with the ultimate objective of achieving Fertile Soils and Healthy Crops  </a:t>
            </a:r>
            <a:endParaRPr lang="en-US" sz="2400" dirty="0">
              <a:solidFill>
                <a:srgbClr val="FFC000"/>
              </a:solidFill>
            </a:endParaRPr>
          </a:p>
        </p:txBody>
      </p:sp>
      <p:sp>
        <p:nvSpPr>
          <p:cNvPr id="6" name="Slide Number Placeholder 5"/>
          <p:cNvSpPr>
            <a:spLocks noGrp="1"/>
          </p:cNvSpPr>
          <p:nvPr>
            <p:ph type="sldNum" sz="quarter" idx="12"/>
          </p:nvPr>
        </p:nvSpPr>
        <p:spPr/>
        <p:txBody>
          <a:bodyPr/>
          <a:lstStyle/>
          <a:p>
            <a:fld id="{19FC8415-EFAC-4C0D-A864-1847104DEE2A}" type="slidenum">
              <a:rPr lang="en-IN" smtClean="0"/>
              <a:pPr/>
              <a:t>17</a:t>
            </a:fld>
            <a:endParaRPr lang="en-IN"/>
          </a:p>
        </p:txBody>
      </p:sp>
    </p:spTree>
    <p:extLst>
      <p:ext uri="{BB962C8B-B14F-4D97-AF65-F5344CB8AC3E}">
        <p14:creationId xmlns="" xmlns:p14="http://schemas.microsoft.com/office/powerpoint/2010/main" val="2997601489"/>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3000"/>
                <a:satMod val="320000"/>
              </a:schemeClr>
            </a:gs>
            <a:gs pos="41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07504" y="5517232"/>
            <a:ext cx="4605784" cy="282245"/>
          </a:xfrm>
        </p:spPr>
        <p:txBody>
          <a:bodyPr rtlCol="0">
            <a:noAutofit/>
          </a:bodyPr>
          <a:lstStyle/>
          <a:p>
            <a:pPr algn="ctr" eaLnBrk="1" fontAlgn="auto" hangingPunct="1">
              <a:spcAft>
                <a:spcPts val="0"/>
              </a:spcAft>
              <a:defRPr/>
            </a:pPr>
            <a:r>
              <a:rPr lang="en-US" sz="2400" dirty="0">
                <a:solidFill>
                  <a:schemeClr val="tx1"/>
                </a:solidFill>
                <a:latin typeface="Times New Roman" pitchFamily="18" charset="0"/>
                <a:cs typeface="Times New Roman" pitchFamily="18" charset="0"/>
              </a:rPr>
              <a:t>Father of </a:t>
            </a:r>
            <a:r>
              <a:rPr lang="en-US" sz="2400" i="1" dirty="0">
                <a:solidFill>
                  <a:schemeClr val="tx1"/>
                </a:solidFill>
                <a:latin typeface="Times New Roman" pitchFamily="18" charset="0"/>
                <a:cs typeface="Times New Roman" pitchFamily="18" charset="0"/>
              </a:rPr>
              <a:t>Green Revolution </a:t>
            </a:r>
            <a:r>
              <a:rPr lang="en-US" sz="2400" dirty="0">
                <a:solidFill>
                  <a:schemeClr val="tx1"/>
                </a:solidFill>
                <a:latin typeface="Times New Roman" pitchFamily="18" charset="0"/>
                <a:cs typeface="Times New Roman" pitchFamily="18" charset="0"/>
              </a:rPr>
              <a:t>in </a:t>
            </a:r>
            <a:r>
              <a:rPr lang="en-US" sz="2400" dirty="0" smtClean="0">
                <a:solidFill>
                  <a:schemeClr val="tx1"/>
                </a:solidFill>
                <a:latin typeface="Times New Roman" pitchFamily="18" charset="0"/>
                <a:cs typeface="Times New Roman" pitchFamily="18" charset="0"/>
              </a:rPr>
              <a:t>India</a:t>
            </a:r>
            <a:br>
              <a:rPr lang="en-US" sz="2400" dirty="0" smtClean="0">
                <a:solidFill>
                  <a:schemeClr val="tx1"/>
                </a:solidFill>
                <a:latin typeface="Times New Roman" pitchFamily="18" charset="0"/>
                <a:cs typeface="Times New Roman" pitchFamily="18" charset="0"/>
              </a:rPr>
            </a:br>
            <a:r>
              <a:rPr lang="en-US" sz="2400" dirty="0">
                <a:solidFill>
                  <a:schemeClr val="tx1"/>
                </a:solidFill>
              </a:rPr>
              <a:t>M.S SWAMINATHAN</a:t>
            </a:r>
            <a:r>
              <a:rPr lang="en-US" sz="2400" dirty="0" smtClean="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
            </a:r>
            <a:br>
              <a:rPr lang="en-US" sz="2400" dirty="0">
                <a:solidFill>
                  <a:schemeClr val="tx1"/>
                </a:solidFill>
                <a:latin typeface="Times New Roman" pitchFamily="18" charset="0"/>
                <a:cs typeface="Times New Roman" pitchFamily="18" charset="0"/>
              </a:rPr>
            </a:br>
            <a:endParaRPr lang="en-IN" sz="2400" dirty="0">
              <a:solidFill>
                <a:schemeClr val="tx1"/>
              </a:solidFill>
            </a:endParaRPr>
          </a:p>
        </p:txBody>
      </p:sp>
      <p:pic>
        <p:nvPicPr>
          <p:cNvPr id="5" name="Content Placeholder 7"/>
          <p:cNvPicPr>
            <a:picLocks noGrp="1" noChangeAspect="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207987" y="1124189"/>
            <a:ext cx="4514896" cy="3456939"/>
          </a:xfrm>
        </p:spPr>
      </p:pic>
      <p:sp>
        <p:nvSpPr>
          <p:cNvPr id="6" name="Title 1"/>
          <p:cNvSpPr txBox="1">
            <a:spLocks/>
          </p:cNvSpPr>
          <p:nvPr/>
        </p:nvSpPr>
        <p:spPr>
          <a:xfrm>
            <a:off x="4860032" y="908720"/>
            <a:ext cx="4032448" cy="4722159"/>
          </a:xfrm>
          <a:prstGeom prst="rect">
            <a:avLst/>
          </a:prstGeom>
        </p:spPr>
        <p:txBody>
          <a:bodyPr vert="horz" lIns="0" rIns="0" bIns="0" rtlCol="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0" algn="just"/>
            <a:r>
              <a:rPr lang="en-GB" sz="2000" dirty="0" smtClean="0">
                <a:latin typeface="+mn-lt"/>
              </a:rPr>
              <a:t>“The </a:t>
            </a:r>
            <a:r>
              <a:rPr lang="en-GB" sz="2000" dirty="0">
                <a:latin typeface="+mn-lt"/>
              </a:rPr>
              <a:t>Green Revolution was criticised by social activists on the ground that the high-yield technology involving the use of mineral fertilizers and chemical pesticides is environmentally harmful. Similarly, some economists felt that the new technologies would bypass small and marginal farmers, for although the technologies are scale-neutral, they are not resource-neutral. This led to my coining the term “ever-green revolution,” to emphasise the need to enhance productivity in perpetuity without ecological </a:t>
            </a:r>
            <a:r>
              <a:rPr lang="en-GB" sz="2000" dirty="0" smtClean="0">
                <a:latin typeface="+mn-lt"/>
              </a:rPr>
              <a:t>harm”.</a:t>
            </a:r>
            <a:endParaRPr lang="en-IN" sz="2000" dirty="0">
              <a:latin typeface="+mn-lt"/>
            </a:endParaRPr>
          </a:p>
        </p:txBody>
      </p:sp>
      <p:sp>
        <p:nvSpPr>
          <p:cNvPr id="8" name="Slide Number Placeholder 7"/>
          <p:cNvSpPr>
            <a:spLocks noGrp="1"/>
          </p:cNvSpPr>
          <p:nvPr>
            <p:ph type="sldNum" sz="quarter" idx="12"/>
          </p:nvPr>
        </p:nvSpPr>
        <p:spPr/>
        <p:txBody>
          <a:bodyPr/>
          <a:lstStyle/>
          <a:p>
            <a:fld id="{19FC8415-EFAC-4C0D-A864-1847104DEE2A}" type="slidenum">
              <a:rPr lang="en-IN" smtClean="0"/>
              <a:pPr/>
              <a:t>18</a:t>
            </a:fld>
            <a:endParaRPr lang="en-IN"/>
          </a:p>
        </p:txBody>
      </p:sp>
    </p:spTree>
    <p:extLst>
      <p:ext uri="{BB962C8B-B14F-4D97-AF65-F5344CB8AC3E}">
        <p14:creationId xmlns="" xmlns:p14="http://schemas.microsoft.com/office/powerpoint/2010/main" val="609690670"/>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2">
                <a:tint val="83000"/>
                <a:satMod val="320000"/>
              </a:schemeClr>
            </a:gs>
            <a:gs pos="49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ctr"/>
            <a:r>
              <a:rPr lang="en-US" sz="3600" b="1" dirty="0" smtClean="0">
                <a:ln w="6600">
                  <a:solidFill>
                    <a:schemeClr val="accent2"/>
                  </a:solidFill>
                  <a:prstDash val="solid"/>
                </a:ln>
                <a:solidFill>
                  <a:srgbClr val="FFFFFF"/>
                </a:solidFill>
                <a:latin typeface="Arial" pitchFamily="34" charset="0"/>
                <a:cs typeface="Arial" pitchFamily="34" charset="0"/>
              </a:rPr>
              <a:t>RELEVANCE OF SOIL HEALTH CARD FOR GUNTUR DISTRICT</a:t>
            </a:r>
            <a:endParaRPr lang="en-IN" sz="3600" b="1" dirty="0">
              <a:ln w="6600">
                <a:solidFill>
                  <a:schemeClr val="accent2"/>
                </a:solidFill>
                <a:prstDash val="solid"/>
              </a:ln>
              <a:solidFill>
                <a:srgbClr val="FFFFFF"/>
              </a:solidFill>
              <a:latin typeface="Arial" pitchFamily="34" charset="0"/>
              <a:cs typeface="Arial" pitchFamily="34" charset="0"/>
            </a:endParaRPr>
          </a:p>
        </p:txBody>
      </p:sp>
      <p:sp>
        <p:nvSpPr>
          <p:cNvPr id="3" name="Content Placeholder 2"/>
          <p:cNvSpPr>
            <a:spLocks noGrp="1"/>
          </p:cNvSpPr>
          <p:nvPr>
            <p:ph idx="1"/>
          </p:nvPr>
        </p:nvSpPr>
        <p:spPr>
          <a:xfrm>
            <a:off x="457200" y="1554480"/>
            <a:ext cx="8229600" cy="4389120"/>
          </a:xfrm>
        </p:spPr>
        <p:txBody>
          <a:bodyPr>
            <a:noAutofit/>
          </a:bodyPr>
          <a:lstStyle/>
          <a:p>
            <a:pPr algn="just">
              <a:spcAft>
                <a:spcPts val="1200"/>
              </a:spcAft>
            </a:pPr>
            <a:r>
              <a:rPr lang="en-US" sz="2400" dirty="0" smtClean="0"/>
              <a:t>Guntur </a:t>
            </a:r>
            <a:r>
              <a:rPr lang="en-US" sz="2400" dirty="0" smtClean="0">
                <a:solidFill>
                  <a:srgbClr val="FFC000"/>
                </a:solidFill>
              </a:rPr>
              <a:t>Tops</a:t>
            </a:r>
            <a:r>
              <a:rPr lang="en-US" sz="2400" dirty="0" smtClean="0"/>
              <a:t> in consumption of </a:t>
            </a:r>
            <a:r>
              <a:rPr lang="en-US" sz="2400" dirty="0" smtClean="0">
                <a:solidFill>
                  <a:srgbClr val="FFC000"/>
                </a:solidFill>
              </a:rPr>
              <a:t>pesticides</a:t>
            </a:r>
            <a:r>
              <a:rPr lang="en-US" sz="2400" dirty="0" smtClean="0"/>
              <a:t> and </a:t>
            </a:r>
            <a:r>
              <a:rPr lang="en-US" sz="2400" dirty="0" smtClean="0">
                <a:solidFill>
                  <a:srgbClr val="FFC000"/>
                </a:solidFill>
              </a:rPr>
              <a:t>5</a:t>
            </a:r>
            <a:r>
              <a:rPr lang="en-US" sz="2400" baseline="30000" dirty="0" smtClean="0">
                <a:solidFill>
                  <a:srgbClr val="FFC000"/>
                </a:solidFill>
              </a:rPr>
              <a:t>th</a:t>
            </a:r>
            <a:r>
              <a:rPr lang="en-US" sz="2400" dirty="0" smtClean="0">
                <a:solidFill>
                  <a:srgbClr val="FFC000"/>
                </a:solidFill>
              </a:rPr>
              <a:t> </a:t>
            </a:r>
            <a:r>
              <a:rPr lang="en-US" sz="2400" dirty="0" smtClean="0"/>
              <a:t>in respect of </a:t>
            </a:r>
            <a:r>
              <a:rPr lang="en-US" sz="2400" dirty="0" smtClean="0">
                <a:solidFill>
                  <a:srgbClr val="FFC000"/>
                </a:solidFill>
              </a:rPr>
              <a:t>fertilizers</a:t>
            </a:r>
            <a:r>
              <a:rPr lang="en-US" sz="2400" dirty="0" smtClean="0"/>
              <a:t> at National level.</a:t>
            </a:r>
          </a:p>
          <a:p>
            <a:pPr algn="just">
              <a:spcAft>
                <a:spcPts val="1200"/>
              </a:spcAft>
            </a:pPr>
            <a:r>
              <a:rPr lang="en-US" sz="2400" dirty="0" smtClean="0"/>
              <a:t>Indiscriminate fertilizer consumption made the crops more vulnerable to pests and diseases.</a:t>
            </a:r>
          </a:p>
          <a:p>
            <a:pPr algn="just">
              <a:spcAft>
                <a:spcPts val="1200"/>
              </a:spcAft>
            </a:pPr>
            <a:r>
              <a:rPr lang="en-US" sz="2400" dirty="0" smtClean="0"/>
              <a:t>Excessive dependence on pesticides lead to more cost of cultivation.</a:t>
            </a:r>
          </a:p>
          <a:p>
            <a:pPr algn="just">
              <a:spcAft>
                <a:spcPts val="1200"/>
              </a:spcAft>
            </a:pPr>
            <a:r>
              <a:rPr lang="en-US" sz="2400" dirty="0" smtClean="0"/>
              <a:t>Environmental pollution </a:t>
            </a:r>
            <a:r>
              <a:rPr lang="en-US" sz="2400" dirty="0" err="1" smtClean="0"/>
              <a:t>ie</a:t>
            </a:r>
            <a:r>
              <a:rPr lang="en-US" sz="2400" dirty="0" smtClean="0"/>
              <a:t>., Soil, Air and Water.</a:t>
            </a:r>
          </a:p>
          <a:p>
            <a:pPr algn="just">
              <a:spcAft>
                <a:spcPts val="1200"/>
              </a:spcAft>
            </a:pPr>
            <a:r>
              <a:rPr lang="en-US" sz="2400" dirty="0" smtClean="0"/>
              <a:t>Hazards to Humans and Animals.</a:t>
            </a:r>
          </a:p>
          <a:p>
            <a:pPr algn="just">
              <a:spcAft>
                <a:spcPts val="1200"/>
              </a:spcAft>
            </a:pPr>
            <a:r>
              <a:rPr lang="en-US" sz="2400" dirty="0" smtClean="0">
                <a:solidFill>
                  <a:srgbClr val="66FF33"/>
                </a:solidFill>
              </a:rPr>
              <a:t>There </a:t>
            </a:r>
            <a:r>
              <a:rPr lang="en-US" sz="2400" dirty="0">
                <a:solidFill>
                  <a:srgbClr val="66FF33"/>
                </a:solidFill>
              </a:rPr>
              <a:t>is dire need to optimize the fertilizer usage by adopting balanced nutrient management through </a:t>
            </a:r>
            <a:r>
              <a:rPr lang="en-US" sz="2400" dirty="0" smtClean="0">
                <a:solidFill>
                  <a:srgbClr val="66FF33"/>
                </a:solidFill>
              </a:rPr>
              <a:t>SHC.</a:t>
            </a:r>
            <a:endParaRPr lang="en-IN" sz="2400" dirty="0">
              <a:solidFill>
                <a:srgbClr val="66FF33"/>
              </a:solidFill>
            </a:endParaRPr>
          </a:p>
        </p:txBody>
      </p:sp>
      <p:sp>
        <p:nvSpPr>
          <p:cNvPr id="5" name="Slide Number Placeholder 4"/>
          <p:cNvSpPr>
            <a:spLocks noGrp="1"/>
          </p:cNvSpPr>
          <p:nvPr>
            <p:ph type="sldNum" sz="quarter" idx="12"/>
          </p:nvPr>
        </p:nvSpPr>
        <p:spPr/>
        <p:txBody>
          <a:bodyPr/>
          <a:lstStyle/>
          <a:p>
            <a:fld id="{19FC8415-EFAC-4C0D-A864-1847104DEE2A}" type="slidenum">
              <a:rPr lang="en-IN" smtClean="0"/>
              <a:pPr/>
              <a:t>19</a:t>
            </a:fld>
            <a:endParaRPr lang="en-IN"/>
          </a:p>
        </p:txBody>
      </p:sp>
    </p:spTree>
    <p:extLst>
      <p:ext uri="{BB962C8B-B14F-4D97-AF65-F5344CB8AC3E}">
        <p14:creationId xmlns="" xmlns:p14="http://schemas.microsoft.com/office/powerpoint/2010/main" val="2923347543"/>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ime-minister-narendra-modi-with-rajasthan-cm-vasundhara-raje-and-punjab-cm-prakash-singh-badal-launches-soil-health-card-scheme-14244105331985.jpg"/>
          <p:cNvPicPr>
            <a:picLocks noGrp="1" noChangeAspect="1"/>
          </p:cNvPicPr>
          <p:nvPr>
            <p:ph idx="1"/>
          </p:nvPr>
        </p:nvPicPr>
        <p:blipFill>
          <a:blip r:embed="rId2"/>
          <a:stretch>
            <a:fillRect/>
          </a:stretch>
        </p:blipFill>
        <p:spPr>
          <a:xfrm>
            <a:off x="152400" y="209550"/>
            <a:ext cx="5715000" cy="4286250"/>
          </a:xfrm>
        </p:spPr>
      </p:pic>
      <p:pic>
        <p:nvPicPr>
          <p:cNvPr id="5" name="Picture 4" descr="soil_health_card.jpg"/>
          <p:cNvPicPr>
            <a:picLocks noChangeAspect="1"/>
          </p:cNvPicPr>
          <p:nvPr/>
        </p:nvPicPr>
        <p:blipFill>
          <a:blip r:embed="rId3"/>
          <a:stretch>
            <a:fillRect/>
          </a:stretch>
        </p:blipFill>
        <p:spPr>
          <a:xfrm>
            <a:off x="6172200" y="228600"/>
            <a:ext cx="2697902" cy="4267200"/>
          </a:xfrm>
          <a:prstGeom prst="rect">
            <a:avLst/>
          </a:prstGeom>
        </p:spPr>
      </p:pic>
      <p:sp>
        <p:nvSpPr>
          <p:cNvPr id="7" name="TextBox 6"/>
          <p:cNvSpPr txBox="1"/>
          <p:nvPr/>
        </p:nvSpPr>
        <p:spPr>
          <a:xfrm>
            <a:off x="304800" y="5218093"/>
            <a:ext cx="6375015" cy="830997"/>
          </a:xfrm>
          <a:prstGeom prst="rect">
            <a:avLst/>
          </a:prstGeom>
          <a:noFill/>
        </p:spPr>
        <p:txBody>
          <a:bodyPr wrap="none" rtlCol="0">
            <a:spAutoFit/>
          </a:bodyPr>
          <a:lstStyle/>
          <a:p>
            <a:pPr marL="509588" indent="-388938">
              <a:buBlip>
                <a:blip r:embed="rId4"/>
              </a:buBlip>
            </a:pPr>
            <a:r>
              <a:rPr lang="en-US" sz="2400" i="1" dirty="0" smtClean="0"/>
              <a:t>Agriculture as a key to poverty eradication. </a:t>
            </a:r>
          </a:p>
          <a:p>
            <a:pPr marL="509588" indent="-388938">
              <a:buBlip>
                <a:blip r:embed="rId4"/>
              </a:buBlip>
            </a:pPr>
            <a:r>
              <a:rPr lang="en-US" sz="2400" i="1" dirty="0" smtClean="0"/>
              <a:t>It is necessary to nurture the soil</a:t>
            </a:r>
          </a:p>
        </p:txBody>
      </p:sp>
      <p:sp>
        <p:nvSpPr>
          <p:cNvPr id="10" name="TextBox 9"/>
          <p:cNvSpPr txBox="1"/>
          <p:nvPr/>
        </p:nvSpPr>
        <p:spPr>
          <a:xfrm>
            <a:off x="5486400" y="5983069"/>
            <a:ext cx="3637471"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buFontTx/>
              <a:buChar char="-"/>
            </a:pPr>
            <a:r>
              <a:rPr lang="en-US" b="1" dirty="0" smtClean="0">
                <a:solidFill>
                  <a:srgbClr val="C00000"/>
                </a:solidFill>
              </a:rPr>
              <a:t>Sri </a:t>
            </a:r>
            <a:r>
              <a:rPr lang="en-US" b="1" dirty="0" err="1" smtClean="0">
                <a:solidFill>
                  <a:srgbClr val="C00000"/>
                </a:solidFill>
              </a:rPr>
              <a:t>Narendra</a:t>
            </a:r>
            <a:r>
              <a:rPr lang="en-US" b="1" dirty="0" smtClean="0">
                <a:solidFill>
                  <a:srgbClr val="C00000"/>
                </a:solidFill>
              </a:rPr>
              <a:t> </a:t>
            </a:r>
            <a:r>
              <a:rPr lang="en-US" b="1" dirty="0" err="1" smtClean="0">
                <a:solidFill>
                  <a:srgbClr val="C00000"/>
                </a:solidFill>
              </a:rPr>
              <a:t>Modi</a:t>
            </a:r>
            <a:r>
              <a:rPr lang="en-US" b="1" dirty="0" smtClean="0">
                <a:solidFill>
                  <a:srgbClr val="C00000"/>
                </a:solidFill>
              </a:rPr>
              <a:t>,</a:t>
            </a:r>
          </a:p>
          <a:p>
            <a:r>
              <a:rPr lang="en-US" b="1" dirty="0" err="1" smtClean="0">
                <a:solidFill>
                  <a:schemeClr val="accent5">
                    <a:lumMod val="50000"/>
                  </a:schemeClr>
                </a:solidFill>
              </a:rPr>
              <a:t>Hon’ble</a:t>
            </a:r>
            <a:r>
              <a:rPr lang="en-US" b="1" dirty="0" smtClean="0">
                <a:solidFill>
                  <a:schemeClr val="accent5">
                    <a:lumMod val="50000"/>
                  </a:schemeClr>
                </a:solidFill>
              </a:rPr>
              <a:t> Prime Minister of India</a:t>
            </a:r>
            <a:endParaRPr lang="en-US" b="1" dirty="0">
              <a:solidFill>
                <a:schemeClr val="accent5">
                  <a:lumMod val="50000"/>
                </a:schemeClr>
              </a:solidFill>
            </a:endParaRPr>
          </a:p>
        </p:txBody>
      </p:sp>
      <p:sp>
        <p:nvSpPr>
          <p:cNvPr id="11" name="TextBox 10"/>
          <p:cNvSpPr txBox="1"/>
          <p:nvPr/>
        </p:nvSpPr>
        <p:spPr>
          <a:xfrm>
            <a:off x="76200" y="4459069"/>
            <a:ext cx="5791200" cy="707886"/>
          </a:xfrm>
          <a:prstGeom prst="rect">
            <a:avLst/>
          </a:prstGeom>
          <a:noFill/>
        </p:spPr>
        <p:txBody>
          <a:bodyPr wrap="square" rtlCol="0">
            <a:spAutoFit/>
          </a:bodyPr>
          <a:lstStyle/>
          <a:p>
            <a:pPr algn="ctr"/>
            <a:r>
              <a:rPr lang="en-US" sz="2000" dirty="0" err="1" smtClean="0">
                <a:solidFill>
                  <a:srgbClr val="002060"/>
                </a:solidFill>
              </a:rPr>
              <a:t>Hon’ble</a:t>
            </a:r>
            <a:r>
              <a:rPr lang="en-US" sz="2000" dirty="0" smtClean="0">
                <a:solidFill>
                  <a:srgbClr val="002060"/>
                </a:solidFill>
              </a:rPr>
              <a:t> PM, India Launching the </a:t>
            </a:r>
            <a:r>
              <a:rPr lang="en-US" sz="2000" dirty="0" err="1" smtClean="0">
                <a:solidFill>
                  <a:srgbClr val="002060"/>
                </a:solidFill>
              </a:rPr>
              <a:t>Programme</a:t>
            </a:r>
            <a:r>
              <a:rPr lang="en-US" sz="2000" dirty="0" smtClean="0">
                <a:solidFill>
                  <a:srgbClr val="002060"/>
                </a:solidFill>
              </a:rPr>
              <a:t> at </a:t>
            </a:r>
            <a:r>
              <a:rPr lang="en-US" sz="2000" dirty="0" err="1" smtClean="0">
                <a:solidFill>
                  <a:srgbClr val="002060"/>
                </a:solidFill>
              </a:rPr>
              <a:t>Suratgarh</a:t>
            </a:r>
            <a:r>
              <a:rPr lang="en-US" sz="2000" dirty="0" smtClean="0">
                <a:solidFill>
                  <a:srgbClr val="002060"/>
                </a:solidFill>
              </a:rPr>
              <a:t>, Rajasthan</a:t>
            </a:r>
            <a:endParaRPr lang="en-US" sz="2000" dirty="0">
              <a:solidFill>
                <a:srgbClr val="002060"/>
              </a:solidFill>
            </a:endParaRPr>
          </a:p>
        </p:txBody>
      </p:sp>
      <p:sp>
        <p:nvSpPr>
          <p:cNvPr id="9" name="Slide Number Placeholder 8"/>
          <p:cNvSpPr>
            <a:spLocks noGrp="1"/>
          </p:cNvSpPr>
          <p:nvPr>
            <p:ph type="sldNum" sz="quarter" idx="12"/>
          </p:nvPr>
        </p:nvSpPr>
        <p:spPr/>
        <p:txBody>
          <a:bodyPr/>
          <a:lstStyle/>
          <a:p>
            <a:fld id="{19FC8415-EFAC-4C0D-A864-1847104DEE2A}" type="slidenum">
              <a:rPr lang="en-IN" smtClean="0"/>
              <a:pPr/>
              <a:t>2</a:t>
            </a:fld>
            <a:endParaRPr lang="en-IN"/>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710" y="-381000"/>
            <a:ext cx="8145582" cy="1071282"/>
          </a:xfrm>
          <a:noFill/>
          <a:ln>
            <a:noFill/>
          </a:ln>
        </p:spPr>
        <p:style>
          <a:lnRef idx="1">
            <a:schemeClr val="accent3"/>
          </a:lnRef>
          <a:fillRef idx="3">
            <a:schemeClr val="accent3"/>
          </a:fillRef>
          <a:effectRef idx="2">
            <a:schemeClr val="accent3"/>
          </a:effectRef>
          <a:fontRef idx="minor">
            <a:schemeClr val="lt1"/>
          </a:fontRef>
        </p:style>
        <p:txBody>
          <a:bodyPr>
            <a:noAutofit/>
          </a:bodyPr>
          <a:lstStyle/>
          <a:p>
            <a:pPr algn="ctr"/>
            <a:r>
              <a:rPr lang="en-US" sz="3600" b="1" dirty="0" smtClean="0">
                <a:solidFill>
                  <a:schemeClr val="tx1"/>
                </a:solidFill>
                <a:latin typeface="Arial" pitchFamily="34" charset="0"/>
                <a:cs typeface="Arial" pitchFamily="34" charset="0"/>
              </a:rPr>
              <a:t>COMPARITIVE PRODUCTIVITY</a:t>
            </a:r>
            <a:endParaRPr lang="en-IN" sz="3600" b="1" dirty="0">
              <a:solidFill>
                <a:schemeClr val="tx1"/>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4125813070"/>
              </p:ext>
            </p:extLst>
          </p:nvPr>
        </p:nvGraphicFramePr>
        <p:xfrm>
          <a:off x="533401" y="1219203"/>
          <a:ext cx="8089297" cy="5420486"/>
        </p:xfrm>
        <a:graphic>
          <a:graphicData uri="http://schemas.openxmlformats.org/drawingml/2006/table">
            <a:tbl>
              <a:tblPr firstRow="1" bandRow="1">
                <a:tableStyleId>{00A15C55-8517-42AA-B614-E9B94910E393}</a:tableStyleId>
              </a:tblPr>
              <a:tblGrid>
                <a:gridCol w="518315"/>
                <a:gridCol w="1635115"/>
                <a:gridCol w="1292153"/>
                <a:gridCol w="1862808"/>
                <a:gridCol w="1743054"/>
                <a:gridCol w="1037852"/>
              </a:tblGrid>
              <a:tr h="1002719">
                <a:tc>
                  <a:txBody>
                    <a:bodyPr/>
                    <a:lstStyle/>
                    <a:p>
                      <a:pPr algn="ctr"/>
                      <a:r>
                        <a:rPr lang="en-US" dirty="0" smtClean="0">
                          <a:solidFill>
                            <a:schemeClr val="tx1"/>
                          </a:solidFill>
                        </a:rPr>
                        <a:t>S. No</a:t>
                      </a:r>
                      <a:endParaRPr lang="en-IN" dirty="0">
                        <a:solidFill>
                          <a:schemeClr val="tx1"/>
                        </a:solidFill>
                      </a:endParaRPr>
                    </a:p>
                  </a:txBody>
                  <a:tcPr anchor="ctr">
                    <a:solidFill>
                      <a:schemeClr val="accent1"/>
                    </a:solidFill>
                  </a:tcPr>
                </a:tc>
                <a:tc>
                  <a:txBody>
                    <a:bodyPr/>
                    <a:lstStyle/>
                    <a:p>
                      <a:pPr algn="ctr"/>
                      <a:r>
                        <a:rPr lang="en-US" dirty="0" smtClean="0">
                          <a:solidFill>
                            <a:schemeClr val="tx1"/>
                          </a:solidFill>
                        </a:rPr>
                        <a:t>Crop</a:t>
                      </a:r>
                      <a:endParaRPr lang="en-IN" dirty="0">
                        <a:solidFill>
                          <a:schemeClr val="tx1"/>
                        </a:solidFill>
                      </a:endParaRPr>
                    </a:p>
                  </a:txBody>
                  <a:tcPr anchor="ctr">
                    <a:solidFill>
                      <a:schemeClr val="accent1"/>
                    </a:solidFill>
                  </a:tcPr>
                </a:tc>
                <a:tc>
                  <a:txBody>
                    <a:bodyPr/>
                    <a:lstStyle/>
                    <a:p>
                      <a:pPr algn="ctr"/>
                      <a:r>
                        <a:rPr lang="en-US" dirty="0" smtClean="0">
                          <a:solidFill>
                            <a:schemeClr val="tx1"/>
                          </a:solidFill>
                        </a:rPr>
                        <a:t>Guntur</a:t>
                      </a:r>
                      <a:endParaRPr lang="en-IN" dirty="0">
                        <a:solidFill>
                          <a:schemeClr val="tx1"/>
                        </a:solidFill>
                      </a:endParaRPr>
                    </a:p>
                  </a:txBody>
                  <a:tcPr anchor="ctr">
                    <a:solidFill>
                      <a:schemeClr val="accent1"/>
                    </a:solidFill>
                  </a:tcPr>
                </a:tc>
                <a:tc>
                  <a:txBody>
                    <a:bodyPr/>
                    <a:lstStyle/>
                    <a:p>
                      <a:pPr algn="ctr"/>
                      <a:r>
                        <a:rPr lang="en-US" dirty="0" smtClean="0">
                          <a:solidFill>
                            <a:schemeClr val="tx1"/>
                          </a:solidFill>
                        </a:rPr>
                        <a:t>AP</a:t>
                      </a:r>
                      <a:endParaRPr lang="en-IN" dirty="0">
                        <a:solidFill>
                          <a:schemeClr val="tx1"/>
                        </a:solidFill>
                      </a:endParaRPr>
                    </a:p>
                  </a:txBody>
                  <a:tcPr anchor="ctr">
                    <a:solidFill>
                      <a:schemeClr val="accent1"/>
                    </a:solidFill>
                  </a:tcPr>
                </a:tc>
                <a:tc>
                  <a:txBody>
                    <a:bodyPr/>
                    <a:lstStyle/>
                    <a:p>
                      <a:pPr algn="ctr"/>
                      <a:r>
                        <a:rPr lang="en-US" dirty="0" smtClean="0">
                          <a:solidFill>
                            <a:schemeClr val="tx1"/>
                          </a:solidFill>
                        </a:rPr>
                        <a:t>India</a:t>
                      </a:r>
                      <a:endParaRPr lang="en-IN" dirty="0">
                        <a:solidFill>
                          <a:schemeClr val="tx1"/>
                        </a:solidFill>
                      </a:endParaRPr>
                    </a:p>
                  </a:txBody>
                  <a:tcPr anchor="ctr">
                    <a:solidFill>
                      <a:schemeClr val="accent1"/>
                    </a:solidFill>
                  </a:tcPr>
                </a:tc>
                <a:tc>
                  <a:txBody>
                    <a:bodyPr/>
                    <a:lstStyle/>
                    <a:p>
                      <a:pPr algn="ctr"/>
                      <a:r>
                        <a:rPr lang="en-US" dirty="0" smtClean="0">
                          <a:solidFill>
                            <a:schemeClr val="tx1"/>
                          </a:solidFill>
                        </a:rPr>
                        <a:t>World</a:t>
                      </a:r>
                      <a:endParaRPr lang="en-IN" dirty="0">
                        <a:solidFill>
                          <a:schemeClr val="tx1"/>
                        </a:solidFill>
                      </a:endParaRPr>
                    </a:p>
                  </a:txBody>
                  <a:tcPr anchor="ctr">
                    <a:solidFill>
                      <a:schemeClr val="accent1"/>
                    </a:solidFill>
                  </a:tcPr>
                </a:tc>
              </a:tr>
              <a:tr h="1002719">
                <a:tc>
                  <a:txBody>
                    <a:bodyPr/>
                    <a:lstStyle/>
                    <a:p>
                      <a:r>
                        <a:rPr lang="en-US" dirty="0" smtClean="0">
                          <a:solidFill>
                            <a:schemeClr val="tx1"/>
                          </a:solidFill>
                          <a:latin typeface="Cambria" pitchFamily="18" charset="0"/>
                        </a:rPr>
                        <a:t>1.</a:t>
                      </a:r>
                      <a:endParaRPr lang="en-IN" dirty="0">
                        <a:solidFill>
                          <a:schemeClr val="tx1"/>
                        </a:solidFill>
                        <a:latin typeface="Cambria" pitchFamily="18" charset="0"/>
                      </a:endParaRPr>
                    </a:p>
                  </a:txBody>
                  <a:tcPr anchor="ctr">
                    <a:noFill/>
                  </a:tcPr>
                </a:tc>
                <a:tc>
                  <a:txBody>
                    <a:bodyPr/>
                    <a:lstStyle/>
                    <a:p>
                      <a:r>
                        <a:rPr lang="en-US" dirty="0" smtClean="0">
                          <a:solidFill>
                            <a:schemeClr val="tx1"/>
                          </a:solidFill>
                          <a:latin typeface="Cambria" pitchFamily="18" charset="0"/>
                        </a:rPr>
                        <a:t>Paddy (Rice)</a:t>
                      </a:r>
                      <a:endParaRPr lang="en-IN" dirty="0">
                        <a:solidFill>
                          <a:schemeClr val="tx1"/>
                        </a:solidFill>
                        <a:latin typeface="Cambria" pitchFamily="18" charset="0"/>
                      </a:endParaRPr>
                    </a:p>
                  </a:txBody>
                  <a:tcPr anchor="ctr">
                    <a:noFill/>
                  </a:tcPr>
                </a:tc>
                <a:tc>
                  <a:txBody>
                    <a:bodyPr/>
                    <a:lstStyle/>
                    <a:p>
                      <a:pPr algn="ctr"/>
                      <a:r>
                        <a:rPr lang="en-US" dirty="0" smtClean="0">
                          <a:solidFill>
                            <a:schemeClr val="tx1"/>
                          </a:solidFill>
                          <a:latin typeface="Cambria" pitchFamily="18" charset="0"/>
                        </a:rPr>
                        <a:t>3158</a:t>
                      </a:r>
                      <a:endParaRPr lang="en-IN" dirty="0">
                        <a:solidFill>
                          <a:schemeClr val="tx1"/>
                        </a:solidFill>
                        <a:latin typeface="Cambria" pitchFamily="18" charset="0"/>
                      </a:endParaRPr>
                    </a:p>
                  </a:txBody>
                  <a:tcPr anchor="ctr">
                    <a:noFill/>
                  </a:tcPr>
                </a:tc>
                <a:tc>
                  <a:txBody>
                    <a:bodyPr/>
                    <a:lstStyle/>
                    <a:p>
                      <a:pPr algn="ctr"/>
                      <a:r>
                        <a:rPr lang="en-US" dirty="0" smtClean="0">
                          <a:solidFill>
                            <a:schemeClr val="tx1"/>
                          </a:solidFill>
                          <a:latin typeface="Cambria" pitchFamily="18" charset="0"/>
                        </a:rPr>
                        <a:t>3152</a:t>
                      </a:r>
                    </a:p>
                    <a:p>
                      <a:pPr algn="ctr"/>
                      <a:r>
                        <a:rPr lang="en-US" dirty="0" smtClean="0">
                          <a:solidFill>
                            <a:schemeClr val="tx1"/>
                          </a:solidFill>
                          <a:latin typeface="Cambria" pitchFamily="18" charset="0"/>
                        </a:rPr>
                        <a:t>(Nellore 3709)</a:t>
                      </a:r>
                      <a:endParaRPr lang="en-IN" dirty="0">
                        <a:solidFill>
                          <a:schemeClr val="tx1"/>
                        </a:solidFill>
                        <a:latin typeface="Cambria" pitchFamily="18" charset="0"/>
                      </a:endParaRPr>
                    </a:p>
                  </a:txBody>
                  <a:tcPr anchor="ctr">
                    <a:noFill/>
                  </a:tcPr>
                </a:tc>
                <a:tc>
                  <a:txBody>
                    <a:bodyPr/>
                    <a:lstStyle/>
                    <a:p>
                      <a:pPr algn="ctr"/>
                      <a:r>
                        <a:rPr lang="en-US" dirty="0" smtClean="0">
                          <a:solidFill>
                            <a:schemeClr val="tx1"/>
                          </a:solidFill>
                          <a:latin typeface="Cambria" pitchFamily="18" charset="0"/>
                        </a:rPr>
                        <a:t>3721</a:t>
                      </a:r>
                    </a:p>
                    <a:p>
                      <a:pPr algn="ctr"/>
                      <a:r>
                        <a:rPr lang="en-US" dirty="0" smtClean="0">
                          <a:solidFill>
                            <a:schemeClr val="tx1"/>
                          </a:solidFill>
                          <a:latin typeface="Cambria" pitchFamily="18" charset="0"/>
                        </a:rPr>
                        <a:t>(Punjab)</a:t>
                      </a:r>
                      <a:endParaRPr lang="en-IN" dirty="0">
                        <a:solidFill>
                          <a:schemeClr val="tx1"/>
                        </a:solidFill>
                        <a:latin typeface="Cambria" pitchFamily="18" charset="0"/>
                      </a:endParaRPr>
                    </a:p>
                  </a:txBody>
                  <a:tcPr anchor="ctr">
                    <a:noFill/>
                  </a:tcPr>
                </a:tc>
                <a:tc>
                  <a:txBody>
                    <a:bodyPr/>
                    <a:lstStyle/>
                    <a:p>
                      <a:pPr algn="ctr"/>
                      <a:r>
                        <a:rPr lang="en-US" dirty="0" smtClean="0">
                          <a:solidFill>
                            <a:schemeClr val="tx1"/>
                          </a:solidFill>
                          <a:latin typeface="Cambria" pitchFamily="18" charset="0"/>
                        </a:rPr>
                        <a:t>6775</a:t>
                      </a:r>
                    </a:p>
                    <a:p>
                      <a:pPr algn="ctr"/>
                      <a:r>
                        <a:rPr lang="en-US" dirty="0" smtClean="0">
                          <a:solidFill>
                            <a:schemeClr val="tx1"/>
                          </a:solidFill>
                          <a:latin typeface="Cambria" pitchFamily="18" charset="0"/>
                        </a:rPr>
                        <a:t>(China )</a:t>
                      </a:r>
                      <a:endParaRPr lang="en-IN" dirty="0">
                        <a:solidFill>
                          <a:schemeClr val="tx1"/>
                        </a:solidFill>
                        <a:latin typeface="Cambria" pitchFamily="18" charset="0"/>
                      </a:endParaRPr>
                    </a:p>
                  </a:txBody>
                  <a:tcPr anchor="ctr">
                    <a:noFill/>
                  </a:tcPr>
                </a:tc>
              </a:tr>
              <a:tr h="904109">
                <a:tc>
                  <a:txBody>
                    <a:bodyPr/>
                    <a:lstStyle/>
                    <a:p>
                      <a:r>
                        <a:rPr lang="en-US" dirty="0" smtClean="0">
                          <a:solidFill>
                            <a:schemeClr val="tx1"/>
                          </a:solidFill>
                          <a:latin typeface="Cambria" pitchFamily="18" charset="0"/>
                        </a:rPr>
                        <a:t>2.</a:t>
                      </a:r>
                      <a:endParaRPr lang="en-IN" dirty="0">
                        <a:solidFill>
                          <a:schemeClr val="tx1"/>
                        </a:solidFill>
                        <a:latin typeface="Cambria" pitchFamily="18" charset="0"/>
                      </a:endParaRPr>
                    </a:p>
                  </a:txBody>
                  <a:tcPr anchor="ctr">
                    <a:noFill/>
                  </a:tcPr>
                </a:tc>
                <a:tc>
                  <a:txBody>
                    <a:bodyPr/>
                    <a:lstStyle/>
                    <a:p>
                      <a:r>
                        <a:rPr lang="en-US" dirty="0" smtClean="0">
                          <a:solidFill>
                            <a:schemeClr val="tx1"/>
                          </a:solidFill>
                          <a:latin typeface="Cambria" pitchFamily="18" charset="0"/>
                        </a:rPr>
                        <a:t>Cotton (</a:t>
                      </a:r>
                      <a:r>
                        <a:rPr lang="en-US" dirty="0" err="1" smtClean="0">
                          <a:solidFill>
                            <a:schemeClr val="tx1"/>
                          </a:solidFill>
                          <a:latin typeface="Cambria" pitchFamily="18" charset="0"/>
                        </a:rPr>
                        <a:t>Kapas</a:t>
                      </a:r>
                      <a:r>
                        <a:rPr lang="en-US" dirty="0" smtClean="0">
                          <a:solidFill>
                            <a:schemeClr val="tx1"/>
                          </a:solidFill>
                          <a:latin typeface="Cambria" pitchFamily="18" charset="0"/>
                        </a:rPr>
                        <a:t>)</a:t>
                      </a:r>
                      <a:endParaRPr lang="en-IN" dirty="0">
                        <a:solidFill>
                          <a:schemeClr val="tx1"/>
                        </a:solidFill>
                        <a:latin typeface="Cambria" pitchFamily="18" charset="0"/>
                      </a:endParaRPr>
                    </a:p>
                  </a:txBody>
                  <a:tcPr anchor="ctr">
                    <a:noFill/>
                  </a:tcPr>
                </a:tc>
                <a:tc>
                  <a:txBody>
                    <a:bodyPr/>
                    <a:lstStyle/>
                    <a:p>
                      <a:pPr algn="ctr"/>
                      <a:r>
                        <a:rPr lang="en-US" dirty="0" smtClean="0">
                          <a:solidFill>
                            <a:schemeClr val="tx1"/>
                          </a:solidFill>
                          <a:latin typeface="Cambria" pitchFamily="18" charset="0"/>
                        </a:rPr>
                        <a:t>1095</a:t>
                      </a:r>
                      <a:endParaRPr lang="en-IN" dirty="0">
                        <a:solidFill>
                          <a:schemeClr val="tx1"/>
                        </a:solidFill>
                        <a:latin typeface="Cambria" pitchFamily="18" charset="0"/>
                      </a:endParaRPr>
                    </a:p>
                  </a:txBody>
                  <a:tcPr anchor="ctr">
                    <a:noFill/>
                  </a:tcPr>
                </a:tc>
                <a:tc>
                  <a:txBody>
                    <a:bodyPr/>
                    <a:lstStyle/>
                    <a:p>
                      <a:pPr algn="ctr"/>
                      <a:r>
                        <a:rPr lang="en-US" dirty="0" smtClean="0">
                          <a:solidFill>
                            <a:schemeClr val="tx1"/>
                          </a:solidFill>
                          <a:latin typeface="Cambria" pitchFamily="18" charset="0"/>
                        </a:rPr>
                        <a:t>796</a:t>
                      </a:r>
                    </a:p>
                    <a:p>
                      <a:pPr algn="ctr"/>
                      <a:r>
                        <a:rPr lang="en-US" sz="1600" dirty="0" smtClean="0">
                          <a:solidFill>
                            <a:schemeClr val="tx1"/>
                          </a:solidFill>
                          <a:latin typeface="Cambria" pitchFamily="18" charset="0"/>
                        </a:rPr>
                        <a:t>(</a:t>
                      </a:r>
                      <a:r>
                        <a:rPr lang="en-US" sz="1600" dirty="0" err="1" smtClean="0">
                          <a:solidFill>
                            <a:schemeClr val="tx1"/>
                          </a:solidFill>
                          <a:latin typeface="Cambria" pitchFamily="18" charset="0"/>
                        </a:rPr>
                        <a:t>Prakasam</a:t>
                      </a:r>
                      <a:r>
                        <a:rPr lang="en-US" sz="1600" dirty="0" smtClean="0">
                          <a:solidFill>
                            <a:schemeClr val="tx1"/>
                          </a:solidFill>
                          <a:latin typeface="Cambria" pitchFamily="18" charset="0"/>
                        </a:rPr>
                        <a:t> 1324)</a:t>
                      </a:r>
                      <a:endParaRPr lang="en-IN" dirty="0">
                        <a:solidFill>
                          <a:schemeClr val="tx1"/>
                        </a:solidFill>
                        <a:latin typeface="Cambria" pitchFamily="18" charset="0"/>
                      </a:endParaRPr>
                    </a:p>
                  </a:txBody>
                  <a:tcPr anchor="ctr">
                    <a:noFill/>
                  </a:tcPr>
                </a:tc>
                <a:tc>
                  <a:txBody>
                    <a:bodyPr/>
                    <a:lstStyle/>
                    <a:p>
                      <a:pPr algn="ctr"/>
                      <a:r>
                        <a:rPr lang="en-US" dirty="0" smtClean="0">
                          <a:solidFill>
                            <a:schemeClr val="tx1"/>
                          </a:solidFill>
                          <a:latin typeface="Cambria" pitchFamily="18" charset="0"/>
                        </a:rPr>
                        <a:t>1542</a:t>
                      </a:r>
                    </a:p>
                    <a:p>
                      <a:pPr algn="ctr"/>
                      <a:r>
                        <a:rPr lang="en-US" dirty="0" smtClean="0">
                          <a:solidFill>
                            <a:schemeClr val="tx1"/>
                          </a:solidFill>
                          <a:latin typeface="Cambria" pitchFamily="18" charset="0"/>
                        </a:rPr>
                        <a:t>(</a:t>
                      </a:r>
                      <a:r>
                        <a:rPr lang="en-US" dirty="0" err="1" smtClean="0">
                          <a:solidFill>
                            <a:schemeClr val="tx1"/>
                          </a:solidFill>
                          <a:latin typeface="Cambria" pitchFamily="18" charset="0"/>
                        </a:rPr>
                        <a:t>Rajastan</a:t>
                      </a:r>
                      <a:r>
                        <a:rPr lang="en-US" dirty="0" smtClean="0">
                          <a:solidFill>
                            <a:schemeClr val="tx1"/>
                          </a:solidFill>
                          <a:latin typeface="Cambria" pitchFamily="18" charset="0"/>
                        </a:rPr>
                        <a:t> 2151)</a:t>
                      </a:r>
                      <a:endParaRPr lang="en-IN" dirty="0">
                        <a:solidFill>
                          <a:schemeClr val="tx1"/>
                        </a:solidFill>
                        <a:latin typeface="Cambria" pitchFamily="18" charset="0"/>
                      </a:endParaRPr>
                    </a:p>
                  </a:txBody>
                  <a:tcPr anchor="ctr">
                    <a:noFill/>
                  </a:tcPr>
                </a:tc>
                <a:tc>
                  <a:txBody>
                    <a:bodyPr/>
                    <a:lstStyle/>
                    <a:p>
                      <a:pPr algn="ctr"/>
                      <a:r>
                        <a:rPr lang="en-US" dirty="0" smtClean="0">
                          <a:solidFill>
                            <a:schemeClr val="tx1"/>
                          </a:solidFill>
                          <a:latin typeface="Cambria" pitchFamily="18" charset="0"/>
                        </a:rPr>
                        <a:t>2298</a:t>
                      </a:r>
                    </a:p>
                    <a:p>
                      <a:pPr algn="ctr"/>
                      <a:r>
                        <a:rPr lang="en-US" dirty="0" smtClean="0">
                          <a:solidFill>
                            <a:schemeClr val="tx1"/>
                          </a:solidFill>
                          <a:latin typeface="Cambria" pitchFamily="18" charset="0"/>
                        </a:rPr>
                        <a:t>(China)</a:t>
                      </a:r>
                      <a:endParaRPr lang="en-IN" dirty="0">
                        <a:solidFill>
                          <a:schemeClr val="tx1"/>
                        </a:solidFill>
                        <a:latin typeface="Cambria" pitchFamily="18" charset="0"/>
                      </a:endParaRPr>
                    </a:p>
                  </a:txBody>
                  <a:tcPr anchor="ctr">
                    <a:noFill/>
                  </a:tcPr>
                </a:tc>
              </a:tr>
              <a:tr h="625162">
                <a:tc>
                  <a:txBody>
                    <a:bodyPr/>
                    <a:lstStyle/>
                    <a:p>
                      <a:r>
                        <a:rPr lang="en-US" dirty="0" smtClean="0">
                          <a:solidFill>
                            <a:schemeClr val="tx1"/>
                          </a:solidFill>
                          <a:latin typeface="Cambria" pitchFamily="18" charset="0"/>
                        </a:rPr>
                        <a:t>3.</a:t>
                      </a:r>
                      <a:endParaRPr lang="en-IN" dirty="0">
                        <a:solidFill>
                          <a:schemeClr val="tx1"/>
                        </a:solidFill>
                        <a:latin typeface="Cambria" pitchFamily="18" charset="0"/>
                      </a:endParaRPr>
                    </a:p>
                  </a:txBody>
                  <a:tcPr anchor="ctr">
                    <a:noFill/>
                  </a:tcPr>
                </a:tc>
                <a:tc>
                  <a:txBody>
                    <a:bodyPr/>
                    <a:lstStyle/>
                    <a:p>
                      <a:r>
                        <a:rPr lang="en-US" dirty="0" err="1" smtClean="0">
                          <a:solidFill>
                            <a:schemeClr val="tx1"/>
                          </a:solidFill>
                          <a:latin typeface="Cambria" pitchFamily="18" charset="0"/>
                        </a:rPr>
                        <a:t>Blackgram</a:t>
                      </a:r>
                      <a:endParaRPr lang="en-IN" dirty="0">
                        <a:solidFill>
                          <a:schemeClr val="tx1"/>
                        </a:solidFill>
                        <a:latin typeface="Cambria" pitchFamily="18" charset="0"/>
                      </a:endParaRPr>
                    </a:p>
                  </a:txBody>
                  <a:tcPr anchor="ctr">
                    <a:noFill/>
                  </a:tcPr>
                </a:tc>
                <a:tc>
                  <a:txBody>
                    <a:bodyPr/>
                    <a:lstStyle/>
                    <a:p>
                      <a:pPr algn="ctr"/>
                      <a:r>
                        <a:rPr lang="en-US" sz="2000" b="1" dirty="0" smtClean="0">
                          <a:solidFill>
                            <a:srgbClr val="FFFF00"/>
                          </a:solidFill>
                          <a:latin typeface="Cambria" pitchFamily="18" charset="0"/>
                        </a:rPr>
                        <a:t>1099</a:t>
                      </a:r>
                      <a:endParaRPr lang="en-IN" sz="2000" b="1" dirty="0">
                        <a:solidFill>
                          <a:srgbClr val="FFFF00"/>
                        </a:solidFill>
                        <a:latin typeface="Cambria" pitchFamily="18" charset="0"/>
                      </a:endParaRPr>
                    </a:p>
                  </a:txBody>
                  <a:tcPr anchor="ctr">
                    <a:noFill/>
                  </a:tcPr>
                </a:tc>
                <a:tc>
                  <a:txBody>
                    <a:bodyPr/>
                    <a:lstStyle/>
                    <a:p>
                      <a:pPr algn="ctr"/>
                      <a:r>
                        <a:rPr lang="en-US" dirty="0" smtClean="0">
                          <a:solidFill>
                            <a:schemeClr val="tx1"/>
                          </a:solidFill>
                          <a:latin typeface="Cambria" pitchFamily="18" charset="0"/>
                        </a:rPr>
                        <a:t>681</a:t>
                      </a:r>
                      <a:endParaRPr lang="en-IN" dirty="0">
                        <a:solidFill>
                          <a:schemeClr val="tx1"/>
                        </a:solidFill>
                        <a:latin typeface="Cambria" pitchFamily="18" charset="0"/>
                      </a:endParaRPr>
                    </a:p>
                  </a:txBody>
                  <a:tcPr anchor="ctr">
                    <a:noFill/>
                  </a:tcPr>
                </a:tc>
                <a:tc>
                  <a:txBody>
                    <a:bodyPr/>
                    <a:lstStyle/>
                    <a:p>
                      <a:pPr algn="ctr"/>
                      <a:r>
                        <a:rPr lang="en-US" dirty="0" smtClean="0">
                          <a:solidFill>
                            <a:schemeClr val="tx1"/>
                          </a:solidFill>
                          <a:latin typeface="Cambria" pitchFamily="18" charset="0"/>
                        </a:rPr>
                        <a:t>735</a:t>
                      </a:r>
                      <a:endParaRPr lang="en-IN" dirty="0">
                        <a:solidFill>
                          <a:schemeClr val="tx1"/>
                        </a:solidFill>
                        <a:latin typeface="Cambria" pitchFamily="18" charset="0"/>
                      </a:endParaRPr>
                    </a:p>
                  </a:txBody>
                  <a:tcPr anchor="ctr">
                    <a:noFill/>
                  </a:tcPr>
                </a:tc>
                <a:tc>
                  <a:txBody>
                    <a:bodyPr/>
                    <a:lstStyle/>
                    <a:p>
                      <a:pPr algn="ctr"/>
                      <a:r>
                        <a:rPr lang="en-US" dirty="0" smtClean="0">
                          <a:solidFill>
                            <a:schemeClr val="tx1"/>
                          </a:solidFill>
                          <a:latin typeface="Cambria" pitchFamily="18" charset="0"/>
                        </a:rPr>
                        <a:t>890</a:t>
                      </a:r>
                      <a:endParaRPr lang="en-IN" dirty="0">
                        <a:solidFill>
                          <a:schemeClr val="tx1"/>
                        </a:solidFill>
                        <a:latin typeface="Cambria" pitchFamily="18" charset="0"/>
                      </a:endParaRPr>
                    </a:p>
                  </a:txBody>
                  <a:tcPr anchor="ctr">
                    <a:noFill/>
                  </a:tcPr>
                </a:tc>
              </a:tr>
              <a:tr h="625162">
                <a:tc>
                  <a:txBody>
                    <a:bodyPr/>
                    <a:lstStyle/>
                    <a:p>
                      <a:r>
                        <a:rPr lang="en-US" dirty="0" smtClean="0">
                          <a:solidFill>
                            <a:schemeClr val="tx1"/>
                          </a:solidFill>
                          <a:latin typeface="Cambria" pitchFamily="18" charset="0"/>
                        </a:rPr>
                        <a:t>4.</a:t>
                      </a:r>
                      <a:endParaRPr lang="en-IN" dirty="0">
                        <a:solidFill>
                          <a:schemeClr val="tx1"/>
                        </a:solidFill>
                        <a:latin typeface="Cambria" pitchFamily="18" charset="0"/>
                      </a:endParaRPr>
                    </a:p>
                  </a:txBody>
                  <a:tcPr anchor="ctr">
                    <a:noFill/>
                  </a:tcPr>
                </a:tc>
                <a:tc>
                  <a:txBody>
                    <a:bodyPr/>
                    <a:lstStyle/>
                    <a:p>
                      <a:r>
                        <a:rPr lang="en-US" dirty="0" err="1" smtClean="0">
                          <a:solidFill>
                            <a:schemeClr val="tx1"/>
                          </a:solidFill>
                          <a:latin typeface="Cambria" pitchFamily="18" charset="0"/>
                        </a:rPr>
                        <a:t>Greengram</a:t>
                      </a:r>
                      <a:endParaRPr lang="en-IN" dirty="0">
                        <a:solidFill>
                          <a:schemeClr val="tx1"/>
                        </a:solidFill>
                        <a:latin typeface="Cambria" pitchFamily="18" charset="0"/>
                      </a:endParaRPr>
                    </a:p>
                  </a:txBody>
                  <a:tcPr anchor="ctr">
                    <a:noFill/>
                  </a:tcPr>
                </a:tc>
                <a:tc>
                  <a:txBody>
                    <a:bodyPr/>
                    <a:lstStyle/>
                    <a:p>
                      <a:pPr algn="ctr"/>
                      <a:r>
                        <a:rPr lang="en-US" b="1" dirty="0" smtClean="0">
                          <a:solidFill>
                            <a:srgbClr val="7030A0"/>
                          </a:solidFill>
                          <a:latin typeface="Cambria" pitchFamily="18" charset="0"/>
                        </a:rPr>
                        <a:t>872</a:t>
                      </a:r>
                      <a:endParaRPr lang="en-IN" b="1" dirty="0">
                        <a:solidFill>
                          <a:srgbClr val="7030A0"/>
                        </a:solidFill>
                        <a:latin typeface="Cambria" pitchFamily="18" charset="0"/>
                      </a:endParaRPr>
                    </a:p>
                  </a:txBody>
                  <a:tcPr anchor="ctr">
                    <a:noFill/>
                  </a:tcPr>
                </a:tc>
                <a:tc>
                  <a:txBody>
                    <a:bodyPr/>
                    <a:lstStyle/>
                    <a:p>
                      <a:pPr algn="ctr"/>
                      <a:r>
                        <a:rPr lang="en-US" dirty="0" smtClean="0">
                          <a:solidFill>
                            <a:schemeClr val="tx1"/>
                          </a:solidFill>
                          <a:latin typeface="Cambria" pitchFamily="18" charset="0"/>
                        </a:rPr>
                        <a:t>573</a:t>
                      </a:r>
                      <a:endParaRPr lang="en-IN" dirty="0">
                        <a:solidFill>
                          <a:schemeClr val="tx1"/>
                        </a:solidFill>
                        <a:latin typeface="Cambria" pitchFamily="18" charset="0"/>
                      </a:endParaRPr>
                    </a:p>
                  </a:txBody>
                  <a:tcPr anchor="ctr">
                    <a:noFill/>
                  </a:tcPr>
                </a:tc>
                <a:tc>
                  <a:txBody>
                    <a:bodyPr/>
                    <a:lstStyle/>
                    <a:p>
                      <a:pPr algn="ctr"/>
                      <a:r>
                        <a:rPr lang="en-US" dirty="0" smtClean="0">
                          <a:solidFill>
                            <a:schemeClr val="tx1"/>
                          </a:solidFill>
                          <a:latin typeface="Cambria" pitchFamily="18" charset="0"/>
                        </a:rPr>
                        <a:t>735</a:t>
                      </a:r>
                      <a:endParaRPr lang="en-IN" dirty="0">
                        <a:solidFill>
                          <a:schemeClr val="tx1"/>
                        </a:solidFill>
                        <a:latin typeface="Cambria" pitchFamily="18" charset="0"/>
                      </a:endParaRPr>
                    </a:p>
                  </a:txBody>
                  <a:tcPr anchor="ctr">
                    <a:noFill/>
                  </a:tcPr>
                </a:tc>
                <a:tc>
                  <a:txBody>
                    <a:bodyPr/>
                    <a:lstStyle/>
                    <a:p>
                      <a:pPr algn="ctr"/>
                      <a:r>
                        <a:rPr lang="en-US" dirty="0" smtClean="0">
                          <a:solidFill>
                            <a:schemeClr val="tx1"/>
                          </a:solidFill>
                          <a:latin typeface="Cambria" pitchFamily="18" charset="0"/>
                        </a:rPr>
                        <a:t>890</a:t>
                      </a:r>
                      <a:endParaRPr lang="en-IN" dirty="0">
                        <a:solidFill>
                          <a:schemeClr val="tx1"/>
                        </a:solidFill>
                        <a:latin typeface="Cambria" pitchFamily="18" charset="0"/>
                      </a:endParaRPr>
                    </a:p>
                  </a:txBody>
                  <a:tcPr anchor="ctr">
                    <a:noFill/>
                  </a:tcPr>
                </a:tc>
              </a:tr>
              <a:tr h="625162">
                <a:tc>
                  <a:txBody>
                    <a:bodyPr/>
                    <a:lstStyle/>
                    <a:p>
                      <a:r>
                        <a:rPr lang="en-US" dirty="0" smtClean="0">
                          <a:solidFill>
                            <a:schemeClr val="tx1"/>
                          </a:solidFill>
                          <a:latin typeface="Cambria" pitchFamily="18" charset="0"/>
                        </a:rPr>
                        <a:t>5.</a:t>
                      </a:r>
                      <a:endParaRPr lang="en-IN" dirty="0">
                        <a:solidFill>
                          <a:schemeClr val="tx1"/>
                        </a:solidFill>
                        <a:latin typeface="Cambria" pitchFamily="18" charset="0"/>
                      </a:endParaRPr>
                    </a:p>
                  </a:txBody>
                  <a:tcPr anchor="ctr">
                    <a:noFill/>
                  </a:tcPr>
                </a:tc>
                <a:tc>
                  <a:txBody>
                    <a:bodyPr/>
                    <a:lstStyle/>
                    <a:p>
                      <a:r>
                        <a:rPr lang="en-US" dirty="0" smtClean="0">
                          <a:solidFill>
                            <a:schemeClr val="tx1"/>
                          </a:solidFill>
                          <a:latin typeface="Cambria" pitchFamily="18" charset="0"/>
                        </a:rPr>
                        <a:t>Maize</a:t>
                      </a:r>
                      <a:endParaRPr lang="en-IN" dirty="0">
                        <a:solidFill>
                          <a:schemeClr val="tx1"/>
                        </a:solidFill>
                        <a:latin typeface="Cambria" pitchFamily="18" charset="0"/>
                      </a:endParaRPr>
                    </a:p>
                  </a:txBody>
                  <a:tcPr anchor="ctr">
                    <a:noFill/>
                  </a:tcPr>
                </a:tc>
                <a:tc>
                  <a:txBody>
                    <a:bodyPr/>
                    <a:lstStyle/>
                    <a:p>
                      <a:pPr algn="ctr"/>
                      <a:r>
                        <a:rPr lang="en-US" sz="1800" b="1" dirty="0" smtClean="0">
                          <a:solidFill>
                            <a:srgbClr val="FFFF00"/>
                          </a:solidFill>
                          <a:latin typeface="Cambria" pitchFamily="18" charset="0"/>
                        </a:rPr>
                        <a:t>9144</a:t>
                      </a:r>
                      <a:endParaRPr lang="en-IN" b="1" dirty="0">
                        <a:solidFill>
                          <a:srgbClr val="FFFF00"/>
                        </a:solidFill>
                        <a:latin typeface="Cambria" pitchFamily="18" charset="0"/>
                      </a:endParaRPr>
                    </a:p>
                  </a:txBody>
                  <a:tcPr anchor="ctr">
                    <a:noFill/>
                  </a:tcPr>
                </a:tc>
                <a:tc>
                  <a:txBody>
                    <a:bodyPr/>
                    <a:lstStyle/>
                    <a:p>
                      <a:pPr algn="ctr"/>
                      <a:r>
                        <a:rPr lang="en-US" dirty="0" smtClean="0">
                          <a:solidFill>
                            <a:schemeClr val="tx1"/>
                          </a:solidFill>
                          <a:latin typeface="Cambria" pitchFamily="18" charset="0"/>
                        </a:rPr>
                        <a:t>4475</a:t>
                      </a:r>
                      <a:endParaRPr lang="en-IN" dirty="0">
                        <a:solidFill>
                          <a:schemeClr val="tx1"/>
                        </a:solidFill>
                        <a:latin typeface="Cambria" pitchFamily="18" charset="0"/>
                      </a:endParaRPr>
                    </a:p>
                  </a:txBody>
                  <a:tcPr anchor="ctr">
                    <a:noFill/>
                  </a:tcPr>
                </a:tc>
                <a:tc>
                  <a:txBody>
                    <a:bodyPr/>
                    <a:lstStyle/>
                    <a:p>
                      <a:pPr algn="ctr"/>
                      <a:r>
                        <a:rPr lang="en-US" dirty="0" smtClean="0">
                          <a:solidFill>
                            <a:schemeClr val="tx1"/>
                          </a:solidFill>
                          <a:latin typeface="Cambria" pitchFamily="18" charset="0"/>
                        </a:rPr>
                        <a:t>2583</a:t>
                      </a:r>
                      <a:endParaRPr lang="en-IN" dirty="0">
                        <a:solidFill>
                          <a:schemeClr val="tx1"/>
                        </a:solidFill>
                        <a:latin typeface="Cambria" pitchFamily="18" charset="0"/>
                      </a:endParaRPr>
                    </a:p>
                  </a:txBody>
                  <a:tcPr anchor="ctr">
                    <a:noFill/>
                  </a:tcPr>
                </a:tc>
                <a:tc>
                  <a:txBody>
                    <a:bodyPr/>
                    <a:lstStyle/>
                    <a:p>
                      <a:pPr algn="ctr"/>
                      <a:r>
                        <a:rPr lang="en-US" dirty="0" smtClean="0">
                          <a:solidFill>
                            <a:schemeClr val="tx1"/>
                          </a:solidFill>
                          <a:latin typeface="Cambria" pitchFamily="18" charset="0"/>
                        </a:rPr>
                        <a:t>4930</a:t>
                      </a:r>
                      <a:endParaRPr lang="en-IN" dirty="0">
                        <a:solidFill>
                          <a:schemeClr val="tx1"/>
                        </a:solidFill>
                        <a:latin typeface="Cambria" pitchFamily="18" charset="0"/>
                      </a:endParaRPr>
                    </a:p>
                  </a:txBody>
                  <a:tcPr anchor="ctr">
                    <a:noFill/>
                  </a:tcPr>
                </a:tc>
              </a:tr>
              <a:tr h="625162">
                <a:tc>
                  <a:txBody>
                    <a:bodyPr/>
                    <a:lstStyle/>
                    <a:p>
                      <a:r>
                        <a:rPr lang="en-IN" dirty="0" smtClean="0">
                          <a:solidFill>
                            <a:schemeClr val="tx1"/>
                          </a:solidFill>
                          <a:latin typeface="Cambria" pitchFamily="18" charset="0"/>
                        </a:rPr>
                        <a:t>6.</a:t>
                      </a:r>
                      <a:endParaRPr lang="en-IN" dirty="0">
                        <a:solidFill>
                          <a:schemeClr val="tx1"/>
                        </a:solidFill>
                        <a:latin typeface="Cambria" pitchFamily="18" charset="0"/>
                      </a:endParaRPr>
                    </a:p>
                  </a:txBody>
                  <a:tcPr anchor="ctr">
                    <a:noFill/>
                  </a:tcPr>
                </a:tc>
                <a:tc>
                  <a:txBody>
                    <a:bodyPr/>
                    <a:lstStyle/>
                    <a:p>
                      <a:r>
                        <a:rPr lang="en-IN" dirty="0" err="1" smtClean="0">
                          <a:solidFill>
                            <a:schemeClr val="tx1"/>
                          </a:solidFill>
                          <a:latin typeface="Cambria" pitchFamily="18" charset="0"/>
                        </a:rPr>
                        <a:t>Jowar</a:t>
                      </a:r>
                      <a:endParaRPr lang="en-IN" dirty="0">
                        <a:solidFill>
                          <a:schemeClr val="tx1"/>
                        </a:solidFill>
                        <a:latin typeface="Cambria" pitchFamily="18" charset="0"/>
                      </a:endParaRPr>
                    </a:p>
                  </a:txBody>
                  <a:tcPr anchor="ctr">
                    <a:noFill/>
                  </a:tcPr>
                </a:tc>
                <a:tc>
                  <a:txBody>
                    <a:bodyPr/>
                    <a:lstStyle/>
                    <a:p>
                      <a:pPr algn="ctr"/>
                      <a:r>
                        <a:rPr lang="en-IN" b="1" dirty="0" smtClean="0">
                          <a:solidFill>
                            <a:srgbClr val="FFFF00"/>
                          </a:solidFill>
                          <a:latin typeface="Cambria" pitchFamily="18" charset="0"/>
                        </a:rPr>
                        <a:t>5987</a:t>
                      </a:r>
                      <a:endParaRPr lang="en-IN" b="1" dirty="0">
                        <a:solidFill>
                          <a:srgbClr val="FFFF00"/>
                        </a:solidFill>
                        <a:latin typeface="Cambria" pitchFamily="18" charset="0"/>
                      </a:endParaRPr>
                    </a:p>
                  </a:txBody>
                  <a:tcPr anchor="ctr">
                    <a:noFill/>
                  </a:tcPr>
                </a:tc>
                <a:tc>
                  <a:txBody>
                    <a:bodyPr/>
                    <a:lstStyle/>
                    <a:p>
                      <a:pPr algn="ctr"/>
                      <a:r>
                        <a:rPr lang="en-IN" dirty="0" smtClean="0">
                          <a:solidFill>
                            <a:schemeClr val="tx1"/>
                          </a:solidFill>
                          <a:latin typeface="Cambria" pitchFamily="18" charset="0"/>
                        </a:rPr>
                        <a:t>2411</a:t>
                      </a:r>
                      <a:endParaRPr lang="en-IN" dirty="0">
                        <a:solidFill>
                          <a:schemeClr val="tx1"/>
                        </a:solidFill>
                        <a:latin typeface="Cambria" pitchFamily="18" charset="0"/>
                      </a:endParaRPr>
                    </a:p>
                  </a:txBody>
                  <a:tcPr anchor="ctr">
                    <a:noFill/>
                  </a:tcPr>
                </a:tc>
                <a:tc>
                  <a:txBody>
                    <a:bodyPr/>
                    <a:lstStyle/>
                    <a:p>
                      <a:pPr algn="ctr"/>
                      <a:r>
                        <a:rPr lang="en-IN" dirty="0" smtClean="0">
                          <a:solidFill>
                            <a:schemeClr val="tx1"/>
                          </a:solidFill>
                          <a:latin typeface="Cambria" pitchFamily="18" charset="0"/>
                        </a:rPr>
                        <a:t>962</a:t>
                      </a:r>
                      <a:endParaRPr lang="en-IN" dirty="0">
                        <a:solidFill>
                          <a:schemeClr val="tx1"/>
                        </a:solidFill>
                        <a:latin typeface="Cambria" pitchFamily="18" charset="0"/>
                      </a:endParaRPr>
                    </a:p>
                  </a:txBody>
                  <a:tcPr anchor="ctr">
                    <a:noFill/>
                  </a:tcPr>
                </a:tc>
                <a:tc>
                  <a:txBody>
                    <a:bodyPr/>
                    <a:lstStyle/>
                    <a:p>
                      <a:pPr algn="ctr"/>
                      <a:r>
                        <a:rPr lang="en-IN" dirty="0" smtClean="0">
                          <a:solidFill>
                            <a:schemeClr val="tx1"/>
                          </a:solidFill>
                          <a:latin typeface="Cambria" pitchFamily="18" charset="0"/>
                        </a:rPr>
                        <a:t>1440</a:t>
                      </a:r>
                      <a:endParaRPr lang="en-IN" dirty="0">
                        <a:solidFill>
                          <a:schemeClr val="tx1"/>
                        </a:solidFill>
                        <a:latin typeface="Cambria" pitchFamily="18" charset="0"/>
                      </a:endParaRPr>
                    </a:p>
                  </a:txBody>
                  <a:tcPr anchor="ctr">
                    <a:noFill/>
                  </a:tcPr>
                </a:tc>
              </a:tr>
            </a:tbl>
          </a:graphicData>
        </a:graphic>
      </p:graphicFrame>
      <p:sp>
        <p:nvSpPr>
          <p:cNvPr id="5" name="TextBox 4"/>
          <p:cNvSpPr txBox="1"/>
          <p:nvPr/>
        </p:nvSpPr>
        <p:spPr>
          <a:xfrm>
            <a:off x="7467600" y="762000"/>
            <a:ext cx="942887" cy="369332"/>
          </a:xfrm>
          <a:prstGeom prst="rect">
            <a:avLst/>
          </a:prstGeom>
          <a:noFill/>
        </p:spPr>
        <p:txBody>
          <a:bodyPr wrap="none" rtlCol="0">
            <a:spAutoFit/>
          </a:bodyPr>
          <a:lstStyle/>
          <a:p>
            <a:r>
              <a:rPr lang="en-US" dirty="0" err="1" smtClean="0"/>
              <a:t>Kgs</a:t>
            </a:r>
            <a:r>
              <a:rPr lang="en-US" dirty="0" smtClean="0"/>
              <a:t>/ha.</a:t>
            </a:r>
            <a:endParaRPr lang="en-IN" dirty="0"/>
          </a:p>
        </p:txBody>
      </p:sp>
      <p:sp>
        <p:nvSpPr>
          <p:cNvPr id="7" name="Slide Number Placeholder 6"/>
          <p:cNvSpPr>
            <a:spLocks noGrp="1"/>
          </p:cNvSpPr>
          <p:nvPr>
            <p:ph type="sldNum" sz="quarter" idx="12"/>
          </p:nvPr>
        </p:nvSpPr>
        <p:spPr/>
        <p:txBody>
          <a:bodyPr/>
          <a:lstStyle/>
          <a:p>
            <a:fld id="{19FC8415-EFAC-4C0D-A864-1847104DEE2A}" type="slidenum">
              <a:rPr lang="en-IN" smtClean="0"/>
              <a:pPr/>
              <a:t>20</a:t>
            </a:fld>
            <a:endParaRPr lang="en-IN"/>
          </a:p>
        </p:txBody>
      </p:sp>
    </p:spTree>
    <p:extLst>
      <p:ext uri="{BB962C8B-B14F-4D97-AF65-F5344CB8AC3E}">
        <p14:creationId xmlns="" xmlns:p14="http://schemas.microsoft.com/office/powerpoint/2010/main" val="378593115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 Soil 2.jpg"/>
          <p:cNvPicPr>
            <a:picLocks noChangeAspect="1"/>
          </p:cNvPicPr>
          <p:nvPr/>
        </p:nvPicPr>
        <p:blipFill>
          <a:blip r:embed="rId2"/>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19FC8415-EFAC-4C0D-A864-1847104DEE2A}" type="slidenum">
              <a:rPr lang="en-IN" smtClean="0"/>
              <a:pPr/>
              <a:t>21</a:t>
            </a:fld>
            <a:endParaRPr lang="en-IN"/>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900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5" name="Rectangle 4"/>
          <p:cNvSpPr/>
          <p:nvPr/>
        </p:nvSpPr>
        <p:spPr>
          <a:xfrm>
            <a:off x="-381000" y="2133600"/>
            <a:ext cx="9665571"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INTENSIVE SOIL TESTING PROGRAMME</a:t>
            </a:r>
            <a:endParaRPr lang="en-US" sz="5400" b="1" cap="none" spc="0" dirty="0">
              <a:ln/>
              <a:solidFill>
                <a:schemeClr val="accent3"/>
              </a:solidFill>
              <a:effectLst/>
            </a:endParaRPr>
          </a:p>
        </p:txBody>
      </p:sp>
      <p:sp>
        <p:nvSpPr>
          <p:cNvPr id="2" name="Rectangle 1"/>
          <p:cNvSpPr/>
          <p:nvPr/>
        </p:nvSpPr>
        <p:spPr>
          <a:xfrm>
            <a:off x="1728186" y="3887926"/>
            <a:ext cx="544719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GUNTUR DISTRICT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descr="Andhra-Pradesh-chief-minister-N-Chandrababu-Naidu_democraticindian1.jpg"/>
          <p:cNvPicPr>
            <a:picLocks noChangeAspect="1"/>
          </p:cNvPicPr>
          <p:nvPr/>
        </p:nvPicPr>
        <p:blipFill>
          <a:blip r:embed="rId2"/>
          <a:srcRect l="1563" r="6250" b="23438"/>
          <a:stretch>
            <a:fillRect/>
          </a:stretch>
        </p:blipFill>
        <p:spPr>
          <a:xfrm>
            <a:off x="228600" y="381000"/>
            <a:ext cx="1600200" cy="148296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Prathipati-Pulla-Rao.jpg"/>
          <p:cNvPicPr>
            <a:picLocks noChangeAspect="1"/>
          </p:cNvPicPr>
          <p:nvPr/>
        </p:nvPicPr>
        <p:blipFill>
          <a:blip r:embed="rId3" cstate="print"/>
          <a:srcRect b="24638"/>
          <a:stretch>
            <a:fillRect/>
          </a:stretch>
        </p:blipFill>
        <p:spPr>
          <a:xfrm>
            <a:off x="7599218" y="457201"/>
            <a:ext cx="1316181" cy="13715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Andhra-Pradesh-Government-Logo.jpg"/>
          <p:cNvPicPr>
            <a:picLocks noChangeAspect="1"/>
          </p:cNvPicPr>
          <p:nvPr/>
        </p:nvPicPr>
        <p:blipFill>
          <a:blip r:embed="rId4" cstate="print"/>
          <a:stretch>
            <a:fillRect/>
          </a:stretch>
        </p:blipFill>
        <p:spPr>
          <a:xfrm>
            <a:off x="4191000" y="76200"/>
            <a:ext cx="1066800" cy="1066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3494150820"/>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INTENSIVE SOIL SAMPLING</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722437"/>
            <a:ext cx="8229600" cy="4602163"/>
          </a:xfrm>
        </p:spPr>
        <p:txBody>
          <a:bodyPr>
            <a:noAutofit/>
          </a:bodyPr>
          <a:lstStyle/>
          <a:p>
            <a:pPr marL="514350" indent="-514350" algn="just">
              <a:spcBef>
                <a:spcPts val="0"/>
              </a:spcBef>
              <a:spcAft>
                <a:spcPts val="1200"/>
              </a:spcAft>
              <a:buFont typeface="+mj-lt"/>
              <a:buAutoNum type="arabicPeriod"/>
            </a:pPr>
            <a:r>
              <a:rPr lang="en-US" sz="2400" dirty="0" smtClean="0">
                <a:latin typeface="Cambria" panose="02040503050406030204" pitchFamily="18" charset="0"/>
              </a:rPr>
              <a:t>Soil samples were collected by using 171 GPS (Global Positioning System) which facilitates accuracy in preparation of soil fertility maps.</a:t>
            </a:r>
          </a:p>
          <a:p>
            <a:pPr marL="514350" indent="-514350" algn="just">
              <a:spcBef>
                <a:spcPts val="0"/>
              </a:spcBef>
              <a:spcAft>
                <a:spcPts val="1200"/>
              </a:spcAft>
              <a:buFont typeface="+mj-lt"/>
              <a:buAutoNum type="arabicPeriod"/>
            </a:pPr>
            <a:r>
              <a:rPr lang="en-US" sz="2400" dirty="0" smtClean="0">
                <a:latin typeface="Cambria" panose="02040503050406030204" pitchFamily="18" charset="0"/>
              </a:rPr>
              <a:t>Farmers are advised to use balanced fertilizers as per the soil analysis data by issuing Soil Health Cards well before commencement of season.</a:t>
            </a:r>
          </a:p>
          <a:p>
            <a:pPr marL="514350" indent="-514350" algn="just">
              <a:spcBef>
                <a:spcPts val="0"/>
              </a:spcBef>
              <a:spcAft>
                <a:spcPts val="1200"/>
              </a:spcAft>
              <a:buFont typeface="+mj-lt"/>
              <a:buAutoNum type="arabicPeriod"/>
            </a:pPr>
            <a:r>
              <a:rPr lang="en-US" sz="2400" dirty="0" smtClean="0">
                <a:latin typeface="Cambria" panose="02040503050406030204" pitchFamily="18" charset="0"/>
              </a:rPr>
              <a:t>Reclamation of problematic soils as per the recommendations of the soil health cards.</a:t>
            </a:r>
          </a:p>
          <a:p>
            <a:pPr marL="514350" indent="-514350" algn="just">
              <a:spcBef>
                <a:spcPts val="0"/>
              </a:spcBef>
              <a:spcAft>
                <a:spcPts val="1200"/>
              </a:spcAft>
              <a:buFont typeface="+mj-lt"/>
              <a:buAutoNum type="arabicPeriod"/>
            </a:pPr>
            <a:r>
              <a:rPr lang="en-US" sz="2400" dirty="0" smtClean="0">
                <a:latin typeface="Cambria" panose="02040503050406030204" pitchFamily="18" charset="0"/>
              </a:rPr>
              <a:t>To facilitate </a:t>
            </a:r>
            <a:r>
              <a:rPr lang="en-US" sz="2400" dirty="0" smtClean="0">
                <a:solidFill>
                  <a:srgbClr val="7030A0"/>
                </a:solidFill>
                <a:latin typeface="Cambria" panose="02040503050406030204" pitchFamily="18" charset="0"/>
              </a:rPr>
              <a:t>Double Digit Growth </a:t>
            </a:r>
            <a:r>
              <a:rPr lang="en-US" sz="2400" dirty="0" smtClean="0">
                <a:latin typeface="Cambria" panose="02040503050406030204" pitchFamily="18" charset="0"/>
              </a:rPr>
              <a:t>in Agriculture by correcting the micro nutrient deficiencies.</a:t>
            </a:r>
            <a:endParaRPr lang="en-US" sz="2400" dirty="0">
              <a:latin typeface="Cambria" panose="02040503050406030204" pitchFamily="18" charset="0"/>
            </a:endParaRPr>
          </a:p>
        </p:txBody>
      </p:sp>
      <p:sp>
        <p:nvSpPr>
          <p:cNvPr id="4" name="Rectangle 3"/>
          <p:cNvSpPr/>
          <p:nvPr/>
        </p:nvSpPr>
        <p:spPr>
          <a:xfrm>
            <a:off x="533400" y="914400"/>
            <a:ext cx="944489" cy="577787"/>
          </a:xfrm>
          <a:prstGeom prst="rect">
            <a:avLst/>
          </a:prstGeom>
        </p:spPr>
        <p:txBody>
          <a:bodyPr wrap="none">
            <a:spAutoFit/>
          </a:bodyPr>
          <a:lstStyle/>
          <a:p>
            <a:pPr>
              <a:lnSpc>
                <a:spcPct val="150000"/>
              </a:lnSpc>
              <a:spcAft>
                <a:spcPts val="1200"/>
              </a:spcAft>
            </a:pPr>
            <a:r>
              <a:rPr lang="en-US" sz="2400" dirty="0" smtClean="0">
                <a:solidFill>
                  <a:srgbClr val="FFFF00"/>
                </a:solidFill>
                <a:latin typeface="Cambria" panose="02040503050406030204" pitchFamily="18" charset="0"/>
              </a:rPr>
              <a:t>AIM : </a:t>
            </a:r>
          </a:p>
        </p:txBody>
      </p:sp>
      <p:sp>
        <p:nvSpPr>
          <p:cNvPr id="6" name="Slide Number Placeholder 5"/>
          <p:cNvSpPr>
            <a:spLocks noGrp="1"/>
          </p:cNvSpPr>
          <p:nvPr>
            <p:ph type="sldNum" sz="quarter" idx="12"/>
          </p:nvPr>
        </p:nvSpPr>
        <p:spPr/>
        <p:txBody>
          <a:bodyPr/>
          <a:lstStyle/>
          <a:p>
            <a:fld id="{19FC8415-EFAC-4C0D-A864-1847104DEE2A}" type="slidenum">
              <a:rPr lang="en-IN" smtClean="0"/>
              <a:pPr/>
              <a:t>23</a:t>
            </a:fld>
            <a:endParaRPr lang="en-IN"/>
          </a:p>
        </p:txBody>
      </p:sp>
    </p:spTree>
    <p:extLst>
      <p:ext uri="{BB962C8B-B14F-4D97-AF65-F5344CB8AC3E}">
        <p14:creationId xmlns="" xmlns:p14="http://schemas.microsoft.com/office/powerpoint/2010/main" val="4117761400"/>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131"/>
            <a:ext cx="8229600" cy="649069"/>
          </a:xfrm>
        </p:spPr>
        <p:txBody>
          <a:bodyPr>
            <a:noAutofit/>
          </a:bodyPr>
          <a:lstStyle/>
          <a:p>
            <a:pPr algn="ctr"/>
            <a:r>
              <a:rPr lang="en-US" sz="3600" b="1" dirty="0" smtClean="0">
                <a:latin typeface="Arial" pitchFamily="34" charset="0"/>
                <a:cs typeface="Arial" pitchFamily="34" charset="0"/>
              </a:rPr>
              <a:t>Target and Achievement – </a:t>
            </a:r>
            <a:r>
              <a:rPr lang="en-US" sz="3600" b="1" dirty="0" smtClean="0">
                <a:latin typeface="Arial" pitchFamily="34" charset="0"/>
                <a:cs typeface="Arial" pitchFamily="34" charset="0"/>
              </a:rPr>
              <a:t>2015-16</a:t>
            </a:r>
            <a:endParaRPr lang="en-US" sz="3600" b="1"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4131480602"/>
              </p:ext>
            </p:extLst>
          </p:nvPr>
        </p:nvGraphicFramePr>
        <p:xfrm>
          <a:off x="481741" y="1106269"/>
          <a:ext cx="8229598" cy="4831080"/>
        </p:xfrm>
        <a:graphic>
          <a:graphicData uri="http://schemas.openxmlformats.org/drawingml/2006/table">
            <a:tbl>
              <a:tblPr firstRow="1" bandRow="1">
                <a:tableStyleId>{5C22544A-7EE6-4342-B048-85BDC9FD1C3A}</a:tableStyleId>
              </a:tblPr>
              <a:tblGrid>
                <a:gridCol w="2947259"/>
                <a:gridCol w="1676400"/>
                <a:gridCol w="1669563"/>
                <a:gridCol w="1936376"/>
              </a:tblGrid>
              <a:tr h="338522">
                <a:tc rowSpan="2">
                  <a:txBody>
                    <a:bodyPr/>
                    <a:lstStyle/>
                    <a:p>
                      <a:pPr algn="ctr"/>
                      <a:r>
                        <a:rPr lang="en-US" dirty="0" smtClean="0">
                          <a:latin typeface="+mn-lt"/>
                        </a:rPr>
                        <a:t>Name of the</a:t>
                      </a:r>
                      <a:r>
                        <a:rPr lang="en-US" baseline="0" dirty="0" smtClean="0">
                          <a:latin typeface="+mn-lt"/>
                        </a:rPr>
                        <a:t> Institution </a:t>
                      </a:r>
                      <a:endParaRPr lang="en-US" dirty="0">
                        <a:latin typeface="+mn-lt"/>
                      </a:endParaRPr>
                    </a:p>
                  </a:txBody>
                  <a:tcPr marL="94053" marR="94053"/>
                </a:tc>
                <a:tc gridSpan="2">
                  <a:txBody>
                    <a:bodyPr/>
                    <a:lstStyle/>
                    <a:p>
                      <a:pPr algn="ctr"/>
                      <a:r>
                        <a:rPr lang="en-US" dirty="0" smtClean="0">
                          <a:latin typeface="+mn-lt"/>
                        </a:rPr>
                        <a:t>Macro Nutrients</a:t>
                      </a:r>
                      <a:endParaRPr lang="en-US" dirty="0">
                        <a:latin typeface="+mn-lt"/>
                      </a:endParaRPr>
                    </a:p>
                  </a:txBody>
                  <a:tcPr marL="94053" marR="94053"/>
                </a:tc>
                <a:tc hMerge="1">
                  <a:txBody>
                    <a:bodyPr/>
                    <a:lstStyle/>
                    <a:p>
                      <a:pPr algn="ctr"/>
                      <a:endParaRPr lang="en-US" dirty="0"/>
                    </a:p>
                  </a:txBody>
                  <a:tcPr/>
                </a:tc>
                <a:tc rowSpan="2">
                  <a:txBody>
                    <a:bodyPr/>
                    <a:lstStyle/>
                    <a:p>
                      <a:pPr algn="ctr"/>
                      <a:r>
                        <a:rPr lang="en-US" dirty="0" smtClean="0">
                          <a:latin typeface="+mn-lt"/>
                        </a:rPr>
                        <a:t>Micro Nutrients (Target -16000)</a:t>
                      </a:r>
                      <a:endParaRPr lang="en-US" dirty="0">
                        <a:latin typeface="+mn-lt"/>
                      </a:endParaRPr>
                    </a:p>
                  </a:txBody>
                  <a:tcPr marL="94053" marR="94053"/>
                </a:tc>
              </a:tr>
              <a:tr h="338522">
                <a:tc vMerge="1">
                  <a:txBody>
                    <a:bodyPr/>
                    <a:lstStyle/>
                    <a:p>
                      <a:pPr algn="ctr"/>
                      <a:endParaRPr lang="en-US" dirty="0"/>
                    </a:p>
                  </a:txBody>
                  <a:tcPr/>
                </a:tc>
                <a:tc>
                  <a:txBody>
                    <a:bodyPr/>
                    <a:lstStyle/>
                    <a:p>
                      <a:pPr algn="ctr"/>
                      <a:r>
                        <a:rPr lang="en-US" dirty="0" smtClean="0">
                          <a:latin typeface="+mn-lt"/>
                        </a:rPr>
                        <a:t>Target</a:t>
                      </a:r>
                      <a:endParaRPr lang="en-US" dirty="0">
                        <a:latin typeface="+mn-lt"/>
                      </a:endParaRPr>
                    </a:p>
                  </a:txBody>
                  <a:tcPr marL="94053" marR="94053"/>
                </a:tc>
                <a:tc>
                  <a:txBody>
                    <a:bodyPr/>
                    <a:lstStyle/>
                    <a:p>
                      <a:pPr algn="ctr"/>
                      <a:r>
                        <a:rPr lang="en-US" dirty="0" smtClean="0">
                          <a:latin typeface="+mn-lt"/>
                        </a:rPr>
                        <a:t>Achievement</a:t>
                      </a:r>
                      <a:endParaRPr lang="en-US" dirty="0">
                        <a:latin typeface="+mn-lt"/>
                      </a:endParaRPr>
                    </a:p>
                  </a:txBody>
                  <a:tcPr marL="94053" marR="94053"/>
                </a:tc>
                <a:tc vMerge="1">
                  <a:txBody>
                    <a:bodyPr/>
                    <a:lstStyle/>
                    <a:p>
                      <a:pPr algn="ctr"/>
                      <a:endParaRPr lang="en-US" dirty="0"/>
                    </a:p>
                  </a:txBody>
                  <a:tcPr/>
                </a:tc>
              </a:tr>
              <a:tr h="411480">
                <a:tc gridSpan="4">
                  <a:txBody>
                    <a:bodyPr/>
                    <a:lstStyle/>
                    <a:p>
                      <a:pPr algn="ctr"/>
                      <a:r>
                        <a:rPr lang="en-US" b="1" dirty="0" smtClean="0">
                          <a:solidFill>
                            <a:schemeClr val="accent4">
                              <a:lumMod val="75000"/>
                            </a:schemeClr>
                          </a:solidFill>
                          <a:latin typeface="+mn-lt"/>
                        </a:rPr>
                        <a:t>Department of Agriculture</a:t>
                      </a:r>
                      <a:endParaRPr lang="en-US" b="1" dirty="0">
                        <a:solidFill>
                          <a:schemeClr val="accent4">
                            <a:lumMod val="75000"/>
                          </a:schemeClr>
                        </a:solidFill>
                        <a:latin typeface="+mn-lt"/>
                      </a:endParaRPr>
                    </a:p>
                  </a:txBody>
                  <a:tcPr marL="94053" marR="94053"/>
                </a:tc>
                <a:tc hMerge="1">
                  <a:txBody>
                    <a:bodyPr/>
                    <a:lstStyle/>
                    <a:p>
                      <a:pPr algn="ctr"/>
                      <a:endParaRPr lang="en-US" dirty="0">
                        <a:latin typeface="+mn-lt"/>
                      </a:endParaRPr>
                    </a:p>
                  </a:txBody>
                  <a:tcPr marL="94053" marR="94053"/>
                </a:tc>
                <a:tc hMerge="1">
                  <a:txBody>
                    <a:bodyPr/>
                    <a:lstStyle/>
                    <a:p>
                      <a:pPr algn="ctr"/>
                      <a:endParaRPr lang="en-US" dirty="0">
                        <a:latin typeface="+mn-lt"/>
                      </a:endParaRPr>
                    </a:p>
                  </a:txBody>
                  <a:tcPr marL="94053" marR="94053"/>
                </a:tc>
                <a:tc hMerge="1">
                  <a:txBody>
                    <a:bodyPr/>
                    <a:lstStyle/>
                    <a:p>
                      <a:pPr algn="ctr"/>
                      <a:endParaRPr lang="en-US" dirty="0">
                        <a:latin typeface="+mn-lt"/>
                      </a:endParaRPr>
                    </a:p>
                  </a:txBody>
                  <a:tcPr marL="94053" marR="94053"/>
                </a:tc>
              </a:tr>
              <a:tr h="338522">
                <a:tc>
                  <a:txBody>
                    <a:bodyPr/>
                    <a:lstStyle/>
                    <a:p>
                      <a:pPr algn="l"/>
                      <a:r>
                        <a:rPr lang="en-US" dirty="0" smtClean="0">
                          <a:latin typeface="+mn-lt"/>
                        </a:rPr>
                        <a:t>STL, Guntur</a:t>
                      </a:r>
                      <a:endParaRPr lang="en-US" dirty="0">
                        <a:latin typeface="+mn-lt"/>
                      </a:endParaRPr>
                    </a:p>
                  </a:txBody>
                  <a:tcPr marL="94053" marR="94053"/>
                </a:tc>
                <a:tc>
                  <a:txBody>
                    <a:bodyPr/>
                    <a:lstStyle/>
                    <a:p>
                      <a:pPr algn="ctr"/>
                      <a:r>
                        <a:rPr lang="en-US" dirty="0" smtClean="0">
                          <a:latin typeface="+mn-lt"/>
                        </a:rPr>
                        <a:t>16,520</a:t>
                      </a:r>
                      <a:endParaRPr lang="en-IN" dirty="0">
                        <a:latin typeface="+mn-lt"/>
                      </a:endParaRPr>
                    </a:p>
                  </a:txBody>
                  <a:tcPr marL="94053" marR="94053"/>
                </a:tc>
                <a:tc>
                  <a:txBody>
                    <a:bodyPr/>
                    <a:lstStyle/>
                    <a:p>
                      <a:pPr algn="ctr"/>
                      <a:r>
                        <a:rPr lang="en-US" dirty="0" smtClean="0">
                          <a:latin typeface="+mn-lt"/>
                        </a:rPr>
                        <a:t>17,133</a:t>
                      </a:r>
                      <a:endParaRPr lang="en-US" dirty="0">
                        <a:latin typeface="+mn-lt"/>
                      </a:endParaRPr>
                    </a:p>
                  </a:txBody>
                  <a:tcPr marL="94053" marR="94053"/>
                </a:tc>
                <a:tc>
                  <a:txBody>
                    <a:bodyPr/>
                    <a:lstStyle/>
                    <a:p>
                      <a:pPr algn="ctr"/>
                      <a:r>
                        <a:rPr lang="en-US" dirty="0" smtClean="0">
                          <a:latin typeface="+mn-lt"/>
                        </a:rPr>
                        <a:t>7,340</a:t>
                      </a:r>
                      <a:endParaRPr lang="en-US" dirty="0">
                        <a:latin typeface="+mn-lt"/>
                      </a:endParaRPr>
                    </a:p>
                  </a:txBody>
                  <a:tcPr marL="94053" marR="94053"/>
                </a:tc>
              </a:tr>
              <a:tr h="396240">
                <a:tc>
                  <a:txBody>
                    <a:bodyPr/>
                    <a:lstStyle/>
                    <a:p>
                      <a:pPr algn="l"/>
                      <a:r>
                        <a:rPr lang="en-US" dirty="0" smtClean="0">
                          <a:latin typeface="+mn-lt"/>
                        </a:rPr>
                        <a:t>AMC – STL, </a:t>
                      </a:r>
                      <a:r>
                        <a:rPr lang="en-US" dirty="0" err="1" smtClean="0">
                          <a:latin typeface="+mn-lt"/>
                        </a:rPr>
                        <a:t>Narasaraopet</a:t>
                      </a:r>
                      <a:endParaRPr lang="en-US" dirty="0">
                        <a:latin typeface="+mn-lt"/>
                      </a:endParaRPr>
                    </a:p>
                  </a:txBody>
                  <a:tcPr marL="94053" marR="94053"/>
                </a:tc>
                <a:tc>
                  <a:txBody>
                    <a:bodyPr/>
                    <a:lstStyle/>
                    <a:p>
                      <a:pPr algn="ctr"/>
                      <a:r>
                        <a:rPr lang="en-US" dirty="0" smtClean="0">
                          <a:latin typeface="+mn-lt"/>
                        </a:rPr>
                        <a:t>5,490</a:t>
                      </a:r>
                      <a:endParaRPr lang="en-IN" dirty="0">
                        <a:latin typeface="+mn-lt"/>
                      </a:endParaRPr>
                    </a:p>
                  </a:txBody>
                  <a:tcPr marL="94053" marR="94053"/>
                </a:tc>
                <a:tc>
                  <a:txBody>
                    <a:bodyPr/>
                    <a:lstStyle/>
                    <a:p>
                      <a:pPr algn="ctr"/>
                      <a:r>
                        <a:rPr lang="en-US" dirty="0" smtClean="0">
                          <a:latin typeface="+mn-lt"/>
                        </a:rPr>
                        <a:t>5900</a:t>
                      </a:r>
                      <a:endParaRPr lang="en-US" dirty="0">
                        <a:latin typeface="+mn-lt"/>
                      </a:endParaRPr>
                    </a:p>
                  </a:txBody>
                  <a:tcPr marL="94053" marR="94053"/>
                </a:tc>
                <a:tc>
                  <a:txBody>
                    <a:bodyPr/>
                    <a:lstStyle/>
                    <a:p>
                      <a:pPr algn="ctr"/>
                      <a:r>
                        <a:rPr lang="en-US" dirty="0" smtClean="0">
                          <a:latin typeface="+mn-lt"/>
                        </a:rPr>
                        <a:t>1344</a:t>
                      </a:r>
                      <a:endParaRPr lang="en-US" dirty="0">
                        <a:latin typeface="+mn-lt"/>
                      </a:endParaRPr>
                    </a:p>
                  </a:txBody>
                  <a:tcPr marL="94053" marR="94053"/>
                </a:tc>
              </a:tr>
              <a:tr h="338522">
                <a:tc>
                  <a:txBody>
                    <a:bodyPr/>
                    <a:lstStyle/>
                    <a:p>
                      <a:pPr algn="l"/>
                      <a:r>
                        <a:rPr lang="en-US" dirty="0" smtClean="0">
                          <a:latin typeface="+mn-lt"/>
                        </a:rPr>
                        <a:t>RSTL – </a:t>
                      </a:r>
                      <a:r>
                        <a:rPr lang="en-US" dirty="0" err="1" smtClean="0">
                          <a:latin typeface="+mn-lt"/>
                        </a:rPr>
                        <a:t>Bapatla</a:t>
                      </a:r>
                      <a:endParaRPr lang="en-US" dirty="0">
                        <a:latin typeface="+mn-lt"/>
                      </a:endParaRPr>
                    </a:p>
                  </a:txBody>
                  <a:tcPr marL="94053" marR="94053"/>
                </a:tc>
                <a:tc>
                  <a:txBody>
                    <a:bodyPr/>
                    <a:lstStyle/>
                    <a:p>
                      <a:pPr algn="ctr"/>
                      <a:r>
                        <a:rPr lang="en-US" dirty="0" smtClean="0">
                          <a:latin typeface="+mn-lt"/>
                        </a:rPr>
                        <a:t>6,990</a:t>
                      </a:r>
                      <a:endParaRPr lang="en-IN" dirty="0">
                        <a:latin typeface="+mn-lt"/>
                      </a:endParaRPr>
                    </a:p>
                  </a:txBody>
                  <a:tcPr marL="94053" marR="94053"/>
                </a:tc>
                <a:tc>
                  <a:txBody>
                    <a:bodyPr/>
                    <a:lstStyle/>
                    <a:p>
                      <a:pPr algn="ctr"/>
                      <a:r>
                        <a:rPr lang="en-US" dirty="0" smtClean="0">
                          <a:latin typeface="+mn-lt"/>
                        </a:rPr>
                        <a:t>7154</a:t>
                      </a:r>
                      <a:endParaRPr lang="en-US" dirty="0">
                        <a:latin typeface="+mn-lt"/>
                      </a:endParaRPr>
                    </a:p>
                  </a:txBody>
                  <a:tcPr marL="94053" marR="94053"/>
                </a:tc>
                <a:tc>
                  <a:txBody>
                    <a:bodyPr/>
                    <a:lstStyle/>
                    <a:p>
                      <a:pPr algn="ctr"/>
                      <a:r>
                        <a:rPr lang="en-US" dirty="0" smtClean="0">
                          <a:latin typeface="+mn-lt"/>
                        </a:rPr>
                        <a:t>3530</a:t>
                      </a:r>
                      <a:endParaRPr lang="en-US" dirty="0">
                        <a:latin typeface="+mn-lt"/>
                      </a:endParaRPr>
                    </a:p>
                  </a:txBody>
                  <a:tcPr marL="94053" marR="94053"/>
                </a:tc>
              </a:tr>
              <a:tr h="338522">
                <a:tc>
                  <a:txBody>
                    <a:bodyPr/>
                    <a:lstStyle/>
                    <a:p>
                      <a:pPr algn="l"/>
                      <a:r>
                        <a:rPr lang="en-US" dirty="0" smtClean="0">
                          <a:latin typeface="+mn-lt"/>
                        </a:rPr>
                        <a:t>MSTL – </a:t>
                      </a:r>
                      <a:r>
                        <a:rPr lang="en-US" dirty="0" err="1" smtClean="0">
                          <a:latin typeface="+mn-lt"/>
                        </a:rPr>
                        <a:t>Bapatla</a:t>
                      </a:r>
                      <a:endParaRPr lang="en-US" dirty="0">
                        <a:latin typeface="+mn-lt"/>
                      </a:endParaRPr>
                    </a:p>
                  </a:txBody>
                  <a:tcPr marL="94053" marR="94053"/>
                </a:tc>
                <a:tc>
                  <a:txBody>
                    <a:bodyPr/>
                    <a:lstStyle/>
                    <a:p>
                      <a:pPr algn="ctr"/>
                      <a:r>
                        <a:rPr lang="en-US" dirty="0" smtClean="0">
                          <a:latin typeface="+mn-lt"/>
                        </a:rPr>
                        <a:t>3,000</a:t>
                      </a:r>
                      <a:endParaRPr lang="en-IN" dirty="0">
                        <a:latin typeface="+mn-lt"/>
                      </a:endParaRPr>
                    </a:p>
                  </a:txBody>
                  <a:tcPr marL="94053" marR="94053"/>
                </a:tc>
                <a:tc>
                  <a:txBody>
                    <a:bodyPr/>
                    <a:lstStyle/>
                    <a:p>
                      <a:pPr algn="ctr"/>
                      <a:r>
                        <a:rPr lang="en-US" dirty="0" smtClean="0">
                          <a:latin typeface="+mn-lt"/>
                        </a:rPr>
                        <a:t>3049</a:t>
                      </a:r>
                      <a:endParaRPr lang="en-US" dirty="0">
                        <a:latin typeface="+mn-lt"/>
                      </a:endParaRPr>
                    </a:p>
                  </a:txBody>
                  <a:tcPr marL="94053" marR="94053"/>
                </a:tc>
                <a:tc>
                  <a:txBody>
                    <a:bodyPr/>
                    <a:lstStyle/>
                    <a:p>
                      <a:pPr algn="ctr"/>
                      <a:r>
                        <a:rPr lang="en-US" dirty="0" smtClean="0">
                          <a:latin typeface="+mn-lt"/>
                        </a:rPr>
                        <a:t>--</a:t>
                      </a:r>
                      <a:endParaRPr lang="en-US" dirty="0">
                        <a:latin typeface="+mn-lt"/>
                      </a:endParaRPr>
                    </a:p>
                  </a:txBody>
                  <a:tcPr marL="94053" marR="94053"/>
                </a:tc>
              </a:tr>
              <a:tr h="338522">
                <a:tc gridSpan="4">
                  <a:txBody>
                    <a:bodyPr/>
                    <a:lstStyle/>
                    <a:p>
                      <a:pPr algn="ctr"/>
                      <a:r>
                        <a:rPr lang="en-US" b="1" dirty="0" smtClean="0">
                          <a:solidFill>
                            <a:srgbClr val="7030A0"/>
                          </a:solidFill>
                          <a:latin typeface="+mn-lt"/>
                        </a:rPr>
                        <a:t>ANGRAU Institutions</a:t>
                      </a:r>
                      <a:endParaRPr lang="en-US" b="1" dirty="0">
                        <a:solidFill>
                          <a:srgbClr val="7030A0"/>
                        </a:solidFill>
                        <a:latin typeface="+mn-lt"/>
                      </a:endParaRPr>
                    </a:p>
                  </a:txBody>
                  <a:tcPr marL="94053" marR="94053"/>
                </a:tc>
                <a:tc hMerge="1">
                  <a:txBody>
                    <a:bodyPr/>
                    <a:lstStyle/>
                    <a:p>
                      <a:pPr algn="ctr"/>
                      <a:endParaRPr lang="en-US" dirty="0">
                        <a:latin typeface="+mn-lt"/>
                      </a:endParaRPr>
                    </a:p>
                  </a:txBody>
                  <a:tcPr marL="94053" marR="94053"/>
                </a:tc>
                <a:tc hMerge="1">
                  <a:txBody>
                    <a:bodyPr/>
                    <a:lstStyle/>
                    <a:p>
                      <a:pPr algn="ctr"/>
                      <a:endParaRPr lang="en-US" dirty="0">
                        <a:latin typeface="+mn-lt"/>
                      </a:endParaRPr>
                    </a:p>
                  </a:txBody>
                  <a:tcPr marL="94053" marR="94053"/>
                </a:tc>
                <a:tc hMerge="1">
                  <a:txBody>
                    <a:bodyPr/>
                    <a:lstStyle/>
                    <a:p>
                      <a:pPr algn="ctr"/>
                      <a:endParaRPr lang="en-US" dirty="0">
                        <a:latin typeface="+mn-lt"/>
                      </a:endParaRPr>
                    </a:p>
                  </a:txBody>
                  <a:tcPr marL="94053" marR="94053"/>
                </a:tc>
              </a:tr>
              <a:tr h="338522">
                <a:tc>
                  <a:txBody>
                    <a:bodyPr/>
                    <a:lstStyle/>
                    <a:p>
                      <a:pPr algn="l"/>
                      <a:r>
                        <a:rPr lang="en-US" dirty="0" smtClean="0">
                          <a:latin typeface="+mn-lt"/>
                        </a:rPr>
                        <a:t>RARS – Lam, Guntur</a:t>
                      </a:r>
                      <a:endParaRPr lang="en-US" dirty="0">
                        <a:latin typeface="+mn-lt"/>
                      </a:endParaRPr>
                    </a:p>
                  </a:txBody>
                  <a:tcPr marL="94053" marR="94053"/>
                </a:tc>
                <a:tc>
                  <a:txBody>
                    <a:bodyPr/>
                    <a:lstStyle/>
                    <a:p>
                      <a:pPr algn="ctr"/>
                      <a:r>
                        <a:rPr lang="en-US" dirty="0" smtClean="0">
                          <a:latin typeface="+mn-lt"/>
                        </a:rPr>
                        <a:t>--</a:t>
                      </a:r>
                      <a:endParaRPr lang="en-US" dirty="0">
                        <a:latin typeface="+mn-lt"/>
                      </a:endParaRPr>
                    </a:p>
                  </a:txBody>
                  <a:tcPr marL="94053" marR="94053"/>
                </a:tc>
                <a:tc>
                  <a:txBody>
                    <a:bodyPr/>
                    <a:lstStyle/>
                    <a:p>
                      <a:pPr algn="ctr"/>
                      <a:r>
                        <a:rPr lang="en-US" dirty="0" smtClean="0">
                          <a:latin typeface="+mn-lt"/>
                        </a:rPr>
                        <a:t>--</a:t>
                      </a:r>
                      <a:endParaRPr lang="en-US" dirty="0">
                        <a:latin typeface="+mn-lt"/>
                      </a:endParaRPr>
                    </a:p>
                  </a:txBody>
                  <a:tcPr marL="94053" marR="94053"/>
                </a:tc>
                <a:tc>
                  <a:txBody>
                    <a:bodyPr/>
                    <a:lstStyle/>
                    <a:p>
                      <a:pPr algn="ctr"/>
                      <a:r>
                        <a:rPr lang="en-US" dirty="0" smtClean="0">
                          <a:latin typeface="+mn-lt"/>
                        </a:rPr>
                        <a:t>2191</a:t>
                      </a:r>
                      <a:endParaRPr lang="en-US" dirty="0">
                        <a:latin typeface="+mn-lt"/>
                      </a:endParaRPr>
                    </a:p>
                  </a:txBody>
                  <a:tcPr marL="94053" marR="94053"/>
                </a:tc>
              </a:tr>
              <a:tr h="338522">
                <a:tc>
                  <a:txBody>
                    <a:bodyPr/>
                    <a:lstStyle/>
                    <a:p>
                      <a:pPr algn="l"/>
                      <a:r>
                        <a:rPr lang="en-US" dirty="0" smtClean="0">
                          <a:latin typeface="+mn-lt"/>
                        </a:rPr>
                        <a:t>AG College, </a:t>
                      </a:r>
                      <a:r>
                        <a:rPr lang="en-US" dirty="0" err="1" smtClean="0">
                          <a:latin typeface="+mn-lt"/>
                        </a:rPr>
                        <a:t>Bapatla</a:t>
                      </a:r>
                      <a:endParaRPr lang="en-US" dirty="0">
                        <a:latin typeface="+mn-lt"/>
                      </a:endParaRPr>
                    </a:p>
                  </a:txBody>
                  <a:tcPr marL="94053" marR="94053"/>
                </a:tc>
                <a:tc>
                  <a:txBody>
                    <a:bodyPr/>
                    <a:lstStyle/>
                    <a:p>
                      <a:pPr algn="ctr"/>
                      <a:r>
                        <a:rPr lang="en-US" dirty="0" smtClean="0">
                          <a:latin typeface="+mn-lt"/>
                        </a:rPr>
                        <a:t>--</a:t>
                      </a:r>
                      <a:endParaRPr lang="en-US" dirty="0">
                        <a:latin typeface="+mn-lt"/>
                      </a:endParaRPr>
                    </a:p>
                  </a:txBody>
                  <a:tcPr marL="94053" marR="94053"/>
                </a:tc>
                <a:tc>
                  <a:txBody>
                    <a:bodyPr/>
                    <a:lstStyle/>
                    <a:p>
                      <a:pPr algn="ctr"/>
                      <a:r>
                        <a:rPr lang="en-US" dirty="0" smtClean="0">
                          <a:latin typeface="+mn-lt"/>
                        </a:rPr>
                        <a:t>--</a:t>
                      </a:r>
                      <a:endParaRPr lang="en-US" dirty="0">
                        <a:latin typeface="+mn-lt"/>
                      </a:endParaRPr>
                    </a:p>
                  </a:txBody>
                  <a:tcPr marL="94053" marR="94053"/>
                </a:tc>
                <a:tc>
                  <a:txBody>
                    <a:bodyPr/>
                    <a:lstStyle/>
                    <a:p>
                      <a:pPr algn="ctr"/>
                      <a:r>
                        <a:rPr lang="en-US" dirty="0" smtClean="0">
                          <a:latin typeface="+mn-lt"/>
                        </a:rPr>
                        <a:t>1505</a:t>
                      </a:r>
                      <a:endParaRPr lang="en-US" dirty="0">
                        <a:latin typeface="+mn-lt"/>
                      </a:endParaRPr>
                    </a:p>
                  </a:txBody>
                  <a:tcPr marL="94053" marR="94053"/>
                </a:tc>
              </a:tr>
              <a:tr h="352403">
                <a:tc gridSpan="4">
                  <a:txBody>
                    <a:bodyPr/>
                    <a:lstStyle/>
                    <a:p>
                      <a:pPr algn="ctr"/>
                      <a:r>
                        <a:rPr lang="en-US" b="1" dirty="0" smtClean="0">
                          <a:solidFill>
                            <a:schemeClr val="accent1">
                              <a:lumMod val="75000"/>
                            </a:schemeClr>
                          </a:solidFill>
                          <a:latin typeface="+mn-lt"/>
                        </a:rPr>
                        <a:t>International Institutions</a:t>
                      </a:r>
                      <a:endParaRPr lang="en-US" b="1" dirty="0">
                        <a:solidFill>
                          <a:schemeClr val="accent1">
                            <a:lumMod val="75000"/>
                          </a:schemeClr>
                        </a:solidFill>
                        <a:latin typeface="+mn-lt"/>
                      </a:endParaRPr>
                    </a:p>
                  </a:txBody>
                  <a:tcPr marL="94053" marR="94053"/>
                </a:tc>
                <a:tc hMerge="1">
                  <a:txBody>
                    <a:bodyPr/>
                    <a:lstStyle/>
                    <a:p>
                      <a:pPr algn="ctr"/>
                      <a:endParaRPr lang="en-US" dirty="0">
                        <a:latin typeface="+mn-lt"/>
                      </a:endParaRPr>
                    </a:p>
                  </a:txBody>
                  <a:tcPr marL="94053" marR="94053"/>
                </a:tc>
                <a:tc hMerge="1">
                  <a:txBody>
                    <a:bodyPr/>
                    <a:lstStyle/>
                    <a:p>
                      <a:pPr algn="ctr"/>
                      <a:endParaRPr lang="en-US" dirty="0">
                        <a:latin typeface="+mn-lt"/>
                      </a:endParaRPr>
                    </a:p>
                  </a:txBody>
                  <a:tcPr marL="94053" marR="94053"/>
                </a:tc>
                <a:tc hMerge="1">
                  <a:txBody>
                    <a:bodyPr/>
                    <a:lstStyle/>
                    <a:p>
                      <a:pPr algn="ctr"/>
                      <a:endParaRPr lang="en-US" dirty="0">
                        <a:latin typeface="+mn-lt"/>
                      </a:endParaRPr>
                    </a:p>
                  </a:txBody>
                  <a:tcPr marL="94053" marR="94053"/>
                </a:tc>
              </a:tr>
              <a:tr h="352403">
                <a:tc>
                  <a:txBody>
                    <a:bodyPr/>
                    <a:lstStyle/>
                    <a:p>
                      <a:pPr algn="l"/>
                      <a:r>
                        <a:rPr lang="en-US" dirty="0" smtClean="0">
                          <a:latin typeface="+mn-lt"/>
                        </a:rPr>
                        <a:t>ICRISAT</a:t>
                      </a:r>
                      <a:endParaRPr lang="en-US" dirty="0">
                        <a:latin typeface="+mn-lt"/>
                      </a:endParaRPr>
                    </a:p>
                  </a:txBody>
                  <a:tcPr marL="94053" marR="94053"/>
                </a:tc>
                <a:tc>
                  <a:txBody>
                    <a:bodyPr/>
                    <a:lstStyle/>
                    <a:p>
                      <a:pPr algn="ctr"/>
                      <a:r>
                        <a:rPr lang="en-US" dirty="0" smtClean="0">
                          <a:latin typeface="+mn-lt"/>
                        </a:rPr>
                        <a:t>--</a:t>
                      </a:r>
                      <a:endParaRPr lang="en-US" dirty="0">
                        <a:latin typeface="+mn-lt"/>
                      </a:endParaRPr>
                    </a:p>
                  </a:txBody>
                  <a:tcPr marL="94053" marR="94053"/>
                </a:tc>
                <a:tc>
                  <a:txBody>
                    <a:bodyPr/>
                    <a:lstStyle/>
                    <a:p>
                      <a:pPr algn="ctr"/>
                      <a:r>
                        <a:rPr lang="en-US" dirty="0" smtClean="0">
                          <a:latin typeface="+mn-lt"/>
                        </a:rPr>
                        <a:t>--</a:t>
                      </a:r>
                      <a:endParaRPr lang="en-US" dirty="0">
                        <a:latin typeface="+mn-lt"/>
                      </a:endParaRPr>
                    </a:p>
                  </a:txBody>
                  <a:tcPr marL="94053" marR="94053"/>
                </a:tc>
                <a:tc>
                  <a:txBody>
                    <a:bodyPr/>
                    <a:lstStyle/>
                    <a:p>
                      <a:pPr algn="ctr"/>
                      <a:r>
                        <a:rPr lang="en-US" dirty="0" smtClean="0">
                          <a:latin typeface="+mn-lt"/>
                        </a:rPr>
                        <a:t>692</a:t>
                      </a:r>
                      <a:endParaRPr lang="en-US" dirty="0">
                        <a:latin typeface="+mn-lt"/>
                      </a:endParaRPr>
                    </a:p>
                  </a:txBody>
                  <a:tcPr marL="94053" marR="94053"/>
                </a:tc>
              </a:tr>
              <a:tr h="360321">
                <a:tc>
                  <a:txBody>
                    <a:bodyPr/>
                    <a:lstStyle/>
                    <a:p>
                      <a:pPr algn="ctr"/>
                      <a:r>
                        <a:rPr lang="en-US" b="1" dirty="0" smtClean="0">
                          <a:latin typeface="+mn-lt"/>
                        </a:rPr>
                        <a:t>Total </a:t>
                      </a:r>
                      <a:endParaRPr lang="en-US" b="1" dirty="0">
                        <a:latin typeface="+mn-lt"/>
                      </a:endParaRPr>
                    </a:p>
                  </a:txBody>
                  <a:tcPr marL="94053" marR="94053">
                    <a:solidFill>
                      <a:schemeClr val="tx2">
                        <a:lumMod val="40000"/>
                        <a:lumOff val="60000"/>
                      </a:schemeClr>
                    </a:solidFill>
                  </a:tcPr>
                </a:tc>
                <a:tc>
                  <a:txBody>
                    <a:bodyPr/>
                    <a:lstStyle/>
                    <a:p>
                      <a:pPr algn="ctr"/>
                      <a:r>
                        <a:rPr lang="en-US" sz="1800" b="1" kern="1200" dirty="0" smtClean="0">
                          <a:solidFill>
                            <a:schemeClr val="dk1"/>
                          </a:solidFill>
                          <a:latin typeface="+mn-lt"/>
                          <a:ea typeface="+mn-ea"/>
                          <a:cs typeface="+mn-cs"/>
                        </a:rPr>
                        <a:t>32,000</a:t>
                      </a:r>
                    </a:p>
                  </a:txBody>
                  <a:tcPr marL="94053" marR="94053">
                    <a:solidFill>
                      <a:schemeClr val="tx2">
                        <a:lumMod val="40000"/>
                        <a:lumOff val="60000"/>
                      </a:schemeClr>
                    </a:solidFill>
                  </a:tcPr>
                </a:tc>
                <a:tc>
                  <a:txBody>
                    <a:bodyPr/>
                    <a:lstStyle/>
                    <a:p>
                      <a:pPr algn="ctr"/>
                      <a:r>
                        <a:rPr lang="en-US" b="1" dirty="0" smtClean="0">
                          <a:latin typeface="+mn-lt"/>
                        </a:rPr>
                        <a:t>33,236</a:t>
                      </a:r>
                      <a:endParaRPr lang="en-US" b="1" dirty="0">
                        <a:latin typeface="+mn-lt"/>
                      </a:endParaRPr>
                    </a:p>
                  </a:txBody>
                  <a:tcPr marL="94053" marR="94053">
                    <a:solidFill>
                      <a:schemeClr val="tx2">
                        <a:lumMod val="40000"/>
                        <a:lumOff val="60000"/>
                      </a:schemeClr>
                    </a:solidFill>
                  </a:tcPr>
                </a:tc>
                <a:tc>
                  <a:txBody>
                    <a:bodyPr/>
                    <a:lstStyle/>
                    <a:p>
                      <a:pPr algn="ctr"/>
                      <a:r>
                        <a:rPr lang="en-US" b="1" dirty="0" smtClean="0">
                          <a:latin typeface="+mn-lt"/>
                        </a:rPr>
                        <a:t>16,636</a:t>
                      </a:r>
                      <a:endParaRPr lang="en-US" b="1" dirty="0">
                        <a:latin typeface="+mn-lt"/>
                      </a:endParaRPr>
                    </a:p>
                  </a:txBody>
                  <a:tcPr marL="94053" marR="94053">
                    <a:solidFill>
                      <a:schemeClr val="tx2">
                        <a:lumMod val="40000"/>
                        <a:lumOff val="60000"/>
                      </a:schemeClr>
                    </a:solidFill>
                  </a:tcPr>
                </a:tc>
              </a:tr>
            </a:tbl>
          </a:graphicData>
        </a:graphic>
      </p:graphicFrame>
      <p:sp>
        <p:nvSpPr>
          <p:cNvPr id="3" name="TextBox 2"/>
          <p:cNvSpPr txBox="1"/>
          <p:nvPr/>
        </p:nvSpPr>
        <p:spPr>
          <a:xfrm>
            <a:off x="457200" y="5983069"/>
            <a:ext cx="84582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No. of Soil Health Cards distributed including grid farmers	–  1,40,000  </a:t>
            </a:r>
          </a:p>
          <a:p>
            <a:pPr marL="285750" indent="-285750">
              <a:buFont typeface="Arial" panose="020B0604020202020204" pitchFamily="34" charset="0"/>
              <a:buChar char="•"/>
            </a:pPr>
            <a:r>
              <a:rPr lang="en-US" dirty="0"/>
              <a:t>No. of Water Samples analyzed and cards distributed 	</a:t>
            </a:r>
            <a:r>
              <a:rPr lang="en-US" dirty="0" smtClean="0"/>
              <a:t>–  </a:t>
            </a:r>
            <a:r>
              <a:rPr lang="en-US" dirty="0" smtClean="0"/>
              <a:t>       1,140</a:t>
            </a:r>
            <a:endParaRPr lang="en-IN" dirty="0"/>
          </a:p>
        </p:txBody>
      </p:sp>
      <p:sp>
        <p:nvSpPr>
          <p:cNvPr id="6" name="Slide Number Placeholder 5"/>
          <p:cNvSpPr>
            <a:spLocks noGrp="1"/>
          </p:cNvSpPr>
          <p:nvPr>
            <p:ph type="sldNum" sz="quarter" idx="12"/>
          </p:nvPr>
        </p:nvSpPr>
        <p:spPr/>
        <p:txBody>
          <a:bodyPr/>
          <a:lstStyle/>
          <a:p>
            <a:fld id="{19FC8415-EFAC-4C0D-A864-1847104DEE2A}" type="slidenum">
              <a:rPr lang="en-IN" smtClean="0"/>
              <a:pPr/>
              <a:t>24</a:t>
            </a:fld>
            <a:endParaRPr lang="en-IN"/>
          </a:p>
        </p:txBody>
      </p:sp>
    </p:spTree>
    <p:extLst>
      <p:ext uri="{BB962C8B-B14F-4D97-AF65-F5344CB8AC3E}">
        <p14:creationId xmlns="" xmlns:p14="http://schemas.microsoft.com/office/powerpoint/2010/main" val="3851037243"/>
      </p:ext>
    </p:extLst>
  </p:cSld>
  <p:clrMapOvr>
    <a:masterClrMapping/>
  </p:clrMapOvr>
  <p:transition advClick="0">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6637"/>
            <a:ext cx="8229600" cy="4373563"/>
          </a:xfrm>
        </p:spPr>
        <p:txBody>
          <a:bodyPr rtlCol="0">
            <a:normAutofit/>
          </a:bodyPr>
          <a:lstStyle/>
          <a:p>
            <a:pPr marL="0" indent="0" fontAlgn="auto">
              <a:spcAft>
                <a:spcPts val="0"/>
              </a:spcAft>
              <a:buFont typeface="Arial" pitchFamily="34" charset="0"/>
              <a:buNone/>
              <a:defRPr/>
            </a:pPr>
            <a:endParaRPr lang="en-US" dirty="0">
              <a:solidFill>
                <a:srgbClr val="FF0000"/>
              </a:solidFill>
            </a:endParaRPr>
          </a:p>
          <a:p>
            <a:pPr marL="0" indent="0" fontAlgn="auto">
              <a:spcAft>
                <a:spcPts val="0"/>
              </a:spcAft>
              <a:buFont typeface="Arial" pitchFamily="34" charset="0"/>
              <a:buNone/>
              <a:defRPr/>
            </a:pPr>
            <a:r>
              <a:rPr lang="en-US" dirty="0" smtClean="0"/>
              <a:t>           No. of Soil Samples : </a:t>
            </a:r>
            <a:r>
              <a:rPr lang="en-US" b="1" dirty="0" smtClean="0"/>
              <a:t>81, 560</a:t>
            </a:r>
            <a:r>
              <a:rPr lang="en-US" dirty="0" smtClean="0"/>
              <a:t>(Guntur </a:t>
            </a:r>
            <a:r>
              <a:rPr lang="en-US" dirty="0" err="1" smtClean="0"/>
              <a:t>dt</a:t>
            </a:r>
            <a:r>
              <a:rPr lang="en-US" dirty="0" smtClean="0"/>
              <a:t>.)   		               STL</a:t>
            </a:r>
            <a:r>
              <a:rPr lang="en-US" dirty="0"/>
              <a:t>, </a:t>
            </a:r>
            <a:r>
              <a:rPr lang="en-US" dirty="0" smtClean="0"/>
              <a:t>Guntur - 30, 537   </a:t>
            </a:r>
          </a:p>
          <a:p>
            <a:pPr marL="0" indent="0" fontAlgn="auto">
              <a:spcAft>
                <a:spcPts val="0"/>
              </a:spcAft>
              <a:buFont typeface="Arial" pitchFamily="34" charset="0"/>
              <a:buNone/>
              <a:defRPr/>
            </a:pPr>
            <a:r>
              <a:rPr lang="en-US" dirty="0"/>
              <a:t> </a:t>
            </a:r>
            <a:r>
              <a:rPr lang="en-US" dirty="0" smtClean="0"/>
              <a:t>                          AMC, NRT    - 11, 206</a:t>
            </a:r>
          </a:p>
          <a:p>
            <a:pPr marL="0" indent="0" fontAlgn="auto">
              <a:spcAft>
                <a:spcPts val="0"/>
              </a:spcAft>
              <a:buFont typeface="Arial" pitchFamily="34" charset="0"/>
              <a:buNone/>
              <a:defRPr/>
            </a:pPr>
            <a:r>
              <a:rPr lang="en-US" dirty="0"/>
              <a:t> </a:t>
            </a:r>
            <a:r>
              <a:rPr lang="en-US" dirty="0" smtClean="0"/>
              <a:t>                          MSTL, BPT   - 22, 349</a:t>
            </a:r>
          </a:p>
          <a:p>
            <a:pPr marL="0" indent="0" fontAlgn="auto">
              <a:spcAft>
                <a:spcPts val="0"/>
              </a:spcAft>
              <a:buFont typeface="Arial" pitchFamily="34" charset="0"/>
              <a:buNone/>
              <a:defRPr/>
            </a:pPr>
            <a:r>
              <a:rPr lang="en-US" dirty="0"/>
              <a:t> </a:t>
            </a:r>
            <a:r>
              <a:rPr lang="en-US" dirty="0" smtClean="0"/>
              <a:t>                          RSTL, BPT    - 17, 468    </a:t>
            </a:r>
          </a:p>
          <a:p>
            <a:pPr marL="0" indent="0" fontAlgn="auto">
              <a:spcAft>
                <a:spcPts val="0"/>
              </a:spcAft>
              <a:buFont typeface="Arial" pitchFamily="34" charset="0"/>
              <a:buNone/>
              <a:defRPr/>
            </a:pPr>
            <a:r>
              <a:rPr lang="en-US" dirty="0" smtClean="0"/>
              <a:t>           </a:t>
            </a:r>
          </a:p>
          <a:p>
            <a:pPr marL="0" indent="0" fontAlgn="auto">
              <a:spcAft>
                <a:spcPts val="0"/>
              </a:spcAft>
              <a:buFont typeface="Arial" pitchFamily="34" charset="0"/>
              <a:buNone/>
              <a:defRPr/>
            </a:pPr>
            <a:r>
              <a:rPr lang="en-US" dirty="0"/>
              <a:t> </a:t>
            </a:r>
            <a:r>
              <a:rPr lang="en-US" dirty="0" smtClean="0"/>
              <a:t>          	Soil Health Cards Target :  3, 01, 263</a:t>
            </a:r>
          </a:p>
          <a:p>
            <a:pPr marL="0" indent="0" fontAlgn="auto">
              <a:spcAft>
                <a:spcPts val="0"/>
              </a:spcAft>
              <a:buFont typeface="Arial" pitchFamily="34" charset="0"/>
              <a:buNone/>
              <a:defRPr/>
            </a:pPr>
            <a:r>
              <a:rPr lang="en-US" dirty="0" smtClean="0"/>
              <a:t>	(including grid farmers) </a:t>
            </a:r>
          </a:p>
        </p:txBody>
      </p:sp>
      <p:sp>
        <p:nvSpPr>
          <p:cNvPr id="4" name="Title 1"/>
          <p:cNvSpPr txBox="1">
            <a:spLocks/>
          </p:cNvSpPr>
          <p:nvPr/>
        </p:nvSpPr>
        <p:spPr>
          <a:xfrm>
            <a:off x="457200" y="493931"/>
            <a:ext cx="8229600" cy="649069"/>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Target for 2016-17</a:t>
            </a:r>
            <a:endParaRPr kumimoji="0" lang="en-US" sz="4000" b="1"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7" name="TextBox 6"/>
          <p:cNvSpPr txBox="1"/>
          <p:nvPr/>
        </p:nvSpPr>
        <p:spPr>
          <a:xfrm>
            <a:off x="457200" y="5638800"/>
            <a:ext cx="8150308" cy="400110"/>
          </a:xfrm>
          <a:prstGeom prst="rect">
            <a:avLst/>
          </a:prstGeom>
          <a:noFill/>
        </p:spPr>
        <p:txBody>
          <a:bodyPr wrap="none" rtlCol="0">
            <a:spAutoFit/>
          </a:bodyPr>
          <a:lstStyle/>
          <a:p>
            <a:r>
              <a:rPr lang="en-US" sz="2000" dirty="0" smtClean="0"/>
              <a:t>Planned to </a:t>
            </a:r>
            <a:r>
              <a:rPr lang="en-US" sz="2000" dirty="0" err="1" smtClean="0"/>
              <a:t>analyse</a:t>
            </a:r>
            <a:r>
              <a:rPr lang="en-US" sz="2000" dirty="0" smtClean="0"/>
              <a:t> </a:t>
            </a:r>
            <a:r>
              <a:rPr lang="en-US" sz="2000" dirty="0" err="1" smtClean="0"/>
              <a:t>Targetted</a:t>
            </a:r>
            <a:r>
              <a:rPr lang="en-US" sz="2000" dirty="0" smtClean="0"/>
              <a:t> samples by the end of June @ 16300/month</a:t>
            </a:r>
            <a:endParaRPr lang="en-US" sz="2000" dirty="0"/>
          </a:p>
        </p:txBody>
      </p:sp>
      <p:sp>
        <p:nvSpPr>
          <p:cNvPr id="6" name="Slide Number Placeholder 5"/>
          <p:cNvSpPr>
            <a:spLocks noGrp="1"/>
          </p:cNvSpPr>
          <p:nvPr>
            <p:ph type="sldNum" sz="quarter" idx="12"/>
          </p:nvPr>
        </p:nvSpPr>
        <p:spPr/>
        <p:txBody>
          <a:bodyPr/>
          <a:lstStyle/>
          <a:p>
            <a:fld id="{19FC8415-EFAC-4C0D-A864-1847104DEE2A}" type="slidenum">
              <a:rPr lang="en-IN" smtClean="0"/>
              <a:pPr/>
              <a:t>25</a:t>
            </a:fld>
            <a:endParaRPr lang="en-IN"/>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82000" cy="4419600"/>
          </a:xfrm>
        </p:spPr>
        <p:txBody>
          <a:bodyPr>
            <a:noAutofit/>
          </a:bodyPr>
          <a:lstStyle/>
          <a:p>
            <a:pPr>
              <a:spcAft>
                <a:spcPts val="1200"/>
              </a:spcAft>
            </a:pPr>
            <a:r>
              <a:rPr lang="en-US" sz="2400" b="1" u="sng" dirty="0"/>
              <a:t>Human Resources </a:t>
            </a:r>
            <a:r>
              <a:rPr lang="en-US" sz="2400" b="1" u="sng" dirty="0" smtClean="0"/>
              <a:t>:</a:t>
            </a:r>
          </a:p>
          <a:p>
            <a:pPr lvl="0" algn="just">
              <a:spcAft>
                <a:spcPts val="1200"/>
              </a:spcAft>
            </a:pPr>
            <a:r>
              <a:rPr lang="en-US" sz="2400" dirty="0" smtClean="0"/>
              <a:t>Involved : ICRISAT, ANGRAU in addition to Govt. of AP Soil Testing Labs. </a:t>
            </a:r>
          </a:p>
          <a:p>
            <a:pPr lvl="0" algn="just">
              <a:spcAft>
                <a:spcPts val="1200"/>
              </a:spcAft>
            </a:pPr>
            <a:r>
              <a:rPr lang="en-US" sz="2400" dirty="0" smtClean="0"/>
              <a:t>Additional Staff : Staff of PTL, FCO, FTC and Field functionaries, ATMA staff  drafted for the purpose. </a:t>
            </a:r>
          </a:p>
          <a:p>
            <a:pPr lvl="0" algn="just">
              <a:spcAft>
                <a:spcPts val="1200"/>
              </a:spcAft>
            </a:pPr>
            <a:r>
              <a:rPr lang="en-US" sz="2400" dirty="0" smtClean="0"/>
              <a:t>Daily wage workers : Sample preparation and Cleaning of glass ware. </a:t>
            </a:r>
          </a:p>
          <a:p>
            <a:pPr lvl="0" algn="just">
              <a:spcAft>
                <a:spcPts val="1200"/>
              </a:spcAft>
            </a:pPr>
            <a:r>
              <a:rPr lang="en-US" sz="2400" dirty="0" smtClean="0"/>
              <a:t>Data entry operators :  Online Data entry of Soil Analysis report in Soil Health Cards in E- </a:t>
            </a:r>
            <a:r>
              <a:rPr lang="en-US" sz="2400" dirty="0" err="1" smtClean="0"/>
              <a:t>Rythu</a:t>
            </a:r>
            <a:r>
              <a:rPr lang="en-US" sz="2400" dirty="0" smtClean="0"/>
              <a:t> </a:t>
            </a:r>
            <a:r>
              <a:rPr lang="en-US" sz="2400" dirty="0" err="1" smtClean="0"/>
              <a:t>Sevalu</a:t>
            </a:r>
            <a:r>
              <a:rPr lang="en-US" sz="2400" dirty="0" smtClean="0"/>
              <a:t> Portal of AP.</a:t>
            </a:r>
          </a:p>
          <a:p>
            <a:pPr lvl="0" algn="just">
              <a:spcAft>
                <a:spcPts val="1200"/>
              </a:spcAft>
            </a:pPr>
            <a:endParaRPr lang="en-US" sz="2400" dirty="0"/>
          </a:p>
        </p:txBody>
      </p:sp>
      <p:sp>
        <p:nvSpPr>
          <p:cNvPr id="4" name="Title 1"/>
          <p:cNvSpPr txBox="1">
            <a:spLocks/>
          </p:cNvSpPr>
          <p:nvPr/>
        </p:nvSpPr>
        <p:spPr>
          <a:xfrm>
            <a:off x="457200" y="731838"/>
            <a:ext cx="8229600" cy="563562"/>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MEASURES TAKEN TO POOL RESOURCES FOR EXECUTION OF SCHEME</a:t>
            </a:r>
            <a:endParaRPr kumimoji="0" lang="en-US" sz="60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Slide Number Placeholder 5"/>
          <p:cNvSpPr>
            <a:spLocks noGrp="1"/>
          </p:cNvSpPr>
          <p:nvPr>
            <p:ph type="sldNum" sz="quarter" idx="12"/>
          </p:nvPr>
        </p:nvSpPr>
        <p:spPr/>
        <p:txBody>
          <a:bodyPr/>
          <a:lstStyle/>
          <a:p>
            <a:fld id="{19FC8415-EFAC-4C0D-A864-1847104DEE2A}" type="slidenum">
              <a:rPr lang="en-IN" smtClean="0"/>
              <a:pPr/>
              <a:t>26</a:t>
            </a:fld>
            <a:endParaRPr lang="en-IN"/>
          </a:p>
        </p:txBody>
      </p:sp>
    </p:spTree>
    <p:extLst>
      <p:ext uri="{BB962C8B-B14F-4D97-AF65-F5344CB8AC3E}">
        <p14:creationId xmlns="" xmlns:p14="http://schemas.microsoft.com/office/powerpoint/2010/main" val="287410283"/>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3200400"/>
          </a:xfrm>
        </p:spPr>
        <p:txBody>
          <a:bodyPr>
            <a:noAutofit/>
          </a:bodyPr>
          <a:lstStyle/>
          <a:p>
            <a:pPr lvl="0" algn="just">
              <a:buFont typeface="Wingdings" pitchFamily="2" charset="2"/>
              <a:buChar char="Ø"/>
            </a:pPr>
            <a:r>
              <a:rPr lang="en-US" sz="2400" b="1" dirty="0" smtClean="0"/>
              <a:t>Distilled </a:t>
            </a:r>
            <a:r>
              <a:rPr lang="en-US" sz="2400" b="1" dirty="0"/>
              <a:t>Water </a:t>
            </a:r>
            <a:r>
              <a:rPr lang="en-US" sz="2400" b="1" dirty="0" smtClean="0"/>
              <a:t>:</a:t>
            </a:r>
            <a:r>
              <a:rPr lang="en-US" sz="2400" dirty="0" smtClean="0"/>
              <a:t> </a:t>
            </a:r>
            <a:r>
              <a:rPr lang="en-US" sz="2400" dirty="0"/>
              <a:t>	</a:t>
            </a:r>
            <a:r>
              <a:rPr lang="en-US" sz="2400" dirty="0" smtClean="0"/>
              <a:t>Collected from Govt., Private, ANGRAU Laboratories.</a:t>
            </a:r>
            <a:endParaRPr lang="en-US" sz="2400" dirty="0"/>
          </a:p>
          <a:p>
            <a:pPr marL="0" indent="0" algn="just">
              <a:buNone/>
            </a:pPr>
            <a:r>
              <a:rPr lang="en-US" sz="2400" dirty="0"/>
              <a:t> </a:t>
            </a:r>
          </a:p>
          <a:p>
            <a:pPr algn="just">
              <a:buFont typeface="Wingdings" pitchFamily="2" charset="2"/>
              <a:buChar char="Ø"/>
            </a:pPr>
            <a:r>
              <a:rPr lang="en-US" sz="2400" b="1" dirty="0" smtClean="0"/>
              <a:t>Power </a:t>
            </a:r>
            <a:r>
              <a:rPr lang="en-US" sz="2400" b="1" dirty="0"/>
              <a:t>:</a:t>
            </a:r>
            <a:r>
              <a:rPr lang="en-US" sz="2400" dirty="0"/>
              <a:t> 5 KV Solar </a:t>
            </a:r>
            <a:r>
              <a:rPr lang="en-US" sz="2400" dirty="0" smtClean="0"/>
              <a:t>System, Generator  along with UPS.</a:t>
            </a:r>
            <a:endParaRPr lang="en-US" sz="2400" dirty="0"/>
          </a:p>
          <a:p>
            <a:pPr marL="0" indent="0" algn="just">
              <a:buNone/>
            </a:pPr>
            <a:endParaRPr lang="en-US" sz="1200" dirty="0"/>
          </a:p>
          <a:p>
            <a:pPr lvl="0" algn="just">
              <a:buFont typeface="Wingdings" pitchFamily="2" charset="2"/>
              <a:buChar char="Ø"/>
            </a:pPr>
            <a:r>
              <a:rPr lang="en-US" sz="2400" b="1" dirty="0" smtClean="0"/>
              <a:t>Chemicals, Glassware &amp; Equipment :</a:t>
            </a:r>
            <a:r>
              <a:rPr lang="en-US" sz="2400" dirty="0" smtClean="0"/>
              <a:t> Provided with Chemicals, Glassware and all equipment (along with standby).</a:t>
            </a:r>
            <a:endParaRPr lang="en-US" sz="2400" dirty="0"/>
          </a:p>
        </p:txBody>
      </p:sp>
      <p:sp>
        <p:nvSpPr>
          <p:cNvPr id="4" name="Rectangle 3"/>
          <p:cNvSpPr/>
          <p:nvPr/>
        </p:nvSpPr>
        <p:spPr>
          <a:xfrm>
            <a:off x="2057400" y="511314"/>
            <a:ext cx="4883068" cy="707886"/>
          </a:xfrm>
          <a:prstGeom prst="rect">
            <a:avLst/>
          </a:prstGeom>
        </p:spPr>
        <p:txBody>
          <a:bodyPr wrap="none">
            <a:spAutoFit/>
          </a:bodyPr>
          <a:lstStyle/>
          <a:p>
            <a:r>
              <a:rPr lang="en-US" sz="4000" b="1" dirty="0" smtClean="0">
                <a:latin typeface="Arial" pitchFamily="34" charset="0"/>
                <a:cs typeface="Arial" pitchFamily="34" charset="0"/>
              </a:rPr>
              <a:t>OTHER LOGISTICS</a:t>
            </a:r>
            <a:endParaRPr lang="en-US" sz="40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9FC8415-EFAC-4C0D-A864-1847104DEE2A}" type="slidenum">
              <a:rPr lang="en-IN" smtClean="0"/>
              <a:pPr/>
              <a:t>27</a:t>
            </a:fld>
            <a:endParaRPr lang="en-IN"/>
          </a:p>
        </p:txBody>
      </p:sp>
    </p:spTree>
    <p:extLst>
      <p:ext uri="{BB962C8B-B14F-4D97-AF65-F5344CB8AC3E}">
        <p14:creationId xmlns="" xmlns:p14="http://schemas.microsoft.com/office/powerpoint/2010/main" val="3822062509"/>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55638"/>
            <a:ext cx="8001000" cy="715962"/>
          </a:xfrm>
        </p:spPr>
        <p:txBody>
          <a:bodyPr>
            <a:noAutofit/>
          </a:bodyPr>
          <a:lstStyle/>
          <a:p>
            <a:pPr algn="ctr"/>
            <a:r>
              <a:rPr lang="en-US" sz="4000" b="1" dirty="0" smtClean="0">
                <a:latin typeface="Arial" pitchFamily="34" charset="0"/>
                <a:cs typeface="Arial" pitchFamily="34" charset="0"/>
              </a:rPr>
              <a:t>Strengthening </a:t>
            </a:r>
            <a:r>
              <a:rPr lang="en-US" sz="4000" b="1" dirty="0">
                <a:latin typeface="Arial" pitchFamily="34" charset="0"/>
                <a:cs typeface="Arial" pitchFamily="34" charset="0"/>
              </a:rPr>
              <a:t>Lab to test Micro Nutrients</a:t>
            </a:r>
            <a:endParaRPr lang="en-US" sz="4000"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457200" y="1524000"/>
            <a:ext cx="8229600" cy="685800"/>
          </a:xfrm>
        </p:spPr>
        <p:txBody>
          <a:bodyPr>
            <a:normAutofit fontScale="92500" lnSpcReduction="10000"/>
          </a:bodyPr>
          <a:lstStyle/>
          <a:p>
            <a:pPr marL="0" indent="0" algn="ctr">
              <a:buNone/>
              <a:tabLst>
                <a:tab pos="914400" algn="l"/>
              </a:tabLst>
            </a:pPr>
            <a:r>
              <a:rPr lang="en-US" sz="2000" b="1" u="sng" dirty="0" smtClean="0"/>
              <a:t>ATOMIC </a:t>
            </a:r>
            <a:r>
              <a:rPr lang="en-US" sz="2000" b="1" u="sng" dirty="0"/>
              <a:t>ABSOROPTION SPECTRO PHOTO </a:t>
            </a:r>
            <a:r>
              <a:rPr lang="en-US" sz="2000" b="1" u="sng" dirty="0" smtClean="0"/>
              <a:t>METERS </a:t>
            </a:r>
          </a:p>
          <a:p>
            <a:pPr marL="0" indent="0" algn="ctr">
              <a:buNone/>
              <a:tabLst>
                <a:tab pos="914400" algn="l"/>
              </a:tabLst>
            </a:pPr>
            <a:r>
              <a:rPr lang="en-US" sz="2000" b="1" u="sng" dirty="0" smtClean="0"/>
              <a:t>AVAVILABLE STATUS</a:t>
            </a:r>
            <a:endParaRPr lang="en-US" sz="2000" b="1" dirty="0"/>
          </a:p>
        </p:txBody>
      </p:sp>
      <p:graphicFrame>
        <p:nvGraphicFramePr>
          <p:cNvPr id="6" name="Table 5"/>
          <p:cNvGraphicFramePr>
            <a:graphicFrameLocks noGrp="1"/>
          </p:cNvGraphicFramePr>
          <p:nvPr>
            <p:extLst>
              <p:ext uri="{D42A27DB-BD31-4B8C-83A1-F6EECF244321}">
                <p14:modId xmlns="" xmlns:p14="http://schemas.microsoft.com/office/powerpoint/2010/main" val="1802304079"/>
              </p:ext>
            </p:extLst>
          </p:nvPr>
        </p:nvGraphicFramePr>
        <p:xfrm>
          <a:off x="762000" y="2421225"/>
          <a:ext cx="7543800" cy="2607975"/>
        </p:xfrm>
        <a:graphic>
          <a:graphicData uri="http://schemas.openxmlformats.org/drawingml/2006/table">
            <a:tbl>
              <a:tblPr firstRow="1" firstCol="1" bandRow="1">
                <a:tableStyleId>{5C22544A-7EE6-4342-B048-85BDC9FD1C3A}</a:tableStyleId>
              </a:tblPr>
              <a:tblGrid>
                <a:gridCol w="814292"/>
                <a:gridCol w="2377030"/>
                <a:gridCol w="1413419"/>
                <a:gridCol w="1540479"/>
                <a:gridCol w="1398580"/>
              </a:tblGrid>
              <a:tr h="797879">
                <a:tc>
                  <a:txBody>
                    <a:bodyPr/>
                    <a:lstStyle/>
                    <a:p>
                      <a:pPr marL="0" marR="0" algn="ctr">
                        <a:lnSpc>
                          <a:spcPct val="100000"/>
                        </a:lnSpc>
                        <a:spcBef>
                          <a:spcPts val="0"/>
                        </a:spcBef>
                        <a:spcAft>
                          <a:spcPts val="0"/>
                        </a:spcAft>
                      </a:pPr>
                      <a:r>
                        <a:rPr lang="en-US" sz="2000" dirty="0">
                          <a:effectLst/>
                          <a:latin typeface="+mn-lt"/>
                        </a:rPr>
                        <a:t>Sl</a:t>
                      </a:r>
                      <a:r>
                        <a:rPr lang="en-US" sz="2000" dirty="0" smtClean="0">
                          <a:effectLst/>
                          <a:latin typeface="+mn-lt"/>
                        </a:rPr>
                        <a:t>. No</a:t>
                      </a:r>
                      <a:endParaRPr lang="en-US" sz="2000" dirty="0">
                        <a:effectLst/>
                        <a:latin typeface="+mn-lt"/>
                        <a:ea typeface="Calibri"/>
                        <a:cs typeface="Gautami"/>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mn-lt"/>
                        </a:rPr>
                        <a:t>Name of the Lab</a:t>
                      </a:r>
                      <a:endParaRPr lang="en-US" sz="2000" dirty="0">
                        <a:effectLst/>
                        <a:latin typeface="+mn-lt"/>
                        <a:ea typeface="Calibri"/>
                        <a:cs typeface="Gautami"/>
                      </a:endParaRPr>
                    </a:p>
                  </a:txBody>
                  <a:tcPr marL="68580" marR="68580" marT="0" marB="0" anchor="ctr"/>
                </a:tc>
                <a:tc>
                  <a:txBody>
                    <a:bodyPr/>
                    <a:lstStyle/>
                    <a:p>
                      <a:pPr marL="0" marR="0" algn="ctr">
                        <a:lnSpc>
                          <a:spcPct val="100000"/>
                        </a:lnSpc>
                        <a:spcBef>
                          <a:spcPts val="0"/>
                        </a:spcBef>
                        <a:spcAft>
                          <a:spcPts val="0"/>
                        </a:spcAft>
                      </a:pPr>
                      <a:r>
                        <a:rPr lang="en-US" sz="2000" dirty="0" smtClean="0">
                          <a:effectLst/>
                          <a:latin typeface="+mn-lt"/>
                        </a:rPr>
                        <a:t>Existing No</a:t>
                      </a:r>
                      <a:endParaRPr lang="en-US" sz="2000" dirty="0">
                        <a:effectLst/>
                        <a:latin typeface="+mn-lt"/>
                        <a:ea typeface="Calibri"/>
                        <a:cs typeface="Gautami"/>
                      </a:endParaRPr>
                    </a:p>
                  </a:txBody>
                  <a:tcPr marL="68580" marR="68580" marT="0" marB="0" anchor="ctr"/>
                </a:tc>
                <a:tc>
                  <a:txBody>
                    <a:bodyPr/>
                    <a:lstStyle/>
                    <a:p>
                      <a:pPr marL="0" marR="0" algn="ctr">
                        <a:lnSpc>
                          <a:spcPct val="100000"/>
                        </a:lnSpc>
                        <a:spcBef>
                          <a:spcPts val="0"/>
                        </a:spcBef>
                        <a:spcAft>
                          <a:spcPts val="0"/>
                        </a:spcAft>
                      </a:pPr>
                      <a:r>
                        <a:rPr lang="en-US" sz="2000" dirty="0" smtClean="0">
                          <a:effectLst/>
                          <a:latin typeface="+mn-lt"/>
                        </a:rPr>
                        <a:t>Addl. No Provided</a:t>
                      </a:r>
                      <a:endParaRPr lang="en-US" sz="2000" dirty="0">
                        <a:effectLst/>
                        <a:latin typeface="+mn-lt"/>
                        <a:ea typeface="Calibri"/>
                        <a:cs typeface="Gautami"/>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mn-lt"/>
                        </a:rPr>
                        <a:t>Total</a:t>
                      </a:r>
                      <a:endParaRPr lang="en-US" sz="2000" dirty="0">
                        <a:effectLst/>
                        <a:latin typeface="+mn-lt"/>
                        <a:ea typeface="Calibri"/>
                        <a:cs typeface="Gautami"/>
                      </a:endParaRPr>
                    </a:p>
                  </a:txBody>
                  <a:tcPr marL="68580" marR="68580" marT="0" marB="0" anchor="ctr"/>
                </a:tc>
              </a:tr>
              <a:tr h="483667">
                <a:tc>
                  <a:txBody>
                    <a:bodyPr/>
                    <a:lstStyle/>
                    <a:p>
                      <a:pPr marL="0" marR="0" algn="ctr">
                        <a:lnSpc>
                          <a:spcPct val="150000"/>
                        </a:lnSpc>
                        <a:spcBef>
                          <a:spcPts val="0"/>
                        </a:spcBef>
                        <a:spcAft>
                          <a:spcPts val="0"/>
                        </a:spcAft>
                      </a:pPr>
                      <a:r>
                        <a:rPr lang="en-US" sz="1800" dirty="0">
                          <a:effectLst/>
                          <a:latin typeface="+mn-lt"/>
                        </a:rPr>
                        <a:t>1</a:t>
                      </a:r>
                      <a:endParaRPr lang="en-US" sz="1800" dirty="0">
                        <a:effectLst/>
                        <a:latin typeface="+mn-lt"/>
                        <a:ea typeface="Calibri"/>
                        <a:cs typeface="Gautami"/>
                      </a:endParaRPr>
                    </a:p>
                  </a:txBody>
                  <a:tcPr marL="68580" marR="68580" marT="0" marB="0" anchor="ctr"/>
                </a:tc>
                <a:tc>
                  <a:txBody>
                    <a:bodyPr/>
                    <a:lstStyle/>
                    <a:p>
                      <a:pPr marL="0" marR="0" algn="l">
                        <a:lnSpc>
                          <a:spcPct val="150000"/>
                        </a:lnSpc>
                        <a:spcBef>
                          <a:spcPts val="0"/>
                        </a:spcBef>
                        <a:spcAft>
                          <a:spcPts val="0"/>
                        </a:spcAft>
                      </a:pPr>
                      <a:r>
                        <a:rPr lang="en-US" sz="1800" dirty="0">
                          <a:effectLst/>
                          <a:latin typeface="+mn-lt"/>
                        </a:rPr>
                        <a:t>STL, Guntur</a:t>
                      </a:r>
                      <a:endParaRPr lang="en-US" sz="1800" dirty="0">
                        <a:effectLst/>
                        <a:latin typeface="+mn-lt"/>
                        <a:ea typeface="Calibri"/>
                        <a:cs typeface="Gautami"/>
                      </a:endParaRPr>
                    </a:p>
                  </a:txBody>
                  <a:tcPr marL="68580" marR="68580" marT="0" marB="0" anchor="ctr"/>
                </a:tc>
                <a:tc>
                  <a:txBody>
                    <a:bodyPr/>
                    <a:lstStyle/>
                    <a:p>
                      <a:pPr marL="0" marR="0" algn="ctr">
                        <a:lnSpc>
                          <a:spcPct val="150000"/>
                        </a:lnSpc>
                        <a:spcBef>
                          <a:spcPts val="0"/>
                        </a:spcBef>
                        <a:spcAft>
                          <a:spcPts val="0"/>
                        </a:spcAft>
                      </a:pPr>
                      <a:r>
                        <a:rPr lang="en-US" sz="1800">
                          <a:effectLst/>
                          <a:latin typeface="+mn-lt"/>
                        </a:rPr>
                        <a:t>1</a:t>
                      </a:r>
                      <a:endParaRPr lang="en-US" sz="1800">
                        <a:effectLst/>
                        <a:latin typeface="+mn-lt"/>
                        <a:ea typeface="Calibri"/>
                        <a:cs typeface="Gautami"/>
                      </a:endParaRPr>
                    </a:p>
                  </a:txBody>
                  <a:tcPr marL="68580" marR="68580" marT="0" marB="0" anchor="ctr"/>
                </a:tc>
                <a:tc>
                  <a:txBody>
                    <a:bodyPr/>
                    <a:lstStyle/>
                    <a:p>
                      <a:pPr marL="0" marR="0" algn="ctr">
                        <a:lnSpc>
                          <a:spcPct val="150000"/>
                        </a:lnSpc>
                        <a:spcBef>
                          <a:spcPts val="0"/>
                        </a:spcBef>
                        <a:spcAft>
                          <a:spcPts val="0"/>
                        </a:spcAft>
                      </a:pPr>
                      <a:r>
                        <a:rPr lang="en-US" sz="1800">
                          <a:effectLst/>
                          <a:latin typeface="+mn-lt"/>
                        </a:rPr>
                        <a:t>1</a:t>
                      </a:r>
                      <a:endParaRPr lang="en-US" sz="1800">
                        <a:effectLst/>
                        <a:latin typeface="+mn-lt"/>
                        <a:ea typeface="Calibri"/>
                        <a:cs typeface="Gautami"/>
                      </a:endParaRPr>
                    </a:p>
                  </a:txBody>
                  <a:tcPr marL="68580" marR="68580" marT="0" marB="0" anchor="ctr"/>
                </a:tc>
                <a:tc>
                  <a:txBody>
                    <a:bodyPr/>
                    <a:lstStyle/>
                    <a:p>
                      <a:pPr marL="0" marR="0" algn="ctr">
                        <a:lnSpc>
                          <a:spcPct val="150000"/>
                        </a:lnSpc>
                        <a:spcBef>
                          <a:spcPts val="0"/>
                        </a:spcBef>
                        <a:spcAft>
                          <a:spcPts val="0"/>
                        </a:spcAft>
                      </a:pPr>
                      <a:r>
                        <a:rPr lang="en-US" sz="1800">
                          <a:effectLst/>
                          <a:latin typeface="+mn-lt"/>
                        </a:rPr>
                        <a:t>2</a:t>
                      </a:r>
                      <a:endParaRPr lang="en-US" sz="1800">
                        <a:effectLst/>
                        <a:latin typeface="+mn-lt"/>
                        <a:ea typeface="Calibri"/>
                        <a:cs typeface="Gautami"/>
                      </a:endParaRPr>
                    </a:p>
                  </a:txBody>
                  <a:tcPr marL="68580" marR="68580" marT="0" marB="0" anchor="ctr"/>
                </a:tc>
              </a:tr>
              <a:tr h="384464">
                <a:tc>
                  <a:txBody>
                    <a:bodyPr/>
                    <a:lstStyle/>
                    <a:p>
                      <a:pPr marL="0" marR="0" algn="ctr">
                        <a:lnSpc>
                          <a:spcPct val="150000"/>
                        </a:lnSpc>
                        <a:spcBef>
                          <a:spcPts val="0"/>
                        </a:spcBef>
                        <a:spcAft>
                          <a:spcPts val="0"/>
                        </a:spcAft>
                      </a:pPr>
                      <a:r>
                        <a:rPr lang="en-US" sz="1800">
                          <a:effectLst/>
                          <a:latin typeface="+mn-lt"/>
                        </a:rPr>
                        <a:t>2</a:t>
                      </a:r>
                      <a:endParaRPr lang="en-US" sz="1800">
                        <a:effectLst/>
                        <a:latin typeface="+mn-lt"/>
                        <a:ea typeface="Calibri"/>
                        <a:cs typeface="Gautami"/>
                      </a:endParaRPr>
                    </a:p>
                  </a:txBody>
                  <a:tcPr marL="68580" marR="68580" marT="0" marB="0" anchor="ctr"/>
                </a:tc>
                <a:tc>
                  <a:txBody>
                    <a:bodyPr/>
                    <a:lstStyle/>
                    <a:p>
                      <a:pPr marL="0" marR="0" algn="l">
                        <a:lnSpc>
                          <a:spcPct val="150000"/>
                        </a:lnSpc>
                        <a:spcBef>
                          <a:spcPts val="0"/>
                        </a:spcBef>
                        <a:spcAft>
                          <a:spcPts val="0"/>
                        </a:spcAft>
                      </a:pPr>
                      <a:r>
                        <a:rPr lang="en-US" sz="1800" dirty="0">
                          <a:effectLst/>
                          <a:latin typeface="+mn-lt"/>
                        </a:rPr>
                        <a:t>RSTL ,</a:t>
                      </a:r>
                      <a:r>
                        <a:rPr lang="en-US" sz="1800" dirty="0" err="1">
                          <a:effectLst/>
                          <a:latin typeface="+mn-lt"/>
                        </a:rPr>
                        <a:t>Bapatla</a:t>
                      </a:r>
                      <a:endParaRPr lang="en-US" sz="1800" dirty="0">
                        <a:effectLst/>
                        <a:latin typeface="+mn-lt"/>
                        <a:ea typeface="Calibri"/>
                        <a:cs typeface="Gautami"/>
                      </a:endParaRPr>
                    </a:p>
                  </a:txBody>
                  <a:tcPr marL="68580" marR="68580" marT="0" marB="0" anchor="ctr"/>
                </a:tc>
                <a:tc>
                  <a:txBody>
                    <a:bodyPr/>
                    <a:lstStyle/>
                    <a:p>
                      <a:pPr marL="0" marR="0" algn="ctr">
                        <a:lnSpc>
                          <a:spcPct val="150000"/>
                        </a:lnSpc>
                        <a:spcBef>
                          <a:spcPts val="0"/>
                        </a:spcBef>
                        <a:spcAft>
                          <a:spcPts val="0"/>
                        </a:spcAft>
                      </a:pPr>
                      <a:r>
                        <a:rPr lang="en-US" sz="1800" dirty="0">
                          <a:effectLst/>
                          <a:latin typeface="+mn-lt"/>
                        </a:rPr>
                        <a:t>2</a:t>
                      </a:r>
                      <a:endParaRPr lang="en-US" sz="1800" dirty="0">
                        <a:effectLst/>
                        <a:latin typeface="+mn-lt"/>
                        <a:ea typeface="Calibri"/>
                        <a:cs typeface="Gautami"/>
                      </a:endParaRPr>
                    </a:p>
                  </a:txBody>
                  <a:tcPr marL="68580" marR="68580" marT="0" marB="0" anchor="ctr"/>
                </a:tc>
                <a:tc>
                  <a:txBody>
                    <a:bodyPr/>
                    <a:lstStyle/>
                    <a:p>
                      <a:pPr marL="0" marR="0" algn="ctr">
                        <a:lnSpc>
                          <a:spcPct val="150000"/>
                        </a:lnSpc>
                        <a:spcBef>
                          <a:spcPts val="0"/>
                        </a:spcBef>
                        <a:spcAft>
                          <a:spcPts val="0"/>
                        </a:spcAft>
                      </a:pPr>
                      <a:r>
                        <a:rPr lang="en-US" sz="1800" dirty="0">
                          <a:effectLst/>
                          <a:latin typeface="+mn-lt"/>
                        </a:rPr>
                        <a:t>--</a:t>
                      </a:r>
                      <a:endParaRPr lang="en-US" sz="1800" dirty="0">
                        <a:effectLst/>
                        <a:latin typeface="+mn-lt"/>
                        <a:ea typeface="Calibri"/>
                        <a:cs typeface="Gautami"/>
                      </a:endParaRPr>
                    </a:p>
                  </a:txBody>
                  <a:tcPr marL="68580" marR="68580" marT="0" marB="0" anchor="ctr"/>
                </a:tc>
                <a:tc>
                  <a:txBody>
                    <a:bodyPr/>
                    <a:lstStyle/>
                    <a:p>
                      <a:pPr marL="0" marR="0" algn="ctr">
                        <a:lnSpc>
                          <a:spcPct val="150000"/>
                        </a:lnSpc>
                        <a:spcBef>
                          <a:spcPts val="0"/>
                        </a:spcBef>
                        <a:spcAft>
                          <a:spcPts val="0"/>
                        </a:spcAft>
                      </a:pPr>
                      <a:r>
                        <a:rPr lang="en-US" sz="1800">
                          <a:effectLst/>
                          <a:latin typeface="+mn-lt"/>
                        </a:rPr>
                        <a:t>2</a:t>
                      </a:r>
                      <a:endParaRPr lang="en-US" sz="1800">
                        <a:effectLst/>
                        <a:latin typeface="+mn-lt"/>
                        <a:ea typeface="Calibri"/>
                        <a:cs typeface="Gautami"/>
                      </a:endParaRPr>
                    </a:p>
                  </a:txBody>
                  <a:tcPr marL="68580" marR="68580" marT="0" marB="0" anchor="ctr"/>
                </a:tc>
              </a:tr>
              <a:tr h="503469">
                <a:tc>
                  <a:txBody>
                    <a:bodyPr/>
                    <a:lstStyle/>
                    <a:p>
                      <a:pPr marL="0" marR="0" algn="ctr">
                        <a:lnSpc>
                          <a:spcPct val="150000"/>
                        </a:lnSpc>
                        <a:spcBef>
                          <a:spcPts val="0"/>
                        </a:spcBef>
                        <a:spcAft>
                          <a:spcPts val="0"/>
                        </a:spcAft>
                      </a:pPr>
                      <a:r>
                        <a:rPr lang="en-US" sz="1800">
                          <a:effectLst/>
                          <a:latin typeface="+mn-lt"/>
                        </a:rPr>
                        <a:t>3</a:t>
                      </a:r>
                      <a:endParaRPr lang="en-US" sz="1800">
                        <a:effectLst/>
                        <a:latin typeface="+mn-lt"/>
                        <a:ea typeface="Calibri"/>
                        <a:cs typeface="Gautami"/>
                      </a:endParaRPr>
                    </a:p>
                  </a:txBody>
                  <a:tcPr marL="68580" marR="68580" marT="0" marB="0" anchor="ctr"/>
                </a:tc>
                <a:tc>
                  <a:txBody>
                    <a:bodyPr/>
                    <a:lstStyle/>
                    <a:p>
                      <a:pPr marL="0" marR="0" algn="l">
                        <a:lnSpc>
                          <a:spcPct val="150000"/>
                        </a:lnSpc>
                        <a:spcBef>
                          <a:spcPts val="0"/>
                        </a:spcBef>
                        <a:spcAft>
                          <a:spcPts val="0"/>
                        </a:spcAft>
                      </a:pPr>
                      <a:r>
                        <a:rPr lang="en-US" sz="1800" dirty="0">
                          <a:effectLst/>
                          <a:latin typeface="+mn-lt"/>
                        </a:rPr>
                        <a:t>AMC, </a:t>
                      </a:r>
                      <a:r>
                        <a:rPr lang="en-US" sz="1800" dirty="0" err="1">
                          <a:effectLst/>
                          <a:latin typeface="+mn-lt"/>
                        </a:rPr>
                        <a:t>Narasaraopet</a:t>
                      </a:r>
                      <a:endParaRPr lang="en-US" sz="1800" dirty="0">
                        <a:effectLst/>
                        <a:latin typeface="+mn-lt"/>
                        <a:ea typeface="Calibri"/>
                        <a:cs typeface="Gautami"/>
                      </a:endParaRPr>
                    </a:p>
                  </a:txBody>
                  <a:tcPr marL="68580" marR="68580" marT="0" marB="0" anchor="ctr"/>
                </a:tc>
                <a:tc>
                  <a:txBody>
                    <a:bodyPr/>
                    <a:lstStyle/>
                    <a:p>
                      <a:pPr marL="0" marR="0" algn="ctr">
                        <a:lnSpc>
                          <a:spcPct val="150000"/>
                        </a:lnSpc>
                        <a:spcBef>
                          <a:spcPts val="0"/>
                        </a:spcBef>
                        <a:spcAft>
                          <a:spcPts val="0"/>
                        </a:spcAft>
                      </a:pPr>
                      <a:r>
                        <a:rPr lang="en-US" sz="1800" dirty="0">
                          <a:effectLst/>
                          <a:latin typeface="+mn-lt"/>
                        </a:rPr>
                        <a:t>1</a:t>
                      </a:r>
                      <a:endParaRPr lang="en-US" sz="1800" dirty="0">
                        <a:effectLst/>
                        <a:latin typeface="+mn-lt"/>
                        <a:ea typeface="Calibri"/>
                        <a:cs typeface="Gautami"/>
                      </a:endParaRPr>
                    </a:p>
                  </a:txBody>
                  <a:tcPr marL="68580" marR="68580" marT="0" marB="0" anchor="ctr"/>
                </a:tc>
                <a:tc>
                  <a:txBody>
                    <a:bodyPr/>
                    <a:lstStyle/>
                    <a:p>
                      <a:pPr marL="0" marR="0" algn="ctr">
                        <a:lnSpc>
                          <a:spcPct val="150000"/>
                        </a:lnSpc>
                        <a:spcBef>
                          <a:spcPts val="0"/>
                        </a:spcBef>
                        <a:spcAft>
                          <a:spcPts val="0"/>
                        </a:spcAft>
                      </a:pPr>
                      <a:r>
                        <a:rPr lang="en-US" sz="1800" dirty="0">
                          <a:effectLst/>
                          <a:latin typeface="+mn-lt"/>
                        </a:rPr>
                        <a:t>--</a:t>
                      </a:r>
                      <a:endParaRPr lang="en-US" sz="1800" dirty="0">
                        <a:effectLst/>
                        <a:latin typeface="+mn-lt"/>
                        <a:ea typeface="Calibri"/>
                        <a:cs typeface="Gautami"/>
                      </a:endParaRPr>
                    </a:p>
                  </a:txBody>
                  <a:tcPr marL="68580" marR="68580" marT="0" marB="0" anchor="ctr"/>
                </a:tc>
                <a:tc>
                  <a:txBody>
                    <a:bodyPr/>
                    <a:lstStyle/>
                    <a:p>
                      <a:pPr marL="0" marR="0" algn="ctr">
                        <a:lnSpc>
                          <a:spcPct val="150000"/>
                        </a:lnSpc>
                        <a:spcBef>
                          <a:spcPts val="0"/>
                        </a:spcBef>
                        <a:spcAft>
                          <a:spcPts val="0"/>
                        </a:spcAft>
                      </a:pPr>
                      <a:r>
                        <a:rPr lang="en-US" sz="1800" dirty="0">
                          <a:effectLst/>
                          <a:latin typeface="+mn-lt"/>
                        </a:rPr>
                        <a:t>1</a:t>
                      </a:r>
                      <a:endParaRPr lang="en-US" sz="1800" dirty="0">
                        <a:effectLst/>
                        <a:latin typeface="+mn-lt"/>
                        <a:ea typeface="Calibri"/>
                        <a:cs typeface="Gautami"/>
                      </a:endParaRPr>
                    </a:p>
                  </a:txBody>
                  <a:tcPr marL="68580" marR="68580" marT="0" marB="0" anchor="ctr"/>
                </a:tc>
              </a:tr>
              <a:tr h="384464">
                <a:tc gridSpan="2">
                  <a:txBody>
                    <a:bodyPr/>
                    <a:lstStyle/>
                    <a:p>
                      <a:pPr marL="0" marR="0" algn="ctr">
                        <a:lnSpc>
                          <a:spcPct val="150000"/>
                        </a:lnSpc>
                        <a:spcBef>
                          <a:spcPts val="0"/>
                        </a:spcBef>
                        <a:spcAft>
                          <a:spcPts val="0"/>
                        </a:spcAft>
                      </a:pPr>
                      <a:r>
                        <a:rPr lang="en-US" sz="1800" dirty="0">
                          <a:solidFill>
                            <a:schemeClr val="tx1"/>
                          </a:solidFill>
                          <a:effectLst/>
                          <a:latin typeface="+mn-lt"/>
                        </a:rPr>
                        <a:t>TOTAL :</a:t>
                      </a:r>
                      <a:endParaRPr lang="en-US" sz="1800" dirty="0">
                        <a:solidFill>
                          <a:schemeClr val="tx1"/>
                        </a:solidFill>
                        <a:effectLst/>
                        <a:latin typeface="+mn-lt"/>
                        <a:ea typeface="Calibri"/>
                        <a:cs typeface="Gautami"/>
                      </a:endParaRPr>
                    </a:p>
                  </a:txBody>
                  <a:tcPr marL="68580" marR="68580" marT="0" marB="0" anchor="ctr">
                    <a:solidFill>
                      <a:srgbClr val="0070C0"/>
                    </a:solidFill>
                  </a:tcPr>
                </a:tc>
                <a:tc hMerge="1">
                  <a:txBody>
                    <a:bodyPr/>
                    <a:lstStyle/>
                    <a:p>
                      <a:endParaRPr lang="en-US"/>
                    </a:p>
                  </a:txBody>
                  <a:tcPr/>
                </a:tc>
                <a:tc>
                  <a:txBody>
                    <a:bodyPr/>
                    <a:lstStyle/>
                    <a:p>
                      <a:pPr marL="0" marR="0" algn="ctr">
                        <a:lnSpc>
                          <a:spcPct val="150000"/>
                        </a:lnSpc>
                        <a:spcBef>
                          <a:spcPts val="0"/>
                        </a:spcBef>
                        <a:spcAft>
                          <a:spcPts val="0"/>
                        </a:spcAft>
                      </a:pPr>
                      <a:r>
                        <a:rPr lang="en-US" sz="1800" dirty="0">
                          <a:solidFill>
                            <a:schemeClr val="tx1"/>
                          </a:solidFill>
                          <a:effectLst/>
                          <a:latin typeface="+mn-lt"/>
                        </a:rPr>
                        <a:t>4</a:t>
                      </a:r>
                      <a:endParaRPr lang="en-US" sz="1800" dirty="0">
                        <a:solidFill>
                          <a:schemeClr val="tx1"/>
                        </a:solidFill>
                        <a:effectLst/>
                        <a:latin typeface="+mn-lt"/>
                        <a:ea typeface="Calibri"/>
                        <a:cs typeface="Gautami"/>
                      </a:endParaRPr>
                    </a:p>
                  </a:txBody>
                  <a:tcPr marL="68580" marR="68580" marT="0" marB="0" anchor="ctr">
                    <a:solidFill>
                      <a:srgbClr val="0070C0"/>
                    </a:solidFill>
                  </a:tcPr>
                </a:tc>
                <a:tc>
                  <a:txBody>
                    <a:bodyPr/>
                    <a:lstStyle/>
                    <a:p>
                      <a:pPr marL="0" marR="0" algn="ctr">
                        <a:lnSpc>
                          <a:spcPct val="150000"/>
                        </a:lnSpc>
                        <a:spcBef>
                          <a:spcPts val="0"/>
                        </a:spcBef>
                        <a:spcAft>
                          <a:spcPts val="0"/>
                        </a:spcAft>
                      </a:pPr>
                      <a:r>
                        <a:rPr lang="en-US" sz="1800" dirty="0">
                          <a:solidFill>
                            <a:schemeClr val="tx1"/>
                          </a:solidFill>
                          <a:effectLst/>
                          <a:latin typeface="+mn-lt"/>
                        </a:rPr>
                        <a:t>1</a:t>
                      </a:r>
                      <a:endParaRPr lang="en-US" sz="1800" dirty="0">
                        <a:solidFill>
                          <a:schemeClr val="tx1"/>
                        </a:solidFill>
                        <a:effectLst/>
                        <a:latin typeface="+mn-lt"/>
                        <a:ea typeface="Calibri"/>
                        <a:cs typeface="Gautami"/>
                      </a:endParaRPr>
                    </a:p>
                  </a:txBody>
                  <a:tcPr marL="68580" marR="68580" marT="0" marB="0" anchor="ctr">
                    <a:solidFill>
                      <a:srgbClr val="0070C0"/>
                    </a:solidFill>
                  </a:tcPr>
                </a:tc>
                <a:tc>
                  <a:txBody>
                    <a:bodyPr/>
                    <a:lstStyle/>
                    <a:p>
                      <a:pPr marL="0" marR="0" algn="ctr">
                        <a:lnSpc>
                          <a:spcPct val="150000"/>
                        </a:lnSpc>
                        <a:spcBef>
                          <a:spcPts val="0"/>
                        </a:spcBef>
                        <a:spcAft>
                          <a:spcPts val="0"/>
                        </a:spcAft>
                      </a:pPr>
                      <a:r>
                        <a:rPr lang="en-US" sz="1800" dirty="0">
                          <a:solidFill>
                            <a:schemeClr val="tx1"/>
                          </a:solidFill>
                          <a:effectLst/>
                          <a:latin typeface="+mn-lt"/>
                        </a:rPr>
                        <a:t>5</a:t>
                      </a:r>
                      <a:endParaRPr lang="en-US" sz="1800" dirty="0">
                        <a:solidFill>
                          <a:schemeClr val="tx1"/>
                        </a:solidFill>
                        <a:effectLst/>
                        <a:latin typeface="+mn-lt"/>
                        <a:ea typeface="Calibri"/>
                        <a:cs typeface="Gautami"/>
                      </a:endParaRPr>
                    </a:p>
                  </a:txBody>
                  <a:tcPr marL="68580" marR="68580" marT="0" marB="0" anchor="ctr">
                    <a:solidFill>
                      <a:srgbClr val="0070C0"/>
                    </a:solidFill>
                  </a:tcPr>
                </a:tc>
              </a:tr>
            </a:tbl>
          </a:graphicData>
        </a:graphic>
      </p:graphicFrame>
      <p:sp>
        <p:nvSpPr>
          <p:cNvPr id="5" name="Rectangle 4"/>
          <p:cNvSpPr/>
          <p:nvPr/>
        </p:nvSpPr>
        <p:spPr>
          <a:xfrm>
            <a:off x="609600" y="5105400"/>
            <a:ext cx="7772400" cy="1046440"/>
          </a:xfrm>
          <a:prstGeom prst="rect">
            <a:avLst/>
          </a:prstGeom>
        </p:spPr>
        <p:txBody>
          <a:bodyPr wrap="square">
            <a:spAutoFit/>
          </a:bodyPr>
          <a:lstStyle/>
          <a:p>
            <a:pPr algn="just"/>
            <a:endParaRPr lang="en-US" sz="800" dirty="0" smtClean="0"/>
          </a:p>
          <a:p>
            <a:pPr algn="just"/>
            <a:r>
              <a:rPr lang="en-US" dirty="0" smtClean="0"/>
              <a:t>Also utilized the Services of  Soil Science Dept of RARS – </a:t>
            </a:r>
            <a:r>
              <a:rPr lang="en-US" dirty="0" err="1" smtClean="0"/>
              <a:t>Lam,Guntur</a:t>
            </a:r>
            <a:r>
              <a:rPr lang="en-US" dirty="0" smtClean="0"/>
              <a:t>. College of Agriculture, </a:t>
            </a:r>
            <a:r>
              <a:rPr lang="en-US" dirty="0" err="1" smtClean="0"/>
              <a:t>Bapatla</a:t>
            </a:r>
            <a:r>
              <a:rPr lang="en-US" dirty="0" smtClean="0"/>
              <a:t> and ICRISAT, Hyderabad for analysis of Micro Nutrients.</a:t>
            </a:r>
            <a:endParaRPr lang="en-US" dirty="0"/>
          </a:p>
        </p:txBody>
      </p:sp>
      <p:sp>
        <p:nvSpPr>
          <p:cNvPr id="8" name="Slide Number Placeholder 7"/>
          <p:cNvSpPr>
            <a:spLocks noGrp="1"/>
          </p:cNvSpPr>
          <p:nvPr>
            <p:ph type="sldNum" sz="quarter" idx="12"/>
          </p:nvPr>
        </p:nvSpPr>
        <p:spPr/>
        <p:txBody>
          <a:bodyPr/>
          <a:lstStyle/>
          <a:p>
            <a:fld id="{19FC8415-EFAC-4C0D-A864-1847104DEE2A}" type="slidenum">
              <a:rPr lang="en-IN" smtClean="0"/>
              <a:pPr/>
              <a:t>28</a:t>
            </a:fld>
            <a:endParaRPr lang="en-IN"/>
          </a:p>
        </p:txBody>
      </p:sp>
    </p:spTree>
    <p:extLst>
      <p:ext uri="{BB962C8B-B14F-4D97-AF65-F5344CB8AC3E}">
        <p14:creationId xmlns="" xmlns:p14="http://schemas.microsoft.com/office/powerpoint/2010/main" val="889574513"/>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914400"/>
          </a:xfrm>
        </p:spPr>
        <p:txBody>
          <a:bodyPr>
            <a:noAutofit/>
          </a:bodyPr>
          <a:lstStyle/>
          <a:p>
            <a:pPr algn="ctr"/>
            <a:r>
              <a:rPr lang="en-US" sz="2800" b="1" dirty="0" smtClean="0">
                <a:latin typeface="Arial" pitchFamily="34" charset="0"/>
                <a:cs typeface="Arial" pitchFamily="34" charset="0"/>
              </a:rPr>
              <a:t>STEPS </a:t>
            </a:r>
            <a:r>
              <a:rPr lang="en-US" sz="2800" b="1" dirty="0">
                <a:latin typeface="Arial" pitchFamily="34" charset="0"/>
                <a:cs typeface="Arial" pitchFamily="34" charset="0"/>
              </a:rPr>
              <a:t>TO DEPLOY TRAINED SOIL SCIENTISTS TO FILL UP VACANCIES INTO LABS </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371600"/>
            <a:ext cx="8229600" cy="487363"/>
          </a:xfrm>
        </p:spPr>
        <p:txBody>
          <a:bodyPr>
            <a:normAutofit/>
          </a:bodyPr>
          <a:lstStyle/>
          <a:p>
            <a:pPr marL="0" indent="0" algn="ctr">
              <a:buNone/>
            </a:pPr>
            <a:r>
              <a:rPr lang="en-US" sz="2400" b="1" dirty="0"/>
              <a:t>Technical Staff </a:t>
            </a:r>
            <a:r>
              <a:rPr lang="en-US" sz="2400" b="1" dirty="0" smtClean="0"/>
              <a:t>Positioned during </a:t>
            </a:r>
            <a:r>
              <a:rPr lang="en-US" sz="2400" b="1" dirty="0" smtClean="0">
                <a:solidFill>
                  <a:schemeClr val="accent6">
                    <a:lumMod val="40000"/>
                    <a:lumOff val="60000"/>
                  </a:schemeClr>
                </a:solidFill>
              </a:rPr>
              <a:t>2015-16</a:t>
            </a:r>
            <a:r>
              <a:rPr lang="en-US" sz="2400" b="1" dirty="0">
                <a:solidFill>
                  <a:schemeClr val="accent6">
                    <a:lumMod val="40000"/>
                    <a:lumOff val="60000"/>
                  </a:schemeClr>
                </a:solidFill>
              </a:rPr>
              <a:t>.</a:t>
            </a:r>
            <a:endParaRPr lang="en-US" sz="2400" dirty="0">
              <a:solidFill>
                <a:schemeClr val="accent6">
                  <a:lumMod val="40000"/>
                  <a:lumOff val="60000"/>
                </a:schemeClr>
              </a:solidFill>
            </a:endParaRPr>
          </a:p>
        </p:txBody>
      </p:sp>
      <p:graphicFrame>
        <p:nvGraphicFramePr>
          <p:cNvPr id="6" name="Table 5"/>
          <p:cNvGraphicFramePr>
            <a:graphicFrameLocks noGrp="1"/>
          </p:cNvGraphicFramePr>
          <p:nvPr/>
        </p:nvGraphicFramePr>
        <p:xfrm>
          <a:off x="609600" y="1905000"/>
          <a:ext cx="7924800" cy="4205313"/>
        </p:xfrm>
        <a:graphic>
          <a:graphicData uri="http://schemas.openxmlformats.org/drawingml/2006/table">
            <a:tbl>
              <a:tblPr/>
              <a:tblGrid>
                <a:gridCol w="533400"/>
                <a:gridCol w="1051560"/>
                <a:gridCol w="792480"/>
                <a:gridCol w="792480"/>
                <a:gridCol w="792480"/>
                <a:gridCol w="792480"/>
                <a:gridCol w="792480"/>
                <a:gridCol w="792480"/>
                <a:gridCol w="792480"/>
                <a:gridCol w="792480"/>
              </a:tblGrid>
              <a:tr h="381000">
                <a:tc rowSpan="2">
                  <a:txBody>
                    <a:bodyPr/>
                    <a:lstStyle/>
                    <a:p>
                      <a:pPr algn="ctr" rtl="0" fontAlgn="ctr"/>
                      <a:r>
                        <a:rPr lang="en-US" sz="1100" b="1" i="0" u="none" strike="noStrike" dirty="0" err="1">
                          <a:solidFill>
                            <a:schemeClr val="tx1"/>
                          </a:solidFill>
                          <a:latin typeface="Constantia" pitchFamily="18" charset="0"/>
                        </a:rPr>
                        <a:t>Sl.No</a:t>
                      </a:r>
                      <a:r>
                        <a:rPr lang="en-US" sz="1100" b="1" i="0" u="none" strike="noStrike" dirty="0">
                          <a:solidFill>
                            <a:schemeClr val="tx1"/>
                          </a:solidFill>
                          <a:latin typeface="Constantia" pitchFamily="18" charset="0"/>
                        </a:rPr>
                        <a:t>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n-US" sz="1100" b="1" i="0" u="none" strike="noStrike">
                          <a:solidFill>
                            <a:schemeClr val="tx1"/>
                          </a:solidFill>
                          <a:latin typeface="Constantia" pitchFamily="18" charset="0"/>
                        </a:rPr>
                        <a:t>Name of the Soil Testing Lab.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rtl="0" fontAlgn="ctr"/>
                      <a:r>
                        <a:rPr lang="en-US" sz="1800" b="1" i="0" u="none" strike="noStrike" dirty="0">
                          <a:solidFill>
                            <a:schemeClr val="tx1"/>
                          </a:solidFill>
                          <a:latin typeface="Constantia" pitchFamily="18" charset="0"/>
                        </a:rPr>
                        <a:t>Existing Staff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1600" b="1" i="0" u="none" strike="noStrike" dirty="0">
                          <a:solidFill>
                            <a:schemeClr val="accent1">
                              <a:lumMod val="75000"/>
                            </a:schemeClr>
                          </a:solidFill>
                          <a:latin typeface="Constantia" pitchFamily="18" charset="0"/>
                        </a:rPr>
                        <a:t>Additional Staff Positioned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447800">
                <a:tc vMerge="1">
                  <a:txBody>
                    <a:bodyPr/>
                    <a:lstStyle/>
                    <a:p>
                      <a:endParaRPr lang="en-US"/>
                    </a:p>
                  </a:txBody>
                  <a:tcPr/>
                </a:tc>
                <a:tc vMerge="1">
                  <a:txBody>
                    <a:bodyPr/>
                    <a:lstStyle/>
                    <a:p>
                      <a:endParaRPr lang="en-US"/>
                    </a:p>
                  </a:txBody>
                  <a:tcPr/>
                </a:tc>
                <a:tc>
                  <a:txBody>
                    <a:bodyPr/>
                    <a:lstStyle/>
                    <a:p>
                      <a:pPr algn="ctr" rtl="0" fontAlgn="ctr"/>
                      <a:r>
                        <a:rPr lang="en-US" sz="1100" b="1" i="0" u="none" strike="noStrike">
                          <a:solidFill>
                            <a:schemeClr val="tx1"/>
                          </a:solidFill>
                          <a:latin typeface="Constantia" pitchFamily="18" charset="0"/>
                        </a:rPr>
                        <a:t>ADA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a:solidFill>
                            <a:schemeClr val="tx1"/>
                          </a:solidFill>
                          <a:latin typeface="Constantia" pitchFamily="18" charset="0"/>
                        </a:rPr>
                        <a:t>AO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a:solidFill>
                            <a:schemeClr val="tx1"/>
                          </a:solidFill>
                          <a:latin typeface="Constantia" pitchFamily="18" charset="0"/>
                        </a:rPr>
                        <a:t>AEO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a:solidFill>
                            <a:schemeClr val="tx1"/>
                          </a:solidFill>
                          <a:latin typeface="Constantia" pitchFamily="18" charset="0"/>
                        </a:rPr>
                        <a:t>Lab Assistants</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dirty="0">
                          <a:solidFill>
                            <a:schemeClr val="tx1"/>
                          </a:solidFill>
                          <a:latin typeface="Constantia" pitchFamily="18" charset="0"/>
                        </a:rPr>
                        <a:t>Persons with </a:t>
                      </a:r>
                      <a:r>
                        <a:rPr lang="en-US" sz="1100" b="1" i="0" u="none" strike="noStrike" dirty="0" err="1">
                          <a:solidFill>
                            <a:schemeClr val="tx1"/>
                          </a:solidFill>
                          <a:latin typeface="Constantia" pitchFamily="18" charset="0"/>
                        </a:rPr>
                        <a:t>B.Sc</a:t>
                      </a:r>
                      <a:r>
                        <a:rPr lang="en-US" sz="1100" b="1" i="0" u="none" strike="noStrike" dirty="0">
                          <a:solidFill>
                            <a:schemeClr val="tx1"/>
                          </a:solidFill>
                          <a:latin typeface="Constantia" pitchFamily="18" charset="0"/>
                        </a:rPr>
                        <a:t> (Ag)/ </a:t>
                      </a:r>
                      <a:r>
                        <a:rPr lang="en-US" sz="1100" b="1" i="0" u="none" strike="noStrike" dirty="0" err="1">
                          <a:solidFill>
                            <a:schemeClr val="tx1"/>
                          </a:solidFill>
                          <a:latin typeface="Constantia" pitchFamily="18" charset="0"/>
                        </a:rPr>
                        <a:t>M.Sc</a:t>
                      </a:r>
                      <a:r>
                        <a:rPr lang="en-US" sz="1100" b="1" i="0" u="none" strike="noStrike" dirty="0">
                          <a:solidFill>
                            <a:schemeClr val="tx1"/>
                          </a:solidFill>
                          <a:latin typeface="Constantia" pitchFamily="18" charset="0"/>
                        </a:rPr>
                        <a:t> (Ag) Soil science as “</a:t>
                      </a:r>
                      <a:r>
                        <a:rPr lang="en-US" sz="1100" b="1" i="0" u="none" strike="noStrike" dirty="0">
                          <a:solidFill>
                            <a:srgbClr val="FFFF00"/>
                          </a:solidFill>
                          <a:latin typeface="Constantia" pitchFamily="18" charset="0"/>
                        </a:rPr>
                        <a:t>A</a:t>
                      </a:r>
                      <a:r>
                        <a:rPr lang="en-US" sz="1400" b="1" i="0" u="none" strike="noStrike" dirty="0">
                          <a:solidFill>
                            <a:srgbClr val="FFFF00"/>
                          </a:solidFill>
                          <a:latin typeface="Constantia" pitchFamily="18" charset="0"/>
                        </a:rPr>
                        <a:t>nalysts</a:t>
                      </a:r>
                      <a:r>
                        <a:rPr lang="en-US" sz="1100" b="1" i="0" u="none" strike="noStrike" dirty="0">
                          <a:solidFill>
                            <a:schemeClr val="tx1"/>
                          </a:solidFill>
                          <a:latin typeface="Constantia" pitchFamily="18" charset="0"/>
                        </a:rPr>
                        <a:t>”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dirty="0">
                          <a:solidFill>
                            <a:schemeClr val="tx1"/>
                          </a:solidFill>
                          <a:latin typeface="Constantia" pitchFamily="18" charset="0"/>
                        </a:rPr>
                        <a:t>Persons with </a:t>
                      </a:r>
                      <a:r>
                        <a:rPr lang="en-US" sz="1100" b="1" i="0" u="none" strike="noStrike" dirty="0" err="1">
                          <a:solidFill>
                            <a:schemeClr val="tx1"/>
                          </a:solidFill>
                          <a:latin typeface="Constantia" pitchFamily="18" charset="0"/>
                        </a:rPr>
                        <a:t>BSc</a:t>
                      </a:r>
                      <a:r>
                        <a:rPr lang="en-US" sz="1100" b="1" i="0" u="none" strike="noStrike" dirty="0">
                          <a:solidFill>
                            <a:schemeClr val="tx1"/>
                          </a:solidFill>
                          <a:latin typeface="Constantia" pitchFamily="18" charset="0"/>
                        </a:rPr>
                        <a:t>./</a:t>
                      </a:r>
                      <a:r>
                        <a:rPr lang="en-US" sz="1100" b="1" i="0" u="none" strike="noStrike" dirty="0" err="1" smtClean="0">
                          <a:solidFill>
                            <a:schemeClr val="tx1"/>
                          </a:solidFill>
                          <a:latin typeface="Constantia" pitchFamily="18" charset="0"/>
                        </a:rPr>
                        <a:t>Agri</a:t>
                      </a:r>
                      <a:r>
                        <a:rPr lang="en-US" sz="1100" b="1" i="0" u="none" strike="noStrike" dirty="0" smtClean="0">
                          <a:solidFill>
                            <a:schemeClr val="tx1"/>
                          </a:solidFill>
                          <a:latin typeface="Constantia" pitchFamily="18" charset="0"/>
                        </a:rPr>
                        <a:t> </a:t>
                      </a:r>
                      <a:r>
                        <a:rPr lang="en-US" sz="1100" b="1" i="0" u="none" strike="noStrike" dirty="0" smtClean="0">
                          <a:solidFill>
                            <a:srgbClr val="FFFF00"/>
                          </a:solidFill>
                          <a:latin typeface="Constantia" pitchFamily="18" charset="0"/>
                        </a:rPr>
                        <a:t>Diploma </a:t>
                      </a:r>
                      <a:r>
                        <a:rPr lang="en-US" sz="1100" b="1" i="0" u="none" strike="noStrike" dirty="0">
                          <a:solidFill>
                            <a:srgbClr val="FFFF00"/>
                          </a:solidFill>
                          <a:latin typeface="Constantia" pitchFamily="18" charset="0"/>
                        </a:rPr>
                        <a:t>“to</a:t>
                      </a:r>
                      <a:r>
                        <a:rPr lang="en-US" sz="1200" b="1" i="0" u="none" strike="noStrike" dirty="0">
                          <a:solidFill>
                            <a:srgbClr val="FFFF00"/>
                          </a:solidFill>
                          <a:latin typeface="Constantia" pitchFamily="18" charset="0"/>
                        </a:rPr>
                        <a:t> assist the Analysts” </a:t>
                      </a:r>
                      <a:endParaRPr lang="en-US" sz="1100" b="1" i="0" u="none" strike="noStrike" dirty="0">
                        <a:solidFill>
                          <a:srgbClr val="FFFF00"/>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dirty="0">
                          <a:solidFill>
                            <a:schemeClr val="tx1"/>
                          </a:solidFill>
                          <a:latin typeface="Constantia" pitchFamily="18" charset="0"/>
                        </a:rPr>
                        <a:t>Persons with good computer knowledge </a:t>
                      </a:r>
                      <a:r>
                        <a:rPr lang="en-US" sz="1100" b="1" i="0" u="none" strike="noStrike" dirty="0">
                          <a:solidFill>
                            <a:srgbClr val="FFFF00"/>
                          </a:solidFill>
                          <a:latin typeface="Constantia" pitchFamily="18" charset="0"/>
                        </a:rPr>
                        <a:t>“as data entry operators</a:t>
                      </a:r>
                      <a:r>
                        <a:rPr lang="en-US" sz="1100" b="1" i="0" u="none" strike="noStrike" dirty="0">
                          <a:solidFill>
                            <a:schemeClr val="tx1"/>
                          </a:solidFill>
                          <a:latin typeface="Constantia" pitchFamily="18" charset="0"/>
                        </a:rPr>
                        <a:t>”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dirty="0">
                          <a:solidFill>
                            <a:schemeClr val="tx1"/>
                          </a:solidFill>
                          <a:latin typeface="Constantia" pitchFamily="18" charset="0"/>
                        </a:rPr>
                        <a:t>Daily wage workers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6560">
                <a:tc>
                  <a:txBody>
                    <a:bodyPr/>
                    <a:lstStyle/>
                    <a:p>
                      <a:pPr algn="ctr" rtl="0" fontAlgn="ctr"/>
                      <a:r>
                        <a:rPr lang="en-US" sz="1400" b="0" i="0" u="none" strike="noStrike">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a:solidFill>
                            <a:schemeClr val="tx1"/>
                          </a:solidFill>
                          <a:latin typeface="Constantia" pitchFamily="18" charset="0"/>
                        </a:rPr>
                        <a:t>STL, Guntur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a:solidFill>
                            <a:schemeClr val="tx1"/>
                          </a:solidFill>
                          <a:latin typeface="Constantia" pitchFamily="18" charset="0"/>
                        </a:rPr>
                        <a:t>3</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8</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8</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5</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6</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5414">
                <a:tc>
                  <a:txBody>
                    <a:bodyPr/>
                    <a:lstStyle/>
                    <a:p>
                      <a:pPr algn="ctr" rtl="0" fontAlgn="ctr"/>
                      <a:r>
                        <a:rPr lang="en-US" sz="1400" b="0" i="0" u="none" strike="noStrike">
                          <a:solidFill>
                            <a:schemeClr val="tx1"/>
                          </a:solidFill>
                          <a:latin typeface="Constantia" pitchFamily="18" charset="0"/>
                        </a:rPr>
                        <a:t>2</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a:solidFill>
                            <a:schemeClr val="tx1"/>
                          </a:solidFill>
                          <a:latin typeface="Constantia" pitchFamily="18" charset="0"/>
                        </a:rPr>
                        <a:t>STL, AMC Narsaraopet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a:solidFill>
                            <a:schemeClr val="tx1"/>
                          </a:solidFill>
                          <a:latin typeface="Constantia" pitchFamily="18" charset="0"/>
                        </a:rPr>
                        <a:t>-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a:solidFill>
                            <a:schemeClr val="tx1"/>
                          </a:solidFill>
                          <a:latin typeface="Constantia" pitchFamily="18" charset="0"/>
                        </a:rPr>
                        <a:t>4</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4</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2</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2</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6560">
                <a:tc>
                  <a:txBody>
                    <a:bodyPr/>
                    <a:lstStyle/>
                    <a:p>
                      <a:pPr algn="ctr" rtl="0" fontAlgn="ctr"/>
                      <a:r>
                        <a:rPr lang="en-US" sz="1400" b="0" i="0" u="none" strike="noStrike">
                          <a:solidFill>
                            <a:schemeClr val="tx1"/>
                          </a:solidFill>
                          <a:latin typeface="Constantia" pitchFamily="18" charset="0"/>
                        </a:rPr>
                        <a:t>3</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a:solidFill>
                            <a:schemeClr val="tx1"/>
                          </a:solidFill>
                          <a:latin typeface="Constantia" pitchFamily="18" charset="0"/>
                        </a:rPr>
                        <a:t>RSTL, Bapatla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3</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a:solidFill>
                            <a:schemeClr val="tx1"/>
                          </a:solidFill>
                          <a:latin typeface="Constantia" pitchFamily="18" charset="0"/>
                        </a:rPr>
                        <a:t>6</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a:solidFill>
                            <a:schemeClr val="tx1"/>
                          </a:solidFill>
                          <a:latin typeface="Constantia" pitchFamily="18" charset="0"/>
                        </a:rPr>
                        <a:t>6</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a:solidFill>
                            <a:schemeClr val="tx1"/>
                          </a:solidFill>
                          <a:latin typeface="Constantia" pitchFamily="18" charset="0"/>
                        </a:rPr>
                        <a:t>4</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4</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6560">
                <a:tc>
                  <a:txBody>
                    <a:bodyPr/>
                    <a:lstStyle/>
                    <a:p>
                      <a:pPr algn="ctr" rtl="0" fontAlgn="ctr"/>
                      <a:r>
                        <a:rPr lang="en-US" sz="1400" b="0" i="0" u="none" strike="noStrike">
                          <a:solidFill>
                            <a:schemeClr val="tx1"/>
                          </a:solidFill>
                          <a:latin typeface="Constantia" pitchFamily="18" charset="0"/>
                        </a:rPr>
                        <a:t>4</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a:solidFill>
                            <a:schemeClr val="tx1"/>
                          </a:solidFill>
                          <a:latin typeface="Constantia" pitchFamily="18" charset="0"/>
                        </a:rPr>
                        <a:t>MSTL, Bapatla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2</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7</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8</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a:solidFill>
                            <a:schemeClr val="tx1"/>
                          </a:solidFill>
                          <a:latin typeface="Constantia" pitchFamily="18" charset="0"/>
                        </a:rPr>
                        <a:t>4</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a:solidFill>
                            <a:schemeClr val="tx1"/>
                          </a:solidFill>
                          <a:latin typeface="Constantia" pitchFamily="18" charset="0"/>
                        </a:rPr>
                        <a:t>5</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853">
                <a:tc gridSpan="2">
                  <a:txBody>
                    <a:bodyPr/>
                    <a:lstStyle/>
                    <a:p>
                      <a:pPr algn="ctr" rtl="0" fontAlgn="ctr"/>
                      <a:r>
                        <a:rPr lang="en-US" sz="1400" b="1" i="0" u="none" strike="noStrike">
                          <a:solidFill>
                            <a:schemeClr val="tx1"/>
                          </a:solidFill>
                          <a:latin typeface="Constantia" pitchFamily="18" charset="0"/>
                        </a:rPr>
                        <a:t>Total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ctr"/>
                      <a:r>
                        <a:rPr lang="en-US" sz="2000" b="1" i="0" u="none" strike="noStrike">
                          <a:solidFill>
                            <a:schemeClr val="tx1"/>
                          </a:solidFill>
                          <a:latin typeface="Constantia" pitchFamily="18" charset="0"/>
                        </a:rPr>
                        <a:t>3</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1" i="0" u="none" strike="noStrike">
                          <a:solidFill>
                            <a:schemeClr val="tx1"/>
                          </a:solidFill>
                          <a:latin typeface="Constantia" pitchFamily="18" charset="0"/>
                        </a:rPr>
                        <a:t>8</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1" i="0" u="none" strike="noStrike">
                          <a:solidFill>
                            <a:schemeClr val="tx1"/>
                          </a:solidFill>
                          <a:latin typeface="Constantia" pitchFamily="18" charset="0"/>
                        </a:rPr>
                        <a:t>4</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1" i="0" u="none" strike="noStrike">
                          <a:solidFill>
                            <a:schemeClr val="tx1"/>
                          </a:solidFill>
                          <a:latin typeface="Constantia" pitchFamily="18" charset="0"/>
                        </a:rPr>
                        <a:t>4</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1" i="0" u="none" strike="noStrike">
                          <a:solidFill>
                            <a:schemeClr val="tx1"/>
                          </a:solidFill>
                          <a:latin typeface="Constantia" pitchFamily="18" charset="0"/>
                        </a:rPr>
                        <a:t>24</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1" i="0" u="none" strike="noStrike">
                          <a:solidFill>
                            <a:schemeClr val="tx1"/>
                          </a:solidFill>
                          <a:latin typeface="Constantia" pitchFamily="18" charset="0"/>
                        </a:rPr>
                        <a:t>26</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1" i="0" u="none" strike="noStrike">
                          <a:solidFill>
                            <a:schemeClr val="tx1"/>
                          </a:solidFill>
                          <a:latin typeface="Constantia" pitchFamily="18" charset="0"/>
                        </a:rPr>
                        <a:t>15</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1" i="0" u="none" strike="noStrike" dirty="0">
                          <a:solidFill>
                            <a:schemeClr val="tx1"/>
                          </a:solidFill>
                          <a:latin typeface="Constantia" pitchFamily="18" charset="0"/>
                        </a:rPr>
                        <a:t>17</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19FC8415-EFAC-4C0D-A864-1847104DEE2A}" type="slidenum">
              <a:rPr lang="en-IN" smtClean="0"/>
              <a:pPr/>
              <a:t>29</a:t>
            </a:fld>
            <a:endParaRPr lang="en-IN"/>
          </a:p>
        </p:txBody>
      </p:sp>
    </p:spTree>
    <p:extLst>
      <p:ext uri="{BB962C8B-B14F-4D97-AF65-F5344CB8AC3E}">
        <p14:creationId xmlns="" xmlns:p14="http://schemas.microsoft.com/office/powerpoint/2010/main" val="3073614064"/>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2">
                <a:tint val="83000"/>
                <a:satMod val="320000"/>
              </a:schemeClr>
            </a:gs>
            <a:gs pos="49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4320"/>
            <a:ext cx="8229600" cy="720080"/>
          </a:xfrm>
        </p:spPr>
        <p:style>
          <a:lnRef idx="2">
            <a:schemeClr val="accent2"/>
          </a:lnRef>
          <a:fillRef idx="1">
            <a:schemeClr val="lt1"/>
          </a:fillRef>
          <a:effectRef idx="0">
            <a:schemeClr val="accent2"/>
          </a:effectRef>
          <a:fontRef idx="minor">
            <a:schemeClr val="dk1"/>
          </a:fontRef>
        </p:style>
        <p:txBody>
          <a:bodyPr anchor="t">
            <a:noAutofit/>
          </a:bodyPr>
          <a:lstStyle/>
          <a:p>
            <a:pPr algn="ctr"/>
            <a:r>
              <a:rPr lang="en-US" sz="4000" b="1" dirty="0" smtClean="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t>PRE HISTORY</a:t>
            </a:r>
            <a:endParaRPr lang="en-IN" sz="4000" b="1" dirty="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endParaRPr>
          </a:p>
        </p:txBody>
      </p:sp>
      <p:sp>
        <p:nvSpPr>
          <p:cNvPr id="3" name="Content Placeholder 2"/>
          <p:cNvSpPr>
            <a:spLocks noGrp="1"/>
          </p:cNvSpPr>
          <p:nvPr>
            <p:ph idx="1"/>
          </p:nvPr>
        </p:nvSpPr>
        <p:spPr>
          <a:xfrm>
            <a:off x="381000" y="1143000"/>
            <a:ext cx="8229600" cy="5285264"/>
          </a:xfrm>
        </p:spPr>
        <p:txBody>
          <a:bodyPr>
            <a:noAutofit/>
          </a:bodyPr>
          <a:lstStyle/>
          <a:p>
            <a:pPr marL="444500" indent="-444500" algn="just">
              <a:spcAft>
                <a:spcPts val="1200"/>
              </a:spcAft>
              <a:buFont typeface="Wingdings" panose="05000000000000000000" pitchFamily="2" charset="2"/>
              <a:buChar char="v"/>
            </a:pPr>
            <a:r>
              <a:rPr lang="en-IN" sz="2400" dirty="0" smtClean="0"/>
              <a:t>The </a:t>
            </a:r>
            <a:r>
              <a:rPr lang="en-IN" sz="2400" dirty="0"/>
              <a:t>world’s worst recorded food disaster happened in 1943 in British ruled India known as the </a:t>
            </a:r>
            <a:r>
              <a:rPr lang="en-IN" sz="2400" dirty="0">
                <a:solidFill>
                  <a:srgbClr val="FFFF00"/>
                </a:solidFill>
              </a:rPr>
              <a:t>Bengal Famine</a:t>
            </a:r>
            <a:r>
              <a:rPr lang="en-IN" sz="2400" dirty="0"/>
              <a:t>. An estimated four million people died of hunger that year alone in Eastern </a:t>
            </a:r>
            <a:r>
              <a:rPr lang="en-IN" sz="2400" dirty="0" smtClean="0"/>
              <a:t>India due to acute </a:t>
            </a:r>
            <a:r>
              <a:rPr lang="en-IN" sz="2400" dirty="0"/>
              <a:t>shortfall in food </a:t>
            </a:r>
            <a:r>
              <a:rPr lang="en-IN" sz="2400" dirty="0" smtClean="0"/>
              <a:t>production.</a:t>
            </a:r>
          </a:p>
          <a:p>
            <a:pPr marL="444500" indent="-444500" algn="just">
              <a:spcAft>
                <a:spcPts val="1200"/>
              </a:spcAft>
              <a:buFont typeface="Wingdings" panose="05000000000000000000" pitchFamily="2" charset="2"/>
              <a:buChar char="v"/>
            </a:pPr>
            <a:r>
              <a:rPr lang="en-IN" sz="2400" dirty="0" smtClean="0"/>
              <a:t>Nevertheless when the British left India four years later in 1947, India continued to be haunted by memories of the Bengal Famine which led to the Green Revolution in India.</a:t>
            </a:r>
          </a:p>
          <a:p>
            <a:pPr marL="444500" indent="-444500" algn="just">
              <a:spcAft>
                <a:spcPts val="1200"/>
              </a:spcAft>
              <a:buFont typeface="Wingdings" panose="05000000000000000000" pitchFamily="2" charset="2"/>
              <a:buChar char="v"/>
            </a:pPr>
            <a:r>
              <a:rPr lang="en-IN" sz="2400" dirty="0" smtClean="0"/>
              <a:t>However</a:t>
            </a:r>
            <a:r>
              <a:rPr lang="en-IN" sz="2400" dirty="0"/>
              <a:t>, the term “Green Revolution” </a:t>
            </a:r>
            <a:r>
              <a:rPr lang="en-IN" sz="2400" dirty="0" smtClean="0"/>
              <a:t>synchronises to </a:t>
            </a:r>
            <a:r>
              <a:rPr lang="en-IN" sz="2400" dirty="0"/>
              <a:t>the period from 1967 to 1978. Between 1947 and 1967, efforts at achieving food self </a:t>
            </a:r>
            <a:r>
              <a:rPr lang="en-IN" sz="2400" dirty="0" smtClean="0"/>
              <a:t>sufficiency </a:t>
            </a:r>
            <a:r>
              <a:rPr lang="en-IN" sz="2400" dirty="0"/>
              <a:t>were not entirely successful. </a:t>
            </a:r>
          </a:p>
        </p:txBody>
      </p:sp>
      <p:sp>
        <p:nvSpPr>
          <p:cNvPr id="5" name="Slide Number Placeholder 4"/>
          <p:cNvSpPr>
            <a:spLocks noGrp="1"/>
          </p:cNvSpPr>
          <p:nvPr>
            <p:ph type="sldNum" sz="quarter" idx="12"/>
          </p:nvPr>
        </p:nvSpPr>
        <p:spPr/>
        <p:txBody>
          <a:bodyPr/>
          <a:lstStyle/>
          <a:p>
            <a:fld id="{19FC8415-EFAC-4C0D-A864-1847104DEE2A}" type="slidenum">
              <a:rPr lang="en-IN" smtClean="0"/>
              <a:pPr/>
              <a:t>3</a:t>
            </a:fld>
            <a:endParaRPr lang="en-IN"/>
          </a:p>
        </p:txBody>
      </p:sp>
    </p:spTree>
    <p:extLst>
      <p:ext uri="{BB962C8B-B14F-4D97-AF65-F5344CB8AC3E}">
        <p14:creationId xmlns="" xmlns:p14="http://schemas.microsoft.com/office/powerpoint/2010/main" val="625489162"/>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437"/>
            <a:ext cx="8229600" cy="487363"/>
          </a:xfrm>
        </p:spPr>
        <p:txBody>
          <a:bodyPr>
            <a:normAutofit/>
          </a:bodyPr>
          <a:lstStyle/>
          <a:p>
            <a:pPr marL="0" indent="0" algn="ctr">
              <a:buNone/>
            </a:pPr>
            <a:r>
              <a:rPr lang="en-US" sz="2400" b="1" dirty="0"/>
              <a:t>Technical Staff </a:t>
            </a:r>
            <a:r>
              <a:rPr lang="en-US" sz="2400" b="1" dirty="0" smtClean="0"/>
              <a:t>Planned during </a:t>
            </a:r>
            <a:r>
              <a:rPr lang="en-US" sz="2400" b="1" dirty="0" smtClean="0">
                <a:solidFill>
                  <a:srgbClr val="FFC000"/>
                </a:solidFill>
              </a:rPr>
              <a:t>2016-17</a:t>
            </a:r>
            <a:r>
              <a:rPr lang="en-US" sz="2400" b="1" dirty="0" smtClean="0"/>
              <a:t>.</a:t>
            </a:r>
            <a:endParaRPr lang="en-US" sz="2400" dirty="0"/>
          </a:p>
        </p:txBody>
      </p:sp>
      <p:graphicFrame>
        <p:nvGraphicFramePr>
          <p:cNvPr id="6" name="Table 5"/>
          <p:cNvGraphicFramePr>
            <a:graphicFrameLocks noGrp="1"/>
          </p:cNvGraphicFramePr>
          <p:nvPr/>
        </p:nvGraphicFramePr>
        <p:xfrm>
          <a:off x="609600" y="1905000"/>
          <a:ext cx="7924800" cy="4205313"/>
        </p:xfrm>
        <a:graphic>
          <a:graphicData uri="http://schemas.openxmlformats.org/drawingml/2006/table">
            <a:tbl>
              <a:tblPr/>
              <a:tblGrid>
                <a:gridCol w="533400"/>
                <a:gridCol w="1051560"/>
                <a:gridCol w="792480"/>
                <a:gridCol w="792480"/>
                <a:gridCol w="792480"/>
                <a:gridCol w="792480"/>
                <a:gridCol w="792480"/>
                <a:gridCol w="792480"/>
                <a:gridCol w="792480"/>
                <a:gridCol w="792480"/>
              </a:tblGrid>
              <a:tr h="381000">
                <a:tc rowSpan="2">
                  <a:txBody>
                    <a:bodyPr/>
                    <a:lstStyle/>
                    <a:p>
                      <a:pPr algn="ctr" rtl="0" fontAlgn="ctr"/>
                      <a:r>
                        <a:rPr lang="en-US" sz="1100" b="1" i="0" u="none" strike="noStrike" dirty="0" err="1">
                          <a:solidFill>
                            <a:schemeClr val="tx1"/>
                          </a:solidFill>
                          <a:latin typeface="Constantia" pitchFamily="18" charset="0"/>
                        </a:rPr>
                        <a:t>Sl.No</a:t>
                      </a:r>
                      <a:r>
                        <a:rPr lang="en-US" sz="1100" b="1" i="0" u="none" strike="noStrike" dirty="0">
                          <a:solidFill>
                            <a:schemeClr val="tx1"/>
                          </a:solidFill>
                          <a:latin typeface="Constantia" pitchFamily="18" charset="0"/>
                        </a:rPr>
                        <a:t>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n-US" sz="1100" b="1" i="0" u="none" strike="noStrike">
                          <a:solidFill>
                            <a:schemeClr val="tx1"/>
                          </a:solidFill>
                          <a:latin typeface="Constantia" pitchFamily="18" charset="0"/>
                        </a:rPr>
                        <a:t>Name of the Soil Testing Lab.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rtl="0" fontAlgn="ctr"/>
                      <a:r>
                        <a:rPr lang="en-US" sz="1800" b="1" i="0" u="none" strike="noStrike" dirty="0">
                          <a:solidFill>
                            <a:schemeClr val="tx1"/>
                          </a:solidFill>
                          <a:latin typeface="Constantia" pitchFamily="18" charset="0"/>
                        </a:rPr>
                        <a:t>Existing Staff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1600" b="1" i="0" u="none" strike="noStrike" dirty="0">
                          <a:solidFill>
                            <a:schemeClr val="accent1">
                              <a:lumMod val="75000"/>
                            </a:schemeClr>
                          </a:solidFill>
                          <a:latin typeface="Constantia" pitchFamily="18" charset="0"/>
                        </a:rPr>
                        <a:t>Additional Staff Positioned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447800">
                <a:tc vMerge="1">
                  <a:txBody>
                    <a:bodyPr/>
                    <a:lstStyle/>
                    <a:p>
                      <a:endParaRPr lang="en-US"/>
                    </a:p>
                  </a:txBody>
                  <a:tcPr/>
                </a:tc>
                <a:tc vMerge="1">
                  <a:txBody>
                    <a:bodyPr/>
                    <a:lstStyle/>
                    <a:p>
                      <a:endParaRPr lang="en-US"/>
                    </a:p>
                  </a:txBody>
                  <a:tcPr/>
                </a:tc>
                <a:tc>
                  <a:txBody>
                    <a:bodyPr/>
                    <a:lstStyle/>
                    <a:p>
                      <a:pPr algn="ctr" rtl="0" fontAlgn="ctr"/>
                      <a:r>
                        <a:rPr lang="en-US" sz="1100" b="1" i="0" u="none" strike="noStrike">
                          <a:solidFill>
                            <a:schemeClr val="tx1"/>
                          </a:solidFill>
                          <a:latin typeface="Constantia" pitchFamily="18" charset="0"/>
                        </a:rPr>
                        <a:t>ADA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a:solidFill>
                            <a:schemeClr val="tx1"/>
                          </a:solidFill>
                          <a:latin typeface="Constantia" pitchFamily="18" charset="0"/>
                        </a:rPr>
                        <a:t>AO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a:solidFill>
                            <a:schemeClr val="tx1"/>
                          </a:solidFill>
                          <a:latin typeface="Constantia" pitchFamily="18" charset="0"/>
                        </a:rPr>
                        <a:t>AEO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a:solidFill>
                            <a:schemeClr val="tx1"/>
                          </a:solidFill>
                          <a:latin typeface="Constantia" pitchFamily="18" charset="0"/>
                        </a:rPr>
                        <a:t>Lab Assistants</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dirty="0">
                          <a:solidFill>
                            <a:schemeClr val="tx1"/>
                          </a:solidFill>
                          <a:latin typeface="Constantia" pitchFamily="18" charset="0"/>
                        </a:rPr>
                        <a:t>Persons with </a:t>
                      </a:r>
                      <a:r>
                        <a:rPr lang="en-US" sz="1100" b="1" i="0" u="none" strike="noStrike" dirty="0" err="1">
                          <a:solidFill>
                            <a:schemeClr val="tx1"/>
                          </a:solidFill>
                          <a:latin typeface="Constantia" pitchFamily="18" charset="0"/>
                        </a:rPr>
                        <a:t>B.Sc</a:t>
                      </a:r>
                      <a:r>
                        <a:rPr lang="en-US" sz="1100" b="1" i="0" u="none" strike="noStrike" dirty="0">
                          <a:solidFill>
                            <a:schemeClr val="tx1"/>
                          </a:solidFill>
                          <a:latin typeface="Constantia" pitchFamily="18" charset="0"/>
                        </a:rPr>
                        <a:t> (Ag)/ </a:t>
                      </a:r>
                      <a:r>
                        <a:rPr lang="en-US" sz="1100" b="1" i="0" u="none" strike="noStrike" dirty="0" err="1">
                          <a:solidFill>
                            <a:schemeClr val="tx1"/>
                          </a:solidFill>
                          <a:latin typeface="Constantia" pitchFamily="18" charset="0"/>
                        </a:rPr>
                        <a:t>M.Sc</a:t>
                      </a:r>
                      <a:r>
                        <a:rPr lang="en-US" sz="1100" b="1" i="0" u="none" strike="noStrike" dirty="0">
                          <a:solidFill>
                            <a:schemeClr val="tx1"/>
                          </a:solidFill>
                          <a:latin typeface="Constantia" pitchFamily="18" charset="0"/>
                        </a:rPr>
                        <a:t> (Ag) Soil science as “</a:t>
                      </a:r>
                      <a:r>
                        <a:rPr lang="en-US" sz="1100" b="1" i="0" u="none" strike="noStrike" dirty="0">
                          <a:solidFill>
                            <a:srgbClr val="FFFF00"/>
                          </a:solidFill>
                          <a:latin typeface="Constantia" pitchFamily="18" charset="0"/>
                        </a:rPr>
                        <a:t>A</a:t>
                      </a:r>
                      <a:r>
                        <a:rPr lang="en-US" sz="1400" b="1" i="0" u="none" strike="noStrike" dirty="0">
                          <a:solidFill>
                            <a:srgbClr val="FFFF00"/>
                          </a:solidFill>
                          <a:latin typeface="Constantia" pitchFamily="18" charset="0"/>
                        </a:rPr>
                        <a:t>nalysts</a:t>
                      </a:r>
                      <a:r>
                        <a:rPr lang="en-US" sz="1100" b="1" i="0" u="none" strike="noStrike" dirty="0">
                          <a:solidFill>
                            <a:schemeClr val="tx1"/>
                          </a:solidFill>
                          <a:latin typeface="Constantia" pitchFamily="18" charset="0"/>
                        </a:rPr>
                        <a:t>”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dirty="0">
                          <a:solidFill>
                            <a:schemeClr val="tx1"/>
                          </a:solidFill>
                          <a:latin typeface="Constantia" pitchFamily="18" charset="0"/>
                        </a:rPr>
                        <a:t>Persons with </a:t>
                      </a:r>
                      <a:r>
                        <a:rPr lang="en-US" sz="1100" b="1" i="0" u="none" strike="noStrike" dirty="0" err="1">
                          <a:solidFill>
                            <a:schemeClr val="tx1"/>
                          </a:solidFill>
                          <a:latin typeface="Constantia" pitchFamily="18" charset="0"/>
                        </a:rPr>
                        <a:t>BSc</a:t>
                      </a:r>
                      <a:r>
                        <a:rPr lang="en-US" sz="1100" b="1" i="0" u="none" strike="noStrike" dirty="0">
                          <a:solidFill>
                            <a:schemeClr val="tx1"/>
                          </a:solidFill>
                          <a:latin typeface="Constantia" pitchFamily="18" charset="0"/>
                        </a:rPr>
                        <a:t>./</a:t>
                      </a:r>
                      <a:r>
                        <a:rPr lang="en-US" sz="1100" b="1" i="0" u="none" strike="noStrike" dirty="0" smtClean="0">
                          <a:solidFill>
                            <a:schemeClr val="tx1"/>
                          </a:solidFill>
                          <a:latin typeface="Constantia" pitchFamily="18" charset="0"/>
                        </a:rPr>
                        <a:t>Agri. </a:t>
                      </a:r>
                      <a:r>
                        <a:rPr lang="en-US" sz="1100" b="1" i="0" u="none" strike="noStrike" dirty="0" smtClean="0">
                          <a:solidFill>
                            <a:srgbClr val="FFFF00"/>
                          </a:solidFill>
                          <a:latin typeface="Constantia" pitchFamily="18" charset="0"/>
                        </a:rPr>
                        <a:t>Diploma </a:t>
                      </a:r>
                      <a:r>
                        <a:rPr lang="en-US" sz="1100" b="1" i="0" u="none" strike="noStrike" dirty="0">
                          <a:solidFill>
                            <a:srgbClr val="FFFF00"/>
                          </a:solidFill>
                          <a:latin typeface="Constantia" pitchFamily="18" charset="0"/>
                        </a:rPr>
                        <a:t>“to</a:t>
                      </a:r>
                      <a:r>
                        <a:rPr lang="en-US" sz="1200" b="1" i="0" u="none" strike="noStrike" dirty="0">
                          <a:solidFill>
                            <a:srgbClr val="FFFF00"/>
                          </a:solidFill>
                          <a:latin typeface="Constantia" pitchFamily="18" charset="0"/>
                        </a:rPr>
                        <a:t> assist the Analysts” </a:t>
                      </a:r>
                      <a:endParaRPr lang="en-US" sz="1100" b="1" i="0" u="none" strike="noStrike" dirty="0">
                        <a:solidFill>
                          <a:srgbClr val="FFFF00"/>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dirty="0">
                          <a:solidFill>
                            <a:schemeClr val="tx1"/>
                          </a:solidFill>
                          <a:latin typeface="Constantia" pitchFamily="18" charset="0"/>
                        </a:rPr>
                        <a:t>Persons with good computer knowledge </a:t>
                      </a:r>
                      <a:r>
                        <a:rPr lang="en-US" sz="1100" b="1" i="0" u="none" strike="noStrike" dirty="0">
                          <a:solidFill>
                            <a:srgbClr val="FFFF00"/>
                          </a:solidFill>
                          <a:latin typeface="Constantia" pitchFamily="18" charset="0"/>
                        </a:rPr>
                        <a:t>“as data entry operators</a:t>
                      </a:r>
                      <a:r>
                        <a:rPr lang="en-US" sz="1100" b="1" i="0" u="none" strike="noStrike" dirty="0">
                          <a:solidFill>
                            <a:schemeClr val="tx1"/>
                          </a:solidFill>
                          <a:latin typeface="Constantia" pitchFamily="18" charset="0"/>
                        </a:rPr>
                        <a:t>”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dirty="0">
                          <a:solidFill>
                            <a:schemeClr val="tx1"/>
                          </a:solidFill>
                          <a:latin typeface="Constantia" pitchFamily="18" charset="0"/>
                        </a:rPr>
                        <a:t>Daily wage workers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6560">
                <a:tc>
                  <a:txBody>
                    <a:bodyPr/>
                    <a:lstStyle/>
                    <a:p>
                      <a:pPr algn="ctr" rtl="0" fontAlgn="ctr"/>
                      <a:r>
                        <a:rPr lang="en-US" sz="1400" b="0" i="0" u="none" strike="noStrike">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a:solidFill>
                            <a:schemeClr val="tx1"/>
                          </a:solidFill>
                          <a:latin typeface="Constantia" pitchFamily="18" charset="0"/>
                        </a:rPr>
                        <a:t>STL, Guntur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a:solidFill>
                            <a:schemeClr val="tx1"/>
                          </a:solidFill>
                          <a:latin typeface="Constantia" pitchFamily="18" charset="0"/>
                        </a:rPr>
                        <a:t>3</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smtClean="0">
                          <a:solidFill>
                            <a:schemeClr val="tx1"/>
                          </a:solidFill>
                          <a:latin typeface="Constantia" pitchFamily="18" charset="0"/>
                        </a:rPr>
                        <a:t>20</a:t>
                      </a:r>
                      <a:endParaRPr lang="en-US" sz="2000" b="0"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smtClean="0">
                          <a:solidFill>
                            <a:schemeClr val="tx1"/>
                          </a:solidFill>
                          <a:latin typeface="Constantia" pitchFamily="18" charset="0"/>
                        </a:rPr>
                        <a:t>20</a:t>
                      </a:r>
                      <a:endParaRPr lang="en-US" sz="2000" b="0"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smtClean="0">
                          <a:solidFill>
                            <a:schemeClr val="tx1"/>
                          </a:solidFill>
                          <a:latin typeface="Constantia" pitchFamily="18" charset="0"/>
                        </a:rPr>
                        <a:t>5</a:t>
                      </a:r>
                      <a:endParaRPr lang="en-US" sz="2000" b="0"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smtClean="0">
                          <a:solidFill>
                            <a:schemeClr val="tx1"/>
                          </a:solidFill>
                          <a:latin typeface="Constantia" pitchFamily="18" charset="0"/>
                        </a:rPr>
                        <a:t>10</a:t>
                      </a:r>
                      <a:endParaRPr lang="en-US" sz="2000" b="0"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5414">
                <a:tc>
                  <a:txBody>
                    <a:bodyPr/>
                    <a:lstStyle/>
                    <a:p>
                      <a:pPr algn="ctr" rtl="0" fontAlgn="ctr"/>
                      <a:r>
                        <a:rPr lang="en-US" sz="1400" b="0" i="0" u="none" strike="noStrike">
                          <a:solidFill>
                            <a:schemeClr val="tx1"/>
                          </a:solidFill>
                          <a:latin typeface="Constantia" pitchFamily="18" charset="0"/>
                        </a:rPr>
                        <a:t>2</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a:solidFill>
                            <a:schemeClr val="tx1"/>
                          </a:solidFill>
                          <a:latin typeface="Constantia" pitchFamily="18" charset="0"/>
                        </a:rPr>
                        <a:t>STL, AMC Narsaraopet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a:solidFill>
                            <a:schemeClr val="tx1"/>
                          </a:solidFill>
                          <a:latin typeface="Constantia" pitchFamily="18" charset="0"/>
                        </a:rPr>
                        <a:t>-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a:solidFill>
                            <a:schemeClr val="tx1"/>
                          </a:solidFill>
                          <a:latin typeface="Constantia" pitchFamily="18" charset="0"/>
                        </a:rPr>
                        <a:t>-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smtClean="0">
                          <a:solidFill>
                            <a:schemeClr val="tx1"/>
                          </a:solidFill>
                          <a:latin typeface="Constantia" pitchFamily="18" charset="0"/>
                        </a:rPr>
                        <a:t>20</a:t>
                      </a:r>
                      <a:endParaRPr lang="en-US" sz="2000" b="0"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smtClean="0">
                          <a:solidFill>
                            <a:schemeClr val="tx1"/>
                          </a:solidFill>
                          <a:latin typeface="Constantia" pitchFamily="18" charset="0"/>
                        </a:rPr>
                        <a:t>20</a:t>
                      </a:r>
                      <a:endParaRPr lang="en-US" sz="2000" b="0"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smtClean="0">
                          <a:solidFill>
                            <a:schemeClr val="tx1"/>
                          </a:solidFill>
                          <a:latin typeface="Constantia" pitchFamily="18" charset="0"/>
                        </a:rPr>
                        <a:t>5</a:t>
                      </a:r>
                      <a:endParaRPr lang="en-US" sz="2000" b="0"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smtClean="0">
                          <a:solidFill>
                            <a:schemeClr val="tx1"/>
                          </a:solidFill>
                          <a:latin typeface="Constantia" pitchFamily="18" charset="0"/>
                        </a:rPr>
                        <a:t>10</a:t>
                      </a:r>
                      <a:endParaRPr lang="en-US" sz="2000" b="0"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6560">
                <a:tc>
                  <a:txBody>
                    <a:bodyPr/>
                    <a:lstStyle/>
                    <a:p>
                      <a:pPr algn="ctr" rtl="0" fontAlgn="ctr"/>
                      <a:r>
                        <a:rPr lang="en-US" sz="1400" b="0" i="0" u="none" strike="noStrike">
                          <a:solidFill>
                            <a:schemeClr val="tx1"/>
                          </a:solidFill>
                          <a:latin typeface="Constantia" pitchFamily="18" charset="0"/>
                        </a:rPr>
                        <a:t>3</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a:solidFill>
                            <a:schemeClr val="tx1"/>
                          </a:solidFill>
                          <a:latin typeface="Constantia" pitchFamily="18" charset="0"/>
                        </a:rPr>
                        <a:t>RSTL, Bapatla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smtClean="0">
                          <a:solidFill>
                            <a:schemeClr val="tx1"/>
                          </a:solidFill>
                          <a:latin typeface="Constantia" pitchFamily="18" charset="0"/>
                        </a:rPr>
                        <a:t>-</a:t>
                      </a:r>
                      <a:endParaRPr lang="en-US" sz="2000" b="0"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3</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smtClean="0">
                          <a:solidFill>
                            <a:schemeClr val="tx1"/>
                          </a:solidFill>
                          <a:latin typeface="Constantia" pitchFamily="18" charset="0"/>
                        </a:rPr>
                        <a:t>20</a:t>
                      </a:r>
                      <a:endParaRPr lang="en-US" sz="2000" b="0"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smtClean="0">
                          <a:solidFill>
                            <a:schemeClr val="tx1"/>
                          </a:solidFill>
                          <a:latin typeface="Constantia" pitchFamily="18" charset="0"/>
                        </a:rPr>
                        <a:t>20</a:t>
                      </a:r>
                      <a:endParaRPr lang="en-US" sz="2000" b="0"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smtClean="0">
                          <a:solidFill>
                            <a:schemeClr val="tx1"/>
                          </a:solidFill>
                          <a:latin typeface="Constantia" pitchFamily="18" charset="0"/>
                        </a:rPr>
                        <a:t>5</a:t>
                      </a:r>
                      <a:endParaRPr lang="en-US" sz="2000" b="0"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smtClean="0">
                          <a:solidFill>
                            <a:schemeClr val="tx1"/>
                          </a:solidFill>
                          <a:latin typeface="Constantia" pitchFamily="18" charset="0"/>
                        </a:rPr>
                        <a:t>10</a:t>
                      </a:r>
                      <a:endParaRPr lang="en-US" sz="2000" b="0"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6560">
                <a:tc>
                  <a:txBody>
                    <a:bodyPr/>
                    <a:lstStyle/>
                    <a:p>
                      <a:pPr algn="ctr" rtl="0" fontAlgn="ctr"/>
                      <a:r>
                        <a:rPr lang="en-US" sz="1400" b="0" i="0" u="none" strike="noStrike">
                          <a:solidFill>
                            <a:schemeClr val="tx1"/>
                          </a:solidFill>
                          <a:latin typeface="Constantia" pitchFamily="18" charset="0"/>
                        </a:rPr>
                        <a:t>4</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a:solidFill>
                            <a:schemeClr val="tx1"/>
                          </a:solidFill>
                          <a:latin typeface="Constantia" pitchFamily="18" charset="0"/>
                        </a:rPr>
                        <a:t>MSTL, Bapatla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1</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a:solidFill>
                            <a:schemeClr val="tx1"/>
                          </a:solidFill>
                          <a:latin typeface="Constantia" pitchFamily="18" charset="0"/>
                        </a:rPr>
                        <a:t>2</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smtClean="0">
                          <a:solidFill>
                            <a:schemeClr val="tx1"/>
                          </a:solidFill>
                          <a:latin typeface="Constantia" pitchFamily="18" charset="0"/>
                        </a:rPr>
                        <a:t>20</a:t>
                      </a:r>
                      <a:endParaRPr lang="en-US" sz="2000" b="0"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smtClean="0">
                          <a:solidFill>
                            <a:schemeClr val="tx1"/>
                          </a:solidFill>
                          <a:latin typeface="Constantia" pitchFamily="18" charset="0"/>
                        </a:rPr>
                        <a:t>20</a:t>
                      </a:r>
                      <a:endParaRPr lang="en-US" sz="2000" b="0"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smtClean="0">
                          <a:solidFill>
                            <a:schemeClr val="tx1"/>
                          </a:solidFill>
                          <a:latin typeface="Constantia" pitchFamily="18" charset="0"/>
                        </a:rPr>
                        <a:t>5</a:t>
                      </a:r>
                      <a:endParaRPr lang="en-US" sz="2000" b="0"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0" i="0" u="none" strike="noStrike" dirty="0" smtClean="0">
                          <a:solidFill>
                            <a:schemeClr val="tx1"/>
                          </a:solidFill>
                          <a:latin typeface="Constantia" pitchFamily="18" charset="0"/>
                        </a:rPr>
                        <a:t>10</a:t>
                      </a:r>
                      <a:endParaRPr lang="en-US" sz="2000" b="0"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853">
                <a:tc gridSpan="2">
                  <a:txBody>
                    <a:bodyPr/>
                    <a:lstStyle/>
                    <a:p>
                      <a:pPr algn="ctr" rtl="0" fontAlgn="ctr"/>
                      <a:r>
                        <a:rPr lang="en-US" sz="1400" b="1" i="0" u="none" strike="noStrike">
                          <a:solidFill>
                            <a:schemeClr val="tx1"/>
                          </a:solidFill>
                          <a:latin typeface="Constantia" pitchFamily="18" charset="0"/>
                        </a:rPr>
                        <a:t>Total </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ctr"/>
                      <a:r>
                        <a:rPr lang="en-US" sz="2000" b="1" i="0" u="none" strike="noStrike" dirty="0" smtClean="0">
                          <a:solidFill>
                            <a:schemeClr val="tx1"/>
                          </a:solidFill>
                          <a:latin typeface="Constantia" pitchFamily="18" charset="0"/>
                        </a:rPr>
                        <a:t>2</a:t>
                      </a:r>
                      <a:endParaRPr lang="en-US" sz="2000" b="1"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1" i="0" u="none" strike="noStrike">
                          <a:solidFill>
                            <a:schemeClr val="tx1"/>
                          </a:solidFill>
                          <a:latin typeface="Constantia" pitchFamily="18" charset="0"/>
                        </a:rPr>
                        <a:t>8</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1" i="0" u="none" strike="noStrike">
                          <a:solidFill>
                            <a:schemeClr val="tx1"/>
                          </a:solidFill>
                          <a:latin typeface="Constantia" pitchFamily="18" charset="0"/>
                        </a:rPr>
                        <a:t>4</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1" i="0" u="none" strike="noStrike">
                          <a:solidFill>
                            <a:schemeClr val="tx1"/>
                          </a:solidFill>
                          <a:latin typeface="Constantia" pitchFamily="18" charset="0"/>
                        </a:rPr>
                        <a:t>4</a:t>
                      </a: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1" i="0" u="none" strike="noStrike" dirty="0" smtClean="0">
                          <a:solidFill>
                            <a:schemeClr val="tx1"/>
                          </a:solidFill>
                          <a:latin typeface="Constantia" pitchFamily="18" charset="0"/>
                        </a:rPr>
                        <a:t>80</a:t>
                      </a:r>
                      <a:endParaRPr lang="en-US" sz="2000" b="1"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1" i="0" u="none" strike="noStrike" dirty="0" smtClean="0">
                          <a:solidFill>
                            <a:schemeClr val="tx1"/>
                          </a:solidFill>
                          <a:latin typeface="Constantia" pitchFamily="18" charset="0"/>
                        </a:rPr>
                        <a:t>80</a:t>
                      </a:r>
                      <a:endParaRPr lang="en-US" sz="2000" b="1"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1" i="0" u="none" strike="noStrike" dirty="0" smtClean="0">
                          <a:solidFill>
                            <a:schemeClr val="tx1"/>
                          </a:solidFill>
                          <a:latin typeface="Constantia" pitchFamily="18" charset="0"/>
                        </a:rPr>
                        <a:t>20</a:t>
                      </a:r>
                      <a:endParaRPr lang="en-US" sz="2000" b="1"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1" i="0" u="none" strike="noStrike" dirty="0" smtClean="0">
                          <a:solidFill>
                            <a:schemeClr val="tx1"/>
                          </a:solidFill>
                          <a:latin typeface="Constantia" pitchFamily="18" charset="0"/>
                        </a:rPr>
                        <a:t>40</a:t>
                      </a:r>
                      <a:endParaRPr lang="en-US" sz="2000" b="1" i="0" u="none" strike="noStrike" dirty="0">
                        <a:solidFill>
                          <a:schemeClr val="tx1"/>
                        </a:solidFill>
                        <a:latin typeface="Constantia" pitchFamily="18" charset="0"/>
                      </a:endParaRPr>
                    </a:p>
                  </a:txBody>
                  <a:tcPr marL="6619" marR="6619" marT="6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19FC8415-EFAC-4C0D-A864-1847104DEE2A}" type="slidenum">
              <a:rPr lang="en-IN" smtClean="0"/>
              <a:pPr/>
              <a:t>30</a:t>
            </a:fld>
            <a:endParaRPr lang="en-IN"/>
          </a:p>
        </p:txBody>
      </p:sp>
      <p:sp>
        <p:nvSpPr>
          <p:cNvPr id="9" name="Title 1"/>
          <p:cNvSpPr txBox="1">
            <a:spLocks/>
          </p:cNvSpPr>
          <p:nvPr/>
        </p:nvSpPr>
        <p:spPr>
          <a:xfrm>
            <a:off x="76200" y="152400"/>
            <a:ext cx="8915400" cy="9144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tx2"/>
                </a:solidFill>
                <a:effectLst/>
                <a:uLnTx/>
                <a:uFillTx/>
                <a:latin typeface="Arial" pitchFamily="34" charset="0"/>
                <a:ea typeface="+mj-ea"/>
                <a:cs typeface="Arial" pitchFamily="34" charset="0"/>
              </a:rPr>
              <a:t>STEPS TO DEPLOY TRAINED SOIL SCIENTISTS TO FILL UP VACANCIES INTO LABS </a:t>
            </a:r>
            <a:endParaRPr kumimoji="0" lang="en-US" sz="28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3073614064"/>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752"/>
            <a:ext cx="8229600" cy="688848"/>
          </a:xfrm>
        </p:spPr>
        <p:txBody>
          <a:bodyPr>
            <a:noAutofit/>
          </a:bodyPr>
          <a:lstStyle/>
          <a:p>
            <a:pPr algn="ctr"/>
            <a:r>
              <a:rPr lang="en-US" sz="3600" b="1" dirty="0" smtClean="0">
                <a:solidFill>
                  <a:schemeClr val="tx1"/>
                </a:solidFill>
                <a:effectLst>
                  <a:outerShdw blurRad="38100" dist="38100" dir="2700000" algn="tl">
                    <a:srgbClr val="000000">
                      <a:alpha val="43137"/>
                    </a:srgbClr>
                  </a:outerShdw>
                </a:effectLst>
                <a:latin typeface="Palatino Linotype" pitchFamily="18" charset="0"/>
              </a:rPr>
              <a:t>TRAININGS AND WORK SHOPS</a:t>
            </a:r>
            <a:endParaRPr lang="en-US" sz="3200" dirty="0"/>
          </a:p>
        </p:txBody>
      </p:sp>
      <p:graphicFrame>
        <p:nvGraphicFramePr>
          <p:cNvPr id="4" name="Content Placeholder 3"/>
          <p:cNvGraphicFramePr>
            <a:graphicFrameLocks noGrp="1"/>
          </p:cNvGraphicFramePr>
          <p:nvPr>
            <p:ph idx="1"/>
          </p:nvPr>
        </p:nvGraphicFramePr>
        <p:xfrm>
          <a:off x="533400" y="1600200"/>
          <a:ext cx="8077200" cy="4114800"/>
        </p:xfrm>
        <a:graphic>
          <a:graphicData uri="http://schemas.openxmlformats.org/drawingml/2006/table">
            <a:tbl>
              <a:tblPr firstRow="1" bandRow="1">
                <a:tableStyleId>{5C22544A-7EE6-4342-B048-85BDC9FD1C3A}</a:tableStyleId>
              </a:tblPr>
              <a:tblGrid>
                <a:gridCol w="2019300"/>
                <a:gridCol w="3009900"/>
                <a:gridCol w="1524000"/>
                <a:gridCol w="1524000"/>
              </a:tblGrid>
              <a:tr h="778476">
                <a:tc>
                  <a:txBody>
                    <a:bodyPr/>
                    <a:lstStyle/>
                    <a:p>
                      <a:r>
                        <a:rPr lang="en-US" dirty="0" smtClean="0"/>
                        <a:t>Training / Work Shop</a:t>
                      </a:r>
                      <a:endParaRPr lang="en-US" dirty="0"/>
                    </a:p>
                  </a:txBody>
                  <a:tcPr/>
                </a:tc>
                <a:tc>
                  <a:txBody>
                    <a:bodyPr/>
                    <a:lstStyle/>
                    <a:p>
                      <a:pPr algn="ctr"/>
                      <a:r>
                        <a:rPr lang="en-US" dirty="0" smtClean="0"/>
                        <a:t>Subject</a:t>
                      </a:r>
                      <a:endParaRPr lang="en-US" dirty="0"/>
                    </a:p>
                  </a:txBody>
                  <a:tcPr/>
                </a:tc>
                <a:tc>
                  <a:txBody>
                    <a:bodyPr/>
                    <a:lstStyle/>
                    <a:p>
                      <a:pPr algn="ctr"/>
                      <a:r>
                        <a:rPr lang="en-US" dirty="0" smtClean="0"/>
                        <a:t>2015-16</a:t>
                      </a:r>
                      <a:endParaRPr lang="en-US" dirty="0"/>
                    </a:p>
                  </a:txBody>
                  <a:tcPr/>
                </a:tc>
                <a:tc>
                  <a:txBody>
                    <a:bodyPr/>
                    <a:lstStyle/>
                    <a:p>
                      <a:pPr algn="ctr"/>
                      <a:r>
                        <a:rPr lang="en-US" dirty="0" smtClean="0"/>
                        <a:t>2016-17</a:t>
                      </a:r>
                      <a:endParaRPr lang="en-US" dirty="0"/>
                    </a:p>
                  </a:txBody>
                  <a:tcPr/>
                </a:tc>
              </a:tr>
              <a:tr h="444843">
                <a:tc>
                  <a:txBody>
                    <a:bodyPr/>
                    <a:lstStyle/>
                    <a:p>
                      <a:r>
                        <a:rPr lang="en-US" sz="1800" b="1" u="none" dirty="0" smtClean="0">
                          <a:latin typeface="Constantia" pitchFamily="18" charset="0"/>
                        </a:rPr>
                        <a:t>State level </a:t>
                      </a:r>
                      <a:endParaRPr lang="en-US" u="none" dirty="0"/>
                    </a:p>
                  </a:txBody>
                  <a:tcPr/>
                </a:tc>
                <a:tc>
                  <a:txBody>
                    <a:bodyPr/>
                    <a:lstStyle/>
                    <a:p>
                      <a:pPr algn="ctr"/>
                      <a:r>
                        <a:rPr lang="en-US" dirty="0" smtClean="0"/>
                        <a:t>Planning</a:t>
                      </a:r>
                      <a:endParaRPr lang="en-US" dirty="0"/>
                    </a:p>
                  </a:txBody>
                  <a:tcPr/>
                </a:tc>
                <a:tc>
                  <a:txBody>
                    <a:bodyPr/>
                    <a:lstStyle/>
                    <a:p>
                      <a:pPr algn="ctr"/>
                      <a:r>
                        <a:rPr lang="en-US" dirty="0" smtClean="0"/>
                        <a:t>January </a:t>
                      </a:r>
                      <a:endParaRPr lang="en-US" dirty="0"/>
                    </a:p>
                  </a:txBody>
                  <a:tcPr/>
                </a:tc>
                <a:tc>
                  <a:txBody>
                    <a:bodyPr/>
                    <a:lstStyle/>
                    <a:p>
                      <a:pPr algn="ctr"/>
                      <a:r>
                        <a:rPr lang="en-US" dirty="0" smtClean="0"/>
                        <a:t>January</a:t>
                      </a:r>
                      <a:endParaRPr lang="en-US" dirty="0"/>
                    </a:p>
                  </a:txBody>
                  <a:tcPr/>
                </a:tc>
              </a:tr>
              <a:tr h="444843">
                <a:tc>
                  <a:txBody>
                    <a:bodyPr/>
                    <a:lstStyle/>
                    <a:p>
                      <a:r>
                        <a:rPr lang="en-US" dirty="0" smtClean="0"/>
                        <a:t>District level</a:t>
                      </a:r>
                      <a:endParaRPr lang="en-US" dirty="0"/>
                    </a:p>
                  </a:txBody>
                  <a:tcPr/>
                </a:tc>
                <a:tc>
                  <a:txBody>
                    <a:bodyPr/>
                    <a:lstStyle/>
                    <a:p>
                      <a:pPr algn="ctr"/>
                      <a:r>
                        <a:rPr lang="en-US" dirty="0" smtClean="0"/>
                        <a:t>Planning</a:t>
                      </a:r>
                      <a:endParaRPr lang="en-US" dirty="0"/>
                    </a:p>
                  </a:txBody>
                  <a:tcPr/>
                </a:tc>
                <a:tc>
                  <a:txBody>
                    <a:bodyPr/>
                    <a:lstStyle/>
                    <a:p>
                      <a:pPr algn="ctr"/>
                      <a:r>
                        <a:rPr lang="en-US" dirty="0" smtClean="0"/>
                        <a:t>February</a:t>
                      </a:r>
                      <a:endParaRPr lang="en-US" dirty="0"/>
                    </a:p>
                  </a:txBody>
                  <a:tcPr/>
                </a:tc>
                <a:tc>
                  <a:txBody>
                    <a:bodyPr/>
                    <a:lstStyle/>
                    <a:p>
                      <a:pPr algn="ctr"/>
                      <a:r>
                        <a:rPr lang="en-US" dirty="0" smtClean="0"/>
                        <a:t>February</a:t>
                      </a:r>
                      <a:endParaRPr lang="en-US" dirty="0"/>
                    </a:p>
                  </a:txBody>
                  <a:tcPr/>
                </a:tc>
              </a:tr>
              <a:tr h="778476">
                <a:tc>
                  <a:txBody>
                    <a:bodyPr/>
                    <a:lstStyle/>
                    <a:p>
                      <a:r>
                        <a:rPr lang="en-US" dirty="0" smtClean="0"/>
                        <a:t>Revenue Division level</a:t>
                      </a:r>
                      <a:endParaRPr lang="en-US" dirty="0"/>
                    </a:p>
                  </a:txBody>
                  <a:tcPr/>
                </a:tc>
                <a:tc rowSpan="3">
                  <a:txBody>
                    <a:bodyPr/>
                    <a:lstStyle/>
                    <a:p>
                      <a:pPr algn="ctr"/>
                      <a:r>
                        <a:rPr lang="en-US" dirty="0" smtClean="0"/>
                        <a:t>Grid formation,</a:t>
                      </a:r>
                      <a:r>
                        <a:rPr lang="en-US" baseline="0" dirty="0" smtClean="0"/>
                        <a:t> GPS &amp; Android App, </a:t>
                      </a:r>
                      <a:r>
                        <a:rPr lang="en-US" baseline="0" dirty="0" err="1" smtClean="0"/>
                        <a:t>Agrisnet</a:t>
                      </a:r>
                      <a:r>
                        <a:rPr lang="en-US" baseline="0" dirty="0" smtClean="0"/>
                        <a:t>/ NIC portal, Sample collection &amp; sending to labs </a:t>
                      </a:r>
                      <a:endParaRPr lang="en-US" dirty="0"/>
                    </a:p>
                  </a:txBody>
                  <a:tcPr/>
                </a:tc>
                <a:tc>
                  <a:txBody>
                    <a:bodyPr/>
                    <a:lstStyle/>
                    <a:p>
                      <a:pPr algn="ctr"/>
                      <a:r>
                        <a:rPr lang="en-US" dirty="0" smtClean="0"/>
                        <a:t>February</a:t>
                      </a:r>
                      <a:endParaRPr lang="en-US" dirty="0"/>
                    </a:p>
                  </a:txBody>
                  <a:tcPr/>
                </a:tc>
                <a:tc>
                  <a:txBody>
                    <a:bodyPr/>
                    <a:lstStyle/>
                    <a:p>
                      <a:pPr algn="ctr"/>
                      <a:r>
                        <a:rPr lang="en-US" dirty="0" smtClean="0"/>
                        <a:t>January</a:t>
                      </a:r>
                      <a:endParaRPr lang="en-US" dirty="0"/>
                    </a:p>
                  </a:txBody>
                  <a:tcPr/>
                </a:tc>
              </a:tr>
              <a:tr h="444843">
                <a:tc>
                  <a:txBody>
                    <a:bodyPr/>
                    <a:lstStyle/>
                    <a:p>
                      <a:r>
                        <a:rPr lang="en-US" dirty="0" err="1" smtClean="0"/>
                        <a:t>Mandal</a:t>
                      </a:r>
                      <a:r>
                        <a:rPr lang="en-US" dirty="0" smtClean="0"/>
                        <a:t>  level</a:t>
                      </a:r>
                      <a:endParaRPr lang="en-US" dirty="0"/>
                    </a:p>
                  </a:txBody>
                  <a:tcPr/>
                </a:tc>
                <a:tc vMerge="1">
                  <a:txBody>
                    <a:bodyPr/>
                    <a:lstStyle/>
                    <a:p>
                      <a:pPr algn="ctr"/>
                      <a:endParaRPr lang="en-US" dirty="0"/>
                    </a:p>
                  </a:txBody>
                  <a:tcPr/>
                </a:tc>
                <a:tc>
                  <a:txBody>
                    <a:bodyPr/>
                    <a:lstStyle/>
                    <a:p>
                      <a:pPr algn="ctr"/>
                      <a:r>
                        <a:rPr lang="en-US" dirty="0" smtClean="0"/>
                        <a:t>February</a:t>
                      </a:r>
                      <a:endParaRPr lang="en-US" dirty="0"/>
                    </a:p>
                  </a:txBody>
                  <a:tcPr/>
                </a:tc>
                <a:tc>
                  <a:txBody>
                    <a:bodyPr/>
                    <a:lstStyle/>
                    <a:p>
                      <a:pPr algn="ctr"/>
                      <a:r>
                        <a:rPr lang="en-US" smtClean="0"/>
                        <a:t>January</a:t>
                      </a:r>
                      <a:endParaRPr lang="en-US" dirty="0"/>
                    </a:p>
                  </a:txBody>
                  <a:tcPr/>
                </a:tc>
              </a:tr>
              <a:tr h="444843">
                <a:tc>
                  <a:txBody>
                    <a:bodyPr/>
                    <a:lstStyle/>
                    <a:p>
                      <a:r>
                        <a:rPr lang="en-US" dirty="0" smtClean="0"/>
                        <a:t>Village level </a:t>
                      </a:r>
                      <a:endParaRPr lang="en-US" dirty="0"/>
                    </a:p>
                  </a:txBody>
                  <a:tcPr/>
                </a:tc>
                <a:tc vMerge="1">
                  <a:txBody>
                    <a:bodyPr/>
                    <a:lstStyle/>
                    <a:p>
                      <a:pPr algn="ctr"/>
                      <a:endParaRPr lang="en-US" dirty="0"/>
                    </a:p>
                  </a:txBody>
                  <a:tcPr/>
                </a:tc>
                <a:tc>
                  <a:txBody>
                    <a:bodyPr/>
                    <a:lstStyle/>
                    <a:p>
                      <a:pPr algn="ctr"/>
                      <a:r>
                        <a:rPr lang="en-US" dirty="0" smtClean="0"/>
                        <a:t>January</a:t>
                      </a:r>
                      <a:endParaRPr lang="en-US" dirty="0"/>
                    </a:p>
                  </a:txBody>
                  <a:tcPr/>
                </a:tc>
                <a:tc>
                  <a:txBody>
                    <a:bodyPr/>
                    <a:lstStyle/>
                    <a:p>
                      <a:pPr algn="ctr"/>
                      <a:r>
                        <a:rPr lang="en-US" smtClean="0"/>
                        <a:t>January</a:t>
                      </a:r>
                      <a:endParaRPr lang="en-US" dirty="0"/>
                    </a:p>
                  </a:txBody>
                  <a:tcPr/>
                </a:tc>
              </a:tr>
              <a:tr h="778476">
                <a:tc>
                  <a:txBody>
                    <a:bodyPr/>
                    <a:lstStyle/>
                    <a:p>
                      <a:r>
                        <a:rPr lang="en-US" dirty="0" smtClean="0"/>
                        <a:t>Soil Analysts</a:t>
                      </a:r>
                      <a:endParaRPr lang="en-US" dirty="0"/>
                    </a:p>
                  </a:txBody>
                  <a:tcPr/>
                </a:tc>
                <a:tc>
                  <a:txBody>
                    <a:bodyPr/>
                    <a:lstStyle/>
                    <a:p>
                      <a:pPr algn="ctr"/>
                      <a:r>
                        <a:rPr lang="en-US" dirty="0" smtClean="0"/>
                        <a:t>Analytical</a:t>
                      </a:r>
                      <a:r>
                        <a:rPr lang="en-US" baseline="0" dirty="0" smtClean="0"/>
                        <a:t> Procedures &amp; </a:t>
                      </a:r>
                      <a:r>
                        <a:rPr lang="en-US" baseline="0" dirty="0" err="1" smtClean="0"/>
                        <a:t>Agrisnet</a:t>
                      </a:r>
                      <a:r>
                        <a:rPr lang="en-US" baseline="0" dirty="0" smtClean="0"/>
                        <a:t>/ NIC portal</a:t>
                      </a:r>
                      <a:endParaRPr lang="en-US" dirty="0"/>
                    </a:p>
                  </a:txBody>
                  <a:tcPr/>
                </a:tc>
                <a:tc>
                  <a:txBody>
                    <a:bodyPr/>
                    <a:lstStyle/>
                    <a:p>
                      <a:pPr algn="ctr"/>
                      <a:r>
                        <a:rPr lang="en-US" dirty="0" smtClean="0"/>
                        <a:t>January</a:t>
                      </a:r>
                      <a:endParaRPr lang="en-US" dirty="0"/>
                    </a:p>
                  </a:txBody>
                  <a:tcPr/>
                </a:tc>
                <a:tc>
                  <a:txBody>
                    <a:bodyPr/>
                    <a:lstStyle/>
                    <a:p>
                      <a:pPr algn="ctr"/>
                      <a:r>
                        <a:rPr lang="en-US" dirty="0" smtClean="0"/>
                        <a:t>January</a:t>
                      </a:r>
                      <a:endParaRPr lang="en-US" dirty="0"/>
                    </a:p>
                  </a:txBody>
                  <a:tcPr/>
                </a:tc>
              </a:tr>
            </a:tbl>
          </a:graphicData>
        </a:graphic>
      </p:graphicFrame>
      <p:sp>
        <p:nvSpPr>
          <p:cNvPr id="6" name="Slide Number Placeholder 5"/>
          <p:cNvSpPr>
            <a:spLocks noGrp="1"/>
          </p:cNvSpPr>
          <p:nvPr>
            <p:ph type="sldNum" sz="quarter" idx="12"/>
          </p:nvPr>
        </p:nvSpPr>
        <p:spPr/>
        <p:txBody>
          <a:bodyPr/>
          <a:lstStyle/>
          <a:p>
            <a:fld id="{19FC8415-EFAC-4C0D-A864-1847104DEE2A}" type="slidenum">
              <a:rPr lang="en-IN" smtClean="0"/>
              <a:pPr/>
              <a:t>31</a:t>
            </a:fld>
            <a:endParaRPr lang="en-IN"/>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868362"/>
          </a:xfrm>
        </p:spPr>
        <p:txBody>
          <a:bodyPr>
            <a:noAutofit/>
          </a:bodyPr>
          <a:lstStyle/>
          <a:p>
            <a:pPr algn="ctr"/>
            <a:r>
              <a:rPr lang="en-US" sz="3600" b="1" dirty="0" smtClean="0">
                <a:latin typeface="Arial" pitchFamily="34" charset="0"/>
                <a:cs typeface="Arial" pitchFamily="34" charset="0"/>
              </a:rPr>
              <a:t>MEASURES </a:t>
            </a:r>
            <a:r>
              <a:rPr lang="en-US" sz="3600" b="1" dirty="0">
                <a:latin typeface="Arial" pitchFamily="34" charset="0"/>
                <a:cs typeface="Arial" pitchFamily="34" charset="0"/>
              </a:rPr>
              <a:t>TAKEN TO COMPLETE SAMPLE ANALYSIS IN TIME</a:t>
            </a:r>
            <a:r>
              <a:rPr lang="en-US" sz="3600" dirty="0">
                <a:latin typeface="Arial" pitchFamily="34" charset="0"/>
                <a:cs typeface="Arial" pitchFamily="34" charset="0"/>
              </a:rPr>
              <a:t> </a:t>
            </a:r>
          </a:p>
        </p:txBody>
      </p:sp>
      <p:sp>
        <p:nvSpPr>
          <p:cNvPr id="3" name="Content Placeholder 2"/>
          <p:cNvSpPr>
            <a:spLocks noGrp="1"/>
          </p:cNvSpPr>
          <p:nvPr>
            <p:ph idx="1"/>
          </p:nvPr>
        </p:nvSpPr>
        <p:spPr>
          <a:xfrm>
            <a:off x="228600" y="1798637"/>
            <a:ext cx="8686800" cy="4068763"/>
          </a:xfrm>
        </p:spPr>
        <p:txBody>
          <a:bodyPr>
            <a:normAutofit fontScale="92500" lnSpcReduction="10000"/>
          </a:bodyPr>
          <a:lstStyle/>
          <a:p>
            <a:pPr lvl="0" algn="just">
              <a:spcAft>
                <a:spcPts val="1200"/>
              </a:spcAft>
              <a:buFont typeface="Wingdings" pitchFamily="2" charset="2"/>
              <a:buChar char="Ø"/>
            </a:pPr>
            <a:r>
              <a:rPr lang="en-US" sz="2400" b="1" dirty="0" smtClean="0">
                <a:solidFill>
                  <a:srgbClr val="FFFF00"/>
                </a:solidFill>
              </a:rPr>
              <a:t>Sampling </a:t>
            </a:r>
            <a:r>
              <a:rPr lang="en-US" sz="2400" b="1" dirty="0" smtClean="0"/>
              <a:t>: Division of targets – Week wise; officer wise starting from December to May.</a:t>
            </a:r>
          </a:p>
          <a:p>
            <a:pPr algn="just">
              <a:spcAft>
                <a:spcPts val="1200"/>
              </a:spcAft>
              <a:buFont typeface="Wingdings" pitchFamily="2" charset="2"/>
              <a:buChar char="Ø"/>
            </a:pPr>
            <a:r>
              <a:rPr lang="en-US" sz="2400" b="1" dirty="0" smtClean="0">
                <a:solidFill>
                  <a:srgbClr val="FFFF00"/>
                </a:solidFill>
              </a:rPr>
              <a:t>Analysis</a:t>
            </a:r>
            <a:r>
              <a:rPr lang="en-US" sz="2400" b="1" dirty="0" smtClean="0"/>
              <a:t> : Division of targets – Lab wise; week wise; team wise starting from December  to June.</a:t>
            </a:r>
          </a:p>
          <a:p>
            <a:pPr algn="just">
              <a:spcAft>
                <a:spcPts val="1200"/>
              </a:spcAft>
              <a:buFont typeface="Wingdings" pitchFamily="2" charset="2"/>
              <a:buChar char="Ø"/>
            </a:pPr>
            <a:r>
              <a:rPr lang="en-US" sz="2400" b="1" dirty="0" smtClean="0">
                <a:solidFill>
                  <a:srgbClr val="FFFF00"/>
                </a:solidFill>
              </a:rPr>
              <a:t>Printing of  SHC </a:t>
            </a:r>
            <a:r>
              <a:rPr lang="en-US" sz="2400" b="1" dirty="0" smtClean="0"/>
              <a:t>:  Simultaneously from January to June. </a:t>
            </a:r>
          </a:p>
          <a:p>
            <a:pPr algn="just">
              <a:spcAft>
                <a:spcPts val="1200"/>
              </a:spcAft>
              <a:buFont typeface="Wingdings" pitchFamily="2" charset="2"/>
              <a:buChar char="Ø"/>
            </a:pPr>
            <a:r>
              <a:rPr lang="en-US" sz="2400" b="1" dirty="0" smtClean="0">
                <a:solidFill>
                  <a:srgbClr val="FFFF00"/>
                </a:solidFill>
              </a:rPr>
              <a:t>Distribution of SHC</a:t>
            </a:r>
            <a:r>
              <a:rPr lang="en-US" sz="2400" b="1" dirty="0" smtClean="0"/>
              <a:t>: May to July </a:t>
            </a:r>
          </a:p>
          <a:p>
            <a:pPr algn="just">
              <a:spcAft>
                <a:spcPts val="1200"/>
              </a:spcAft>
              <a:buFont typeface="Wingdings" pitchFamily="2" charset="2"/>
              <a:buChar char="Ø"/>
            </a:pPr>
            <a:r>
              <a:rPr lang="en-US" sz="2400" b="1" dirty="0" smtClean="0">
                <a:solidFill>
                  <a:srgbClr val="FFFF00"/>
                </a:solidFill>
              </a:rPr>
              <a:t>Awareness campaign on SHC</a:t>
            </a:r>
            <a:r>
              <a:rPr lang="en-US" sz="2400" b="1" dirty="0" smtClean="0"/>
              <a:t> : April to July</a:t>
            </a:r>
          </a:p>
          <a:p>
            <a:pPr algn="just">
              <a:spcAft>
                <a:spcPts val="1200"/>
              </a:spcAft>
              <a:buFont typeface="Wingdings" pitchFamily="2" charset="2"/>
              <a:buChar char="Ø"/>
            </a:pPr>
            <a:r>
              <a:rPr lang="en-US" sz="2400" b="1" dirty="0" smtClean="0">
                <a:solidFill>
                  <a:srgbClr val="FFFF00"/>
                </a:solidFill>
              </a:rPr>
              <a:t>Monitoring Cell </a:t>
            </a:r>
            <a:r>
              <a:rPr lang="en-US" sz="2400" b="1" dirty="0" smtClean="0"/>
              <a:t>:  Ensures all above activities done as per schedule.</a:t>
            </a:r>
          </a:p>
        </p:txBody>
      </p:sp>
      <p:sp>
        <p:nvSpPr>
          <p:cNvPr id="5" name="Slide Number Placeholder 4"/>
          <p:cNvSpPr>
            <a:spLocks noGrp="1"/>
          </p:cNvSpPr>
          <p:nvPr>
            <p:ph type="sldNum" sz="quarter" idx="12"/>
          </p:nvPr>
        </p:nvSpPr>
        <p:spPr/>
        <p:txBody>
          <a:bodyPr/>
          <a:lstStyle/>
          <a:p>
            <a:fld id="{19FC8415-EFAC-4C0D-A864-1847104DEE2A}" type="slidenum">
              <a:rPr lang="en-IN" smtClean="0"/>
              <a:pPr/>
              <a:t>32</a:t>
            </a:fld>
            <a:endParaRPr lang="en-IN"/>
          </a:p>
        </p:txBody>
      </p:sp>
    </p:spTree>
    <p:extLst>
      <p:ext uri="{BB962C8B-B14F-4D97-AF65-F5344CB8AC3E}">
        <p14:creationId xmlns="" xmlns:p14="http://schemas.microsoft.com/office/powerpoint/2010/main" val="622674074"/>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txBody>
          <a:bodyPr>
            <a:normAutofit fontScale="90000"/>
          </a:bodyPr>
          <a:lstStyle/>
          <a:p>
            <a:r>
              <a:rPr lang="en-US" sz="4000" b="1" dirty="0" smtClean="0">
                <a:latin typeface="Arial" pitchFamily="34" charset="0"/>
                <a:cs typeface="Arial" pitchFamily="34" charset="0"/>
              </a:rPr>
              <a:t>PLANNING</a:t>
            </a:r>
            <a:endParaRPr lang="en-US" sz="4000" b="1" dirty="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457200" y="1935163"/>
          <a:ext cx="8077201" cy="3901440"/>
        </p:xfrm>
        <a:graphic>
          <a:graphicData uri="http://schemas.openxmlformats.org/drawingml/2006/table">
            <a:tbl>
              <a:tblPr firstRow="1" bandRow="1">
                <a:tableStyleId>{5C22544A-7EE6-4342-B048-85BDC9FD1C3A}</a:tableStyleId>
              </a:tblPr>
              <a:tblGrid>
                <a:gridCol w="4498694"/>
                <a:gridCol w="1635889"/>
                <a:gridCol w="1942618"/>
              </a:tblGrid>
              <a:tr h="394508">
                <a:tc>
                  <a:txBody>
                    <a:bodyPr/>
                    <a:lstStyle/>
                    <a:p>
                      <a:r>
                        <a:rPr lang="en-US" sz="2400" dirty="0" smtClean="0"/>
                        <a:t>Details</a:t>
                      </a:r>
                      <a:endParaRPr lang="en-US" sz="2400" dirty="0"/>
                    </a:p>
                  </a:txBody>
                  <a:tcPr/>
                </a:tc>
                <a:tc>
                  <a:txBody>
                    <a:bodyPr/>
                    <a:lstStyle/>
                    <a:p>
                      <a:pPr algn="ctr"/>
                      <a:r>
                        <a:rPr lang="en-US" sz="2400" dirty="0" smtClean="0"/>
                        <a:t>2015-16</a:t>
                      </a:r>
                      <a:endParaRPr lang="en-US" sz="2400" dirty="0"/>
                    </a:p>
                  </a:txBody>
                  <a:tcPr/>
                </a:tc>
                <a:tc>
                  <a:txBody>
                    <a:bodyPr/>
                    <a:lstStyle/>
                    <a:p>
                      <a:pPr algn="ctr"/>
                      <a:r>
                        <a:rPr lang="en-US" sz="2400" dirty="0" smtClean="0"/>
                        <a:t>2016-17</a:t>
                      </a:r>
                      <a:endParaRPr lang="en-US" sz="2400" dirty="0"/>
                    </a:p>
                  </a:txBody>
                  <a:tcPr/>
                </a:tc>
              </a:tr>
              <a:tr h="394508">
                <a:tc>
                  <a:txBody>
                    <a:bodyPr/>
                    <a:lstStyle/>
                    <a:p>
                      <a:r>
                        <a:rPr lang="en-US" sz="2400" dirty="0" smtClean="0"/>
                        <a:t>Target</a:t>
                      </a:r>
                      <a:endParaRPr lang="en-US" sz="2400" dirty="0"/>
                    </a:p>
                  </a:txBody>
                  <a:tcPr/>
                </a:tc>
                <a:tc>
                  <a:txBody>
                    <a:bodyPr/>
                    <a:lstStyle/>
                    <a:p>
                      <a:pPr algn="ctr"/>
                      <a:r>
                        <a:rPr lang="en-US" sz="2400" dirty="0" smtClean="0"/>
                        <a:t>32000</a:t>
                      </a:r>
                      <a:endParaRPr lang="en-US" sz="2400" dirty="0"/>
                    </a:p>
                  </a:txBody>
                  <a:tcPr/>
                </a:tc>
                <a:tc>
                  <a:txBody>
                    <a:bodyPr/>
                    <a:lstStyle/>
                    <a:p>
                      <a:pPr algn="ctr"/>
                      <a:r>
                        <a:rPr lang="en-US" sz="2400" dirty="0" smtClean="0"/>
                        <a:t>81560</a:t>
                      </a:r>
                      <a:endParaRPr lang="en-US" sz="2400" dirty="0"/>
                    </a:p>
                  </a:txBody>
                  <a:tcPr/>
                </a:tc>
              </a:tr>
              <a:tr h="394508">
                <a:tc>
                  <a:txBody>
                    <a:bodyPr/>
                    <a:lstStyle/>
                    <a:p>
                      <a:r>
                        <a:rPr lang="en-US" sz="2400" dirty="0" err="1" smtClean="0"/>
                        <a:t>Prorata</a:t>
                      </a:r>
                      <a:r>
                        <a:rPr lang="en-US" sz="2400" dirty="0" smtClean="0"/>
                        <a:t> Target / month</a:t>
                      </a:r>
                      <a:endParaRPr lang="en-US" sz="2400" dirty="0"/>
                    </a:p>
                  </a:txBody>
                  <a:tcPr/>
                </a:tc>
                <a:tc>
                  <a:txBody>
                    <a:bodyPr/>
                    <a:lstStyle/>
                    <a:p>
                      <a:pPr algn="ctr"/>
                      <a:r>
                        <a:rPr lang="en-US" sz="2400" dirty="0" smtClean="0"/>
                        <a:t>8000</a:t>
                      </a:r>
                      <a:endParaRPr lang="en-US" sz="2400" dirty="0"/>
                    </a:p>
                  </a:txBody>
                  <a:tcPr/>
                </a:tc>
                <a:tc>
                  <a:txBody>
                    <a:bodyPr/>
                    <a:lstStyle/>
                    <a:p>
                      <a:pPr algn="ctr"/>
                      <a:r>
                        <a:rPr lang="en-US" sz="2400" dirty="0" smtClean="0"/>
                        <a:t>16300</a:t>
                      </a:r>
                      <a:endParaRPr lang="en-US" sz="2400" dirty="0"/>
                    </a:p>
                  </a:txBody>
                  <a:tcPr/>
                </a:tc>
              </a:tr>
              <a:tr h="394508">
                <a:tc>
                  <a:txBody>
                    <a:bodyPr/>
                    <a:lstStyle/>
                    <a:p>
                      <a:r>
                        <a:rPr lang="en-US" sz="2400" dirty="0" smtClean="0"/>
                        <a:t>No. of Shifts</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2</a:t>
                      </a:r>
                      <a:endParaRPr lang="en-US" sz="2400" dirty="0"/>
                    </a:p>
                  </a:txBody>
                  <a:tcPr/>
                </a:tc>
              </a:tr>
              <a:tr h="394508">
                <a:tc>
                  <a:txBody>
                    <a:bodyPr/>
                    <a:lstStyle/>
                    <a:p>
                      <a:r>
                        <a:rPr lang="en-US" sz="2400" dirty="0" smtClean="0"/>
                        <a:t>No. of Teams</a:t>
                      </a:r>
                      <a:endParaRPr lang="en-US" sz="2400" dirty="0"/>
                    </a:p>
                  </a:txBody>
                  <a:tcPr/>
                </a:tc>
                <a:tc>
                  <a:txBody>
                    <a:bodyPr/>
                    <a:lstStyle/>
                    <a:p>
                      <a:pPr algn="ctr"/>
                      <a:r>
                        <a:rPr lang="en-US" sz="2400" dirty="0" smtClean="0"/>
                        <a:t>4</a:t>
                      </a:r>
                      <a:endParaRPr lang="en-US" sz="2400" dirty="0"/>
                    </a:p>
                  </a:txBody>
                  <a:tcPr/>
                </a:tc>
                <a:tc>
                  <a:txBody>
                    <a:bodyPr/>
                    <a:lstStyle/>
                    <a:p>
                      <a:pPr algn="ctr"/>
                      <a:r>
                        <a:rPr lang="en-US" sz="2400" dirty="0" smtClean="0"/>
                        <a:t>8</a:t>
                      </a:r>
                      <a:endParaRPr lang="en-US" sz="2400" dirty="0"/>
                    </a:p>
                  </a:txBody>
                  <a:tcPr/>
                </a:tc>
              </a:tr>
              <a:tr h="394508">
                <a:tc>
                  <a:txBody>
                    <a:bodyPr/>
                    <a:lstStyle/>
                    <a:p>
                      <a:r>
                        <a:rPr lang="en-US" sz="2400" dirty="0" smtClean="0"/>
                        <a:t>Sets for Analysis</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2</a:t>
                      </a:r>
                      <a:endParaRPr lang="en-US" sz="2400" dirty="0"/>
                    </a:p>
                  </a:txBody>
                  <a:tcPr/>
                </a:tc>
              </a:tr>
              <a:tr h="394508">
                <a:tc>
                  <a:txBody>
                    <a:bodyPr/>
                    <a:lstStyle/>
                    <a:p>
                      <a:r>
                        <a:rPr lang="en-US" sz="2400" dirty="0" smtClean="0"/>
                        <a:t>Officers engaged</a:t>
                      </a:r>
                      <a:r>
                        <a:rPr lang="en-US" sz="2400" baseline="0" dirty="0" smtClean="0"/>
                        <a:t> for analysis</a:t>
                      </a:r>
                      <a:endParaRPr lang="en-US" sz="2400" dirty="0"/>
                    </a:p>
                  </a:txBody>
                  <a:tcPr/>
                </a:tc>
                <a:tc>
                  <a:txBody>
                    <a:bodyPr/>
                    <a:lstStyle/>
                    <a:p>
                      <a:pPr algn="ctr"/>
                      <a:r>
                        <a:rPr lang="en-US" sz="2400" dirty="0" smtClean="0"/>
                        <a:t>50</a:t>
                      </a:r>
                      <a:endParaRPr lang="en-US" sz="2400" dirty="0"/>
                    </a:p>
                  </a:txBody>
                  <a:tcPr/>
                </a:tc>
                <a:tc>
                  <a:txBody>
                    <a:bodyPr/>
                    <a:lstStyle/>
                    <a:p>
                      <a:pPr algn="ctr"/>
                      <a:r>
                        <a:rPr lang="en-US" sz="2400" dirty="0" smtClean="0"/>
                        <a:t>160*</a:t>
                      </a:r>
                      <a:endParaRPr lang="en-US" sz="2400" dirty="0"/>
                    </a:p>
                  </a:txBody>
                  <a:tcPr>
                    <a:lnR w="12700" cap="flat" cmpd="sng" algn="ctr">
                      <a:solidFill>
                        <a:schemeClr val="tx1"/>
                      </a:solidFill>
                      <a:prstDash val="solid"/>
                      <a:round/>
                      <a:headEnd type="none" w="med" len="med"/>
                      <a:tailEnd type="none" w="med" len="med"/>
                    </a:lnR>
                  </a:tcPr>
                </a:tc>
              </a:tr>
              <a:tr h="637282">
                <a:tc gridSpan="3">
                  <a:txBody>
                    <a:bodyPr/>
                    <a:lstStyle/>
                    <a:p>
                      <a:r>
                        <a:rPr lang="en-US" sz="2000" dirty="0" smtClean="0"/>
                        <a:t>* AEOs/MPEOs/ATMA</a:t>
                      </a:r>
                      <a:r>
                        <a:rPr lang="en-US" sz="2000" baseline="0" dirty="0" smtClean="0"/>
                        <a:t> staff are engaged apart from  Agricultural Officers</a:t>
                      </a:r>
                      <a:endParaRPr lang="en-US" sz="2000" dirty="0"/>
                    </a:p>
                  </a:txBody>
                  <a:tcPr>
                    <a:lnR w="12700" cap="flat" cmpd="sng" algn="ctr">
                      <a:solidFill>
                        <a:schemeClr val="tx1"/>
                      </a:solidFill>
                      <a:prstDash val="solid"/>
                      <a:round/>
                      <a:headEnd type="none" w="med" len="med"/>
                      <a:tailEnd type="none" w="med" len="med"/>
                    </a:lnR>
                  </a:tcPr>
                </a:tc>
                <a:tc hMerge="1">
                  <a:txBody>
                    <a:bodyPr/>
                    <a:lstStyle/>
                    <a:p>
                      <a:pPr algn="ctr"/>
                      <a:endParaRPr lang="en-US" sz="2000" dirty="0"/>
                    </a:p>
                  </a:txBody>
                  <a:tcPr/>
                </a:tc>
                <a:tc hMerge="1">
                  <a:txBody>
                    <a:bodyPr/>
                    <a:lstStyle/>
                    <a:p>
                      <a:pPr algn="ctr"/>
                      <a:endParaRPr lang="en-US" sz="2000" dirty="0"/>
                    </a:p>
                  </a:txBody>
                  <a:tcPr/>
                </a:tc>
              </a:tr>
            </a:tbl>
          </a:graphicData>
        </a:graphic>
      </p:graphicFrame>
      <p:sp>
        <p:nvSpPr>
          <p:cNvPr id="6" name="Slide Number Placeholder 5"/>
          <p:cNvSpPr>
            <a:spLocks noGrp="1"/>
          </p:cNvSpPr>
          <p:nvPr>
            <p:ph type="sldNum" sz="quarter" idx="12"/>
          </p:nvPr>
        </p:nvSpPr>
        <p:spPr/>
        <p:txBody>
          <a:bodyPr/>
          <a:lstStyle/>
          <a:p>
            <a:fld id="{19FC8415-EFAC-4C0D-A864-1847104DEE2A}" type="slidenum">
              <a:rPr lang="en-IN" smtClean="0"/>
              <a:pPr/>
              <a:t>33</a:t>
            </a:fld>
            <a:endParaRPr lang="en-IN"/>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09600"/>
          </a:xfrm>
        </p:spPr>
        <p:txBody>
          <a:bodyPr>
            <a:noAutofit/>
          </a:bodyPr>
          <a:lstStyle/>
          <a:p>
            <a:pPr algn="ctr"/>
            <a:r>
              <a:rPr lang="en-US" sz="2400" b="1" dirty="0" smtClean="0">
                <a:latin typeface="Arial" pitchFamily="34" charset="0"/>
                <a:cs typeface="Arial" pitchFamily="34" charset="0"/>
              </a:rPr>
              <a:t>Farmers </a:t>
            </a:r>
            <a:r>
              <a:rPr lang="en-US" sz="2400" b="1" dirty="0" smtClean="0">
                <a:latin typeface="Arial" pitchFamily="34" charset="0"/>
                <a:cs typeface="Arial" pitchFamily="34" charset="0"/>
              </a:rPr>
              <a:t>Involvement  and Campaign for Soil Sample Collection / Card distribution and educating farmers</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381000" y="1447800"/>
            <a:ext cx="8229600" cy="2895600"/>
          </a:xfrm>
        </p:spPr>
        <p:txBody>
          <a:bodyPr>
            <a:normAutofit/>
          </a:bodyPr>
          <a:lstStyle/>
          <a:p>
            <a:pPr algn="just">
              <a:buFont typeface="Wingdings" pitchFamily="2" charset="2"/>
              <a:buChar char="Ø"/>
            </a:pPr>
            <a:r>
              <a:rPr lang="en-US" sz="2000" dirty="0" smtClean="0"/>
              <a:t>Preparation of village wise schedule </a:t>
            </a:r>
          </a:p>
          <a:p>
            <a:pPr algn="just">
              <a:buFont typeface="Wingdings" pitchFamily="2" charset="2"/>
              <a:buChar char="Ø"/>
            </a:pPr>
            <a:r>
              <a:rPr lang="en-US" sz="2000" dirty="0" smtClean="0"/>
              <a:t>Communication of Schedule :  </a:t>
            </a:r>
          </a:p>
          <a:p>
            <a:pPr marL="857250" indent="-400050" algn="just">
              <a:buFont typeface="Wingdings" pitchFamily="2" charset="2"/>
              <a:buChar char="v"/>
            </a:pPr>
            <a:r>
              <a:rPr lang="en-US" sz="2000" dirty="0" smtClean="0"/>
              <a:t>	Print and electronic media, FM Radio, Tom-tom, Blackboard writings, SMS through Reliance foundation, Local Cable Network, Meetings, Farmer Facilitators, Personal Contacts etc., </a:t>
            </a:r>
          </a:p>
          <a:p>
            <a:pPr marL="857250" indent="-400050" algn="just">
              <a:buFont typeface="Wingdings" pitchFamily="2" charset="2"/>
              <a:buChar char="v"/>
            </a:pPr>
            <a:r>
              <a:rPr lang="en-US" sz="2000" dirty="0" smtClean="0"/>
              <a:t>Involving RMGs, JLGs, SHGs, PACS, Local bodies etc.,</a:t>
            </a:r>
          </a:p>
          <a:p>
            <a:pPr marL="857250" indent="-400050" algn="just">
              <a:buFont typeface="Wingdings" pitchFamily="2" charset="2"/>
              <a:buChar char="v"/>
            </a:pPr>
            <a:r>
              <a:rPr lang="en-US" sz="2000" dirty="0" smtClean="0"/>
              <a:t>Involving  peoples  representatives.</a:t>
            </a:r>
          </a:p>
          <a:p>
            <a:pPr algn="just">
              <a:buFont typeface="Wingdings" pitchFamily="2" charset="2"/>
              <a:buChar char="Ø"/>
            </a:pPr>
            <a:r>
              <a:rPr lang="en-US" sz="2000" dirty="0" smtClean="0"/>
              <a:t>Organizing Village level Demonstrations for Sample Collection </a:t>
            </a:r>
          </a:p>
        </p:txBody>
      </p:sp>
      <p:sp>
        <p:nvSpPr>
          <p:cNvPr id="4" name="TextBox 3"/>
          <p:cNvSpPr txBox="1"/>
          <p:nvPr/>
        </p:nvSpPr>
        <p:spPr>
          <a:xfrm>
            <a:off x="457200" y="914400"/>
            <a:ext cx="2627322" cy="369332"/>
          </a:xfrm>
          <a:prstGeom prst="rect">
            <a:avLst/>
          </a:prstGeom>
          <a:solidFill>
            <a:schemeClr val="tx2"/>
          </a:solidFill>
        </p:spPr>
        <p:txBody>
          <a:bodyPr wrap="none" rtlCol="0">
            <a:spAutoFit/>
          </a:bodyPr>
          <a:lstStyle/>
          <a:p>
            <a:r>
              <a:rPr lang="en-US" b="1" dirty="0" smtClean="0">
                <a:solidFill>
                  <a:schemeClr val="bg2"/>
                </a:solidFill>
              </a:rPr>
              <a:t>Soil Sample Collection</a:t>
            </a:r>
            <a:endParaRPr lang="en-US" b="1" dirty="0">
              <a:solidFill>
                <a:schemeClr val="bg2"/>
              </a:solidFill>
            </a:endParaRPr>
          </a:p>
        </p:txBody>
      </p:sp>
      <p:sp>
        <p:nvSpPr>
          <p:cNvPr id="5" name="TextBox 4"/>
          <p:cNvSpPr txBox="1"/>
          <p:nvPr/>
        </p:nvSpPr>
        <p:spPr>
          <a:xfrm>
            <a:off x="457200" y="4572000"/>
            <a:ext cx="4477893" cy="369332"/>
          </a:xfrm>
          <a:prstGeom prst="rect">
            <a:avLst/>
          </a:prstGeom>
          <a:solidFill>
            <a:schemeClr val="tx2"/>
          </a:solidFill>
        </p:spPr>
        <p:txBody>
          <a:bodyPr wrap="none" rtlCol="0">
            <a:spAutoFit/>
          </a:bodyPr>
          <a:lstStyle/>
          <a:p>
            <a:r>
              <a:rPr lang="en-US" b="1" dirty="0" smtClean="0">
                <a:solidFill>
                  <a:schemeClr val="bg2"/>
                </a:solidFill>
              </a:rPr>
              <a:t>Distribution and understanding of SHC</a:t>
            </a:r>
            <a:endParaRPr lang="en-US" b="1" dirty="0">
              <a:solidFill>
                <a:schemeClr val="bg2"/>
              </a:solidFill>
            </a:endParaRPr>
          </a:p>
        </p:txBody>
      </p:sp>
      <p:sp>
        <p:nvSpPr>
          <p:cNvPr id="7" name="Content Placeholder 2"/>
          <p:cNvSpPr txBox="1">
            <a:spLocks/>
          </p:cNvSpPr>
          <p:nvPr/>
        </p:nvSpPr>
        <p:spPr>
          <a:xfrm>
            <a:off x="457200" y="5029200"/>
            <a:ext cx="8229600" cy="457200"/>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Village level meetings </a:t>
            </a:r>
            <a:r>
              <a:rPr kumimoji="0" lang="en-US" sz="2000" b="0" i="0" u="none" strike="noStrike" kern="1200" cap="none" spc="0" normalizeH="0" noProof="0" dirty="0" smtClean="0">
                <a:ln>
                  <a:noFill/>
                </a:ln>
                <a:solidFill>
                  <a:schemeClr val="tx1"/>
                </a:solidFill>
                <a:effectLst/>
                <a:uLnTx/>
                <a:uFillTx/>
                <a:latin typeface="+mn-lt"/>
                <a:ea typeface="+mn-ea"/>
                <a:cs typeface="+mn-cs"/>
              </a:rPr>
              <a:t> involving all above.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457200" y="5638800"/>
            <a:ext cx="5061129" cy="369332"/>
          </a:xfrm>
          <a:prstGeom prst="rect">
            <a:avLst/>
          </a:prstGeom>
          <a:solidFill>
            <a:schemeClr val="tx2"/>
          </a:solidFill>
        </p:spPr>
        <p:txBody>
          <a:bodyPr wrap="none" rtlCol="0">
            <a:spAutoFit/>
          </a:bodyPr>
          <a:lstStyle/>
          <a:p>
            <a:r>
              <a:rPr lang="en-US" b="1" dirty="0" smtClean="0">
                <a:solidFill>
                  <a:schemeClr val="bg2"/>
                </a:solidFill>
              </a:rPr>
              <a:t>Follow up </a:t>
            </a:r>
            <a:r>
              <a:rPr lang="en-US" b="1" dirty="0" smtClean="0">
                <a:solidFill>
                  <a:schemeClr val="bg2"/>
                </a:solidFill>
              </a:rPr>
              <a:t>for SOIL TEST BASED FERT. USAGE </a:t>
            </a:r>
            <a:endParaRPr lang="en-US" b="1" dirty="0">
              <a:solidFill>
                <a:schemeClr val="bg2"/>
              </a:solidFill>
            </a:endParaRPr>
          </a:p>
        </p:txBody>
      </p:sp>
      <p:sp>
        <p:nvSpPr>
          <p:cNvPr id="9" name="Content Placeholder 2"/>
          <p:cNvSpPr txBox="1">
            <a:spLocks/>
          </p:cNvSpPr>
          <p:nvPr/>
        </p:nvSpPr>
        <p:spPr>
          <a:xfrm>
            <a:off x="457200" y="6096000"/>
            <a:ext cx="8229600" cy="457200"/>
          </a:xfrm>
          <a:prstGeom prst="rect">
            <a:avLst/>
          </a:prstGeom>
        </p:spPr>
        <p:txBody>
          <a:bodyPr vert="horz">
            <a:noAutofit/>
          </a:bodyPr>
          <a:lstStyle/>
          <a:p>
            <a:pPr marL="274320" lvl="0" indent="-274320" algn="just">
              <a:spcBef>
                <a:spcPct val="20000"/>
              </a:spcBef>
              <a:buClr>
                <a:schemeClr val="accent3"/>
              </a:buClr>
              <a:buSzPct val="95000"/>
              <a:buFont typeface="Wingdings" pitchFamily="2" charset="2"/>
              <a:buChar char="Ø"/>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Innovators</a:t>
            </a:r>
            <a:r>
              <a:rPr lang="en-US" sz="2000" dirty="0" smtClean="0"/>
              <a:t>, Early adopters, contact farmers, RMGs, JLGs, SHGs, PACS, Farmer facilitators etc.,</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Slide Number Placeholder 10"/>
          <p:cNvSpPr>
            <a:spLocks noGrp="1"/>
          </p:cNvSpPr>
          <p:nvPr>
            <p:ph type="sldNum" sz="quarter" idx="12"/>
          </p:nvPr>
        </p:nvSpPr>
        <p:spPr/>
        <p:txBody>
          <a:bodyPr/>
          <a:lstStyle/>
          <a:p>
            <a:fld id="{19FC8415-EFAC-4C0D-A864-1847104DEE2A}" type="slidenum">
              <a:rPr lang="en-IN" smtClean="0"/>
              <a:pPr/>
              <a:t>34</a:t>
            </a:fld>
            <a:endParaRPr lang="en-IN"/>
          </a:p>
        </p:txBody>
      </p:sp>
    </p:spTree>
    <p:extLst>
      <p:ext uri="{BB962C8B-B14F-4D97-AF65-F5344CB8AC3E}">
        <p14:creationId xmlns="" xmlns:p14="http://schemas.microsoft.com/office/powerpoint/2010/main" val="2381296998"/>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a:effectLst>
            <a:outerShdw blurRad="50800" dist="38100" dir="5400000" algn="t" rotWithShape="0">
              <a:prstClr val="black">
                <a:alpha val="40000"/>
              </a:prstClr>
            </a:outerShdw>
          </a:effectLst>
        </p:spPr>
        <p:txBody>
          <a:bodyPr>
            <a:noAutofit/>
          </a:bodyPr>
          <a:lstStyle/>
          <a:p>
            <a:pPr algn="ctr"/>
            <a:r>
              <a:rPr lang="en-US" sz="4000" b="1" dirty="0" smtClean="0">
                <a:latin typeface="Arial" pitchFamily="34" charset="0"/>
                <a:cs typeface="Arial" pitchFamily="34" charset="0"/>
              </a:rPr>
              <a:t>Method of soil sample collection</a:t>
            </a:r>
            <a:endParaRPr lang="en-US" sz="4000" b="1" dirty="0">
              <a:latin typeface="Arial" pitchFamily="34" charset="0"/>
              <a:cs typeface="Arial" pitchFamily="34" charset="0"/>
            </a:endParaRPr>
          </a:p>
        </p:txBody>
      </p:sp>
      <p:pic>
        <p:nvPicPr>
          <p:cNvPr id="4" name="Content Placeholder 3" descr="agri_index_sample_clip_image020.jpg"/>
          <p:cNvPicPr>
            <a:picLocks noGrp="1" noChangeAspect="1"/>
          </p:cNvPicPr>
          <p:nvPr>
            <p:ph idx="1"/>
          </p:nvPr>
        </p:nvPicPr>
        <p:blipFill>
          <a:blip r:embed="rId2"/>
          <a:stretch>
            <a:fillRect/>
          </a:stretch>
        </p:blipFill>
        <p:spPr>
          <a:xfrm>
            <a:off x="4800600" y="3505200"/>
            <a:ext cx="4114800" cy="2743200"/>
          </a:xfrm>
        </p:spPr>
      </p:pic>
      <p:pic>
        <p:nvPicPr>
          <p:cNvPr id="5" name="Picture 4" descr="april12nl4.jpg"/>
          <p:cNvPicPr>
            <a:picLocks noChangeAspect="1"/>
          </p:cNvPicPr>
          <p:nvPr/>
        </p:nvPicPr>
        <p:blipFill>
          <a:blip r:embed="rId3"/>
          <a:stretch>
            <a:fillRect/>
          </a:stretch>
        </p:blipFill>
        <p:spPr>
          <a:xfrm>
            <a:off x="64655" y="685800"/>
            <a:ext cx="4202545" cy="2667000"/>
          </a:xfrm>
          <a:prstGeom prst="rect">
            <a:avLst/>
          </a:prstGeom>
        </p:spPr>
      </p:pic>
      <p:pic>
        <p:nvPicPr>
          <p:cNvPr id="8" name="Picture 7" descr="maxresdefault (1).jpg"/>
          <p:cNvPicPr>
            <a:picLocks noChangeAspect="1"/>
          </p:cNvPicPr>
          <p:nvPr/>
        </p:nvPicPr>
        <p:blipFill>
          <a:blip r:embed="rId4"/>
          <a:srcRect t="2694" r="16667"/>
          <a:stretch>
            <a:fillRect/>
          </a:stretch>
        </p:blipFill>
        <p:spPr>
          <a:xfrm>
            <a:off x="76200" y="3505200"/>
            <a:ext cx="4191000" cy="2752725"/>
          </a:xfrm>
          <a:prstGeom prst="rect">
            <a:avLst/>
          </a:prstGeom>
        </p:spPr>
      </p:pic>
      <p:pic>
        <p:nvPicPr>
          <p:cNvPr id="9" name="Picture 8" descr="maxresdefault.jpg"/>
          <p:cNvPicPr>
            <a:picLocks noChangeAspect="1"/>
          </p:cNvPicPr>
          <p:nvPr/>
        </p:nvPicPr>
        <p:blipFill>
          <a:blip r:embed="rId5"/>
          <a:srcRect t="2960" r="15079"/>
          <a:stretch>
            <a:fillRect/>
          </a:stretch>
        </p:blipFill>
        <p:spPr>
          <a:xfrm>
            <a:off x="4842400" y="685800"/>
            <a:ext cx="4149200" cy="2667000"/>
          </a:xfrm>
          <a:prstGeom prst="rect">
            <a:avLst/>
          </a:prstGeom>
        </p:spPr>
      </p:pic>
      <p:sp>
        <p:nvSpPr>
          <p:cNvPr id="7" name="TextBox 6"/>
          <p:cNvSpPr txBox="1"/>
          <p:nvPr/>
        </p:nvSpPr>
        <p:spPr>
          <a:xfrm>
            <a:off x="533400" y="2907268"/>
            <a:ext cx="337214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Awareness creation on sampling</a:t>
            </a:r>
            <a:endParaRPr lang="en-US" dirty="0"/>
          </a:p>
        </p:txBody>
      </p:sp>
      <p:sp>
        <p:nvSpPr>
          <p:cNvPr id="10" name="TextBox 9"/>
          <p:cNvSpPr txBox="1"/>
          <p:nvPr/>
        </p:nvSpPr>
        <p:spPr>
          <a:xfrm>
            <a:off x="5568576" y="2895600"/>
            <a:ext cx="272901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Collection of soil from pit</a:t>
            </a:r>
            <a:endParaRPr lang="en-US" dirty="0"/>
          </a:p>
        </p:txBody>
      </p:sp>
      <p:sp>
        <p:nvSpPr>
          <p:cNvPr id="11" name="TextBox 10"/>
          <p:cNvSpPr txBox="1"/>
          <p:nvPr/>
        </p:nvSpPr>
        <p:spPr>
          <a:xfrm>
            <a:off x="457200" y="6248400"/>
            <a:ext cx="3446008" cy="369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Preparation of composite sample</a:t>
            </a:r>
            <a:endParaRPr lang="en-US" dirty="0"/>
          </a:p>
        </p:txBody>
      </p:sp>
      <p:sp>
        <p:nvSpPr>
          <p:cNvPr id="12" name="TextBox 11"/>
          <p:cNvSpPr txBox="1"/>
          <p:nvPr/>
        </p:nvSpPr>
        <p:spPr>
          <a:xfrm>
            <a:off x="5029200" y="6172200"/>
            <a:ext cx="3810000"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Preparation of representative sample (Quartering)</a:t>
            </a:r>
            <a:endParaRPr lang="en-US" dirty="0"/>
          </a:p>
        </p:txBody>
      </p:sp>
      <p:sp>
        <p:nvSpPr>
          <p:cNvPr id="14" name="Slide Number Placeholder 13"/>
          <p:cNvSpPr>
            <a:spLocks noGrp="1"/>
          </p:cNvSpPr>
          <p:nvPr>
            <p:ph type="sldNum" sz="quarter" idx="12"/>
          </p:nvPr>
        </p:nvSpPr>
        <p:spPr/>
        <p:txBody>
          <a:bodyPr/>
          <a:lstStyle/>
          <a:p>
            <a:fld id="{19FC8415-EFAC-4C0D-A864-1847104DEE2A}" type="slidenum">
              <a:rPr lang="en-IN" smtClean="0"/>
              <a:pPr/>
              <a:t>35</a:t>
            </a:fld>
            <a:endParaRPr lang="en-IN"/>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457200"/>
          </a:xfrm>
        </p:spPr>
        <p:txBody>
          <a:bodyPr>
            <a:noAutofit/>
          </a:bodyPr>
          <a:lstStyle/>
          <a:p>
            <a:pPr algn="ctr"/>
            <a:r>
              <a:rPr lang="en-US" sz="4000" b="1" dirty="0" smtClean="0">
                <a:latin typeface="Arial" pitchFamily="34" charset="0"/>
                <a:cs typeface="Arial" pitchFamily="34" charset="0"/>
              </a:rPr>
              <a:t>Awareness </a:t>
            </a:r>
            <a:r>
              <a:rPr lang="en-US" sz="4000" b="1" dirty="0">
                <a:latin typeface="Arial" pitchFamily="34" charset="0"/>
                <a:cs typeface="Arial" pitchFamily="34" charset="0"/>
              </a:rPr>
              <a:t>on Soil Health Management</a:t>
            </a:r>
            <a:r>
              <a:rPr lang="en-US" sz="4000" b="1" dirty="0" smtClean="0">
                <a:latin typeface="Arial" pitchFamily="34" charset="0"/>
                <a:cs typeface="Arial" pitchFamily="34" charset="0"/>
              </a:rPr>
              <a:t>.</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304800" y="1646237"/>
            <a:ext cx="8229600" cy="3687763"/>
          </a:xfrm>
        </p:spPr>
        <p:txBody>
          <a:bodyPr>
            <a:noAutofit/>
          </a:bodyPr>
          <a:lstStyle/>
          <a:p>
            <a:pPr lvl="0" algn="just">
              <a:spcAft>
                <a:spcPts val="1200"/>
              </a:spcAft>
              <a:buFont typeface="Wingdings" pitchFamily="2" charset="2"/>
              <a:buChar char="Ø"/>
            </a:pPr>
            <a:r>
              <a:rPr lang="en-US" sz="2400" dirty="0" smtClean="0"/>
              <a:t>Awareness </a:t>
            </a:r>
            <a:r>
              <a:rPr lang="en-US" sz="2400" dirty="0"/>
              <a:t>on </a:t>
            </a:r>
            <a:r>
              <a:rPr lang="en-US" sz="2400" dirty="0" smtClean="0"/>
              <a:t>SHC by conducting Meeting / Trainings/ Exhibitions and Demos at Village level.</a:t>
            </a:r>
          </a:p>
          <a:p>
            <a:pPr lvl="0" algn="just">
              <a:spcAft>
                <a:spcPts val="1200"/>
              </a:spcAft>
              <a:buFont typeface="Wingdings" pitchFamily="2" charset="2"/>
              <a:buChar char="Ø"/>
            </a:pPr>
            <a:r>
              <a:rPr lang="en-US" sz="2400" dirty="0" err="1" smtClean="0"/>
              <a:t>Utilising</a:t>
            </a:r>
            <a:r>
              <a:rPr lang="en-US" sz="2400" dirty="0" smtClean="0"/>
              <a:t> Departmental </a:t>
            </a:r>
            <a:r>
              <a:rPr lang="en-US" sz="2400" dirty="0" err="1" smtClean="0"/>
              <a:t>Programmes</a:t>
            </a:r>
            <a:r>
              <a:rPr lang="en-US" sz="2400" dirty="0" smtClean="0"/>
              <a:t> like </a:t>
            </a:r>
            <a:r>
              <a:rPr lang="en-US" sz="2400" dirty="0" err="1" smtClean="0"/>
              <a:t>Polampilushondi</a:t>
            </a:r>
            <a:r>
              <a:rPr lang="en-US" sz="2400" dirty="0" smtClean="0"/>
              <a:t>, </a:t>
            </a:r>
            <a:r>
              <a:rPr lang="en-US" sz="2400" dirty="0" err="1" smtClean="0"/>
              <a:t>Janmabhumi</a:t>
            </a:r>
            <a:r>
              <a:rPr lang="en-US" sz="2400" dirty="0" smtClean="0"/>
              <a:t> - </a:t>
            </a:r>
            <a:r>
              <a:rPr lang="en-US" sz="2400" dirty="0" err="1" smtClean="0"/>
              <a:t>Maa</a:t>
            </a:r>
            <a:r>
              <a:rPr lang="en-US" sz="2400" dirty="0" smtClean="0"/>
              <a:t> </a:t>
            </a:r>
            <a:r>
              <a:rPr lang="en-US" sz="2400" dirty="0" err="1" smtClean="0"/>
              <a:t>Vooru</a:t>
            </a:r>
            <a:r>
              <a:rPr lang="en-US" sz="2400" dirty="0" smtClean="0"/>
              <a:t> and other demonstrations for popularizing importance of Soil Health management.</a:t>
            </a:r>
          </a:p>
          <a:p>
            <a:pPr lvl="0" algn="just">
              <a:spcAft>
                <a:spcPts val="1200"/>
              </a:spcAft>
              <a:buFont typeface="Wingdings" pitchFamily="2" charset="2"/>
              <a:buChar char="Ø"/>
            </a:pPr>
            <a:r>
              <a:rPr lang="en-US" sz="2400" dirty="0" smtClean="0"/>
              <a:t>Popularizing Soil Test based Fertilizer  usage.</a:t>
            </a:r>
          </a:p>
          <a:p>
            <a:pPr lvl="0" algn="just">
              <a:spcAft>
                <a:spcPts val="1200"/>
              </a:spcAft>
              <a:buFont typeface="Wingdings" pitchFamily="2" charset="2"/>
              <a:buChar char="Ø"/>
            </a:pPr>
            <a:r>
              <a:rPr lang="en-US" sz="2400" dirty="0" smtClean="0"/>
              <a:t>Soil ameliorating measures for problematic Soils.</a:t>
            </a:r>
          </a:p>
          <a:p>
            <a:pPr lvl="0" algn="just">
              <a:spcAft>
                <a:spcPts val="1200"/>
              </a:spcAft>
              <a:buFont typeface="Wingdings" pitchFamily="2" charset="2"/>
              <a:buChar char="Ø"/>
            </a:pPr>
            <a:r>
              <a:rPr lang="en-US" sz="2400" dirty="0" smtClean="0"/>
              <a:t>Growing and incorporation of Green manure crop at 50% flowering to improve the organic matter content.</a:t>
            </a:r>
          </a:p>
        </p:txBody>
      </p:sp>
      <p:sp>
        <p:nvSpPr>
          <p:cNvPr id="5" name="Slide Number Placeholder 4"/>
          <p:cNvSpPr>
            <a:spLocks noGrp="1"/>
          </p:cNvSpPr>
          <p:nvPr>
            <p:ph type="sldNum" sz="quarter" idx="12"/>
          </p:nvPr>
        </p:nvSpPr>
        <p:spPr/>
        <p:txBody>
          <a:bodyPr/>
          <a:lstStyle/>
          <a:p>
            <a:fld id="{19FC8415-EFAC-4C0D-A864-1847104DEE2A}" type="slidenum">
              <a:rPr lang="en-IN" smtClean="0"/>
              <a:pPr/>
              <a:t>36</a:t>
            </a:fld>
            <a:endParaRPr lang="en-IN"/>
          </a:p>
        </p:txBody>
      </p:sp>
    </p:spTree>
    <p:extLst>
      <p:ext uri="{BB962C8B-B14F-4D97-AF65-F5344CB8AC3E}">
        <p14:creationId xmlns="" xmlns:p14="http://schemas.microsoft.com/office/powerpoint/2010/main" val="2730276999"/>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715962"/>
          </a:xfrm>
        </p:spPr>
        <p:txBody>
          <a:bodyPr>
            <a:normAutofit/>
          </a:bodyPr>
          <a:lstStyle/>
          <a:p>
            <a:pPr algn="ctr"/>
            <a:r>
              <a:rPr lang="en-IN" sz="4000" b="1" dirty="0" smtClean="0">
                <a:latin typeface="Arial" pitchFamily="34" charset="0"/>
                <a:cs typeface="Arial" pitchFamily="34" charset="0"/>
              </a:rPr>
              <a:t>Innovative measures adopted</a:t>
            </a:r>
            <a:endParaRPr lang="en-IN" sz="4000" b="1"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457200" y="1447800"/>
          <a:ext cx="8229600" cy="3962400"/>
        </p:xfrm>
        <a:graphic>
          <a:graphicData uri="http://schemas.openxmlformats.org/drawingml/2006/table">
            <a:tbl>
              <a:tblPr firstRow="1" bandRow="1">
                <a:tableStyleId>{5C22544A-7EE6-4342-B048-85BDC9FD1C3A}</a:tableStyleId>
              </a:tblPr>
              <a:tblGrid>
                <a:gridCol w="3048000"/>
                <a:gridCol w="2609850"/>
                <a:gridCol w="2571750"/>
              </a:tblGrid>
              <a:tr h="762000">
                <a:tc>
                  <a:txBody>
                    <a:bodyPr/>
                    <a:lstStyle/>
                    <a:p>
                      <a:pPr algn="ctr"/>
                      <a:r>
                        <a:rPr lang="en-US" sz="2000" dirty="0" smtClean="0"/>
                        <a:t>Technology</a:t>
                      </a:r>
                      <a:endParaRPr lang="en-US" sz="2000" dirty="0"/>
                    </a:p>
                  </a:txBody>
                  <a:tcPr/>
                </a:tc>
                <a:tc>
                  <a:txBody>
                    <a:bodyPr/>
                    <a:lstStyle/>
                    <a:p>
                      <a:pPr algn="ctr"/>
                      <a:r>
                        <a:rPr lang="en-US" sz="2000" dirty="0" smtClean="0"/>
                        <a:t>2015-16</a:t>
                      </a:r>
                      <a:endParaRPr lang="en-US" sz="2000" dirty="0"/>
                    </a:p>
                  </a:txBody>
                  <a:tcPr/>
                </a:tc>
                <a:tc>
                  <a:txBody>
                    <a:bodyPr/>
                    <a:lstStyle/>
                    <a:p>
                      <a:pPr algn="ctr"/>
                      <a:r>
                        <a:rPr lang="en-US" sz="2000" dirty="0" smtClean="0"/>
                        <a:t>2016-17</a:t>
                      </a:r>
                      <a:endParaRPr lang="en-US" sz="2000" dirty="0"/>
                    </a:p>
                  </a:txBody>
                  <a:tcPr/>
                </a:tc>
              </a:tr>
              <a:tr h="561781">
                <a:tc>
                  <a:txBody>
                    <a:bodyPr/>
                    <a:lstStyle/>
                    <a:p>
                      <a:r>
                        <a:rPr lang="en-US" sz="2000" dirty="0" smtClean="0"/>
                        <a:t>GPS</a:t>
                      </a:r>
                      <a:r>
                        <a:rPr lang="en-US" sz="2000" baseline="0" dirty="0" smtClean="0"/>
                        <a:t> Instrument</a:t>
                      </a:r>
                      <a:endParaRPr lang="en-US" sz="2000" dirty="0"/>
                    </a:p>
                  </a:txBody>
                  <a:tcPr/>
                </a:tc>
                <a:tc>
                  <a:txBody>
                    <a:bodyPr/>
                    <a:lstStyle/>
                    <a:p>
                      <a:pPr algn="ctr"/>
                      <a:r>
                        <a:rPr lang="en-US" sz="2000" dirty="0" smtClean="0"/>
                        <a:t>171</a:t>
                      </a:r>
                      <a:endParaRPr lang="en-US" sz="2000" dirty="0"/>
                    </a:p>
                  </a:txBody>
                  <a:tcPr/>
                </a:tc>
                <a:tc>
                  <a:txBody>
                    <a:bodyPr/>
                    <a:lstStyle/>
                    <a:p>
                      <a:pPr algn="ctr"/>
                      <a:r>
                        <a:rPr lang="en-US" sz="2000" dirty="0" smtClean="0"/>
                        <a:t>171</a:t>
                      </a:r>
                      <a:endParaRPr lang="en-US" sz="2000" dirty="0"/>
                    </a:p>
                  </a:txBody>
                  <a:tcPr/>
                </a:tc>
              </a:tr>
              <a:tr h="561781">
                <a:tc>
                  <a:txBody>
                    <a:bodyPr/>
                    <a:lstStyle/>
                    <a:p>
                      <a:r>
                        <a:rPr lang="en-US" sz="2000" dirty="0" smtClean="0"/>
                        <a:t>Android App</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500</a:t>
                      </a:r>
                      <a:endParaRPr lang="en-US" sz="2000" dirty="0"/>
                    </a:p>
                  </a:txBody>
                  <a:tcPr/>
                </a:tc>
              </a:tr>
              <a:tr h="561781">
                <a:tc>
                  <a:txBody>
                    <a:bodyPr/>
                    <a:lstStyle/>
                    <a:p>
                      <a:r>
                        <a:rPr lang="en-US" sz="2000" dirty="0" smtClean="0"/>
                        <a:t>Online Data Entry</a:t>
                      </a:r>
                      <a:endParaRPr lang="en-US" sz="2000" dirty="0"/>
                    </a:p>
                  </a:txBody>
                  <a:tcPr/>
                </a:tc>
                <a:tc>
                  <a:txBody>
                    <a:bodyPr/>
                    <a:lstStyle/>
                    <a:p>
                      <a:pPr algn="ctr"/>
                      <a:r>
                        <a:rPr lang="en-US" sz="2000" dirty="0" err="1" smtClean="0"/>
                        <a:t>Agrisnet</a:t>
                      </a:r>
                      <a:endParaRPr lang="en-US" sz="2000" dirty="0"/>
                    </a:p>
                  </a:txBody>
                  <a:tcPr/>
                </a:tc>
                <a:tc>
                  <a:txBody>
                    <a:bodyPr/>
                    <a:lstStyle/>
                    <a:p>
                      <a:pPr algn="ctr"/>
                      <a:r>
                        <a:rPr lang="en-US" sz="2000" dirty="0" smtClean="0"/>
                        <a:t>NIC</a:t>
                      </a:r>
                      <a:endParaRPr lang="en-US" sz="2000" dirty="0"/>
                    </a:p>
                  </a:txBody>
                  <a:tcPr/>
                </a:tc>
              </a:tr>
              <a:tr h="993920">
                <a:tc>
                  <a:txBody>
                    <a:bodyPr/>
                    <a:lstStyle/>
                    <a:p>
                      <a:r>
                        <a:rPr lang="en-US" sz="2000" dirty="0" smtClean="0"/>
                        <a:t>Communication of  recommendations</a:t>
                      </a:r>
                      <a:endParaRPr lang="en-US" sz="2000" dirty="0"/>
                    </a:p>
                  </a:txBody>
                  <a:tcPr/>
                </a:tc>
                <a:tc>
                  <a:txBody>
                    <a:bodyPr/>
                    <a:lstStyle/>
                    <a:p>
                      <a:pPr algn="ctr"/>
                      <a:r>
                        <a:rPr lang="en-US" sz="2000" dirty="0" smtClean="0"/>
                        <a:t>SMS, Internet, Health Cards</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SMS, Internet, Health Cards</a:t>
                      </a:r>
                    </a:p>
                  </a:txBody>
                  <a:tcPr/>
                </a:tc>
              </a:tr>
              <a:tr h="521137">
                <a:tc>
                  <a:txBody>
                    <a:bodyPr/>
                    <a:lstStyle/>
                    <a:p>
                      <a:r>
                        <a:rPr lang="en-US" sz="2000" dirty="0" smtClean="0"/>
                        <a:t>Village Fertility maps</a:t>
                      </a:r>
                      <a:endParaRPr lang="en-US" sz="2000" dirty="0"/>
                    </a:p>
                  </a:txBody>
                  <a:tcPr/>
                </a:tc>
                <a:tc>
                  <a:txBody>
                    <a:bodyPr/>
                    <a:lstStyle/>
                    <a:p>
                      <a:pPr algn="ctr"/>
                      <a:r>
                        <a:rPr lang="en-US" sz="2000" dirty="0" smtClean="0"/>
                        <a:t>Yes</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Yes</a:t>
                      </a:r>
                    </a:p>
                  </a:txBody>
                  <a:tcPr/>
                </a:tc>
              </a:tr>
            </a:tbl>
          </a:graphicData>
        </a:graphic>
      </p:graphicFrame>
      <p:sp>
        <p:nvSpPr>
          <p:cNvPr id="6" name="TextBox 5"/>
          <p:cNvSpPr txBox="1"/>
          <p:nvPr/>
        </p:nvSpPr>
        <p:spPr>
          <a:xfrm>
            <a:off x="4876800" y="6096000"/>
            <a:ext cx="3948966" cy="461665"/>
          </a:xfrm>
          <a:prstGeom prst="rect">
            <a:avLst/>
          </a:prstGeom>
          <a:solidFill>
            <a:srgbClr val="FFC000"/>
          </a:solidFill>
        </p:spPr>
        <p:txBody>
          <a:bodyPr wrap="none" rtlCol="0">
            <a:spAutoFit/>
          </a:bodyPr>
          <a:lstStyle/>
          <a:p>
            <a:r>
              <a:rPr lang="en-US" sz="2400" dirty="0" smtClean="0">
                <a:solidFill>
                  <a:srgbClr val="990000"/>
                </a:solidFill>
              </a:rPr>
              <a:t>Innovative measures </a:t>
            </a:r>
            <a:r>
              <a:rPr lang="en-US" sz="2400" dirty="0" err="1" smtClean="0">
                <a:solidFill>
                  <a:srgbClr val="990000"/>
                </a:solidFill>
              </a:rPr>
              <a:t>contd</a:t>
            </a:r>
            <a:r>
              <a:rPr lang="en-US" sz="2400" dirty="0" smtClean="0">
                <a:solidFill>
                  <a:srgbClr val="990000"/>
                </a:solidFill>
              </a:rPr>
              <a:t>…</a:t>
            </a:r>
            <a:endParaRPr lang="en-US" sz="2400" dirty="0">
              <a:solidFill>
                <a:srgbClr val="990000"/>
              </a:solidFill>
            </a:endParaRPr>
          </a:p>
        </p:txBody>
      </p:sp>
      <p:sp>
        <p:nvSpPr>
          <p:cNvPr id="8" name="Slide Number Placeholder 7"/>
          <p:cNvSpPr>
            <a:spLocks noGrp="1"/>
          </p:cNvSpPr>
          <p:nvPr>
            <p:ph type="sldNum" sz="quarter" idx="12"/>
          </p:nvPr>
        </p:nvSpPr>
        <p:spPr/>
        <p:txBody>
          <a:bodyPr/>
          <a:lstStyle/>
          <a:p>
            <a:fld id="{19FC8415-EFAC-4C0D-A864-1847104DEE2A}" type="slidenum">
              <a:rPr lang="en-IN" smtClean="0"/>
              <a:pPr/>
              <a:t>37</a:t>
            </a:fld>
            <a:endParaRPr lang="en-IN"/>
          </a:p>
        </p:txBody>
      </p:sp>
    </p:spTree>
    <p:extLst>
      <p:ext uri="{BB962C8B-B14F-4D97-AF65-F5344CB8AC3E}">
        <p14:creationId xmlns="" xmlns:p14="http://schemas.microsoft.com/office/powerpoint/2010/main" val="4053315640"/>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pPr algn="ctr">
              <a:defRPr/>
            </a:pPr>
            <a:r>
              <a:rPr lang="en-US" dirty="0" smtClean="0"/>
              <a:t>Sample Collection Details Screen</a:t>
            </a:r>
            <a:endParaRPr lang="en-US" dirty="0"/>
          </a:p>
        </p:txBody>
      </p:sp>
      <p:pic>
        <p:nvPicPr>
          <p:cNvPr id="4099" name="Picture 3"/>
          <p:cNvPicPr>
            <a:picLocks noChangeAspect="1" noChangeArrowheads="1"/>
          </p:cNvPicPr>
          <p:nvPr/>
        </p:nvPicPr>
        <p:blipFill>
          <a:blip r:embed="rId2"/>
          <a:srcRect l="8730" t="7628" r="16545" b="10754"/>
          <a:stretch>
            <a:fillRect/>
          </a:stretch>
        </p:blipFill>
        <p:spPr bwMode="auto">
          <a:xfrm>
            <a:off x="381000" y="838200"/>
            <a:ext cx="8382000" cy="574322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9FC8415-EFAC-4C0D-A864-1847104DEE2A}" type="slidenum">
              <a:rPr lang="en-IN" smtClean="0"/>
              <a:pPr/>
              <a:t>38</a:t>
            </a:fld>
            <a:endParaRPr lang="en-IN"/>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381000" y="76200"/>
            <a:ext cx="8229600" cy="5334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dirty="0" smtClean="0"/>
              <a:t>Farmer Details Entry</a:t>
            </a:r>
          </a:p>
        </p:txBody>
      </p:sp>
      <p:pic>
        <p:nvPicPr>
          <p:cNvPr id="5123" name="Picture 2"/>
          <p:cNvPicPr>
            <a:picLocks noGrp="1" noChangeAspect="1" noChangeArrowheads="1"/>
          </p:cNvPicPr>
          <p:nvPr>
            <p:ph idx="1"/>
          </p:nvPr>
        </p:nvPicPr>
        <p:blipFill>
          <a:blip r:embed="rId2"/>
          <a:srcRect l="1656" t="7520" r="3247" b="7034"/>
          <a:stretch>
            <a:fillRect/>
          </a:stretch>
        </p:blipFill>
        <p:spPr bwMode="auto">
          <a:xfrm>
            <a:off x="228600" y="990600"/>
            <a:ext cx="8689932" cy="5715000"/>
          </a:xfrm>
          <a:noFill/>
          <a:ln>
            <a:miter lim="800000"/>
            <a:headEnd/>
            <a:tailEnd/>
          </a:ln>
        </p:spPr>
      </p:pic>
      <p:sp>
        <p:nvSpPr>
          <p:cNvPr id="5" name="Slide Number Placeholder 4"/>
          <p:cNvSpPr>
            <a:spLocks noGrp="1"/>
          </p:cNvSpPr>
          <p:nvPr>
            <p:ph type="sldNum" sz="quarter" idx="12"/>
          </p:nvPr>
        </p:nvSpPr>
        <p:spPr/>
        <p:txBody>
          <a:bodyPr/>
          <a:lstStyle/>
          <a:p>
            <a:fld id="{19FC8415-EFAC-4C0D-A864-1847104DEE2A}" type="slidenum">
              <a:rPr lang="en-IN" smtClean="0"/>
              <a:pPr/>
              <a:t>39</a:t>
            </a:fld>
            <a:endParaRPr lang="en-IN"/>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362712"/>
          </a:xfrm>
        </p:spPr>
        <p:txBody>
          <a:bodyPr>
            <a:noAutofit/>
          </a:bodyPr>
          <a:lstStyle/>
          <a:p>
            <a:pPr lvl="0" algn="ctr"/>
            <a:r>
              <a:rPr lang="en-US" altLang="en-US" sz="3200" b="1" dirty="0">
                <a:solidFill>
                  <a:schemeClr val="tx1"/>
                </a:solidFill>
                <a:latin typeface="Arial" pitchFamily="34" charset="0"/>
                <a:cs typeface="Arial" pitchFamily="34" charset="0"/>
              </a:rPr>
              <a:t>RECOMMENDED BALANCED </a:t>
            </a:r>
            <a:r>
              <a:rPr lang="en-US" altLang="en-US" sz="3200" b="1" dirty="0" smtClean="0">
                <a:solidFill>
                  <a:schemeClr val="tx1"/>
                </a:solidFill>
                <a:latin typeface="Arial" pitchFamily="34" charset="0"/>
                <a:cs typeface="Arial" pitchFamily="34" charset="0"/>
              </a:rPr>
              <a:t>DIET AS PER INDIAN STANDARDS</a:t>
            </a:r>
            <a:endParaRPr lang="en-IN" sz="4000" dirty="0">
              <a:solidFill>
                <a:schemeClr val="tx1"/>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725635823"/>
              </p:ext>
            </p:extLst>
          </p:nvPr>
        </p:nvGraphicFramePr>
        <p:xfrm>
          <a:off x="433388" y="1666664"/>
          <a:ext cx="8229599" cy="4429332"/>
        </p:xfrm>
        <a:graphic>
          <a:graphicData uri="http://schemas.openxmlformats.org/drawingml/2006/table">
            <a:tbl>
              <a:tblPr firstRow="1" bandRow="1">
                <a:tableStyleId>{5C22544A-7EE6-4342-B048-85BDC9FD1C3A}</a:tableStyleId>
              </a:tblPr>
              <a:tblGrid>
                <a:gridCol w="1852612"/>
                <a:gridCol w="1143000"/>
                <a:gridCol w="1143000"/>
                <a:gridCol w="914400"/>
                <a:gridCol w="1143000"/>
                <a:gridCol w="1143000"/>
                <a:gridCol w="890587"/>
              </a:tblGrid>
              <a:tr h="413524">
                <a:tc rowSpan="2">
                  <a:txBody>
                    <a:bodyPr/>
                    <a:lstStyle/>
                    <a:p>
                      <a:pPr algn="ctr"/>
                      <a:r>
                        <a:rPr lang="en-IN" sz="1800" b="1" dirty="0" smtClean="0">
                          <a:latin typeface="+mn-lt"/>
                        </a:rPr>
                        <a:t>Food </a:t>
                      </a:r>
                      <a:r>
                        <a:rPr lang="en-IN" sz="1800" b="1" dirty="0">
                          <a:latin typeface="+mn-lt"/>
                        </a:rPr>
                        <a:t>Items</a:t>
                      </a:r>
                      <a:endParaRPr lang="en-IN" sz="1800" dirty="0">
                        <a:latin typeface="+mn-lt"/>
                      </a:endParaRPr>
                    </a:p>
                  </a:txBody>
                  <a:tcPr/>
                </a:tc>
                <a:tc gridSpan="3">
                  <a:txBody>
                    <a:bodyPr/>
                    <a:lstStyle/>
                    <a:p>
                      <a:pPr algn="ctr"/>
                      <a:r>
                        <a:rPr lang="en-IN" sz="1800" b="1" dirty="0">
                          <a:latin typeface="+mn-lt"/>
                        </a:rPr>
                        <a:t>Adult Man</a:t>
                      </a:r>
                      <a:endParaRPr lang="en-IN" sz="1800" dirty="0">
                        <a:latin typeface="+mn-lt"/>
                      </a:endParaRPr>
                    </a:p>
                  </a:txBody>
                  <a:tcPr marL="75023" marR="75023" marT="37512" marB="37512"/>
                </a:tc>
                <a:tc hMerge="1">
                  <a:txBody>
                    <a:bodyPr/>
                    <a:lstStyle/>
                    <a:p>
                      <a:endParaRPr lang="en-IN"/>
                    </a:p>
                  </a:txBody>
                  <a:tcPr/>
                </a:tc>
                <a:tc hMerge="1">
                  <a:txBody>
                    <a:bodyPr/>
                    <a:lstStyle/>
                    <a:p>
                      <a:endParaRPr lang="en-IN"/>
                    </a:p>
                  </a:txBody>
                  <a:tcPr/>
                </a:tc>
                <a:tc gridSpan="3">
                  <a:txBody>
                    <a:bodyPr/>
                    <a:lstStyle/>
                    <a:p>
                      <a:pPr algn="ctr"/>
                      <a:r>
                        <a:rPr lang="en-IN" sz="1800" b="1" dirty="0">
                          <a:latin typeface="+mn-lt"/>
                        </a:rPr>
                        <a:t>Adult Woman</a:t>
                      </a:r>
                      <a:endParaRPr lang="en-IN" sz="1800" dirty="0">
                        <a:latin typeface="+mn-lt"/>
                      </a:endParaRPr>
                    </a:p>
                  </a:txBody>
                  <a:tcPr marL="75023" marR="75023" marT="37512" marB="37512"/>
                </a:tc>
                <a:tc hMerge="1">
                  <a:txBody>
                    <a:bodyPr/>
                    <a:lstStyle/>
                    <a:p>
                      <a:endParaRPr lang="en-IN"/>
                    </a:p>
                  </a:txBody>
                  <a:tcPr/>
                </a:tc>
                <a:tc hMerge="1">
                  <a:txBody>
                    <a:bodyPr/>
                    <a:lstStyle/>
                    <a:p>
                      <a:endParaRPr lang="en-IN" dirty="0"/>
                    </a:p>
                  </a:txBody>
                  <a:tcPr/>
                </a:tc>
              </a:tr>
              <a:tr h="627472">
                <a:tc vMerge="1">
                  <a:txBody>
                    <a:bodyPr/>
                    <a:lstStyle/>
                    <a:p>
                      <a:pPr algn="ctr"/>
                      <a:endParaRPr lang="en-IN" sz="1500" dirty="0"/>
                    </a:p>
                  </a:txBody>
                  <a:tcPr marL="75023" marR="75023" marT="37512" marB="37512"/>
                </a:tc>
                <a:tc>
                  <a:txBody>
                    <a:bodyPr/>
                    <a:lstStyle/>
                    <a:p>
                      <a:pPr algn="ctr"/>
                      <a:r>
                        <a:rPr lang="en-IN" sz="1600" b="1" dirty="0">
                          <a:latin typeface="+mn-lt"/>
                        </a:rPr>
                        <a:t>Sedentary</a:t>
                      </a:r>
                      <a:endParaRPr lang="en-IN" sz="1600" dirty="0">
                        <a:latin typeface="+mn-lt"/>
                      </a:endParaRPr>
                    </a:p>
                  </a:txBody>
                  <a:tcPr marL="75023" marR="75023" marT="37512" marB="37512">
                    <a:solidFill>
                      <a:schemeClr val="accent1">
                        <a:lumMod val="40000"/>
                        <a:lumOff val="60000"/>
                      </a:schemeClr>
                    </a:solidFill>
                  </a:tcPr>
                </a:tc>
                <a:tc>
                  <a:txBody>
                    <a:bodyPr/>
                    <a:lstStyle/>
                    <a:p>
                      <a:pPr algn="ctr"/>
                      <a:r>
                        <a:rPr lang="en-IN" sz="1600" b="1" dirty="0">
                          <a:latin typeface="+mn-lt"/>
                        </a:rPr>
                        <a:t>Moderate </a:t>
                      </a:r>
                      <a:br>
                        <a:rPr lang="en-IN" sz="1600" b="1" dirty="0">
                          <a:latin typeface="+mn-lt"/>
                        </a:rPr>
                      </a:br>
                      <a:r>
                        <a:rPr lang="en-IN" sz="1600" b="1" dirty="0">
                          <a:latin typeface="+mn-lt"/>
                        </a:rPr>
                        <a:t>at work</a:t>
                      </a:r>
                      <a:endParaRPr lang="en-IN" sz="1600" dirty="0">
                        <a:latin typeface="+mn-lt"/>
                      </a:endParaRPr>
                    </a:p>
                  </a:txBody>
                  <a:tcPr marL="75023" marR="75023" marT="37512" marB="37512">
                    <a:solidFill>
                      <a:schemeClr val="accent1">
                        <a:lumMod val="40000"/>
                        <a:lumOff val="60000"/>
                      </a:schemeClr>
                    </a:solidFill>
                  </a:tcPr>
                </a:tc>
                <a:tc>
                  <a:txBody>
                    <a:bodyPr/>
                    <a:lstStyle/>
                    <a:p>
                      <a:pPr algn="ctr"/>
                      <a:r>
                        <a:rPr lang="en-IN" sz="1600" b="1" dirty="0">
                          <a:latin typeface="+mn-lt"/>
                        </a:rPr>
                        <a:t>Heavy </a:t>
                      </a:r>
                      <a:br>
                        <a:rPr lang="en-IN" sz="1600" b="1" dirty="0">
                          <a:latin typeface="+mn-lt"/>
                        </a:rPr>
                      </a:br>
                      <a:r>
                        <a:rPr lang="en-IN" sz="1600" b="1" dirty="0">
                          <a:latin typeface="+mn-lt"/>
                        </a:rPr>
                        <a:t>work</a:t>
                      </a:r>
                      <a:endParaRPr lang="en-IN" sz="1600" dirty="0">
                        <a:latin typeface="+mn-lt"/>
                      </a:endParaRPr>
                    </a:p>
                  </a:txBody>
                  <a:tcPr marL="75023" marR="75023" marT="37512" marB="37512">
                    <a:solidFill>
                      <a:schemeClr val="accent1">
                        <a:lumMod val="40000"/>
                        <a:lumOff val="60000"/>
                      </a:schemeClr>
                    </a:solidFill>
                  </a:tcPr>
                </a:tc>
                <a:tc>
                  <a:txBody>
                    <a:bodyPr/>
                    <a:lstStyle/>
                    <a:p>
                      <a:pPr algn="ctr"/>
                      <a:r>
                        <a:rPr lang="en-IN" sz="1600" b="1" dirty="0">
                          <a:latin typeface="+mn-lt"/>
                        </a:rPr>
                        <a:t>Sedentary</a:t>
                      </a:r>
                      <a:endParaRPr lang="en-IN" sz="1600" dirty="0">
                        <a:latin typeface="+mn-lt"/>
                      </a:endParaRPr>
                    </a:p>
                  </a:txBody>
                  <a:tcPr marL="75023" marR="75023" marT="37512" marB="37512">
                    <a:solidFill>
                      <a:schemeClr val="accent1">
                        <a:lumMod val="40000"/>
                        <a:lumOff val="60000"/>
                      </a:schemeClr>
                    </a:solidFill>
                  </a:tcPr>
                </a:tc>
                <a:tc>
                  <a:txBody>
                    <a:bodyPr/>
                    <a:lstStyle/>
                    <a:p>
                      <a:pPr algn="ctr"/>
                      <a:r>
                        <a:rPr lang="en-IN" sz="1600" b="1" dirty="0">
                          <a:latin typeface="+mn-lt"/>
                        </a:rPr>
                        <a:t>Moderate </a:t>
                      </a:r>
                      <a:br>
                        <a:rPr lang="en-IN" sz="1600" b="1" dirty="0">
                          <a:latin typeface="+mn-lt"/>
                        </a:rPr>
                      </a:br>
                      <a:r>
                        <a:rPr lang="en-IN" sz="1600" b="1" dirty="0">
                          <a:latin typeface="+mn-lt"/>
                        </a:rPr>
                        <a:t>work</a:t>
                      </a:r>
                      <a:endParaRPr lang="en-IN" sz="1600" dirty="0">
                        <a:latin typeface="+mn-lt"/>
                      </a:endParaRPr>
                    </a:p>
                  </a:txBody>
                  <a:tcPr marL="75023" marR="75023" marT="37512" marB="37512">
                    <a:solidFill>
                      <a:schemeClr val="accent1">
                        <a:lumMod val="40000"/>
                        <a:lumOff val="60000"/>
                      </a:schemeClr>
                    </a:solidFill>
                  </a:tcPr>
                </a:tc>
                <a:tc>
                  <a:txBody>
                    <a:bodyPr/>
                    <a:lstStyle/>
                    <a:p>
                      <a:pPr algn="ctr"/>
                      <a:r>
                        <a:rPr lang="en-IN" sz="1600" b="1" dirty="0">
                          <a:latin typeface="+mn-lt"/>
                        </a:rPr>
                        <a:t>Heavy </a:t>
                      </a:r>
                      <a:br>
                        <a:rPr lang="en-IN" sz="1600" b="1" dirty="0">
                          <a:latin typeface="+mn-lt"/>
                        </a:rPr>
                      </a:br>
                      <a:r>
                        <a:rPr lang="en-IN" sz="1600" b="1" dirty="0">
                          <a:latin typeface="+mn-lt"/>
                        </a:rPr>
                        <a:t>work</a:t>
                      </a:r>
                      <a:endParaRPr lang="en-IN" sz="1600" dirty="0">
                        <a:latin typeface="+mn-lt"/>
                      </a:endParaRPr>
                    </a:p>
                  </a:txBody>
                  <a:tcPr marL="75023" marR="75023" marT="37512" marB="37512">
                    <a:solidFill>
                      <a:schemeClr val="accent1">
                        <a:lumMod val="40000"/>
                        <a:lumOff val="60000"/>
                      </a:schemeClr>
                    </a:solidFill>
                  </a:tcPr>
                </a:tc>
              </a:tr>
              <a:tr h="423542">
                <a:tc>
                  <a:txBody>
                    <a:bodyPr/>
                    <a:lstStyle/>
                    <a:p>
                      <a:r>
                        <a:rPr lang="en-IN" sz="1800">
                          <a:latin typeface="+mn-lt"/>
                        </a:rPr>
                        <a:t>Cereals</a:t>
                      </a:r>
                    </a:p>
                  </a:txBody>
                  <a:tcPr marL="75023" marR="75023" marT="37512" marB="37512"/>
                </a:tc>
                <a:tc>
                  <a:txBody>
                    <a:bodyPr/>
                    <a:lstStyle/>
                    <a:p>
                      <a:pPr algn="ctr"/>
                      <a:r>
                        <a:rPr lang="en-IN" sz="2000" dirty="0">
                          <a:latin typeface="+mj-lt"/>
                        </a:rPr>
                        <a:t>460</a:t>
                      </a:r>
                    </a:p>
                  </a:txBody>
                  <a:tcPr marL="75023" marR="75023" marT="37512" marB="37512"/>
                </a:tc>
                <a:tc>
                  <a:txBody>
                    <a:bodyPr/>
                    <a:lstStyle/>
                    <a:p>
                      <a:pPr algn="ctr"/>
                      <a:r>
                        <a:rPr lang="en-IN" sz="2000" dirty="0">
                          <a:latin typeface="+mj-lt"/>
                        </a:rPr>
                        <a:t>520</a:t>
                      </a:r>
                    </a:p>
                  </a:txBody>
                  <a:tcPr marL="75023" marR="75023" marT="37512" marB="37512"/>
                </a:tc>
                <a:tc>
                  <a:txBody>
                    <a:bodyPr/>
                    <a:lstStyle/>
                    <a:p>
                      <a:pPr algn="ctr"/>
                      <a:r>
                        <a:rPr lang="en-IN" sz="2000">
                          <a:latin typeface="+mj-lt"/>
                        </a:rPr>
                        <a:t>670</a:t>
                      </a:r>
                    </a:p>
                  </a:txBody>
                  <a:tcPr marL="75023" marR="75023" marT="37512" marB="37512"/>
                </a:tc>
                <a:tc>
                  <a:txBody>
                    <a:bodyPr/>
                    <a:lstStyle/>
                    <a:p>
                      <a:pPr algn="ctr"/>
                      <a:r>
                        <a:rPr lang="en-IN" sz="2000" dirty="0">
                          <a:latin typeface="+mj-lt"/>
                        </a:rPr>
                        <a:t>410</a:t>
                      </a:r>
                    </a:p>
                  </a:txBody>
                  <a:tcPr marL="75023" marR="75023" marT="37512" marB="37512"/>
                </a:tc>
                <a:tc>
                  <a:txBody>
                    <a:bodyPr/>
                    <a:lstStyle/>
                    <a:p>
                      <a:pPr algn="ctr"/>
                      <a:r>
                        <a:rPr lang="en-IN" sz="2000" dirty="0">
                          <a:latin typeface="+mj-lt"/>
                        </a:rPr>
                        <a:t>440</a:t>
                      </a:r>
                    </a:p>
                  </a:txBody>
                  <a:tcPr marL="75023" marR="75023" marT="37512" marB="37512"/>
                </a:tc>
                <a:tc>
                  <a:txBody>
                    <a:bodyPr/>
                    <a:lstStyle/>
                    <a:p>
                      <a:pPr algn="ctr"/>
                      <a:r>
                        <a:rPr lang="en-IN" sz="2000" dirty="0">
                          <a:latin typeface="+mj-lt"/>
                        </a:rPr>
                        <a:t>575</a:t>
                      </a:r>
                    </a:p>
                  </a:txBody>
                  <a:tcPr marL="75023" marR="75023" marT="37512" marB="37512"/>
                </a:tc>
              </a:tr>
              <a:tr h="423542">
                <a:tc>
                  <a:txBody>
                    <a:bodyPr/>
                    <a:lstStyle/>
                    <a:p>
                      <a:r>
                        <a:rPr lang="en-IN" sz="1800">
                          <a:latin typeface="+mn-lt"/>
                        </a:rPr>
                        <a:t>Pulses</a:t>
                      </a:r>
                    </a:p>
                  </a:txBody>
                  <a:tcPr marL="75023" marR="75023" marT="37512" marB="37512"/>
                </a:tc>
                <a:tc>
                  <a:txBody>
                    <a:bodyPr/>
                    <a:lstStyle/>
                    <a:p>
                      <a:pPr algn="ctr"/>
                      <a:r>
                        <a:rPr lang="en-IN" sz="2000">
                          <a:latin typeface="+mj-lt"/>
                        </a:rPr>
                        <a:t>40</a:t>
                      </a:r>
                    </a:p>
                  </a:txBody>
                  <a:tcPr marL="75023" marR="75023" marT="37512" marB="37512"/>
                </a:tc>
                <a:tc>
                  <a:txBody>
                    <a:bodyPr/>
                    <a:lstStyle/>
                    <a:p>
                      <a:pPr algn="ctr"/>
                      <a:r>
                        <a:rPr lang="en-IN" sz="2000">
                          <a:latin typeface="+mj-lt"/>
                        </a:rPr>
                        <a:t>50</a:t>
                      </a:r>
                    </a:p>
                  </a:txBody>
                  <a:tcPr marL="75023" marR="75023" marT="37512" marB="37512"/>
                </a:tc>
                <a:tc>
                  <a:txBody>
                    <a:bodyPr/>
                    <a:lstStyle/>
                    <a:p>
                      <a:pPr algn="ctr"/>
                      <a:r>
                        <a:rPr lang="en-IN" sz="2000">
                          <a:latin typeface="+mj-lt"/>
                        </a:rPr>
                        <a:t>60</a:t>
                      </a:r>
                    </a:p>
                  </a:txBody>
                  <a:tcPr marL="75023" marR="75023" marT="37512" marB="37512"/>
                </a:tc>
                <a:tc>
                  <a:txBody>
                    <a:bodyPr/>
                    <a:lstStyle/>
                    <a:p>
                      <a:pPr algn="ctr"/>
                      <a:r>
                        <a:rPr lang="en-IN" sz="2000">
                          <a:latin typeface="+mj-lt"/>
                        </a:rPr>
                        <a:t>40</a:t>
                      </a:r>
                    </a:p>
                  </a:txBody>
                  <a:tcPr marL="75023" marR="75023" marT="37512" marB="37512"/>
                </a:tc>
                <a:tc>
                  <a:txBody>
                    <a:bodyPr/>
                    <a:lstStyle/>
                    <a:p>
                      <a:pPr algn="ctr"/>
                      <a:r>
                        <a:rPr lang="en-IN" sz="2000">
                          <a:latin typeface="+mj-lt"/>
                        </a:rPr>
                        <a:t>45</a:t>
                      </a:r>
                    </a:p>
                  </a:txBody>
                  <a:tcPr marL="75023" marR="75023" marT="37512" marB="37512"/>
                </a:tc>
                <a:tc>
                  <a:txBody>
                    <a:bodyPr/>
                    <a:lstStyle/>
                    <a:p>
                      <a:pPr algn="ctr"/>
                      <a:r>
                        <a:rPr lang="en-IN" sz="2000" dirty="0">
                          <a:latin typeface="+mj-lt"/>
                        </a:rPr>
                        <a:t>50</a:t>
                      </a:r>
                    </a:p>
                  </a:txBody>
                  <a:tcPr marL="75023" marR="75023" marT="37512" marB="37512"/>
                </a:tc>
              </a:tr>
              <a:tr h="423542">
                <a:tc>
                  <a:txBody>
                    <a:bodyPr/>
                    <a:lstStyle/>
                    <a:p>
                      <a:r>
                        <a:rPr lang="en-IN" sz="1800">
                          <a:latin typeface="+mn-lt"/>
                        </a:rPr>
                        <a:t>Leafy Vegetables</a:t>
                      </a:r>
                    </a:p>
                  </a:txBody>
                  <a:tcPr marL="75023" marR="75023" marT="37512" marB="37512"/>
                </a:tc>
                <a:tc>
                  <a:txBody>
                    <a:bodyPr/>
                    <a:lstStyle/>
                    <a:p>
                      <a:pPr algn="ctr"/>
                      <a:r>
                        <a:rPr lang="en-IN" sz="2000">
                          <a:latin typeface="+mj-lt"/>
                        </a:rPr>
                        <a:t>40</a:t>
                      </a:r>
                    </a:p>
                  </a:txBody>
                  <a:tcPr marL="75023" marR="75023" marT="37512" marB="37512"/>
                </a:tc>
                <a:tc>
                  <a:txBody>
                    <a:bodyPr/>
                    <a:lstStyle/>
                    <a:p>
                      <a:pPr algn="ctr"/>
                      <a:r>
                        <a:rPr lang="en-IN" sz="2000">
                          <a:latin typeface="+mj-lt"/>
                        </a:rPr>
                        <a:t>40</a:t>
                      </a:r>
                    </a:p>
                  </a:txBody>
                  <a:tcPr marL="75023" marR="75023" marT="37512" marB="37512"/>
                </a:tc>
                <a:tc>
                  <a:txBody>
                    <a:bodyPr/>
                    <a:lstStyle/>
                    <a:p>
                      <a:pPr algn="ctr"/>
                      <a:r>
                        <a:rPr lang="en-IN" sz="2000" dirty="0">
                          <a:latin typeface="+mj-lt"/>
                        </a:rPr>
                        <a:t>40</a:t>
                      </a:r>
                    </a:p>
                  </a:txBody>
                  <a:tcPr marL="75023" marR="75023" marT="37512" marB="37512"/>
                </a:tc>
                <a:tc>
                  <a:txBody>
                    <a:bodyPr/>
                    <a:lstStyle/>
                    <a:p>
                      <a:pPr algn="ctr"/>
                      <a:r>
                        <a:rPr lang="en-IN" sz="2000">
                          <a:latin typeface="+mj-lt"/>
                        </a:rPr>
                        <a:t>100</a:t>
                      </a:r>
                    </a:p>
                  </a:txBody>
                  <a:tcPr marL="75023" marR="75023" marT="37512" marB="37512"/>
                </a:tc>
                <a:tc>
                  <a:txBody>
                    <a:bodyPr/>
                    <a:lstStyle/>
                    <a:p>
                      <a:pPr algn="ctr"/>
                      <a:r>
                        <a:rPr lang="en-IN" sz="2000" dirty="0">
                          <a:latin typeface="+mj-lt"/>
                        </a:rPr>
                        <a:t>100</a:t>
                      </a:r>
                    </a:p>
                  </a:txBody>
                  <a:tcPr marL="75023" marR="75023" marT="37512" marB="37512"/>
                </a:tc>
                <a:tc>
                  <a:txBody>
                    <a:bodyPr/>
                    <a:lstStyle/>
                    <a:p>
                      <a:pPr algn="ctr"/>
                      <a:r>
                        <a:rPr lang="en-IN" sz="2000" dirty="0">
                          <a:latin typeface="+mj-lt"/>
                        </a:rPr>
                        <a:t>100</a:t>
                      </a:r>
                    </a:p>
                  </a:txBody>
                  <a:tcPr marL="75023" marR="75023" marT="37512" marB="37512"/>
                </a:tc>
              </a:tr>
              <a:tr h="423542">
                <a:tc>
                  <a:txBody>
                    <a:bodyPr/>
                    <a:lstStyle/>
                    <a:p>
                      <a:r>
                        <a:rPr lang="en-IN" sz="1800" dirty="0" smtClean="0">
                          <a:latin typeface="+mn-lt"/>
                        </a:rPr>
                        <a:t>Other Vegetables</a:t>
                      </a:r>
                      <a:endParaRPr lang="en-IN" sz="1800" dirty="0">
                        <a:latin typeface="+mn-lt"/>
                      </a:endParaRPr>
                    </a:p>
                  </a:txBody>
                  <a:tcPr marL="75023" marR="75023" marT="37512" marB="37512"/>
                </a:tc>
                <a:tc>
                  <a:txBody>
                    <a:bodyPr/>
                    <a:lstStyle/>
                    <a:p>
                      <a:pPr algn="ctr"/>
                      <a:r>
                        <a:rPr lang="en-IN" sz="2000">
                          <a:latin typeface="+mj-lt"/>
                        </a:rPr>
                        <a:t>60</a:t>
                      </a:r>
                    </a:p>
                  </a:txBody>
                  <a:tcPr marL="75023" marR="75023" marT="37512" marB="37512"/>
                </a:tc>
                <a:tc>
                  <a:txBody>
                    <a:bodyPr/>
                    <a:lstStyle/>
                    <a:p>
                      <a:pPr algn="ctr"/>
                      <a:r>
                        <a:rPr lang="en-IN" sz="2000">
                          <a:latin typeface="+mj-lt"/>
                        </a:rPr>
                        <a:t>70</a:t>
                      </a:r>
                    </a:p>
                  </a:txBody>
                  <a:tcPr marL="75023" marR="75023" marT="37512" marB="37512"/>
                </a:tc>
                <a:tc>
                  <a:txBody>
                    <a:bodyPr/>
                    <a:lstStyle/>
                    <a:p>
                      <a:pPr algn="ctr"/>
                      <a:r>
                        <a:rPr lang="en-IN" sz="2000">
                          <a:latin typeface="+mj-lt"/>
                        </a:rPr>
                        <a:t>80</a:t>
                      </a:r>
                    </a:p>
                  </a:txBody>
                  <a:tcPr marL="75023" marR="75023" marT="37512" marB="37512"/>
                </a:tc>
                <a:tc>
                  <a:txBody>
                    <a:bodyPr/>
                    <a:lstStyle/>
                    <a:p>
                      <a:pPr algn="ctr"/>
                      <a:r>
                        <a:rPr lang="en-IN" sz="2000">
                          <a:latin typeface="+mj-lt"/>
                        </a:rPr>
                        <a:t>40</a:t>
                      </a:r>
                    </a:p>
                  </a:txBody>
                  <a:tcPr marL="75023" marR="75023" marT="37512" marB="37512"/>
                </a:tc>
                <a:tc>
                  <a:txBody>
                    <a:bodyPr/>
                    <a:lstStyle/>
                    <a:p>
                      <a:pPr algn="ctr"/>
                      <a:r>
                        <a:rPr lang="en-IN" sz="2000" dirty="0">
                          <a:latin typeface="+mj-lt"/>
                        </a:rPr>
                        <a:t>40</a:t>
                      </a:r>
                    </a:p>
                  </a:txBody>
                  <a:tcPr marL="75023" marR="75023" marT="37512" marB="37512"/>
                </a:tc>
                <a:tc>
                  <a:txBody>
                    <a:bodyPr/>
                    <a:lstStyle/>
                    <a:p>
                      <a:pPr algn="ctr"/>
                      <a:r>
                        <a:rPr lang="en-IN" sz="2000" dirty="0">
                          <a:latin typeface="+mj-lt"/>
                        </a:rPr>
                        <a:t>100</a:t>
                      </a:r>
                    </a:p>
                  </a:txBody>
                  <a:tcPr marL="75023" marR="75023" marT="37512" marB="37512"/>
                </a:tc>
              </a:tr>
              <a:tr h="423542">
                <a:tc>
                  <a:txBody>
                    <a:bodyPr/>
                    <a:lstStyle/>
                    <a:p>
                      <a:r>
                        <a:rPr lang="en-IN" sz="1800">
                          <a:latin typeface="+mn-lt"/>
                        </a:rPr>
                        <a:t>Roots &amp; Tubers</a:t>
                      </a:r>
                    </a:p>
                  </a:txBody>
                  <a:tcPr marL="75023" marR="75023" marT="37512" marB="37512"/>
                </a:tc>
                <a:tc>
                  <a:txBody>
                    <a:bodyPr/>
                    <a:lstStyle/>
                    <a:p>
                      <a:pPr algn="ctr"/>
                      <a:r>
                        <a:rPr lang="en-IN" sz="2000">
                          <a:latin typeface="+mj-lt"/>
                        </a:rPr>
                        <a:t>50</a:t>
                      </a:r>
                    </a:p>
                  </a:txBody>
                  <a:tcPr marL="75023" marR="75023" marT="37512" marB="37512"/>
                </a:tc>
                <a:tc>
                  <a:txBody>
                    <a:bodyPr/>
                    <a:lstStyle/>
                    <a:p>
                      <a:pPr algn="ctr"/>
                      <a:r>
                        <a:rPr lang="en-IN" sz="2000">
                          <a:latin typeface="+mj-lt"/>
                        </a:rPr>
                        <a:t>60</a:t>
                      </a:r>
                    </a:p>
                  </a:txBody>
                  <a:tcPr marL="75023" marR="75023" marT="37512" marB="37512"/>
                </a:tc>
                <a:tc>
                  <a:txBody>
                    <a:bodyPr/>
                    <a:lstStyle/>
                    <a:p>
                      <a:pPr algn="ctr"/>
                      <a:r>
                        <a:rPr lang="en-IN" sz="2000">
                          <a:latin typeface="+mj-lt"/>
                        </a:rPr>
                        <a:t>80</a:t>
                      </a:r>
                    </a:p>
                  </a:txBody>
                  <a:tcPr marL="75023" marR="75023" marT="37512" marB="37512"/>
                </a:tc>
                <a:tc>
                  <a:txBody>
                    <a:bodyPr/>
                    <a:lstStyle/>
                    <a:p>
                      <a:pPr algn="ctr"/>
                      <a:r>
                        <a:rPr lang="en-IN" sz="2000">
                          <a:latin typeface="+mj-lt"/>
                        </a:rPr>
                        <a:t>50</a:t>
                      </a:r>
                    </a:p>
                  </a:txBody>
                  <a:tcPr marL="75023" marR="75023" marT="37512" marB="37512"/>
                </a:tc>
                <a:tc>
                  <a:txBody>
                    <a:bodyPr/>
                    <a:lstStyle/>
                    <a:p>
                      <a:pPr algn="ctr"/>
                      <a:r>
                        <a:rPr lang="en-IN" sz="2000" dirty="0">
                          <a:latin typeface="+mj-lt"/>
                        </a:rPr>
                        <a:t>50</a:t>
                      </a:r>
                    </a:p>
                  </a:txBody>
                  <a:tcPr marL="75023" marR="75023" marT="37512" marB="37512"/>
                </a:tc>
                <a:tc>
                  <a:txBody>
                    <a:bodyPr/>
                    <a:lstStyle/>
                    <a:p>
                      <a:pPr algn="ctr"/>
                      <a:r>
                        <a:rPr lang="en-IN" sz="2000" dirty="0">
                          <a:latin typeface="+mj-lt"/>
                        </a:rPr>
                        <a:t>60</a:t>
                      </a:r>
                    </a:p>
                  </a:txBody>
                  <a:tcPr marL="75023" marR="75023" marT="37512" marB="37512"/>
                </a:tc>
              </a:tr>
              <a:tr h="423542">
                <a:tc>
                  <a:txBody>
                    <a:bodyPr/>
                    <a:lstStyle/>
                    <a:p>
                      <a:r>
                        <a:rPr lang="en-IN" sz="1800">
                          <a:latin typeface="+mn-lt"/>
                        </a:rPr>
                        <a:t>Milk</a:t>
                      </a:r>
                    </a:p>
                  </a:txBody>
                  <a:tcPr marL="75023" marR="75023" marT="37512" marB="37512"/>
                </a:tc>
                <a:tc>
                  <a:txBody>
                    <a:bodyPr/>
                    <a:lstStyle/>
                    <a:p>
                      <a:pPr algn="ctr"/>
                      <a:r>
                        <a:rPr lang="en-IN" sz="2000">
                          <a:latin typeface="+mj-lt"/>
                        </a:rPr>
                        <a:t>150</a:t>
                      </a:r>
                    </a:p>
                  </a:txBody>
                  <a:tcPr marL="75023" marR="75023" marT="37512" marB="37512"/>
                </a:tc>
                <a:tc>
                  <a:txBody>
                    <a:bodyPr/>
                    <a:lstStyle/>
                    <a:p>
                      <a:pPr algn="ctr"/>
                      <a:r>
                        <a:rPr lang="en-IN" sz="2000">
                          <a:latin typeface="+mj-lt"/>
                        </a:rPr>
                        <a:t>200</a:t>
                      </a:r>
                    </a:p>
                  </a:txBody>
                  <a:tcPr marL="75023" marR="75023" marT="37512" marB="37512"/>
                </a:tc>
                <a:tc>
                  <a:txBody>
                    <a:bodyPr/>
                    <a:lstStyle/>
                    <a:p>
                      <a:pPr algn="ctr"/>
                      <a:r>
                        <a:rPr lang="en-IN" sz="2000">
                          <a:latin typeface="+mj-lt"/>
                        </a:rPr>
                        <a:t>250</a:t>
                      </a:r>
                    </a:p>
                  </a:txBody>
                  <a:tcPr marL="75023" marR="75023" marT="37512" marB="37512"/>
                </a:tc>
                <a:tc>
                  <a:txBody>
                    <a:bodyPr/>
                    <a:lstStyle/>
                    <a:p>
                      <a:pPr algn="ctr"/>
                      <a:r>
                        <a:rPr lang="en-IN" sz="2000">
                          <a:latin typeface="+mj-lt"/>
                        </a:rPr>
                        <a:t>100</a:t>
                      </a:r>
                    </a:p>
                  </a:txBody>
                  <a:tcPr marL="75023" marR="75023" marT="37512" marB="37512"/>
                </a:tc>
                <a:tc>
                  <a:txBody>
                    <a:bodyPr/>
                    <a:lstStyle/>
                    <a:p>
                      <a:pPr algn="ctr"/>
                      <a:r>
                        <a:rPr lang="en-IN" sz="2000" dirty="0">
                          <a:latin typeface="+mj-lt"/>
                        </a:rPr>
                        <a:t>150</a:t>
                      </a:r>
                    </a:p>
                  </a:txBody>
                  <a:tcPr marL="75023" marR="75023" marT="37512" marB="37512"/>
                </a:tc>
                <a:tc>
                  <a:txBody>
                    <a:bodyPr/>
                    <a:lstStyle/>
                    <a:p>
                      <a:pPr algn="ctr"/>
                      <a:r>
                        <a:rPr lang="en-IN" sz="2000" dirty="0">
                          <a:latin typeface="+mj-lt"/>
                        </a:rPr>
                        <a:t>200</a:t>
                      </a:r>
                    </a:p>
                  </a:txBody>
                  <a:tcPr marL="75023" marR="75023" marT="37512" marB="37512"/>
                </a:tc>
              </a:tr>
              <a:tr h="423542">
                <a:tc>
                  <a:txBody>
                    <a:bodyPr/>
                    <a:lstStyle/>
                    <a:p>
                      <a:r>
                        <a:rPr lang="en-IN" sz="1800">
                          <a:latin typeface="+mn-lt"/>
                        </a:rPr>
                        <a:t>Oils &amp; fats</a:t>
                      </a:r>
                    </a:p>
                  </a:txBody>
                  <a:tcPr marL="75023" marR="75023" marT="37512" marB="37512"/>
                </a:tc>
                <a:tc>
                  <a:txBody>
                    <a:bodyPr/>
                    <a:lstStyle/>
                    <a:p>
                      <a:pPr algn="ctr"/>
                      <a:r>
                        <a:rPr lang="en-IN" sz="2000">
                          <a:latin typeface="+mj-lt"/>
                        </a:rPr>
                        <a:t>40</a:t>
                      </a:r>
                    </a:p>
                  </a:txBody>
                  <a:tcPr marL="75023" marR="75023" marT="37512" marB="37512"/>
                </a:tc>
                <a:tc>
                  <a:txBody>
                    <a:bodyPr/>
                    <a:lstStyle/>
                    <a:p>
                      <a:pPr algn="ctr"/>
                      <a:r>
                        <a:rPr lang="en-IN" sz="2000">
                          <a:latin typeface="+mj-lt"/>
                        </a:rPr>
                        <a:t>45</a:t>
                      </a:r>
                    </a:p>
                  </a:txBody>
                  <a:tcPr marL="75023" marR="75023" marT="37512" marB="37512"/>
                </a:tc>
                <a:tc>
                  <a:txBody>
                    <a:bodyPr/>
                    <a:lstStyle/>
                    <a:p>
                      <a:pPr algn="ctr"/>
                      <a:r>
                        <a:rPr lang="en-IN" sz="2000">
                          <a:latin typeface="+mj-lt"/>
                        </a:rPr>
                        <a:t>65</a:t>
                      </a:r>
                    </a:p>
                  </a:txBody>
                  <a:tcPr marL="75023" marR="75023" marT="37512" marB="37512"/>
                </a:tc>
                <a:tc>
                  <a:txBody>
                    <a:bodyPr/>
                    <a:lstStyle/>
                    <a:p>
                      <a:pPr algn="ctr"/>
                      <a:r>
                        <a:rPr lang="en-IN" sz="2000">
                          <a:latin typeface="+mj-lt"/>
                        </a:rPr>
                        <a:t>20</a:t>
                      </a:r>
                    </a:p>
                  </a:txBody>
                  <a:tcPr marL="75023" marR="75023" marT="37512" marB="37512"/>
                </a:tc>
                <a:tc>
                  <a:txBody>
                    <a:bodyPr/>
                    <a:lstStyle/>
                    <a:p>
                      <a:pPr algn="ctr"/>
                      <a:r>
                        <a:rPr lang="en-IN" sz="2000">
                          <a:latin typeface="+mj-lt"/>
                        </a:rPr>
                        <a:t>25</a:t>
                      </a:r>
                    </a:p>
                  </a:txBody>
                  <a:tcPr marL="75023" marR="75023" marT="37512" marB="37512"/>
                </a:tc>
                <a:tc>
                  <a:txBody>
                    <a:bodyPr/>
                    <a:lstStyle/>
                    <a:p>
                      <a:pPr algn="ctr"/>
                      <a:r>
                        <a:rPr lang="en-IN" sz="2000" dirty="0">
                          <a:latin typeface="+mj-lt"/>
                        </a:rPr>
                        <a:t>40</a:t>
                      </a:r>
                    </a:p>
                  </a:txBody>
                  <a:tcPr marL="75023" marR="75023" marT="37512" marB="37512"/>
                </a:tc>
              </a:tr>
              <a:tr h="423542">
                <a:tc>
                  <a:txBody>
                    <a:bodyPr/>
                    <a:lstStyle/>
                    <a:p>
                      <a:r>
                        <a:rPr lang="en-IN" sz="1800" dirty="0">
                          <a:latin typeface="+mn-lt"/>
                        </a:rPr>
                        <a:t>Sugar &amp; </a:t>
                      </a:r>
                      <a:r>
                        <a:rPr lang="en-IN" sz="1800" dirty="0" err="1" smtClean="0">
                          <a:latin typeface="+mn-lt"/>
                        </a:rPr>
                        <a:t>Jaggery</a:t>
                      </a:r>
                      <a:endParaRPr lang="en-IN" sz="1800" dirty="0">
                        <a:latin typeface="+mn-lt"/>
                      </a:endParaRPr>
                    </a:p>
                  </a:txBody>
                  <a:tcPr marL="75023" marR="75023" marT="37512" marB="37512"/>
                </a:tc>
                <a:tc>
                  <a:txBody>
                    <a:bodyPr/>
                    <a:lstStyle/>
                    <a:p>
                      <a:pPr algn="ctr"/>
                      <a:r>
                        <a:rPr lang="en-IN" sz="2000">
                          <a:latin typeface="+mj-lt"/>
                        </a:rPr>
                        <a:t>30</a:t>
                      </a:r>
                    </a:p>
                  </a:txBody>
                  <a:tcPr marL="75023" marR="75023" marT="37512" marB="37512"/>
                </a:tc>
                <a:tc>
                  <a:txBody>
                    <a:bodyPr/>
                    <a:lstStyle/>
                    <a:p>
                      <a:pPr algn="ctr"/>
                      <a:r>
                        <a:rPr lang="en-IN" sz="2000">
                          <a:latin typeface="+mj-lt"/>
                        </a:rPr>
                        <a:t>35</a:t>
                      </a:r>
                    </a:p>
                  </a:txBody>
                  <a:tcPr marL="75023" marR="75023" marT="37512" marB="37512"/>
                </a:tc>
                <a:tc>
                  <a:txBody>
                    <a:bodyPr/>
                    <a:lstStyle/>
                    <a:p>
                      <a:pPr algn="ctr"/>
                      <a:r>
                        <a:rPr lang="en-IN" sz="2000">
                          <a:latin typeface="+mj-lt"/>
                        </a:rPr>
                        <a:t>55</a:t>
                      </a:r>
                    </a:p>
                  </a:txBody>
                  <a:tcPr marL="75023" marR="75023" marT="37512" marB="37512"/>
                </a:tc>
                <a:tc>
                  <a:txBody>
                    <a:bodyPr/>
                    <a:lstStyle/>
                    <a:p>
                      <a:pPr algn="ctr"/>
                      <a:r>
                        <a:rPr lang="en-IN" sz="2000">
                          <a:latin typeface="+mj-lt"/>
                        </a:rPr>
                        <a:t>20</a:t>
                      </a:r>
                    </a:p>
                  </a:txBody>
                  <a:tcPr marL="75023" marR="75023" marT="37512" marB="37512"/>
                </a:tc>
                <a:tc>
                  <a:txBody>
                    <a:bodyPr/>
                    <a:lstStyle/>
                    <a:p>
                      <a:pPr algn="ctr"/>
                      <a:r>
                        <a:rPr lang="en-IN" sz="2000">
                          <a:latin typeface="+mj-lt"/>
                        </a:rPr>
                        <a:t>20</a:t>
                      </a:r>
                    </a:p>
                  </a:txBody>
                  <a:tcPr marL="75023" marR="75023" marT="37512" marB="37512"/>
                </a:tc>
                <a:tc>
                  <a:txBody>
                    <a:bodyPr/>
                    <a:lstStyle/>
                    <a:p>
                      <a:pPr algn="ctr"/>
                      <a:r>
                        <a:rPr lang="en-IN" sz="2000" dirty="0">
                          <a:latin typeface="+mj-lt"/>
                        </a:rPr>
                        <a:t>40</a:t>
                      </a:r>
                    </a:p>
                  </a:txBody>
                  <a:tcPr marL="75023" marR="75023" marT="37512" marB="37512"/>
                </a:tc>
              </a:tr>
            </a:tbl>
          </a:graphicData>
        </a:graphic>
      </p:graphicFrame>
      <p:sp>
        <p:nvSpPr>
          <p:cNvPr id="5" name="TextBox 4"/>
          <p:cNvSpPr txBox="1"/>
          <p:nvPr/>
        </p:nvSpPr>
        <p:spPr>
          <a:xfrm>
            <a:off x="7477302" y="1253398"/>
            <a:ext cx="1209498" cy="369332"/>
          </a:xfrm>
          <a:prstGeom prst="rect">
            <a:avLst/>
          </a:prstGeom>
          <a:noFill/>
        </p:spPr>
        <p:txBody>
          <a:bodyPr wrap="none" rtlCol="0">
            <a:spAutoFit/>
          </a:bodyPr>
          <a:lstStyle/>
          <a:p>
            <a:r>
              <a:rPr lang="en-US" dirty="0" smtClean="0"/>
              <a:t>(</a:t>
            </a:r>
            <a:r>
              <a:rPr lang="en-US" dirty="0" err="1" smtClean="0"/>
              <a:t>gms</a:t>
            </a:r>
            <a:r>
              <a:rPr lang="en-US" dirty="0" smtClean="0"/>
              <a:t>/day)</a:t>
            </a:r>
            <a:endParaRPr lang="en-IN" dirty="0"/>
          </a:p>
        </p:txBody>
      </p:sp>
      <p:sp>
        <p:nvSpPr>
          <p:cNvPr id="6" name="TextBox 5"/>
          <p:cNvSpPr txBox="1"/>
          <p:nvPr/>
        </p:nvSpPr>
        <p:spPr>
          <a:xfrm>
            <a:off x="2819400" y="6248400"/>
            <a:ext cx="5940152" cy="369332"/>
          </a:xfrm>
          <a:prstGeom prst="rect">
            <a:avLst/>
          </a:prstGeom>
          <a:noFill/>
        </p:spPr>
        <p:txBody>
          <a:bodyPr wrap="none" rtlCol="0">
            <a:spAutoFit/>
          </a:bodyPr>
          <a:lstStyle/>
          <a:p>
            <a:r>
              <a:rPr lang="en-US" dirty="0" smtClean="0">
                <a:solidFill>
                  <a:srgbClr val="7030A0"/>
                </a:solidFill>
              </a:rPr>
              <a:t>Source :  http://www.fao.org/docrep/x0172e/x0172e02.htm</a:t>
            </a:r>
            <a:endParaRPr lang="en-US" dirty="0">
              <a:solidFill>
                <a:srgbClr val="7030A0"/>
              </a:solidFill>
            </a:endParaRPr>
          </a:p>
        </p:txBody>
      </p:sp>
      <p:sp>
        <p:nvSpPr>
          <p:cNvPr id="8" name="Slide Number Placeholder 7"/>
          <p:cNvSpPr>
            <a:spLocks noGrp="1"/>
          </p:cNvSpPr>
          <p:nvPr>
            <p:ph type="sldNum" sz="quarter" idx="12"/>
          </p:nvPr>
        </p:nvSpPr>
        <p:spPr/>
        <p:txBody>
          <a:bodyPr/>
          <a:lstStyle/>
          <a:p>
            <a:fld id="{19FC8415-EFAC-4C0D-A864-1847104DEE2A}" type="slidenum">
              <a:rPr lang="en-IN" smtClean="0"/>
              <a:pPr/>
              <a:t>4</a:t>
            </a:fld>
            <a:endParaRPr lang="en-IN"/>
          </a:p>
        </p:txBody>
      </p:sp>
    </p:spTree>
    <p:extLst>
      <p:ext uri="{BB962C8B-B14F-4D97-AF65-F5344CB8AC3E}">
        <p14:creationId xmlns="" xmlns:p14="http://schemas.microsoft.com/office/powerpoint/2010/main" val="223225508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838200"/>
          </a:xfrm>
        </p:spPr>
        <p:txBody>
          <a:bodyPr>
            <a:normAutofit/>
          </a:bodyPr>
          <a:lstStyle/>
          <a:p>
            <a:pPr algn="ctr">
              <a:defRPr/>
            </a:pPr>
            <a:r>
              <a:rPr lang="en-US" dirty="0" smtClean="0"/>
              <a:t>Sample Collection Details</a:t>
            </a:r>
            <a:endParaRPr lang="en-US" dirty="0"/>
          </a:p>
        </p:txBody>
      </p:sp>
      <p:sp>
        <p:nvSpPr>
          <p:cNvPr id="6147"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6148" name="Picture 2"/>
          <p:cNvPicPr>
            <a:picLocks noChangeAspect="1" noChangeArrowheads="1"/>
          </p:cNvPicPr>
          <p:nvPr/>
        </p:nvPicPr>
        <p:blipFill>
          <a:blip r:embed="rId2"/>
          <a:srcRect t="7445" r="1610" b="7904"/>
          <a:stretch>
            <a:fillRect/>
          </a:stretch>
        </p:blipFill>
        <p:spPr bwMode="auto">
          <a:xfrm>
            <a:off x="381000" y="990600"/>
            <a:ext cx="8534400" cy="5562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19FC8415-EFAC-4C0D-A864-1847104DEE2A}" type="slidenum">
              <a:rPr lang="en-IN" smtClean="0"/>
              <a:pPr/>
              <a:t>40</a:t>
            </a:fld>
            <a:endParaRPr lang="en-IN"/>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457200" y="0"/>
            <a:ext cx="8229600" cy="6858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smtClean="0"/>
              <a:t>STL Login</a:t>
            </a:r>
            <a:endParaRPr lang="en-IN" dirty="0" smtClean="0"/>
          </a:p>
        </p:txBody>
      </p:sp>
      <p:pic>
        <p:nvPicPr>
          <p:cNvPr id="7171" name="Picture 2" descr="F:\111soil.png"/>
          <p:cNvPicPr>
            <a:picLocks noGrp="1" noChangeAspect="1" noChangeArrowheads="1"/>
          </p:cNvPicPr>
          <p:nvPr>
            <p:ph idx="1"/>
          </p:nvPr>
        </p:nvPicPr>
        <p:blipFill>
          <a:blip r:embed="rId2"/>
          <a:srcRect/>
          <a:stretch>
            <a:fillRect/>
          </a:stretch>
        </p:blipFill>
        <p:spPr bwMode="auto">
          <a:xfrm>
            <a:off x="228600" y="914400"/>
            <a:ext cx="8686800" cy="5791200"/>
          </a:xfrm>
          <a:noFill/>
          <a:ln>
            <a:miter lim="800000"/>
            <a:headEnd/>
            <a:tailEnd/>
          </a:ln>
        </p:spPr>
      </p:pic>
      <p:sp>
        <p:nvSpPr>
          <p:cNvPr id="5" name="Slide Number Placeholder 4"/>
          <p:cNvSpPr>
            <a:spLocks noGrp="1"/>
          </p:cNvSpPr>
          <p:nvPr>
            <p:ph type="sldNum" sz="quarter" idx="12"/>
          </p:nvPr>
        </p:nvSpPr>
        <p:spPr/>
        <p:txBody>
          <a:bodyPr/>
          <a:lstStyle/>
          <a:p>
            <a:fld id="{19FC8415-EFAC-4C0D-A864-1847104DEE2A}" type="slidenum">
              <a:rPr lang="en-IN" smtClean="0"/>
              <a:pPr/>
              <a:t>41</a:t>
            </a:fld>
            <a:endParaRPr lang="en-IN"/>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p:cNvSpPr>
          <p:nvPr/>
        </p:nvSpPr>
        <p:spPr bwMode="auto">
          <a:xfrm>
            <a:off x="0" y="76200"/>
            <a:ext cx="9144000" cy="533400"/>
          </a:xfrm>
          <a:prstGeom prst="rect">
            <a:avLst/>
          </a:prstGeom>
          <a:noFill/>
          <a:ln w="9525">
            <a:noFill/>
            <a:miter lim="800000"/>
            <a:headEnd/>
            <a:tailEnd/>
          </a:ln>
        </p:spPr>
        <p:txBody>
          <a:bodyPr/>
          <a:lstStyle/>
          <a:p>
            <a:pPr algn="ctr"/>
            <a:r>
              <a:rPr lang="en-US" altLang="en-US" sz="3600" dirty="0">
                <a:latin typeface="Calibri (Headings)"/>
              </a:rPr>
              <a:t>Micro Nutrients entry </a:t>
            </a:r>
            <a:r>
              <a:rPr lang="en-US" altLang="en-US" sz="3600" dirty="0" smtClean="0">
                <a:latin typeface="Calibri (Headings)"/>
              </a:rPr>
              <a:t>screen</a:t>
            </a:r>
            <a:endParaRPr lang="en-US" altLang="en-US" sz="6600" dirty="0">
              <a:latin typeface="Calibri (Headings)"/>
            </a:endParaRPr>
          </a:p>
        </p:txBody>
      </p:sp>
      <p:sp>
        <p:nvSpPr>
          <p:cNvPr id="8195" name="Content Placeholder 2"/>
          <p:cNvSpPr txBox="1">
            <a:spLocks/>
          </p:cNvSpPr>
          <p:nvPr/>
        </p:nvSpPr>
        <p:spPr bwMode="auto">
          <a:xfrm>
            <a:off x="0" y="1066800"/>
            <a:ext cx="9144000" cy="5276850"/>
          </a:xfrm>
          <a:prstGeom prst="rect">
            <a:avLst/>
          </a:prstGeom>
          <a:noFill/>
          <a:ln w="9525">
            <a:noFill/>
            <a:miter lim="800000"/>
            <a:headEnd/>
            <a:tailEnd/>
          </a:ln>
        </p:spPr>
        <p:txBody>
          <a:bodyPr/>
          <a:lstStyle/>
          <a:p>
            <a:pPr algn="just">
              <a:spcBef>
                <a:spcPct val="20000"/>
              </a:spcBef>
            </a:pPr>
            <a:endParaRPr lang="en-US" altLang="en-US" sz="1000" b="1" i="1" u="sng"/>
          </a:p>
        </p:txBody>
      </p:sp>
      <p:pic>
        <p:nvPicPr>
          <p:cNvPr id="8196" name="Picture 2"/>
          <p:cNvPicPr>
            <a:picLocks noChangeAspect="1" noChangeArrowheads="1"/>
          </p:cNvPicPr>
          <p:nvPr/>
        </p:nvPicPr>
        <p:blipFill>
          <a:blip r:embed="rId2"/>
          <a:srcRect/>
          <a:stretch>
            <a:fillRect/>
          </a:stretch>
        </p:blipFill>
        <p:spPr bwMode="auto">
          <a:xfrm>
            <a:off x="76200" y="838200"/>
            <a:ext cx="8912507" cy="5867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19FC8415-EFAC-4C0D-A864-1847104DEE2A}" type="slidenum">
              <a:rPr lang="en-IN" smtClean="0"/>
              <a:pPr/>
              <a:t>42</a:t>
            </a:fld>
            <a:endParaRPr lang="en-IN"/>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0" y="0"/>
            <a:ext cx="9144000" cy="584775"/>
          </a:xfrm>
          <a:prstGeom prst="rect">
            <a:avLst/>
          </a:prstGeom>
          <a:noFill/>
          <a:ln w="9525">
            <a:noFill/>
            <a:miter lim="800000"/>
            <a:headEnd/>
            <a:tailEnd/>
          </a:ln>
        </p:spPr>
        <p:txBody>
          <a:bodyPr>
            <a:spAutoFit/>
          </a:bodyPr>
          <a:lstStyle/>
          <a:p>
            <a:pPr algn="ctr"/>
            <a:r>
              <a:rPr lang="en-US" altLang="en-US" sz="3200" dirty="0">
                <a:latin typeface="Calibri (Headings)"/>
              </a:rPr>
              <a:t>Macro Nutrients entry screen at STL level</a:t>
            </a:r>
            <a:endParaRPr lang="en-US" altLang="en-US" sz="6000" dirty="0">
              <a:latin typeface="Calibri (Headings)"/>
            </a:endParaRPr>
          </a:p>
        </p:txBody>
      </p:sp>
      <p:pic>
        <p:nvPicPr>
          <p:cNvPr id="9219" name="Picture 2" descr="F:\222soil.png"/>
          <p:cNvPicPr>
            <a:picLocks noChangeAspect="1" noChangeArrowheads="1"/>
          </p:cNvPicPr>
          <p:nvPr/>
        </p:nvPicPr>
        <p:blipFill>
          <a:blip r:embed="rId2"/>
          <a:srcRect l="4716" t="12926" r="4716" b="3862"/>
          <a:stretch>
            <a:fillRect/>
          </a:stretch>
        </p:blipFill>
        <p:spPr bwMode="auto">
          <a:xfrm>
            <a:off x="762000" y="533400"/>
            <a:ext cx="7620000" cy="621631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9FC8415-EFAC-4C0D-A864-1847104DEE2A}" type="slidenum">
              <a:rPr lang="en-IN" smtClean="0"/>
              <a:pPr/>
              <a:t>43</a:t>
            </a:fld>
            <a:endParaRPr lang="en-IN"/>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857250" y="0"/>
            <a:ext cx="7772400" cy="6096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smtClean="0"/>
              <a:t>Exact Location of Zoom View </a:t>
            </a:r>
          </a:p>
        </p:txBody>
      </p:sp>
      <p:pic>
        <p:nvPicPr>
          <p:cNvPr id="10244" name="Picture 2"/>
          <p:cNvPicPr>
            <a:picLocks noChangeAspect="1" noChangeArrowheads="1"/>
          </p:cNvPicPr>
          <p:nvPr/>
        </p:nvPicPr>
        <p:blipFill>
          <a:blip r:embed="rId2"/>
          <a:srcRect/>
          <a:stretch>
            <a:fillRect/>
          </a:stretch>
        </p:blipFill>
        <p:spPr bwMode="auto">
          <a:xfrm>
            <a:off x="381000" y="762000"/>
            <a:ext cx="8381999" cy="590916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9FC8415-EFAC-4C0D-A864-1847104DEE2A}" type="slidenum">
              <a:rPr lang="en-IN" smtClean="0"/>
              <a:pPr/>
              <a:t>44</a:t>
            </a:fld>
            <a:endParaRPr lang="en-IN"/>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3400" y="64647"/>
            <a:ext cx="4419600" cy="6793353"/>
          </a:xfrm>
          <a:prstGeom prst="rect">
            <a:avLst/>
          </a:prstGeom>
        </p:spPr>
      </p:pic>
      <p:sp>
        <p:nvSpPr>
          <p:cNvPr id="3" name="TextBox 2"/>
          <p:cNvSpPr txBox="1"/>
          <p:nvPr/>
        </p:nvSpPr>
        <p:spPr>
          <a:xfrm>
            <a:off x="5181600" y="2133600"/>
            <a:ext cx="3581400" cy="2308324"/>
          </a:xfrm>
          <a:prstGeom prst="rect">
            <a:avLst/>
          </a:prstGeom>
          <a:noFill/>
        </p:spPr>
        <p:txBody>
          <a:bodyPr wrap="square" rtlCol="0">
            <a:spAutoFit/>
          </a:bodyPr>
          <a:lstStyle/>
          <a:p>
            <a:pPr algn="ctr"/>
            <a:r>
              <a:rPr lang="en-US" sz="3600" dirty="0" smtClean="0"/>
              <a:t>Soil Health Card  distributed to farmers of Andhra Pradesh</a:t>
            </a:r>
            <a:endParaRPr lang="en-US" sz="3600" dirty="0"/>
          </a:p>
        </p:txBody>
      </p:sp>
      <p:sp>
        <p:nvSpPr>
          <p:cNvPr id="6" name="Slide Number Placeholder 5"/>
          <p:cNvSpPr>
            <a:spLocks noGrp="1"/>
          </p:cNvSpPr>
          <p:nvPr>
            <p:ph type="sldNum" sz="quarter" idx="12"/>
          </p:nvPr>
        </p:nvSpPr>
        <p:spPr/>
        <p:txBody>
          <a:bodyPr/>
          <a:lstStyle/>
          <a:p>
            <a:fld id="{19FC8415-EFAC-4C0D-A864-1847104DEE2A}" type="slidenum">
              <a:rPr lang="en-IN" smtClean="0"/>
              <a:pPr/>
              <a:t>45</a:t>
            </a:fld>
            <a:endParaRPr lang="en-IN"/>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182"/>
            <a:ext cx="8229600" cy="647218"/>
          </a:xfrm>
        </p:spPr>
        <p:txBody>
          <a:bodyPr>
            <a:noAutofit/>
          </a:bodyPr>
          <a:lstStyle/>
          <a:p>
            <a:pPr algn="ctr"/>
            <a:r>
              <a:rPr lang="en-US" sz="3600" b="1" dirty="0" smtClean="0">
                <a:latin typeface="Arial" pitchFamily="34" charset="0"/>
                <a:cs typeface="Arial" pitchFamily="34" charset="0"/>
              </a:rPr>
              <a:t>Outcome </a:t>
            </a:r>
            <a:r>
              <a:rPr lang="en-US" sz="3600" b="1" dirty="0">
                <a:latin typeface="Arial" pitchFamily="34" charset="0"/>
                <a:cs typeface="Arial" pitchFamily="34" charset="0"/>
              </a:rPr>
              <a:t>of the </a:t>
            </a:r>
            <a:r>
              <a:rPr lang="en-US" sz="3600" b="1" dirty="0" smtClean="0">
                <a:latin typeface="Arial" pitchFamily="34" charset="0"/>
                <a:cs typeface="Arial" pitchFamily="34" charset="0"/>
              </a:rPr>
              <a:t>Scheme – 2015-16</a:t>
            </a:r>
            <a:endParaRPr lang="en-US" sz="3600" b="1" dirty="0">
              <a:latin typeface="Arial" pitchFamily="34" charset="0"/>
              <a:cs typeface="Arial" pitchFamily="34" charset="0"/>
            </a:endParaRPr>
          </a:p>
        </p:txBody>
      </p:sp>
      <p:sp>
        <p:nvSpPr>
          <p:cNvPr id="7" name="Content Placeholder 2"/>
          <p:cNvSpPr>
            <a:spLocks noGrp="1"/>
          </p:cNvSpPr>
          <p:nvPr>
            <p:ph idx="1"/>
          </p:nvPr>
        </p:nvSpPr>
        <p:spPr>
          <a:xfrm>
            <a:off x="366486" y="1295400"/>
            <a:ext cx="8229600" cy="5334000"/>
          </a:xfrm>
        </p:spPr>
        <p:txBody>
          <a:bodyPr>
            <a:noAutofit/>
          </a:bodyPr>
          <a:lstStyle/>
          <a:p>
            <a:pPr>
              <a:lnSpc>
                <a:spcPct val="110000"/>
              </a:lnSpc>
              <a:spcAft>
                <a:spcPts val="1200"/>
              </a:spcAft>
              <a:buFont typeface="Wingdings" pitchFamily="2" charset="2"/>
              <a:buChar char="Ø"/>
            </a:pPr>
            <a:r>
              <a:rPr lang="en-US" sz="2200" dirty="0" smtClean="0"/>
              <a:t>74% </a:t>
            </a:r>
            <a:r>
              <a:rPr lang="en-US" sz="2200" dirty="0"/>
              <a:t>of the Soils are </a:t>
            </a:r>
            <a:r>
              <a:rPr lang="en-US" sz="2200" dirty="0">
                <a:solidFill>
                  <a:srgbClr val="FFC000"/>
                </a:solidFill>
              </a:rPr>
              <a:t>low </a:t>
            </a:r>
            <a:r>
              <a:rPr lang="en-US" sz="2200" dirty="0"/>
              <a:t>in Organic carbon Content.</a:t>
            </a:r>
          </a:p>
          <a:p>
            <a:pPr>
              <a:lnSpc>
                <a:spcPct val="110000"/>
              </a:lnSpc>
              <a:spcAft>
                <a:spcPts val="1200"/>
              </a:spcAft>
              <a:buFont typeface="Wingdings" pitchFamily="2" charset="2"/>
              <a:buChar char="Ø"/>
            </a:pPr>
            <a:r>
              <a:rPr lang="en-US" sz="2200" dirty="0" smtClean="0"/>
              <a:t>84%  Soils </a:t>
            </a:r>
            <a:r>
              <a:rPr lang="en-US" sz="2200" dirty="0" smtClean="0">
                <a:solidFill>
                  <a:srgbClr val="92D050"/>
                </a:solidFill>
              </a:rPr>
              <a:t>high </a:t>
            </a:r>
            <a:r>
              <a:rPr lang="en-US" sz="2200" dirty="0"/>
              <a:t>in </a:t>
            </a:r>
            <a:r>
              <a:rPr lang="en-US" sz="2200" dirty="0" smtClean="0"/>
              <a:t>Potash &amp; 62% </a:t>
            </a:r>
            <a:r>
              <a:rPr lang="en-US" sz="2200" dirty="0" smtClean="0">
                <a:solidFill>
                  <a:srgbClr val="92D050"/>
                </a:solidFill>
              </a:rPr>
              <a:t>high</a:t>
            </a:r>
            <a:r>
              <a:rPr lang="en-US" sz="2200" dirty="0" smtClean="0">
                <a:solidFill>
                  <a:srgbClr val="FFC000"/>
                </a:solidFill>
              </a:rPr>
              <a:t> </a:t>
            </a:r>
            <a:r>
              <a:rPr lang="en-US" sz="2200" dirty="0"/>
              <a:t>in P2O5</a:t>
            </a:r>
            <a:r>
              <a:rPr lang="en-US" sz="2200" dirty="0" smtClean="0"/>
              <a:t>.</a:t>
            </a:r>
          </a:p>
          <a:p>
            <a:pPr>
              <a:lnSpc>
                <a:spcPct val="110000"/>
              </a:lnSpc>
              <a:spcAft>
                <a:spcPts val="1200"/>
              </a:spcAft>
              <a:buFont typeface="Wingdings" pitchFamily="2" charset="2"/>
              <a:buChar char="Ø"/>
            </a:pPr>
            <a:r>
              <a:rPr lang="en-US" sz="2200" dirty="0" err="1" smtClean="0"/>
              <a:t>Sulphur</a:t>
            </a:r>
            <a:r>
              <a:rPr lang="en-US" sz="2200" dirty="0" smtClean="0"/>
              <a:t> Deficiency is very low </a:t>
            </a:r>
            <a:r>
              <a:rPr lang="en-US" sz="2200" dirty="0" err="1" smtClean="0"/>
              <a:t>i.e</a:t>
            </a:r>
            <a:r>
              <a:rPr lang="en-US" sz="2200" dirty="0" smtClean="0"/>
              <a:t>, 3% and 39% Zinc deficiency.</a:t>
            </a:r>
          </a:p>
          <a:p>
            <a:pPr>
              <a:lnSpc>
                <a:spcPct val="110000"/>
              </a:lnSpc>
              <a:spcAft>
                <a:spcPts val="1200"/>
              </a:spcAft>
              <a:buFont typeface="Wingdings" pitchFamily="2" charset="2"/>
              <a:buChar char="Ø"/>
            </a:pPr>
            <a:r>
              <a:rPr lang="en-US" sz="2200" dirty="0" smtClean="0"/>
              <a:t>1791MTs </a:t>
            </a:r>
            <a:r>
              <a:rPr lang="en-US" sz="2200" dirty="0"/>
              <a:t>of </a:t>
            </a:r>
            <a:r>
              <a:rPr lang="en-US" sz="2200" dirty="0" smtClean="0"/>
              <a:t>Zinc  </a:t>
            </a:r>
            <a:r>
              <a:rPr lang="en-US" sz="2200" dirty="0" err="1" smtClean="0"/>
              <a:t>sulphate</a:t>
            </a:r>
            <a:r>
              <a:rPr lang="en-US" sz="2200" dirty="0"/>
              <a:t>, 3400 MTs of Gypsum and </a:t>
            </a:r>
            <a:r>
              <a:rPr lang="en-US" sz="2200" dirty="0" smtClean="0"/>
              <a:t>21MTs </a:t>
            </a:r>
            <a:r>
              <a:rPr lang="en-US" sz="2200" dirty="0"/>
              <a:t>of Boron were supplied to the farmers on 50% subsidy for correcting micronutrient deficiency covering 2,15,000 Ha</a:t>
            </a:r>
            <a:r>
              <a:rPr lang="en-US" sz="2200" dirty="0" smtClean="0"/>
              <a:t>.</a:t>
            </a:r>
          </a:p>
          <a:p>
            <a:pPr algn="just">
              <a:lnSpc>
                <a:spcPct val="110000"/>
              </a:lnSpc>
              <a:spcAft>
                <a:spcPts val="1200"/>
              </a:spcAft>
              <a:buFont typeface="Wingdings" pitchFamily="2" charset="2"/>
              <a:buChar char="Ø"/>
            </a:pPr>
            <a:r>
              <a:rPr lang="en-US" sz="2200" dirty="0" smtClean="0"/>
              <a:t>22% of Iron deficiency was identified in rain fed areas which was corrected by application of Ferrous </a:t>
            </a:r>
            <a:r>
              <a:rPr lang="en-US" sz="2200" dirty="0" err="1" smtClean="0"/>
              <a:t>Sulphate</a:t>
            </a:r>
            <a:r>
              <a:rPr lang="en-US" sz="2200" dirty="0" smtClean="0"/>
              <a:t> as Soil application.</a:t>
            </a:r>
          </a:p>
          <a:p>
            <a:pPr algn="just">
              <a:lnSpc>
                <a:spcPct val="110000"/>
              </a:lnSpc>
              <a:spcAft>
                <a:spcPts val="1200"/>
              </a:spcAft>
              <a:buFont typeface="Wingdings" pitchFamily="2" charset="2"/>
              <a:buChar char="Ø"/>
            </a:pPr>
            <a:r>
              <a:rPr lang="en-US" sz="2200" dirty="0" err="1" smtClean="0">
                <a:solidFill>
                  <a:srgbClr val="FFFF00"/>
                </a:solidFill>
              </a:rPr>
              <a:t>Inspite</a:t>
            </a:r>
            <a:r>
              <a:rPr lang="en-US" sz="2200" dirty="0" smtClean="0">
                <a:solidFill>
                  <a:srgbClr val="FFFF00"/>
                </a:solidFill>
              </a:rPr>
              <a:t> of drought situation - Paddy, </a:t>
            </a:r>
            <a:r>
              <a:rPr lang="en-US" sz="2200" dirty="0" err="1" smtClean="0">
                <a:solidFill>
                  <a:srgbClr val="FFFF00"/>
                </a:solidFill>
              </a:rPr>
              <a:t>Blackgram</a:t>
            </a:r>
            <a:r>
              <a:rPr lang="en-US" sz="2200" dirty="0" smtClean="0">
                <a:solidFill>
                  <a:srgbClr val="FFFF00"/>
                </a:solidFill>
              </a:rPr>
              <a:t>, </a:t>
            </a:r>
            <a:r>
              <a:rPr lang="en-US" sz="2200" dirty="0" err="1" smtClean="0">
                <a:solidFill>
                  <a:srgbClr val="FFFF00"/>
                </a:solidFill>
              </a:rPr>
              <a:t>Greengram</a:t>
            </a:r>
            <a:r>
              <a:rPr lang="en-US" sz="2200" dirty="0" smtClean="0">
                <a:solidFill>
                  <a:srgbClr val="FFFF00"/>
                </a:solidFill>
              </a:rPr>
              <a:t>, </a:t>
            </a:r>
            <a:r>
              <a:rPr lang="en-US" sz="2200" dirty="0" err="1" smtClean="0">
                <a:solidFill>
                  <a:srgbClr val="FFFF00"/>
                </a:solidFill>
              </a:rPr>
              <a:t>Bengalgram</a:t>
            </a:r>
            <a:r>
              <a:rPr lang="en-US" sz="2200" dirty="0" smtClean="0">
                <a:solidFill>
                  <a:srgbClr val="FFFF00"/>
                </a:solidFill>
              </a:rPr>
              <a:t>, </a:t>
            </a:r>
            <a:r>
              <a:rPr lang="en-US" sz="2200" dirty="0" err="1" smtClean="0">
                <a:solidFill>
                  <a:srgbClr val="FFFF00"/>
                </a:solidFill>
              </a:rPr>
              <a:t>Redgram</a:t>
            </a:r>
            <a:r>
              <a:rPr lang="en-US" sz="2200" dirty="0" smtClean="0">
                <a:solidFill>
                  <a:srgbClr val="FFFF00"/>
                </a:solidFill>
              </a:rPr>
              <a:t>, Maize recorded better yields  as  Micronutrient deficiency correction was done in time.</a:t>
            </a:r>
            <a:endParaRPr lang="en-US" sz="2200" dirty="0">
              <a:solidFill>
                <a:srgbClr val="FFFF00"/>
              </a:solidFill>
            </a:endParaRPr>
          </a:p>
        </p:txBody>
      </p:sp>
      <p:sp>
        <p:nvSpPr>
          <p:cNvPr id="5" name="Slide Number Placeholder 4"/>
          <p:cNvSpPr>
            <a:spLocks noGrp="1"/>
          </p:cNvSpPr>
          <p:nvPr>
            <p:ph type="sldNum" sz="quarter" idx="12"/>
          </p:nvPr>
        </p:nvSpPr>
        <p:spPr/>
        <p:txBody>
          <a:bodyPr/>
          <a:lstStyle/>
          <a:p>
            <a:fld id="{19FC8415-EFAC-4C0D-A864-1847104DEE2A}" type="slidenum">
              <a:rPr lang="en-IN" smtClean="0"/>
              <a:pPr/>
              <a:t>46</a:t>
            </a:fld>
            <a:endParaRPr lang="en-IN"/>
          </a:p>
        </p:txBody>
      </p:sp>
    </p:spTree>
    <p:extLst>
      <p:ext uri="{BB962C8B-B14F-4D97-AF65-F5344CB8AC3E}">
        <p14:creationId xmlns="" xmlns:p14="http://schemas.microsoft.com/office/powerpoint/2010/main" val="3343086091"/>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63562"/>
          </a:xfrm>
        </p:spPr>
        <p:txBody>
          <a:bodyPr>
            <a:noAutofit/>
          </a:bodyPr>
          <a:lstStyle/>
          <a:p>
            <a:pPr algn="ctr"/>
            <a:r>
              <a:rPr lang="en-US" sz="4000" b="1" dirty="0" smtClean="0">
                <a:latin typeface="Arial" pitchFamily="34" charset="0"/>
                <a:cs typeface="Arial" pitchFamily="34" charset="0"/>
              </a:rPr>
              <a:t>Suggestions for improvement in the Scheme</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381000" y="1676400"/>
            <a:ext cx="8229600" cy="4267200"/>
          </a:xfrm>
        </p:spPr>
        <p:txBody>
          <a:bodyPr>
            <a:normAutofit/>
          </a:bodyPr>
          <a:lstStyle/>
          <a:p>
            <a:pPr algn="just">
              <a:lnSpc>
                <a:spcPct val="110000"/>
              </a:lnSpc>
              <a:spcAft>
                <a:spcPts val="1800"/>
              </a:spcAft>
              <a:buFont typeface="Wingdings" pitchFamily="2" charset="2"/>
              <a:buChar char="Ø"/>
            </a:pPr>
            <a:r>
              <a:rPr lang="en-IN" dirty="0" smtClean="0">
                <a:latin typeface="Constantia" panose="02030602050306030303" pitchFamily="18" charset="0"/>
              </a:rPr>
              <a:t>Designing mechanical equipment to draw soil samples at different depths, </a:t>
            </a:r>
            <a:r>
              <a:rPr lang="en-IN" dirty="0" err="1" smtClean="0">
                <a:latin typeface="Constantia" panose="02030602050306030303" pitchFamily="18" charset="0"/>
              </a:rPr>
              <a:t>viz</a:t>
            </a:r>
            <a:r>
              <a:rPr lang="en-IN" dirty="0" smtClean="0">
                <a:latin typeface="Constantia" panose="02030602050306030303" pitchFamily="18" charset="0"/>
              </a:rPr>
              <a:t>, 0-15, 15-30 cm etc.</a:t>
            </a:r>
          </a:p>
          <a:p>
            <a:pPr algn="just">
              <a:lnSpc>
                <a:spcPct val="110000"/>
              </a:lnSpc>
              <a:spcAft>
                <a:spcPts val="1800"/>
              </a:spcAft>
              <a:buFont typeface="Wingdings" pitchFamily="2" charset="2"/>
              <a:buChar char="Ø"/>
            </a:pPr>
            <a:r>
              <a:rPr lang="en-IN" dirty="0" smtClean="0">
                <a:latin typeface="Constantia" panose="02030602050306030303" pitchFamily="18" charset="0"/>
              </a:rPr>
              <a:t>MPAES for each lab is provided for analysing targeted  soil samples  in time accurately.</a:t>
            </a:r>
          </a:p>
          <a:p>
            <a:pPr algn="just">
              <a:lnSpc>
                <a:spcPct val="110000"/>
              </a:lnSpc>
              <a:spcAft>
                <a:spcPts val="1800"/>
              </a:spcAft>
              <a:buFont typeface="Wingdings" pitchFamily="2" charset="2"/>
              <a:buChar char="Ø"/>
            </a:pPr>
            <a:r>
              <a:rPr lang="en-IN" dirty="0" smtClean="0">
                <a:latin typeface="Constantia" panose="02030602050306030303" pitchFamily="18" charset="0"/>
              </a:rPr>
              <a:t>Strengthening of existing Soil testing laboratories at </a:t>
            </a:r>
            <a:r>
              <a:rPr lang="en-IN" dirty="0" err="1" smtClean="0">
                <a:latin typeface="Constantia" panose="02030602050306030303" pitchFamily="18" charset="0"/>
              </a:rPr>
              <a:t>Agril</a:t>
            </a:r>
            <a:r>
              <a:rPr lang="en-IN" dirty="0" smtClean="0">
                <a:latin typeface="Constantia" panose="02030602050306030303" pitchFamily="18" charset="0"/>
              </a:rPr>
              <a:t>. Market yards which facilitate easy approach to farmers for getting soil analysis in time.</a:t>
            </a:r>
          </a:p>
        </p:txBody>
      </p:sp>
      <p:sp>
        <p:nvSpPr>
          <p:cNvPr id="5" name="Slide Number Placeholder 4"/>
          <p:cNvSpPr>
            <a:spLocks noGrp="1"/>
          </p:cNvSpPr>
          <p:nvPr>
            <p:ph type="sldNum" sz="quarter" idx="12"/>
          </p:nvPr>
        </p:nvSpPr>
        <p:spPr/>
        <p:txBody>
          <a:bodyPr/>
          <a:lstStyle/>
          <a:p>
            <a:fld id="{19FC8415-EFAC-4C0D-A864-1847104DEE2A}" type="slidenum">
              <a:rPr lang="en-IN" smtClean="0"/>
              <a:pPr/>
              <a:t>47</a:t>
            </a:fld>
            <a:endParaRPr lang="en-IN"/>
          </a:p>
        </p:txBody>
      </p:sp>
    </p:spTree>
    <p:extLst>
      <p:ext uri="{BB962C8B-B14F-4D97-AF65-F5344CB8AC3E}">
        <p14:creationId xmlns="" xmlns:p14="http://schemas.microsoft.com/office/powerpoint/2010/main" val="1623635042"/>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8229600" cy="647700"/>
          </a:xfrm>
        </p:spPr>
        <p:txBody>
          <a:bodyPr>
            <a:noAutofit/>
          </a:bodyPr>
          <a:lstStyle/>
          <a:p>
            <a:pPr algn="ctr"/>
            <a:r>
              <a:rPr lang="en-GB" sz="2800" b="1" dirty="0">
                <a:latin typeface="Arial" pitchFamily="34" charset="0"/>
                <a:cs typeface="Arial" pitchFamily="34" charset="0"/>
              </a:rPr>
              <a:t>ORGANIZATION OF </a:t>
            </a:r>
            <a:r>
              <a:rPr lang="en-GB" sz="2800" b="1" dirty="0" smtClean="0">
                <a:latin typeface="Arial" pitchFamily="34" charset="0"/>
                <a:cs typeface="Arial" pitchFamily="34" charset="0"/>
              </a:rPr>
              <a:t>THE WORLD </a:t>
            </a:r>
            <a:r>
              <a:rPr lang="en-GB" sz="2800" b="1" dirty="0">
                <a:latin typeface="Arial" pitchFamily="34" charset="0"/>
                <a:cs typeface="Arial" pitchFamily="34" charset="0"/>
              </a:rPr>
              <a:t>SOIL </a:t>
            </a:r>
            <a:r>
              <a:rPr lang="en-GB" sz="2800" b="1" dirty="0" smtClean="0">
                <a:latin typeface="Arial" pitchFamily="34" charset="0"/>
                <a:cs typeface="Arial" pitchFamily="34" charset="0"/>
              </a:rPr>
              <a:t>DAY</a:t>
            </a:r>
            <a:endParaRPr lang="en-IN" sz="2800" dirty="0">
              <a:latin typeface="Arial" pitchFamily="34" charset="0"/>
              <a:cs typeface="Arial" pitchFamily="34" charset="0"/>
            </a:endParaRPr>
          </a:p>
        </p:txBody>
      </p:sp>
      <p:sp>
        <p:nvSpPr>
          <p:cNvPr id="3" name="Content Placeholder 2"/>
          <p:cNvSpPr>
            <a:spLocks noGrp="1"/>
          </p:cNvSpPr>
          <p:nvPr>
            <p:ph idx="1"/>
          </p:nvPr>
        </p:nvSpPr>
        <p:spPr>
          <a:xfrm>
            <a:off x="304800" y="990600"/>
            <a:ext cx="8420100" cy="4640263"/>
          </a:xfrm>
        </p:spPr>
        <p:txBody>
          <a:bodyPr>
            <a:noAutofit/>
          </a:bodyPr>
          <a:lstStyle/>
          <a:p>
            <a:pPr lvl="0" algn="just">
              <a:spcAft>
                <a:spcPts val="1200"/>
              </a:spcAft>
            </a:pPr>
            <a:r>
              <a:rPr lang="en-GB" sz="2000" dirty="0">
                <a:latin typeface="Constantia" pitchFamily="18" charset="0"/>
              </a:rPr>
              <a:t>On 5</a:t>
            </a:r>
            <a:r>
              <a:rPr lang="en-GB" sz="2000" baseline="30000" dirty="0">
                <a:latin typeface="Constantia" pitchFamily="18" charset="0"/>
              </a:rPr>
              <a:t>th</a:t>
            </a:r>
            <a:r>
              <a:rPr lang="en-GB" sz="2000" dirty="0">
                <a:latin typeface="Constantia" pitchFamily="18" charset="0"/>
              </a:rPr>
              <a:t> December, 2015 </a:t>
            </a:r>
            <a:r>
              <a:rPr lang="en-GB" sz="2000" dirty="0" smtClean="0">
                <a:latin typeface="Constantia" pitchFamily="18" charset="0"/>
              </a:rPr>
              <a:t>“</a:t>
            </a:r>
            <a:r>
              <a:rPr lang="en-GB" sz="2000" dirty="0">
                <a:latin typeface="Constantia" pitchFamily="18" charset="0"/>
              </a:rPr>
              <a:t>World Soil Day” was organized </a:t>
            </a:r>
            <a:r>
              <a:rPr lang="en-GB" sz="2000" dirty="0" smtClean="0">
                <a:latin typeface="Constantia" pitchFamily="18" charset="0"/>
              </a:rPr>
              <a:t>at large in RARS, LAM, Guntur.</a:t>
            </a:r>
            <a:endParaRPr lang="en-IN" sz="2000" dirty="0">
              <a:latin typeface="Constantia" pitchFamily="18" charset="0"/>
            </a:endParaRPr>
          </a:p>
          <a:p>
            <a:pPr lvl="0" algn="just">
              <a:spcAft>
                <a:spcPts val="1200"/>
              </a:spcAft>
            </a:pPr>
            <a:r>
              <a:rPr lang="en-GB" sz="2000" dirty="0" err="1" smtClean="0">
                <a:latin typeface="Constantia" pitchFamily="18" charset="0"/>
              </a:rPr>
              <a:t>Hon’ble</a:t>
            </a:r>
            <a:r>
              <a:rPr lang="en-GB" sz="2000" dirty="0" smtClean="0">
                <a:latin typeface="Constantia" pitchFamily="18" charset="0"/>
              </a:rPr>
              <a:t> </a:t>
            </a:r>
            <a:r>
              <a:rPr lang="en-GB" sz="2000" dirty="0">
                <a:latin typeface="Constantia" pitchFamily="18" charset="0"/>
              </a:rPr>
              <a:t>Minister for Social welfare &amp; </a:t>
            </a:r>
            <a:r>
              <a:rPr lang="en-GB" sz="2000" dirty="0" smtClean="0">
                <a:latin typeface="Constantia" pitchFamily="18" charset="0"/>
              </a:rPr>
              <a:t>Tribal Welfare empowerment &amp; other </a:t>
            </a:r>
            <a:r>
              <a:rPr lang="en-GB" sz="2000" dirty="0">
                <a:latin typeface="Constantia" pitchFamily="18" charset="0"/>
              </a:rPr>
              <a:t>People’s Representatives, Collector &amp; District Magistrate, </a:t>
            </a:r>
            <a:r>
              <a:rPr lang="en-GB" sz="2000" dirty="0" smtClean="0">
                <a:latin typeface="Constantia" pitchFamily="18" charset="0"/>
              </a:rPr>
              <a:t>Guntur, State </a:t>
            </a:r>
            <a:r>
              <a:rPr lang="en-GB" sz="2000" dirty="0">
                <a:latin typeface="Constantia" pitchFamily="18" charset="0"/>
              </a:rPr>
              <a:t>Agricultural University Officials </a:t>
            </a:r>
            <a:r>
              <a:rPr lang="en-GB" sz="2000" dirty="0" smtClean="0">
                <a:latin typeface="Constantia" pitchFamily="18" charset="0"/>
              </a:rPr>
              <a:t>&amp; </a:t>
            </a:r>
            <a:r>
              <a:rPr lang="en-GB" sz="2000" dirty="0">
                <a:latin typeface="Constantia" pitchFamily="18" charset="0"/>
              </a:rPr>
              <a:t>Department Officials </a:t>
            </a:r>
            <a:r>
              <a:rPr lang="en-GB" sz="2000" dirty="0" smtClean="0">
                <a:latin typeface="Constantia" pitchFamily="18" charset="0"/>
              </a:rPr>
              <a:t>participated.</a:t>
            </a:r>
            <a:endParaRPr lang="en-IN" sz="2000" dirty="0">
              <a:latin typeface="Constantia" pitchFamily="18" charset="0"/>
            </a:endParaRPr>
          </a:p>
          <a:p>
            <a:pPr lvl="0" algn="just">
              <a:spcAft>
                <a:spcPts val="1200"/>
              </a:spcAft>
            </a:pPr>
            <a:r>
              <a:rPr lang="en-GB" sz="2000" dirty="0">
                <a:latin typeface="Constantia" pitchFamily="18" charset="0"/>
              </a:rPr>
              <a:t>About 5000 farmers </a:t>
            </a:r>
            <a:r>
              <a:rPr lang="en-GB" sz="2000" dirty="0" smtClean="0">
                <a:latin typeface="Constantia" pitchFamily="18" charset="0"/>
              </a:rPr>
              <a:t>participated. </a:t>
            </a:r>
            <a:endParaRPr lang="en-IN" sz="2000" dirty="0">
              <a:latin typeface="Constantia" pitchFamily="18" charset="0"/>
            </a:endParaRPr>
          </a:p>
          <a:p>
            <a:pPr lvl="0" algn="just">
              <a:spcAft>
                <a:spcPts val="1200"/>
              </a:spcAft>
            </a:pPr>
            <a:r>
              <a:rPr lang="en-GB" sz="2000" dirty="0">
                <a:latin typeface="Constantia" pitchFamily="18" charset="0"/>
              </a:rPr>
              <a:t>30000 pamphlets on success stories of organic farming, soil test based fertilizer application, micronutrient deficiency correction and reclamation of problematic soils were distributed among the farmers.</a:t>
            </a:r>
            <a:endParaRPr lang="en-IN" sz="2000" dirty="0">
              <a:latin typeface="Constantia" pitchFamily="18" charset="0"/>
            </a:endParaRPr>
          </a:p>
          <a:p>
            <a:pPr lvl="0" algn="just">
              <a:spcAft>
                <a:spcPts val="1200"/>
              </a:spcAft>
            </a:pPr>
            <a:r>
              <a:rPr lang="en-GB" sz="2000" dirty="0" smtClean="0">
                <a:latin typeface="Constantia" pitchFamily="18" charset="0"/>
              </a:rPr>
              <a:t>The </a:t>
            </a:r>
            <a:r>
              <a:rPr lang="en-GB" sz="2000" dirty="0">
                <a:latin typeface="Constantia" pitchFamily="18" charset="0"/>
              </a:rPr>
              <a:t>soil health cards were distributed to the farmers and educated them regarding the importance of soil health cards.</a:t>
            </a:r>
            <a:endParaRPr lang="en-IN" sz="2000" dirty="0">
              <a:latin typeface="Constantia" pitchFamily="18" charset="0"/>
            </a:endParaRPr>
          </a:p>
          <a:p>
            <a:pPr lvl="0" algn="just">
              <a:spcAft>
                <a:spcPts val="1200"/>
              </a:spcAft>
            </a:pPr>
            <a:r>
              <a:rPr lang="en-GB" sz="2000" dirty="0" err="1" smtClean="0">
                <a:latin typeface="Constantia" pitchFamily="18" charset="0"/>
              </a:rPr>
              <a:t>Hon’ble</a:t>
            </a:r>
            <a:r>
              <a:rPr lang="en-GB" sz="2000" dirty="0" smtClean="0">
                <a:latin typeface="Constantia" pitchFamily="18" charset="0"/>
              </a:rPr>
              <a:t> </a:t>
            </a:r>
            <a:r>
              <a:rPr lang="en-GB" sz="2000" dirty="0">
                <a:latin typeface="Constantia" pitchFamily="18" charset="0"/>
              </a:rPr>
              <a:t>Minister </a:t>
            </a:r>
            <a:r>
              <a:rPr lang="en-GB" sz="2000" dirty="0" smtClean="0">
                <a:latin typeface="Constantia" pitchFamily="18" charset="0"/>
              </a:rPr>
              <a:t>for Social Welfare inaugurated </a:t>
            </a:r>
            <a:r>
              <a:rPr lang="en-GB" sz="2000" dirty="0">
                <a:latin typeface="Constantia" pitchFamily="18" charset="0"/>
              </a:rPr>
              <a:t>five mobile soil testing laboratories</a:t>
            </a:r>
            <a:r>
              <a:rPr lang="en-GB" sz="2000" dirty="0" smtClean="0">
                <a:latin typeface="Constantia" pitchFamily="18" charset="0"/>
              </a:rPr>
              <a:t>.</a:t>
            </a:r>
          </a:p>
        </p:txBody>
      </p:sp>
      <p:sp>
        <p:nvSpPr>
          <p:cNvPr id="5" name="Slide Number Placeholder 4"/>
          <p:cNvSpPr>
            <a:spLocks noGrp="1"/>
          </p:cNvSpPr>
          <p:nvPr>
            <p:ph type="sldNum" sz="quarter" idx="12"/>
          </p:nvPr>
        </p:nvSpPr>
        <p:spPr/>
        <p:txBody>
          <a:bodyPr/>
          <a:lstStyle/>
          <a:p>
            <a:fld id="{19FC8415-EFAC-4C0D-A864-1847104DEE2A}" type="slidenum">
              <a:rPr lang="en-IN" smtClean="0"/>
              <a:pPr/>
              <a:t>48</a:t>
            </a:fld>
            <a:endParaRPr lang="en-IN"/>
          </a:p>
        </p:txBody>
      </p:sp>
    </p:spTree>
    <p:extLst>
      <p:ext uri="{BB962C8B-B14F-4D97-AF65-F5344CB8AC3E}">
        <p14:creationId xmlns="" xmlns:p14="http://schemas.microsoft.com/office/powerpoint/2010/main" val="3200682460"/>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pPr lvl="0" algn="ctr"/>
            <a:r>
              <a:rPr lang="en-IN" sz="3600" b="1" dirty="0" smtClean="0">
                <a:latin typeface="Arial" pitchFamily="34" charset="0"/>
                <a:cs typeface="Arial" pitchFamily="34" charset="0"/>
              </a:rPr>
              <a:t>World Soil Day Celebrations</a:t>
            </a:r>
            <a:endParaRPr lang="en-IN" sz="3600" dirty="0">
              <a:latin typeface="Arial" pitchFamily="34" charset="0"/>
              <a:cs typeface="Arial"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28600" y="533400"/>
            <a:ext cx="4195354" cy="3124200"/>
          </a:xfr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728002" y="3962400"/>
            <a:ext cx="4187398" cy="2667000"/>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flipH="1">
            <a:off x="4648200" y="533400"/>
            <a:ext cx="4349666" cy="3124200"/>
          </a:xfrm>
          <a:prstGeom prst="rect">
            <a:avLst/>
          </a:prstGeom>
        </p:spPr>
      </p:pic>
      <p:pic>
        <p:nvPicPr>
          <p:cNvPr id="7" name="Picture 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28599" y="3962400"/>
            <a:ext cx="4093023" cy="2743200"/>
          </a:xfrm>
          <a:prstGeom prst="rect">
            <a:avLst/>
          </a:prstGeom>
        </p:spPr>
      </p:pic>
      <p:sp>
        <p:nvSpPr>
          <p:cNvPr id="8" name="TextBox 7"/>
          <p:cNvSpPr txBox="1"/>
          <p:nvPr/>
        </p:nvSpPr>
        <p:spPr>
          <a:xfrm>
            <a:off x="228600" y="3124200"/>
            <a:ext cx="4191000" cy="523220"/>
          </a:xfrm>
          <a:prstGeom prst="rect">
            <a:avLst/>
          </a:prstGeom>
          <a:solidFill>
            <a:schemeClr val="accent1">
              <a:lumMod val="20000"/>
              <a:lumOff val="80000"/>
            </a:schemeClr>
          </a:solidFill>
        </p:spPr>
        <p:txBody>
          <a:bodyPr wrap="square" rtlCol="0">
            <a:spAutoFit/>
          </a:bodyPr>
          <a:lstStyle/>
          <a:p>
            <a:pPr algn="ctr"/>
            <a:r>
              <a:rPr lang="en-US" sz="1400" dirty="0" smtClean="0">
                <a:solidFill>
                  <a:srgbClr val="990000"/>
                </a:solidFill>
              </a:rPr>
              <a:t>Distribution of SHC on World Soil Day by </a:t>
            </a:r>
            <a:r>
              <a:rPr lang="en-US" sz="1400" dirty="0" err="1" smtClean="0">
                <a:solidFill>
                  <a:srgbClr val="990000"/>
                </a:solidFill>
              </a:rPr>
              <a:t>Hon’ble</a:t>
            </a:r>
            <a:r>
              <a:rPr lang="en-US" sz="1400" dirty="0" smtClean="0">
                <a:solidFill>
                  <a:srgbClr val="990000"/>
                </a:solidFill>
              </a:rPr>
              <a:t> </a:t>
            </a:r>
            <a:r>
              <a:rPr lang="en-US" sz="1400" dirty="0" err="1" smtClean="0">
                <a:solidFill>
                  <a:srgbClr val="990000"/>
                </a:solidFill>
              </a:rPr>
              <a:t>Minsiter</a:t>
            </a:r>
            <a:r>
              <a:rPr lang="en-US" sz="1400" dirty="0" smtClean="0">
                <a:solidFill>
                  <a:srgbClr val="990000"/>
                </a:solidFill>
              </a:rPr>
              <a:t> of Social Welfare Andhra Pradesh</a:t>
            </a:r>
            <a:endParaRPr lang="en-US" sz="1400" dirty="0">
              <a:solidFill>
                <a:srgbClr val="990000"/>
              </a:solidFill>
            </a:endParaRPr>
          </a:p>
        </p:txBody>
      </p:sp>
      <p:sp>
        <p:nvSpPr>
          <p:cNvPr id="9" name="TextBox 8"/>
          <p:cNvSpPr txBox="1"/>
          <p:nvPr/>
        </p:nvSpPr>
        <p:spPr>
          <a:xfrm>
            <a:off x="4648200" y="3124200"/>
            <a:ext cx="4343400" cy="523220"/>
          </a:xfrm>
          <a:prstGeom prst="rect">
            <a:avLst/>
          </a:prstGeom>
          <a:solidFill>
            <a:schemeClr val="accent1">
              <a:lumMod val="20000"/>
              <a:lumOff val="80000"/>
            </a:schemeClr>
          </a:solidFill>
        </p:spPr>
        <p:txBody>
          <a:bodyPr wrap="square" rtlCol="0">
            <a:spAutoFit/>
          </a:bodyPr>
          <a:lstStyle/>
          <a:p>
            <a:pPr algn="ctr"/>
            <a:r>
              <a:rPr lang="en-US" sz="1400" dirty="0" smtClean="0">
                <a:solidFill>
                  <a:srgbClr val="990000"/>
                </a:solidFill>
              </a:rPr>
              <a:t>Farmers, Scientists, who have attended World Soil Day </a:t>
            </a:r>
            <a:r>
              <a:rPr lang="en-US" sz="1400" dirty="0" err="1" smtClean="0">
                <a:solidFill>
                  <a:srgbClr val="990000"/>
                </a:solidFill>
              </a:rPr>
              <a:t>Programme</a:t>
            </a:r>
            <a:r>
              <a:rPr lang="en-US" sz="1400" dirty="0" smtClean="0">
                <a:solidFill>
                  <a:srgbClr val="990000"/>
                </a:solidFill>
              </a:rPr>
              <a:t> on 05.12.2015</a:t>
            </a:r>
            <a:endParaRPr lang="en-US" sz="1400" dirty="0">
              <a:solidFill>
                <a:srgbClr val="990000"/>
              </a:solidFill>
            </a:endParaRPr>
          </a:p>
        </p:txBody>
      </p:sp>
      <p:sp>
        <p:nvSpPr>
          <p:cNvPr id="11" name="TextBox 10"/>
          <p:cNvSpPr txBox="1"/>
          <p:nvPr/>
        </p:nvSpPr>
        <p:spPr>
          <a:xfrm>
            <a:off x="228600" y="6172200"/>
            <a:ext cx="4114800" cy="307777"/>
          </a:xfrm>
          <a:prstGeom prst="rect">
            <a:avLst/>
          </a:prstGeom>
          <a:solidFill>
            <a:schemeClr val="accent1">
              <a:lumMod val="20000"/>
              <a:lumOff val="80000"/>
            </a:schemeClr>
          </a:solidFill>
        </p:spPr>
        <p:txBody>
          <a:bodyPr wrap="square" rtlCol="0">
            <a:spAutoFit/>
          </a:bodyPr>
          <a:lstStyle/>
          <a:p>
            <a:pPr algn="ctr"/>
            <a:r>
              <a:rPr lang="en-US" sz="1400" dirty="0" smtClean="0">
                <a:solidFill>
                  <a:srgbClr val="990000"/>
                </a:solidFill>
              </a:rPr>
              <a:t>Soil Fertility Status Map of Guntur district </a:t>
            </a:r>
            <a:endParaRPr lang="en-US" sz="1400" dirty="0">
              <a:solidFill>
                <a:srgbClr val="990000"/>
              </a:solidFill>
            </a:endParaRPr>
          </a:p>
        </p:txBody>
      </p:sp>
      <p:sp>
        <p:nvSpPr>
          <p:cNvPr id="12" name="TextBox 11"/>
          <p:cNvSpPr txBox="1"/>
          <p:nvPr/>
        </p:nvSpPr>
        <p:spPr>
          <a:xfrm>
            <a:off x="4724400" y="6182380"/>
            <a:ext cx="4191000" cy="523220"/>
          </a:xfrm>
          <a:prstGeom prst="rect">
            <a:avLst/>
          </a:prstGeom>
          <a:solidFill>
            <a:schemeClr val="accent1">
              <a:lumMod val="20000"/>
              <a:lumOff val="80000"/>
            </a:schemeClr>
          </a:solidFill>
        </p:spPr>
        <p:txBody>
          <a:bodyPr wrap="square" rtlCol="0">
            <a:spAutoFit/>
          </a:bodyPr>
          <a:lstStyle/>
          <a:p>
            <a:pPr algn="ctr"/>
            <a:r>
              <a:rPr lang="en-US" sz="1400" dirty="0" smtClean="0">
                <a:solidFill>
                  <a:srgbClr val="990000"/>
                </a:solidFill>
              </a:rPr>
              <a:t>Flag Off for Mobile Soil Testing Laboratories by </a:t>
            </a:r>
            <a:r>
              <a:rPr lang="en-US" sz="1400" dirty="0" err="1" smtClean="0">
                <a:solidFill>
                  <a:srgbClr val="990000"/>
                </a:solidFill>
              </a:rPr>
              <a:t>Hon’ble</a:t>
            </a:r>
            <a:r>
              <a:rPr lang="en-US" sz="1400" dirty="0" smtClean="0">
                <a:solidFill>
                  <a:srgbClr val="990000"/>
                </a:solidFill>
              </a:rPr>
              <a:t> </a:t>
            </a:r>
            <a:r>
              <a:rPr lang="en-US" sz="1400" dirty="0" err="1" smtClean="0">
                <a:solidFill>
                  <a:srgbClr val="990000"/>
                </a:solidFill>
              </a:rPr>
              <a:t>Minsiter</a:t>
            </a:r>
            <a:r>
              <a:rPr lang="en-US" sz="1400" dirty="0" smtClean="0">
                <a:solidFill>
                  <a:srgbClr val="990000"/>
                </a:solidFill>
              </a:rPr>
              <a:t> for Social Welfare</a:t>
            </a:r>
            <a:endParaRPr lang="en-US" sz="1400" dirty="0">
              <a:solidFill>
                <a:srgbClr val="990000"/>
              </a:solidFill>
            </a:endParaRPr>
          </a:p>
        </p:txBody>
      </p:sp>
      <p:sp>
        <p:nvSpPr>
          <p:cNvPr id="14" name="Slide Number Placeholder 13"/>
          <p:cNvSpPr>
            <a:spLocks noGrp="1"/>
          </p:cNvSpPr>
          <p:nvPr>
            <p:ph type="sldNum" sz="quarter" idx="12"/>
          </p:nvPr>
        </p:nvSpPr>
        <p:spPr/>
        <p:txBody>
          <a:bodyPr/>
          <a:lstStyle/>
          <a:p>
            <a:fld id="{19FC8415-EFAC-4C0D-A864-1847104DEE2A}" type="slidenum">
              <a:rPr lang="en-IN" smtClean="0"/>
              <a:pPr/>
              <a:t>49</a:t>
            </a:fld>
            <a:endParaRPr lang="en-IN"/>
          </a:p>
        </p:txBody>
      </p:sp>
    </p:spTree>
    <p:extLst>
      <p:ext uri="{BB962C8B-B14F-4D97-AF65-F5344CB8AC3E}">
        <p14:creationId xmlns="" xmlns:p14="http://schemas.microsoft.com/office/powerpoint/2010/main" val="2198450149"/>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4000">
              <a:schemeClr val="bg2">
                <a:tint val="83000"/>
                <a:satMod val="320000"/>
              </a:schemeClr>
            </a:gs>
            <a:gs pos="35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1109025696"/>
              </p:ext>
            </p:extLst>
          </p:nvPr>
        </p:nvGraphicFramePr>
        <p:xfrm>
          <a:off x="611560" y="1340768"/>
          <a:ext cx="7776863" cy="4132496"/>
        </p:xfrm>
        <a:graphic>
          <a:graphicData uri="http://schemas.openxmlformats.org/drawingml/2006/table">
            <a:tbl>
              <a:tblPr firstRow="1" firstCol="1" bandRow="1"/>
              <a:tblGrid>
                <a:gridCol w="690658"/>
                <a:gridCol w="1023862"/>
                <a:gridCol w="1655244"/>
                <a:gridCol w="2034253"/>
                <a:gridCol w="2372846"/>
              </a:tblGrid>
              <a:tr h="1060481">
                <a:tc>
                  <a:txBody>
                    <a:bodyPr/>
                    <a:lstStyle/>
                    <a:p>
                      <a:pPr algn="ctr">
                        <a:lnSpc>
                          <a:spcPct val="107000"/>
                        </a:lnSpc>
                        <a:spcAft>
                          <a:spcPts val="0"/>
                        </a:spcAft>
                      </a:pPr>
                      <a:r>
                        <a:rPr lang="en-US" sz="2000" dirty="0">
                          <a:effectLst/>
                          <a:latin typeface="Cambria" panose="02040503050406030204" pitchFamily="18" charset="0"/>
                          <a:ea typeface="Calibri" panose="020F0502020204030204" pitchFamily="34" charset="0"/>
                          <a:cs typeface="Gautami" panose="020B0502040204020203" pitchFamily="34" charset="0"/>
                        </a:rPr>
                        <a:t>S No</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000" dirty="0">
                          <a:effectLst/>
                          <a:latin typeface="Cambria" panose="02040503050406030204" pitchFamily="18" charset="0"/>
                          <a:ea typeface="Calibri" panose="020F0502020204030204" pitchFamily="34" charset="0"/>
                          <a:cs typeface="Gautami" panose="020B0502040204020203" pitchFamily="34" charset="0"/>
                        </a:rPr>
                        <a:t>Year</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dirty="0">
                          <a:effectLst/>
                          <a:latin typeface="Cambria" panose="02040503050406030204" pitchFamily="18" charset="0"/>
                          <a:ea typeface="Calibri" panose="020F0502020204030204" pitchFamily="34" charset="0"/>
                          <a:cs typeface="Gautami" panose="020B0502040204020203" pitchFamily="34" charset="0"/>
                        </a:rPr>
                        <a:t>Population </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algn="ctr">
                        <a:lnSpc>
                          <a:spcPct val="107000"/>
                        </a:lnSpc>
                        <a:spcAft>
                          <a:spcPts val="0"/>
                        </a:spcAft>
                      </a:pPr>
                      <a:r>
                        <a:rPr lang="en-US" sz="2000" dirty="0">
                          <a:effectLst/>
                          <a:latin typeface="Cambria" panose="02040503050406030204" pitchFamily="18" charset="0"/>
                          <a:ea typeface="Calibri" panose="020F0502020204030204" pitchFamily="34" charset="0"/>
                          <a:cs typeface="Gautami" panose="020B0502040204020203" pitchFamily="34" charset="0"/>
                        </a:rPr>
                        <a:t>(in </a:t>
                      </a:r>
                      <a:r>
                        <a:rPr lang="en-US" sz="2000" dirty="0" err="1">
                          <a:effectLst/>
                          <a:latin typeface="Cambria" panose="02040503050406030204" pitchFamily="18" charset="0"/>
                          <a:ea typeface="Calibri" panose="020F0502020204030204" pitchFamily="34" charset="0"/>
                          <a:cs typeface="Gautami" panose="020B0502040204020203" pitchFamily="34" charset="0"/>
                        </a:rPr>
                        <a:t>Crores</a:t>
                      </a:r>
                      <a:r>
                        <a:rPr lang="en-US" sz="2000" dirty="0">
                          <a:effectLst/>
                          <a:latin typeface="Cambria" panose="02040503050406030204" pitchFamily="18" charset="0"/>
                          <a:ea typeface="Calibri" panose="020F0502020204030204" pitchFamily="34" charset="0"/>
                          <a:cs typeface="Gautami" panose="020B0502040204020203" pitchFamily="34" charset="0"/>
                        </a:rPr>
                        <a:t>)</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Food grain production (in MTs)</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Per capita availability of food grains (in grams / day)</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494">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1</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1951</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dirty="0">
                          <a:effectLst/>
                          <a:latin typeface="Cambria" panose="02040503050406030204" pitchFamily="18" charset="0"/>
                          <a:ea typeface="Calibri" panose="020F0502020204030204" pitchFamily="34" charset="0"/>
                          <a:cs typeface="Gautami" panose="020B0502040204020203" pitchFamily="34" charset="0"/>
                        </a:rPr>
                        <a:t>36.10</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50.8</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124</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494">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2</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1961</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dirty="0">
                          <a:effectLst/>
                          <a:latin typeface="Cambria" panose="02040503050406030204" pitchFamily="18" charset="0"/>
                          <a:ea typeface="Calibri" panose="020F0502020204030204" pitchFamily="34" charset="0"/>
                          <a:cs typeface="Gautami" panose="020B0502040204020203" pitchFamily="34" charset="0"/>
                        </a:rPr>
                        <a:t>43.92</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dirty="0">
                          <a:effectLst/>
                          <a:latin typeface="Cambria" panose="02040503050406030204" pitchFamily="18" charset="0"/>
                          <a:ea typeface="Calibri" panose="020F0502020204030204" pitchFamily="34" charset="0"/>
                          <a:cs typeface="Gautami" panose="020B0502040204020203" pitchFamily="34" charset="0"/>
                        </a:rPr>
                        <a:t>82.0</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124</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494">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3</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1971</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54.81</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dirty="0">
                          <a:effectLst/>
                          <a:latin typeface="Cambria" panose="02040503050406030204" pitchFamily="18" charset="0"/>
                          <a:ea typeface="Calibri" panose="020F0502020204030204" pitchFamily="34" charset="0"/>
                          <a:cs typeface="Gautami" panose="020B0502040204020203" pitchFamily="34" charset="0"/>
                        </a:rPr>
                        <a:t>108.4</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112</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494">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4</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1981</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68.33</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128.96</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dirty="0">
                          <a:effectLst/>
                          <a:latin typeface="Cambria" panose="02040503050406030204" pitchFamily="18" charset="0"/>
                          <a:ea typeface="Calibri" panose="020F0502020204030204" pitchFamily="34" charset="0"/>
                          <a:cs typeface="Gautami" panose="020B0502040204020203" pitchFamily="34" charset="0"/>
                        </a:rPr>
                        <a:t>128</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494">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5</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1991</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84.63</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176.4</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dirty="0">
                          <a:effectLst/>
                          <a:latin typeface="Cambria" panose="02040503050406030204" pitchFamily="18" charset="0"/>
                          <a:ea typeface="Calibri" panose="020F0502020204030204" pitchFamily="34" charset="0"/>
                          <a:cs typeface="Gautami" panose="020B0502040204020203" pitchFamily="34" charset="0"/>
                        </a:rPr>
                        <a:t>176</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494">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6</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2001</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102.70</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196.8</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dirty="0">
                          <a:effectLst/>
                          <a:latin typeface="Cambria" panose="02040503050406030204" pitchFamily="18" charset="0"/>
                          <a:ea typeface="Calibri" panose="020F0502020204030204" pitchFamily="34" charset="0"/>
                          <a:cs typeface="Gautami" panose="020B0502040204020203" pitchFamily="34" charset="0"/>
                        </a:rPr>
                        <a:t>220</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494">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7</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2011</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121.3</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250</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dirty="0">
                          <a:effectLst/>
                          <a:latin typeface="Cambria" panose="02040503050406030204" pitchFamily="18" charset="0"/>
                          <a:ea typeface="Calibri" panose="020F0502020204030204" pitchFamily="34" charset="0"/>
                          <a:cs typeface="Gautami" panose="020B0502040204020203" pitchFamily="34" charset="0"/>
                        </a:rPr>
                        <a:t>281</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494">
                <a:tc>
                  <a:txBody>
                    <a:bodyPr/>
                    <a:lstStyle/>
                    <a:p>
                      <a:pPr algn="ctr">
                        <a:lnSpc>
                          <a:spcPct val="107000"/>
                        </a:lnSpc>
                        <a:spcAft>
                          <a:spcPts val="0"/>
                        </a:spcAft>
                      </a:pPr>
                      <a:r>
                        <a:rPr lang="en-US" sz="2000">
                          <a:effectLst/>
                          <a:latin typeface="Cambria" panose="02040503050406030204" pitchFamily="18" charset="0"/>
                          <a:ea typeface="Calibri" panose="020F0502020204030204" pitchFamily="34" charset="0"/>
                          <a:cs typeface="Gautami" panose="020B0502040204020203" pitchFamily="34" charset="0"/>
                        </a:rPr>
                        <a:t>8</a:t>
                      </a:r>
                      <a:endParaRPr lang="en-IN" sz="18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000" dirty="0" smtClean="0">
                          <a:effectLst/>
                          <a:latin typeface="Cambria" panose="02040503050406030204" pitchFamily="18" charset="0"/>
                          <a:ea typeface="Calibri" panose="020F0502020204030204" pitchFamily="34" charset="0"/>
                          <a:cs typeface="Gautami" panose="020B0502040204020203" pitchFamily="34" charset="0"/>
                        </a:rPr>
                        <a:t>2014 </a:t>
                      </a:r>
                      <a:r>
                        <a:rPr lang="en-US" sz="2000" dirty="0" smtClean="0">
                          <a:solidFill>
                            <a:srgbClr val="92D050"/>
                          </a:solidFill>
                          <a:effectLst/>
                          <a:latin typeface="Cambria" panose="02040503050406030204" pitchFamily="18" charset="0"/>
                          <a:ea typeface="Calibri" panose="020F0502020204030204" pitchFamily="34" charset="0"/>
                          <a:cs typeface="Gautami" panose="020B0502040204020203" pitchFamily="34" charset="0"/>
                        </a:rPr>
                        <a:t>#</a:t>
                      </a:r>
                      <a:endParaRPr lang="en-IN" sz="1800" dirty="0">
                        <a:solidFill>
                          <a:srgbClr val="92D050"/>
                        </a:solidFill>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dirty="0" smtClean="0">
                          <a:effectLst/>
                          <a:latin typeface="Cambria" panose="02040503050406030204" pitchFamily="18" charset="0"/>
                          <a:ea typeface="Calibri" panose="020F0502020204030204" pitchFamily="34" charset="0"/>
                          <a:cs typeface="Gautami" panose="020B0502040204020203" pitchFamily="34" charset="0"/>
                        </a:rPr>
                        <a:t>125.0</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dirty="0" smtClean="0">
                          <a:effectLst/>
                          <a:latin typeface="Cambria" panose="02040503050406030204" pitchFamily="18" charset="0"/>
                          <a:ea typeface="Calibri" panose="020F0502020204030204" pitchFamily="34" charset="0"/>
                          <a:cs typeface="Gautami" panose="020B0502040204020203" pitchFamily="34" charset="0"/>
                        </a:rPr>
                        <a:t>257</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000" dirty="0">
                          <a:effectLst/>
                          <a:latin typeface="Cambria" panose="02040503050406030204" pitchFamily="18" charset="0"/>
                          <a:ea typeface="Calibri" panose="020F0502020204030204" pitchFamily="34" charset="0"/>
                          <a:cs typeface="Gautami" panose="020B0502040204020203" pitchFamily="34" charset="0"/>
                        </a:rPr>
                        <a:t> </a:t>
                      </a:r>
                      <a:r>
                        <a:rPr lang="en-US" sz="2000" dirty="0" smtClean="0">
                          <a:effectLst/>
                          <a:latin typeface="Cambria" panose="02040503050406030204" pitchFamily="18" charset="0"/>
                          <a:ea typeface="Calibri" panose="020F0502020204030204" pitchFamily="34" charset="0"/>
                          <a:cs typeface="Gautami" panose="020B0502040204020203" pitchFamily="34" charset="0"/>
                        </a:rPr>
                        <a:t>324</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611560" y="5517232"/>
            <a:ext cx="2012730" cy="369332"/>
          </a:xfrm>
          <a:prstGeom prst="rect">
            <a:avLst/>
          </a:prstGeom>
          <a:noFill/>
        </p:spPr>
        <p:txBody>
          <a:bodyPr wrap="none" rtlCol="0">
            <a:spAutoFit/>
          </a:bodyPr>
          <a:lstStyle/>
          <a:p>
            <a:r>
              <a:rPr lang="en-US" dirty="0" smtClean="0">
                <a:solidFill>
                  <a:srgbClr val="92D050"/>
                </a:solidFill>
              </a:rPr>
              <a:t># Projected Values</a:t>
            </a:r>
            <a:endParaRPr lang="en-IN" dirty="0">
              <a:solidFill>
                <a:srgbClr val="92D050"/>
              </a:solidFill>
            </a:endParaRPr>
          </a:p>
        </p:txBody>
      </p:sp>
      <p:sp>
        <p:nvSpPr>
          <p:cNvPr id="7" name="TextBox 6"/>
          <p:cNvSpPr txBox="1"/>
          <p:nvPr/>
        </p:nvSpPr>
        <p:spPr>
          <a:xfrm>
            <a:off x="611560" y="5886564"/>
            <a:ext cx="7600607" cy="646331"/>
          </a:xfrm>
          <a:prstGeom prst="rect">
            <a:avLst/>
          </a:prstGeom>
          <a:noFill/>
        </p:spPr>
        <p:txBody>
          <a:bodyPr wrap="none" rtlCol="0">
            <a:spAutoFit/>
          </a:bodyPr>
          <a:lstStyle/>
          <a:p>
            <a:r>
              <a:rPr lang="en-US" dirty="0" smtClean="0"/>
              <a:t>Population increased in </a:t>
            </a:r>
            <a:r>
              <a:rPr lang="en-US" dirty="0" smtClean="0">
                <a:solidFill>
                  <a:srgbClr val="FFFF00"/>
                </a:solidFill>
              </a:rPr>
              <a:t>Geometrical ratio </a:t>
            </a:r>
            <a:r>
              <a:rPr lang="en-US" dirty="0" smtClean="0"/>
              <a:t>where as the food production in </a:t>
            </a:r>
          </a:p>
          <a:p>
            <a:r>
              <a:rPr lang="en-US" dirty="0" smtClean="0">
                <a:solidFill>
                  <a:srgbClr val="FFFF00"/>
                </a:solidFill>
              </a:rPr>
              <a:t>Arithmetic ratio</a:t>
            </a:r>
            <a:endParaRPr lang="en-IN" dirty="0">
              <a:solidFill>
                <a:srgbClr val="FFFF00"/>
              </a:solidFill>
            </a:endParaRPr>
          </a:p>
        </p:txBody>
      </p:sp>
      <p:sp>
        <p:nvSpPr>
          <p:cNvPr id="8" name="TextBox 7"/>
          <p:cNvSpPr txBox="1"/>
          <p:nvPr/>
        </p:nvSpPr>
        <p:spPr>
          <a:xfrm>
            <a:off x="228600" y="476672"/>
            <a:ext cx="8741496" cy="584775"/>
          </a:xfrm>
          <a:prstGeom prst="rect">
            <a:avLst/>
          </a:prstGeom>
          <a:noFill/>
        </p:spPr>
        <p:txBody>
          <a:bodyPr wrap="none" rtlCol="0">
            <a:spAutoFit/>
          </a:bodyPr>
          <a:lstStyle/>
          <a:p>
            <a:pPr algn="ctr"/>
            <a:r>
              <a:rPr lang="en-US" sz="3200" b="1" dirty="0" smtClean="0">
                <a:latin typeface="Arial" pitchFamily="34" charset="0"/>
                <a:cs typeface="Arial" pitchFamily="34" charset="0"/>
              </a:rPr>
              <a:t>Per capita availability of food grains in India</a:t>
            </a:r>
            <a:endParaRPr lang="en-IN" sz="3200" b="1" dirty="0">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p>
            <a:fld id="{19FC8415-EFAC-4C0D-A864-1847104DEE2A}" type="slidenum">
              <a:rPr lang="en-IN" smtClean="0"/>
              <a:pPr/>
              <a:t>5</a:t>
            </a:fld>
            <a:endParaRPr lang="en-IN"/>
          </a:p>
        </p:txBody>
      </p:sp>
    </p:spTree>
    <p:extLst>
      <p:ext uri="{BB962C8B-B14F-4D97-AF65-F5344CB8AC3E}">
        <p14:creationId xmlns="" xmlns:p14="http://schemas.microsoft.com/office/powerpoint/2010/main" val="4214549759"/>
      </p:ext>
    </p:ext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chemeClr val="accent5">
              <a:lumMod val="60000"/>
              <a:lumOff val="40000"/>
            </a:schemeClr>
          </a:solidFill>
        </p:spPr>
        <p:txBody>
          <a:bodyPr>
            <a:noAutofit/>
          </a:bodyPr>
          <a:lstStyle/>
          <a:p>
            <a:pPr algn="ctr"/>
            <a:r>
              <a:rPr lang="en-US" sz="2400" b="1" dirty="0" smtClean="0">
                <a:solidFill>
                  <a:srgbClr val="990000"/>
                </a:solidFill>
                <a:latin typeface="Arial" pitchFamily="34" charset="0"/>
                <a:cs typeface="Arial" pitchFamily="34" charset="0"/>
              </a:rPr>
              <a:t>Guntur District </a:t>
            </a:r>
            <a:br>
              <a:rPr lang="en-US" sz="2400" b="1" dirty="0" smtClean="0">
                <a:solidFill>
                  <a:srgbClr val="990000"/>
                </a:solidFill>
                <a:latin typeface="Arial" pitchFamily="34" charset="0"/>
                <a:cs typeface="Arial" pitchFamily="34" charset="0"/>
              </a:rPr>
            </a:br>
            <a:r>
              <a:rPr lang="en-US" sz="2400" b="1" dirty="0" smtClean="0">
                <a:solidFill>
                  <a:srgbClr val="990000"/>
                </a:solidFill>
                <a:latin typeface="Arial" pitchFamily="34" charset="0"/>
                <a:cs typeface="Arial" pitchFamily="34" charset="0"/>
              </a:rPr>
              <a:t>Stepping towards Chemical free Agriculture</a:t>
            </a:r>
            <a:endParaRPr lang="en-US" sz="2400" b="1" dirty="0">
              <a:solidFill>
                <a:srgbClr val="990000"/>
              </a:solidFill>
              <a:latin typeface="Arial" pitchFamily="34" charset="0"/>
              <a:cs typeface="Arial" pitchFamily="34" charset="0"/>
            </a:endParaRPr>
          </a:p>
        </p:txBody>
      </p:sp>
      <p:sp>
        <p:nvSpPr>
          <p:cNvPr id="4" name="Content Placeholder 2"/>
          <p:cNvSpPr txBox="1">
            <a:spLocks/>
          </p:cNvSpPr>
          <p:nvPr/>
        </p:nvSpPr>
        <p:spPr>
          <a:xfrm>
            <a:off x="457200" y="2240280"/>
            <a:ext cx="8229600" cy="57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457200" y="5364480"/>
            <a:ext cx="8229600" cy="57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457200" y="5821680"/>
            <a:ext cx="8229600" cy="57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457200" y="6278880"/>
            <a:ext cx="8229600" cy="57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457200" y="1371600"/>
            <a:ext cx="7579895" cy="5334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5" name="Diagram 14"/>
          <p:cNvGraphicFramePr/>
          <p:nvPr/>
        </p:nvGraphicFramePr>
        <p:xfrm>
          <a:off x="609600" y="838200"/>
          <a:ext cx="8077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9"/>
          <p:cNvSpPr>
            <a:spLocks noGrp="1"/>
          </p:cNvSpPr>
          <p:nvPr>
            <p:ph type="sldNum" sz="quarter" idx="12"/>
          </p:nvPr>
        </p:nvSpPr>
        <p:spPr/>
        <p:txBody>
          <a:bodyPr/>
          <a:lstStyle/>
          <a:p>
            <a:fld id="{19FC8415-EFAC-4C0D-A864-1847104DEE2A}" type="slidenum">
              <a:rPr lang="en-IN" smtClean="0"/>
              <a:pPr/>
              <a:t>50</a:t>
            </a:fld>
            <a:endParaRPr lang="en-IN"/>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SR\Desktop\Logos\organic-vermicompost-250x250.jpg"/>
          <p:cNvPicPr>
            <a:picLocks noChangeAspect="1" noChangeArrowheads="1"/>
          </p:cNvPicPr>
          <p:nvPr/>
        </p:nvPicPr>
        <p:blipFill>
          <a:blip r:embed="rId2"/>
          <a:srcRect/>
          <a:stretch>
            <a:fillRect/>
          </a:stretch>
        </p:blipFill>
        <p:spPr bwMode="auto">
          <a:xfrm>
            <a:off x="5808133" y="76200"/>
            <a:ext cx="3259667" cy="2667000"/>
          </a:xfrm>
          <a:prstGeom prst="rect">
            <a:avLst/>
          </a:prstGeom>
          <a:ln>
            <a:noFill/>
          </a:ln>
          <a:effectLst>
            <a:softEdge rad="112500"/>
          </a:effectLst>
        </p:spPr>
      </p:pic>
      <p:pic>
        <p:nvPicPr>
          <p:cNvPr id="2052" name="Picture 4" descr="C:\Users\MSR\Desktop\Logos\cow.jpg"/>
          <p:cNvPicPr>
            <a:picLocks noChangeAspect="1" noChangeArrowheads="1"/>
          </p:cNvPicPr>
          <p:nvPr/>
        </p:nvPicPr>
        <p:blipFill>
          <a:blip r:embed="rId3"/>
          <a:srcRect/>
          <a:stretch>
            <a:fillRect/>
          </a:stretch>
        </p:blipFill>
        <p:spPr bwMode="auto">
          <a:xfrm>
            <a:off x="5821680" y="4114800"/>
            <a:ext cx="3017520" cy="2514600"/>
          </a:xfrm>
          <a:prstGeom prst="rect">
            <a:avLst/>
          </a:prstGeom>
          <a:ln>
            <a:noFill/>
          </a:ln>
          <a:effectLst>
            <a:softEdge rad="112500"/>
          </a:effectLst>
        </p:spPr>
      </p:pic>
      <p:pic>
        <p:nvPicPr>
          <p:cNvPr id="2053" name="Picture 5" descr="C:\Users\MSR\Desktop\Logos\drip-irrigation-sprinklers-systems-250x250.jpg"/>
          <p:cNvPicPr>
            <a:picLocks noChangeAspect="1" noChangeArrowheads="1"/>
          </p:cNvPicPr>
          <p:nvPr/>
        </p:nvPicPr>
        <p:blipFill>
          <a:blip r:embed="rId4"/>
          <a:srcRect/>
          <a:stretch>
            <a:fillRect/>
          </a:stretch>
        </p:blipFill>
        <p:spPr bwMode="auto">
          <a:xfrm>
            <a:off x="76200" y="76200"/>
            <a:ext cx="3358445" cy="2667000"/>
          </a:xfrm>
          <a:prstGeom prst="rect">
            <a:avLst/>
          </a:prstGeom>
          <a:ln>
            <a:noFill/>
          </a:ln>
          <a:effectLst>
            <a:softEdge rad="112500"/>
          </a:effectLst>
        </p:spPr>
      </p:pic>
      <p:pic>
        <p:nvPicPr>
          <p:cNvPr id="2057" name="Picture 9" descr="C:\Users\MSR\Desktop\Logos\neem1.jpg"/>
          <p:cNvPicPr>
            <a:picLocks noChangeAspect="1" noChangeArrowheads="1"/>
          </p:cNvPicPr>
          <p:nvPr/>
        </p:nvPicPr>
        <p:blipFill>
          <a:blip r:embed="rId5"/>
          <a:srcRect/>
          <a:stretch>
            <a:fillRect/>
          </a:stretch>
        </p:blipFill>
        <p:spPr bwMode="auto">
          <a:xfrm>
            <a:off x="152400" y="4062663"/>
            <a:ext cx="3505200" cy="2490537"/>
          </a:xfrm>
          <a:prstGeom prst="rect">
            <a:avLst/>
          </a:prstGeom>
          <a:ln>
            <a:noFill/>
          </a:ln>
          <a:effectLst>
            <a:softEdge rad="112500"/>
          </a:effectLst>
        </p:spPr>
      </p:pic>
      <p:sp>
        <p:nvSpPr>
          <p:cNvPr id="14" name="TextBox 13"/>
          <p:cNvSpPr txBox="1"/>
          <p:nvPr/>
        </p:nvSpPr>
        <p:spPr>
          <a:xfrm>
            <a:off x="609601" y="2133600"/>
            <a:ext cx="2057400" cy="369332"/>
          </a:xfrm>
          <a:prstGeom prst="rect">
            <a:avLst/>
          </a:prstGeom>
          <a:solidFill>
            <a:srgbClr val="00B0F0"/>
          </a:solidFill>
        </p:spPr>
        <p:txBody>
          <a:bodyPr wrap="square" rtlCol="0">
            <a:spAutoFit/>
          </a:bodyPr>
          <a:lstStyle/>
          <a:p>
            <a:pPr algn="ctr"/>
            <a:r>
              <a:rPr lang="en-US" b="1" dirty="0" smtClean="0"/>
              <a:t>Micro Irrigation</a:t>
            </a:r>
            <a:endParaRPr lang="en-US" b="1" dirty="0"/>
          </a:p>
        </p:txBody>
      </p:sp>
      <p:sp>
        <p:nvSpPr>
          <p:cNvPr id="15" name="TextBox 14"/>
          <p:cNvSpPr txBox="1"/>
          <p:nvPr/>
        </p:nvSpPr>
        <p:spPr>
          <a:xfrm>
            <a:off x="6553200" y="2133600"/>
            <a:ext cx="1873270" cy="369332"/>
          </a:xfrm>
          <a:prstGeom prst="rect">
            <a:avLst/>
          </a:prstGeom>
          <a:solidFill>
            <a:srgbClr val="00B0F0"/>
          </a:solidFill>
        </p:spPr>
        <p:txBody>
          <a:bodyPr wrap="none" rtlCol="0">
            <a:spAutoFit/>
          </a:bodyPr>
          <a:lstStyle/>
          <a:p>
            <a:r>
              <a:rPr lang="en-US" dirty="0" smtClean="0"/>
              <a:t>Organic Farming</a:t>
            </a:r>
            <a:endParaRPr lang="en-US" dirty="0"/>
          </a:p>
        </p:txBody>
      </p:sp>
      <p:sp>
        <p:nvSpPr>
          <p:cNvPr id="16" name="TextBox 15"/>
          <p:cNvSpPr txBox="1"/>
          <p:nvPr/>
        </p:nvSpPr>
        <p:spPr>
          <a:xfrm>
            <a:off x="228600" y="6019800"/>
            <a:ext cx="3124200" cy="369332"/>
          </a:xfrm>
          <a:prstGeom prst="rect">
            <a:avLst/>
          </a:prstGeom>
          <a:solidFill>
            <a:srgbClr val="00B0F0"/>
          </a:solidFill>
        </p:spPr>
        <p:txBody>
          <a:bodyPr wrap="square" rtlCol="0">
            <a:spAutoFit/>
          </a:bodyPr>
          <a:lstStyle/>
          <a:p>
            <a:pPr algn="ctr"/>
            <a:r>
              <a:rPr lang="en-US" dirty="0" smtClean="0"/>
              <a:t>Non Pesticide Management</a:t>
            </a:r>
            <a:endParaRPr lang="en-US" dirty="0"/>
          </a:p>
        </p:txBody>
      </p:sp>
      <p:sp>
        <p:nvSpPr>
          <p:cNvPr id="17" name="TextBox 16"/>
          <p:cNvSpPr txBox="1"/>
          <p:nvPr/>
        </p:nvSpPr>
        <p:spPr>
          <a:xfrm>
            <a:off x="6477000" y="6172200"/>
            <a:ext cx="1905000" cy="381000"/>
          </a:xfrm>
          <a:prstGeom prst="rect">
            <a:avLst/>
          </a:prstGeom>
          <a:solidFill>
            <a:srgbClr val="00B0F0"/>
          </a:solidFill>
        </p:spPr>
        <p:txBody>
          <a:bodyPr wrap="square" rtlCol="0">
            <a:spAutoFit/>
          </a:bodyPr>
          <a:lstStyle/>
          <a:p>
            <a:pPr algn="ctr"/>
            <a:r>
              <a:rPr lang="en-US" dirty="0" smtClean="0"/>
              <a:t>Natural Farming</a:t>
            </a:r>
            <a:endParaRPr lang="en-US" dirty="0"/>
          </a:p>
        </p:txBody>
      </p:sp>
      <p:pic>
        <p:nvPicPr>
          <p:cNvPr id="2060" name="Picture 12" descr="C:\Users\MSR\Desktop\Logos\VJ04ONGOLE5RED_CHI_1825351f.jpg"/>
          <p:cNvPicPr>
            <a:picLocks noChangeAspect="1" noChangeArrowheads="1"/>
          </p:cNvPicPr>
          <p:nvPr/>
        </p:nvPicPr>
        <p:blipFill>
          <a:blip r:embed="rId6"/>
          <a:srcRect/>
          <a:stretch>
            <a:fillRect/>
          </a:stretch>
        </p:blipFill>
        <p:spPr bwMode="auto">
          <a:xfrm>
            <a:off x="3200400" y="2426659"/>
            <a:ext cx="2895600" cy="1916741"/>
          </a:xfrm>
          <a:prstGeom prst="rect">
            <a:avLst/>
          </a:prstGeom>
          <a:ln>
            <a:noFill/>
          </a:ln>
          <a:effectLst>
            <a:softEdge rad="112500"/>
          </a:effectLst>
        </p:spPr>
      </p:pic>
      <p:sp>
        <p:nvSpPr>
          <p:cNvPr id="23" name="TextBox 22"/>
          <p:cNvSpPr txBox="1"/>
          <p:nvPr/>
        </p:nvSpPr>
        <p:spPr>
          <a:xfrm>
            <a:off x="3886200" y="3810000"/>
            <a:ext cx="1600200" cy="381000"/>
          </a:xfrm>
          <a:prstGeom prst="rect">
            <a:avLst/>
          </a:prstGeom>
          <a:solidFill>
            <a:srgbClr val="00B0F0"/>
          </a:solidFill>
        </p:spPr>
        <p:txBody>
          <a:bodyPr wrap="square" rtlCol="0">
            <a:spAutoFit/>
          </a:bodyPr>
          <a:lstStyle/>
          <a:p>
            <a:pPr algn="ctr"/>
            <a:r>
              <a:rPr lang="en-US" dirty="0" smtClean="0"/>
              <a:t>Healthy Crop</a:t>
            </a:r>
            <a:endParaRPr lang="en-US" dirty="0"/>
          </a:p>
        </p:txBody>
      </p:sp>
      <p:sp>
        <p:nvSpPr>
          <p:cNvPr id="13" name="Slide Number Placeholder 12"/>
          <p:cNvSpPr>
            <a:spLocks noGrp="1"/>
          </p:cNvSpPr>
          <p:nvPr>
            <p:ph type="sldNum" sz="quarter" idx="12"/>
          </p:nvPr>
        </p:nvSpPr>
        <p:spPr/>
        <p:txBody>
          <a:bodyPr/>
          <a:lstStyle/>
          <a:p>
            <a:fld id="{19FC8415-EFAC-4C0D-A864-1847104DEE2A}" type="slidenum">
              <a:rPr lang="en-IN" smtClean="0"/>
              <a:pPr/>
              <a:t>51</a:t>
            </a:fld>
            <a:endParaRPr lang="en-IN"/>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G:\ \Photos\Soil.jpg"/>
          <p:cNvPicPr>
            <a:picLocks noChangeAspect="1" noChangeArrowheads="1"/>
          </p:cNvPicPr>
          <p:nvPr/>
        </p:nvPicPr>
        <p:blipFill>
          <a:blip r:embed="rId2"/>
          <a:srcRect/>
          <a:stretch>
            <a:fillRect/>
          </a:stretch>
        </p:blipFill>
        <p:spPr bwMode="auto">
          <a:xfrm>
            <a:off x="762000" y="600456"/>
            <a:ext cx="7772400" cy="4352544"/>
          </a:xfrm>
          <a:prstGeom prst="rect">
            <a:avLst/>
          </a:prstGeom>
          <a:noFill/>
        </p:spPr>
      </p:pic>
      <p:sp>
        <p:nvSpPr>
          <p:cNvPr id="5" name="Rectangle 4"/>
          <p:cNvSpPr/>
          <p:nvPr/>
        </p:nvSpPr>
        <p:spPr>
          <a:xfrm>
            <a:off x="2743200" y="4114800"/>
            <a:ext cx="3654718"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Thank You</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Rectangle 5"/>
          <p:cNvSpPr/>
          <p:nvPr/>
        </p:nvSpPr>
        <p:spPr>
          <a:xfrm>
            <a:off x="228600" y="5257800"/>
            <a:ext cx="8686800" cy="800219"/>
          </a:xfrm>
          <a:prstGeom prst="rect">
            <a:avLst/>
          </a:prstGeom>
          <a:solidFill>
            <a:schemeClr val="accent1">
              <a:lumMod val="40000"/>
              <a:lumOff val="60000"/>
            </a:schemeClr>
          </a:solidFill>
        </p:spPr>
        <p:txBody>
          <a:bodyPr wrap="square">
            <a:spAutoFit/>
          </a:bodyPr>
          <a:lstStyle/>
          <a:p>
            <a:r>
              <a:rPr lang="en-US" sz="2800" i="1" dirty="0" smtClean="0">
                <a:solidFill>
                  <a:srgbClr val="7030A0"/>
                </a:solidFill>
              </a:rPr>
              <a:t>The future belongs to Nations who have grains not guns.</a:t>
            </a:r>
          </a:p>
          <a:p>
            <a:pPr algn="r"/>
            <a:r>
              <a:rPr lang="en-US" dirty="0" smtClean="0">
                <a:solidFill>
                  <a:schemeClr val="bg2"/>
                </a:solidFill>
              </a:rPr>
              <a:t>MS </a:t>
            </a:r>
            <a:r>
              <a:rPr lang="en-US" dirty="0" err="1" smtClean="0">
                <a:solidFill>
                  <a:schemeClr val="bg2"/>
                </a:solidFill>
              </a:rPr>
              <a:t>Swaminathan</a:t>
            </a:r>
            <a:endParaRPr lang="en-US" dirty="0" smtClean="0">
              <a:solidFill>
                <a:schemeClr val="bg2"/>
              </a:solidFill>
            </a:endParaRPr>
          </a:p>
        </p:txBody>
      </p:sp>
      <p:sp>
        <p:nvSpPr>
          <p:cNvPr id="8" name="Slide Number Placeholder 7"/>
          <p:cNvSpPr>
            <a:spLocks noGrp="1"/>
          </p:cNvSpPr>
          <p:nvPr>
            <p:ph type="sldNum" sz="quarter" idx="12"/>
          </p:nvPr>
        </p:nvSpPr>
        <p:spPr/>
        <p:txBody>
          <a:bodyPr/>
          <a:lstStyle/>
          <a:p>
            <a:fld id="{19FC8415-EFAC-4C0D-A864-1847104DEE2A}" type="slidenum">
              <a:rPr lang="en-IN" smtClean="0"/>
              <a:pPr/>
              <a:t>52</a:t>
            </a:fld>
            <a:endParaRPr lang="en-IN"/>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SR\Desktop\Logos\Green-Nature-Trees-l.jpg"/>
          <p:cNvPicPr>
            <a:picLocks noChangeAspect="1" noChangeArrowheads="1"/>
          </p:cNvPicPr>
          <p:nvPr/>
        </p:nvPicPr>
        <p:blipFill>
          <a:blip r:embed="rId2"/>
          <a:srcRect t="11111" b="13827"/>
          <a:stretch>
            <a:fillRect/>
          </a:stretch>
        </p:blipFill>
        <p:spPr bwMode="auto">
          <a:xfrm>
            <a:off x="0" y="0"/>
            <a:ext cx="9144000" cy="5562600"/>
          </a:xfrm>
          <a:prstGeom prst="rect">
            <a:avLst/>
          </a:prstGeom>
          <a:noFill/>
        </p:spPr>
      </p:pic>
      <p:sp>
        <p:nvSpPr>
          <p:cNvPr id="3" name="Content Placeholder 2"/>
          <p:cNvSpPr>
            <a:spLocks noGrp="1"/>
          </p:cNvSpPr>
          <p:nvPr>
            <p:ph idx="1"/>
          </p:nvPr>
        </p:nvSpPr>
        <p:spPr>
          <a:xfrm>
            <a:off x="0" y="5562600"/>
            <a:ext cx="9144000" cy="1143000"/>
          </a:xfrm>
        </p:spPr>
        <p:txBody>
          <a:bodyPr>
            <a:noAutofit/>
          </a:bodyPr>
          <a:lstStyle/>
          <a:p>
            <a:pPr marL="0" indent="0">
              <a:spcBef>
                <a:spcPts val="0"/>
              </a:spcBef>
              <a:buNone/>
            </a:pPr>
            <a:r>
              <a:rPr lang="en-US" sz="2800" b="1" i="1" dirty="0" smtClean="0">
                <a:solidFill>
                  <a:schemeClr val="accent3">
                    <a:lumMod val="20000"/>
                    <a:lumOff val="80000"/>
                  </a:schemeClr>
                </a:solidFill>
              </a:rPr>
              <a:t>The discovery of agriculture was the first big step toward a civilized life. </a:t>
            </a:r>
          </a:p>
          <a:p>
            <a:pPr algn="r">
              <a:buNone/>
            </a:pPr>
            <a:r>
              <a:rPr lang="en-US" sz="2400" dirty="0" smtClean="0">
                <a:solidFill>
                  <a:srgbClr val="66FF33"/>
                </a:solidFill>
              </a:rPr>
              <a:t>Arthur Keith</a:t>
            </a:r>
          </a:p>
          <a:p>
            <a:pPr>
              <a:buNone/>
            </a:pPr>
            <a:endParaRPr lang="en-US" sz="2400" dirty="0"/>
          </a:p>
        </p:txBody>
      </p:sp>
      <p:sp>
        <p:nvSpPr>
          <p:cNvPr id="5" name="Slide Number Placeholder 4"/>
          <p:cNvSpPr>
            <a:spLocks noGrp="1"/>
          </p:cNvSpPr>
          <p:nvPr>
            <p:ph type="sldNum" sz="quarter" idx="12"/>
          </p:nvPr>
        </p:nvSpPr>
        <p:spPr/>
        <p:txBody>
          <a:bodyPr/>
          <a:lstStyle/>
          <a:p>
            <a:fld id="{19FC8415-EFAC-4C0D-A864-1847104DEE2A}" type="slidenum">
              <a:rPr lang="en-IN" smtClean="0"/>
              <a:pPr/>
              <a:t>6</a:t>
            </a:fld>
            <a:endParaRPr lang="en-IN"/>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SR\Desktop\Logos\GREEN_REVOLUTION_web.jpg"/>
          <p:cNvPicPr>
            <a:picLocks noChangeAspect="1" noChangeArrowheads="1"/>
          </p:cNvPicPr>
          <p:nvPr/>
        </p:nvPicPr>
        <p:blipFill>
          <a:blip r:embed="rId2"/>
          <a:srcRect b="10142"/>
          <a:stretch>
            <a:fillRect/>
          </a:stretch>
        </p:blipFill>
        <p:spPr bwMode="auto">
          <a:xfrm>
            <a:off x="0" y="0"/>
            <a:ext cx="9144000" cy="6847154"/>
          </a:xfrm>
          <a:prstGeom prst="rect">
            <a:avLst/>
          </a:prstGeom>
          <a:noFill/>
        </p:spPr>
      </p:pic>
      <p:sp>
        <p:nvSpPr>
          <p:cNvPr id="4" name="Slide Number Placeholder 3"/>
          <p:cNvSpPr>
            <a:spLocks noGrp="1"/>
          </p:cNvSpPr>
          <p:nvPr>
            <p:ph type="sldNum" sz="quarter" idx="12"/>
          </p:nvPr>
        </p:nvSpPr>
        <p:spPr/>
        <p:txBody>
          <a:bodyPr/>
          <a:lstStyle/>
          <a:p>
            <a:fld id="{19FC8415-EFAC-4C0D-A864-1847104DEE2A}" type="slidenum">
              <a:rPr lang="en-IN" smtClean="0"/>
              <a:pPr/>
              <a:t>7</a:t>
            </a:fld>
            <a:endParaRPr lang="en-IN"/>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2">
                <a:tint val="83000"/>
                <a:satMod val="320000"/>
              </a:schemeClr>
            </a:gs>
            <a:gs pos="49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rot="21142264">
            <a:off x="1076208" y="245951"/>
            <a:ext cx="6348413" cy="914400"/>
          </a:xfrm>
        </p:spPr>
        <p:txBody>
          <a:bodyPr>
            <a:normAutofit fontScale="90000"/>
          </a:bodyPr>
          <a:lstStyle/>
          <a:p>
            <a:pPr eaLnBrk="1" hangingPunct="1"/>
            <a:r>
              <a:rPr lang="en-US" altLang="en-US" dirty="0" smtClean="0">
                <a:latin typeface="Times New Roman" panose="02020603050405020304" pitchFamily="18" charset="0"/>
                <a:cs typeface="Times New Roman" panose="02020603050405020304" pitchFamily="18" charset="0"/>
              </a:rPr>
              <a:t>Father of </a:t>
            </a:r>
            <a:r>
              <a:rPr lang="en-US" altLang="en-US" i="1" dirty="0" smtClean="0">
                <a:latin typeface="Times New Roman" panose="02020603050405020304" pitchFamily="18" charset="0"/>
                <a:cs typeface="Times New Roman" panose="02020603050405020304" pitchFamily="18" charset="0"/>
              </a:rPr>
              <a:t>Green Revolution</a:t>
            </a:r>
            <a:endParaRPr lang="en-IN" altLang="en-US" dirty="0" smtClean="0"/>
          </a:p>
        </p:txBody>
      </p:sp>
      <p:pic>
        <p:nvPicPr>
          <p:cNvPr id="5"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rot="21133356">
            <a:off x="1353489" y="1267949"/>
            <a:ext cx="6715690" cy="5036310"/>
          </a:xfrm>
        </p:spPr>
      </p:pic>
      <p:sp>
        <p:nvSpPr>
          <p:cNvPr id="7" name="Slide Number Placeholder 6"/>
          <p:cNvSpPr>
            <a:spLocks noGrp="1"/>
          </p:cNvSpPr>
          <p:nvPr>
            <p:ph type="sldNum" sz="quarter" idx="12"/>
          </p:nvPr>
        </p:nvSpPr>
        <p:spPr/>
        <p:txBody>
          <a:bodyPr/>
          <a:lstStyle/>
          <a:p>
            <a:fld id="{19FC8415-EFAC-4C0D-A864-1847104DEE2A}" type="slidenum">
              <a:rPr lang="en-IN" smtClean="0"/>
              <a:pPr/>
              <a:t>8</a:t>
            </a:fld>
            <a:endParaRPr lang="en-IN"/>
          </a:p>
        </p:txBody>
      </p:sp>
    </p:spTree>
    <p:extLst>
      <p:ext uri="{BB962C8B-B14F-4D97-AF65-F5344CB8AC3E}">
        <p14:creationId xmlns="" xmlns:p14="http://schemas.microsoft.com/office/powerpoint/2010/main" val="8646933"/>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2">
                <a:tint val="83000"/>
                <a:satMod val="320000"/>
              </a:schemeClr>
            </a:gs>
            <a:gs pos="49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Title 1"/>
          <p:cNvSpPr txBox="1">
            <a:spLocks/>
          </p:cNvSpPr>
          <p:nvPr/>
        </p:nvSpPr>
        <p:spPr>
          <a:xfrm>
            <a:off x="476026" y="143272"/>
            <a:ext cx="8260408" cy="115212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4000" b="1" dirty="0" smtClean="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Strategies adopted for Green Revolution</a:t>
            </a:r>
          </a:p>
        </p:txBody>
      </p:sp>
      <p:sp>
        <p:nvSpPr>
          <p:cNvPr id="5" name="Content Placeholder 2"/>
          <p:cNvSpPr>
            <a:spLocks noGrp="1"/>
          </p:cNvSpPr>
          <p:nvPr>
            <p:ph idx="1"/>
          </p:nvPr>
        </p:nvSpPr>
        <p:spPr>
          <a:xfrm>
            <a:off x="352586" y="1600200"/>
            <a:ext cx="8507288" cy="3313584"/>
          </a:xfrm>
        </p:spPr>
        <p:txBody>
          <a:bodyPr>
            <a:noAutofit/>
          </a:bodyPr>
          <a:lstStyle/>
          <a:p>
            <a:pPr eaLnBrk="1" hangingPunct="1">
              <a:spcAft>
                <a:spcPts val="1200"/>
              </a:spcAft>
              <a:buFont typeface="Arial" panose="020B0604020202020204" pitchFamily="34" charset="0"/>
              <a:buChar char="•"/>
            </a:pPr>
            <a:r>
              <a:rPr lang="en-US" altLang="en-US" sz="2800" dirty="0" smtClean="0">
                <a:cs typeface="Times New Roman" panose="02020603050405020304" pitchFamily="18" charset="0"/>
              </a:rPr>
              <a:t>Use of High yielding varieties</a:t>
            </a:r>
          </a:p>
          <a:p>
            <a:pPr eaLnBrk="1" hangingPunct="1">
              <a:spcAft>
                <a:spcPts val="1200"/>
              </a:spcAft>
              <a:buFont typeface="Arial" panose="020B0604020202020204" pitchFamily="34" charset="0"/>
              <a:buChar char="•"/>
            </a:pPr>
            <a:r>
              <a:rPr lang="en-US" altLang="en-US" sz="2800" dirty="0" smtClean="0">
                <a:cs typeface="Times New Roman" panose="02020603050405020304" pitchFamily="18" charset="0"/>
              </a:rPr>
              <a:t>Use of chemical fertilizers and pesticides</a:t>
            </a:r>
          </a:p>
          <a:p>
            <a:pPr eaLnBrk="1" hangingPunct="1">
              <a:spcAft>
                <a:spcPts val="1200"/>
              </a:spcAft>
              <a:buFont typeface="Arial" panose="020B0604020202020204" pitchFamily="34" charset="0"/>
              <a:buChar char="•"/>
            </a:pPr>
            <a:r>
              <a:rPr lang="en-US" altLang="en-US" sz="2800" dirty="0" smtClean="0">
                <a:cs typeface="Times New Roman" panose="02020603050405020304" pitchFamily="18" charset="0"/>
              </a:rPr>
              <a:t>New projects were built, irrigation potential generated </a:t>
            </a:r>
          </a:p>
          <a:p>
            <a:pPr eaLnBrk="1" hangingPunct="1">
              <a:spcAft>
                <a:spcPts val="1200"/>
              </a:spcAft>
              <a:buFont typeface="Arial" panose="020B0604020202020204" pitchFamily="34" charset="0"/>
              <a:buChar char="•"/>
            </a:pPr>
            <a:r>
              <a:rPr lang="en-US" altLang="en-US" sz="2800" dirty="0" smtClean="0">
                <a:cs typeface="Times New Roman" panose="02020603050405020304" pitchFamily="18" charset="0"/>
              </a:rPr>
              <a:t>Use  of  tractors, motor pumps &amp; farm machinery increased</a:t>
            </a:r>
          </a:p>
          <a:p>
            <a:pPr eaLnBrk="1" hangingPunct="1">
              <a:buFont typeface="Arial" panose="020B0604020202020204" pitchFamily="34" charset="0"/>
              <a:buChar char="•"/>
            </a:pPr>
            <a:r>
              <a:rPr lang="en-US" altLang="en-US" sz="2800" dirty="0" smtClean="0">
                <a:cs typeface="Times New Roman" panose="02020603050405020304" pitchFamily="18" charset="0"/>
              </a:rPr>
              <a:t>Banks lent  Agricultural loans  to farmers </a:t>
            </a:r>
          </a:p>
          <a:p>
            <a:pPr marL="273050" indent="11113" eaLnBrk="1" hangingPunct="1">
              <a:spcAft>
                <a:spcPts val="1200"/>
              </a:spcAft>
              <a:buNone/>
            </a:pPr>
            <a:r>
              <a:rPr lang="en-US" altLang="en-US" sz="2000" i="1" dirty="0" smtClean="0">
                <a:solidFill>
                  <a:srgbClr val="FFC000"/>
                </a:solidFill>
                <a:cs typeface="Times New Roman" panose="02020603050405020304" pitchFamily="18" charset="0"/>
              </a:rPr>
              <a:t>(the GOI Nationalized 14 largest commercial banks having 85% of deposits in the country during 1969)</a:t>
            </a:r>
          </a:p>
        </p:txBody>
      </p:sp>
      <p:sp>
        <p:nvSpPr>
          <p:cNvPr id="7" name="Slide Number Placeholder 6"/>
          <p:cNvSpPr>
            <a:spLocks noGrp="1"/>
          </p:cNvSpPr>
          <p:nvPr>
            <p:ph type="sldNum" sz="quarter" idx="12"/>
          </p:nvPr>
        </p:nvSpPr>
        <p:spPr/>
        <p:txBody>
          <a:bodyPr/>
          <a:lstStyle/>
          <a:p>
            <a:fld id="{19FC8415-EFAC-4C0D-A864-1847104DEE2A}" type="slidenum">
              <a:rPr lang="en-IN" smtClean="0"/>
              <a:pPr/>
              <a:t>9</a:t>
            </a:fld>
            <a:endParaRPr lang="en-IN"/>
          </a:p>
        </p:txBody>
      </p:sp>
    </p:spTree>
    <p:extLst>
      <p:ext uri="{BB962C8B-B14F-4D97-AF65-F5344CB8AC3E}">
        <p14:creationId xmlns="" xmlns:p14="http://schemas.microsoft.com/office/powerpoint/2010/main" val="919442936"/>
      </p:ext>
    </p:extLst>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818</TotalTime>
  <Words>2602</Words>
  <Application>Microsoft Office PowerPoint</Application>
  <PresentationFormat>On-screen Show (4:3)</PresentationFormat>
  <Paragraphs>682</Paragraphs>
  <Slides>52</Slides>
  <Notes>3</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Flow</vt:lpstr>
      <vt:lpstr>SOIL HEALTH CARD SCHEME</vt:lpstr>
      <vt:lpstr>Slide 2</vt:lpstr>
      <vt:lpstr>PRE HISTORY</vt:lpstr>
      <vt:lpstr>RECOMMENDED BALANCED DIET AS PER INDIAN STANDARDS</vt:lpstr>
      <vt:lpstr>Slide 5</vt:lpstr>
      <vt:lpstr>Slide 6</vt:lpstr>
      <vt:lpstr>Slide 7</vt:lpstr>
      <vt:lpstr>Father of Green Revolution</vt:lpstr>
      <vt:lpstr>Slide 9</vt:lpstr>
      <vt:lpstr>Slide 10</vt:lpstr>
      <vt:lpstr>Aftermath</vt:lpstr>
      <vt:lpstr>Trends in fertiliser consumption (N, P and K) in India</vt:lpstr>
      <vt:lpstr>Pesticide Consumption over the years in India</vt:lpstr>
      <vt:lpstr>Per hectare fertiliser use by states in India</vt:lpstr>
      <vt:lpstr>Slide 15</vt:lpstr>
      <vt:lpstr>Slide 16</vt:lpstr>
      <vt:lpstr>SOIL HEALTH DEGRADATION</vt:lpstr>
      <vt:lpstr>Father of Green Revolution in India M.S SWAMINATHAN  </vt:lpstr>
      <vt:lpstr>RELEVANCE OF SOIL HEALTH CARD FOR GUNTUR DISTRICT</vt:lpstr>
      <vt:lpstr>COMPARITIVE PRODUCTIVITY</vt:lpstr>
      <vt:lpstr>Slide 21</vt:lpstr>
      <vt:lpstr>Slide 22</vt:lpstr>
      <vt:lpstr>INTENSIVE SOIL SAMPLING</vt:lpstr>
      <vt:lpstr>Target and Achievement – 2015-16</vt:lpstr>
      <vt:lpstr>Slide 25</vt:lpstr>
      <vt:lpstr>Slide 26</vt:lpstr>
      <vt:lpstr>Slide 27</vt:lpstr>
      <vt:lpstr>Strengthening Lab to test Micro Nutrients</vt:lpstr>
      <vt:lpstr>STEPS TO DEPLOY TRAINED SOIL SCIENTISTS TO FILL UP VACANCIES INTO LABS </vt:lpstr>
      <vt:lpstr>Slide 30</vt:lpstr>
      <vt:lpstr>TRAININGS AND WORK SHOPS</vt:lpstr>
      <vt:lpstr>MEASURES TAKEN TO COMPLETE SAMPLE ANALYSIS IN TIME </vt:lpstr>
      <vt:lpstr>PLANNING</vt:lpstr>
      <vt:lpstr>Farmers Involvement  and Campaign for Soil Sample Collection / Card distribution and educating farmers</vt:lpstr>
      <vt:lpstr>Method of soil sample collection</vt:lpstr>
      <vt:lpstr>Awareness on Soil Health Management.</vt:lpstr>
      <vt:lpstr>Innovative measures adopted</vt:lpstr>
      <vt:lpstr>Sample Collection Details Screen</vt:lpstr>
      <vt:lpstr>Farmer Details Entry</vt:lpstr>
      <vt:lpstr>Sample Collection Details</vt:lpstr>
      <vt:lpstr>STL Login</vt:lpstr>
      <vt:lpstr>Slide 42</vt:lpstr>
      <vt:lpstr>Slide 43</vt:lpstr>
      <vt:lpstr>Exact Location of Zoom View </vt:lpstr>
      <vt:lpstr>Slide 45</vt:lpstr>
      <vt:lpstr>Outcome of the Scheme – 2015-16</vt:lpstr>
      <vt:lpstr>Suggestions for improvement in the Scheme</vt:lpstr>
      <vt:lpstr>ORGANIZATION OF THE WORLD SOIL DAY</vt:lpstr>
      <vt:lpstr>World Soil Day Celebrations</vt:lpstr>
      <vt:lpstr>Guntur District  Stepping towards Chemical free Agriculture</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adrlam</dc:creator>
  <cp:lastModifiedBy>MSR</cp:lastModifiedBy>
  <cp:revision>361</cp:revision>
  <cp:lastPrinted>2016-02-26T16:26:48Z</cp:lastPrinted>
  <dcterms:created xsi:type="dcterms:W3CDTF">2016-02-26T08:24:22Z</dcterms:created>
  <dcterms:modified xsi:type="dcterms:W3CDTF">2016-02-27T14:26:33Z</dcterms:modified>
</cp:coreProperties>
</file>