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304" r:id="rId3"/>
    <p:sldId id="305" r:id="rId4"/>
    <p:sldId id="306" r:id="rId5"/>
    <p:sldId id="295" r:id="rId6"/>
    <p:sldId id="294" r:id="rId7"/>
    <p:sldId id="297" r:id="rId8"/>
    <p:sldId id="290" r:id="rId9"/>
    <p:sldId id="298" r:id="rId10"/>
    <p:sldId id="281" r:id="rId11"/>
    <p:sldId id="287" r:id="rId12"/>
    <p:sldId id="257" r:id="rId13"/>
    <p:sldId id="283" r:id="rId14"/>
    <p:sldId id="284" r:id="rId15"/>
    <p:sldId id="259" r:id="rId16"/>
    <p:sldId id="273" r:id="rId17"/>
    <p:sldId id="274" r:id="rId18"/>
    <p:sldId id="275" r:id="rId19"/>
    <p:sldId id="276" r:id="rId20"/>
    <p:sldId id="301" r:id="rId21"/>
    <p:sldId id="269" r:id="rId22"/>
    <p:sldId id="262" r:id="rId23"/>
    <p:sldId id="261" r:id="rId24"/>
    <p:sldId id="263" r:id="rId25"/>
    <p:sldId id="270" r:id="rId26"/>
    <p:sldId id="280" r:id="rId27"/>
    <p:sldId id="285" r:id="rId28"/>
    <p:sldId id="271" r:id="rId29"/>
    <p:sldId id="272" r:id="rId30"/>
    <p:sldId id="30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72"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5D9374D-A913-4E73-9115-FF06DDE677FC}" type="datetimeFigureOut">
              <a:rPr lang="en-US" smtClean="0"/>
              <a:pPr/>
              <a:t>27-Feb-16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6839529-B0AE-44C4-92B9-C354831FA8A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D9374D-A913-4E73-9115-FF06DDE677FC}"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39529-B0AE-44C4-92B9-C354831FA8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D9374D-A913-4E73-9115-FF06DDE677FC}"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39529-B0AE-44C4-92B9-C354831FA8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5D9374D-A913-4E73-9115-FF06DDE677FC}"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39529-B0AE-44C4-92B9-C354831FA8A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D9374D-A913-4E73-9115-FF06DDE677FC}" type="datetimeFigureOut">
              <a:rPr lang="en-US" smtClean="0"/>
              <a:pPr/>
              <a:t>27-Feb-16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6839529-B0AE-44C4-92B9-C354831FA8A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5D9374D-A913-4E73-9115-FF06DDE677FC}" type="datetimeFigureOut">
              <a:rPr lang="en-US" smtClean="0"/>
              <a:pPr/>
              <a:t>27-Feb-16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39529-B0AE-44C4-92B9-C354831FA8A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5D9374D-A913-4E73-9115-FF06DDE677FC}" type="datetimeFigureOut">
              <a:rPr lang="en-US" smtClean="0"/>
              <a:pPr/>
              <a:t>27-Feb-16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39529-B0AE-44C4-92B9-C354831FA8A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D9374D-A913-4E73-9115-FF06DDE677FC}" type="datetimeFigureOut">
              <a:rPr lang="en-US" smtClean="0"/>
              <a:pPr/>
              <a:t>27-Feb-16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39529-B0AE-44C4-92B9-C354831FA8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9374D-A913-4E73-9115-FF06DDE677FC}" type="datetimeFigureOut">
              <a:rPr lang="en-US" smtClean="0"/>
              <a:pPr/>
              <a:t>27-Feb-16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39529-B0AE-44C4-92B9-C354831FA8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D9374D-A913-4E73-9115-FF06DDE677FC}" type="datetimeFigureOut">
              <a:rPr lang="en-US" smtClean="0"/>
              <a:pPr/>
              <a:t>27-Feb-16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39529-B0AE-44C4-92B9-C354831FA8A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D9374D-A913-4E73-9115-FF06DDE677FC}" type="datetimeFigureOut">
              <a:rPr lang="en-US" smtClean="0"/>
              <a:pPr/>
              <a:t>27-Feb-16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6839529-B0AE-44C4-92B9-C354831FA8A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5D9374D-A913-4E73-9115-FF06DDE677FC}" type="datetimeFigureOut">
              <a:rPr lang="en-US" smtClean="0"/>
              <a:pPr/>
              <a:t>27-Feb-16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6839529-B0AE-44C4-92B9-C354831FA8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600200" y="457200"/>
          <a:ext cx="6096000" cy="4940968"/>
        </p:xfrm>
        <a:graphic>
          <a:graphicData uri="http://schemas.openxmlformats.org/presentationml/2006/ole">
            <p:oleObj spid="_x0000_s1026" name="Acrobat Document" r:id="rId3" imgW="20459520" imgH="32550480" progId="AcroExch.Document.11">
              <p:embed/>
            </p:oleObj>
          </a:graphicData>
        </a:graphic>
      </p:graphicFrame>
      <p:sp>
        <p:nvSpPr>
          <p:cNvPr id="3" name="Title 1"/>
          <p:cNvSpPr txBox="1">
            <a:spLocks/>
          </p:cNvSpPr>
          <p:nvPr/>
        </p:nvSpPr>
        <p:spPr>
          <a:xfrm>
            <a:off x="457200" y="5562600"/>
            <a:ext cx="8153400" cy="9144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District Hamirpur, HP</a:t>
            </a:r>
            <a:endParaRPr kumimoji="0" lang="en-US" sz="50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7088"/>
          </a:xfrm>
        </p:spPr>
        <p:txBody>
          <a:bodyPr>
            <a:noAutofit/>
          </a:bodyPr>
          <a:lstStyle/>
          <a:p>
            <a:pPr algn="ctr"/>
            <a:r>
              <a:rPr lang="en-IN" b="1" dirty="0" smtClean="0">
                <a:solidFill>
                  <a:srgbClr val="C00000"/>
                </a:solidFill>
                <a:latin typeface="Times New Roman" pitchFamily="18" charset="0"/>
                <a:ea typeface="+mn-ea"/>
                <a:cs typeface="Times New Roman" pitchFamily="18" charset="0"/>
              </a:rPr>
              <a:t>District Target &amp; </a:t>
            </a:r>
            <a:r>
              <a:rPr lang="en-IN" b="1" dirty="0" smtClean="0">
                <a:solidFill>
                  <a:srgbClr val="C00000"/>
                </a:solidFill>
                <a:latin typeface="Times New Roman" pitchFamily="18" charset="0"/>
                <a:cs typeface="Times New Roman" pitchFamily="18" charset="0"/>
              </a:rPr>
              <a:t>Achievements</a:t>
            </a:r>
            <a:br>
              <a:rPr lang="en-IN" b="1" dirty="0" smtClean="0">
                <a:solidFill>
                  <a:srgbClr val="C00000"/>
                </a:solidFill>
                <a:latin typeface="Times New Roman" pitchFamily="18" charset="0"/>
                <a:cs typeface="Times New Roman" pitchFamily="18" charset="0"/>
              </a:rPr>
            </a:br>
            <a:r>
              <a:rPr lang="en-IN" b="1" dirty="0" smtClean="0">
                <a:solidFill>
                  <a:srgbClr val="C00000"/>
                </a:solidFill>
                <a:latin typeface="Times New Roman" pitchFamily="18" charset="0"/>
                <a:cs typeface="Times New Roman" pitchFamily="18" charset="0"/>
              </a:rPr>
              <a:t>[</a:t>
            </a:r>
            <a:r>
              <a:rPr lang="en-IN" b="1" dirty="0" smtClean="0">
                <a:solidFill>
                  <a:srgbClr val="C00000"/>
                </a:solidFill>
                <a:latin typeface="Times New Roman" pitchFamily="18" charset="0"/>
                <a:ea typeface="+mn-ea"/>
                <a:cs typeface="Times New Roman" pitchFamily="18" charset="0"/>
              </a:rPr>
              <a:t>Collection of Soil Samples]</a:t>
            </a:r>
            <a:br>
              <a:rPr lang="en-IN" b="1" dirty="0" smtClean="0">
                <a:solidFill>
                  <a:srgbClr val="C00000"/>
                </a:solidFill>
                <a:latin typeface="Times New Roman" pitchFamily="18" charset="0"/>
                <a:ea typeface="+mn-ea"/>
                <a:cs typeface="Times New Roman" pitchFamily="18" charset="0"/>
              </a:rPr>
            </a:br>
            <a:r>
              <a:rPr lang="en-IN" sz="1800" b="1" dirty="0" smtClean="0">
                <a:solidFill>
                  <a:srgbClr val="C00000"/>
                </a:solidFill>
                <a:latin typeface="Times New Roman" pitchFamily="18" charset="0"/>
                <a:ea typeface="+mn-ea"/>
                <a:cs typeface="Times New Roman" pitchFamily="18" charset="0"/>
              </a:rPr>
              <a:t>(Till 31</a:t>
            </a:r>
            <a:r>
              <a:rPr lang="en-IN" sz="1800" b="1" baseline="30000" dirty="0" smtClean="0">
                <a:solidFill>
                  <a:srgbClr val="C00000"/>
                </a:solidFill>
                <a:latin typeface="Times New Roman" pitchFamily="18" charset="0"/>
                <a:ea typeface="+mn-ea"/>
                <a:cs typeface="Times New Roman" pitchFamily="18" charset="0"/>
              </a:rPr>
              <a:t>st</a:t>
            </a:r>
            <a:r>
              <a:rPr lang="en-IN" sz="1800" b="1" dirty="0" smtClean="0">
                <a:solidFill>
                  <a:srgbClr val="C00000"/>
                </a:solidFill>
                <a:latin typeface="Times New Roman" pitchFamily="18" charset="0"/>
                <a:ea typeface="+mn-ea"/>
                <a:cs typeface="Times New Roman" pitchFamily="18" charset="0"/>
              </a:rPr>
              <a:t> January, 2016)</a:t>
            </a:r>
            <a:endParaRPr lang="en-IN" sz="1800" b="1" dirty="0">
              <a:solidFill>
                <a:srgbClr val="C00000"/>
              </a:solidFill>
              <a:latin typeface="Times New Roman" pitchFamily="18" charset="0"/>
              <a:ea typeface="+mn-ea"/>
              <a:cs typeface="Times New Roman" pitchFamily="18" charset="0"/>
            </a:endParaRPr>
          </a:p>
        </p:txBody>
      </p:sp>
      <p:sp>
        <p:nvSpPr>
          <p:cNvPr id="3" name="Content Placeholder 2"/>
          <p:cNvSpPr>
            <a:spLocks noGrp="1"/>
          </p:cNvSpPr>
          <p:nvPr>
            <p:ph sz="quarter" idx="1"/>
          </p:nvPr>
        </p:nvSpPr>
        <p:spPr/>
        <p:txBody>
          <a:bodyPr/>
          <a:lstStyle/>
          <a:p>
            <a:pPr>
              <a:buNone/>
            </a:pPr>
            <a:r>
              <a:rPr lang="en-IN" dirty="0" smtClean="0"/>
              <a:t>                      </a:t>
            </a:r>
            <a:endParaRPr lang="en-IN" dirty="0"/>
          </a:p>
        </p:txBody>
      </p:sp>
      <p:graphicFrame>
        <p:nvGraphicFramePr>
          <p:cNvPr id="5" name="Table 4"/>
          <p:cNvGraphicFramePr>
            <a:graphicFrameLocks noGrp="1"/>
          </p:cNvGraphicFramePr>
          <p:nvPr/>
        </p:nvGraphicFramePr>
        <p:xfrm>
          <a:off x="228600" y="2057400"/>
          <a:ext cx="8763000" cy="4191000"/>
        </p:xfrm>
        <a:graphic>
          <a:graphicData uri="http://schemas.openxmlformats.org/drawingml/2006/table">
            <a:tbl>
              <a:tblPr firstRow="1" bandRow="1">
                <a:tableStyleId>{5C22544A-7EE6-4342-B048-85BDC9FD1C3A}</a:tableStyleId>
              </a:tblPr>
              <a:tblGrid>
                <a:gridCol w="2133600"/>
                <a:gridCol w="2286000"/>
                <a:gridCol w="2133600"/>
                <a:gridCol w="2209800"/>
              </a:tblGrid>
              <a:tr h="2112537">
                <a:tc>
                  <a:txBody>
                    <a:bodyPr/>
                    <a:lstStyle/>
                    <a:p>
                      <a:r>
                        <a:rPr lang="en-IN" sz="2400" dirty="0" smtClean="0">
                          <a:latin typeface="Times New Roman" pitchFamily="18" charset="0"/>
                          <a:cs typeface="Times New Roman" pitchFamily="18" charset="0"/>
                        </a:rPr>
                        <a:t>Target</a:t>
                      </a:r>
                    </a:p>
                    <a:p>
                      <a:r>
                        <a:rPr lang="en-IN" sz="2400" dirty="0" err="1" smtClean="0">
                          <a:latin typeface="Times New Roman" pitchFamily="18" charset="0"/>
                          <a:cs typeface="Times New Roman" pitchFamily="18" charset="0"/>
                        </a:rPr>
                        <a:t>Kharif</a:t>
                      </a:r>
                      <a:r>
                        <a:rPr lang="en-IN" sz="2400" dirty="0" smtClean="0">
                          <a:latin typeface="Times New Roman" pitchFamily="18" charset="0"/>
                          <a:cs typeface="Times New Roman" pitchFamily="18" charset="0"/>
                        </a:rPr>
                        <a:t>, 2015</a:t>
                      </a:r>
                      <a:endParaRPr lang="en-IN" sz="2400" dirty="0">
                        <a:latin typeface="Times New Roman" pitchFamily="18" charset="0"/>
                        <a:cs typeface="Times New Roman" pitchFamily="18" charset="0"/>
                      </a:endParaRPr>
                    </a:p>
                  </a:txBody>
                  <a:tcPr/>
                </a:tc>
                <a:tc>
                  <a:txBody>
                    <a:bodyPr/>
                    <a:lstStyle/>
                    <a:p>
                      <a:r>
                        <a:rPr lang="en-IN" sz="2400" dirty="0" smtClean="0">
                          <a:latin typeface="Times New Roman" pitchFamily="18" charset="0"/>
                          <a:cs typeface="Times New Roman" pitchFamily="18" charset="0"/>
                        </a:rPr>
                        <a:t>Achievement</a:t>
                      </a:r>
                    </a:p>
                    <a:p>
                      <a:r>
                        <a:rPr lang="en-IN" sz="2400" dirty="0" err="1" smtClean="0">
                          <a:latin typeface="Times New Roman" pitchFamily="18" charset="0"/>
                          <a:cs typeface="Times New Roman" pitchFamily="18" charset="0"/>
                        </a:rPr>
                        <a:t>Kharif</a:t>
                      </a:r>
                      <a:r>
                        <a:rPr lang="en-IN" sz="2400" dirty="0" smtClean="0">
                          <a:latin typeface="Times New Roman" pitchFamily="18" charset="0"/>
                          <a:cs typeface="Times New Roman" pitchFamily="18" charset="0"/>
                        </a:rPr>
                        <a:t>, 2015</a:t>
                      </a:r>
                    </a:p>
                    <a:p>
                      <a:endParaRPr lang="en-IN" sz="2400" dirty="0">
                        <a:latin typeface="Times New Roman" pitchFamily="18" charset="0"/>
                        <a:cs typeface="Times New Roman" pitchFamily="18" charset="0"/>
                      </a:endParaRPr>
                    </a:p>
                  </a:txBody>
                  <a:tcPr/>
                </a:tc>
                <a:tc>
                  <a:txBody>
                    <a:bodyPr/>
                    <a:lstStyle/>
                    <a:p>
                      <a:r>
                        <a:rPr lang="en-IN" sz="2400" dirty="0" smtClean="0">
                          <a:latin typeface="Times New Roman" pitchFamily="18" charset="0"/>
                          <a:cs typeface="Times New Roman" pitchFamily="18" charset="0"/>
                        </a:rPr>
                        <a:t>Target</a:t>
                      </a:r>
                    </a:p>
                    <a:p>
                      <a:r>
                        <a:rPr lang="en-IN" sz="2400" dirty="0" smtClean="0">
                          <a:latin typeface="Times New Roman" pitchFamily="18" charset="0"/>
                          <a:cs typeface="Times New Roman" pitchFamily="18" charset="0"/>
                        </a:rPr>
                        <a:t>Rabi, 2015-16</a:t>
                      </a:r>
                    </a:p>
                    <a:p>
                      <a:endParaRPr lang="en-IN" sz="2400" dirty="0">
                        <a:latin typeface="Times New Roman" pitchFamily="18" charset="0"/>
                        <a:cs typeface="Times New Roman" pitchFamily="18" charset="0"/>
                      </a:endParaRPr>
                    </a:p>
                  </a:txBody>
                  <a:tcPr/>
                </a:tc>
                <a:tc>
                  <a:txBody>
                    <a:bodyPr/>
                    <a:lstStyle/>
                    <a:p>
                      <a:r>
                        <a:rPr lang="en-IN" sz="2400" dirty="0" smtClean="0">
                          <a:latin typeface="Times New Roman" pitchFamily="18" charset="0"/>
                          <a:cs typeface="Times New Roman" pitchFamily="18" charset="0"/>
                        </a:rPr>
                        <a:t>Achievement</a:t>
                      </a:r>
                    </a:p>
                    <a:p>
                      <a:r>
                        <a:rPr lang="en-IN" sz="2400" dirty="0" smtClean="0">
                          <a:latin typeface="Times New Roman" pitchFamily="18" charset="0"/>
                          <a:cs typeface="Times New Roman" pitchFamily="18" charset="0"/>
                        </a:rPr>
                        <a:t>Rabi, 2015-16</a:t>
                      </a:r>
                      <a:endParaRPr lang="en-IN" sz="2400" dirty="0">
                        <a:latin typeface="Times New Roman" pitchFamily="18" charset="0"/>
                        <a:cs typeface="Times New Roman" pitchFamily="18" charset="0"/>
                      </a:endParaRPr>
                    </a:p>
                  </a:txBody>
                  <a:tcPr/>
                </a:tc>
              </a:tr>
              <a:tr h="2078463">
                <a:tc>
                  <a:txBody>
                    <a:bodyPr/>
                    <a:lstStyle/>
                    <a:p>
                      <a:pPr algn="ctr"/>
                      <a:endParaRPr lang="en-IN" sz="2800" dirty="0" smtClean="0">
                        <a:solidFill>
                          <a:srgbClr val="C00000"/>
                        </a:solidFill>
                        <a:latin typeface="Times New Roman" pitchFamily="18" charset="0"/>
                        <a:cs typeface="Times New Roman" pitchFamily="18" charset="0"/>
                      </a:endParaRPr>
                    </a:p>
                    <a:p>
                      <a:pPr algn="ctr"/>
                      <a:endParaRPr lang="en-IN" sz="2800" dirty="0" smtClean="0">
                        <a:solidFill>
                          <a:srgbClr val="C00000"/>
                        </a:solidFill>
                        <a:latin typeface="Times New Roman" pitchFamily="18" charset="0"/>
                        <a:cs typeface="Times New Roman" pitchFamily="18" charset="0"/>
                      </a:endParaRPr>
                    </a:p>
                    <a:p>
                      <a:pPr algn="ctr"/>
                      <a:r>
                        <a:rPr lang="en-IN" sz="2800" dirty="0" smtClean="0">
                          <a:solidFill>
                            <a:srgbClr val="C00000"/>
                          </a:solidFill>
                          <a:latin typeface="Times New Roman" pitchFamily="18" charset="0"/>
                          <a:cs typeface="Times New Roman" pitchFamily="18" charset="0"/>
                        </a:rPr>
                        <a:t>1,456</a:t>
                      </a:r>
                      <a:endParaRPr lang="en-IN" sz="2800" dirty="0">
                        <a:solidFill>
                          <a:srgbClr val="C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2800" dirty="0" smtClean="0">
                        <a:solidFill>
                          <a:srgbClr val="C00000"/>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IN" sz="2800" dirty="0" smtClean="0">
                        <a:solidFill>
                          <a:srgbClr val="C00000"/>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N" sz="2800" dirty="0" smtClean="0">
                          <a:solidFill>
                            <a:srgbClr val="C00000"/>
                          </a:solidFill>
                          <a:latin typeface="Times New Roman" pitchFamily="18" charset="0"/>
                          <a:cs typeface="Times New Roman" pitchFamily="18" charset="0"/>
                        </a:rPr>
                        <a:t>1,456 (100 %)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2800" dirty="0" smtClean="0">
                        <a:solidFill>
                          <a:srgbClr val="C00000"/>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IN" sz="2800" dirty="0" smtClean="0">
                        <a:solidFill>
                          <a:srgbClr val="C00000"/>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N" sz="2800" dirty="0" smtClean="0">
                          <a:solidFill>
                            <a:srgbClr val="C00000"/>
                          </a:solidFill>
                          <a:latin typeface="Times New Roman" pitchFamily="18" charset="0"/>
                          <a:cs typeface="Times New Roman" pitchFamily="18" charset="0"/>
                        </a:rPr>
                        <a:t>1,871</a:t>
                      </a:r>
                    </a:p>
                  </a:txBody>
                  <a:tcPr/>
                </a:tc>
                <a:tc>
                  <a:txBody>
                    <a:bodyPr/>
                    <a:lstStyle/>
                    <a:p>
                      <a:pPr algn="ctr"/>
                      <a:endParaRPr lang="en-IN" sz="2800" dirty="0" smtClean="0">
                        <a:solidFill>
                          <a:srgbClr val="C00000"/>
                        </a:solidFill>
                        <a:latin typeface="Times New Roman" pitchFamily="18" charset="0"/>
                        <a:cs typeface="Times New Roman" pitchFamily="18" charset="0"/>
                      </a:endParaRPr>
                    </a:p>
                    <a:p>
                      <a:pPr algn="ctr"/>
                      <a:endParaRPr lang="en-IN" sz="2800" dirty="0" smtClean="0">
                        <a:solidFill>
                          <a:srgbClr val="C00000"/>
                        </a:solidFill>
                        <a:latin typeface="Times New Roman" pitchFamily="18" charset="0"/>
                        <a:cs typeface="Times New Roman" pitchFamily="18" charset="0"/>
                      </a:endParaRPr>
                    </a:p>
                    <a:p>
                      <a:pPr algn="ctr"/>
                      <a:r>
                        <a:rPr lang="en-IN" sz="2800" dirty="0" smtClean="0">
                          <a:solidFill>
                            <a:srgbClr val="C00000"/>
                          </a:solidFill>
                          <a:latin typeface="Times New Roman" pitchFamily="18" charset="0"/>
                          <a:cs typeface="Times New Roman" pitchFamily="18" charset="0"/>
                        </a:rPr>
                        <a:t>1,871 (100%)</a:t>
                      </a:r>
                      <a:endParaRPr lang="en-IN" sz="2800" dirty="0">
                        <a:solidFill>
                          <a:srgbClr val="C00000"/>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143000"/>
          </a:xfrm>
        </p:spPr>
        <p:txBody>
          <a:bodyPr>
            <a:noAutofit/>
          </a:bodyPr>
          <a:lstStyle/>
          <a:p>
            <a:pPr algn="ctr"/>
            <a:r>
              <a:rPr lang="en-IN" b="1" dirty="0" smtClean="0">
                <a:solidFill>
                  <a:srgbClr val="C00000"/>
                </a:solidFill>
                <a:latin typeface="Times New Roman" pitchFamily="18" charset="0"/>
                <a:ea typeface="+mn-ea"/>
                <a:cs typeface="Times New Roman" pitchFamily="18" charset="0"/>
              </a:rPr>
              <a:t>District Target &amp; A</a:t>
            </a:r>
            <a:r>
              <a:rPr lang="en-IN" b="1" dirty="0" smtClean="0">
                <a:solidFill>
                  <a:srgbClr val="C00000"/>
                </a:solidFill>
                <a:latin typeface="Times New Roman" pitchFamily="18" charset="0"/>
                <a:cs typeface="Times New Roman" pitchFamily="18" charset="0"/>
              </a:rPr>
              <a:t>chievements</a:t>
            </a:r>
            <a:br>
              <a:rPr lang="en-IN" b="1" dirty="0" smtClean="0">
                <a:solidFill>
                  <a:srgbClr val="C00000"/>
                </a:solidFill>
                <a:latin typeface="Times New Roman" pitchFamily="18" charset="0"/>
                <a:cs typeface="Times New Roman" pitchFamily="18" charset="0"/>
              </a:rPr>
            </a:br>
            <a:r>
              <a:rPr lang="en-IN" b="1" dirty="0" smtClean="0">
                <a:solidFill>
                  <a:srgbClr val="C00000"/>
                </a:solidFill>
                <a:latin typeface="Times New Roman" pitchFamily="18" charset="0"/>
                <a:cs typeface="Times New Roman" pitchFamily="18" charset="0"/>
              </a:rPr>
              <a:t>[</a:t>
            </a:r>
            <a:r>
              <a:rPr lang="en-IN" b="1" dirty="0" smtClean="0">
                <a:solidFill>
                  <a:srgbClr val="C00000"/>
                </a:solidFill>
                <a:latin typeface="Times New Roman" pitchFamily="18" charset="0"/>
                <a:ea typeface="+mn-ea"/>
                <a:cs typeface="Times New Roman" pitchFamily="18" charset="0"/>
              </a:rPr>
              <a:t>Distribution of Soil Health Cards]</a:t>
            </a:r>
            <a:br>
              <a:rPr lang="en-IN" b="1" dirty="0" smtClean="0">
                <a:solidFill>
                  <a:srgbClr val="C00000"/>
                </a:solidFill>
                <a:latin typeface="Times New Roman" pitchFamily="18" charset="0"/>
                <a:ea typeface="+mn-ea"/>
                <a:cs typeface="Times New Roman" pitchFamily="18" charset="0"/>
              </a:rPr>
            </a:br>
            <a:r>
              <a:rPr lang="en-IN" sz="2000" b="1" dirty="0" smtClean="0">
                <a:solidFill>
                  <a:srgbClr val="C00000"/>
                </a:solidFill>
                <a:latin typeface="Times New Roman" pitchFamily="18" charset="0"/>
                <a:cs typeface="Times New Roman" pitchFamily="18" charset="0"/>
              </a:rPr>
              <a:t>(Till 20</a:t>
            </a:r>
            <a:r>
              <a:rPr lang="en-IN" sz="2000" b="1" baseline="30000" dirty="0" smtClean="0">
                <a:solidFill>
                  <a:srgbClr val="C00000"/>
                </a:solidFill>
                <a:latin typeface="Times New Roman" pitchFamily="18" charset="0"/>
                <a:cs typeface="Times New Roman" pitchFamily="18" charset="0"/>
              </a:rPr>
              <a:t>th</a:t>
            </a:r>
            <a:r>
              <a:rPr lang="en-IN" sz="2000" b="1" dirty="0" smtClean="0">
                <a:solidFill>
                  <a:srgbClr val="C00000"/>
                </a:solidFill>
                <a:latin typeface="Times New Roman" pitchFamily="18" charset="0"/>
                <a:cs typeface="Times New Roman" pitchFamily="18" charset="0"/>
              </a:rPr>
              <a:t> February, 2016)</a:t>
            </a:r>
            <a:endParaRPr lang="en-IN" b="1" dirty="0">
              <a:solidFill>
                <a:srgbClr val="C00000"/>
              </a:solidFill>
              <a:latin typeface="Times New Roman" pitchFamily="18" charset="0"/>
              <a:ea typeface="+mn-ea"/>
              <a:cs typeface="Times New Roman" pitchFamily="18" charset="0"/>
            </a:endParaRPr>
          </a:p>
        </p:txBody>
      </p:sp>
      <p:sp>
        <p:nvSpPr>
          <p:cNvPr id="3" name="Content Placeholder 2"/>
          <p:cNvSpPr>
            <a:spLocks noGrp="1"/>
          </p:cNvSpPr>
          <p:nvPr>
            <p:ph sz="quarter" idx="1"/>
          </p:nvPr>
        </p:nvSpPr>
        <p:spPr/>
        <p:txBody>
          <a:bodyPr/>
          <a:lstStyle/>
          <a:p>
            <a:pPr>
              <a:buNone/>
            </a:pPr>
            <a:r>
              <a:rPr lang="en-IN" dirty="0" smtClean="0"/>
              <a:t>                      </a:t>
            </a:r>
            <a:endParaRPr lang="en-IN" dirty="0"/>
          </a:p>
        </p:txBody>
      </p:sp>
      <p:graphicFrame>
        <p:nvGraphicFramePr>
          <p:cNvPr id="5" name="Table 4"/>
          <p:cNvGraphicFramePr>
            <a:graphicFrameLocks noGrp="1"/>
          </p:cNvGraphicFramePr>
          <p:nvPr/>
        </p:nvGraphicFramePr>
        <p:xfrm>
          <a:off x="457200" y="1981200"/>
          <a:ext cx="8229600" cy="4114800"/>
        </p:xfrm>
        <a:graphic>
          <a:graphicData uri="http://schemas.openxmlformats.org/drawingml/2006/table">
            <a:tbl>
              <a:tblPr firstRow="1" bandRow="1">
                <a:tableStyleId>{5C22544A-7EE6-4342-B048-85BDC9FD1C3A}</a:tableStyleId>
              </a:tblPr>
              <a:tblGrid>
                <a:gridCol w="2743200"/>
                <a:gridCol w="2743200"/>
                <a:gridCol w="2743200"/>
              </a:tblGrid>
              <a:tr h="2057400">
                <a:tc>
                  <a:txBody>
                    <a:bodyPr/>
                    <a:lstStyle/>
                    <a:p>
                      <a:r>
                        <a:rPr lang="en-IN" sz="2800" dirty="0" smtClean="0">
                          <a:latin typeface="Times New Roman" pitchFamily="18" charset="0"/>
                          <a:cs typeface="Times New Roman" pitchFamily="18" charset="0"/>
                        </a:rPr>
                        <a:t>Target</a:t>
                      </a:r>
                      <a:endParaRPr lang="en-IN" sz="2800" dirty="0">
                        <a:latin typeface="Times New Roman" pitchFamily="18" charset="0"/>
                        <a:cs typeface="Times New Roman" pitchFamily="18" charset="0"/>
                      </a:endParaRPr>
                    </a:p>
                  </a:txBody>
                  <a:tcPr/>
                </a:tc>
                <a:tc>
                  <a:txBody>
                    <a:bodyPr/>
                    <a:lstStyle/>
                    <a:p>
                      <a:r>
                        <a:rPr lang="en-IN" sz="2800" dirty="0" smtClean="0">
                          <a:latin typeface="Times New Roman" pitchFamily="18" charset="0"/>
                          <a:cs typeface="Times New Roman" pitchFamily="18" charset="0"/>
                        </a:rPr>
                        <a:t>Achievement</a:t>
                      </a:r>
                      <a:endParaRPr lang="en-IN" sz="2800" dirty="0">
                        <a:latin typeface="Times New Roman" pitchFamily="18" charset="0"/>
                        <a:cs typeface="Times New Roman" pitchFamily="18" charset="0"/>
                      </a:endParaRPr>
                    </a:p>
                  </a:txBody>
                  <a:tcPr/>
                </a:tc>
                <a:tc>
                  <a:txBody>
                    <a:bodyPr/>
                    <a:lstStyle/>
                    <a:p>
                      <a:r>
                        <a:rPr lang="en-IN" sz="2800" dirty="0" smtClean="0">
                          <a:latin typeface="Times New Roman" pitchFamily="18" charset="0"/>
                          <a:cs typeface="Times New Roman" pitchFamily="18" charset="0"/>
                        </a:rPr>
                        <a:t>%</a:t>
                      </a:r>
                      <a:r>
                        <a:rPr lang="en-IN" sz="2800" baseline="0" dirty="0" smtClean="0">
                          <a:latin typeface="Times New Roman" pitchFamily="18" charset="0"/>
                          <a:cs typeface="Times New Roman" pitchFamily="18" charset="0"/>
                        </a:rPr>
                        <a:t> age </a:t>
                      </a:r>
                    </a:p>
                    <a:p>
                      <a:r>
                        <a:rPr lang="en-IN" sz="2800" baseline="0" dirty="0" smtClean="0">
                          <a:latin typeface="Times New Roman" pitchFamily="18" charset="0"/>
                          <a:cs typeface="Times New Roman" pitchFamily="18" charset="0"/>
                        </a:rPr>
                        <a:t>Achievement</a:t>
                      </a:r>
                      <a:endParaRPr lang="en-IN" sz="2800" dirty="0">
                        <a:latin typeface="Times New Roman" pitchFamily="18" charset="0"/>
                        <a:cs typeface="Times New Roman" pitchFamily="18" charset="0"/>
                      </a:endParaRPr>
                    </a:p>
                  </a:txBody>
                  <a:tcPr/>
                </a:tc>
              </a:tr>
              <a:tr h="2057400">
                <a:tc>
                  <a:txBody>
                    <a:bodyPr/>
                    <a:lstStyle/>
                    <a:p>
                      <a:pPr algn="ctr"/>
                      <a:endParaRPr lang="en-IN" sz="2800" dirty="0" smtClean="0">
                        <a:solidFill>
                          <a:srgbClr val="C00000"/>
                        </a:solidFill>
                        <a:latin typeface="Times New Roman" pitchFamily="18" charset="0"/>
                        <a:cs typeface="Times New Roman" pitchFamily="18" charset="0"/>
                      </a:endParaRPr>
                    </a:p>
                    <a:p>
                      <a:pPr algn="ctr"/>
                      <a:endParaRPr lang="en-IN" sz="2800" dirty="0" smtClean="0">
                        <a:solidFill>
                          <a:srgbClr val="C00000"/>
                        </a:solidFill>
                        <a:latin typeface="Times New Roman" pitchFamily="18" charset="0"/>
                        <a:cs typeface="Times New Roman" pitchFamily="18" charset="0"/>
                      </a:endParaRPr>
                    </a:p>
                    <a:p>
                      <a:pPr algn="ctr"/>
                      <a:r>
                        <a:rPr lang="en-IN" sz="2800" dirty="0" smtClean="0">
                          <a:solidFill>
                            <a:srgbClr val="C00000"/>
                          </a:solidFill>
                          <a:latin typeface="Times New Roman" pitchFamily="18" charset="0"/>
                          <a:cs typeface="Times New Roman" pitchFamily="18" charset="0"/>
                        </a:rPr>
                        <a:t>16,635</a:t>
                      </a:r>
                      <a:endParaRPr lang="en-IN" sz="2800" dirty="0">
                        <a:solidFill>
                          <a:srgbClr val="C00000"/>
                        </a:solidFill>
                        <a:latin typeface="Times New Roman" pitchFamily="18" charset="0"/>
                        <a:cs typeface="Times New Roman" pitchFamily="18" charset="0"/>
                      </a:endParaRPr>
                    </a:p>
                  </a:txBody>
                  <a:tcPr/>
                </a:tc>
                <a:tc>
                  <a:txBody>
                    <a:bodyPr/>
                    <a:lstStyle/>
                    <a:p>
                      <a:pPr algn="ctr"/>
                      <a:endParaRPr lang="en-IN" sz="2800" dirty="0" smtClean="0">
                        <a:solidFill>
                          <a:srgbClr val="C00000"/>
                        </a:solidFill>
                        <a:latin typeface="Times New Roman" pitchFamily="18" charset="0"/>
                        <a:cs typeface="Times New Roman" pitchFamily="18" charset="0"/>
                      </a:endParaRPr>
                    </a:p>
                    <a:p>
                      <a:pPr algn="ctr"/>
                      <a:endParaRPr lang="en-IN" sz="2800" dirty="0" smtClean="0">
                        <a:solidFill>
                          <a:srgbClr val="C00000"/>
                        </a:solidFill>
                        <a:latin typeface="Times New Roman" pitchFamily="18" charset="0"/>
                        <a:cs typeface="Times New Roman" pitchFamily="18" charset="0"/>
                      </a:endParaRPr>
                    </a:p>
                    <a:p>
                      <a:pPr algn="ctr"/>
                      <a:r>
                        <a:rPr lang="en-IN" sz="2800" dirty="0" smtClean="0">
                          <a:solidFill>
                            <a:srgbClr val="C00000"/>
                          </a:solidFill>
                          <a:latin typeface="Times New Roman" pitchFamily="18" charset="0"/>
                          <a:cs typeface="Times New Roman" pitchFamily="18" charset="0"/>
                        </a:rPr>
                        <a:t>10,299</a:t>
                      </a:r>
                      <a:endParaRPr lang="en-IN" sz="2800" dirty="0">
                        <a:solidFill>
                          <a:srgbClr val="C00000"/>
                        </a:solidFill>
                        <a:latin typeface="Times New Roman" pitchFamily="18" charset="0"/>
                        <a:cs typeface="Times New Roman" pitchFamily="18" charset="0"/>
                      </a:endParaRPr>
                    </a:p>
                  </a:txBody>
                  <a:tcPr/>
                </a:tc>
                <a:tc>
                  <a:txBody>
                    <a:bodyPr/>
                    <a:lstStyle/>
                    <a:p>
                      <a:pPr algn="ctr"/>
                      <a:endParaRPr lang="en-IN" sz="2800" dirty="0" smtClean="0">
                        <a:solidFill>
                          <a:srgbClr val="C00000"/>
                        </a:solidFill>
                        <a:latin typeface="Times New Roman" pitchFamily="18" charset="0"/>
                        <a:cs typeface="Times New Roman" pitchFamily="18" charset="0"/>
                      </a:endParaRPr>
                    </a:p>
                    <a:p>
                      <a:pPr algn="ctr"/>
                      <a:endParaRPr lang="en-IN" sz="2800" dirty="0" smtClean="0">
                        <a:solidFill>
                          <a:srgbClr val="C00000"/>
                        </a:solidFill>
                        <a:latin typeface="Times New Roman" pitchFamily="18" charset="0"/>
                        <a:cs typeface="Times New Roman" pitchFamily="18" charset="0"/>
                      </a:endParaRPr>
                    </a:p>
                    <a:p>
                      <a:pPr algn="ctr"/>
                      <a:r>
                        <a:rPr lang="en-IN" sz="2800" dirty="0" smtClean="0">
                          <a:solidFill>
                            <a:srgbClr val="C00000"/>
                          </a:solidFill>
                          <a:latin typeface="Times New Roman" pitchFamily="18" charset="0"/>
                          <a:cs typeface="Times New Roman" pitchFamily="18" charset="0"/>
                        </a:rPr>
                        <a:t>61.91</a:t>
                      </a:r>
                      <a:endParaRPr lang="en-IN" sz="2800" dirty="0">
                        <a:solidFill>
                          <a:srgbClr val="C00000"/>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normAutofit/>
          </a:bodyPr>
          <a:lstStyle/>
          <a:p>
            <a:pPr algn="ctr"/>
            <a:r>
              <a:rPr lang="en-US" b="1" dirty="0" smtClean="0">
                <a:solidFill>
                  <a:srgbClr val="C00000"/>
                </a:solidFill>
                <a:latin typeface="Times New Roman" pitchFamily="18" charset="0"/>
                <a:ea typeface="+mn-ea"/>
                <a:cs typeface="Times New Roman" pitchFamily="18" charset="0"/>
              </a:rPr>
              <a:t>Soil Health Card Scheme</a:t>
            </a:r>
            <a:endParaRPr lang="en-US" b="1" dirty="0">
              <a:solidFill>
                <a:srgbClr val="C00000"/>
              </a:solidFill>
              <a:latin typeface="Times New Roman" pitchFamily="18" charset="0"/>
              <a:ea typeface="+mn-ea"/>
              <a:cs typeface="Times New Roman" pitchFamily="18" charset="0"/>
            </a:endParaRPr>
          </a:p>
        </p:txBody>
      </p:sp>
      <p:sp>
        <p:nvSpPr>
          <p:cNvPr id="3" name="Content Placeholder 2"/>
          <p:cNvSpPr>
            <a:spLocks noGrp="1"/>
          </p:cNvSpPr>
          <p:nvPr>
            <p:ph sz="quarter" idx="1"/>
          </p:nvPr>
        </p:nvSpPr>
        <p:spPr>
          <a:xfrm>
            <a:off x="381000" y="990600"/>
            <a:ext cx="8382000" cy="5715000"/>
          </a:xfrm>
        </p:spPr>
        <p:txBody>
          <a:bodyPr>
            <a:noAutofit/>
          </a:bodyPr>
          <a:lstStyle/>
          <a:p>
            <a:pPr algn="just"/>
            <a:r>
              <a:rPr lang="en-US" sz="2800" dirty="0" smtClean="0">
                <a:solidFill>
                  <a:srgbClr val="C00000"/>
                </a:solidFill>
                <a:latin typeface="Times New Roman" pitchFamily="18" charset="0"/>
                <a:cs typeface="Times New Roman" pitchFamily="18" charset="0"/>
              </a:rPr>
              <a:t>Scheme launched by </a:t>
            </a:r>
            <a:r>
              <a:rPr lang="en-US" sz="2800" dirty="0" err="1" smtClean="0">
                <a:solidFill>
                  <a:srgbClr val="C00000"/>
                </a:solidFill>
                <a:latin typeface="Times New Roman" pitchFamily="18" charset="0"/>
                <a:cs typeface="Times New Roman" pitchFamily="18" charset="0"/>
              </a:rPr>
              <a:t>Hon’ble</a:t>
            </a:r>
            <a:r>
              <a:rPr lang="en-US" sz="2800" dirty="0" smtClean="0">
                <a:solidFill>
                  <a:srgbClr val="C00000"/>
                </a:solidFill>
                <a:latin typeface="Times New Roman" pitchFamily="18" charset="0"/>
                <a:cs typeface="Times New Roman" pitchFamily="18" charset="0"/>
              </a:rPr>
              <a:t> Prime Minister of India Sh. </a:t>
            </a:r>
            <a:r>
              <a:rPr lang="en-US" sz="2800" dirty="0" err="1" smtClean="0">
                <a:solidFill>
                  <a:srgbClr val="C00000"/>
                </a:solidFill>
                <a:latin typeface="Times New Roman" pitchFamily="18" charset="0"/>
                <a:cs typeface="Times New Roman" pitchFamily="18" charset="0"/>
              </a:rPr>
              <a:t>Narender</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Modi</a:t>
            </a:r>
            <a:r>
              <a:rPr lang="en-US" sz="2800" dirty="0" smtClean="0">
                <a:solidFill>
                  <a:srgbClr val="C00000"/>
                </a:solidFill>
                <a:latin typeface="Times New Roman" pitchFamily="18" charset="0"/>
                <a:cs typeface="Times New Roman" pitchFamily="18" charset="0"/>
              </a:rPr>
              <a:t> on 19</a:t>
            </a:r>
            <a:r>
              <a:rPr lang="en-US" sz="2800" baseline="30000" dirty="0" smtClean="0">
                <a:solidFill>
                  <a:srgbClr val="C00000"/>
                </a:solidFill>
                <a:latin typeface="Times New Roman" pitchFamily="18" charset="0"/>
                <a:cs typeface="Times New Roman" pitchFamily="18" charset="0"/>
              </a:rPr>
              <a:t>th</a:t>
            </a:r>
            <a:r>
              <a:rPr lang="en-US" sz="2800" dirty="0" smtClean="0">
                <a:solidFill>
                  <a:srgbClr val="C00000"/>
                </a:solidFill>
                <a:latin typeface="Times New Roman" pitchFamily="18" charset="0"/>
                <a:cs typeface="Times New Roman" pitchFamily="18" charset="0"/>
              </a:rPr>
              <a:t> February, 2015.</a:t>
            </a:r>
          </a:p>
          <a:p>
            <a:pPr algn="just"/>
            <a:r>
              <a:rPr lang="en-US" sz="2800" dirty="0" smtClean="0">
                <a:solidFill>
                  <a:srgbClr val="C00000"/>
                </a:solidFill>
                <a:latin typeface="Times New Roman" pitchFamily="18" charset="0"/>
                <a:cs typeface="Times New Roman" pitchFamily="18" charset="0"/>
              </a:rPr>
              <a:t>Scheme Objectives:-</a:t>
            </a:r>
          </a:p>
          <a:p>
            <a:pPr lvl="1" algn="just"/>
            <a:r>
              <a:rPr lang="en-US" sz="2800" dirty="0" smtClean="0">
                <a:solidFill>
                  <a:srgbClr val="C00000"/>
                </a:solidFill>
                <a:latin typeface="Times New Roman" pitchFamily="18" charset="0"/>
                <a:cs typeface="Times New Roman" pitchFamily="18" charset="0"/>
              </a:rPr>
              <a:t>To provide Soil Health Cards every three years  to each and every farming family of the country, so as to provide a basis to address nutrient deficiencies in fertilization practices.</a:t>
            </a:r>
          </a:p>
          <a:p>
            <a:pPr lvl="1" algn="just"/>
            <a:r>
              <a:rPr lang="en-US" sz="2800" dirty="0" smtClean="0">
                <a:solidFill>
                  <a:srgbClr val="C00000"/>
                </a:solidFill>
                <a:latin typeface="Times New Roman" pitchFamily="18" charset="0"/>
                <a:cs typeface="Times New Roman" pitchFamily="18" charset="0"/>
              </a:rPr>
              <a:t>To strengthen functioning of Soil Testing Laboratories (STLs) through capacity building and effective linkage with ICAR/SAUs.</a:t>
            </a:r>
          </a:p>
          <a:p>
            <a:pPr lvl="1" algn="just"/>
            <a:r>
              <a:rPr lang="en-US" sz="2800" dirty="0" smtClean="0">
                <a:solidFill>
                  <a:srgbClr val="C00000"/>
                </a:solidFill>
                <a:latin typeface="Times New Roman" pitchFamily="18" charset="0"/>
                <a:cs typeface="Times New Roman" pitchFamily="18" charset="0"/>
              </a:rPr>
              <a:t>To diagnose soil fertility related constraints with standardized  procedures, uniformly sampling and analysis across states.</a:t>
            </a:r>
            <a:endParaRPr lang="en-US" sz="2800" dirty="0">
              <a:solidFill>
                <a:srgbClr val="C0000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08038"/>
          </a:xfrm>
        </p:spPr>
        <p:txBody>
          <a:bodyPr>
            <a:normAutofit/>
          </a:bodyPr>
          <a:lstStyle/>
          <a:p>
            <a:pPr algn="ctr"/>
            <a:r>
              <a:rPr lang="en-IN" b="1" dirty="0" smtClean="0">
                <a:solidFill>
                  <a:srgbClr val="C00000"/>
                </a:solidFill>
                <a:latin typeface="Times New Roman" pitchFamily="18" charset="0"/>
                <a:ea typeface="+mn-ea"/>
                <a:cs typeface="Times New Roman" pitchFamily="18" charset="0"/>
              </a:rPr>
              <a:t>Resource Utilization</a:t>
            </a:r>
            <a:endParaRPr lang="en-IN" b="1" dirty="0">
              <a:solidFill>
                <a:srgbClr val="C00000"/>
              </a:solidFill>
              <a:latin typeface="Times New Roman" pitchFamily="18" charset="0"/>
              <a:ea typeface="+mn-ea"/>
              <a:cs typeface="Times New Roman" pitchFamily="18" charset="0"/>
            </a:endParaRPr>
          </a:p>
        </p:txBody>
      </p:sp>
      <p:sp>
        <p:nvSpPr>
          <p:cNvPr id="3" name="Content Placeholder 2"/>
          <p:cNvSpPr>
            <a:spLocks noGrp="1"/>
          </p:cNvSpPr>
          <p:nvPr>
            <p:ph sz="quarter" idx="1"/>
          </p:nvPr>
        </p:nvSpPr>
        <p:spPr>
          <a:xfrm>
            <a:off x="685800" y="914400"/>
            <a:ext cx="7772400" cy="5715000"/>
          </a:xfrm>
        </p:spPr>
        <p:txBody>
          <a:bodyPr>
            <a:normAutofit fontScale="92500" lnSpcReduction="10000"/>
          </a:bodyPr>
          <a:lstStyle/>
          <a:p>
            <a:pPr algn="just"/>
            <a:r>
              <a:rPr lang="en-IN" sz="2800" dirty="0" smtClean="0">
                <a:solidFill>
                  <a:srgbClr val="C00000"/>
                </a:solidFill>
                <a:latin typeface="Times New Roman" pitchFamily="18" charset="0"/>
                <a:cs typeface="Times New Roman" pitchFamily="18" charset="0"/>
              </a:rPr>
              <a:t>Technical manpower available in the Department was pooled for this National Programme.</a:t>
            </a:r>
          </a:p>
          <a:p>
            <a:pPr algn="just"/>
            <a:r>
              <a:rPr lang="en-IN" sz="2800" dirty="0" smtClean="0">
                <a:solidFill>
                  <a:srgbClr val="C00000"/>
                </a:solidFill>
                <a:latin typeface="Times New Roman" pitchFamily="18" charset="0"/>
                <a:cs typeface="Times New Roman" pitchFamily="18" charset="0"/>
              </a:rPr>
              <a:t>Additional manpower engaged during programme from ATMA and Soil Conservation: 17</a:t>
            </a:r>
          </a:p>
          <a:p>
            <a:pPr algn="just"/>
            <a:r>
              <a:rPr lang="en-IN" sz="2800" dirty="0" smtClean="0">
                <a:solidFill>
                  <a:srgbClr val="C00000"/>
                </a:solidFill>
                <a:latin typeface="Times New Roman" pitchFamily="18" charset="0"/>
                <a:cs typeface="Times New Roman" pitchFamily="18" charset="0"/>
              </a:rPr>
              <a:t>Scientists of KVKs/SAUs were involved for technical advise on Soil Testing.</a:t>
            </a:r>
          </a:p>
          <a:p>
            <a:pPr algn="just"/>
            <a:r>
              <a:rPr lang="en-US" sz="2800" dirty="0" smtClean="0">
                <a:solidFill>
                  <a:srgbClr val="C00000"/>
                </a:solidFill>
                <a:latin typeface="Times New Roman" pitchFamily="18" charset="0"/>
                <a:cs typeface="Times New Roman" pitchFamily="18" charset="0"/>
              </a:rPr>
              <a:t>Additional 8 GPS were arranged from other departments.</a:t>
            </a:r>
            <a:endParaRPr lang="en-IN" dirty="0" smtClean="0">
              <a:latin typeface="Times New Roman" pitchFamily="18" charset="0"/>
              <a:cs typeface="Times New Roman" pitchFamily="18" charset="0"/>
            </a:endParaRPr>
          </a:p>
          <a:p>
            <a:r>
              <a:rPr lang="en-US" sz="2800" dirty="0" smtClean="0">
                <a:solidFill>
                  <a:srgbClr val="C00000"/>
                </a:solidFill>
                <a:latin typeface="Times New Roman" pitchFamily="18" charset="0"/>
                <a:cs typeface="Times New Roman" pitchFamily="18" charset="0"/>
              </a:rPr>
              <a:t>Retained the  analyst in the lab. who was under transfer.</a:t>
            </a:r>
          </a:p>
          <a:p>
            <a:r>
              <a:rPr lang="en-US" sz="2800" dirty="0" smtClean="0">
                <a:solidFill>
                  <a:srgbClr val="C00000"/>
                </a:solidFill>
                <a:latin typeface="Times New Roman" pitchFamily="18" charset="0"/>
                <a:cs typeface="Times New Roman" pitchFamily="18" charset="0"/>
              </a:rPr>
              <a:t>Staffs were engaged for sample  analysis till late hours and even in holidays.</a:t>
            </a:r>
            <a:endParaRPr lang="en-IN" dirty="0" smtClean="0">
              <a:latin typeface="Times New Roman" pitchFamily="18" charset="0"/>
              <a:cs typeface="Times New Roman" pitchFamily="18" charset="0"/>
            </a:endParaRPr>
          </a:p>
          <a:p>
            <a:r>
              <a:rPr lang="en-US" sz="2800" dirty="0" smtClean="0">
                <a:solidFill>
                  <a:srgbClr val="C00000"/>
                </a:solidFill>
                <a:latin typeface="Times New Roman" pitchFamily="18" charset="0"/>
                <a:cs typeface="Times New Roman" pitchFamily="18" charset="0"/>
              </a:rPr>
              <a:t>Shift duties were assigned to maximize the utilization lab resources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08038"/>
          </a:xfrm>
        </p:spPr>
        <p:txBody>
          <a:bodyPr>
            <a:normAutofit/>
          </a:bodyPr>
          <a:lstStyle/>
          <a:p>
            <a:pPr algn="ctr"/>
            <a:r>
              <a:rPr lang="en-IN" b="1" dirty="0" smtClean="0">
                <a:solidFill>
                  <a:srgbClr val="C00000"/>
                </a:solidFill>
                <a:latin typeface="Times New Roman" pitchFamily="18" charset="0"/>
                <a:ea typeface="+mn-ea"/>
                <a:cs typeface="Times New Roman" pitchFamily="18" charset="0"/>
              </a:rPr>
              <a:t>Sampling and Analysis</a:t>
            </a:r>
            <a:endParaRPr lang="en-IN" b="1" dirty="0">
              <a:solidFill>
                <a:srgbClr val="C00000"/>
              </a:solidFill>
              <a:latin typeface="Times New Roman" pitchFamily="18" charset="0"/>
              <a:ea typeface="+mn-ea"/>
              <a:cs typeface="Times New Roman" pitchFamily="18" charset="0"/>
            </a:endParaRPr>
          </a:p>
        </p:txBody>
      </p:sp>
      <p:sp>
        <p:nvSpPr>
          <p:cNvPr id="3" name="Content Placeholder 2"/>
          <p:cNvSpPr>
            <a:spLocks noGrp="1"/>
          </p:cNvSpPr>
          <p:nvPr>
            <p:ph sz="quarter" idx="1"/>
          </p:nvPr>
        </p:nvSpPr>
        <p:spPr>
          <a:xfrm>
            <a:off x="304800" y="914400"/>
            <a:ext cx="8458200" cy="5943600"/>
          </a:xfrm>
        </p:spPr>
        <p:txBody>
          <a:bodyPr>
            <a:noAutofit/>
          </a:bodyPr>
          <a:lstStyle/>
          <a:p>
            <a:pPr algn="just"/>
            <a:r>
              <a:rPr lang="en-IN" sz="2800" dirty="0" smtClean="0">
                <a:solidFill>
                  <a:srgbClr val="C00000"/>
                </a:solidFill>
                <a:latin typeface="Times New Roman" pitchFamily="18" charset="0"/>
                <a:cs typeface="Times New Roman" pitchFamily="18" charset="0"/>
              </a:rPr>
              <a:t>Each Block was provided with 2 GPS for soil sampling.</a:t>
            </a:r>
          </a:p>
          <a:p>
            <a:pPr algn="just"/>
            <a:r>
              <a:rPr lang="en-IN" sz="2800" dirty="0" smtClean="0">
                <a:solidFill>
                  <a:srgbClr val="C00000"/>
                </a:solidFill>
                <a:latin typeface="Times New Roman" pitchFamily="18" charset="0"/>
                <a:cs typeface="Times New Roman" pitchFamily="18" charset="0"/>
              </a:rPr>
              <a:t>Grids were delineated for taking composite samples with the involvement of farmers.</a:t>
            </a:r>
          </a:p>
          <a:p>
            <a:pPr algn="just"/>
            <a:r>
              <a:rPr lang="en-IN" sz="2800" dirty="0" smtClean="0">
                <a:solidFill>
                  <a:srgbClr val="C00000"/>
                </a:solidFill>
                <a:latin typeface="Times New Roman" pitchFamily="18" charset="0"/>
                <a:cs typeface="Times New Roman" pitchFamily="18" charset="0"/>
              </a:rPr>
              <a:t>Data of all the farmers in a Grid was recorded for which teams of officers were constituted at Block level.</a:t>
            </a:r>
          </a:p>
          <a:p>
            <a:pPr algn="just"/>
            <a:r>
              <a:rPr lang="en-IN" sz="2800" dirty="0" smtClean="0">
                <a:solidFill>
                  <a:srgbClr val="C00000"/>
                </a:solidFill>
                <a:latin typeface="Times New Roman" pitchFamily="18" charset="0"/>
                <a:cs typeface="Times New Roman" pitchFamily="18" charset="0"/>
              </a:rPr>
              <a:t>Soil Samples along with all details were handed over in the Soil Testing Laboratory for analysis.</a:t>
            </a:r>
          </a:p>
          <a:p>
            <a:pPr algn="just"/>
            <a:r>
              <a:rPr lang="en-US" sz="2800" dirty="0" smtClean="0">
                <a:solidFill>
                  <a:srgbClr val="C00000"/>
                </a:solidFill>
                <a:latin typeface="Times New Roman" pitchFamily="18" charset="0"/>
                <a:cs typeface="Times New Roman" pitchFamily="18" charset="0"/>
              </a:rPr>
              <a:t>Ensured in time Submission of Soil Samples to Lab.</a:t>
            </a:r>
          </a:p>
          <a:p>
            <a:pPr algn="just"/>
            <a:r>
              <a:rPr lang="en-US" sz="2800" dirty="0" smtClean="0">
                <a:solidFill>
                  <a:srgbClr val="C00000"/>
                </a:solidFill>
                <a:latin typeface="Times New Roman" pitchFamily="18" charset="0"/>
                <a:cs typeface="Times New Roman" pitchFamily="18" charset="0"/>
              </a:rPr>
              <a:t>Regular monitoring &amp; </a:t>
            </a:r>
            <a:r>
              <a:rPr lang="en-US" sz="2800" dirty="0" err="1" smtClean="0">
                <a:solidFill>
                  <a:srgbClr val="C00000"/>
                </a:solidFill>
                <a:latin typeface="Times New Roman" pitchFamily="18" charset="0"/>
                <a:cs typeface="Times New Roman" pitchFamily="18" charset="0"/>
              </a:rPr>
              <a:t>redressal</a:t>
            </a:r>
            <a:r>
              <a:rPr lang="en-US" sz="2800" dirty="0" smtClean="0">
                <a:solidFill>
                  <a:srgbClr val="C00000"/>
                </a:solidFill>
                <a:latin typeface="Times New Roman" pitchFamily="18" charset="0"/>
                <a:cs typeface="Times New Roman" pitchFamily="18" charset="0"/>
              </a:rPr>
              <a:t> of day-to-day problems.</a:t>
            </a:r>
            <a:endParaRPr lang="en-IN" sz="2800" dirty="0" smtClean="0">
              <a:solidFill>
                <a:srgbClr val="C00000"/>
              </a:solidFill>
              <a:latin typeface="Times New Roman" pitchFamily="18" charset="0"/>
              <a:cs typeface="Times New Roman" pitchFamily="18" charset="0"/>
            </a:endParaRPr>
          </a:p>
          <a:p>
            <a:pPr algn="just"/>
            <a:r>
              <a:rPr lang="en-US" sz="2800" dirty="0" smtClean="0">
                <a:solidFill>
                  <a:srgbClr val="C00000"/>
                </a:solidFill>
                <a:latin typeface="Times New Roman" pitchFamily="18" charset="0"/>
                <a:cs typeface="Times New Roman" pitchFamily="18" charset="0"/>
              </a:rPr>
              <a:t>Utilized the services of </a:t>
            </a:r>
            <a:r>
              <a:rPr lang="en-US" sz="2800" dirty="0" err="1" smtClean="0">
                <a:solidFill>
                  <a:srgbClr val="C00000"/>
                </a:solidFill>
                <a:latin typeface="Times New Roman" pitchFamily="18" charset="0"/>
                <a:cs typeface="Times New Roman" pitchFamily="18" charset="0"/>
              </a:rPr>
              <a:t>Panchayat</a:t>
            </a:r>
            <a:r>
              <a:rPr lang="en-US" sz="2800" dirty="0" smtClean="0">
                <a:solidFill>
                  <a:srgbClr val="C00000"/>
                </a:solidFill>
                <a:latin typeface="Times New Roman" pitchFamily="18" charset="0"/>
                <a:cs typeface="Times New Roman" pitchFamily="18" charset="0"/>
              </a:rPr>
              <a:t> Secretaries and </a:t>
            </a:r>
            <a:r>
              <a:rPr lang="en-US" sz="2800" dirty="0" err="1" smtClean="0">
                <a:solidFill>
                  <a:srgbClr val="C00000"/>
                </a:solidFill>
                <a:latin typeface="Times New Roman" pitchFamily="18" charset="0"/>
                <a:cs typeface="Times New Roman" pitchFamily="18" charset="0"/>
              </a:rPr>
              <a:t>Patwaries</a:t>
            </a:r>
            <a:r>
              <a:rPr lang="en-US" sz="2800" dirty="0" smtClean="0">
                <a:solidFill>
                  <a:srgbClr val="C00000"/>
                </a:solidFill>
                <a:latin typeface="Times New Roman" pitchFamily="18" charset="0"/>
                <a:cs typeface="Times New Roman" pitchFamily="18" charset="0"/>
              </a:rPr>
              <a:t>.</a:t>
            </a:r>
            <a:endParaRPr lang="en-IN"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884238"/>
          </a:xfrm>
        </p:spPr>
        <p:txBody>
          <a:bodyPr>
            <a:noAutofit/>
          </a:bodyPr>
          <a:lstStyle/>
          <a:p>
            <a:pPr algn="ctr"/>
            <a:r>
              <a:rPr lang="en-US" b="1" dirty="0" smtClean="0">
                <a:solidFill>
                  <a:srgbClr val="C00000"/>
                </a:solidFill>
                <a:latin typeface="Times New Roman" pitchFamily="18" charset="0"/>
                <a:ea typeface="+mn-ea"/>
                <a:cs typeface="Times New Roman" pitchFamily="18" charset="0"/>
              </a:rPr>
              <a:t>Strengthening Lab &amp; Equipments</a:t>
            </a:r>
            <a:endParaRPr lang="en-US" b="1" dirty="0">
              <a:solidFill>
                <a:srgbClr val="C00000"/>
              </a:solidFill>
              <a:latin typeface="Times New Roman" pitchFamily="18" charset="0"/>
              <a:ea typeface="+mn-ea"/>
              <a:cs typeface="Times New Roman" pitchFamily="18" charset="0"/>
            </a:endParaRPr>
          </a:p>
        </p:txBody>
      </p:sp>
      <p:sp>
        <p:nvSpPr>
          <p:cNvPr id="3" name="Content Placeholder 2"/>
          <p:cNvSpPr>
            <a:spLocks noGrp="1"/>
          </p:cNvSpPr>
          <p:nvPr>
            <p:ph sz="quarter" idx="1"/>
          </p:nvPr>
        </p:nvSpPr>
        <p:spPr>
          <a:xfrm>
            <a:off x="457200" y="1295400"/>
            <a:ext cx="8382000" cy="5181600"/>
          </a:xfrm>
        </p:spPr>
        <p:txBody>
          <a:bodyPr>
            <a:normAutofit/>
          </a:bodyPr>
          <a:lstStyle/>
          <a:p>
            <a:pPr algn="just"/>
            <a:r>
              <a:rPr lang="en-IN" sz="2800" dirty="0" smtClean="0">
                <a:solidFill>
                  <a:srgbClr val="C00000"/>
                </a:solidFill>
                <a:latin typeface="Times New Roman" pitchFamily="18" charset="0"/>
                <a:cs typeface="Times New Roman" pitchFamily="18" charset="0"/>
              </a:rPr>
              <a:t>Soil Testing Laboratory was strengthened for Micro-Nutrients testing facilities as well as other parameters.</a:t>
            </a:r>
          </a:p>
          <a:p>
            <a:pPr lvl="2" algn="just"/>
            <a:r>
              <a:rPr lang="en-IN" sz="2800" dirty="0" smtClean="0">
                <a:solidFill>
                  <a:srgbClr val="C00000"/>
                </a:solidFill>
                <a:latin typeface="Times New Roman" pitchFamily="18" charset="0"/>
                <a:cs typeface="Times New Roman" pitchFamily="18" charset="0"/>
              </a:rPr>
              <a:t>Purchased New Centrifuge Machine</a:t>
            </a:r>
          </a:p>
          <a:p>
            <a:pPr lvl="2" algn="just"/>
            <a:r>
              <a:rPr lang="en-US" sz="2800" dirty="0" smtClean="0">
                <a:solidFill>
                  <a:srgbClr val="C00000"/>
                </a:solidFill>
                <a:latin typeface="Times New Roman" pitchFamily="18" charset="0"/>
                <a:cs typeface="Times New Roman" pitchFamily="18" charset="0"/>
              </a:rPr>
              <a:t>Purchased Electrical Conductivity Meter</a:t>
            </a:r>
          </a:p>
          <a:p>
            <a:pPr lvl="2" algn="just"/>
            <a:r>
              <a:rPr lang="en-US" sz="2800" dirty="0" smtClean="0">
                <a:solidFill>
                  <a:srgbClr val="C00000"/>
                </a:solidFill>
                <a:latin typeface="Times New Roman" pitchFamily="18" charset="0"/>
                <a:cs typeface="Times New Roman" pitchFamily="18" charset="0"/>
              </a:rPr>
              <a:t>In time procurement of lab chemicals, filter papers, glassware and cathode lamps etc.</a:t>
            </a:r>
          </a:p>
          <a:p>
            <a:pPr lvl="2" algn="just"/>
            <a:r>
              <a:rPr lang="en-US" sz="2800" dirty="0" smtClean="0">
                <a:solidFill>
                  <a:srgbClr val="C00000"/>
                </a:solidFill>
                <a:latin typeface="Times New Roman" pitchFamily="18" charset="0"/>
                <a:cs typeface="Times New Roman" pitchFamily="18" charset="0"/>
              </a:rPr>
              <a:t>Arranged additional Internet connectivity link for speedier data entry and generation of SHCs.</a:t>
            </a:r>
            <a:endParaRPr lang="en-IN" sz="2800" dirty="0" smtClean="0">
              <a:solidFill>
                <a:srgbClr val="C00000"/>
              </a:solidFill>
              <a:latin typeface="Times New Roman" pitchFamily="18" charset="0"/>
              <a:cs typeface="Times New Roman" pitchFamily="18" charset="0"/>
            </a:endParaRPr>
          </a:p>
          <a:p>
            <a:pPr algn="just"/>
            <a:r>
              <a:rPr lang="en-IN" sz="2800" dirty="0" smtClean="0">
                <a:solidFill>
                  <a:srgbClr val="C00000"/>
                </a:solidFill>
                <a:latin typeface="Times New Roman" pitchFamily="18" charset="0"/>
                <a:cs typeface="Times New Roman" pitchFamily="18" charset="0"/>
              </a:rPr>
              <a:t>Capacity Building – Imparted Staff Training for analysis &amp; fertilizer recommendations in KVKs/SAUs.</a:t>
            </a:r>
            <a:endParaRPr lang="en-US"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LAB POHOTO\DSC06175.JPG"/>
          <p:cNvPicPr>
            <a:picLocks noGrp="1" noChangeAspect="1" noChangeArrowheads="1"/>
          </p:cNvPicPr>
          <p:nvPr>
            <p:ph sz="quarter" idx="1"/>
          </p:nvPr>
        </p:nvPicPr>
        <p:blipFill>
          <a:blip r:embed="rId2" cstate="print"/>
          <a:srcRect/>
          <a:stretch>
            <a:fillRect/>
          </a:stretch>
        </p:blipFill>
        <p:spPr bwMode="auto">
          <a:xfrm>
            <a:off x="533400" y="838200"/>
            <a:ext cx="8153400" cy="5638800"/>
          </a:xfrm>
          <a:prstGeom prst="rect">
            <a:avLst/>
          </a:prstGeom>
          <a:noFill/>
        </p:spPr>
      </p:pic>
      <p:sp>
        <p:nvSpPr>
          <p:cNvPr id="3" name="Title 1"/>
          <p:cNvSpPr>
            <a:spLocks noGrp="1"/>
          </p:cNvSpPr>
          <p:nvPr>
            <p:ph type="title"/>
          </p:nvPr>
        </p:nvSpPr>
        <p:spPr>
          <a:xfrm>
            <a:off x="762000" y="0"/>
            <a:ext cx="7772400" cy="731838"/>
          </a:xfrm>
        </p:spPr>
        <p:txBody>
          <a:bodyPr>
            <a:noAutofit/>
          </a:bodyPr>
          <a:lstStyle/>
          <a:p>
            <a:pPr algn="ctr"/>
            <a:r>
              <a:rPr lang="en-US" b="1" dirty="0" smtClean="0">
                <a:solidFill>
                  <a:srgbClr val="C00000"/>
                </a:solidFill>
                <a:latin typeface="Times New Roman" pitchFamily="18" charset="0"/>
                <a:ea typeface="+mn-ea"/>
                <a:cs typeface="Times New Roman" pitchFamily="18" charset="0"/>
              </a:rPr>
              <a:t>District Soil Testing Lab</a:t>
            </a:r>
            <a:endParaRPr lang="en-US"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LAB POHOTO\DSC06185.JPG"/>
          <p:cNvPicPr>
            <a:picLocks noGrp="1" noChangeAspect="1" noChangeArrowheads="1"/>
          </p:cNvPicPr>
          <p:nvPr>
            <p:ph sz="quarter" idx="1"/>
          </p:nvPr>
        </p:nvPicPr>
        <p:blipFill>
          <a:blip r:embed="rId2" cstate="print"/>
          <a:srcRect/>
          <a:stretch>
            <a:fillRect/>
          </a:stretch>
        </p:blipFill>
        <p:spPr bwMode="auto">
          <a:xfrm>
            <a:off x="533400" y="685801"/>
            <a:ext cx="8077200" cy="5638800"/>
          </a:xfrm>
          <a:prstGeom prst="rect">
            <a:avLst/>
          </a:prstGeom>
          <a:noFill/>
        </p:spPr>
      </p:pic>
      <p:sp>
        <p:nvSpPr>
          <p:cNvPr id="3" name="Title 1"/>
          <p:cNvSpPr>
            <a:spLocks noGrp="1"/>
          </p:cNvSpPr>
          <p:nvPr>
            <p:ph type="title"/>
          </p:nvPr>
        </p:nvSpPr>
        <p:spPr>
          <a:xfrm>
            <a:off x="762000" y="0"/>
            <a:ext cx="7772400" cy="731838"/>
          </a:xfrm>
        </p:spPr>
        <p:txBody>
          <a:bodyPr>
            <a:noAutofit/>
          </a:bodyPr>
          <a:lstStyle/>
          <a:p>
            <a:pPr algn="ctr"/>
            <a:r>
              <a:rPr lang="en-US" b="1" dirty="0" smtClean="0">
                <a:solidFill>
                  <a:srgbClr val="C00000"/>
                </a:solidFill>
                <a:latin typeface="Times New Roman" pitchFamily="18" charset="0"/>
                <a:ea typeface="+mn-ea"/>
                <a:cs typeface="Times New Roman" pitchFamily="18" charset="0"/>
              </a:rPr>
              <a:t>Determination of Micro-Nutrients</a:t>
            </a:r>
            <a:endParaRPr lang="en-US"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LAB POHOTO\DSC06179-001.JPG"/>
          <p:cNvPicPr>
            <a:picLocks noGrp="1" noChangeAspect="1" noChangeArrowheads="1"/>
          </p:cNvPicPr>
          <p:nvPr>
            <p:ph sz="quarter" idx="1"/>
          </p:nvPr>
        </p:nvPicPr>
        <p:blipFill>
          <a:blip r:embed="rId2" cstate="print"/>
          <a:srcRect/>
          <a:stretch>
            <a:fillRect/>
          </a:stretch>
        </p:blipFill>
        <p:spPr bwMode="auto">
          <a:xfrm>
            <a:off x="838200" y="990600"/>
            <a:ext cx="7543800" cy="5410200"/>
          </a:xfrm>
          <a:prstGeom prst="rect">
            <a:avLst/>
          </a:prstGeom>
          <a:noFill/>
        </p:spPr>
      </p:pic>
      <p:sp>
        <p:nvSpPr>
          <p:cNvPr id="3" name="Title 1"/>
          <p:cNvSpPr>
            <a:spLocks noGrp="1"/>
          </p:cNvSpPr>
          <p:nvPr>
            <p:ph type="title"/>
          </p:nvPr>
        </p:nvSpPr>
        <p:spPr>
          <a:xfrm>
            <a:off x="762000" y="0"/>
            <a:ext cx="7772400" cy="731838"/>
          </a:xfrm>
        </p:spPr>
        <p:txBody>
          <a:bodyPr>
            <a:noAutofit/>
          </a:bodyPr>
          <a:lstStyle/>
          <a:p>
            <a:pPr algn="ctr"/>
            <a:r>
              <a:rPr lang="en-US" b="1" dirty="0" smtClean="0">
                <a:solidFill>
                  <a:srgbClr val="C00000"/>
                </a:solidFill>
                <a:latin typeface="Times New Roman" pitchFamily="18" charset="0"/>
                <a:ea typeface="+mn-ea"/>
                <a:cs typeface="Times New Roman" pitchFamily="18" charset="0"/>
              </a:rPr>
              <a:t>Determination of E. C.</a:t>
            </a:r>
            <a:endParaRPr lang="en-US"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G:\LAB POHOTO\DSC06183.JPG"/>
          <p:cNvPicPr>
            <a:picLocks noGrp="1" noChangeAspect="1" noChangeArrowheads="1"/>
          </p:cNvPicPr>
          <p:nvPr>
            <p:ph sz="quarter" idx="1"/>
          </p:nvPr>
        </p:nvPicPr>
        <p:blipFill>
          <a:blip r:embed="rId2" cstate="print"/>
          <a:srcRect/>
          <a:stretch>
            <a:fillRect/>
          </a:stretch>
        </p:blipFill>
        <p:spPr bwMode="auto">
          <a:xfrm>
            <a:off x="685800" y="838201"/>
            <a:ext cx="7772400" cy="5486400"/>
          </a:xfrm>
          <a:prstGeom prst="rect">
            <a:avLst/>
          </a:prstGeom>
          <a:noFill/>
        </p:spPr>
      </p:pic>
      <p:sp>
        <p:nvSpPr>
          <p:cNvPr id="3" name="Title 1"/>
          <p:cNvSpPr>
            <a:spLocks noGrp="1"/>
          </p:cNvSpPr>
          <p:nvPr>
            <p:ph type="title"/>
          </p:nvPr>
        </p:nvSpPr>
        <p:spPr>
          <a:xfrm>
            <a:off x="762000" y="0"/>
            <a:ext cx="7772400" cy="731838"/>
          </a:xfrm>
        </p:spPr>
        <p:txBody>
          <a:bodyPr>
            <a:noAutofit/>
          </a:bodyPr>
          <a:lstStyle/>
          <a:p>
            <a:pPr algn="ctr"/>
            <a:r>
              <a:rPr lang="en-US" b="1" dirty="0" smtClean="0">
                <a:solidFill>
                  <a:srgbClr val="C00000"/>
                </a:solidFill>
                <a:latin typeface="Times New Roman" pitchFamily="18" charset="0"/>
                <a:ea typeface="+mn-ea"/>
                <a:cs typeface="Times New Roman" pitchFamily="18" charset="0"/>
              </a:rPr>
              <a:t>Determination of Organic Carbon</a:t>
            </a:r>
            <a:endParaRPr lang="en-US"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8229600" cy="4876800"/>
          </a:xfrm>
        </p:spPr>
        <p:txBody>
          <a:bodyPr>
            <a:normAutofit lnSpcReduction="10000"/>
          </a:bodyPr>
          <a:lstStyle/>
          <a:p>
            <a:pPr algn="just">
              <a:lnSpc>
                <a:spcPct val="150000"/>
              </a:lnSpc>
              <a:buFont typeface="Arial" pitchFamily="34" charset="0"/>
              <a:buChar char="•"/>
            </a:pPr>
            <a:r>
              <a:rPr lang="en-US" sz="2800" dirty="0" smtClean="0">
                <a:solidFill>
                  <a:srgbClr val="C00000"/>
                </a:solidFill>
                <a:latin typeface="Times New Roman" pitchFamily="18" charset="0"/>
                <a:cs typeface="Times New Roman" pitchFamily="18" charset="0"/>
              </a:rPr>
              <a:t>Situated between 31°52′N to 31°58′N and between 76°18′E to 76°44′E.</a:t>
            </a:r>
          </a:p>
          <a:p>
            <a:pPr algn="just">
              <a:lnSpc>
                <a:spcPct val="150000"/>
              </a:lnSpc>
              <a:buFont typeface="Arial" pitchFamily="34" charset="0"/>
              <a:buChar char="•"/>
            </a:pPr>
            <a:r>
              <a:rPr lang="en-US" sz="2800" dirty="0" smtClean="0">
                <a:solidFill>
                  <a:srgbClr val="C00000"/>
                </a:solidFill>
                <a:latin typeface="Times New Roman" pitchFamily="18" charset="0"/>
                <a:cs typeface="Times New Roman" pitchFamily="18" charset="0"/>
              </a:rPr>
              <a:t>Altitude ranges between 450-785 meters AMSL.</a:t>
            </a:r>
          </a:p>
          <a:p>
            <a:pPr algn="just">
              <a:lnSpc>
                <a:spcPct val="150000"/>
              </a:lnSpc>
              <a:buFont typeface="Arial" pitchFamily="34" charset="0"/>
              <a:buChar char="•"/>
            </a:pPr>
            <a:r>
              <a:rPr lang="en-US" sz="2800" dirty="0" smtClean="0">
                <a:solidFill>
                  <a:srgbClr val="C00000"/>
                </a:solidFill>
                <a:latin typeface="Times New Roman" pitchFamily="18" charset="0"/>
                <a:cs typeface="Times New Roman" pitchFamily="18" charset="0"/>
              </a:rPr>
              <a:t>Geographical Area of District:	1,10,070 Ha</a:t>
            </a:r>
          </a:p>
          <a:p>
            <a:pPr algn="just">
              <a:lnSpc>
                <a:spcPct val="150000"/>
              </a:lnSpc>
              <a:buFont typeface="Arial" pitchFamily="34" charset="0"/>
              <a:buChar char="•"/>
            </a:pPr>
            <a:r>
              <a:rPr lang="en-IN" sz="2800" dirty="0" smtClean="0">
                <a:solidFill>
                  <a:srgbClr val="C00000"/>
                </a:solidFill>
                <a:latin typeface="Times New Roman" pitchFamily="18" charset="0"/>
                <a:cs typeface="Times New Roman" pitchFamily="18" charset="0"/>
              </a:rPr>
              <a:t>Number of Development Blocks:	6</a:t>
            </a:r>
          </a:p>
          <a:p>
            <a:pPr algn="just">
              <a:lnSpc>
                <a:spcPct val="150000"/>
              </a:lnSpc>
              <a:buFont typeface="Arial" pitchFamily="34" charset="0"/>
              <a:buChar char="•"/>
            </a:pPr>
            <a:r>
              <a:rPr lang="en-IN" sz="2800" dirty="0" smtClean="0">
                <a:solidFill>
                  <a:srgbClr val="C00000"/>
                </a:solidFill>
                <a:latin typeface="Times New Roman" pitchFamily="18" charset="0"/>
                <a:cs typeface="Times New Roman" pitchFamily="18" charset="0"/>
              </a:rPr>
              <a:t>Number of Gram </a:t>
            </a:r>
            <a:r>
              <a:rPr lang="en-IN" sz="2800" dirty="0" err="1" smtClean="0">
                <a:solidFill>
                  <a:srgbClr val="C00000"/>
                </a:solidFill>
                <a:latin typeface="Times New Roman" pitchFamily="18" charset="0"/>
                <a:cs typeface="Times New Roman" pitchFamily="18" charset="0"/>
              </a:rPr>
              <a:t>Panchayats</a:t>
            </a:r>
            <a:r>
              <a:rPr lang="en-IN" sz="2800" dirty="0" smtClean="0">
                <a:solidFill>
                  <a:srgbClr val="C00000"/>
                </a:solidFill>
                <a:latin typeface="Times New Roman" pitchFamily="18" charset="0"/>
                <a:cs typeface="Times New Roman" pitchFamily="18" charset="0"/>
              </a:rPr>
              <a:t>:		229</a:t>
            </a:r>
          </a:p>
          <a:p>
            <a:pPr algn="just">
              <a:lnSpc>
                <a:spcPct val="150000"/>
              </a:lnSpc>
              <a:buFont typeface="Arial" pitchFamily="34" charset="0"/>
              <a:buChar char="•"/>
            </a:pPr>
            <a:r>
              <a:rPr lang="en-IN" sz="2800" dirty="0" smtClean="0">
                <a:solidFill>
                  <a:srgbClr val="C00000"/>
                </a:solidFill>
                <a:latin typeface="Times New Roman" pitchFamily="18" charset="0"/>
                <a:cs typeface="Times New Roman" pitchFamily="18" charset="0"/>
              </a:rPr>
              <a:t>Number of Villages:			1697</a:t>
            </a:r>
          </a:p>
          <a:p>
            <a:pPr algn="just">
              <a:buFont typeface="Arial" pitchFamily="34" charset="0"/>
              <a:buChar char="•"/>
            </a:pPr>
            <a:endParaRPr lang="en-US" sz="2800" dirty="0" smtClean="0">
              <a:solidFill>
                <a:srgbClr val="C00000"/>
              </a:solidFill>
              <a:latin typeface="Times New Roman" pitchFamily="18" charset="0"/>
              <a:cs typeface="Times New Roman" pitchFamily="18" charset="0"/>
            </a:endParaRPr>
          </a:p>
        </p:txBody>
      </p:sp>
      <p:sp>
        <p:nvSpPr>
          <p:cNvPr id="4" name="Title 1"/>
          <p:cNvSpPr>
            <a:spLocks noGrp="1"/>
          </p:cNvSpPr>
          <p:nvPr>
            <p:ph type="title"/>
          </p:nvPr>
        </p:nvSpPr>
        <p:spPr>
          <a:xfrm>
            <a:off x="685800" y="-76200"/>
            <a:ext cx="7772400" cy="1143000"/>
          </a:xfrm>
        </p:spPr>
        <p:txBody>
          <a:bodyPr>
            <a:normAutofit/>
          </a:bodyPr>
          <a:lstStyle/>
          <a:p>
            <a:pPr algn="ctr"/>
            <a:r>
              <a:rPr lang="en-US" sz="4400" b="1" dirty="0" smtClean="0">
                <a:solidFill>
                  <a:srgbClr val="C00000"/>
                </a:solidFill>
                <a:latin typeface="Times New Roman" pitchFamily="18" charset="0"/>
                <a:ea typeface="+mn-ea"/>
                <a:cs typeface="Times New Roman" pitchFamily="18" charset="0"/>
              </a:rPr>
              <a:t>District Profile – Hamirpur, HP</a:t>
            </a:r>
            <a:endParaRPr lang="en-US" sz="4400"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Awareness photographs\IMG_20150323_121955.jpg"/>
          <p:cNvPicPr>
            <a:picLocks noGrp="1" noChangeAspect="1" noChangeArrowheads="1"/>
          </p:cNvPicPr>
          <p:nvPr>
            <p:ph sz="quarter" idx="1"/>
          </p:nvPr>
        </p:nvPicPr>
        <p:blipFill>
          <a:blip r:embed="rId2" cstate="print"/>
          <a:srcRect/>
          <a:stretch>
            <a:fillRect/>
          </a:stretch>
        </p:blipFill>
        <p:spPr bwMode="auto">
          <a:xfrm>
            <a:off x="1371600" y="1371601"/>
            <a:ext cx="6324600" cy="4953000"/>
          </a:xfrm>
          <a:prstGeom prst="rect">
            <a:avLst/>
          </a:prstGeom>
          <a:noFill/>
        </p:spPr>
      </p:pic>
      <p:sp>
        <p:nvSpPr>
          <p:cNvPr id="3" name="Title 1"/>
          <p:cNvSpPr>
            <a:spLocks noGrp="1"/>
          </p:cNvSpPr>
          <p:nvPr>
            <p:ph type="title"/>
          </p:nvPr>
        </p:nvSpPr>
        <p:spPr>
          <a:xfrm>
            <a:off x="533400" y="152400"/>
            <a:ext cx="8153400" cy="792162"/>
          </a:xfrm>
        </p:spPr>
        <p:txBody>
          <a:bodyPr>
            <a:normAutofit fontScale="90000"/>
          </a:bodyPr>
          <a:lstStyle/>
          <a:p>
            <a:pPr algn="ctr"/>
            <a:r>
              <a:rPr lang="en-US" sz="4400" b="1" dirty="0" smtClean="0">
                <a:solidFill>
                  <a:srgbClr val="C00000"/>
                </a:solidFill>
                <a:latin typeface="Times New Roman" pitchFamily="18" charset="0"/>
                <a:cs typeface="Times New Roman" pitchFamily="18" charset="0"/>
              </a:rPr>
              <a:t>SHC – Farmer Awareness Camp</a:t>
            </a:r>
            <a:endParaRPr lang="en-US" sz="4400"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ctr"/>
            <a:r>
              <a:rPr lang="en-US" sz="4400" b="1" dirty="0" smtClean="0">
                <a:solidFill>
                  <a:srgbClr val="C00000"/>
                </a:solidFill>
                <a:latin typeface="Times New Roman" pitchFamily="18" charset="0"/>
                <a:ea typeface="+mn-ea"/>
                <a:cs typeface="Times New Roman" pitchFamily="18" charset="0"/>
              </a:rPr>
              <a:t>World Soil Day Celebration</a:t>
            </a:r>
            <a:endParaRPr lang="en-US" sz="4400" b="1" dirty="0">
              <a:solidFill>
                <a:srgbClr val="C00000"/>
              </a:solidFill>
              <a:latin typeface="Times New Roman" pitchFamily="18" charset="0"/>
              <a:ea typeface="+mn-ea"/>
              <a:cs typeface="Times New Roman" pitchFamily="18" charset="0"/>
            </a:endParaRPr>
          </a:p>
        </p:txBody>
      </p:sp>
      <p:sp>
        <p:nvSpPr>
          <p:cNvPr id="3" name="Content Placeholder 2"/>
          <p:cNvSpPr>
            <a:spLocks noGrp="1"/>
          </p:cNvSpPr>
          <p:nvPr>
            <p:ph sz="quarter" idx="1"/>
          </p:nvPr>
        </p:nvSpPr>
        <p:spPr>
          <a:xfrm>
            <a:off x="533400" y="1143000"/>
            <a:ext cx="8153400" cy="5334000"/>
          </a:xfrm>
        </p:spPr>
        <p:txBody>
          <a:bodyPr>
            <a:normAutofit lnSpcReduction="10000"/>
          </a:bodyPr>
          <a:lstStyle/>
          <a:p>
            <a:pPr algn="just"/>
            <a:r>
              <a:rPr lang="en-US" sz="2800" dirty="0" smtClean="0">
                <a:solidFill>
                  <a:srgbClr val="C00000"/>
                </a:solidFill>
                <a:latin typeface="Times New Roman" pitchFamily="18" charset="0"/>
                <a:cs typeface="Times New Roman" pitchFamily="18" charset="0"/>
              </a:rPr>
              <a:t>Organized District level World Soil Day on 5</a:t>
            </a:r>
            <a:r>
              <a:rPr lang="en-US" sz="2800" baseline="30000" dirty="0" smtClean="0">
                <a:solidFill>
                  <a:srgbClr val="C00000"/>
                </a:solidFill>
                <a:latin typeface="Times New Roman" pitchFamily="18" charset="0"/>
                <a:cs typeface="Times New Roman" pitchFamily="18" charset="0"/>
              </a:rPr>
              <a:t>th</a:t>
            </a:r>
            <a:r>
              <a:rPr lang="en-US" sz="2800" dirty="0" smtClean="0">
                <a:solidFill>
                  <a:srgbClr val="C00000"/>
                </a:solidFill>
                <a:latin typeface="Times New Roman" pitchFamily="18" charset="0"/>
                <a:cs typeface="Times New Roman" pitchFamily="18" charset="0"/>
              </a:rPr>
              <a:t> Dec., 2015 at Hamirpur.</a:t>
            </a:r>
          </a:p>
          <a:p>
            <a:pPr algn="just"/>
            <a:r>
              <a:rPr lang="en-US" sz="2800" dirty="0" smtClean="0">
                <a:solidFill>
                  <a:srgbClr val="C00000"/>
                </a:solidFill>
                <a:latin typeface="Times New Roman" pitchFamily="18" charset="0"/>
                <a:cs typeface="Times New Roman" pitchFamily="18" charset="0"/>
              </a:rPr>
              <a:t>The </a:t>
            </a:r>
            <a:r>
              <a:rPr lang="en-US" sz="2800" dirty="0" err="1" smtClean="0">
                <a:solidFill>
                  <a:srgbClr val="C00000"/>
                </a:solidFill>
                <a:latin typeface="Times New Roman" pitchFamily="18" charset="0"/>
                <a:cs typeface="Times New Roman" pitchFamily="18" charset="0"/>
              </a:rPr>
              <a:t>programme</a:t>
            </a:r>
            <a:r>
              <a:rPr lang="en-US" sz="2800" dirty="0" smtClean="0">
                <a:solidFill>
                  <a:srgbClr val="C00000"/>
                </a:solidFill>
                <a:latin typeface="Times New Roman" pitchFamily="18" charset="0"/>
                <a:cs typeface="Times New Roman" pitchFamily="18" charset="0"/>
              </a:rPr>
              <a:t> was inaugurated by </a:t>
            </a:r>
            <a:r>
              <a:rPr lang="en-US" sz="2800" dirty="0" err="1" smtClean="0">
                <a:solidFill>
                  <a:srgbClr val="C00000"/>
                </a:solidFill>
                <a:latin typeface="Times New Roman" pitchFamily="18" charset="0"/>
                <a:cs typeface="Times New Roman" pitchFamily="18" charset="0"/>
              </a:rPr>
              <a:t>Hon’ble</a:t>
            </a:r>
            <a:r>
              <a:rPr lang="en-US" sz="2800" dirty="0" smtClean="0">
                <a:solidFill>
                  <a:srgbClr val="C00000"/>
                </a:solidFill>
                <a:latin typeface="Times New Roman" pitchFamily="18" charset="0"/>
                <a:cs typeface="Times New Roman" pitchFamily="18" charset="0"/>
              </a:rPr>
              <a:t> Chief Parliamentary Secretary. </a:t>
            </a:r>
          </a:p>
          <a:p>
            <a:pPr algn="just"/>
            <a:r>
              <a:rPr lang="en-US" sz="2800" dirty="0" smtClean="0">
                <a:solidFill>
                  <a:srgbClr val="C00000"/>
                </a:solidFill>
                <a:latin typeface="Times New Roman" pitchFamily="18" charset="0"/>
                <a:cs typeface="Times New Roman" pitchFamily="18" charset="0"/>
              </a:rPr>
              <a:t>More than 500 farmers from all the 6 Blocks of the district participated.</a:t>
            </a:r>
          </a:p>
          <a:p>
            <a:pPr algn="just"/>
            <a:r>
              <a:rPr lang="en-US" sz="2800" dirty="0" smtClean="0">
                <a:solidFill>
                  <a:srgbClr val="C00000"/>
                </a:solidFill>
                <a:latin typeface="Times New Roman" pitchFamily="18" charset="0"/>
                <a:cs typeface="Times New Roman" pitchFamily="18" charset="0"/>
              </a:rPr>
              <a:t>The farmers were got acquainted with the scheme through lectures, presentations.</a:t>
            </a:r>
          </a:p>
          <a:p>
            <a:pPr algn="just"/>
            <a:r>
              <a:rPr lang="en-US" sz="2800" dirty="0" smtClean="0">
                <a:solidFill>
                  <a:srgbClr val="C00000"/>
                </a:solidFill>
                <a:latin typeface="Times New Roman" pitchFamily="18" charset="0"/>
                <a:cs typeface="Times New Roman" pitchFamily="18" charset="0"/>
              </a:rPr>
              <a:t>Farmer queries were addressed by the Soil Scientists and other Subject Matter Specialists.</a:t>
            </a:r>
          </a:p>
          <a:p>
            <a:pPr algn="just"/>
            <a:r>
              <a:rPr lang="en-US" sz="2800" dirty="0" smtClean="0">
                <a:solidFill>
                  <a:srgbClr val="C00000"/>
                </a:solidFill>
                <a:latin typeface="Times New Roman" pitchFamily="18" charset="0"/>
                <a:cs typeface="Times New Roman" pitchFamily="18" charset="0"/>
              </a:rPr>
              <a:t>Distributed  500 Soil Health Cards to the Farmers on occasion. </a:t>
            </a:r>
            <a:endParaRPr lang="en-US"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CPS  Soil Health Card 5-12-2015\DSCN7125.JPG"/>
          <p:cNvPicPr>
            <a:picLocks noGrp="1" noChangeAspect="1" noChangeArrowheads="1"/>
          </p:cNvPicPr>
          <p:nvPr>
            <p:ph sz="quarter" idx="1"/>
          </p:nvPr>
        </p:nvPicPr>
        <p:blipFill>
          <a:blip r:embed="rId2" cstate="print"/>
          <a:srcRect/>
          <a:stretch>
            <a:fillRect/>
          </a:stretch>
        </p:blipFill>
        <p:spPr bwMode="auto">
          <a:xfrm>
            <a:off x="685800" y="3886200"/>
            <a:ext cx="3429000" cy="2514600"/>
          </a:xfrm>
          <a:prstGeom prst="rect">
            <a:avLst/>
          </a:prstGeom>
          <a:noFill/>
        </p:spPr>
      </p:pic>
      <p:pic>
        <p:nvPicPr>
          <p:cNvPr id="4099" name="Picture 3" descr="C:\Users\user\Desktop\CPS  Soil Health Card 5-12-2015\DSCN7099.JPG"/>
          <p:cNvPicPr>
            <a:picLocks noChangeAspect="1" noChangeArrowheads="1"/>
          </p:cNvPicPr>
          <p:nvPr/>
        </p:nvPicPr>
        <p:blipFill>
          <a:blip r:embed="rId3" cstate="print"/>
          <a:srcRect/>
          <a:stretch>
            <a:fillRect/>
          </a:stretch>
        </p:blipFill>
        <p:spPr bwMode="auto">
          <a:xfrm>
            <a:off x="990600" y="990600"/>
            <a:ext cx="7086600" cy="2743200"/>
          </a:xfrm>
          <a:prstGeom prst="rect">
            <a:avLst/>
          </a:prstGeom>
          <a:noFill/>
        </p:spPr>
      </p:pic>
      <p:pic>
        <p:nvPicPr>
          <p:cNvPr id="4101" name="Picture 5" descr="C:\Users\user\Desktop\CPS  Soil Health Card 5-12-2015\DSCN7139.JPG"/>
          <p:cNvPicPr>
            <a:picLocks noChangeAspect="1" noChangeArrowheads="1"/>
          </p:cNvPicPr>
          <p:nvPr/>
        </p:nvPicPr>
        <p:blipFill>
          <a:blip r:embed="rId4" cstate="print"/>
          <a:srcRect/>
          <a:stretch>
            <a:fillRect/>
          </a:stretch>
        </p:blipFill>
        <p:spPr bwMode="auto">
          <a:xfrm>
            <a:off x="4343400" y="3886200"/>
            <a:ext cx="4038600" cy="2438400"/>
          </a:xfrm>
          <a:prstGeom prst="rect">
            <a:avLst/>
          </a:prstGeom>
          <a:noFill/>
        </p:spPr>
      </p:pic>
      <p:sp>
        <p:nvSpPr>
          <p:cNvPr id="6" name="Title 1"/>
          <p:cNvSpPr>
            <a:spLocks noGrp="1"/>
          </p:cNvSpPr>
          <p:nvPr>
            <p:ph type="title"/>
          </p:nvPr>
        </p:nvSpPr>
        <p:spPr>
          <a:xfrm>
            <a:off x="457200" y="274638"/>
            <a:ext cx="8229600" cy="715962"/>
          </a:xfrm>
        </p:spPr>
        <p:txBody>
          <a:bodyPr>
            <a:noAutofit/>
          </a:bodyPr>
          <a:lstStyle/>
          <a:p>
            <a:pPr algn="ctr"/>
            <a:r>
              <a:rPr lang="en-US" sz="4400" b="1" dirty="0" smtClean="0">
                <a:solidFill>
                  <a:srgbClr val="C00000"/>
                </a:solidFill>
                <a:latin typeface="Times New Roman" pitchFamily="18" charset="0"/>
                <a:ea typeface="+mn-ea"/>
                <a:cs typeface="Times New Roman" pitchFamily="18" charset="0"/>
              </a:rPr>
              <a:t>Distribution of SHCs</a:t>
            </a:r>
            <a:endParaRPr lang="en-US" sz="4400"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CPS  Soil Health Card 5-12-2015\DSCN7125.JPG"/>
          <p:cNvPicPr>
            <a:picLocks noGrp="1" noChangeAspect="1" noChangeArrowheads="1"/>
          </p:cNvPicPr>
          <p:nvPr>
            <p:ph sz="quarter" idx="1"/>
          </p:nvPr>
        </p:nvPicPr>
        <p:blipFill>
          <a:blip r:embed="rId2" cstate="print"/>
          <a:stretch>
            <a:fillRect/>
          </a:stretch>
        </p:blipFill>
        <p:spPr bwMode="auto">
          <a:xfrm>
            <a:off x="3300152" y="2678083"/>
            <a:ext cx="3000895" cy="2111433"/>
          </a:xfrm>
          <a:prstGeom prst="rect">
            <a:avLst/>
          </a:prstGeom>
          <a:noFill/>
        </p:spPr>
      </p:pic>
      <p:pic>
        <p:nvPicPr>
          <p:cNvPr id="3075" name="Picture 3" descr="C:\Users\user\Desktop\CPS  Soil Health Card 5-12-2015\IMG-20151209-WA0010.jpg"/>
          <p:cNvPicPr>
            <a:picLocks noChangeAspect="1" noChangeArrowheads="1"/>
          </p:cNvPicPr>
          <p:nvPr/>
        </p:nvPicPr>
        <p:blipFill>
          <a:blip r:embed="rId3" cstate="print"/>
          <a:srcRect/>
          <a:stretch>
            <a:fillRect/>
          </a:stretch>
        </p:blipFill>
        <p:spPr bwMode="auto">
          <a:xfrm>
            <a:off x="304800" y="1600200"/>
            <a:ext cx="8534400" cy="4800600"/>
          </a:xfrm>
          <a:prstGeom prst="rect">
            <a:avLst/>
          </a:prstGeom>
          <a:noFill/>
        </p:spPr>
      </p:pic>
      <p:sp>
        <p:nvSpPr>
          <p:cNvPr id="5" name="Title 1"/>
          <p:cNvSpPr>
            <a:spLocks noGrp="1"/>
          </p:cNvSpPr>
          <p:nvPr>
            <p:ph type="title"/>
          </p:nvPr>
        </p:nvSpPr>
        <p:spPr>
          <a:xfrm>
            <a:off x="304800" y="274638"/>
            <a:ext cx="8534400" cy="1325562"/>
          </a:xfrm>
        </p:spPr>
        <p:txBody>
          <a:bodyPr>
            <a:noAutofit/>
          </a:bodyPr>
          <a:lstStyle/>
          <a:p>
            <a:pPr algn="ctr"/>
            <a:r>
              <a:rPr lang="en-US" sz="4400" b="1" dirty="0" smtClean="0">
                <a:solidFill>
                  <a:srgbClr val="C00000"/>
                </a:solidFill>
                <a:latin typeface="Times New Roman" pitchFamily="18" charset="0"/>
                <a:ea typeface="+mn-ea"/>
                <a:cs typeface="Times New Roman" pitchFamily="18" charset="0"/>
              </a:rPr>
              <a:t>Farmer’s Participation on</a:t>
            </a:r>
            <a:br>
              <a:rPr lang="en-US" sz="4400" b="1" dirty="0" smtClean="0">
                <a:solidFill>
                  <a:srgbClr val="C00000"/>
                </a:solidFill>
                <a:latin typeface="Times New Roman" pitchFamily="18" charset="0"/>
                <a:ea typeface="+mn-ea"/>
                <a:cs typeface="Times New Roman" pitchFamily="18" charset="0"/>
              </a:rPr>
            </a:br>
            <a:r>
              <a:rPr lang="en-US" sz="4400" b="1" dirty="0" smtClean="0">
                <a:solidFill>
                  <a:srgbClr val="C00000"/>
                </a:solidFill>
                <a:latin typeface="Times New Roman" pitchFamily="18" charset="0"/>
                <a:ea typeface="+mn-ea"/>
                <a:cs typeface="Times New Roman" pitchFamily="18" charset="0"/>
              </a:rPr>
              <a:t>World Soil Day</a:t>
            </a:r>
            <a:endParaRPr lang="en-US" sz="4400"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CPS  Soil Health Card 5-12-2015\IMG-20151209-WA0011.jpg"/>
          <p:cNvPicPr>
            <a:picLocks noGrp="1" noChangeAspect="1" noChangeArrowheads="1"/>
          </p:cNvPicPr>
          <p:nvPr>
            <p:ph sz="quarter" idx="1"/>
          </p:nvPr>
        </p:nvPicPr>
        <p:blipFill>
          <a:blip r:embed="rId2" cstate="print"/>
          <a:stretch>
            <a:fillRect/>
          </a:stretch>
        </p:blipFill>
        <p:spPr bwMode="auto">
          <a:xfrm>
            <a:off x="685800" y="2028825"/>
            <a:ext cx="7772400" cy="4371975"/>
          </a:xfrm>
          <a:prstGeom prst="rect">
            <a:avLst/>
          </a:prstGeom>
          <a:noFill/>
        </p:spPr>
      </p:pic>
      <p:sp>
        <p:nvSpPr>
          <p:cNvPr id="4" name="Title 1"/>
          <p:cNvSpPr>
            <a:spLocks noGrp="1"/>
          </p:cNvSpPr>
          <p:nvPr>
            <p:ph type="title"/>
          </p:nvPr>
        </p:nvSpPr>
        <p:spPr>
          <a:xfrm>
            <a:off x="457200" y="274638"/>
            <a:ext cx="8229600" cy="1401762"/>
          </a:xfrm>
        </p:spPr>
        <p:txBody>
          <a:bodyPr>
            <a:noAutofit/>
          </a:bodyPr>
          <a:lstStyle/>
          <a:p>
            <a:pPr algn="ctr"/>
            <a:r>
              <a:rPr lang="en-US" sz="4400" b="1" dirty="0" smtClean="0">
                <a:solidFill>
                  <a:srgbClr val="C00000"/>
                </a:solidFill>
                <a:latin typeface="Times New Roman" pitchFamily="18" charset="0"/>
                <a:ea typeface="+mn-ea"/>
                <a:cs typeface="Times New Roman" pitchFamily="18" charset="0"/>
              </a:rPr>
              <a:t>World Soil Day Celebration</a:t>
            </a:r>
            <a:br>
              <a:rPr lang="en-US" sz="4400" b="1" dirty="0" smtClean="0">
                <a:solidFill>
                  <a:srgbClr val="C00000"/>
                </a:solidFill>
                <a:latin typeface="Times New Roman" pitchFamily="18" charset="0"/>
                <a:ea typeface="+mn-ea"/>
                <a:cs typeface="Times New Roman" pitchFamily="18" charset="0"/>
              </a:rPr>
            </a:br>
            <a:r>
              <a:rPr lang="en-US" sz="3200" b="1" dirty="0" smtClean="0">
                <a:solidFill>
                  <a:srgbClr val="C00000"/>
                </a:solidFill>
                <a:latin typeface="Times New Roman" pitchFamily="18" charset="0"/>
                <a:ea typeface="+mn-ea"/>
                <a:cs typeface="Times New Roman" pitchFamily="18" charset="0"/>
              </a:rPr>
              <a:t>[Distribution of SHCs]</a:t>
            </a:r>
            <a:endParaRPr lang="en-US" sz="3200"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Autofit/>
          </a:bodyPr>
          <a:lstStyle/>
          <a:p>
            <a:pPr algn="ctr"/>
            <a:r>
              <a:rPr lang="en-US" b="1" dirty="0" smtClean="0">
                <a:solidFill>
                  <a:srgbClr val="C00000"/>
                </a:solidFill>
                <a:latin typeface="Times New Roman" pitchFamily="18" charset="0"/>
                <a:ea typeface="+mn-ea"/>
                <a:cs typeface="Times New Roman" pitchFamily="18" charset="0"/>
              </a:rPr>
              <a:t>Innovative Measures for Identification of Grids &amp; SHC Printing</a:t>
            </a:r>
            <a:endParaRPr lang="en-US" b="1" dirty="0">
              <a:solidFill>
                <a:srgbClr val="C00000"/>
              </a:solidFill>
              <a:latin typeface="Times New Roman" pitchFamily="18" charset="0"/>
              <a:ea typeface="+mn-ea"/>
              <a:cs typeface="Times New Roman" pitchFamily="18" charset="0"/>
            </a:endParaRPr>
          </a:p>
        </p:txBody>
      </p:sp>
      <p:sp>
        <p:nvSpPr>
          <p:cNvPr id="3" name="Content Placeholder 2"/>
          <p:cNvSpPr>
            <a:spLocks noGrp="1"/>
          </p:cNvSpPr>
          <p:nvPr>
            <p:ph sz="quarter" idx="1"/>
          </p:nvPr>
        </p:nvSpPr>
        <p:spPr>
          <a:xfrm>
            <a:off x="457200" y="1447800"/>
            <a:ext cx="8305800" cy="5105400"/>
          </a:xfrm>
        </p:spPr>
        <p:txBody>
          <a:bodyPr>
            <a:normAutofit/>
          </a:bodyPr>
          <a:lstStyle/>
          <a:p>
            <a:pPr algn="just"/>
            <a:r>
              <a:rPr lang="en-US" sz="2800" dirty="0" smtClean="0">
                <a:solidFill>
                  <a:srgbClr val="C00000"/>
                </a:solidFill>
                <a:latin typeface="Times New Roman" pitchFamily="18" charset="0"/>
                <a:cs typeface="Times New Roman" pitchFamily="18" charset="0"/>
              </a:rPr>
              <a:t>The District is trying to achieve full target in the current year instead of three years.</a:t>
            </a:r>
          </a:p>
          <a:p>
            <a:pPr algn="just"/>
            <a:r>
              <a:rPr lang="en-US" sz="2800" dirty="0" smtClean="0">
                <a:solidFill>
                  <a:srgbClr val="C00000"/>
                </a:solidFill>
                <a:latin typeface="Times New Roman" pitchFamily="18" charset="0"/>
                <a:cs typeface="Times New Roman" pitchFamily="18" charset="0"/>
              </a:rPr>
              <a:t>Arranged 13 No’s GPS (2GPS/Block) for soil sample collection  in entire district.</a:t>
            </a:r>
          </a:p>
          <a:p>
            <a:pPr algn="just"/>
            <a:r>
              <a:rPr lang="en-US" sz="2800" dirty="0" smtClean="0">
                <a:solidFill>
                  <a:srgbClr val="C00000"/>
                </a:solidFill>
                <a:latin typeface="Times New Roman" pitchFamily="18" charset="0"/>
                <a:cs typeface="Times New Roman" pitchFamily="18" charset="0"/>
              </a:rPr>
              <a:t> 100% sample collection using GPS devices.</a:t>
            </a:r>
          </a:p>
          <a:p>
            <a:pPr algn="just"/>
            <a:r>
              <a:rPr lang="en-US" sz="2800" dirty="0" smtClean="0">
                <a:solidFill>
                  <a:srgbClr val="C00000"/>
                </a:solidFill>
                <a:latin typeface="Times New Roman" pitchFamily="18" charset="0"/>
                <a:cs typeface="Times New Roman" pitchFamily="18" charset="0"/>
              </a:rPr>
              <a:t>Procured colored printing machine along with Glossy sheets well in time.</a:t>
            </a:r>
          </a:p>
          <a:p>
            <a:pPr algn="just"/>
            <a:r>
              <a:rPr lang="en-US" sz="2800" dirty="0" smtClean="0">
                <a:solidFill>
                  <a:srgbClr val="C00000"/>
                </a:solidFill>
                <a:latin typeface="Times New Roman" pitchFamily="18" charset="0"/>
                <a:cs typeface="Times New Roman" pitchFamily="18" charset="0"/>
              </a:rPr>
              <a:t>Sensitized all the stakeholders as well as farmers through workshops and trainings.</a:t>
            </a:r>
            <a:endParaRPr lang="en-US"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LAB POHOTO\DSC06195.JPG"/>
          <p:cNvPicPr>
            <a:picLocks noGrp="1" noChangeAspect="1" noChangeArrowheads="1"/>
          </p:cNvPicPr>
          <p:nvPr>
            <p:ph sz="quarter" idx="1"/>
          </p:nvPr>
        </p:nvPicPr>
        <p:blipFill>
          <a:blip r:embed="rId2" cstate="print"/>
          <a:srcRect/>
          <a:stretch>
            <a:fillRect/>
          </a:stretch>
        </p:blipFill>
        <p:spPr bwMode="auto">
          <a:xfrm>
            <a:off x="838200" y="1219201"/>
            <a:ext cx="7620000" cy="5105400"/>
          </a:xfrm>
          <a:prstGeom prst="rect">
            <a:avLst/>
          </a:prstGeom>
          <a:noFill/>
        </p:spPr>
      </p:pic>
      <p:sp>
        <p:nvSpPr>
          <p:cNvPr id="3" name="Title 1"/>
          <p:cNvSpPr>
            <a:spLocks noGrp="1"/>
          </p:cNvSpPr>
          <p:nvPr>
            <p:ph type="title"/>
          </p:nvPr>
        </p:nvSpPr>
        <p:spPr>
          <a:xfrm>
            <a:off x="533400" y="152400"/>
            <a:ext cx="8153400" cy="792162"/>
          </a:xfrm>
        </p:spPr>
        <p:txBody>
          <a:bodyPr>
            <a:normAutofit fontScale="90000"/>
          </a:bodyPr>
          <a:lstStyle/>
          <a:p>
            <a:pPr algn="ctr"/>
            <a:r>
              <a:rPr lang="en-US" sz="4400" b="1" dirty="0" smtClean="0">
                <a:solidFill>
                  <a:srgbClr val="C00000"/>
                </a:solidFill>
                <a:latin typeface="Times New Roman" pitchFamily="18" charset="0"/>
                <a:cs typeface="Times New Roman" pitchFamily="18" charset="0"/>
              </a:rPr>
              <a:t>Soil Health Card - Printing</a:t>
            </a:r>
            <a:endParaRPr lang="en-US" sz="4400"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LAB POHOTO\DSC06173.JPG"/>
          <p:cNvPicPr>
            <a:picLocks noGrp="1" noChangeAspect="1" noChangeArrowheads="1"/>
          </p:cNvPicPr>
          <p:nvPr>
            <p:ph sz="quarter" idx="1"/>
          </p:nvPr>
        </p:nvPicPr>
        <p:blipFill>
          <a:blip r:embed="rId2" cstate="print"/>
          <a:srcRect/>
          <a:stretch>
            <a:fillRect/>
          </a:stretch>
        </p:blipFill>
        <p:spPr bwMode="auto">
          <a:xfrm>
            <a:off x="762000" y="990601"/>
            <a:ext cx="7620000" cy="5257799"/>
          </a:xfrm>
          <a:prstGeom prst="rect">
            <a:avLst/>
          </a:prstGeom>
          <a:noFill/>
        </p:spPr>
      </p:pic>
      <p:sp>
        <p:nvSpPr>
          <p:cNvPr id="4" name="Title 1"/>
          <p:cNvSpPr>
            <a:spLocks noGrp="1"/>
          </p:cNvSpPr>
          <p:nvPr>
            <p:ph type="title"/>
          </p:nvPr>
        </p:nvSpPr>
        <p:spPr>
          <a:xfrm>
            <a:off x="533400" y="152400"/>
            <a:ext cx="8153400" cy="792162"/>
          </a:xfrm>
        </p:spPr>
        <p:txBody>
          <a:bodyPr>
            <a:normAutofit fontScale="90000"/>
          </a:bodyPr>
          <a:lstStyle/>
          <a:p>
            <a:pPr algn="ctr"/>
            <a:r>
              <a:rPr lang="en-US" sz="4400" b="1" dirty="0" smtClean="0">
                <a:solidFill>
                  <a:srgbClr val="C00000"/>
                </a:solidFill>
                <a:latin typeface="Times New Roman" pitchFamily="18" charset="0"/>
                <a:cs typeface="Times New Roman" pitchFamily="18" charset="0"/>
              </a:rPr>
              <a:t>Soil Health Card</a:t>
            </a:r>
            <a:endParaRPr lang="en-US" sz="4400"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792162"/>
          </a:xfrm>
        </p:spPr>
        <p:txBody>
          <a:bodyPr>
            <a:normAutofit fontScale="90000"/>
          </a:bodyPr>
          <a:lstStyle/>
          <a:p>
            <a:pPr algn="ctr"/>
            <a:r>
              <a:rPr lang="en-US" sz="4400" b="1" dirty="0" smtClean="0">
                <a:solidFill>
                  <a:srgbClr val="C00000"/>
                </a:solidFill>
                <a:latin typeface="Times New Roman" pitchFamily="18" charset="0"/>
                <a:cs typeface="Times New Roman" pitchFamily="18" charset="0"/>
              </a:rPr>
              <a:t>Scheme </a:t>
            </a:r>
            <a:r>
              <a:rPr lang="en-US" sz="4400" b="1" dirty="0" smtClean="0">
                <a:solidFill>
                  <a:srgbClr val="C00000"/>
                </a:solidFill>
                <a:latin typeface="Times New Roman" pitchFamily="18" charset="0"/>
                <a:ea typeface="+mn-ea"/>
                <a:cs typeface="Times New Roman" pitchFamily="18" charset="0"/>
              </a:rPr>
              <a:t>Outcome</a:t>
            </a:r>
            <a:endParaRPr lang="en-US" sz="4400" b="1" dirty="0">
              <a:solidFill>
                <a:srgbClr val="C00000"/>
              </a:solidFill>
              <a:latin typeface="Times New Roman" pitchFamily="18" charset="0"/>
              <a:ea typeface="+mn-ea"/>
              <a:cs typeface="Times New Roman" pitchFamily="18" charset="0"/>
            </a:endParaRPr>
          </a:p>
        </p:txBody>
      </p:sp>
      <p:sp>
        <p:nvSpPr>
          <p:cNvPr id="3" name="Content Placeholder 2"/>
          <p:cNvSpPr>
            <a:spLocks noGrp="1"/>
          </p:cNvSpPr>
          <p:nvPr>
            <p:ph sz="quarter" idx="1"/>
          </p:nvPr>
        </p:nvSpPr>
        <p:spPr>
          <a:xfrm>
            <a:off x="533400" y="990600"/>
            <a:ext cx="8153400" cy="5638800"/>
          </a:xfrm>
        </p:spPr>
        <p:txBody>
          <a:bodyPr>
            <a:noAutofit/>
          </a:bodyPr>
          <a:lstStyle/>
          <a:p>
            <a:pPr algn="just"/>
            <a:r>
              <a:rPr lang="en-US" sz="2800" dirty="0" smtClean="0">
                <a:solidFill>
                  <a:srgbClr val="C00000"/>
                </a:solidFill>
                <a:latin typeface="Times New Roman" pitchFamily="18" charset="0"/>
                <a:cs typeface="Times New Roman" pitchFamily="18" charset="0"/>
              </a:rPr>
              <a:t>Farmers are now aware about Soil Testing </a:t>
            </a:r>
            <a:r>
              <a:rPr lang="en-US" sz="2800" dirty="0" err="1" smtClean="0">
                <a:solidFill>
                  <a:srgbClr val="C00000"/>
                </a:solidFill>
                <a:latin typeface="Times New Roman" pitchFamily="18" charset="0"/>
                <a:cs typeface="Times New Roman" pitchFamily="18" charset="0"/>
              </a:rPr>
              <a:t>programme</a:t>
            </a:r>
            <a:r>
              <a:rPr lang="en-US" sz="2800" dirty="0" smtClean="0">
                <a:solidFill>
                  <a:srgbClr val="C00000"/>
                </a:solidFill>
                <a:latin typeface="Times New Roman" pitchFamily="18" charset="0"/>
                <a:cs typeface="Times New Roman" pitchFamily="18" charset="0"/>
              </a:rPr>
              <a:t> and getting reports for micro-nutrients along with major and secondary nutrients.</a:t>
            </a:r>
          </a:p>
          <a:p>
            <a:pPr algn="just"/>
            <a:r>
              <a:rPr lang="en-US" sz="2800" dirty="0" smtClean="0">
                <a:solidFill>
                  <a:srgbClr val="C00000"/>
                </a:solidFill>
                <a:latin typeface="Times New Roman" pitchFamily="18" charset="0"/>
                <a:cs typeface="Times New Roman" pitchFamily="18" charset="0"/>
              </a:rPr>
              <a:t>Farmers are aware about their soil fertility status and soil amendments if  needed.</a:t>
            </a:r>
          </a:p>
          <a:p>
            <a:pPr algn="just"/>
            <a:r>
              <a:rPr lang="en-US" sz="2800" dirty="0" smtClean="0">
                <a:solidFill>
                  <a:srgbClr val="C00000"/>
                </a:solidFill>
                <a:latin typeface="Times New Roman" pitchFamily="18" charset="0"/>
                <a:cs typeface="Times New Roman" pitchFamily="18" charset="0"/>
              </a:rPr>
              <a:t>Farmers are showing interest regarding balanced  fertilizations as per recommendations.</a:t>
            </a:r>
          </a:p>
          <a:p>
            <a:pPr algn="just"/>
            <a:r>
              <a:rPr lang="en-US" sz="2800" dirty="0" smtClean="0">
                <a:solidFill>
                  <a:srgbClr val="C00000"/>
                </a:solidFill>
                <a:latin typeface="Times New Roman" pitchFamily="18" charset="0"/>
                <a:cs typeface="Times New Roman" pitchFamily="18" charset="0"/>
              </a:rPr>
              <a:t>Sampling is completed in one year and district is trying to distribute  SHCs by next </a:t>
            </a:r>
            <a:r>
              <a:rPr lang="en-US" sz="2800" dirty="0" err="1" smtClean="0">
                <a:solidFill>
                  <a:srgbClr val="C00000"/>
                </a:solidFill>
                <a:latin typeface="Times New Roman" pitchFamily="18" charset="0"/>
                <a:cs typeface="Times New Roman" pitchFamily="18" charset="0"/>
              </a:rPr>
              <a:t>Kharif</a:t>
            </a:r>
            <a:r>
              <a:rPr lang="en-US" sz="2800" dirty="0" smtClean="0">
                <a:solidFill>
                  <a:srgbClr val="C00000"/>
                </a:solidFill>
                <a:latin typeface="Times New Roman" pitchFamily="18" charset="0"/>
                <a:cs typeface="Times New Roman" pitchFamily="18" charset="0"/>
              </a:rPr>
              <a:t> season.</a:t>
            </a:r>
          </a:p>
          <a:p>
            <a:pPr algn="just"/>
            <a:r>
              <a:rPr lang="en-US" sz="2800" dirty="0" smtClean="0">
                <a:solidFill>
                  <a:srgbClr val="C00000"/>
                </a:solidFill>
                <a:latin typeface="Times New Roman" pitchFamily="18" charset="0"/>
                <a:cs typeface="Times New Roman" pitchFamily="18" charset="0"/>
              </a:rPr>
              <a:t>Increase in awareness among the farming community regarding importance of Soil Testing  in Soil Health Management.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ctr"/>
            <a:r>
              <a:rPr lang="en-US" b="1" dirty="0" smtClean="0">
                <a:solidFill>
                  <a:srgbClr val="C00000"/>
                </a:solidFill>
                <a:latin typeface="Times New Roman" pitchFamily="18" charset="0"/>
                <a:cs typeface="Times New Roman" pitchFamily="18" charset="0"/>
              </a:rPr>
              <a:t>Suggestions for </a:t>
            </a:r>
            <a:r>
              <a:rPr lang="en-US" sz="4900" b="1" dirty="0" smtClean="0">
                <a:solidFill>
                  <a:srgbClr val="C00000"/>
                </a:solidFill>
                <a:latin typeface="Times New Roman" pitchFamily="18" charset="0"/>
                <a:cs typeface="Times New Roman" pitchFamily="18" charset="0"/>
              </a:rPr>
              <a:t>Improvement</a:t>
            </a:r>
            <a:r>
              <a:rPr lang="en-US" b="1" dirty="0" smtClean="0">
                <a:solidFill>
                  <a:srgbClr val="C00000"/>
                </a:solidFill>
                <a:latin typeface="Times New Roman" pitchFamily="18" charset="0"/>
                <a:cs typeface="Times New Roman" pitchFamily="18" charset="0"/>
              </a:rPr>
              <a:t> </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066800"/>
            <a:ext cx="8382000" cy="5486400"/>
          </a:xfrm>
        </p:spPr>
        <p:txBody>
          <a:bodyPr>
            <a:noAutofit/>
          </a:bodyPr>
          <a:lstStyle/>
          <a:p>
            <a:pPr algn="just"/>
            <a:r>
              <a:rPr lang="en-US" sz="2800" dirty="0" smtClean="0">
                <a:solidFill>
                  <a:srgbClr val="C00000"/>
                </a:solidFill>
                <a:latin typeface="Times New Roman" pitchFamily="18" charset="0"/>
                <a:cs typeface="Times New Roman" pitchFamily="18" charset="0"/>
              </a:rPr>
              <a:t>Horticultural Crops (Fruit Crops) must be included for  fertilizer recommendations.</a:t>
            </a:r>
          </a:p>
          <a:p>
            <a:pPr algn="just"/>
            <a:r>
              <a:rPr lang="en-US" sz="2800" dirty="0" smtClean="0">
                <a:solidFill>
                  <a:srgbClr val="C00000"/>
                </a:solidFill>
                <a:latin typeface="Times New Roman" pitchFamily="18" charset="0"/>
                <a:cs typeface="Times New Roman" pitchFamily="18" charset="0"/>
              </a:rPr>
              <a:t>For determination of Boron, the chemical carmine is not easily available, parameter should be optional.</a:t>
            </a:r>
          </a:p>
          <a:p>
            <a:pPr algn="just"/>
            <a:r>
              <a:rPr lang="en-US" sz="2800" dirty="0" smtClean="0">
                <a:solidFill>
                  <a:srgbClr val="C00000"/>
                </a:solidFill>
                <a:latin typeface="Times New Roman" pitchFamily="18" charset="0"/>
                <a:cs typeface="Times New Roman" pitchFamily="18" charset="0"/>
              </a:rPr>
              <a:t>For hilly terrain / remotest area special soil testing kits be promoted for testing  major nutrients.</a:t>
            </a:r>
          </a:p>
          <a:p>
            <a:pPr algn="just"/>
            <a:r>
              <a:rPr lang="en-US" sz="2800" dirty="0" smtClean="0">
                <a:solidFill>
                  <a:srgbClr val="C00000"/>
                </a:solidFill>
                <a:latin typeface="Times New Roman" pitchFamily="18" charset="0"/>
                <a:cs typeface="Times New Roman" pitchFamily="18" charset="0"/>
              </a:rPr>
              <a:t>Units for recommendation should also be on </a:t>
            </a:r>
            <a:r>
              <a:rPr lang="en-US" sz="2800" dirty="0" err="1" smtClean="0">
                <a:solidFill>
                  <a:srgbClr val="C00000"/>
                </a:solidFill>
                <a:latin typeface="Times New Roman" pitchFamily="18" charset="0"/>
                <a:cs typeface="Times New Roman" pitchFamily="18" charset="0"/>
              </a:rPr>
              <a:t>Kanal</a:t>
            </a:r>
            <a:r>
              <a:rPr lang="en-US" sz="2800" dirty="0" smtClean="0">
                <a:solidFill>
                  <a:srgbClr val="C00000"/>
                </a:solidFill>
                <a:latin typeface="Times New Roman" pitchFamily="18" charset="0"/>
                <a:cs typeface="Times New Roman" pitchFamily="18" charset="0"/>
              </a:rPr>
              <a:t> and </a:t>
            </a:r>
            <a:r>
              <a:rPr lang="en-US" sz="2800" dirty="0" err="1" smtClean="0">
                <a:solidFill>
                  <a:srgbClr val="C00000"/>
                </a:solidFill>
                <a:latin typeface="Times New Roman" pitchFamily="18" charset="0"/>
                <a:cs typeface="Times New Roman" pitchFamily="18" charset="0"/>
              </a:rPr>
              <a:t>Bigha</a:t>
            </a:r>
            <a:r>
              <a:rPr lang="en-US" sz="2800" dirty="0" smtClean="0">
                <a:solidFill>
                  <a:srgbClr val="C00000"/>
                </a:solidFill>
                <a:latin typeface="Times New Roman" pitchFamily="18" charset="0"/>
                <a:cs typeface="Times New Roman" pitchFamily="18" charset="0"/>
              </a:rPr>
              <a:t> basis for better understanding of the farmers.</a:t>
            </a:r>
          </a:p>
          <a:p>
            <a:pPr algn="just"/>
            <a:r>
              <a:rPr lang="en-US" sz="2800" dirty="0" smtClean="0">
                <a:solidFill>
                  <a:srgbClr val="C00000"/>
                </a:solidFill>
                <a:latin typeface="Times New Roman" pitchFamily="18" charset="0"/>
                <a:cs typeface="Times New Roman" pitchFamily="18" charset="0"/>
              </a:rPr>
              <a:t>The soil testing has to be continued and after every three years fresh sampling has to be done and new SHCs to be issued so the Govt. of India support would be required.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0"/>
            <a:ext cx="8229600" cy="5029200"/>
          </a:xfrm>
        </p:spPr>
        <p:txBody>
          <a:bodyPr>
            <a:normAutofit lnSpcReduction="10000"/>
          </a:bodyPr>
          <a:lstStyle/>
          <a:p>
            <a:pPr algn="just">
              <a:buFont typeface="Arial" pitchFamily="34" charset="0"/>
              <a:buChar char="•"/>
            </a:pPr>
            <a:r>
              <a:rPr lang="en-US" sz="2800" dirty="0" smtClean="0">
                <a:solidFill>
                  <a:srgbClr val="C00000"/>
                </a:solidFill>
                <a:latin typeface="Times New Roman" pitchFamily="18" charset="0"/>
                <a:cs typeface="Times New Roman" pitchFamily="18" charset="0"/>
              </a:rPr>
              <a:t>Gross Cropped Area:  			66,848 Ha</a:t>
            </a:r>
          </a:p>
          <a:p>
            <a:pPr algn="just">
              <a:buFont typeface="Arial" pitchFamily="34" charset="0"/>
              <a:buChar char="•"/>
            </a:pPr>
            <a:r>
              <a:rPr lang="en-US" sz="2800" dirty="0" smtClean="0">
                <a:solidFill>
                  <a:srgbClr val="C00000"/>
                </a:solidFill>
                <a:latin typeface="Times New Roman" pitchFamily="18" charset="0"/>
                <a:cs typeface="Times New Roman" pitchFamily="18" charset="0"/>
              </a:rPr>
              <a:t>Net  Area Sown:				35,295 Ha</a:t>
            </a:r>
          </a:p>
          <a:p>
            <a:pPr algn="just">
              <a:buFont typeface="Arial" pitchFamily="34" charset="0"/>
              <a:buChar char="•"/>
            </a:pPr>
            <a:r>
              <a:rPr lang="en-US" sz="2800" dirty="0" smtClean="0">
                <a:solidFill>
                  <a:srgbClr val="C00000"/>
                </a:solidFill>
                <a:latin typeface="Times New Roman" pitchFamily="18" charset="0"/>
                <a:cs typeface="Times New Roman" pitchFamily="18" charset="0"/>
              </a:rPr>
              <a:t>Net  Irrigated Area:			1,789 Ha</a:t>
            </a:r>
          </a:p>
          <a:p>
            <a:pPr algn="just">
              <a:buFont typeface="Arial" pitchFamily="34" charset="0"/>
              <a:buChar char="•"/>
            </a:pPr>
            <a:r>
              <a:rPr lang="en-US" sz="2800" dirty="0" err="1" smtClean="0">
                <a:solidFill>
                  <a:srgbClr val="C00000"/>
                </a:solidFill>
                <a:latin typeface="Times New Roman" pitchFamily="18" charset="0"/>
                <a:cs typeface="Times New Roman" pitchFamily="18" charset="0"/>
              </a:rPr>
              <a:t>Rainfed</a:t>
            </a:r>
            <a:r>
              <a:rPr lang="en-US" sz="2800" dirty="0" smtClean="0">
                <a:solidFill>
                  <a:srgbClr val="C00000"/>
                </a:solidFill>
                <a:latin typeface="Times New Roman" pitchFamily="18" charset="0"/>
                <a:cs typeface="Times New Roman" pitchFamily="18" charset="0"/>
              </a:rPr>
              <a:t> Area:				33,506 Ha</a:t>
            </a:r>
          </a:p>
          <a:p>
            <a:pPr algn="just">
              <a:buFont typeface="Arial" pitchFamily="34" charset="0"/>
              <a:buChar char="•"/>
            </a:pPr>
            <a:r>
              <a:rPr lang="en-US" sz="2800" dirty="0" smtClean="0">
                <a:solidFill>
                  <a:srgbClr val="C00000"/>
                </a:solidFill>
                <a:latin typeface="Times New Roman" pitchFamily="18" charset="0"/>
                <a:cs typeface="Times New Roman" pitchFamily="18" charset="0"/>
              </a:rPr>
              <a:t>Number  of Operational  Holdings:	76,140 No.</a:t>
            </a:r>
          </a:p>
          <a:p>
            <a:pPr algn="just">
              <a:buFont typeface="Arial" pitchFamily="34" charset="0"/>
              <a:buChar char="•"/>
            </a:pPr>
            <a:r>
              <a:rPr lang="en-IN" sz="2800" dirty="0" smtClean="0">
                <a:solidFill>
                  <a:srgbClr val="C00000"/>
                </a:solidFill>
                <a:latin typeface="Times New Roman" pitchFamily="18" charset="0"/>
                <a:cs typeface="Times New Roman" pitchFamily="18" charset="0"/>
              </a:rPr>
              <a:t>Market Yards:				3</a:t>
            </a:r>
          </a:p>
          <a:p>
            <a:pPr algn="just">
              <a:buFont typeface="Arial" pitchFamily="34" charset="0"/>
              <a:buChar char="•"/>
            </a:pPr>
            <a:r>
              <a:rPr lang="en-IN" sz="2800" dirty="0" err="1" smtClean="0">
                <a:solidFill>
                  <a:srgbClr val="C00000"/>
                </a:solidFill>
                <a:latin typeface="Times New Roman" pitchFamily="18" charset="0"/>
                <a:cs typeface="Times New Roman" pitchFamily="18" charset="0"/>
              </a:rPr>
              <a:t>Krishi</a:t>
            </a:r>
            <a:r>
              <a:rPr lang="en-IN" sz="2800" dirty="0" smtClean="0">
                <a:solidFill>
                  <a:srgbClr val="C00000"/>
                </a:solidFill>
                <a:latin typeface="Times New Roman" pitchFamily="18" charset="0"/>
                <a:cs typeface="Times New Roman" pitchFamily="18" charset="0"/>
              </a:rPr>
              <a:t> </a:t>
            </a:r>
            <a:r>
              <a:rPr lang="en-IN" sz="2800" dirty="0" err="1" smtClean="0">
                <a:solidFill>
                  <a:srgbClr val="C00000"/>
                </a:solidFill>
                <a:latin typeface="Times New Roman" pitchFamily="18" charset="0"/>
                <a:cs typeface="Times New Roman" pitchFamily="18" charset="0"/>
              </a:rPr>
              <a:t>Vigyan</a:t>
            </a:r>
            <a:r>
              <a:rPr lang="en-IN" sz="2800" dirty="0" smtClean="0">
                <a:solidFill>
                  <a:srgbClr val="C00000"/>
                </a:solidFill>
                <a:latin typeface="Times New Roman" pitchFamily="18" charset="0"/>
                <a:cs typeface="Times New Roman" pitchFamily="18" charset="0"/>
              </a:rPr>
              <a:t> </a:t>
            </a:r>
            <a:r>
              <a:rPr lang="en-IN" sz="2800" dirty="0" err="1" smtClean="0">
                <a:solidFill>
                  <a:srgbClr val="C00000"/>
                </a:solidFill>
                <a:latin typeface="Times New Roman" pitchFamily="18" charset="0"/>
                <a:cs typeface="Times New Roman" pitchFamily="18" charset="0"/>
              </a:rPr>
              <a:t>Kendras</a:t>
            </a:r>
            <a:r>
              <a:rPr lang="en-IN" sz="2800" dirty="0" smtClean="0">
                <a:solidFill>
                  <a:srgbClr val="C00000"/>
                </a:solidFill>
                <a:latin typeface="Times New Roman" pitchFamily="18" charset="0"/>
                <a:cs typeface="Times New Roman" pitchFamily="18" charset="0"/>
              </a:rPr>
              <a:t>:			1</a:t>
            </a:r>
          </a:p>
          <a:p>
            <a:pPr algn="just">
              <a:buFont typeface="Arial" pitchFamily="34" charset="0"/>
              <a:buChar char="•"/>
            </a:pPr>
            <a:r>
              <a:rPr lang="en-IN" sz="2800" dirty="0" smtClean="0">
                <a:solidFill>
                  <a:srgbClr val="C00000"/>
                </a:solidFill>
                <a:latin typeface="Times New Roman" pitchFamily="18" charset="0"/>
                <a:cs typeface="Times New Roman" pitchFamily="18" charset="0"/>
              </a:rPr>
              <a:t>Soil Testing Laboratories:		2 </a:t>
            </a:r>
          </a:p>
          <a:p>
            <a:pPr>
              <a:buNone/>
            </a:pPr>
            <a:r>
              <a:rPr lang="en-IN" sz="2800" dirty="0" smtClean="0">
                <a:solidFill>
                  <a:srgbClr val="C00000"/>
                </a:solidFill>
                <a:latin typeface="Times New Roman" pitchFamily="18" charset="0"/>
                <a:cs typeface="Times New Roman" pitchFamily="18" charset="0"/>
              </a:rPr>
              <a:t>					( 1 Static Lab, 1Mobile Lab)</a:t>
            </a:r>
          </a:p>
          <a:p>
            <a:pPr algn="just">
              <a:buFont typeface="Arial" pitchFamily="34" charset="0"/>
              <a:buChar char="•"/>
            </a:pPr>
            <a:r>
              <a:rPr lang="en-US" sz="2800" dirty="0" smtClean="0">
                <a:solidFill>
                  <a:srgbClr val="C00000"/>
                </a:solidFill>
                <a:latin typeface="Times New Roman" pitchFamily="18" charset="0"/>
                <a:cs typeface="Times New Roman" pitchFamily="18" charset="0"/>
              </a:rPr>
              <a:t>Important Crops: Maize, Wheat, Paddy, Black Gram, Rape Seed &amp; Mustard and Vegetables</a:t>
            </a:r>
            <a:endParaRPr lang="en-IN" sz="2800" dirty="0" smtClean="0">
              <a:solidFill>
                <a:srgbClr val="C00000"/>
              </a:solidFill>
              <a:latin typeface="Times New Roman" pitchFamily="18" charset="0"/>
              <a:cs typeface="Times New Roman" pitchFamily="18" charset="0"/>
            </a:endParaRPr>
          </a:p>
        </p:txBody>
      </p:sp>
      <p:sp>
        <p:nvSpPr>
          <p:cNvPr id="4" name="Title 1"/>
          <p:cNvSpPr>
            <a:spLocks noGrp="1"/>
          </p:cNvSpPr>
          <p:nvPr>
            <p:ph type="title"/>
          </p:nvPr>
        </p:nvSpPr>
        <p:spPr>
          <a:xfrm>
            <a:off x="685800" y="-76200"/>
            <a:ext cx="7772400" cy="1143000"/>
          </a:xfrm>
        </p:spPr>
        <p:txBody>
          <a:bodyPr>
            <a:normAutofit/>
          </a:bodyPr>
          <a:lstStyle/>
          <a:p>
            <a:pPr algn="ctr"/>
            <a:r>
              <a:rPr lang="en-US" sz="4400" b="1" dirty="0" smtClean="0">
                <a:solidFill>
                  <a:srgbClr val="C00000"/>
                </a:solidFill>
                <a:latin typeface="Times New Roman" pitchFamily="18" charset="0"/>
                <a:ea typeface="+mn-ea"/>
                <a:cs typeface="Times New Roman" pitchFamily="18" charset="0"/>
              </a:rPr>
              <a:t>At a Glance – Hamirpur, HP</a:t>
            </a:r>
            <a:endParaRPr lang="en-US" sz="4400"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5438"/>
            <a:ext cx="8229600" cy="715962"/>
          </a:xfrm>
        </p:spPr>
        <p:txBody>
          <a:bodyPr>
            <a:normAutofit fontScale="90000"/>
          </a:bodyPr>
          <a:lstStyle/>
          <a:p>
            <a:pPr algn="ctr"/>
            <a:r>
              <a:rPr lang="en-US" sz="4900" b="1" dirty="0" smtClean="0">
                <a:solidFill>
                  <a:srgbClr val="C00000"/>
                </a:solidFill>
                <a:latin typeface="Times New Roman" pitchFamily="18" charset="0"/>
                <a:cs typeface="Times New Roman" pitchFamily="18" charset="0"/>
              </a:rPr>
              <a:t>Thanks….</a:t>
            </a:r>
            <a:endParaRPr lang="en-US"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76200"/>
            <a:ext cx="7772400" cy="1143000"/>
          </a:xfrm>
        </p:spPr>
        <p:txBody>
          <a:bodyPr>
            <a:normAutofit/>
          </a:bodyPr>
          <a:lstStyle/>
          <a:p>
            <a:pPr algn="ctr"/>
            <a:r>
              <a:rPr lang="en-US" sz="4400" b="1" dirty="0" smtClean="0">
                <a:solidFill>
                  <a:srgbClr val="C00000"/>
                </a:solidFill>
                <a:latin typeface="Times New Roman" pitchFamily="18" charset="0"/>
                <a:ea typeface="+mn-ea"/>
                <a:cs typeface="Times New Roman" pitchFamily="18" charset="0"/>
              </a:rPr>
              <a:t>Block Map – Hamirpur, HP</a:t>
            </a:r>
            <a:endParaRPr lang="en-US" sz="4400" b="1" dirty="0">
              <a:solidFill>
                <a:srgbClr val="C00000"/>
              </a:solidFill>
              <a:latin typeface="Times New Roman" pitchFamily="18" charset="0"/>
              <a:ea typeface="+mn-ea"/>
              <a:cs typeface="Times New Roman" pitchFamily="18" charset="0"/>
            </a:endParaRPr>
          </a:p>
        </p:txBody>
      </p:sp>
      <p:pic>
        <p:nvPicPr>
          <p:cNvPr id="14338" name="Picture 2" descr="C:\Users\DIOHam\Downloads\Distt_Hamirpur1.jpg"/>
          <p:cNvPicPr>
            <a:picLocks noGrp="1" noChangeAspect="1" noChangeArrowheads="1"/>
          </p:cNvPicPr>
          <p:nvPr>
            <p:ph sz="quarter" idx="1"/>
          </p:nvPr>
        </p:nvPicPr>
        <p:blipFill>
          <a:blip r:embed="rId2" cstate="print"/>
          <a:srcRect/>
          <a:stretch>
            <a:fillRect/>
          </a:stretch>
        </p:blipFill>
        <p:spPr bwMode="auto">
          <a:xfrm>
            <a:off x="441158" y="980935"/>
            <a:ext cx="8321842" cy="580086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Autofit/>
          </a:bodyPr>
          <a:lstStyle/>
          <a:p>
            <a:pPr algn="ctr"/>
            <a:r>
              <a:rPr lang="en-US" sz="4400" b="1" dirty="0" smtClean="0">
                <a:solidFill>
                  <a:srgbClr val="C00000"/>
                </a:solidFill>
                <a:latin typeface="Times New Roman" pitchFamily="18" charset="0"/>
                <a:ea typeface="+mn-ea"/>
                <a:cs typeface="Times New Roman" pitchFamily="18" charset="0"/>
              </a:rPr>
              <a:t>Staff Meeting for the</a:t>
            </a:r>
            <a:br>
              <a:rPr lang="en-US" sz="4400" b="1" dirty="0" smtClean="0">
                <a:solidFill>
                  <a:srgbClr val="C00000"/>
                </a:solidFill>
                <a:latin typeface="Times New Roman" pitchFamily="18" charset="0"/>
                <a:ea typeface="+mn-ea"/>
                <a:cs typeface="Times New Roman" pitchFamily="18" charset="0"/>
              </a:rPr>
            </a:br>
            <a:r>
              <a:rPr lang="en-US" sz="4400" b="1" dirty="0" smtClean="0">
                <a:solidFill>
                  <a:srgbClr val="C00000"/>
                </a:solidFill>
                <a:latin typeface="Times New Roman" pitchFamily="18" charset="0"/>
                <a:ea typeface="+mn-ea"/>
                <a:cs typeface="Times New Roman" pitchFamily="18" charset="0"/>
              </a:rPr>
              <a:t>Implementation of SHC Scheme</a:t>
            </a:r>
            <a:endParaRPr lang="en-US" sz="4400" b="1" dirty="0">
              <a:solidFill>
                <a:srgbClr val="C00000"/>
              </a:solidFill>
              <a:latin typeface="Times New Roman" pitchFamily="18" charset="0"/>
              <a:ea typeface="+mn-ea"/>
              <a:cs typeface="Times New Roman" pitchFamily="18" charset="0"/>
            </a:endParaRPr>
          </a:p>
        </p:txBody>
      </p:sp>
      <p:pic>
        <p:nvPicPr>
          <p:cNvPr id="20482" name="Picture 2" descr="G:\Awareness photographs\DSC00893.JPG"/>
          <p:cNvPicPr>
            <a:picLocks noGrp="1" noChangeAspect="1" noChangeArrowheads="1"/>
          </p:cNvPicPr>
          <p:nvPr>
            <p:ph sz="quarter" idx="1"/>
          </p:nvPr>
        </p:nvPicPr>
        <p:blipFill>
          <a:blip r:embed="rId2" cstate="print"/>
          <a:srcRect/>
          <a:stretch>
            <a:fillRect/>
          </a:stretch>
        </p:blipFill>
        <p:spPr bwMode="auto">
          <a:xfrm>
            <a:off x="838200" y="1935163"/>
            <a:ext cx="7620000" cy="438943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229600" cy="1143000"/>
          </a:xfrm>
        </p:spPr>
        <p:txBody>
          <a:bodyPr>
            <a:noAutofit/>
          </a:bodyPr>
          <a:lstStyle/>
          <a:p>
            <a:pPr algn="ctr"/>
            <a:r>
              <a:rPr lang="en-US" sz="4400" b="1" dirty="0" smtClean="0">
                <a:solidFill>
                  <a:srgbClr val="C00000"/>
                </a:solidFill>
                <a:latin typeface="Times New Roman" pitchFamily="18" charset="0"/>
                <a:ea typeface="+mn-ea"/>
                <a:cs typeface="Times New Roman" pitchFamily="18" charset="0"/>
              </a:rPr>
              <a:t>Awareness Camps on the Scheme at  Village level </a:t>
            </a:r>
            <a:endParaRPr lang="en-US" sz="4400"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Awareness photographs\DSC00917.JPG"/>
          <p:cNvPicPr>
            <a:picLocks noGrp="1" noChangeAspect="1" noChangeArrowheads="1"/>
          </p:cNvPicPr>
          <p:nvPr>
            <p:ph sz="quarter" idx="1"/>
          </p:nvPr>
        </p:nvPicPr>
        <p:blipFill>
          <a:blip r:embed="rId2" cstate="print"/>
          <a:srcRect/>
          <a:stretch>
            <a:fillRect/>
          </a:stretch>
        </p:blipFill>
        <p:spPr bwMode="auto">
          <a:xfrm>
            <a:off x="228600" y="990601"/>
            <a:ext cx="8153400" cy="5334000"/>
          </a:xfrm>
          <a:prstGeom prst="rect">
            <a:avLst/>
          </a:prstGeom>
          <a:noFill/>
        </p:spPr>
      </p:pic>
      <p:sp>
        <p:nvSpPr>
          <p:cNvPr id="3" name="Title 1"/>
          <p:cNvSpPr>
            <a:spLocks noGrp="1"/>
          </p:cNvSpPr>
          <p:nvPr>
            <p:ph type="title"/>
          </p:nvPr>
        </p:nvSpPr>
        <p:spPr>
          <a:xfrm>
            <a:off x="685800" y="152400"/>
            <a:ext cx="7772400" cy="762000"/>
          </a:xfrm>
        </p:spPr>
        <p:txBody>
          <a:bodyPr>
            <a:normAutofit fontScale="90000"/>
          </a:bodyPr>
          <a:lstStyle/>
          <a:p>
            <a:pPr algn="ctr"/>
            <a:r>
              <a:rPr lang="en-US" sz="4400" b="1" dirty="0" smtClean="0">
                <a:solidFill>
                  <a:srgbClr val="C00000"/>
                </a:solidFill>
                <a:latin typeface="Times New Roman" pitchFamily="18" charset="0"/>
                <a:ea typeface="+mn-ea"/>
                <a:cs typeface="Times New Roman" pitchFamily="18" charset="0"/>
              </a:rPr>
              <a:t>Farmer Awareness Camp</a:t>
            </a:r>
            <a:endParaRPr lang="en-US" sz="4400"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Awareness photographs\DSC00903.JPG"/>
          <p:cNvPicPr>
            <a:picLocks noGrp="1" noChangeAspect="1" noChangeArrowheads="1"/>
          </p:cNvPicPr>
          <p:nvPr>
            <p:ph sz="quarter" idx="1"/>
          </p:nvPr>
        </p:nvPicPr>
        <p:blipFill>
          <a:blip r:embed="rId2" cstate="print"/>
          <a:srcRect/>
          <a:stretch>
            <a:fillRect/>
          </a:stretch>
        </p:blipFill>
        <p:spPr bwMode="auto">
          <a:xfrm>
            <a:off x="762000" y="990601"/>
            <a:ext cx="7696200" cy="5334000"/>
          </a:xfrm>
          <a:prstGeom prst="rect">
            <a:avLst/>
          </a:prstGeom>
          <a:noFill/>
        </p:spPr>
      </p:pic>
      <p:sp>
        <p:nvSpPr>
          <p:cNvPr id="3" name="Title 1"/>
          <p:cNvSpPr>
            <a:spLocks noGrp="1"/>
          </p:cNvSpPr>
          <p:nvPr>
            <p:ph type="title"/>
          </p:nvPr>
        </p:nvSpPr>
        <p:spPr>
          <a:xfrm>
            <a:off x="685800" y="152400"/>
            <a:ext cx="7772400" cy="762000"/>
          </a:xfrm>
        </p:spPr>
        <p:txBody>
          <a:bodyPr>
            <a:normAutofit fontScale="90000"/>
          </a:bodyPr>
          <a:lstStyle/>
          <a:p>
            <a:pPr algn="ctr"/>
            <a:r>
              <a:rPr lang="en-US" sz="4400" b="1" dirty="0" smtClean="0">
                <a:solidFill>
                  <a:srgbClr val="C00000"/>
                </a:solidFill>
                <a:latin typeface="Times New Roman" pitchFamily="18" charset="0"/>
                <a:ea typeface="+mn-ea"/>
                <a:cs typeface="Times New Roman" pitchFamily="18" charset="0"/>
              </a:rPr>
              <a:t>Farmer Awareness Camp</a:t>
            </a:r>
            <a:endParaRPr lang="en-US" sz="4400" b="1" dirty="0">
              <a:solidFill>
                <a:srgbClr val="C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1143000"/>
          </a:xfrm>
        </p:spPr>
        <p:txBody>
          <a:bodyPr>
            <a:noAutofit/>
          </a:bodyPr>
          <a:lstStyle/>
          <a:p>
            <a:pPr algn="ctr"/>
            <a:r>
              <a:rPr lang="en-US" b="1" dirty="0" smtClean="0">
                <a:solidFill>
                  <a:srgbClr val="C00000"/>
                </a:solidFill>
                <a:latin typeface="Times New Roman" pitchFamily="18" charset="0"/>
                <a:ea typeface="+mn-ea"/>
                <a:cs typeface="Times New Roman" pitchFamily="18" charset="0"/>
              </a:rPr>
              <a:t>Demo Visit on</a:t>
            </a:r>
            <a:br>
              <a:rPr lang="en-US" b="1" dirty="0" smtClean="0">
                <a:solidFill>
                  <a:srgbClr val="C00000"/>
                </a:solidFill>
                <a:latin typeface="Times New Roman" pitchFamily="18" charset="0"/>
                <a:ea typeface="+mn-ea"/>
                <a:cs typeface="Times New Roman" pitchFamily="18" charset="0"/>
              </a:rPr>
            </a:br>
            <a:r>
              <a:rPr lang="en-US" b="1" dirty="0" smtClean="0">
                <a:solidFill>
                  <a:srgbClr val="C00000"/>
                </a:solidFill>
                <a:latin typeface="Times New Roman" pitchFamily="18" charset="0"/>
                <a:ea typeface="+mn-ea"/>
                <a:cs typeface="Times New Roman" pitchFamily="18" charset="0"/>
              </a:rPr>
              <a:t>Balanced Fertilization</a:t>
            </a:r>
            <a:endParaRPr lang="en-US" b="1" dirty="0">
              <a:solidFill>
                <a:srgbClr val="C00000"/>
              </a:solidFill>
              <a:latin typeface="Times New Roman" pitchFamily="18" charset="0"/>
              <a:ea typeface="+mn-ea"/>
              <a:cs typeface="Times New Roman" pitchFamily="18" charset="0"/>
            </a:endParaRPr>
          </a:p>
        </p:txBody>
      </p:sp>
      <p:pic>
        <p:nvPicPr>
          <p:cNvPr id="21506" name="Picture 2" descr="G:\Awareness photographs\DSC00918.JPG"/>
          <p:cNvPicPr>
            <a:picLocks noGrp="1" noChangeAspect="1" noChangeArrowheads="1"/>
          </p:cNvPicPr>
          <p:nvPr>
            <p:ph sz="quarter" idx="1"/>
          </p:nvPr>
        </p:nvPicPr>
        <p:blipFill>
          <a:blip r:embed="rId2" cstate="print"/>
          <a:srcRect/>
          <a:stretch>
            <a:fillRect/>
          </a:stretch>
        </p:blipFill>
        <p:spPr bwMode="auto">
          <a:xfrm>
            <a:off x="762000" y="1935163"/>
            <a:ext cx="7696200" cy="438943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776</TotalTime>
  <Words>838</Words>
  <Application>Microsoft Office PowerPoint</Application>
  <PresentationFormat>On-screen Show (4:3)</PresentationFormat>
  <Paragraphs>127</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Equity</vt:lpstr>
      <vt:lpstr>Acrobat Document</vt:lpstr>
      <vt:lpstr>Slide 1</vt:lpstr>
      <vt:lpstr>District Profile – Hamirpur, HP</vt:lpstr>
      <vt:lpstr>At a Glance – Hamirpur, HP</vt:lpstr>
      <vt:lpstr>Block Map – Hamirpur, HP</vt:lpstr>
      <vt:lpstr>Staff Meeting for the Implementation of SHC Scheme</vt:lpstr>
      <vt:lpstr>Awareness Camps on the Scheme at  Village level </vt:lpstr>
      <vt:lpstr>Farmer Awareness Camp</vt:lpstr>
      <vt:lpstr>Farmer Awareness Camp</vt:lpstr>
      <vt:lpstr>Demo Visit on Balanced Fertilization</vt:lpstr>
      <vt:lpstr>District Target &amp; Achievements [Collection of Soil Samples] (Till 31st January, 2016)</vt:lpstr>
      <vt:lpstr>District Target &amp; Achievements [Distribution of Soil Health Cards] (Till 20th February, 2016)</vt:lpstr>
      <vt:lpstr>Soil Health Card Scheme</vt:lpstr>
      <vt:lpstr>Resource Utilization</vt:lpstr>
      <vt:lpstr>Sampling and Analysis</vt:lpstr>
      <vt:lpstr>Strengthening Lab &amp; Equipments</vt:lpstr>
      <vt:lpstr>District Soil Testing Lab</vt:lpstr>
      <vt:lpstr>Determination of Micro-Nutrients</vt:lpstr>
      <vt:lpstr>Determination of E. C.</vt:lpstr>
      <vt:lpstr>Determination of Organic Carbon</vt:lpstr>
      <vt:lpstr>SHC – Farmer Awareness Camp</vt:lpstr>
      <vt:lpstr>World Soil Day Celebration</vt:lpstr>
      <vt:lpstr>Distribution of SHCs</vt:lpstr>
      <vt:lpstr>Farmer’s Participation on World Soil Day</vt:lpstr>
      <vt:lpstr>World Soil Day Celebration [Distribution of SHCs]</vt:lpstr>
      <vt:lpstr>Innovative Measures for Identification of Grids &amp; SHC Printing</vt:lpstr>
      <vt:lpstr>Soil Health Card - Printing</vt:lpstr>
      <vt:lpstr>Soil Health Card</vt:lpstr>
      <vt:lpstr>Scheme Outcome</vt:lpstr>
      <vt:lpstr>Suggestions for Improvement </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user</dc:creator>
  <cp:lastModifiedBy>admin</cp:lastModifiedBy>
  <cp:revision>124</cp:revision>
  <dcterms:created xsi:type="dcterms:W3CDTF">2016-02-25T04:28:30Z</dcterms:created>
  <dcterms:modified xsi:type="dcterms:W3CDTF">2016-02-27T20:20:04Z</dcterms:modified>
</cp:coreProperties>
</file>