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99" r:id="rId2"/>
    <p:sldId id="285" r:id="rId3"/>
    <p:sldId id="301" r:id="rId4"/>
    <p:sldId id="302" r:id="rId5"/>
    <p:sldId id="294" r:id="rId6"/>
    <p:sldId id="293" r:id="rId7"/>
    <p:sldId id="303" r:id="rId8"/>
    <p:sldId id="288" r:id="rId9"/>
    <p:sldId id="289" r:id="rId10"/>
    <p:sldId id="295" r:id="rId11"/>
    <p:sldId id="298" r:id="rId12"/>
    <p:sldId id="291" r:id="rId13"/>
    <p:sldId id="297" r:id="rId14"/>
    <p:sldId id="300" r:id="rId15"/>
    <p:sldId id="296" r:id="rId16"/>
    <p:sldId id="275" r:id="rId17"/>
    <p:sldId id="266" r:id="rId18"/>
  </p:sldIdLst>
  <p:sldSz cx="9144000" cy="6858000" type="screen4x3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E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95341" autoAdjust="0"/>
  </p:normalViewPr>
  <p:slideViewPr>
    <p:cSldViewPr>
      <p:cViewPr>
        <p:scale>
          <a:sx n="50" d="100"/>
          <a:sy n="50" d="100"/>
        </p:scale>
        <p:origin x="-142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69B57D-FED9-4BE2-B3B4-114FDE9E3582}" type="datetimeFigureOut">
              <a:rPr lang="en-US"/>
              <a:pPr>
                <a:defRPr/>
              </a:pPr>
              <a:t>3/2/2016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BBE970-C88C-42FD-86C6-4253400457F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72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F597F9-9183-4203-BEB3-DD9384A9340E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A0F443-D9F5-4CAE-8B30-D4D1BAC01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A0F443-D9F5-4CAE-8B30-D4D1BAC01C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B8B2-B7FA-4CF9-9CCE-3B24710F6560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14E0C-274C-4C5E-96F5-AEC3EAA68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93E8-63E6-4BF3-B591-C48F57CF7DD0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AC22-7534-492B-8E27-9CF416EA3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71EE-4FE7-4673-AB75-63DB2795E3E4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DB8A-6241-433A-B3EC-3CC07CA7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8E33-B8E1-4751-A5DF-E2447593899F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E38F-84E2-49E9-A2E5-6376DCB4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2DFE-2BB7-42E2-BF00-FADC4A45031B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0CAE-23AB-40A7-B08A-0467E9CF7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8C4A-80BA-4359-B31C-979562C8A305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3F3F-BACE-4C56-A3A7-1D8380B5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DCA3-AC9B-4A53-A425-36F74DAC1AF1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B8E8-5A3C-4453-8E5A-FE7D35F6C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98CF-DC2E-457B-A3D0-56119F85C7E6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D237-D6C9-4153-A792-8A1B09DA6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8002-CD8C-45F6-9505-6365747B78F9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0FF1-2ADA-41C7-9226-FCAE487B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21EF-3D04-4BCF-AE9E-A0D46E022A5C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8580-0F3A-47FC-946C-47BB899B0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F10A-7CFB-4779-8242-55C907ACA40B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F521-6562-4A24-A248-F31962BC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69D20A-3A8B-4BF8-BBA1-8AFB004E85A8}" type="datetime1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C0CF3D-AF4C-4C81-8D1D-EF1A59D3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5715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Implementation of Soil Health Card Scheme in West Tripura District</a:t>
            </a:r>
            <a:br>
              <a:rPr lang="en-US" sz="3600" b="1" dirty="0" smtClean="0">
                <a:latin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u="sng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600" b="1" u="sng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for</a:t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Soil test-based fertilization &amp; farming</a:t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(2015-16)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14E0C-274C-4C5E-96F5-AEC3EAA682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86836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Awareness on Soil Health Management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143000"/>
            <a:ext cx="4953000" cy="53340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Training and awareness camps at G.P., Agri. Sector &amp; Block level for filed functionaries, PRI bodies and the growers.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leaflet distribution etc. to launch the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mission mode.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Involved Electronic &amp; Print Media for mass communication &amp; popularization.</a:t>
            </a:r>
          </a:p>
        </p:txBody>
      </p:sp>
      <p:pic>
        <p:nvPicPr>
          <p:cNvPr id="4" name="Picture 3" descr="S- 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3962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BRC\Desktop\20160224_135259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48822"/>
            <a:ext cx="2133600" cy="290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BRC\Desktop\20160224_152146.jpg"/>
          <p:cNvPicPr>
            <a:picLocks noChangeAspect="1" noChangeArrowheads="1"/>
          </p:cNvPicPr>
          <p:nvPr/>
        </p:nvPicPr>
        <p:blipFill>
          <a:blip r:embed="rId4" cstate="print"/>
          <a:srcRect l="10242" r="8434"/>
          <a:stretch>
            <a:fillRect/>
          </a:stretch>
        </p:blipFill>
        <p:spPr bwMode="auto">
          <a:xfrm>
            <a:off x="2209800" y="3657600"/>
            <a:ext cx="1981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685800" y="1141412"/>
            <a:ext cx="8229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305800" y="6400800"/>
            <a:ext cx="838200" cy="4572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V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4114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52400" y="228600"/>
            <a:ext cx="8930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Celebration of World Soil Health Day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600" y="1143000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“World Soil Health Day” was Observed on 5</a:t>
            </a:r>
            <a:r>
              <a:rPr lang="en-US" sz="24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Dec. in each Agri. Sub-Division of the District to popularize the concept.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33528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And for mass communication,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T.V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telecasted.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Radio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broadcasted.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Postering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was made.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Soil Health Cards distributed</a:t>
            </a:r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>
          <a:xfrm>
            <a:off x="8229600" y="6324600"/>
            <a:ext cx="914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Campaign for Card distribution &amp; educating farmers   </a:t>
            </a:r>
            <a:endParaRPr lang="en-IN" b="1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7600" y="1524000"/>
            <a:ext cx="5029200" cy="5486400"/>
          </a:xfrm>
        </p:spPr>
        <p:txBody>
          <a:bodyPr/>
          <a:lstStyle/>
          <a:p>
            <a:pPr algn="just" eaLnBrk="1" hangingPunct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Soil Health Cards were distributed to farmers in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programmes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like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Krishi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Mela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Vegetable Show, Farmers Forum etc.</a:t>
            </a:r>
          </a:p>
          <a:p>
            <a:pPr algn="just" eaLnBrk="1" hangingPunct="1"/>
            <a:endParaRPr lang="en-US" sz="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Issuance of online Soil Health Card through Departmental Website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(www. agri.tripura.gov.in).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/>
            <a:endParaRPr lang="en-US" sz="5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MIS entry of soil samples, testing &amp; distribution of Soil Health Cards in GOI portal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(http://soilhealth.dac.gov.in/)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DSC02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505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C028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429000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304800" y="1217612"/>
            <a:ext cx="8382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305800" y="6248400"/>
            <a:ext cx="838200" cy="6096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Innovative Measures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0" y="1295400"/>
            <a:ext cx="4876800" cy="4830763"/>
          </a:xfrm>
        </p:spPr>
        <p:txBody>
          <a:bodyPr/>
          <a:lstStyle/>
          <a:p>
            <a:pPr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Soil Samples are collected from GPS- referred  locations.</a:t>
            </a:r>
          </a:p>
          <a:p>
            <a:pPr algn="just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location-wise &amp; nutrient-wise  test reports are collated in the digital map of the district. </a:t>
            </a:r>
          </a:p>
          <a:p>
            <a:pPr algn="just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Application of  “Nutrient Manager” software is in the process for quick circulation of  advisories on enhancement of the productivity.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989012"/>
            <a:ext cx="8610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i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3505200" cy="252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2o_map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10000"/>
            <a:ext cx="3505200" cy="241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/>
          <p:cNvSpPr/>
          <p:nvPr/>
        </p:nvSpPr>
        <p:spPr>
          <a:xfrm>
            <a:off x="8077200" y="6324600"/>
            <a:ext cx="10668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O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utcome 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495800" cy="53340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838200"/>
            <a:ext cx="8686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New folder\DSC0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4166"/>
            <a:ext cx="3886200" cy="226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4343400" y="1752600"/>
          <a:ext cx="4572000" cy="2133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043"/>
                <a:gridCol w="2782957"/>
              </a:tblGrid>
              <a:tr h="6333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Productivity of </a:t>
                      </a:r>
                      <a:r>
                        <a:rPr lang="en-IN" sz="24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Kharif</a:t>
                      </a:r>
                      <a:r>
                        <a:rPr lang="en-IN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Rice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750110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2013-14</a:t>
                      </a:r>
                      <a:endParaRPr lang="en-IN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3005 kg/ ha</a:t>
                      </a:r>
                    </a:p>
                  </a:txBody>
                  <a:tcPr anchor="ctr"/>
                </a:tc>
              </a:tr>
              <a:tr h="750110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2015-16</a:t>
                      </a:r>
                      <a:endParaRPr lang="en-IN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3120 kg / ha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28600" y="1066800"/>
            <a:ext cx="6572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 based fertilization &amp; farming : </a:t>
            </a:r>
            <a:endParaRPr lang="en-US" sz="2800" u="sng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4267200" y="4343402"/>
          <a:ext cx="4572000" cy="1981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044"/>
                <a:gridCol w="2782956"/>
              </a:tblGrid>
              <a:tr h="8435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Productivity of Potato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68808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2013-14</a:t>
                      </a:r>
                      <a:endParaRPr lang="en-IN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16.93 MT/ ha</a:t>
                      </a:r>
                    </a:p>
                  </a:txBody>
                  <a:tcPr anchor="ctr"/>
                </a:tc>
              </a:tr>
              <a:tr h="568808"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2015-16</a:t>
                      </a:r>
                      <a:endParaRPr lang="en-IN" sz="24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18.20 MT/ ha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" name="Picture 3" descr="C:\Users\Tapa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3810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8077200" y="6324600"/>
            <a:ext cx="10668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868362"/>
          </a:xfrm>
        </p:spPr>
        <p:txBody>
          <a:bodyPr/>
          <a:lstStyle/>
          <a:p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Suggestions for further Improvement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arenR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Provision for strengthening of the existing static laboratory.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Provision for procurement of GPS device may be increased</a:t>
            </a:r>
            <a:r>
              <a:rPr lang="en-US" sz="2400" b="1" dirty="0" smtClean="0"/>
              <a:t>. 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Provision for android devices for identification of grids for sample  collection, locate latitude / longitude of holdings.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Schematic fertilizer distribution may be linked with the SHC.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Training of the technical officers/ field staff on use of ICT component.</a:t>
            </a:r>
          </a:p>
          <a:p>
            <a:pPr marL="514350" indent="-514350" algn="just">
              <a:buFont typeface="Arial" charset="0"/>
              <a:buAutoNum type="arabicParenR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Since analyzing capacity of the district is more, target may be increased</a:t>
            </a:r>
            <a:r>
              <a:rPr lang="en-US" sz="2400" b="1" dirty="0" smtClean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1293812"/>
            <a:ext cx="7924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077200" y="6324600"/>
            <a:ext cx="10668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Visits of </a:t>
            </a:r>
            <a:r>
              <a:rPr lang="en-US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Hon’ble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Union </a:t>
            </a:r>
            <a:b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 Minister </a:t>
            </a:r>
            <a:endParaRPr lang="en-IN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G:\Kamal-09436129757'\DSC_6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828800"/>
            <a:ext cx="4724400" cy="3581400"/>
          </a:xfrm>
          <a:effectLst>
            <a:softEdge rad="112500"/>
          </a:effec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105400" y="1937419"/>
            <a:ext cx="373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Visit of </a:t>
            </a:r>
            <a:r>
              <a:rPr lang="en-US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Hon’ble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Union Minister of State for Agriculture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to the State Soil Testing Lab, Agartala,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West District on Oct. 16, 2015.</a:t>
            </a:r>
            <a:endParaRPr lang="en-IN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1293812"/>
            <a:ext cx="8686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8E38F-84E2-49E9-A2E5-6376DCB44A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077200" y="6324600"/>
            <a:ext cx="10668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371600" y="5638800"/>
            <a:ext cx="6705600" cy="914400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THANKS</a:t>
            </a:r>
          </a:p>
        </p:txBody>
      </p:sp>
      <p:pic>
        <p:nvPicPr>
          <p:cNvPr id="1026" name="Picture 2" descr="C:\Users\Tapas\Desktop\DSC0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4290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7"/>
          <p:cNvSpPr/>
          <p:nvPr/>
        </p:nvSpPr>
        <p:spPr>
          <a:xfrm>
            <a:off x="8077200" y="6324600"/>
            <a:ext cx="10668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350838"/>
            <a:ext cx="9144000" cy="563562"/>
          </a:xfrm>
        </p:spPr>
        <p:txBody>
          <a:bodyPr/>
          <a:lstStyle/>
          <a:p>
            <a:pPr marL="171450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Collection of soil samples in </a:t>
            </a:r>
            <a:b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West  District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217612"/>
            <a:ext cx="8382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1552575"/>
            <a:ext cx="7467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Norms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One sample each for 2.5 ha irrigated   	  area &amp; 10 ha rain-fed area.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West District 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Irrigated area – 8170 ha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Rain fed area – 29,220 ha</a:t>
            </a:r>
            <a:endParaRPr lang="en-IN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427038"/>
            <a:ext cx="9144000" cy="563562"/>
          </a:xfrm>
        </p:spPr>
        <p:txBody>
          <a:bodyPr/>
          <a:lstStyle/>
          <a:p>
            <a:pPr marL="114300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Collection of soil samples in West  Tripura District.                          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236452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1"/>
                <a:gridCol w="1447800"/>
                <a:gridCol w="1676400"/>
                <a:gridCol w="1447800"/>
                <a:gridCol w="1302251"/>
              </a:tblGrid>
              <a:tr h="1751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Sample collection</a:t>
                      </a:r>
                      <a:r>
                        <a:rPr lang="en-US" sz="2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target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2800" b="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</a:t>
                      </a: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yr.</a:t>
                      </a:r>
                    </a:p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(14-15)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2800" b="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lang="en-US" sz="2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Yr.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(15-16)</a:t>
                      </a:r>
                      <a:endParaRPr lang="en-US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800" b="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</a:t>
                      </a: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Yr.</a:t>
                      </a:r>
                    </a:p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(16-17)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anchor="ctr"/>
                </a:tc>
              </a:tr>
              <a:tr h="112776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Irrigated  area (Nos.)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1240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1128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3268</a:t>
                      </a:r>
                      <a:endParaRPr lang="en-IN" sz="2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127767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Rain fed area</a:t>
                      </a:r>
                      <a:r>
                        <a:rPr lang="en-US" sz="2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(Nos.)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560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1472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2922</a:t>
                      </a:r>
                      <a:endParaRPr lang="en-IN" sz="2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8696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  <a:endParaRPr lang="en-IN" sz="2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1790</a:t>
                      </a:r>
                      <a:endParaRPr lang="en-IN" sz="2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1800</a:t>
                      </a:r>
                      <a:endParaRPr lang="en-IN" sz="2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2600</a:t>
                      </a:r>
                      <a:endParaRPr lang="en-IN" sz="2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6190</a:t>
                      </a:r>
                      <a:endParaRPr lang="en-IN" sz="28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8600" y="1370012"/>
            <a:ext cx="8610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8E38F-84E2-49E9-A2E5-6376DCB44A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96200" y="914400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Contd..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534400" y="6400800"/>
            <a:ext cx="457200" cy="4572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144000" cy="563562"/>
          </a:xfrm>
        </p:spPr>
        <p:txBody>
          <a:bodyPr/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Collection of soil samples in West Tripura District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1" y="1506375"/>
          <a:ext cx="8534398" cy="49246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025"/>
                <a:gridCol w="1434987"/>
                <a:gridCol w="1510513"/>
                <a:gridCol w="1434987"/>
                <a:gridCol w="1132886"/>
              </a:tblGrid>
              <a:tr h="918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Sample collection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2800" b="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</a:t>
                      </a: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yr.</a:t>
                      </a:r>
                    </a:p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(14-15)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2800" b="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nd</a:t>
                      </a:r>
                      <a:r>
                        <a:rPr lang="en-US" sz="2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Yr.</a:t>
                      </a:r>
                    </a:p>
                    <a:p>
                      <a:pPr algn="ctr"/>
                      <a:r>
                        <a:rPr lang="en-US" sz="2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(15-16)</a:t>
                      </a:r>
                      <a:endParaRPr lang="en-US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2800" b="0" baseline="30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rd</a:t>
                      </a: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Yr.</a:t>
                      </a:r>
                    </a:p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(16-17)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</a:t>
                      </a:r>
                    </a:p>
                  </a:txBody>
                  <a:tcPr anchor="ctr"/>
                </a:tc>
              </a:tr>
              <a:tr h="5799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 target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1790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1800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2600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6190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91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Samples actually collected (Nos.)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2322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2060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Irrigated : 1315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Rain fed :745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Total:   2060</a:t>
                      </a:r>
                      <a:endParaRPr lang="en-IN" sz="24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rowSpan="4"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dirty="0" smtClean="0"/>
                    </a:p>
                  </a:txBody>
                  <a:tcPr/>
                </a:tc>
              </a:tr>
              <a:tr h="91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Samples analyzed (Nos.)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2322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2060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dirty="0" smtClean="0"/>
                    </a:p>
                  </a:txBody>
                  <a:tcPr/>
                </a:tc>
              </a:tr>
              <a:tr h="918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Soil Health Card distributed (Nos.)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2322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2060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dirty="0" smtClean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b="1" dirty="0" smtClean="0"/>
                    </a:p>
                  </a:txBody>
                  <a:tcPr/>
                </a:tc>
              </a:tr>
              <a:tr h="565138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 against target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130%</a:t>
                      </a:r>
                      <a:endParaRPr lang="en-IN" sz="28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114%</a:t>
                      </a:r>
                      <a:endParaRPr lang="en-IN" sz="2800" b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28600" y="1217612"/>
            <a:ext cx="8610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610600" y="6400800"/>
            <a:ext cx="533400" cy="4572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txBody>
          <a:bodyPr/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Resources Utilized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983163"/>
          </a:xfrm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Physical Resources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Static Lab  : 1 ( Capacity – 10,000 samples per annum)</a:t>
            </a:r>
          </a:p>
          <a:p>
            <a:pPr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Mobile Lab : 1 ( Capacity – 5,000 samples per annum)</a:t>
            </a:r>
          </a:p>
          <a:p>
            <a:pPr lvl="2">
              <a:defRPr/>
            </a:pPr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3538" lvl="2" indent="-363538">
              <a:defRPr/>
            </a:pPr>
            <a:r>
              <a:rPr lang="en-US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 power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Agri. Sub – Division Level officers – 4 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Agri. Sector Officer - 12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Village Level  Worker-110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KVK Scientist – 1                            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Total: 139 Nos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ICAR Scientist – 1</a:t>
            </a: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Analyst : 4</a:t>
            </a:r>
          </a:p>
          <a:p>
            <a:pPr marL="800100" eaLnBrk="1" fontAlgn="t" hangingPunct="1"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Lab Assistant &amp; Others : 7</a:t>
            </a:r>
            <a:endParaRPr lang="en-IN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t" hangingPunct="1">
              <a:defRPr/>
            </a:pPr>
            <a:endParaRPr lang="en-IN" sz="2000" dirty="0" smtClean="0"/>
          </a:p>
          <a:p>
            <a:pPr marL="363538" lvl="2" indent="-363538">
              <a:defRPr/>
            </a:pPr>
            <a:endParaRPr lang="en-IN" sz="1600" dirty="0" smtClean="0"/>
          </a:p>
          <a:p>
            <a:pPr marL="363538" lvl="2" indent="-363538">
              <a:defRPr/>
            </a:pPr>
            <a:endParaRPr lang="en-US" sz="1600" dirty="0" smtClean="0"/>
          </a:p>
          <a:p>
            <a:pPr lvl="2">
              <a:buFont typeface="Arial" charset="0"/>
              <a:buNone/>
              <a:defRPr/>
            </a:pPr>
            <a:endParaRPr lang="en-IN" sz="16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914900" y="48387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838200"/>
            <a:ext cx="80010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Strengthening lab equipments 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800600" cy="4343400"/>
          </a:xfrm>
        </p:spPr>
        <p:txBody>
          <a:bodyPr/>
          <a:lstStyle/>
          <a:p>
            <a:pPr marL="266700" indent="-179388" eaLnBrk="1" hangingPunct="1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Till 2014-15, only major nutrients (NPK) were analyzed through – </a:t>
            </a:r>
          </a:p>
          <a:p>
            <a:pPr marL="266700" indent="-179388" eaLnBrk="1" hangingPunct="1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indent="-1169988" algn="just" eaLnBrk="1" hangingPunct="1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OC(N) –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Walkley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Black 	                  method</a:t>
            </a:r>
          </a:p>
          <a:p>
            <a:pPr marL="1257300" indent="-1169988" eaLnBrk="1" hangingPunct="1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    – Bray &amp;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Krutz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method</a:t>
            </a:r>
          </a:p>
          <a:p>
            <a:pPr marL="1257300" indent="-1169988" eaLnBrk="1" hangingPunct="1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K    –  Normal Ammonium Acetate method</a:t>
            </a:r>
          </a:p>
          <a:p>
            <a:pPr marL="266700" indent="-179388" eaLnBrk="1" hangingPunct="1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Flame photometer   </a:t>
            </a:r>
          </a:p>
          <a:p>
            <a:pPr marL="266700" indent="-179388" algn="just" eaLnBrk="1" hangingPunct="1"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</a:p>
          <a:p>
            <a:pPr marL="266700" indent="-179388" algn="just" eaLnBrk="1" hangingPunct="1">
              <a:buNone/>
            </a:pPr>
            <a:endParaRPr lang="en-US" dirty="0" smtClean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62000" y="5791200"/>
            <a:ext cx="1913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State Soil Testing Lab</a:t>
            </a:r>
            <a:endParaRPr lang="en-IN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141412"/>
            <a:ext cx="8077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370" r="12894" b="35209"/>
          <a:stretch>
            <a:fillRect/>
          </a:stretch>
        </p:blipFill>
        <p:spPr bwMode="auto">
          <a:xfrm>
            <a:off x="228600" y="1447800"/>
            <a:ext cx="4114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7848600" y="773668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Contd..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Strengthening lab equipments 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62400" y="1219200"/>
            <a:ext cx="4953000" cy="4343400"/>
          </a:xfrm>
        </p:spPr>
        <p:txBody>
          <a:bodyPr/>
          <a:lstStyle/>
          <a:p>
            <a:pPr marL="266700" indent="-179388" algn="just" eaLnBrk="1" hangingPunct="1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</a:p>
          <a:p>
            <a:pPr marL="266700" indent="-179388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Facilities (Atomic Absorption 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Spectro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-photometer) added during 2015-16 for estimating of Micro nutrients ( B, Zn, Cu, Fe &amp;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).</a:t>
            </a:r>
          </a:p>
          <a:p>
            <a:pPr marL="266700" indent="-179388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Facilities for estimation of S through Inductive Couple Plasma &amp; AAS is under process.</a:t>
            </a:r>
          </a:p>
          <a:p>
            <a:pPr algn="just" eaLnBrk="1" hangingPunct="1">
              <a:buNone/>
            </a:pPr>
            <a:endParaRPr lang="en-US" dirty="0" smtClean="0"/>
          </a:p>
        </p:txBody>
      </p:sp>
      <p:pic>
        <p:nvPicPr>
          <p:cNvPr id="8" name="Picture 7" descr="DSC_6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3733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228600" y="5562600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Atomic Absorption </a:t>
            </a:r>
            <a:r>
              <a:rPr lang="en-US" sz="1400" b="1" dirty="0" smtClean="0"/>
              <a:t>Spectrophotometer</a:t>
            </a:r>
            <a:endParaRPr lang="en-IN" sz="1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912812"/>
            <a:ext cx="8077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Present Laboratory  staff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Three qualified scientists.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One more analyst is appointed.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Seven Lab Assistants.</a:t>
            </a:r>
          </a:p>
          <a:p>
            <a:pPr algn="just">
              <a:lnSpc>
                <a:spcPct val="250000"/>
              </a:lnSpc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Further requirement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Farmer Friends (110 nos.) under ATMA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are necessary  for facilitating collection and distribution of SHC. </a:t>
            </a:r>
          </a:p>
          <a:p>
            <a:endParaRPr lang="en-US" dirty="0" smtClean="0"/>
          </a:p>
          <a:p>
            <a:pPr>
              <a:buFont typeface="Arial" charset="0"/>
              <a:buNone/>
            </a:pPr>
            <a:endParaRPr lang="en-IN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990600"/>
            <a:ext cx="7924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198437"/>
            <a:ext cx="8229600" cy="715963"/>
          </a:xfrm>
        </p:spPr>
        <p:txBody>
          <a:bodyPr/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Steps taken for timely accomplishment</a:t>
            </a:r>
            <a:endParaRPr lang="en-IN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791200"/>
          </a:xfrm>
        </p:spPr>
        <p:txBody>
          <a:bodyPr/>
          <a:lstStyle/>
          <a:p>
            <a:pPr>
              <a:buNone/>
              <a:defRPr/>
            </a:pPr>
            <a:r>
              <a:rPr lang="en-US" sz="2800" b="1" dirty="0" smtClean="0"/>
              <a:t>      </a:t>
            </a:r>
            <a:r>
              <a:rPr lang="en-US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 – targets </a:t>
            </a:r>
          </a:p>
          <a:p>
            <a:pPr>
              <a:buNone/>
              <a:defRPr/>
            </a:pPr>
            <a:endParaRPr lang="en-US" sz="1000" b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2800" indent="-363538">
              <a:buNone/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Collection of samples :</a:t>
            </a:r>
          </a:p>
          <a:p>
            <a:pPr marL="812800" indent="-363538">
              <a:buNone/>
              <a:defRPr/>
            </a:pPr>
            <a:endParaRPr lang="en-US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12850" lvl="1" indent="-363538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Kharif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Crops   : April – June</a:t>
            </a:r>
          </a:p>
          <a:p>
            <a:pPr marL="1212850" lvl="1" indent="-363538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Rabi Crops     : Oct -  Dec</a:t>
            </a:r>
          </a:p>
          <a:p>
            <a:pPr marL="1212850" lvl="1" indent="-363538">
              <a:buFont typeface="Arial" pitchFamily="34" charset="0"/>
              <a:buChar char="•"/>
              <a:defRPr/>
            </a:pPr>
            <a:endParaRPr lang="en-US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2800" indent="-363538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Average time taken for soil sample collection, testing &amp; handing over soil test report : maximum 14 days.</a:t>
            </a:r>
          </a:p>
          <a:p>
            <a:pPr marL="812800" indent="-363538">
              <a:buFont typeface="Wingdings" pitchFamily="2" charset="2"/>
              <a:buChar char="§"/>
              <a:defRPr/>
            </a:pP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2800" indent="-363538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Mobile Soil Testing Van for on the spot analysis and distribution of SHC to farmers. </a:t>
            </a:r>
          </a:p>
          <a:p>
            <a:pPr marL="812800" indent="-363538">
              <a:buNone/>
              <a:defRPr/>
            </a:pPr>
            <a:endParaRPr lang="en-US" sz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2800" indent="-363538"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Necessary backstopping by the Agricultural Officers  &amp; VLWs’  at identified locations. </a:t>
            </a:r>
          </a:p>
          <a:p>
            <a:pPr marL="363538" indent="-363538" algn="just">
              <a:defRPr/>
            </a:pPr>
            <a:endParaRPr lang="en-IN" sz="28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1141412"/>
            <a:ext cx="7848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05800" y="6324600"/>
            <a:ext cx="533400" cy="533400"/>
          </a:xfrm>
          <a:prstGeom prst="ellipse">
            <a:avLst/>
          </a:prstGeom>
          <a:solidFill>
            <a:srgbClr val="2BE1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822</Words>
  <Application>Microsoft Office PowerPoint</Application>
  <PresentationFormat>On-screen Show (4:3)</PresentationFormat>
  <Paragraphs>183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Implementation of Soil Health Card Scheme in West Tripura District   for Soil test-based fertilization &amp; farming (2015-16)</vt:lpstr>
      <vt:lpstr>Collection of soil samples in  West  District</vt:lpstr>
      <vt:lpstr> Collection of soil samples in West  Tripura District.                          </vt:lpstr>
      <vt:lpstr> Collection of soil samples in West Tripura District</vt:lpstr>
      <vt:lpstr>Resources Utilized</vt:lpstr>
      <vt:lpstr>   Strengthening lab equipments </vt:lpstr>
      <vt:lpstr>   Strengthening lab equipments </vt:lpstr>
      <vt:lpstr>    Present Laboratory  staff</vt:lpstr>
      <vt:lpstr>    Steps taken for timely accomplishment</vt:lpstr>
      <vt:lpstr>     Awareness on Soil Health Management</vt:lpstr>
      <vt:lpstr>PowerPoint Presentation</vt:lpstr>
      <vt:lpstr>Campaign for Card distribution &amp; educating farmers   </vt:lpstr>
      <vt:lpstr>Innovative Measures</vt:lpstr>
      <vt:lpstr>Outcome </vt:lpstr>
      <vt:lpstr>   Suggestions for further Improvement</vt:lpstr>
      <vt:lpstr>Visits of Hon’ble Union  State Minister 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242</cp:revision>
  <dcterms:created xsi:type="dcterms:W3CDTF">2016-02-24T07:13:19Z</dcterms:created>
  <dcterms:modified xsi:type="dcterms:W3CDTF">2016-03-02T04:23:39Z</dcterms:modified>
</cp:coreProperties>
</file>