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6" r:id="rId25"/>
    <p:sldId id="287" r:id="rId26"/>
    <p:sldId id="288" r:id="rId27"/>
    <p:sldId id="289" r:id="rId28"/>
    <p:sldId id="280" r:id="rId29"/>
    <p:sldId id="281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5.4220430446194338E-2"/>
          <c:y val="8.7632760190690689E-2"/>
          <c:w val="0.76589791076115565"/>
          <c:h val="0.7628115057046440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Lakhimpur </c:v>
                </c:pt>
              </c:strCache>
            </c:strRef>
          </c:tx>
          <c:cat>
            <c:strRef>
              <c:f>Sheet1!$B$1:$D$1</c:f>
              <c:strCache>
                <c:ptCount val="3"/>
                <c:pt idx="0">
                  <c:v>Persons (%) </c:v>
                </c:pt>
                <c:pt idx="1">
                  <c:v>Male (%) </c:v>
                </c:pt>
                <c:pt idx="2">
                  <c:v>Female (%) 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77.2</c:v>
                </c:pt>
                <c:pt idx="1">
                  <c:v>83.52</c:v>
                </c:pt>
                <c:pt idx="2">
                  <c:v>70.669999999999987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Assam </c:v>
                </c:pt>
              </c:strCache>
            </c:strRef>
          </c:tx>
          <c:cat>
            <c:strRef>
              <c:f>Sheet1!$B$1:$D$1</c:f>
              <c:strCache>
                <c:ptCount val="3"/>
                <c:pt idx="0">
                  <c:v>Persons (%) </c:v>
                </c:pt>
                <c:pt idx="1">
                  <c:v>Male (%) </c:v>
                </c:pt>
                <c:pt idx="2">
                  <c:v>Female (%) 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72.19</c:v>
                </c:pt>
                <c:pt idx="1">
                  <c:v>77.849999999999994</c:v>
                </c:pt>
                <c:pt idx="2">
                  <c:v>66.27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India </c:v>
                </c:pt>
              </c:strCache>
            </c:strRef>
          </c:tx>
          <c:cat>
            <c:strRef>
              <c:f>Sheet1!$B$1:$D$1</c:f>
              <c:strCache>
                <c:ptCount val="3"/>
                <c:pt idx="0">
                  <c:v>Persons (%) </c:v>
                </c:pt>
                <c:pt idx="1">
                  <c:v>Male (%) </c:v>
                </c:pt>
                <c:pt idx="2">
                  <c:v>Female (%) 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74.040000000000006</c:v>
                </c:pt>
                <c:pt idx="1">
                  <c:v>82.1</c:v>
                </c:pt>
                <c:pt idx="2">
                  <c:v>65.5</c:v>
                </c:pt>
              </c:numCache>
            </c:numRef>
          </c:val>
        </c:ser>
        <c:shape val="box"/>
        <c:axId val="75587584"/>
        <c:axId val="75589120"/>
        <c:axId val="0"/>
      </c:bar3DChart>
      <c:catAx>
        <c:axId val="7558758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5589120"/>
        <c:crosses val="autoZero"/>
        <c:auto val="1"/>
        <c:lblAlgn val="ctr"/>
        <c:lblOffset val="100"/>
      </c:catAx>
      <c:valAx>
        <c:axId val="755891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5587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529493210749261"/>
          <c:y val="0.39517209815260967"/>
          <c:w val="0.16561527686107827"/>
          <c:h val="0.30240847338586185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3324-AD28-4CC9-82F6-579E58B9EBCA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5E3-D37B-4C75-A846-849DA27C6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3324-AD28-4CC9-82F6-579E58B9EBCA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5E3-D37B-4C75-A846-849DA27C6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3324-AD28-4CC9-82F6-579E58B9EBCA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5E3-D37B-4C75-A846-849DA27C6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3324-AD28-4CC9-82F6-579E58B9EBCA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5E3-D37B-4C75-A846-849DA27C6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3324-AD28-4CC9-82F6-579E58B9EBCA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5E3-D37B-4C75-A846-849DA27C6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3324-AD28-4CC9-82F6-579E58B9EBCA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5E3-D37B-4C75-A846-849DA27C6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3324-AD28-4CC9-82F6-579E58B9EBCA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5E3-D37B-4C75-A846-849DA27C6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3324-AD28-4CC9-82F6-579E58B9EBCA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5E3-D37B-4C75-A846-849DA27C6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3324-AD28-4CC9-82F6-579E58B9EBCA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5E3-D37B-4C75-A846-849DA27C6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3324-AD28-4CC9-82F6-579E58B9EBCA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5E3-D37B-4C75-A846-849DA27C6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3324-AD28-4CC9-82F6-579E58B9EBCA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5E3-D37B-4C75-A846-849DA27C6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23324-AD28-4CC9-82F6-579E58B9EBCA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EA5E3-D37B-4C75-A846-849DA27C6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714348" y="571480"/>
            <a:ext cx="78581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PERFORMANCE REPORT OF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IMPLEMENTATION OF SWACHH VIDYALAYA ABHIYAN IN LAKHIMPUR DISTRICT.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DISTRICT - LAKHIMPUR, ASSAM.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071670" y="3915511"/>
            <a:ext cx="478634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PREPARED BY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Inspector of Schools, 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Lakhimpur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District Circle,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Lakhimpur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Cum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DPC, RMSA,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Lakhimpur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And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District Elementary Education Officer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Cum 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DMC,SSA,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Lakhimpur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71472" y="357166"/>
          <a:ext cx="8358245" cy="2453640"/>
        </p:xfrm>
        <a:graphic>
          <a:graphicData uri="http://schemas.openxmlformats.org/drawingml/2006/table">
            <a:tbl>
              <a:tblPr/>
              <a:tblGrid>
                <a:gridCol w="616839"/>
                <a:gridCol w="4550229"/>
                <a:gridCol w="3191177"/>
              </a:tblGrid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19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DIET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20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BTC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Normal school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Middle School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/>
                          <a:ea typeface="Batang"/>
                          <a:cs typeface="Mangal"/>
                        </a:rPr>
                        <a:t>507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"/>
                        <a:ea typeface="Batang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23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Primary School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/>
                          <a:ea typeface="Batang"/>
                          <a:cs typeface="Mangal"/>
                        </a:rPr>
                        <a:t>1825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"/>
                        <a:ea typeface="Batang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24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ICDS centre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9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Batang"/>
                          <a:cs typeface="Mangal"/>
                        </a:rPr>
                        <a:t>25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Any other Institutions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NA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1504" y="2978465"/>
          <a:ext cx="8358214" cy="3505200"/>
        </p:xfrm>
        <a:graphic>
          <a:graphicData uri="http://schemas.openxmlformats.org/drawingml/2006/table">
            <a:tbl>
              <a:tblPr/>
              <a:tblGrid>
                <a:gridCol w="616836"/>
                <a:gridCol w="4550212"/>
                <a:gridCol w="3191166"/>
              </a:tblGrid>
              <a:tr h="3286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latin typeface="Arial"/>
                          <a:ea typeface="Batang"/>
                          <a:cs typeface="Mangal"/>
                        </a:rPr>
                        <a:t>Other Institution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Arial"/>
                        <a:ea typeface="Batang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Police Station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6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Police Out post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Batang"/>
                          <a:cs typeface="Mangal"/>
                        </a:rPr>
                        <a:t>4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3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Civil </a:t>
                      </a:r>
                      <a:r>
                        <a:rPr lang="en-US" sz="2000" dirty="0" smtClean="0">
                          <a:latin typeface="Arial"/>
                          <a:ea typeface="Batang"/>
                          <a:cs typeface="Mangal"/>
                        </a:rPr>
                        <a:t>Hospital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Batang"/>
                          <a:cs typeface="Mangal"/>
                        </a:rPr>
                        <a:t>1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30 </a:t>
                      </a:r>
                      <a:r>
                        <a:rPr lang="en-US" sz="2000" dirty="0" err="1">
                          <a:latin typeface="Arial"/>
                          <a:ea typeface="Batang"/>
                          <a:cs typeface="Mangal"/>
                        </a:rPr>
                        <a:t>beded</a:t>
                      </a: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 Hospitals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Batang"/>
                          <a:cs typeface="Mangal"/>
                        </a:rPr>
                        <a:t>5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5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State Dispensaries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Batang"/>
                          <a:cs typeface="Mangal"/>
                        </a:rPr>
                        <a:t>5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6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Primary Health Centre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Batang"/>
                          <a:cs typeface="Mangal"/>
                        </a:rPr>
                        <a:t>23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7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Community Health Centre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5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Batang"/>
                          <a:cs typeface="Mangal"/>
                        </a:rPr>
                        <a:t>8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Health sub Centre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183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9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Fire Brigade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2 (One </a:t>
                      </a:r>
                      <a:r>
                        <a:rPr lang="en-US" sz="2000" dirty="0" err="1">
                          <a:latin typeface="Arial"/>
                          <a:ea typeface="Batang"/>
                          <a:cs typeface="Mangal"/>
                        </a:rPr>
                        <a:t>Adhoc</a:t>
                      </a: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)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1472" y="2143116"/>
          <a:ext cx="7929618" cy="3627882"/>
        </p:xfrm>
        <a:graphic>
          <a:graphicData uri="http://schemas.openxmlformats.org/drawingml/2006/table">
            <a:tbl>
              <a:tblPr/>
              <a:tblGrid>
                <a:gridCol w="717273"/>
                <a:gridCol w="5855023"/>
                <a:gridCol w="1357322"/>
              </a:tblGrid>
              <a:tr h="166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latin typeface="Arial"/>
                          <a:ea typeface="Calibri"/>
                          <a:cs typeface="Mangal"/>
                        </a:rPr>
                        <a:t>Sl</a:t>
                      </a:r>
                      <a:r>
                        <a:rPr lang="en-US" sz="2300" dirty="0">
                          <a:latin typeface="Arial"/>
                          <a:ea typeface="Calibri"/>
                          <a:cs typeface="Mangal"/>
                        </a:rPr>
                        <a:t> no.</a:t>
                      </a:r>
                      <a:endParaRPr lang="en-US" sz="23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Arial"/>
                          <a:ea typeface="Calibri"/>
                          <a:cs typeface="Mangal"/>
                        </a:rPr>
                        <a:t>Description.</a:t>
                      </a:r>
                      <a:endParaRPr lang="en-US" sz="23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30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latin typeface="Arial"/>
                          <a:ea typeface="Calibri"/>
                          <a:cs typeface="Mangal"/>
                        </a:rPr>
                        <a:t>1</a:t>
                      </a:r>
                      <a:endParaRPr lang="en-US" sz="23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latin typeface="Arial"/>
                          <a:ea typeface="Calibri"/>
                          <a:cs typeface="Mangal"/>
                        </a:rPr>
                        <a:t>Total No of School.</a:t>
                      </a:r>
                      <a:endParaRPr lang="en-US" sz="23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latin typeface="Arial"/>
                          <a:ea typeface="Calibri"/>
                          <a:cs typeface="Mangal"/>
                        </a:rPr>
                        <a:t>302</a:t>
                      </a:r>
                      <a:endParaRPr lang="en-US" sz="23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latin typeface="Arial"/>
                          <a:ea typeface="Calibri"/>
                          <a:cs typeface="Mangal"/>
                        </a:rPr>
                        <a:t>2</a:t>
                      </a:r>
                      <a:endParaRPr lang="en-US" sz="23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latin typeface="Arial"/>
                          <a:ea typeface="Calibri"/>
                          <a:cs typeface="Mangal"/>
                        </a:rPr>
                        <a:t>Total No of School having Permanent Boys Toilet.</a:t>
                      </a:r>
                      <a:endParaRPr lang="en-US" sz="23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latin typeface="Arial"/>
                          <a:ea typeface="Calibri"/>
                          <a:cs typeface="Mangal"/>
                        </a:rPr>
                        <a:t>58</a:t>
                      </a:r>
                      <a:endParaRPr lang="en-US" sz="23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latin typeface="Arial"/>
                          <a:ea typeface="Calibri"/>
                          <a:cs typeface="Mangal"/>
                        </a:rPr>
                        <a:t>3</a:t>
                      </a:r>
                      <a:endParaRPr lang="en-US" sz="23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Arial"/>
                          <a:ea typeface="Calibri"/>
                          <a:cs typeface="Mangal"/>
                        </a:rPr>
                        <a:t>Total No of School having Permanent Girls Toilet.</a:t>
                      </a:r>
                      <a:endParaRPr lang="en-US" sz="23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latin typeface="Arial"/>
                          <a:ea typeface="Calibri"/>
                          <a:cs typeface="Mangal"/>
                        </a:rPr>
                        <a:t>48</a:t>
                      </a:r>
                      <a:endParaRPr lang="en-US" sz="23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latin typeface="Arial"/>
                          <a:ea typeface="Calibri"/>
                          <a:cs typeface="Mangal"/>
                        </a:rPr>
                        <a:t>4</a:t>
                      </a:r>
                      <a:endParaRPr lang="en-US" sz="23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latin typeface="Arial"/>
                          <a:ea typeface="Calibri"/>
                          <a:cs typeface="Mangal"/>
                        </a:rPr>
                        <a:t>Total No of School having no Boys Toilet.</a:t>
                      </a:r>
                      <a:endParaRPr lang="en-US" sz="23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latin typeface="Arial"/>
                          <a:ea typeface="Calibri"/>
                          <a:cs typeface="Mangal"/>
                        </a:rPr>
                        <a:t>244</a:t>
                      </a:r>
                      <a:endParaRPr lang="en-US" sz="23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Arial"/>
                          <a:ea typeface="Calibri"/>
                          <a:cs typeface="Mangal"/>
                        </a:rPr>
                        <a:t>5</a:t>
                      </a:r>
                      <a:endParaRPr lang="en-US" sz="23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latin typeface="Arial"/>
                          <a:ea typeface="Calibri"/>
                          <a:cs typeface="Mangal"/>
                        </a:rPr>
                        <a:t>Total No of School having no Girls Toilet.</a:t>
                      </a:r>
                      <a:endParaRPr lang="en-US" sz="23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Arial"/>
                          <a:ea typeface="Calibri"/>
                          <a:cs typeface="Mangal"/>
                        </a:rPr>
                        <a:t>254</a:t>
                      </a:r>
                      <a:endParaRPr lang="en-US" sz="23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571472" y="357167"/>
            <a:ext cx="8001056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Scenario of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Lakhimpur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District before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Swachh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Vidyalaya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Abhiyan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in respect of Toilet.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(A) In Secondary level</a:t>
            </a:r>
            <a:r>
              <a:rPr kumimoji="0" lang="en-US" sz="2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baseline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 per U-DISE data 2014-15. 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before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Swachh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Vidyalaya</a:t>
            </a:r>
            <a:r>
              <a:rPr lang="en-US" sz="23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Abhiyan</a:t>
            </a:r>
            <a:r>
              <a:rPr lang="en-US" sz="23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500034" y="428604"/>
            <a:ext cx="8143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(B) In Elementary level.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 per U-DISE data 2014-15. before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Swachh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Vidyalaya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Abhiyan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en-US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10" y="1571612"/>
          <a:ext cx="7715304" cy="4434078"/>
        </p:xfrm>
        <a:graphic>
          <a:graphicData uri="http://schemas.openxmlformats.org/drawingml/2006/table">
            <a:tbl>
              <a:tblPr/>
              <a:tblGrid>
                <a:gridCol w="697887"/>
                <a:gridCol w="5347736"/>
                <a:gridCol w="1669681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Mangal"/>
                        </a:rPr>
                        <a:t>Sl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Mangal"/>
                        </a:rPr>
                        <a:t> no.</a:t>
                      </a:r>
                      <a:endParaRPr lang="en-US" sz="2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Mangal"/>
                        </a:rPr>
                        <a:t>Description.</a:t>
                      </a:r>
                      <a:endParaRPr lang="en-US" sz="2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Mangal"/>
                        </a:rPr>
                        <a:t>1</a:t>
                      </a:r>
                      <a:endParaRPr lang="en-US" sz="2300">
                        <a:solidFill>
                          <a:schemeClr val="tx1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 No of School.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Mangal"/>
                        </a:rPr>
                        <a:t>2</a:t>
                      </a:r>
                      <a:endParaRPr lang="en-US" sz="2300">
                        <a:solidFill>
                          <a:schemeClr val="tx1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 No of School having Permanent Boys Toilet.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Mangal"/>
                        </a:rPr>
                        <a:t>3</a:t>
                      </a:r>
                      <a:endParaRPr lang="en-US" sz="2300">
                        <a:solidFill>
                          <a:schemeClr val="tx1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 No of School having Permanent Girls Toilet.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Mangal"/>
                        </a:rPr>
                        <a:t>4</a:t>
                      </a:r>
                      <a:endParaRPr lang="en-US" sz="2300">
                        <a:solidFill>
                          <a:schemeClr val="tx1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 No of School having no Boys Toilet.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Mangal"/>
                        </a:rPr>
                        <a:t>5</a:t>
                      </a:r>
                      <a:endParaRPr lang="en-US" sz="2300">
                        <a:solidFill>
                          <a:schemeClr val="tx1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 No of School having no Girls Toilet.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500034" y="500042"/>
            <a:ext cx="8286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Allocation of Toilets under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Swachh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Vidyalaya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SSA,RMSA and  PSU.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034" y="928670"/>
          <a:ext cx="8286807" cy="5362956"/>
        </p:xfrm>
        <a:graphic>
          <a:graphicData uri="http://schemas.openxmlformats.org/drawingml/2006/table">
            <a:tbl>
              <a:tblPr/>
              <a:tblGrid>
                <a:gridCol w="564475"/>
                <a:gridCol w="998022"/>
                <a:gridCol w="1366461"/>
                <a:gridCol w="1071570"/>
                <a:gridCol w="675989"/>
                <a:gridCol w="537036"/>
                <a:gridCol w="547227"/>
                <a:gridCol w="547227"/>
                <a:gridCol w="548796"/>
                <a:gridCol w="548796"/>
                <a:gridCol w="881208"/>
              </a:tblGrid>
              <a:tr h="3736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SL. NO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NAME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CATEGORY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School/college cover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TARGET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TARGET COMPLETE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% of Complete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Boys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Girls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Total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Boys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Girls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Total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RMSA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HS/HSS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116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102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42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144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102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42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144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100%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2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SSA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LP/UP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608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102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491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593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102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491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593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100%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3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NHPC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LP/UP/HS</a:t>
                      </a:r>
                      <a:r>
                        <a:rPr lang="en-US" sz="1800" dirty="0" smtClean="0">
                          <a:latin typeface="Arial"/>
                          <a:ea typeface="Calibri"/>
                          <a:cs typeface="Mangal"/>
                        </a:rPr>
                        <a:t>/ HSS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1415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1393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94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Mangal"/>
                        </a:rPr>
                        <a:t>1487</a:t>
                      </a:r>
                      <a:endParaRPr lang="en-US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1393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94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1487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100%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4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NEEPCO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LP/UP/HS</a:t>
                      </a:r>
                      <a:r>
                        <a:rPr lang="en-US" sz="1800" dirty="0" smtClean="0">
                          <a:latin typeface="Arial"/>
                          <a:ea typeface="Calibri"/>
                          <a:cs typeface="Mangal"/>
                        </a:rPr>
                        <a:t>/ HSS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33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30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13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43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30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13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43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100%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5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AAI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LP/UP/HS/HSS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44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43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6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49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43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6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49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100%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6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EIL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Jr./Sr. College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10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10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10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20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10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10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20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100%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7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/>
                          <a:ea typeface="Calibri"/>
                          <a:cs typeface="Mangal"/>
                        </a:rPr>
                        <a:t>Petronet</a:t>
                      </a: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 LNG Ltd.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HS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1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1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100%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285720" y="357166"/>
            <a:ext cx="84296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Status Secondary level.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after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implementation of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Swachh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Vidylaya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Abhiyan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8596" y="1000107"/>
          <a:ext cx="8286808" cy="2453640"/>
        </p:xfrm>
        <a:graphic>
          <a:graphicData uri="http://schemas.openxmlformats.org/drawingml/2006/table">
            <a:tbl>
              <a:tblPr/>
              <a:tblGrid>
                <a:gridCol w="749583"/>
                <a:gridCol w="5743864"/>
                <a:gridCol w="1793361"/>
              </a:tblGrid>
              <a:tr h="486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Sl</a:t>
                      </a: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no.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Description.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 No of School.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 No of School having Temporary Toilet (Boys &amp; Girls)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 No of School having Permanent Toilet(Boys &amp; Girls)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428596" y="3357562"/>
            <a:ext cx="8286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Status Elementary level after implementation of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Swachh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Vidyalaya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Abhiyan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1472" y="4076975"/>
          <a:ext cx="8143932" cy="2453640"/>
        </p:xfrm>
        <a:graphic>
          <a:graphicData uri="http://schemas.openxmlformats.org/drawingml/2006/table">
            <a:tbl>
              <a:tblPr/>
              <a:tblGrid>
                <a:gridCol w="756750"/>
                <a:gridCol w="5798782"/>
                <a:gridCol w="1588400"/>
              </a:tblGrid>
              <a:tr h="558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Sl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no.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Description.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 No of School.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 No of School having Permanent Toilet. (Boys &amp; Girls)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 No of School having Temporary Toilet (Boys &amp; Girls)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500034" y="428604"/>
            <a:ext cx="835824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1.1.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Innovative monitoring mechanism to ensure timely completion and quality of construction.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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For 100% completion of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programme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following steps are taken in strict manner.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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Continuous Supervision and Monitoring of Inspector of Schools, District Elementary Education Officers, RMSA and SSA officials along with the officials of Inspector of schools L.D.C., North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Lakhimpur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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NHPC officials had been monitoring the construction where constructed by self.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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One Day orientation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programme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was held of RMSA officials and officials of Inspector of Schools about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programme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Budget, Drawing and Estimate for monitor in better way.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214282" y="214290"/>
            <a:ext cx="871540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1.2. Who actually constructed the toilets 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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All are constructed by the School Management and Development Committees (SMDC) in Secondary level and by the School Management Committees (SMC) in Elementary level with the participation of Community.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1.3. Timely / before time construction.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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Construction completed on time.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1.4. System Improvements for maintenance and cleanliness.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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Maintenance of Toilets (Cleanliness Drive)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Running water and cleanliness materials are provided and one Nodal Teacher is engaged for improvement of maintenance and cleanliness drive.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All Head of the institutions are instructed to aware the students for Cleanliness Drive.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214291"/>
            <a:ext cx="871540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 Innovative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programme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also implemented simultaneously as per instruction of the Sri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Debeswar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Malakar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Deputy Commissioner,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Lakhimpur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and Sri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Naba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Kr.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Dutta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Planning and Statistical Officer of office of the Inspector of Schools,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L.D.C.,North-Lakhimpur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in the name of “PARICHANNA PARIBESH ACHANI”.</a:t>
            </a:r>
          </a:p>
          <a:p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1.5. Community </a:t>
            </a:r>
            <a:r>
              <a:rPr lang="en-US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participation in construction and maintenance.</a:t>
            </a:r>
          </a:p>
          <a:p>
            <a:r>
              <a:rPr lang="en-US" sz="36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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SMDCs </a:t>
            </a:r>
            <a:r>
              <a:rPr lang="en-US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and SMCs are aware about the construction of toilet and requested to involve for monitoring and decisions are taken with the participation of same.</a:t>
            </a:r>
          </a:p>
          <a:p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1.6. Efforts </a:t>
            </a:r>
            <a:r>
              <a:rPr lang="en-US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for </a:t>
            </a:r>
            <a:r>
              <a:rPr lang="en-US" sz="2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behavioural</a:t>
            </a:r>
            <a:r>
              <a:rPr lang="en-US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 change through cleanliness and awareness campaigns in schools/ community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r>
              <a:rPr lang="en-US" sz="36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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 </a:t>
            </a:r>
            <a:r>
              <a:rPr lang="en-US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the Morning assembly all students are aware by the Head of the Institutions and teachers.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428628" y="214290"/>
            <a:ext cx="835821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7. Impact on attendance of students, specially girls.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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All students are attended in cleanliness drive.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8. Local policy interventions/ use of flexibility to facilitate implementation innovations in implementation.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 </a:t>
            </a:r>
            <a:r>
              <a:rPr lang="en-US" sz="23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The plinth height of newly constructed toilets are raised </a:t>
            </a:r>
            <a:r>
              <a:rPr lang="en-US" sz="23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upto</a:t>
            </a:r>
            <a:r>
              <a:rPr lang="en-US" sz="23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 0.90 meter specially in flood porn area.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23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1.9. Innovations </a:t>
            </a:r>
            <a:r>
              <a:rPr lang="en-US" sz="2300" dirty="0">
                <a:latin typeface="Arial" pitchFamily="34" charset="0"/>
                <a:ea typeface="Calibri" pitchFamily="34" charset="0"/>
                <a:cs typeface="Arial" pitchFamily="34" charset="0"/>
              </a:rPr>
              <a:t>in implementation.</a:t>
            </a:r>
          </a:p>
          <a:p>
            <a:r>
              <a:rPr lang="en-US" sz="4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</a:t>
            </a:r>
            <a:r>
              <a:rPr lang="en-US" sz="23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Though the tiles was not included in Plan and Estimate, Tiles are provided in all Toilets as per instruction of the Inspector of Schools cum DPC, RMSA, </a:t>
            </a:r>
            <a:r>
              <a:rPr lang="en-US" sz="23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Lakhimpur</a:t>
            </a:r>
            <a:r>
              <a:rPr lang="en-US" sz="23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n-US" sz="23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/>
            <a:endParaRPr lang="en-US" sz="23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85752" y="71414"/>
            <a:ext cx="8858280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10. Three significant positive things that helped the district achieve out outcomes.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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The Significant positive things which help to complete the work in time is stated follows.-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a) SMDCs and SMCs.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b) Timely release of fund.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c) Continuous monitoring of officials.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11. What improvements would you suggest ?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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Works should be done in proper way and in group order and in mission mode..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14282" y="785794"/>
            <a:ext cx="864396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Lakhimpur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district at a glance: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Lakhimpur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District is situated in the North Eastern corner part of Assam., </a:t>
            </a:r>
            <a:r>
              <a:rPr lang="en-US" sz="2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 total population of the district as</a:t>
            </a:r>
            <a:r>
              <a:rPr kumimoji="0" lang="en-US" sz="2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 census report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- 2011,is 10,42,137 and the literacy rate is about </a:t>
            </a:r>
            <a:r>
              <a:rPr lang="en-US" sz="2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77.20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%. 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There are 6 Nos. Educational Block and 2 nos. </a:t>
            </a:r>
            <a:r>
              <a:rPr lang="en-US" sz="2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sub-division. 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the mean time, no educational block is identified as Educationally Backward Block (EBB). There are four types of School in the stage from Elementary to Secondary level in </a:t>
            </a:r>
            <a:r>
              <a:rPr kumimoji="0" 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Lakhimpur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District, they are Govt. </a:t>
            </a:r>
            <a:r>
              <a:rPr kumimoji="0" 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Provincialised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Recognised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Private aided / unaided schools. There are 302 nos. Govt./ </a:t>
            </a:r>
            <a:r>
              <a:rPr kumimoji="0" 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Provincialised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secondary schools </a:t>
            </a:r>
            <a:r>
              <a:rPr lang="en-US" sz="2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and 3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nos. High </a:t>
            </a:r>
            <a:r>
              <a:rPr kumimoji="0" 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Madrassa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1 (one) Sr. </a:t>
            </a:r>
            <a:r>
              <a:rPr kumimoji="0" 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Madrassa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School and 177 nos. class X recognized sec. There are 1825 nos. of LP School and 507 nos. of Middle</a:t>
            </a:r>
            <a:r>
              <a:rPr kumimoji="0" lang="en-US" sz="2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Schools.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428596" y="428604"/>
            <a:ext cx="8501122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2.2. Brining participation improvements in system/ institutions for achieving the Scheme goals.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</a:t>
            </a:r>
            <a:r>
              <a:rPr lang="en-US" sz="23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The Head of the Institutions have taken responsibilities for improvement the system/ institution for achievement of the goals.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2.3. Making public delivery system efficient and corruption free.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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SMDCs and SMCs have submitted the utilization certificate with the approval of same and verified by the concerned authority.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2.4.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Innovation &amp; adaption 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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The fund is released </a:t>
            </a:r>
            <a:r>
              <a:rPr lang="en-US" sz="240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in </a:t>
            </a:r>
            <a:r>
              <a:rPr lang="en-US" sz="240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installment 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basis one as advance and another after submission of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Utilisation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 Certificate</a:t>
            </a:r>
            <a:r>
              <a:rPr lang="en-US" sz="36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.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2428860" y="214290"/>
            <a:ext cx="35089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Photographs of Toilets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24" name="Picture 4" descr="181201039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415456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25" name="Picture 5" descr="181206137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23754"/>
            <a:ext cx="4286280" cy="304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571472" y="4000504"/>
            <a:ext cx="3643338" cy="2143140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Pub-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Phulbari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Girls MES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Nowboicha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Block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DISE Code 18120613704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flipH="1">
            <a:off x="4643438" y="857232"/>
            <a:ext cx="4357718" cy="2143140"/>
          </a:xfrm>
          <a:prstGeom prst="rightArrow">
            <a:avLst/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3 No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Moricha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Pather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Janajati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LPS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Bihpuria</a:t>
            </a:r>
            <a:endParaRPr lang="en-US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Mangal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DISE Code 18120103901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bani\AppData\Local\Microsoft\Windows\INetCache\Content.Word\IMG_06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155" y="428604"/>
            <a:ext cx="3908969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571472" y="3929066"/>
            <a:ext cx="3643338" cy="2143140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Neheru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Smrity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MES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Nowboicha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Block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DISE Code 18120604903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flipH="1">
            <a:off x="4643438" y="428604"/>
            <a:ext cx="4357718" cy="2286016"/>
          </a:xfrm>
          <a:prstGeom prst="rightArrow">
            <a:avLst/>
          </a:prstGeom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Charaidoloni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LPS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Narayanpur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Block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DISE Code 18120509402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:\Users\Abani\AppData\Local\Microsoft\Windows\INetCache\Content.Word\181206049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76"/>
            <a:ext cx="421484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1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4071966" cy="2843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500034" y="4071942"/>
            <a:ext cx="3857652" cy="2143140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Rajib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Gandhi LPS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Bihpuria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Block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DISE Code: 18120112412 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4643438" y="642918"/>
            <a:ext cx="4357718" cy="2143140"/>
          </a:xfrm>
          <a:prstGeom prst="rightArrow">
            <a:avLst/>
          </a:prstGeom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Borpathar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Pragati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LPS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Narayanpur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Block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DISE Code 18120513502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7" name="Picture 3" descr="181201129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500438"/>
            <a:ext cx="4163229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Toilet of Islampur Block S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643314"/>
            <a:ext cx="4007893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>
            <a:off x="642910" y="4143380"/>
            <a:ext cx="4000528" cy="2143140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Inside of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Islampur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Block Sr.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Madrassa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Bihpuria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Block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DISE Code 18120115702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flipH="1">
            <a:off x="4572000" y="285728"/>
            <a:ext cx="4357718" cy="2286016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Islampur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Block Sr.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Madrassa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Bihpuria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Block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DISE Code 18120115702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7" descr="Toilet of Islampur Block Sr. Madhassa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34" y="357166"/>
            <a:ext cx="3929090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bani\AppData\Local\Microsoft\Windows\INetCache\Content.Word\IMG-20150920-WA0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782" y="428604"/>
            <a:ext cx="422278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Abani\AppData\Local\Microsoft\Windows\INetCache\Content.Word\IMG-20150920-WA0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3248"/>
            <a:ext cx="442915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285720" y="3429000"/>
            <a:ext cx="4071966" cy="2928958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Inside of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Bijoypur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High School toilet,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Narayanpur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Block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DISE Code 18120503105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4572000" y="285728"/>
            <a:ext cx="4357718" cy="2143140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Bijoypur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High School toilet,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Narayanpur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Block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DISE Code 18120503105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Toilet of Kadam Janajati HS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357166"/>
            <a:ext cx="4040188" cy="303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500034" y="3786190"/>
            <a:ext cx="3643338" cy="2143140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Panigaon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OPD College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Nowboicha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Block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DISE Code 18120612505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ight Arrow 6"/>
          <p:cNvSpPr/>
          <p:nvPr/>
        </p:nvSpPr>
        <p:spPr>
          <a:xfrm flipH="1">
            <a:off x="4572000" y="285728"/>
            <a:ext cx="4357718" cy="2286016"/>
          </a:xfrm>
          <a:prstGeom prst="rightArrow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Kadam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Janajati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High School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Lakhimpur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Block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DISE Code 18120411306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 descr="IMG-20150802-WA0002"/>
          <p:cNvPicPr>
            <a:picLocks noChangeAspect="1" noChangeArrowheads="1"/>
          </p:cNvPicPr>
          <p:nvPr/>
        </p:nvPicPr>
        <p:blipFill>
          <a:blip r:embed="rId3" cstate="print"/>
          <a:srcRect r="21916"/>
          <a:stretch>
            <a:fillRect/>
          </a:stretch>
        </p:blipFill>
        <p:spPr bwMode="auto">
          <a:xfrm>
            <a:off x="4572000" y="3500438"/>
            <a:ext cx="4143404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428596" y="3786190"/>
            <a:ext cx="4143404" cy="2357454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Pohumora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Chungapara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Milon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MES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Nowboicha Block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DISE Code: 18120612401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flipH="1">
            <a:off x="4572000" y="571480"/>
            <a:ext cx="4357718" cy="2143140"/>
          </a:xfrm>
          <a:prstGeom prst="rightArrow">
            <a:avLst/>
          </a:prstGeom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Loridinga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Majgaon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 LPS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Bihpuria Block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Mangal" pitchFamily="18" charset="0"/>
              </a:rPr>
              <a:t>DISE Code 18120108103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18120108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3929090" cy="2857520"/>
          </a:xfrm>
          <a:prstGeom prst="rect">
            <a:avLst/>
          </a:prstGeom>
          <a:effectLst>
            <a:outerShdw blurRad="63500" dist="38100" dir="2700000" sx="102000" sy="102000" algn="tl" rotWithShape="0">
              <a:schemeClr val="accent2">
                <a:lumMod val="75000"/>
                <a:alpha val="40000"/>
              </a:schemeClr>
            </a:outerShdw>
          </a:effectLst>
        </p:spPr>
      </p:pic>
      <p:pic>
        <p:nvPicPr>
          <p:cNvPr id="7" name="Picture 6" descr="181206124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429000"/>
            <a:ext cx="3786214" cy="2960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229448" y="344173"/>
            <a:ext cx="878684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Different Steps taken by the Administration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 100% completion of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programme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following steps are taken in strict manner.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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One day Block level orientation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programme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with the head of the Institutions about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programme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and for discussion about the plan and estimate.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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Transfer of fund to the concern SMDC’s.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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Instruction to all the Head of the institutions to organized the SMDC meeting and fix the date of starting and Ending.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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One Day orientation of RMSA officials and officials of Inspector of Schools about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programme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Budget, Drawing and Estimate.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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Continuous Supervision and Monitoring of Inspector of Schools, District Elementary Education Officers, RMSA and SSA officials along with the officials of Inspector of schools L.D.C., North-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Lakhimpur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58" y="428604"/>
            <a:ext cx="8572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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NHPC officials had been monitoring the construction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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Inspector of Schools cum DPC,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RMSA,Lakhimpur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has created a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whats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app group for day to day progress report.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cat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26783"/>
            <a:ext cx="1714512" cy="1844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Picture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85728"/>
            <a:ext cx="152159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42" name="Line 2"/>
          <p:cNvSpPr>
            <a:spLocks noChangeShapeType="1"/>
          </p:cNvSpPr>
          <p:nvPr/>
        </p:nvSpPr>
        <p:spPr bwMode="auto">
          <a:xfrm>
            <a:off x="2857488" y="1071546"/>
            <a:ext cx="3041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2786050" y="642918"/>
            <a:ext cx="307183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Map of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Lakhimpur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District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Copy of Map of Lakhimpu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214554"/>
            <a:ext cx="4637452" cy="3425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57158" y="5857892"/>
            <a:ext cx="8572560" cy="7858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The Education Blocks (i.e.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Bihpuria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, 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Narayanpur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Nowboicha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Lakhimpur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Dhakuakhana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&amp;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Bordoloni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) are being separated by light green line in the map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2071678"/>
            <a:ext cx="7715304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10" y="142852"/>
          <a:ext cx="7858180" cy="6554724"/>
        </p:xfrm>
        <a:graphic>
          <a:graphicData uri="http://schemas.openxmlformats.org/drawingml/2006/table">
            <a:tbl>
              <a:tblPr/>
              <a:tblGrid>
                <a:gridCol w="3214710"/>
                <a:gridCol w="4643470"/>
              </a:tblGrid>
              <a:tr h="2619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0" dirty="0">
                          <a:latin typeface="Arial"/>
                          <a:ea typeface="Times New Roman"/>
                        </a:rPr>
                        <a:t>GEOGRAPHY</a:t>
                      </a:r>
                      <a:endParaRPr lang="en-US" sz="1800" b="1" kern="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Location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Northern Assam in Northeast India.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1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Mangal"/>
                        </a:rPr>
                        <a:t>Distance from the state capital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396 Km.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Total Area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2957 Sq. km. 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Rural Area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2937 Sq. Km.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Urban Area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20 sq. Km.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Total Forest cover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84321.26 </a:t>
                      </a:r>
                      <a:r>
                        <a:rPr lang="en-US" sz="1800" dirty="0" err="1">
                          <a:latin typeface="Arial"/>
                          <a:ea typeface="Calibri"/>
                          <a:cs typeface="Mangal"/>
                        </a:rPr>
                        <a:t>Hect</a:t>
                      </a: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.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Boundaries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To the North- Arunachal Pradesh.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</a:rPr>
                        <a:t>To the South-</a:t>
                      </a:r>
                      <a:r>
                        <a:rPr lang="en-US" sz="1800" dirty="0" err="1">
                          <a:latin typeface="Arial"/>
                          <a:ea typeface="Times New Roman"/>
                        </a:rPr>
                        <a:t>Majuli</a:t>
                      </a:r>
                      <a:r>
                        <a:rPr lang="en-US" sz="1800" dirty="0">
                          <a:latin typeface="Arial"/>
                          <a:ea typeface="Times New Roman"/>
                        </a:rPr>
                        <a:t> sub-division under </a:t>
                      </a:r>
                      <a:r>
                        <a:rPr lang="en-US" sz="1800" dirty="0" err="1">
                          <a:latin typeface="Arial"/>
                          <a:ea typeface="Times New Roman"/>
                        </a:rPr>
                        <a:t>Jorhat</a:t>
                      </a:r>
                      <a:r>
                        <a:rPr lang="en-US" sz="1800" dirty="0">
                          <a:latin typeface="Arial"/>
                          <a:ea typeface="Times New Roman"/>
                        </a:rPr>
                        <a:t> district.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</a:rPr>
                        <a:t>To the East -</a:t>
                      </a:r>
                      <a:r>
                        <a:rPr lang="en-US" sz="1800" dirty="0" err="1">
                          <a:latin typeface="Arial"/>
                          <a:ea typeface="Times New Roman"/>
                        </a:rPr>
                        <a:t>Dhemaji</a:t>
                      </a:r>
                      <a:r>
                        <a:rPr lang="en-US" sz="1800" dirty="0">
                          <a:latin typeface="Arial"/>
                          <a:ea typeface="Times New Roman"/>
                        </a:rPr>
                        <a:t> district and the Brahmaputra </a:t>
                      </a:r>
                      <a:r>
                        <a:rPr lang="en-US" sz="1800" dirty="0" smtClean="0">
                          <a:latin typeface="Arial"/>
                          <a:ea typeface="Times New Roman"/>
                        </a:rPr>
                        <a:t>river</a:t>
                      </a:r>
                      <a:r>
                        <a:rPr lang="en-US" sz="1800" dirty="0">
                          <a:latin typeface="Arial"/>
                          <a:ea typeface="Times New Roman"/>
                        </a:rPr>
                        <a:t>.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To the West-</a:t>
                      </a:r>
                      <a:r>
                        <a:rPr lang="en-US" sz="1800" dirty="0" err="1">
                          <a:latin typeface="Arial"/>
                          <a:ea typeface="Calibri"/>
                          <a:cs typeface="Mangal"/>
                        </a:rPr>
                        <a:t>Sonitpur</a:t>
                      </a: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 district.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Mangal"/>
                        </a:rPr>
                        <a:t>Major rivers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/>
                          <a:ea typeface="Calibri"/>
                          <a:cs typeface="Mangal"/>
                        </a:rPr>
                        <a:t>Boginadi,Subansiri</a:t>
                      </a: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, </a:t>
                      </a:r>
                      <a:r>
                        <a:rPr lang="en-US" sz="1800" dirty="0" err="1">
                          <a:latin typeface="Arial"/>
                          <a:ea typeface="Calibri"/>
                          <a:cs typeface="Mangal"/>
                        </a:rPr>
                        <a:t>Ranganodi</a:t>
                      </a: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, </a:t>
                      </a:r>
                      <a:r>
                        <a:rPr lang="en-US" sz="1800" dirty="0" err="1">
                          <a:latin typeface="Arial"/>
                          <a:ea typeface="Calibri"/>
                          <a:cs typeface="Mangal"/>
                        </a:rPr>
                        <a:t>Korha</a:t>
                      </a: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, </a:t>
                      </a:r>
                      <a:r>
                        <a:rPr lang="en-US" sz="1800" dirty="0" err="1">
                          <a:latin typeface="Arial"/>
                          <a:ea typeface="Calibri"/>
                          <a:cs typeface="Mangal"/>
                        </a:rPr>
                        <a:t>Charikoria</a:t>
                      </a:r>
                      <a:r>
                        <a:rPr lang="en-US" sz="1800" dirty="0" smtClean="0">
                          <a:latin typeface="Arial"/>
                          <a:ea typeface="Calibri"/>
                          <a:cs typeface="Mangal"/>
                        </a:rPr>
                        <a:t>, </a:t>
                      </a:r>
                      <a:r>
                        <a:rPr lang="en-US" sz="1800" dirty="0" err="1" smtClean="0">
                          <a:latin typeface="Arial"/>
                          <a:ea typeface="Calibri"/>
                          <a:cs typeface="Mangal"/>
                        </a:rPr>
                        <a:t>Champara</a:t>
                      </a: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, </a:t>
                      </a:r>
                      <a:r>
                        <a:rPr lang="en-US" sz="1800" dirty="0" err="1">
                          <a:latin typeface="Arial"/>
                          <a:ea typeface="Calibri"/>
                          <a:cs typeface="Mangal"/>
                        </a:rPr>
                        <a:t>Dikrong,Ghagar,Singara</a:t>
                      </a: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, </a:t>
                      </a:r>
                      <a:r>
                        <a:rPr lang="en-US" sz="1800" dirty="0" err="1">
                          <a:latin typeface="Arial"/>
                          <a:ea typeface="Calibri"/>
                          <a:cs typeface="Mangal"/>
                        </a:rPr>
                        <a:t>Kakoi</a:t>
                      </a: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, Dhal, </a:t>
                      </a:r>
                      <a:r>
                        <a:rPr lang="en-US" sz="1800" dirty="0" err="1">
                          <a:latin typeface="Arial"/>
                          <a:ea typeface="Calibri"/>
                          <a:cs typeface="Mangal"/>
                        </a:rPr>
                        <a:t>Sumduri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Major hills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/>
                          <a:ea typeface="Calibri"/>
                          <a:cs typeface="Mangal"/>
                        </a:rPr>
                        <a:t>Pathali</a:t>
                      </a: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Calibri"/>
                          <a:cs typeface="Mangal"/>
                        </a:rPr>
                        <a:t>Pahar</a:t>
                      </a: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, North Arunachal Pradesh hills, </a:t>
                      </a:r>
                      <a:r>
                        <a:rPr lang="en-US" sz="1800" dirty="0" err="1">
                          <a:latin typeface="Arial"/>
                          <a:ea typeface="Calibri"/>
                          <a:cs typeface="Mangal"/>
                        </a:rPr>
                        <a:t>Dofala</a:t>
                      </a: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800" dirty="0" err="1" smtClean="0">
                          <a:latin typeface="Arial"/>
                          <a:ea typeface="Calibri"/>
                          <a:cs typeface="Mangal"/>
                        </a:rPr>
                        <a:t>Pahar</a:t>
                      </a: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, </a:t>
                      </a:r>
                      <a:r>
                        <a:rPr lang="en-US" sz="1800" dirty="0" err="1">
                          <a:latin typeface="Arial"/>
                          <a:ea typeface="Calibri"/>
                          <a:cs typeface="Mangal"/>
                        </a:rPr>
                        <a:t>Bhanga</a:t>
                      </a: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800" dirty="0" err="1">
                          <a:latin typeface="Arial"/>
                          <a:ea typeface="Calibri"/>
                          <a:cs typeface="Mangal"/>
                        </a:rPr>
                        <a:t>P</a:t>
                      </a:r>
                      <a:r>
                        <a:rPr lang="en-US" sz="1800" dirty="0" err="1" smtClean="0">
                          <a:latin typeface="Arial"/>
                          <a:ea typeface="Calibri"/>
                          <a:cs typeface="Mangal"/>
                        </a:rPr>
                        <a:t>ahar</a:t>
                      </a: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.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571472" y="428605"/>
            <a:ext cx="778671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Demographic Scenario: -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present population of the district is 10.42</a:t>
            </a:r>
            <a:r>
              <a:rPr kumimoji="0" lang="en-US" sz="2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3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lakh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 per 2011 census. Out of which the female population is 5.12 </a:t>
            </a:r>
            <a:r>
              <a:rPr kumimoji="0" 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lakh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5.29 </a:t>
            </a:r>
            <a:r>
              <a:rPr kumimoji="0" 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lakh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male. It means 49.17% female and 50.82% are male respectively. The growth rate of population on 2001-2011 is 17.22 %.</a:t>
            </a:r>
            <a:endParaRPr kumimoji="0" lang="en-US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472" y="2928934"/>
          <a:ext cx="8143931" cy="1810982"/>
        </p:xfrm>
        <a:graphic>
          <a:graphicData uri="http://schemas.openxmlformats.org/drawingml/2006/table">
            <a:tbl>
              <a:tblPr/>
              <a:tblGrid>
                <a:gridCol w="1368990"/>
                <a:gridCol w="1274216"/>
                <a:gridCol w="1143008"/>
                <a:gridCol w="1160032"/>
                <a:gridCol w="1595047"/>
                <a:gridCol w="1602638"/>
              </a:tblGrid>
              <a:tr h="3254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latin typeface="Arial"/>
                          <a:ea typeface="Calibri"/>
                          <a:cs typeface="Mangal"/>
                        </a:rPr>
                        <a:t>Name of District</a:t>
                      </a:r>
                      <a:endParaRPr lang="en-US" sz="2000" i="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Arial"/>
                          <a:ea typeface="Calibri"/>
                          <a:cs typeface="Mangal"/>
                        </a:rPr>
                        <a:t>Population: </a:t>
                      </a:r>
                      <a:r>
                        <a:rPr lang="en-US" sz="2000" i="1" dirty="0" smtClean="0">
                          <a:latin typeface="Arial"/>
                          <a:ea typeface="Calibri"/>
                          <a:cs typeface="Mangal"/>
                        </a:rPr>
                        <a:t>2011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latin typeface="Arial"/>
                          <a:ea typeface="Calibri"/>
                          <a:cs typeface="Mangal"/>
                        </a:rPr>
                        <a:t>Sex Ratio </a:t>
                      </a:r>
                      <a:r>
                        <a:rPr lang="en-US" sz="2000" i="0" dirty="0" smtClean="0">
                          <a:latin typeface="Arial"/>
                          <a:ea typeface="Calibri"/>
                          <a:cs typeface="Mangal"/>
                        </a:rPr>
                        <a:t>(per 1000)</a:t>
                      </a:r>
                      <a:endParaRPr lang="en-US" sz="2000" i="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latin typeface="Arial"/>
                          <a:ea typeface="Calibri"/>
                          <a:cs typeface="Mangal"/>
                        </a:rPr>
                        <a:t>Population Density per Sq. KM</a:t>
                      </a:r>
                      <a:endParaRPr lang="en-US" sz="2000" i="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latin typeface="Arial"/>
                          <a:ea typeface="Calibri"/>
                          <a:cs typeface="Mangal"/>
                        </a:rPr>
                        <a:t>Total</a:t>
                      </a:r>
                      <a:endParaRPr lang="en-US" sz="2000" i="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latin typeface="Arial"/>
                          <a:ea typeface="Calibri"/>
                          <a:cs typeface="Mangal"/>
                        </a:rPr>
                        <a:t>Male</a:t>
                      </a:r>
                      <a:endParaRPr lang="en-US" sz="2000" i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latin typeface="Arial"/>
                          <a:ea typeface="Calibri"/>
                          <a:cs typeface="Mangal"/>
                        </a:rPr>
                        <a:t>Female</a:t>
                      </a:r>
                      <a:endParaRPr lang="en-US" sz="2000" i="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0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Arial"/>
                          <a:ea typeface="Calibri"/>
                          <a:cs typeface="Mangal"/>
                        </a:rPr>
                        <a:t>Lakhimpur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Mangal"/>
                        </a:rPr>
                        <a:t>10,42,137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Mangal"/>
                        </a:rPr>
                        <a:t>5,29,674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Mangal"/>
                        </a:rPr>
                        <a:t>5,12,463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Mangal"/>
                        </a:rPr>
                        <a:t>968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Mangal"/>
                        </a:rPr>
                        <a:t>458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Mangal"/>
                      </a:endParaRPr>
                    </a:p>
                  </a:txBody>
                  <a:tcPr marL="68189" marR="68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642910" y="521495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Source: Census Report’ 2011.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786" y="2214554"/>
          <a:ext cx="7786742" cy="2523744"/>
        </p:xfrm>
        <a:graphic>
          <a:graphicData uri="http://schemas.openxmlformats.org/drawingml/2006/table">
            <a:tbl>
              <a:tblPr/>
              <a:tblGrid>
                <a:gridCol w="1952713"/>
                <a:gridCol w="1946462"/>
                <a:gridCol w="1941105"/>
                <a:gridCol w="194646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Arial"/>
                          <a:ea typeface="Calibri"/>
                          <a:cs typeface="Mangal"/>
                        </a:rPr>
                        <a:t>Name of District/ </a:t>
                      </a:r>
                      <a:r>
                        <a:rPr lang="en-US" sz="2400" i="1" dirty="0" smtClean="0">
                          <a:latin typeface="Arial"/>
                          <a:ea typeface="Calibri"/>
                          <a:cs typeface="Mangal"/>
                        </a:rPr>
                        <a:t>State`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i="1" dirty="0" smtClean="0">
                        <a:latin typeface="Arial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latin typeface="Arial"/>
                          <a:ea typeface="Calibri"/>
                          <a:cs typeface="Mangal"/>
                        </a:rPr>
                        <a:t>Persons </a:t>
                      </a:r>
                      <a:r>
                        <a:rPr lang="en-US" sz="2400" i="1" dirty="0">
                          <a:latin typeface="Arial"/>
                          <a:ea typeface="Calibri"/>
                          <a:cs typeface="Mangal"/>
                        </a:rPr>
                        <a:t>(%)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i="1" dirty="0" smtClean="0">
                        <a:latin typeface="Arial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latin typeface="Arial"/>
                          <a:ea typeface="Calibri"/>
                          <a:cs typeface="Mangal"/>
                        </a:rPr>
                        <a:t>Male </a:t>
                      </a:r>
                      <a:r>
                        <a:rPr lang="en-US" sz="2400" i="1" dirty="0">
                          <a:latin typeface="Arial"/>
                          <a:ea typeface="Calibri"/>
                          <a:cs typeface="Mangal"/>
                        </a:rPr>
                        <a:t>(%)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i="1" dirty="0" smtClean="0">
                        <a:latin typeface="Arial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latin typeface="Arial"/>
                          <a:ea typeface="Calibri"/>
                          <a:cs typeface="Mangal"/>
                        </a:rPr>
                        <a:t>Female </a:t>
                      </a:r>
                      <a:r>
                        <a:rPr lang="en-US" sz="2400" i="1" dirty="0">
                          <a:latin typeface="Arial"/>
                          <a:ea typeface="Calibri"/>
                          <a:cs typeface="Mangal"/>
                        </a:rPr>
                        <a:t>(%)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libri"/>
                          <a:cs typeface="Mangal"/>
                        </a:rPr>
                        <a:t>Lakhimpur</a:t>
                      </a:r>
                      <a:endParaRPr lang="en-US" sz="2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/>
                          <a:ea typeface="Calibri"/>
                          <a:cs typeface="Mangal"/>
                        </a:rPr>
                        <a:t>77.20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/>
                          <a:ea typeface="Calibri"/>
                          <a:cs typeface="Mangal"/>
                        </a:rPr>
                        <a:t>83.52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/>
                          <a:ea typeface="Calibri"/>
                          <a:cs typeface="Mangal"/>
                        </a:rPr>
                        <a:t>70.67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libri"/>
                          <a:cs typeface="Mangal"/>
                        </a:rPr>
                        <a:t>Assam</a:t>
                      </a:r>
                      <a:endParaRPr lang="en-US" sz="2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72.19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77.85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66.27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libri"/>
                          <a:cs typeface="Mangal"/>
                        </a:rPr>
                        <a:t>India</a:t>
                      </a:r>
                      <a:endParaRPr lang="en-US" sz="2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74.04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82.10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65.50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428596" y="357166"/>
            <a:ext cx="80010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Literacy rate: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Total literacy rate of the district is 77.20% as per 2011 census out of which the female literacy is 70.67% and 83.52% male.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Table: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786" y="5000636"/>
            <a:ext cx="3245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Source: Census Report’ 2011.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500034" y="1357298"/>
          <a:ext cx="8383031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7158" y="4929198"/>
            <a:ext cx="850109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above table shows that the Literacy rate of </a:t>
            </a:r>
            <a:r>
              <a:rPr kumimoji="0" 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Lakhimpur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District 77.20% is higher than the literacy rate of the State (72.19%) as well as Nation 74.04%).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910" y="428604"/>
            <a:ext cx="8001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Comparison of Literacy Rate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Lakhimpur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with respect to State and Nation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454354"/>
          <a:ext cx="8358246" cy="6309360"/>
        </p:xfrm>
        <a:graphic>
          <a:graphicData uri="http://schemas.openxmlformats.org/drawingml/2006/table">
            <a:tbl>
              <a:tblPr/>
              <a:tblGrid>
                <a:gridCol w="5203277"/>
                <a:gridCol w="3154969"/>
              </a:tblGrid>
              <a:tr h="265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latin typeface="Arial"/>
                          <a:ea typeface="Times New Roman"/>
                        </a:rPr>
                        <a:t>General Information</a:t>
                      </a:r>
                      <a:endParaRPr lang="en-US" sz="2000" b="1" kern="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latin typeface="Arial"/>
                          <a:ea typeface="Times New Roman"/>
                        </a:rPr>
                        <a:t>Numbers</a:t>
                      </a:r>
                      <a:endParaRPr lang="en-US" sz="2000" b="1" kern="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LACs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Mangal"/>
                        </a:rPr>
                        <a:t>4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Member of Assembly Constituencies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Mangal"/>
                        </a:rPr>
                        <a:t>4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Sub </a:t>
                      </a:r>
                      <a:r>
                        <a:rPr lang="en-US" sz="2000" dirty="0" smtClean="0">
                          <a:latin typeface="Arial"/>
                          <a:ea typeface="Calibri"/>
                          <a:cs typeface="Mangal"/>
                        </a:rPr>
                        <a:t>Division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Mangal"/>
                        </a:rPr>
                        <a:t>2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Circle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Mangal"/>
                        </a:rPr>
                        <a:t>7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Arial"/>
                          <a:ea typeface="Calibri"/>
                          <a:cs typeface="Mangal"/>
                        </a:rPr>
                        <a:t>Anchalik</a:t>
                      </a: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2000" dirty="0" err="1" smtClean="0">
                          <a:latin typeface="Arial"/>
                          <a:ea typeface="Calibri"/>
                          <a:cs typeface="Mangal"/>
                        </a:rPr>
                        <a:t>Parishad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9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Educational </a:t>
                      </a:r>
                      <a:r>
                        <a:rPr lang="en-US" sz="2000" dirty="0" smtClean="0">
                          <a:latin typeface="Arial"/>
                          <a:ea typeface="Calibri"/>
                          <a:cs typeface="Mangal"/>
                        </a:rPr>
                        <a:t>Block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6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Rural Blocks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Mangal"/>
                        </a:rPr>
                        <a:t>6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Urban Blocks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Mangal"/>
                        </a:rPr>
                        <a:t>0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Community Development Blocks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9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Mangal"/>
                        </a:rPr>
                        <a:t>Town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Mangal"/>
                        </a:rPr>
                        <a:t>Gaon Panchayat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81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Mangal"/>
                        </a:rPr>
                        <a:t>Ward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26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Mangal"/>
                        </a:rPr>
                        <a:t>Cluster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165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Tea </a:t>
                      </a:r>
                      <a:r>
                        <a:rPr lang="en-US" sz="2000" dirty="0" smtClean="0">
                          <a:latin typeface="Arial"/>
                          <a:ea typeface="Calibri"/>
                          <a:cs typeface="Mangal"/>
                        </a:rPr>
                        <a:t>Garden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11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Tea Garden </a:t>
                      </a:r>
                      <a:r>
                        <a:rPr lang="en-US" sz="2000" dirty="0" smtClean="0">
                          <a:latin typeface="Arial"/>
                          <a:ea typeface="Calibri"/>
                          <a:cs typeface="Mangal"/>
                        </a:rPr>
                        <a:t>Division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15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Mangal"/>
                        </a:rPr>
                        <a:t>Village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1009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Mangal"/>
                        </a:rPr>
                        <a:t>Habitation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Mangal"/>
                        </a:rPr>
                        <a:t>3514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470" y="71414"/>
          <a:ext cx="8001058" cy="6659880"/>
        </p:xfrm>
        <a:graphic>
          <a:graphicData uri="http://schemas.openxmlformats.org/drawingml/2006/table">
            <a:tbl>
              <a:tblPr/>
              <a:tblGrid>
                <a:gridCol w="590479"/>
                <a:gridCol w="4355776"/>
                <a:gridCol w="3054803"/>
              </a:tblGrid>
              <a:tr h="24046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dirty="0" smtClean="0">
                          <a:latin typeface="Arial"/>
                          <a:ea typeface="Batang"/>
                          <a:cs typeface="Mangal"/>
                        </a:rPr>
                        <a:t>Educational Institutions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Arial"/>
                        <a:ea typeface="Batang"/>
                        <a:cs typeface="Mangal"/>
                      </a:endParaRPr>
                    </a:p>
                  </a:txBody>
                  <a:tcPr marL="85542" marR="85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Batang"/>
                          <a:cs typeface="Mangal"/>
                        </a:rPr>
                        <a:t>1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Universities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Batang"/>
                          <a:cs typeface="Mangal"/>
                        </a:rPr>
                        <a:t>Nil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Batang"/>
                          <a:cs typeface="Mangal"/>
                        </a:rPr>
                        <a:t>2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Medical College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Batang"/>
                          <a:cs typeface="Mangal"/>
                        </a:rPr>
                        <a:t>Nil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Batang"/>
                          <a:cs typeface="Mangal"/>
                        </a:rPr>
                        <a:t>3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Engineering college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Batang"/>
                          <a:cs typeface="Mangal"/>
                        </a:rPr>
                        <a:t>Nil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Batang"/>
                          <a:cs typeface="Mangal"/>
                        </a:rPr>
                        <a:t>4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Degree College(having XI &amp; XII)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Batang"/>
                          <a:cs typeface="Mangal"/>
                        </a:rPr>
                        <a:t>11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Batang"/>
                          <a:cs typeface="Mangal"/>
                        </a:rPr>
                        <a:t>5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Arial"/>
                          <a:ea typeface="Batang"/>
                          <a:cs typeface="Mangal"/>
                        </a:rPr>
                        <a:t>Provincialised</a:t>
                      </a: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 Junior College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Batang"/>
                          <a:cs typeface="Mangal"/>
                        </a:rPr>
                        <a:t>6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Batang"/>
                          <a:cs typeface="Mangal"/>
                        </a:rPr>
                        <a:t>6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Permitted Junior College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Batang"/>
                          <a:cs typeface="Mangal"/>
                        </a:rPr>
                        <a:t>15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Batang"/>
                          <a:cs typeface="Mangal"/>
                        </a:rPr>
                        <a:t>7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Govt. HSS School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Batang"/>
                          <a:cs typeface="Mangal"/>
                        </a:rPr>
                        <a:t>8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Arial"/>
                          <a:ea typeface="Batang"/>
                          <a:cs typeface="Mangal"/>
                        </a:rPr>
                        <a:t>Provincialised</a:t>
                      </a: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 HSS School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Batang"/>
                          <a:cs typeface="Mangal"/>
                        </a:rPr>
                        <a:t>33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9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Arial"/>
                          <a:ea typeface="Batang"/>
                          <a:cs typeface="Mangal"/>
                        </a:rPr>
                        <a:t>Provincialised</a:t>
                      </a: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 Sr. </a:t>
                      </a:r>
                      <a:r>
                        <a:rPr lang="en-US" sz="2000" dirty="0" err="1">
                          <a:latin typeface="Arial"/>
                          <a:ea typeface="Batang"/>
                          <a:cs typeface="Mangal"/>
                        </a:rPr>
                        <a:t>Madrassa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Batang"/>
                          <a:cs typeface="Mangal"/>
                        </a:rPr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Batang"/>
                          <a:cs typeface="Mangal"/>
                        </a:rPr>
                        <a:t>Provincialised</a:t>
                      </a:r>
                      <a:r>
                        <a:rPr lang="en-US" sz="2000" dirty="0" smtClean="0">
                          <a:latin typeface="Arial"/>
                          <a:ea typeface="Batang"/>
                          <a:cs typeface="Mangal"/>
                        </a:rPr>
                        <a:t> Sanskrit </a:t>
                      </a:r>
                      <a:r>
                        <a:rPr lang="en-US" sz="2000" dirty="0" err="1" smtClean="0">
                          <a:latin typeface="Arial"/>
                          <a:ea typeface="Batang"/>
                          <a:cs typeface="Mangal"/>
                        </a:rPr>
                        <a:t>Tol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/>
                          <a:ea typeface="Batang"/>
                          <a:cs typeface="Mangal"/>
                        </a:rPr>
                        <a:t>3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"/>
                        <a:ea typeface="Batang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11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Arial"/>
                          <a:ea typeface="Batang"/>
                          <a:cs typeface="Mangal"/>
                        </a:rPr>
                        <a:t>Provincialised</a:t>
                      </a: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 High School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/>
                          <a:ea typeface="Batang"/>
                          <a:cs typeface="Mangal"/>
                        </a:rPr>
                        <a:t>263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"/>
                        <a:ea typeface="Batang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12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Recognized High school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Batang"/>
                          <a:cs typeface="Mangal"/>
                        </a:rPr>
                        <a:t>44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13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J.N.V School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Batang"/>
                          <a:cs typeface="Mangal"/>
                        </a:rPr>
                        <a:t>1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14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Central School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15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Polytechnic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Nil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16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ITI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17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B. Ed College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1 (Private)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Batang"/>
                          <a:cs typeface="Mangal"/>
                        </a:rPr>
                        <a:t>18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Law College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Batang"/>
                          <a:cs typeface="Mangal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85542" marR="85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2030</Words>
  <Application>Microsoft Office PowerPoint</Application>
  <PresentationFormat>On-screen Show (4:3)</PresentationFormat>
  <Paragraphs>463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Abani</dc:creator>
  <cp:lastModifiedBy>Manaswee Gohain</cp:lastModifiedBy>
  <cp:revision>106</cp:revision>
  <dcterms:created xsi:type="dcterms:W3CDTF">2016-02-25T08:55:50Z</dcterms:created>
  <dcterms:modified xsi:type="dcterms:W3CDTF">2016-03-01T05:18:28Z</dcterms:modified>
</cp:coreProperties>
</file>