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4" r:id="rId2"/>
    <p:sldId id="468" r:id="rId3"/>
    <p:sldId id="258" r:id="rId4"/>
    <p:sldId id="450" r:id="rId5"/>
    <p:sldId id="316" r:id="rId6"/>
    <p:sldId id="318" r:id="rId7"/>
    <p:sldId id="459" r:id="rId8"/>
    <p:sldId id="460" r:id="rId9"/>
    <p:sldId id="458" r:id="rId10"/>
    <p:sldId id="467" r:id="rId11"/>
    <p:sldId id="461" r:id="rId12"/>
    <p:sldId id="328" r:id="rId13"/>
    <p:sldId id="329" r:id="rId14"/>
    <p:sldId id="462" r:id="rId15"/>
    <p:sldId id="463" r:id="rId16"/>
    <p:sldId id="465" r:id="rId17"/>
    <p:sldId id="457" r:id="rId18"/>
    <p:sldId id="474" r:id="rId19"/>
    <p:sldId id="475" r:id="rId20"/>
    <p:sldId id="441" r:id="rId21"/>
    <p:sldId id="453" r:id="rId22"/>
    <p:sldId id="454" r:id="rId23"/>
    <p:sldId id="471" r:id="rId24"/>
    <p:sldId id="466" r:id="rId25"/>
    <p:sldId id="472" r:id="rId26"/>
    <p:sldId id="470" r:id="rId27"/>
    <p:sldId id="35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D317E-642C-46E7-9646-0C6B6ADE21B1}">
          <p14:sldIdLst>
            <p14:sldId id="314"/>
            <p14:sldId id="468"/>
            <p14:sldId id="258"/>
            <p14:sldId id="450"/>
            <p14:sldId id="316"/>
            <p14:sldId id="318"/>
            <p14:sldId id="459"/>
            <p14:sldId id="460"/>
            <p14:sldId id="458"/>
            <p14:sldId id="467"/>
            <p14:sldId id="461"/>
            <p14:sldId id="328"/>
            <p14:sldId id="329"/>
            <p14:sldId id="462"/>
            <p14:sldId id="463"/>
            <p14:sldId id="465"/>
            <p14:sldId id="457"/>
            <p14:sldId id="474"/>
            <p14:sldId id="475"/>
          </p14:sldIdLst>
        </p14:section>
        <p14:section name="Untitled Section" id="{D37CC9AC-CDEC-4D19-90BF-171EB1619024}">
          <p14:sldIdLst>
            <p14:sldId id="441"/>
            <p14:sldId id="453"/>
            <p14:sldId id="454"/>
            <p14:sldId id="471"/>
            <p14:sldId id="466"/>
            <p14:sldId id="472"/>
            <p14:sldId id="470"/>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99642" autoAdjust="0"/>
  </p:normalViewPr>
  <p:slideViewPr>
    <p:cSldViewPr>
      <p:cViewPr varScale="1">
        <p:scale>
          <a:sx n="114" d="100"/>
          <a:sy n="114" d="100"/>
        </p:scale>
        <p:origin x="129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5FC62-7B88-48CE-9543-97DF263E1DC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EC7FE789-B9A2-4F1A-8C8A-47101C16B873}">
      <dgm:prSet phldrT="[Text]" custT="1"/>
      <dgm:spPr>
        <a:solidFill>
          <a:schemeClr val="accent5">
            <a:lumMod val="20000"/>
            <a:lumOff val="80000"/>
            <a:alpha val="58000"/>
          </a:schemeClr>
        </a:solidFill>
      </dgm:spPr>
      <dgm:t>
        <a:bodyPr/>
        <a:lstStyle/>
        <a:p>
          <a:pPr algn="ctr"/>
          <a:r>
            <a:rPr lang="en-US" sz="1000" b="1" dirty="0">
              <a:solidFill>
                <a:srgbClr val="0070C0"/>
              </a:solidFill>
            </a:rPr>
            <a:t>Birth and Death Certificate (with QR Code) Integrated with Blockchain Technology </a:t>
          </a:r>
        </a:p>
      </dgm:t>
    </dgm:pt>
    <dgm:pt modelId="{482EC672-26E1-47CF-A76C-E6B00ECE8746}" type="parTrans" cxnId="{4A6DA08B-B11F-439F-A7DF-2AF49CA37636}">
      <dgm:prSet/>
      <dgm:spPr/>
      <dgm:t>
        <a:bodyPr/>
        <a:lstStyle/>
        <a:p>
          <a:pPr algn="ctr"/>
          <a:endParaRPr lang="en-US"/>
        </a:p>
      </dgm:t>
    </dgm:pt>
    <dgm:pt modelId="{BEC4CCA4-FF3F-45AE-A6BB-7F39B030E4D6}" type="sibTrans" cxnId="{4A6DA08B-B11F-439F-A7DF-2AF49CA37636}">
      <dgm:prSet/>
      <dgm:spPr/>
      <dgm:t>
        <a:bodyPr/>
        <a:lstStyle/>
        <a:p>
          <a:pPr algn="ctr"/>
          <a:endParaRPr lang="en-US"/>
        </a:p>
      </dgm:t>
    </dgm:pt>
    <dgm:pt modelId="{DB92506B-CF5E-4A02-A6D3-929D6D323042}">
      <dgm:prSet phldrT="[Text]" custT="1"/>
      <dgm:spPr>
        <a:solidFill>
          <a:schemeClr val="accent5">
            <a:lumMod val="20000"/>
            <a:lumOff val="80000"/>
            <a:alpha val="58000"/>
          </a:schemeClr>
        </a:solidFill>
      </dgm:spPr>
      <dgm:t>
        <a:bodyPr/>
        <a:lstStyle/>
        <a:p>
          <a:pPr algn="ctr"/>
          <a:r>
            <a:rPr lang="en-US" sz="1000" b="1" dirty="0">
              <a:solidFill>
                <a:srgbClr val="0070C0"/>
              </a:solidFill>
            </a:rPr>
            <a:t>Electricity and Water Bill Payment</a:t>
          </a:r>
        </a:p>
      </dgm:t>
    </dgm:pt>
    <dgm:pt modelId="{FC10B8E8-1F29-4639-A14A-76C050780DB5}" type="parTrans" cxnId="{1465BC29-12A2-4CFB-B7E5-BF4D7045ECAF}">
      <dgm:prSet/>
      <dgm:spPr/>
      <dgm:t>
        <a:bodyPr/>
        <a:lstStyle/>
        <a:p>
          <a:pPr algn="ctr"/>
          <a:endParaRPr lang="en-US"/>
        </a:p>
      </dgm:t>
    </dgm:pt>
    <dgm:pt modelId="{FF24B81D-3378-4ACF-8764-659145428770}" type="sibTrans" cxnId="{1465BC29-12A2-4CFB-B7E5-BF4D7045ECAF}">
      <dgm:prSet/>
      <dgm:spPr/>
      <dgm:t>
        <a:bodyPr/>
        <a:lstStyle/>
        <a:p>
          <a:pPr algn="ctr"/>
          <a:endParaRPr lang="en-US"/>
        </a:p>
      </dgm:t>
    </dgm:pt>
    <dgm:pt modelId="{86E2B1E1-1BD6-40FA-BF83-9D4482A498CA}">
      <dgm:prSet phldrT="[Text]" custT="1"/>
      <dgm:spPr>
        <a:solidFill>
          <a:schemeClr val="accent5">
            <a:lumMod val="20000"/>
            <a:lumOff val="80000"/>
            <a:alpha val="58000"/>
          </a:schemeClr>
        </a:solidFill>
      </dgm:spPr>
      <dgm:t>
        <a:bodyPr/>
        <a:lstStyle/>
        <a:p>
          <a:pPr algn="ctr"/>
          <a:r>
            <a:rPr lang="en-US" sz="1000" b="1" dirty="0">
              <a:solidFill>
                <a:srgbClr val="0070C0"/>
              </a:solidFill>
            </a:rPr>
            <a:t>Waste &amp; e-Waste Management </a:t>
          </a:r>
        </a:p>
      </dgm:t>
    </dgm:pt>
    <dgm:pt modelId="{D89DDAE7-947E-4995-9138-2A02ADFC1B3C}" type="parTrans" cxnId="{3D345101-E0C2-487E-BB31-8C1867186070}">
      <dgm:prSet/>
      <dgm:spPr/>
      <dgm:t>
        <a:bodyPr/>
        <a:lstStyle/>
        <a:p>
          <a:pPr algn="ctr"/>
          <a:endParaRPr lang="en-US"/>
        </a:p>
      </dgm:t>
    </dgm:pt>
    <dgm:pt modelId="{010883E4-B6D8-4956-A7F5-F94A460AF900}" type="sibTrans" cxnId="{3D345101-E0C2-487E-BB31-8C1867186070}">
      <dgm:prSet/>
      <dgm:spPr/>
      <dgm:t>
        <a:bodyPr/>
        <a:lstStyle/>
        <a:p>
          <a:pPr algn="ctr"/>
          <a:endParaRPr lang="en-US"/>
        </a:p>
      </dgm:t>
    </dgm:pt>
    <dgm:pt modelId="{75C650C6-BDC3-459F-90F1-DE97EA0DAB16}">
      <dgm:prSet phldrT="[Text]" custT="1"/>
      <dgm:spPr>
        <a:solidFill>
          <a:schemeClr val="accent5">
            <a:lumMod val="20000"/>
            <a:lumOff val="80000"/>
            <a:alpha val="58000"/>
          </a:schemeClr>
        </a:solidFill>
      </dgm:spPr>
      <dgm:t>
        <a:bodyPr/>
        <a:lstStyle/>
        <a:p>
          <a:pPr algn="ctr"/>
          <a:r>
            <a:rPr lang="en-US" sz="1600" b="1" dirty="0">
              <a:solidFill>
                <a:srgbClr val="C00000"/>
              </a:solidFill>
            </a:rPr>
            <a:t>40+ services integrated on NDMC 311, with Single Sign On for seamless User Experience </a:t>
          </a:r>
        </a:p>
      </dgm:t>
    </dgm:pt>
    <dgm:pt modelId="{8C9379BF-EAAE-46AF-A37F-E1D18C0784F4}" type="parTrans" cxnId="{E5E5F1BE-BA27-4618-B367-36754FD39D43}">
      <dgm:prSet/>
      <dgm:spPr/>
      <dgm:t>
        <a:bodyPr/>
        <a:lstStyle/>
        <a:p>
          <a:pPr algn="ctr"/>
          <a:endParaRPr lang="en-US"/>
        </a:p>
      </dgm:t>
    </dgm:pt>
    <dgm:pt modelId="{8297E02A-98DE-432E-B42C-F01FCE537FAC}" type="sibTrans" cxnId="{E5E5F1BE-BA27-4618-B367-36754FD39D43}">
      <dgm:prSet/>
      <dgm:spPr/>
      <dgm:t>
        <a:bodyPr/>
        <a:lstStyle/>
        <a:p>
          <a:pPr algn="ctr"/>
          <a:endParaRPr lang="en-US"/>
        </a:p>
      </dgm:t>
    </dgm:pt>
    <dgm:pt modelId="{199F731A-2D1F-47E2-9D17-A3893508A2D4}">
      <dgm:prSet phldrT="[Text]" custT="1"/>
      <dgm:spPr>
        <a:solidFill>
          <a:schemeClr val="accent5">
            <a:lumMod val="20000"/>
            <a:lumOff val="80000"/>
            <a:alpha val="58000"/>
          </a:schemeClr>
        </a:solidFill>
      </dgm:spPr>
      <dgm:t>
        <a:bodyPr/>
        <a:lstStyle/>
        <a:p>
          <a:pPr algn="ctr"/>
          <a:r>
            <a:rPr lang="en-US" sz="1000" b="1" dirty="0">
              <a:solidFill>
                <a:srgbClr val="0070C0"/>
              </a:solidFill>
            </a:rPr>
            <a:t>Viewing available parking spots in NDMC area</a:t>
          </a:r>
        </a:p>
      </dgm:t>
    </dgm:pt>
    <dgm:pt modelId="{C6DC069D-820B-42A4-9FD4-C65DB4CE948C}" type="parTrans" cxnId="{E561120A-887C-4D33-9499-0EA68150E459}">
      <dgm:prSet/>
      <dgm:spPr/>
      <dgm:t>
        <a:bodyPr/>
        <a:lstStyle/>
        <a:p>
          <a:pPr algn="ctr"/>
          <a:endParaRPr lang="en-US"/>
        </a:p>
      </dgm:t>
    </dgm:pt>
    <dgm:pt modelId="{2028A365-27DA-4A28-BDFC-731E7624E9B3}" type="sibTrans" cxnId="{E561120A-887C-4D33-9499-0EA68150E459}">
      <dgm:prSet/>
      <dgm:spPr/>
      <dgm:t>
        <a:bodyPr/>
        <a:lstStyle/>
        <a:p>
          <a:pPr algn="ctr"/>
          <a:endParaRPr lang="en-US"/>
        </a:p>
      </dgm:t>
    </dgm:pt>
    <dgm:pt modelId="{EA7C6711-FA37-4398-B79A-672153AA4009}">
      <dgm:prSet custT="1"/>
      <dgm:spPr>
        <a:solidFill>
          <a:schemeClr val="accent5">
            <a:lumMod val="20000"/>
            <a:lumOff val="80000"/>
            <a:alpha val="58000"/>
          </a:schemeClr>
        </a:solidFill>
      </dgm:spPr>
      <dgm:t>
        <a:bodyPr/>
        <a:lstStyle/>
        <a:p>
          <a:pPr algn="ctr"/>
          <a:r>
            <a:rPr lang="en-US" sz="1000" b="1" dirty="0">
              <a:solidFill>
                <a:srgbClr val="0070C0"/>
              </a:solidFill>
            </a:rPr>
            <a:t>e-Hospital</a:t>
          </a:r>
        </a:p>
      </dgm:t>
    </dgm:pt>
    <dgm:pt modelId="{9F51D1FE-6DDE-427B-B806-7D7DEEBC5AD7}" type="parTrans" cxnId="{E49F9DD0-0FE2-44F8-907B-F34541A4D3A1}">
      <dgm:prSet/>
      <dgm:spPr/>
      <dgm:t>
        <a:bodyPr/>
        <a:lstStyle/>
        <a:p>
          <a:pPr algn="ctr"/>
          <a:endParaRPr lang="en-US"/>
        </a:p>
      </dgm:t>
    </dgm:pt>
    <dgm:pt modelId="{9D5BE3B7-AD62-4DF8-888B-05BC655EDB80}" type="sibTrans" cxnId="{E49F9DD0-0FE2-44F8-907B-F34541A4D3A1}">
      <dgm:prSet/>
      <dgm:spPr/>
      <dgm:t>
        <a:bodyPr/>
        <a:lstStyle/>
        <a:p>
          <a:pPr algn="ctr"/>
          <a:endParaRPr lang="en-US"/>
        </a:p>
      </dgm:t>
    </dgm:pt>
    <dgm:pt modelId="{5BBD74A5-4486-42C2-8571-594276C459C0}">
      <dgm:prSet custT="1"/>
      <dgm:spPr>
        <a:solidFill>
          <a:schemeClr val="accent5">
            <a:lumMod val="20000"/>
            <a:lumOff val="80000"/>
            <a:alpha val="58000"/>
          </a:schemeClr>
        </a:solidFill>
      </dgm:spPr>
      <dgm:t>
        <a:bodyPr/>
        <a:lstStyle/>
        <a:p>
          <a:pPr algn="ctr"/>
          <a:r>
            <a:rPr lang="en-US" sz="1000" b="1" dirty="0">
              <a:solidFill>
                <a:srgbClr val="0070C0"/>
              </a:solidFill>
            </a:rPr>
            <a:t>Online Venue Booking of Community Hall / Barat </a:t>
          </a:r>
          <a:r>
            <a:rPr lang="en-US" sz="1000" b="1" dirty="0" err="1">
              <a:solidFill>
                <a:srgbClr val="0070C0"/>
              </a:solidFill>
            </a:rPr>
            <a:t>Ghar</a:t>
          </a:r>
          <a:endParaRPr lang="en-US" sz="1000" b="1" dirty="0">
            <a:solidFill>
              <a:srgbClr val="0070C0"/>
            </a:solidFill>
          </a:endParaRPr>
        </a:p>
      </dgm:t>
    </dgm:pt>
    <dgm:pt modelId="{A23B8844-9C2A-453B-909B-0789B83D66CF}" type="parTrans" cxnId="{2CEC0C68-3F69-4875-B22F-630E73E28BCD}">
      <dgm:prSet/>
      <dgm:spPr/>
      <dgm:t>
        <a:bodyPr/>
        <a:lstStyle/>
        <a:p>
          <a:pPr algn="ctr"/>
          <a:endParaRPr lang="en-US"/>
        </a:p>
      </dgm:t>
    </dgm:pt>
    <dgm:pt modelId="{D5408D82-3366-4A96-9EE6-FF0A0D93A305}" type="sibTrans" cxnId="{2CEC0C68-3F69-4875-B22F-630E73E28BCD}">
      <dgm:prSet/>
      <dgm:spPr/>
      <dgm:t>
        <a:bodyPr/>
        <a:lstStyle/>
        <a:p>
          <a:pPr algn="ctr"/>
          <a:endParaRPr lang="en-US"/>
        </a:p>
      </dgm:t>
    </dgm:pt>
    <dgm:pt modelId="{3335725C-03A6-4F88-A433-B3BDD8796F60}" type="pres">
      <dgm:prSet presAssocID="{09A5FC62-7B88-48CE-9543-97DF263E1DCA}" presName="diagram" presStyleCnt="0">
        <dgm:presLayoutVars>
          <dgm:dir/>
          <dgm:resizeHandles val="exact"/>
        </dgm:presLayoutVars>
      </dgm:prSet>
      <dgm:spPr/>
    </dgm:pt>
    <dgm:pt modelId="{A1381940-A4BE-4CFF-BA11-CE22804FE678}" type="pres">
      <dgm:prSet presAssocID="{EC7FE789-B9A2-4F1A-8C8A-47101C16B873}" presName="node" presStyleLbl="node1" presStyleIdx="0" presStyleCnt="7" custLinFactNeighborX="-14205">
        <dgm:presLayoutVars>
          <dgm:bulletEnabled val="1"/>
        </dgm:presLayoutVars>
      </dgm:prSet>
      <dgm:spPr/>
    </dgm:pt>
    <dgm:pt modelId="{0D3944CD-501A-4557-AC96-45CF38729257}" type="pres">
      <dgm:prSet presAssocID="{BEC4CCA4-FF3F-45AE-A6BB-7F39B030E4D6}" presName="sibTrans" presStyleCnt="0"/>
      <dgm:spPr/>
    </dgm:pt>
    <dgm:pt modelId="{25E3C57D-1589-4E3E-8177-A1611645DCDA}" type="pres">
      <dgm:prSet presAssocID="{DB92506B-CF5E-4A02-A6D3-929D6D323042}" presName="node" presStyleLbl="node1" presStyleIdx="1" presStyleCnt="7" custLinFactNeighborX="-25756">
        <dgm:presLayoutVars>
          <dgm:bulletEnabled val="1"/>
        </dgm:presLayoutVars>
      </dgm:prSet>
      <dgm:spPr/>
    </dgm:pt>
    <dgm:pt modelId="{0DB7DD0C-03A1-4944-8775-8FFBB7641905}" type="pres">
      <dgm:prSet presAssocID="{FF24B81D-3378-4ACF-8764-659145428770}" presName="sibTrans" presStyleCnt="0"/>
      <dgm:spPr/>
    </dgm:pt>
    <dgm:pt modelId="{8D55D433-E8EA-41C2-8A5C-ACAEE7FC805F}" type="pres">
      <dgm:prSet presAssocID="{86E2B1E1-1BD6-40FA-BF83-9D4482A498CA}" presName="node" presStyleLbl="node1" presStyleIdx="2" presStyleCnt="7" custLinFactNeighborX="-33380">
        <dgm:presLayoutVars>
          <dgm:bulletEnabled val="1"/>
        </dgm:presLayoutVars>
      </dgm:prSet>
      <dgm:spPr/>
    </dgm:pt>
    <dgm:pt modelId="{2025252B-C23E-4F56-9600-F070E8D0C593}" type="pres">
      <dgm:prSet presAssocID="{010883E4-B6D8-4956-A7F5-F94A460AF900}" presName="sibTrans" presStyleCnt="0"/>
      <dgm:spPr/>
    </dgm:pt>
    <dgm:pt modelId="{6A4578E5-2D98-4B13-9056-FDE5ECAF090C}" type="pres">
      <dgm:prSet presAssocID="{EA7C6711-FA37-4398-B79A-672153AA4009}" presName="node" presStyleLbl="node1" presStyleIdx="3" presStyleCnt="7" custLinFactNeighborX="-40594">
        <dgm:presLayoutVars>
          <dgm:bulletEnabled val="1"/>
        </dgm:presLayoutVars>
      </dgm:prSet>
      <dgm:spPr/>
    </dgm:pt>
    <dgm:pt modelId="{93A1B5E8-698D-4294-A4D0-8C3E5263F1E0}" type="pres">
      <dgm:prSet presAssocID="{9D5BE3B7-AD62-4DF8-888B-05BC655EDB80}" presName="sibTrans" presStyleCnt="0"/>
      <dgm:spPr/>
    </dgm:pt>
    <dgm:pt modelId="{4BB7C58C-DCAA-4344-89D7-657989CD2976}" type="pres">
      <dgm:prSet presAssocID="{5BBD74A5-4486-42C2-8571-594276C459C0}" presName="node" presStyleLbl="node1" presStyleIdx="4" presStyleCnt="7" custLinFactNeighborX="-46670" custLinFactNeighborY="-67">
        <dgm:presLayoutVars>
          <dgm:bulletEnabled val="1"/>
        </dgm:presLayoutVars>
      </dgm:prSet>
      <dgm:spPr/>
    </dgm:pt>
    <dgm:pt modelId="{1C13C077-B958-4354-8E04-EEA9C9A35D7D}" type="pres">
      <dgm:prSet presAssocID="{D5408D82-3366-4A96-9EE6-FF0A0D93A305}" presName="sibTrans" presStyleCnt="0"/>
      <dgm:spPr/>
    </dgm:pt>
    <dgm:pt modelId="{6AAC85F3-9ADE-4397-AD2E-958034DAF6A6}" type="pres">
      <dgm:prSet presAssocID="{75C650C6-BDC3-459F-90F1-DE97EA0DAB16}" presName="node" presStyleLbl="node1" presStyleIdx="5" presStyleCnt="7" custScaleX="589296" custScaleY="70666" custLinFactNeighborX="55870" custLinFactNeighborY="-25511">
        <dgm:presLayoutVars>
          <dgm:bulletEnabled val="1"/>
        </dgm:presLayoutVars>
      </dgm:prSet>
      <dgm:spPr/>
    </dgm:pt>
    <dgm:pt modelId="{EB7D92E3-1AE3-4E38-A46F-BB1C464CF0EA}" type="pres">
      <dgm:prSet presAssocID="{8297E02A-98DE-432E-B42C-F01FCE537FAC}" presName="sibTrans" presStyleCnt="0"/>
      <dgm:spPr/>
    </dgm:pt>
    <dgm:pt modelId="{5C43E666-3426-4062-AC10-744F861C4F92}" type="pres">
      <dgm:prSet presAssocID="{199F731A-2D1F-47E2-9D17-A3893508A2D4}" presName="node" presStyleLbl="node1" presStyleIdx="6" presStyleCnt="7" custScaleX="80039" custLinFactY="-16734" custLinFactNeighborX="-32988" custLinFactNeighborY="-100000">
        <dgm:presLayoutVars>
          <dgm:bulletEnabled val="1"/>
        </dgm:presLayoutVars>
      </dgm:prSet>
      <dgm:spPr/>
    </dgm:pt>
  </dgm:ptLst>
  <dgm:cxnLst>
    <dgm:cxn modelId="{3D345101-E0C2-487E-BB31-8C1867186070}" srcId="{09A5FC62-7B88-48CE-9543-97DF263E1DCA}" destId="{86E2B1E1-1BD6-40FA-BF83-9D4482A498CA}" srcOrd="2" destOrd="0" parTransId="{D89DDAE7-947E-4995-9138-2A02ADFC1B3C}" sibTransId="{010883E4-B6D8-4956-A7F5-F94A460AF900}"/>
    <dgm:cxn modelId="{E561120A-887C-4D33-9499-0EA68150E459}" srcId="{09A5FC62-7B88-48CE-9543-97DF263E1DCA}" destId="{199F731A-2D1F-47E2-9D17-A3893508A2D4}" srcOrd="6" destOrd="0" parTransId="{C6DC069D-820B-42A4-9FD4-C65DB4CE948C}" sibTransId="{2028A365-27DA-4A28-BDFC-731E7624E9B3}"/>
    <dgm:cxn modelId="{E4204C1A-3F4C-4D15-88C5-F1DABACD6705}" type="presOf" srcId="{75C650C6-BDC3-459F-90F1-DE97EA0DAB16}" destId="{6AAC85F3-9ADE-4397-AD2E-958034DAF6A6}" srcOrd="0" destOrd="0" presId="urn:microsoft.com/office/officeart/2005/8/layout/default#1"/>
    <dgm:cxn modelId="{07A40E1B-0CEC-47D4-90F6-A4F9AD08BEDD}" type="presOf" srcId="{199F731A-2D1F-47E2-9D17-A3893508A2D4}" destId="{5C43E666-3426-4062-AC10-744F861C4F92}" srcOrd="0" destOrd="0" presId="urn:microsoft.com/office/officeart/2005/8/layout/default#1"/>
    <dgm:cxn modelId="{1465BC29-12A2-4CFB-B7E5-BF4D7045ECAF}" srcId="{09A5FC62-7B88-48CE-9543-97DF263E1DCA}" destId="{DB92506B-CF5E-4A02-A6D3-929D6D323042}" srcOrd="1" destOrd="0" parTransId="{FC10B8E8-1F29-4639-A14A-76C050780DB5}" sibTransId="{FF24B81D-3378-4ACF-8764-659145428770}"/>
    <dgm:cxn modelId="{C9659361-D92D-4834-A4F3-EADAFF54282D}" type="presOf" srcId="{09A5FC62-7B88-48CE-9543-97DF263E1DCA}" destId="{3335725C-03A6-4F88-A433-B3BDD8796F60}" srcOrd="0" destOrd="0" presId="urn:microsoft.com/office/officeart/2005/8/layout/default#1"/>
    <dgm:cxn modelId="{2CEC0C68-3F69-4875-B22F-630E73E28BCD}" srcId="{09A5FC62-7B88-48CE-9543-97DF263E1DCA}" destId="{5BBD74A5-4486-42C2-8571-594276C459C0}" srcOrd="4" destOrd="0" parTransId="{A23B8844-9C2A-453B-909B-0789B83D66CF}" sibTransId="{D5408D82-3366-4A96-9EE6-FF0A0D93A305}"/>
    <dgm:cxn modelId="{4A6DA08B-B11F-439F-A7DF-2AF49CA37636}" srcId="{09A5FC62-7B88-48CE-9543-97DF263E1DCA}" destId="{EC7FE789-B9A2-4F1A-8C8A-47101C16B873}" srcOrd="0" destOrd="0" parTransId="{482EC672-26E1-47CF-A76C-E6B00ECE8746}" sibTransId="{BEC4CCA4-FF3F-45AE-A6BB-7F39B030E4D6}"/>
    <dgm:cxn modelId="{FE8A01AD-ACD6-4B3B-897A-E50B3BE5F206}" type="presOf" srcId="{EA7C6711-FA37-4398-B79A-672153AA4009}" destId="{6A4578E5-2D98-4B13-9056-FDE5ECAF090C}" srcOrd="0" destOrd="0" presId="urn:microsoft.com/office/officeart/2005/8/layout/default#1"/>
    <dgm:cxn modelId="{204E6ABB-C9C9-42F3-91AE-F8F2559BF514}" type="presOf" srcId="{DB92506B-CF5E-4A02-A6D3-929D6D323042}" destId="{25E3C57D-1589-4E3E-8177-A1611645DCDA}" srcOrd="0" destOrd="0" presId="urn:microsoft.com/office/officeart/2005/8/layout/default#1"/>
    <dgm:cxn modelId="{E5E5F1BE-BA27-4618-B367-36754FD39D43}" srcId="{09A5FC62-7B88-48CE-9543-97DF263E1DCA}" destId="{75C650C6-BDC3-459F-90F1-DE97EA0DAB16}" srcOrd="5" destOrd="0" parTransId="{8C9379BF-EAAE-46AF-A37F-E1D18C0784F4}" sibTransId="{8297E02A-98DE-432E-B42C-F01FCE537FAC}"/>
    <dgm:cxn modelId="{2462F2CD-0A95-4E36-99A7-47DCAE98665A}" type="presOf" srcId="{86E2B1E1-1BD6-40FA-BF83-9D4482A498CA}" destId="{8D55D433-E8EA-41C2-8A5C-ACAEE7FC805F}" srcOrd="0" destOrd="0" presId="urn:microsoft.com/office/officeart/2005/8/layout/default#1"/>
    <dgm:cxn modelId="{E49F9DD0-0FE2-44F8-907B-F34541A4D3A1}" srcId="{09A5FC62-7B88-48CE-9543-97DF263E1DCA}" destId="{EA7C6711-FA37-4398-B79A-672153AA4009}" srcOrd="3" destOrd="0" parTransId="{9F51D1FE-6DDE-427B-B806-7D7DEEBC5AD7}" sibTransId="{9D5BE3B7-AD62-4DF8-888B-05BC655EDB80}"/>
    <dgm:cxn modelId="{07252FE4-E62C-4DC0-8ECE-F919D9D2ECE8}" type="presOf" srcId="{EC7FE789-B9A2-4F1A-8C8A-47101C16B873}" destId="{A1381940-A4BE-4CFF-BA11-CE22804FE678}" srcOrd="0" destOrd="0" presId="urn:microsoft.com/office/officeart/2005/8/layout/default#1"/>
    <dgm:cxn modelId="{3B6F5BFD-977E-40A4-9518-66440C1E4D74}" type="presOf" srcId="{5BBD74A5-4486-42C2-8571-594276C459C0}" destId="{4BB7C58C-DCAA-4344-89D7-657989CD2976}" srcOrd="0" destOrd="0" presId="urn:microsoft.com/office/officeart/2005/8/layout/default#1"/>
    <dgm:cxn modelId="{EED9F320-F6B4-4377-9EB9-FF7F6DBA9C1B}" type="presParOf" srcId="{3335725C-03A6-4F88-A433-B3BDD8796F60}" destId="{A1381940-A4BE-4CFF-BA11-CE22804FE678}" srcOrd="0" destOrd="0" presId="urn:microsoft.com/office/officeart/2005/8/layout/default#1"/>
    <dgm:cxn modelId="{01FC7BDA-A950-4974-BF82-2BC2F48B7627}" type="presParOf" srcId="{3335725C-03A6-4F88-A433-B3BDD8796F60}" destId="{0D3944CD-501A-4557-AC96-45CF38729257}" srcOrd="1" destOrd="0" presId="urn:microsoft.com/office/officeart/2005/8/layout/default#1"/>
    <dgm:cxn modelId="{748E188A-63F1-4346-8FD7-72E8E73D8394}" type="presParOf" srcId="{3335725C-03A6-4F88-A433-B3BDD8796F60}" destId="{25E3C57D-1589-4E3E-8177-A1611645DCDA}" srcOrd="2" destOrd="0" presId="urn:microsoft.com/office/officeart/2005/8/layout/default#1"/>
    <dgm:cxn modelId="{20F834D8-3D8C-4831-9D99-17C106FE8E01}" type="presParOf" srcId="{3335725C-03A6-4F88-A433-B3BDD8796F60}" destId="{0DB7DD0C-03A1-4944-8775-8FFBB7641905}" srcOrd="3" destOrd="0" presId="urn:microsoft.com/office/officeart/2005/8/layout/default#1"/>
    <dgm:cxn modelId="{04031D05-51A1-4A22-9528-A5A2306756EC}" type="presParOf" srcId="{3335725C-03A6-4F88-A433-B3BDD8796F60}" destId="{8D55D433-E8EA-41C2-8A5C-ACAEE7FC805F}" srcOrd="4" destOrd="0" presId="urn:microsoft.com/office/officeart/2005/8/layout/default#1"/>
    <dgm:cxn modelId="{FC38D086-18B9-4352-821C-647BAF766DB3}" type="presParOf" srcId="{3335725C-03A6-4F88-A433-B3BDD8796F60}" destId="{2025252B-C23E-4F56-9600-F070E8D0C593}" srcOrd="5" destOrd="0" presId="urn:microsoft.com/office/officeart/2005/8/layout/default#1"/>
    <dgm:cxn modelId="{7D095524-0BB0-4B72-9A77-21AEBFBB0A7C}" type="presParOf" srcId="{3335725C-03A6-4F88-A433-B3BDD8796F60}" destId="{6A4578E5-2D98-4B13-9056-FDE5ECAF090C}" srcOrd="6" destOrd="0" presId="urn:microsoft.com/office/officeart/2005/8/layout/default#1"/>
    <dgm:cxn modelId="{C3DDB200-56C1-45A7-B435-97580BFE5ABA}" type="presParOf" srcId="{3335725C-03A6-4F88-A433-B3BDD8796F60}" destId="{93A1B5E8-698D-4294-A4D0-8C3E5263F1E0}" srcOrd="7" destOrd="0" presId="urn:microsoft.com/office/officeart/2005/8/layout/default#1"/>
    <dgm:cxn modelId="{F342412B-1B4A-4E83-A61E-D699D25F1359}" type="presParOf" srcId="{3335725C-03A6-4F88-A433-B3BDD8796F60}" destId="{4BB7C58C-DCAA-4344-89D7-657989CD2976}" srcOrd="8" destOrd="0" presId="urn:microsoft.com/office/officeart/2005/8/layout/default#1"/>
    <dgm:cxn modelId="{14878D45-0BC2-4030-93F4-F7AF05C4F45A}" type="presParOf" srcId="{3335725C-03A6-4F88-A433-B3BDD8796F60}" destId="{1C13C077-B958-4354-8E04-EEA9C9A35D7D}" srcOrd="9" destOrd="0" presId="urn:microsoft.com/office/officeart/2005/8/layout/default#1"/>
    <dgm:cxn modelId="{32975BF3-9B36-4B38-A630-10C9D87002AF}" type="presParOf" srcId="{3335725C-03A6-4F88-A433-B3BDD8796F60}" destId="{6AAC85F3-9ADE-4397-AD2E-958034DAF6A6}" srcOrd="10" destOrd="0" presId="urn:microsoft.com/office/officeart/2005/8/layout/default#1"/>
    <dgm:cxn modelId="{628AB761-8A71-466E-9CAA-C2BA29850618}" type="presParOf" srcId="{3335725C-03A6-4F88-A433-B3BDD8796F60}" destId="{EB7D92E3-1AE3-4E38-A46F-BB1C464CF0EA}" srcOrd="11" destOrd="0" presId="urn:microsoft.com/office/officeart/2005/8/layout/default#1"/>
    <dgm:cxn modelId="{C3ECE8B7-CAFB-45E3-AC04-3A2C79F8C32A}" type="presParOf" srcId="{3335725C-03A6-4F88-A433-B3BDD8796F60}" destId="{5C43E666-3426-4062-AC10-744F861C4F92}" srcOrd="12" destOrd="0" presId="urn:microsoft.com/office/officeart/2005/8/layout/defaul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81940-A4BE-4CFF-BA11-CE22804FE678}">
      <dsp:nvSpPr>
        <dsp:cNvPr id="0" name=""/>
        <dsp:cNvSpPr/>
      </dsp:nvSpPr>
      <dsp:spPr>
        <a:xfrm>
          <a:off x="768750" y="531"/>
          <a:ext cx="1319292" cy="791575"/>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Birth and Death Certificate (with QR Code) Integrated with Blockchain Technology </a:t>
          </a:r>
        </a:p>
      </dsp:txBody>
      <dsp:txXfrm>
        <a:off x="768750" y="531"/>
        <a:ext cx="1319292" cy="791575"/>
      </dsp:txXfrm>
    </dsp:sp>
    <dsp:sp modelId="{25E3C57D-1589-4E3E-8177-A1611645DCDA}">
      <dsp:nvSpPr>
        <dsp:cNvPr id="0" name=""/>
        <dsp:cNvSpPr/>
      </dsp:nvSpPr>
      <dsp:spPr>
        <a:xfrm>
          <a:off x="2067581" y="531"/>
          <a:ext cx="1319292" cy="791575"/>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Electricity and Water Bill Payment</a:t>
          </a:r>
        </a:p>
      </dsp:txBody>
      <dsp:txXfrm>
        <a:off x="2067581" y="531"/>
        <a:ext cx="1319292" cy="791575"/>
      </dsp:txXfrm>
    </dsp:sp>
    <dsp:sp modelId="{8D55D433-E8EA-41C2-8A5C-ACAEE7FC805F}">
      <dsp:nvSpPr>
        <dsp:cNvPr id="0" name=""/>
        <dsp:cNvSpPr/>
      </dsp:nvSpPr>
      <dsp:spPr>
        <a:xfrm>
          <a:off x="3418221" y="531"/>
          <a:ext cx="1319292" cy="791575"/>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Waste &amp; e-Waste Management </a:t>
          </a:r>
        </a:p>
      </dsp:txBody>
      <dsp:txXfrm>
        <a:off x="3418221" y="531"/>
        <a:ext cx="1319292" cy="791575"/>
      </dsp:txXfrm>
    </dsp:sp>
    <dsp:sp modelId="{6A4578E5-2D98-4B13-9056-FDE5ECAF090C}">
      <dsp:nvSpPr>
        <dsp:cNvPr id="0" name=""/>
        <dsp:cNvSpPr/>
      </dsp:nvSpPr>
      <dsp:spPr>
        <a:xfrm>
          <a:off x="4774269" y="531"/>
          <a:ext cx="1319292" cy="791575"/>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e-Hospital</a:t>
          </a:r>
        </a:p>
      </dsp:txBody>
      <dsp:txXfrm>
        <a:off x="4774269" y="531"/>
        <a:ext cx="1319292" cy="791575"/>
      </dsp:txXfrm>
    </dsp:sp>
    <dsp:sp modelId="{4BB7C58C-DCAA-4344-89D7-657989CD2976}">
      <dsp:nvSpPr>
        <dsp:cNvPr id="0" name=""/>
        <dsp:cNvSpPr/>
      </dsp:nvSpPr>
      <dsp:spPr>
        <a:xfrm>
          <a:off x="6145331" y="1"/>
          <a:ext cx="1319292" cy="791575"/>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Online Venue Booking of Community Hall / Barat </a:t>
          </a:r>
          <a:r>
            <a:rPr lang="en-US" sz="1000" b="1" kern="1200" dirty="0" err="1">
              <a:solidFill>
                <a:srgbClr val="0070C0"/>
              </a:solidFill>
            </a:rPr>
            <a:t>Ghar</a:t>
          </a:r>
          <a:endParaRPr lang="en-US" sz="1000" b="1" kern="1200" dirty="0">
            <a:solidFill>
              <a:srgbClr val="0070C0"/>
            </a:solidFill>
          </a:endParaRPr>
        </a:p>
      </dsp:txBody>
      <dsp:txXfrm>
        <a:off x="6145331" y="1"/>
        <a:ext cx="1319292" cy="791575"/>
      </dsp:txXfrm>
    </dsp:sp>
    <dsp:sp modelId="{6AAC85F3-9ADE-4397-AD2E-958034DAF6A6}">
      <dsp:nvSpPr>
        <dsp:cNvPr id="0" name=""/>
        <dsp:cNvSpPr/>
      </dsp:nvSpPr>
      <dsp:spPr>
        <a:xfrm>
          <a:off x="774127" y="838198"/>
          <a:ext cx="7774540" cy="559374"/>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40+ services integrated on NDMC 311, with Single Sign On for seamless User Experience </a:t>
          </a:r>
        </a:p>
      </dsp:txBody>
      <dsp:txXfrm>
        <a:off x="774127" y="838198"/>
        <a:ext cx="7774540" cy="559374"/>
      </dsp:txXfrm>
    </dsp:sp>
    <dsp:sp modelId="{5C43E666-3426-4062-AC10-744F861C4F92}">
      <dsp:nvSpPr>
        <dsp:cNvPr id="0" name=""/>
        <dsp:cNvSpPr/>
      </dsp:nvSpPr>
      <dsp:spPr>
        <a:xfrm>
          <a:off x="7508299" y="0"/>
          <a:ext cx="1055948" cy="791575"/>
        </a:xfrm>
        <a:prstGeom prst="rect">
          <a:avLst/>
        </a:prstGeom>
        <a:solidFill>
          <a:schemeClr val="accent5">
            <a:lumMod val="20000"/>
            <a:lumOff val="8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Viewing available parking spots in NDMC area</a:t>
          </a:r>
        </a:p>
      </dsp:txBody>
      <dsp:txXfrm>
        <a:off x="7508299" y="0"/>
        <a:ext cx="1055948" cy="791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63759-5ACE-478B-A01D-446B15B78607}" type="datetimeFigureOut">
              <a:rPr lang="en-US" smtClean="0"/>
              <a:pPr/>
              <a:t>5/13/2022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439E3-09E5-47D4-97CD-929C3C6CCA3D}" type="slidenum">
              <a:rPr lang="en-US" smtClean="0"/>
              <a:pPr/>
              <a:t>‹#›</a:t>
            </a:fld>
            <a:endParaRPr lang="en-US"/>
          </a:p>
        </p:txBody>
      </p:sp>
    </p:spTree>
    <p:extLst>
      <p:ext uri="{BB962C8B-B14F-4D97-AF65-F5344CB8AC3E}">
        <p14:creationId xmlns:p14="http://schemas.microsoft.com/office/powerpoint/2010/main" val="193739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4"/>
        <p:cNvGrpSpPr/>
        <p:nvPr/>
      </p:nvGrpSpPr>
      <p:grpSpPr>
        <a:xfrm>
          <a:off x="0" y="0"/>
          <a:ext cx="0" cy="0"/>
          <a:chOff x="0" y="0"/>
          <a:chExt cx="0" cy="0"/>
        </a:xfrm>
      </p:grpSpPr>
      <p:sp>
        <p:nvSpPr>
          <p:cNvPr id="3145" name="Shape 3145"/>
          <p:cNvSpPr txBox="1">
            <a:spLocks noGrp="1"/>
          </p:cNvSpPr>
          <p:nvPr>
            <p:ph type="body" idx="1"/>
          </p:nvPr>
        </p:nvSpPr>
        <p:spPr>
          <a:xfrm>
            <a:off x="673577" y="4610002"/>
            <a:ext cx="5388610" cy="4366037"/>
          </a:xfrm>
          <a:prstGeom prst="rect">
            <a:avLst/>
          </a:prstGeom>
          <a:noFill/>
          <a:ln>
            <a:noFill/>
          </a:ln>
        </p:spPr>
        <p:txBody>
          <a:bodyPr lIns="89850" tIns="89850" rIns="89850" bIns="89850" anchor="t" anchorCtr="0">
            <a:noAutofit/>
          </a:bodyPr>
          <a:lstStyle/>
          <a:p>
            <a:pPr marL="0" marR="0" lvl="0" indent="0" algn="l" rtl="0">
              <a:spcBef>
                <a:spcPts val="0"/>
              </a:spcBef>
              <a:buClr>
                <a:schemeClr val="dk1"/>
              </a:buClr>
              <a:buSzPct val="25000"/>
              <a:buFont typeface="Calibri"/>
              <a:buNone/>
            </a:pPr>
            <a:endParaRPr sz="1000" b="0" i="0" u="none" strike="noStrike" cap="none" dirty="0">
              <a:solidFill>
                <a:schemeClr val="dk1"/>
              </a:solidFill>
              <a:ea typeface="Calibri"/>
              <a:cs typeface="Arial" panose="020B0604020202020204" pitchFamily="34" charset="0"/>
              <a:sym typeface="Calibri"/>
            </a:endParaRPr>
          </a:p>
        </p:txBody>
      </p:sp>
      <p:sp>
        <p:nvSpPr>
          <p:cNvPr id="3146" name="Shape 3146"/>
          <p:cNvSpPr>
            <a:spLocks noGrp="1" noRot="1" noChangeAspect="1"/>
          </p:cNvSpPr>
          <p:nvPr>
            <p:ph type="sldImg" idx="2"/>
          </p:nvPr>
        </p:nvSpPr>
        <p:spPr>
          <a:xfrm>
            <a:off x="942975" y="728663"/>
            <a:ext cx="4849813" cy="36369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2714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4"/>
        <p:cNvGrpSpPr/>
        <p:nvPr/>
      </p:nvGrpSpPr>
      <p:grpSpPr>
        <a:xfrm>
          <a:off x="0" y="0"/>
          <a:ext cx="0" cy="0"/>
          <a:chOff x="0" y="0"/>
          <a:chExt cx="0" cy="0"/>
        </a:xfrm>
      </p:grpSpPr>
      <p:sp>
        <p:nvSpPr>
          <p:cNvPr id="3145" name="Shape 3145"/>
          <p:cNvSpPr txBox="1">
            <a:spLocks noGrp="1"/>
          </p:cNvSpPr>
          <p:nvPr>
            <p:ph type="body" idx="1"/>
          </p:nvPr>
        </p:nvSpPr>
        <p:spPr>
          <a:xfrm>
            <a:off x="673577" y="4610002"/>
            <a:ext cx="5388610" cy="4366037"/>
          </a:xfrm>
          <a:prstGeom prst="rect">
            <a:avLst/>
          </a:prstGeom>
          <a:noFill/>
          <a:ln>
            <a:noFill/>
          </a:ln>
        </p:spPr>
        <p:txBody>
          <a:bodyPr lIns="89850" tIns="89850" rIns="89850" bIns="89850" anchor="t" anchorCtr="0">
            <a:noAutofit/>
          </a:bodyPr>
          <a:lstStyle/>
          <a:p>
            <a:pPr marL="0" marR="0" lvl="0" indent="0" algn="l" rtl="0">
              <a:spcBef>
                <a:spcPts val="0"/>
              </a:spcBef>
              <a:buClr>
                <a:schemeClr val="dk1"/>
              </a:buClr>
              <a:buSzPct val="25000"/>
              <a:buFont typeface="Calibri"/>
              <a:buNone/>
            </a:pPr>
            <a:endParaRPr sz="1000" b="0" i="0" u="none" strike="noStrike" cap="none" dirty="0">
              <a:solidFill>
                <a:schemeClr val="dk1"/>
              </a:solidFill>
              <a:ea typeface="Calibri"/>
              <a:cs typeface="Arial" panose="020B0604020202020204" pitchFamily="34" charset="0"/>
              <a:sym typeface="Calibri"/>
            </a:endParaRPr>
          </a:p>
        </p:txBody>
      </p:sp>
      <p:sp>
        <p:nvSpPr>
          <p:cNvPr id="3146" name="Shape 3146"/>
          <p:cNvSpPr>
            <a:spLocks noGrp="1" noRot="1" noChangeAspect="1"/>
          </p:cNvSpPr>
          <p:nvPr>
            <p:ph type="sldImg" idx="2"/>
          </p:nvPr>
        </p:nvSpPr>
        <p:spPr>
          <a:xfrm>
            <a:off x="942975" y="728663"/>
            <a:ext cx="4849813" cy="36369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949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26B258-7836-4532-9A16-8743A14CBC4B}"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915566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6B258-7836-4532-9A16-8743A14CBC4B}"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3756815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6B258-7836-4532-9A16-8743A14CBC4B}"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3683941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17"/>
        <p:cNvGrpSpPr/>
        <p:nvPr/>
      </p:nvGrpSpPr>
      <p:grpSpPr>
        <a:xfrm>
          <a:off x="0" y="0"/>
          <a:ext cx="0" cy="0"/>
          <a:chOff x="0" y="0"/>
          <a:chExt cx="0" cy="0"/>
        </a:xfrm>
      </p:grpSpPr>
      <p:sp>
        <p:nvSpPr>
          <p:cNvPr id="1918" name="Shape 1918"/>
          <p:cNvSpPr>
            <a:spLocks noGrp="1"/>
          </p:cNvSpPr>
          <p:nvPr>
            <p:ph type="pic" idx="2"/>
          </p:nvPr>
        </p:nvSpPr>
        <p:spPr>
          <a:xfrm>
            <a:off x="3081339" y="0"/>
            <a:ext cx="6067575" cy="6858000"/>
          </a:xfrm>
          <a:prstGeom prst="rect">
            <a:avLst/>
          </a:prstGeom>
          <a:solidFill>
            <a:srgbClr val="F2F2F2"/>
          </a:solidFill>
          <a:ln>
            <a:noFill/>
          </a:ln>
        </p:spPr>
        <p:txBody>
          <a:bodyPr lIns="121900" tIns="121900" rIns="121900" bIns="121900" anchor="t" anchorCtr="0"/>
          <a:lstStyle>
            <a:lvl1pPr marL="0" marR="0" lvl="0" indent="0" algn="l" rtl="0">
              <a:lnSpc>
                <a:spcPct val="100000"/>
              </a:lnSpc>
              <a:spcBef>
                <a:spcPts val="300"/>
              </a:spcBef>
              <a:spcAft>
                <a:spcPts val="0"/>
              </a:spcAft>
              <a:buClr>
                <a:schemeClr val="dk1"/>
              </a:buClr>
              <a:buSzPct val="100000"/>
              <a:buFont typeface="Arial"/>
              <a:buNone/>
              <a:defRPr sz="1425"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Georgia"/>
              </a:defRPr>
            </a:lvl1pPr>
            <a:lvl2pPr marL="171450" marR="0" lvl="1" indent="-47625" algn="l" rtl="0">
              <a:lnSpc>
                <a:spcPct val="100000"/>
              </a:lnSpc>
              <a:spcBef>
                <a:spcPts val="225"/>
              </a:spcBef>
              <a:spcAft>
                <a:spcPts val="0"/>
              </a:spcAft>
              <a:buClr>
                <a:schemeClr val="lt2"/>
              </a:buClr>
              <a:buSzPct val="100000"/>
              <a:buFont typeface="Noto Sans Symbols"/>
              <a:buChar char="▪"/>
              <a:defRPr sz="975" b="0" i="0" u="none" strike="noStrike" cap="none">
                <a:solidFill>
                  <a:schemeClr val="lt2"/>
                </a:solidFill>
                <a:latin typeface="Arial"/>
                <a:ea typeface="Arial"/>
                <a:cs typeface="Arial"/>
                <a:sym typeface="Arial"/>
              </a:defRPr>
            </a:lvl2pPr>
            <a:lvl3pPr marL="342900" marR="0" lvl="2" indent="-66675" algn="l" rtl="0">
              <a:lnSpc>
                <a:spcPct val="100000"/>
              </a:lnSpc>
              <a:spcBef>
                <a:spcPts val="150"/>
              </a:spcBef>
              <a:spcAft>
                <a:spcPts val="0"/>
              </a:spcAft>
              <a:buClr>
                <a:schemeClr val="lt2"/>
              </a:buClr>
              <a:buSzPct val="100000"/>
              <a:buFont typeface="Arial"/>
              <a:buChar char="–"/>
              <a:defRPr sz="900" b="0" i="0" u="none" strike="noStrike" cap="none">
                <a:solidFill>
                  <a:schemeClr val="lt2"/>
                </a:solidFill>
                <a:latin typeface="Arial"/>
                <a:ea typeface="Arial"/>
                <a:cs typeface="Arial"/>
                <a:sym typeface="Arial"/>
              </a:defRPr>
            </a:lvl3pPr>
            <a:lvl4pPr marL="514350" marR="0" lvl="3" indent="-85725" algn="l" rtl="0">
              <a:lnSpc>
                <a:spcPct val="100000"/>
              </a:lnSpc>
              <a:spcBef>
                <a:spcPts val="150"/>
              </a:spcBef>
              <a:spcAft>
                <a:spcPts val="0"/>
              </a:spcAft>
              <a:buClr>
                <a:schemeClr val="lt2"/>
              </a:buClr>
              <a:buSzPct val="100000"/>
              <a:buFont typeface="Arial"/>
              <a:buChar char="•"/>
              <a:defRPr sz="825" b="0" i="0" u="none" strike="noStrike" cap="none">
                <a:solidFill>
                  <a:schemeClr val="lt2"/>
                </a:solidFill>
                <a:latin typeface="Arial"/>
                <a:ea typeface="Arial"/>
                <a:cs typeface="Arial"/>
                <a:sym typeface="Arial"/>
              </a:defRPr>
            </a:lvl4pPr>
            <a:lvl5pPr marL="685800" marR="0" lvl="4" indent="-95250" algn="l" rtl="0">
              <a:lnSpc>
                <a:spcPct val="100000"/>
              </a:lnSpc>
              <a:spcBef>
                <a:spcPts val="150"/>
              </a:spcBef>
              <a:spcAft>
                <a:spcPts val="0"/>
              </a:spcAft>
              <a:buClr>
                <a:schemeClr val="lt2"/>
              </a:buClr>
              <a:buSzPct val="100000"/>
              <a:buFont typeface="Arial"/>
              <a:buChar char="–"/>
              <a:defRPr sz="675" b="0" i="0" u="none" strike="noStrike" cap="none">
                <a:solidFill>
                  <a:schemeClr val="lt2"/>
                </a:solidFill>
                <a:latin typeface="Arial"/>
                <a:ea typeface="Arial"/>
                <a:cs typeface="Arial"/>
                <a:sym typeface="Arial"/>
              </a:defRPr>
            </a:lvl5pPr>
            <a:lvl6pPr marL="2514600" marR="0" lvl="5" indent="28575" algn="l" rtl="0">
              <a:lnSpc>
                <a:spcPct val="100000"/>
              </a:lnSpc>
              <a:spcBef>
                <a:spcPts val="375"/>
              </a:spcBef>
              <a:spcAft>
                <a:spcPts val="0"/>
              </a:spcAft>
              <a:buClr>
                <a:schemeClr val="dk1"/>
              </a:buClr>
              <a:buSzPct val="100000"/>
              <a:buFont typeface="Arial"/>
              <a:buChar char="•"/>
              <a:defRPr sz="2025" b="0" i="0" u="none" strike="noStrike" cap="none">
                <a:solidFill>
                  <a:schemeClr val="dk1"/>
                </a:solidFill>
                <a:latin typeface="Arial"/>
                <a:ea typeface="Arial"/>
                <a:cs typeface="Arial"/>
                <a:sym typeface="Arial"/>
              </a:defRPr>
            </a:lvl6pPr>
            <a:lvl7pPr marL="2971800" marR="0" lvl="6" indent="28575" algn="l" rtl="0">
              <a:lnSpc>
                <a:spcPct val="100000"/>
              </a:lnSpc>
              <a:spcBef>
                <a:spcPts val="375"/>
              </a:spcBef>
              <a:spcAft>
                <a:spcPts val="0"/>
              </a:spcAft>
              <a:buClr>
                <a:schemeClr val="dk1"/>
              </a:buClr>
              <a:buSzPct val="100000"/>
              <a:buFont typeface="Arial"/>
              <a:buChar char="•"/>
              <a:defRPr sz="2025" b="0" i="0" u="none" strike="noStrike" cap="none">
                <a:solidFill>
                  <a:schemeClr val="dk1"/>
                </a:solidFill>
                <a:latin typeface="Arial"/>
                <a:ea typeface="Arial"/>
                <a:cs typeface="Arial"/>
                <a:sym typeface="Arial"/>
              </a:defRPr>
            </a:lvl7pPr>
            <a:lvl8pPr marL="3429000" marR="0" lvl="7" indent="28575" algn="l" rtl="0">
              <a:lnSpc>
                <a:spcPct val="100000"/>
              </a:lnSpc>
              <a:spcBef>
                <a:spcPts val="375"/>
              </a:spcBef>
              <a:spcAft>
                <a:spcPts val="0"/>
              </a:spcAft>
              <a:buClr>
                <a:schemeClr val="dk1"/>
              </a:buClr>
              <a:buSzPct val="100000"/>
              <a:buFont typeface="Arial"/>
              <a:buChar char="•"/>
              <a:defRPr sz="2025" b="0" i="0" u="none" strike="noStrike" cap="none">
                <a:solidFill>
                  <a:schemeClr val="dk1"/>
                </a:solidFill>
                <a:latin typeface="Arial"/>
                <a:ea typeface="Arial"/>
                <a:cs typeface="Arial"/>
                <a:sym typeface="Arial"/>
              </a:defRPr>
            </a:lvl8pPr>
            <a:lvl9pPr marL="3886200" marR="0" lvl="8" indent="28575" algn="l" rtl="0">
              <a:lnSpc>
                <a:spcPct val="100000"/>
              </a:lnSpc>
              <a:spcBef>
                <a:spcPts val="375"/>
              </a:spcBef>
              <a:spcAft>
                <a:spcPts val="0"/>
              </a:spcAft>
              <a:buClr>
                <a:schemeClr val="dk1"/>
              </a:buClr>
              <a:buSzPct val="100000"/>
              <a:buFont typeface="Arial"/>
              <a:buChar char="•"/>
              <a:defRPr sz="2025" b="0" i="0" u="none" strike="noStrike" cap="none">
                <a:solidFill>
                  <a:schemeClr val="dk1"/>
                </a:solidFill>
                <a:latin typeface="Arial"/>
                <a:ea typeface="Arial"/>
                <a:cs typeface="Arial"/>
                <a:sym typeface="Arial"/>
              </a:defRPr>
            </a:lvl9pPr>
          </a:lstStyle>
          <a:p>
            <a:endParaRPr dirty="0"/>
          </a:p>
        </p:txBody>
      </p:sp>
      <p:sp>
        <p:nvSpPr>
          <p:cNvPr id="1919" name="Shape 1919"/>
          <p:cNvSpPr txBox="1">
            <a:spLocks noGrp="1"/>
          </p:cNvSpPr>
          <p:nvPr>
            <p:ph type="title"/>
          </p:nvPr>
        </p:nvSpPr>
        <p:spPr>
          <a:xfrm>
            <a:off x="305501" y="2848533"/>
            <a:ext cx="2458125" cy="820800"/>
          </a:xfrm>
          <a:prstGeom prst="rect">
            <a:avLst/>
          </a:prstGeom>
          <a:noFill/>
          <a:ln>
            <a:noFill/>
          </a:ln>
        </p:spPr>
        <p:txBody>
          <a:bodyPr lIns="121900" tIns="121900" rIns="121900" bIns="121900" anchor="t" anchorCtr="0"/>
          <a:lstStyle>
            <a:lvl1pPr marL="0" marR="0" lvl="0" indent="0" algn="ctr" rtl="0">
              <a:lnSpc>
                <a:spcPct val="100000"/>
              </a:lnSpc>
              <a:spcBef>
                <a:spcPts val="0"/>
              </a:spcBef>
              <a:spcAft>
                <a:spcPts val="0"/>
              </a:spcAft>
              <a:buClr>
                <a:schemeClr val="dk1"/>
              </a:buClr>
              <a:buFont typeface="Georgia"/>
              <a:buNone/>
              <a:defRPr sz="2025"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1920" name="Shape 1920"/>
          <p:cNvSpPr txBox="1">
            <a:spLocks noGrp="1"/>
          </p:cNvSpPr>
          <p:nvPr>
            <p:ph type="body" idx="1"/>
          </p:nvPr>
        </p:nvSpPr>
        <p:spPr>
          <a:xfrm>
            <a:off x="311944" y="4376928"/>
            <a:ext cx="2445075" cy="143700"/>
          </a:xfrm>
          <a:prstGeom prst="rect">
            <a:avLst/>
          </a:prstGeom>
          <a:noFill/>
          <a:ln>
            <a:noFill/>
          </a:ln>
        </p:spPr>
        <p:txBody>
          <a:bodyPr lIns="121900" tIns="121900" rIns="121900" bIns="121900" anchor="t" anchorCtr="0"/>
          <a:lstStyle>
            <a:lvl1pPr marL="0" marR="0" lvl="0" indent="0" algn="ctr" rtl="0">
              <a:lnSpc>
                <a:spcPct val="100000"/>
              </a:lnSpc>
              <a:spcBef>
                <a:spcPts val="150"/>
              </a:spcBef>
              <a:spcAft>
                <a:spcPts val="0"/>
              </a:spcAft>
              <a:buClr>
                <a:schemeClr val="dk1"/>
              </a:buClr>
              <a:buFont typeface="Arial"/>
              <a:buNone/>
              <a:defRPr sz="675" b="1" i="0" u="none" strike="noStrike" cap="none">
                <a:solidFill>
                  <a:schemeClr val="dk1"/>
                </a:solidFill>
                <a:latin typeface="Arial"/>
                <a:ea typeface="Arial"/>
                <a:cs typeface="Arial"/>
                <a:sym typeface="Arial"/>
              </a:defRPr>
            </a:lvl1pPr>
            <a:lvl2pPr marL="457200" marR="0" lvl="1" indent="0" algn="l" rtl="0">
              <a:lnSpc>
                <a:spcPct val="100000"/>
              </a:lnSpc>
              <a:spcBef>
                <a:spcPts val="375"/>
              </a:spcBef>
              <a:spcAft>
                <a:spcPts val="0"/>
              </a:spcAft>
              <a:buClr>
                <a:srgbClr val="888888"/>
              </a:buClr>
              <a:buFont typeface="Noto Sans Symbols"/>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300"/>
              </a:spcBef>
              <a:spcAft>
                <a:spcPts val="0"/>
              </a:spcAft>
              <a:buClr>
                <a:srgbClr val="888888"/>
              </a:buClr>
              <a:buFont typeface="Arial"/>
              <a:buNone/>
              <a:defRPr sz="1575" b="0" i="0" u="none" strike="noStrike" cap="none">
                <a:solidFill>
                  <a:srgbClr val="888888"/>
                </a:solidFill>
                <a:latin typeface="Arial"/>
                <a:ea typeface="Arial"/>
                <a:cs typeface="Arial"/>
                <a:sym typeface="Arial"/>
              </a:defRPr>
            </a:lvl3pPr>
            <a:lvl4pPr marL="1371600" marR="0" lvl="3" indent="0" algn="l" rtl="0">
              <a:lnSpc>
                <a:spcPct val="100000"/>
              </a:lnSpc>
              <a:spcBef>
                <a:spcPts val="300"/>
              </a:spcBef>
              <a:spcAft>
                <a:spcPts val="0"/>
              </a:spcAft>
              <a:buClr>
                <a:srgbClr val="888888"/>
              </a:buClr>
              <a:buFont typeface="Arial"/>
              <a:buNone/>
              <a:defRPr sz="1425" b="0" i="0" u="none" strike="noStrike" cap="none">
                <a:solidFill>
                  <a:srgbClr val="888888"/>
                </a:solidFill>
                <a:latin typeface="Arial"/>
                <a:ea typeface="Arial"/>
                <a:cs typeface="Arial"/>
                <a:sym typeface="Arial"/>
              </a:defRPr>
            </a:lvl4pPr>
            <a:lvl5pPr marL="1828800" marR="0" lvl="4" indent="0" algn="l" rtl="0">
              <a:lnSpc>
                <a:spcPct val="100000"/>
              </a:lnSpc>
              <a:spcBef>
                <a:spcPts val="300"/>
              </a:spcBef>
              <a:spcAft>
                <a:spcPts val="0"/>
              </a:spcAft>
              <a:buClr>
                <a:srgbClr val="888888"/>
              </a:buClr>
              <a:buFont typeface="Arial"/>
              <a:buNone/>
              <a:defRPr sz="1425"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888888"/>
              </a:buClr>
              <a:buFont typeface="Arial"/>
              <a:buNone/>
              <a:defRPr sz="1425"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888888"/>
              </a:buClr>
              <a:buFont typeface="Arial"/>
              <a:buNone/>
              <a:defRPr sz="1425"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888888"/>
              </a:buClr>
              <a:buFont typeface="Arial"/>
              <a:buNone/>
              <a:defRPr sz="1425"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888888"/>
              </a:buClr>
              <a:buFont typeface="Arial"/>
              <a:buNone/>
              <a:defRPr sz="1425" b="0" i="0" u="none" strike="noStrike" cap="none">
                <a:solidFill>
                  <a:srgbClr val="888888"/>
                </a:solidFill>
                <a:latin typeface="Arial"/>
                <a:ea typeface="Arial"/>
                <a:cs typeface="Arial"/>
                <a:sym typeface="Arial"/>
              </a:defRPr>
            </a:lvl9pPr>
          </a:lstStyle>
          <a:p>
            <a:endParaRPr/>
          </a:p>
        </p:txBody>
      </p:sp>
      <p:sp>
        <p:nvSpPr>
          <p:cNvPr id="1921" name="Shape 1921"/>
          <p:cNvSpPr txBox="1">
            <a:spLocks noGrp="1"/>
          </p:cNvSpPr>
          <p:nvPr>
            <p:ph type="dt" idx="10"/>
          </p:nvPr>
        </p:nvSpPr>
        <p:spPr>
          <a:xfrm>
            <a:off x="305501" y="271035"/>
            <a:ext cx="2133675" cy="365100"/>
          </a:xfrm>
          <a:prstGeom prst="rect">
            <a:avLst/>
          </a:prstGeom>
          <a:noFill/>
          <a:ln>
            <a:noFill/>
          </a:ln>
        </p:spPr>
        <p:txBody>
          <a:bodyPr lIns="121900" tIns="121900" rIns="121900" bIns="121900"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9pPr>
          </a:lstStyle>
          <a:p>
            <a:endParaRPr dirty="0"/>
          </a:p>
        </p:txBody>
      </p:sp>
      <p:sp>
        <p:nvSpPr>
          <p:cNvPr id="1922" name="Shape 1922"/>
          <p:cNvSpPr txBox="1">
            <a:spLocks noGrp="1"/>
          </p:cNvSpPr>
          <p:nvPr>
            <p:ph type="ftr" idx="11"/>
          </p:nvPr>
        </p:nvSpPr>
        <p:spPr>
          <a:xfrm>
            <a:off x="311942" y="6535837"/>
            <a:ext cx="2895525" cy="123300"/>
          </a:xfrm>
          <a:prstGeom prst="rect">
            <a:avLst/>
          </a:prstGeom>
          <a:noFill/>
          <a:ln>
            <a:noFill/>
          </a:ln>
        </p:spPr>
        <p:txBody>
          <a:bodyPr lIns="121900" tIns="121900" rIns="121900" bIns="121900" anchor="ctr" anchorCtr="0"/>
          <a:lstStyle>
            <a:lvl1pPr marL="0" marR="0" lvl="0" indent="0" algn="l" rtl="0">
              <a:lnSpc>
                <a:spcPct val="100000"/>
              </a:lnSpc>
              <a:spcBef>
                <a:spcPts val="0"/>
              </a:spcBef>
              <a:spcAft>
                <a:spcPts val="0"/>
              </a:spcAft>
              <a:buClr>
                <a:schemeClr val="lt2"/>
              </a:buClr>
              <a:buFont typeface="Arial"/>
              <a:buNone/>
              <a:defRPr sz="6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25" b="0" i="0" u="none" strike="noStrike" cap="none">
                <a:solidFill>
                  <a:srgbClr val="000000"/>
                </a:solidFill>
                <a:latin typeface="Arial"/>
                <a:ea typeface="Arial"/>
                <a:cs typeface="Arial"/>
                <a:sym typeface="Arial"/>
              </a:defRPr>
            </a:lvl9pPr>
          </a:lstStyle>
          <a:p>
            <a:endParaRPr dirty="0"/>
          </a:p>
        </p:txBody>
      </p:sp>
      <p:sp>
        <p:nvSpPr>
          <p:cNvPr id="1924" name="Shape 1924"/>
          <p:cNvSpPr txBox="1">
            <a:spLocks noGrp="1"/>
          </p:cNvSpPr>
          <p:nvPr>
            <p:ph type="sldNum" idx="12"/>
          </p:nvPr>
        </p:nvSpPr>
        <p:spPr>
          <a:xfrm>
            <a:off x="6700838" y="6360009"/>
            <a:ext cx="2133675" cy="164100"/>
          </a:xfrm>
          <a:prstGeom prst="rect">
            <a:avLst/>
          </a:prstGeom>
          <a:noFill/>
          <a:ln>
            <a:noFill/>
          </a:ln>
        </p:spPr>
        <p:txBody>
          <a:bodyPr lIns="0" tIns="0" rIns="0" bIns="0" anchor="ctr" anchorCtr="0">
            <a:noAutofit/>
          </a:bodyPr>
          <a:lstStyle/>
          <a:p>
            <a:pPr>
              <a:buClr>
                <a:srgbClr val="FFFFFF"/>
              </a:buClr>
              <a:buSzPct val="25000"/>
            </a:pPr>
            <a:fld id="{00000000-1234-1234-1234-123412341234}" type="slidenum">
              <a:rPr lang="en-US" sz="825" smtClean="0">
                <a:solidFill>
                  <a:srgbClr val="FFFFFF"/>
                </a:solidFill>
                <a:latin typeface="Arial"/>
                <a:ea typeface="Arial"/>
                <a:cs typeface="Arial"/>
                <a:sym typeface="Arial"/>
              </a:rPr>
              <a:pPr>
                <a:buClr>
                  <a:srgbClr val="FFFFFF"/>
                </a:buClr>
                <a:buSzPct val="25000"/>
              </a:pPr>
              <a:t>‹#›</a:t>
            </a:fld>
            <a:endParaRPr lang="en-US" sz="825" dirty="0">
              <a:solidFill>
                <a:srgbClr val="FFFFFF"/>
              </a:solidFill>
              <a:latin typeface="Arial"/>
              <a:ea typeface="Arial"/>
              <a:cs typeface="Arial"/>
              <a:sym typeface="Arial"/>
            </a:endParaRPr>
          </a:p>
        </p:txBody>
      </p:sp>
      <p:grpSp>
        <p:nvGrpSpPr>
          <p:cNvPr id="1925" name="Shape 1925"/>
          <p:cNvGrpSpPr/>
          <p:nvPr/>
        </p:nvGrpSpPr>
        <p:grpSpPr>
          <a:xfrm>
            <a:off x="3039359" y="-7625"/>
            <a:ext cx="135596" cy="6863828"/>
            <a:chOff x="3039434" y="-5719"/>
            <a:chExt cx="135600" cy="5148000"/>
          </a:xfrm>
        </p:grpSpPr>
        <p:sp>
          <p:nvSpPr>
            <p:cNvPr id="1926" name="Shape 1926"/>
            <p:cNvSpPr/>
            <p:nvPr/>
          </p:nvSpPr>
          <p:spPr>
            <a:xfrm rot="5400000">
              <a:off x="2992934" y="2523002"/>
              <a:ext cx="228600" cy="135600"/>
            </a:xfrm>
            <a:prstGeom prst="triangle">
              <a:avLst>
                <a:gd name="adj" fmla="val 50000"/>
              </a:avLst>
            </a:prstGeom>
            <a:solidFill>
              <a:schemeClr val="lt1"/>
            </a:solidFill>
            <a:ln>
              <a:noFill/>
            </a:ln>
          </p:spPr>
          <p:txBody>
            <a:bodyPr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rgbClr val="FFFFFF"/>
                </a:solidFill>
                <a:latin typeface="Arial"/>
                <a:ea typeface="Arial"/>
                <a:cs typeface="Arial"/>
                <a:sym typeface="Arial"/>
              </a:endParaRPr>
            </a:p>
          </p:txBody>
        </p:sp>
        <p:sp>
          <p:nvSpPr>
            <p:cNvPr id="1927" name="Shape 1927"/>
            <p:cNvSpPr/>
            <p:nvPr/>
          </p:nvSpPr>
          <p:spPr>
            <a:xfrm rot="-5400000">
              <a:off x="550653" y="2518630"/>
              <a:ext cx="5148000" cy="99300"/>
            </a:xfrm>
            <a:custGeom>
              <a:avLst/>
              <a:gdLst/>
              <a:ahLst/>
              <a:cxnLst/>
              <a:rect l="0" t="0" r="0" b="0"/>
              <a:pathLst>
                <a:path w="120000" h="120000" extrusionOk="0">
                  <a:moveTo>
                    <a:pt x="120000" y="0"/>
                  </a:moveTo>
                  <a:cubicBezTo>
                    <a:pt x="100556" y="1918"/>
                    <a:pt x="80873" y="964"/>
                    <a:pt x="61430" y="2883"/>
                  </a:cubicBezTo>
                  <a:cubicBezTo>
                    <a:pt x="60820" y="41918"/>
                    <a:pt x="60185" y="80964"/>
                    <a:pt x="59563" y="120000"/>
                  </a:cubicBezTo>
                  <a:cubicBezTo>
                    <a:pt x="58856" y="80964"/>
                    <a:pt x="58162" y="41918"/>
                    <a:pt x="57443" y="2883"/>
                  </a:cubicBezTo>
                  <a:lnTo>
                    <a:pt x="0" y="2883"/>
                  </a:lnTo>
                </a:path>
              </a:pathLst>
            </a:custGeom>
            <a:noFill/>
            <a:ln w="9525" cap="rnd" cmpd="sng">
              <a:solidFill>
                <a:srgbClr val="E1301E"/>
              </a:solidFill>
              <a:prstDash val="solid"/>
              <a:round/>
              <a:headEnd type="none" w="med" len="med"/>
              <a:tailEnd type="none" w="med" len="med"/>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25351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6B258-7836-4532-9A16-8743A14CBC4B}"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3508080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6B258-7836-4532-9A16-8743A14CBC4B}"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876213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6B258-7836-4532-9A16-8743A14CBC4B}"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54323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6B258-7836-4532-9A16-8743A14CBC4B}" type="datetimeFigureOut">
              <a:rPr lang="en-US" smtClean="0"/>
              <a:pPr/>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720227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6B258-7836-4532-9A16-8743A14CBC4B}" type="datetimeFigureOut">
              <a:rPr lang="en-US" smtClean="0"/>
              <a:pPr/>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13714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6B258-7836-4532-9A16-8743A14CBC4B}" type="datetimeFigureOut">
              <a:rPr lang="en-US" smtClean="0"/>
              <a:pPr/>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548544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6B258-7836-4532-9A16-8743A14CBC4B}"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3888426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6B258-7836-4532-9A16-8743A14CBC4B}"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17642-C139-401D-B819-B224EAA3B771}" type="slidenum">
              <a:rPr lang="en-US" smtClean="0"/>
              <a:pPr/>
              <a:t>‹#›</a:t>
            </a:fld>
            <a:endParaRPr lang="en-US"/>
          </a:p>
        </p:txBody>
      </p:sp>
    </p:spTree>
    <p:extLst>
      <p:ext uri="{BB962C8B-B14F-4D97-AF65-F5344CB8AC3E}">
        <p14:creationId xmlns:p14="http://schemas.microsoft.com/office/powerpoint/2010/main" val="2982648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6B258-7836-4532-9A16-8743A14CBC4B}" type="datetimeFigureOut">
              <a:rPr lang="en-US" smtClean="0"/>
              <a:pPr/>
              <a:t>5/13/2022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17642-C139-401D-B819-B224EAA3B771}" type="slidenum">
              <a:rPr lang="en-US" smtClean="0"/>
              <a:pPr/>
              <a:t>‹#›</a:t>
            </a:fld>
            <a:endParaRPr lang="en-US"/>
          </a:p>
        </p:txBody>
      </p:sp>
    </p:spTree>
    <p:extLst>
      <p:ext uri="{BB962C8B-B14F-4D97-AF65-F5344CB8AC3E}">
        <p14:creationId xmlns:p14="http://schemas.microsoft.com/office/powerpoint/2010/main" val="89175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147"/>
        <p:cNvGrpSpPr/>
        <p:nvPr/>
      </p:nvGrpSpPr>
      <p:grpSpPr>
        <a:xfrm>
          <a:off x="0" y="0"/>
          <a:ext cx="0" cy="0"/>
          <a:chOff x="0" y="0"/>
          <a:chExt cx="0" cy="0"/>
        </a:xfrm>
      </p:grpSpPr>
      <p:pic>
        <p:nvPicPr>
          <p:cNvPr id="11" name="Picture 10" descr="DSC_1893.jpg">
            <a:extLst>
              <a:ext uri="{FF2B5EF4-FFF2-40B4-BE49-F238E27FC236}">
                <a16:creationId xmlns:a16="http://schemas.microsoft.com/office/drawing/2014/main" id="{6689DB6D-5B82-476F-AB0B-C50A21B88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1" r="23333"/>
          <a:stretch/>
        </p:blipFill>
        <p:spPr>
          <a:xfrm>
            <a:off x="3491880" y="-2"/>
            <a:ext cx="5665437" cy="6858002"/>
          </a:xfrm>
          <a:prstGeom prst="rect">
            <a:avLst/>
          </a:prstGeom>
          <a:ln>
            <a:noFill/>
          </a:ln>
        </p:spPr>
      </p:pic>
      <p:sp>
        <p:nvSpPr>
          <p:cNvPr id="12"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spc="300" dirty="0">
                <a:solidFill>
                  <a:srgbClr val="FFFF00"/>
                </a:solidFill>
                <a:effectLst>
                  <a:outerShdw blurRad="38100" dist="38100" dir="2700000" algn="tl">
                    <a:srgbClr val="000000">
                      <a:alpha val="43137"/>
                    </a:srgbClr>
                  </a:outerShdw>
                </a:effectLst>
                <a:latin typeface="Impact" panose="020B0806030902050204" pitchFamily="34" charset="0"/>
              </a:rPr>
              <a:t>NEW  DELHI  MUNICIPAL  COUNCIL</a:t>
            </a:r>
          </a:p>
        </p:txBody>
      </p:sp>
      <p:sp>
        <p:nvSpPr>
          <p:cNvPr id="7" name="Shape 3154"/>
          <p:cNvSpPr txBox="1">
            <a:spLocks noGrp="1"/>
          </p:cNvSpPr>
          <p:nvPr>
            <p:ph type="title"/>
          </p:nvPr>
        </p:nvSpPr>
        <p:spPr>
          <a:xfrm>
            <a:off x="107504" y="4572000"/>
            <a:ext cx="3384376" cy="1600200"/>
          </a:xfrm>
          <a:prstGeom prst="rect">
            <a:avLst/>
          </a:prstGeom>
        </p:spPr>
        <p:txBody>
          <a:bodyPr lIns="121900" tIns="121900" rIns="121900" bIns="121900" anchor="t" anchorCtr="0">
            <a:noAutofit/>
          </a:bodyPr>
          <a:lstStyle/>
          <a:p>
            <a:pPr lvl="0" algn="l"/>
            <a:r>
              <a:rPr lang="en-US" sz="1800" b="1" dirty="0">
                <a:solidFill>
                  <a:srgbClr val="0070C0"/>
                </a:solidFill>
                <a:latin typeface="Bartholomew-Bold" pitchFamily="2" charset="0"/>
              </a:rPr>
              <a:t>REGIONAL CONFERENCE </a:t>
            </a:r>
            <a:br>
              <a:rPr lang="en-US" sz="1800" b="1" dirty="0">
                <a:solidFill>
                  <a:srgbClr val="0070C0"/>
                </a:solidFill>
                <a:latin typeface="Bartholomew-Bold" pitchFamily="2" charset="0"/>
              </a:rPr>
            </a:br>
            <a:r>
              <a:rPr lang="en-US" sz="1800" b="1" dirty="0">
                <a:solidFill>
                  <a:schemeClr val="tx1"/>
                </a:solidFill>
                <a:latin typeface="Bartholomew-Bold" pitchFamily="2" charset="0"/>
              </a:rPr>
              <a:t>at</a:t>
            </a:r>
            <a:br>
              <a:rPr lang="en-US" sz="1800" b="1" dirty="0">
                <a:solidFill>
                  <a:srgbClr val="0070C0"/>
                </a:solidFill>
                <a:latin typeface="Bartholomew-Bold" pitchFamily="2" charset="0"/>
              </a:rPr>
            </a:br>
            <a:r>
              <a:rPr lang="en-US" sz="1800" b="1" dirty="0">
                <a:solidFill>
                  <a:srgbClr val="0070C0"/>
                </a:solidFill>
                <a:latin typeface="Bartholomew-Bold" pitchFamily="2" charset="0"/>
              </a:rPr>
              <a:t>SRI NAGAR</a:t>
            </a:r>
            <a:br>
              <a:rPr lang="en-US" sz="1800" b="1" dirty="0">
                <a:solidFill>
                  <a:srgbClr val="0070C0"/>
                </a:solidFill>
                <a:latin typeface="Bartholomew-Bold" pitchFamily="2" charset="0"/>
              </a:rPr>
            </a:br>
            <a:r>
              <a:rPr lang="en-US" sz="1800" b="1" dirty="0">
                <a:solidFill>
                  <a:schemeClr val="tx1"/>
                </a:solidFill>
                <a:latin typeface="Bartholomew-Bold" pitchFamily="2" charset="0"/>
              </a:rPr>
              <a:t>on</a:t>
            </a:r>
            <a:br>
              <a:rPr lang="en-US" sz="1800" b="1" dirty="0">
                <a:solidFill>
                  <a:srgbClr val="0070C0"/>
                </a:solidFill>
                <a:latin typeface="Bartholomew-Bold" pitchFamily="2" charset="0"/>
              </a:rPr>
            </a:br>
            <a:r>
              <a:rPr lang="en-US" sz="1800" b="1" dirty="0">
                <a:solidFill>
                  <a:srgbClr val="0070C0"/>
                </a:solidFill>
                <a:latin typeface="Bartholomew-Bold" pitchFamily="2" charset="0"/>
              </a:rPr>
              <a:t>May16–17, 2022</a:t>
            </a:r>
          </a:p>
        </p:txBody>
      </p:sp>
      <p:sp>
        <p:nvSpPr>
          <p:cNvPr id="8" name="Rectangle 7"/>
          <p:cNvSpPr/>
          <p:nvPr/>
        </p:nvSpPr>
        <p:spPr>
          <a:xfrm>
            <a:off x="117029" y="1066800"/>
            <a:ext cx="3312368" cy="1938992"/>
          </a:xfrm>
          <a:prstGeom prst="rect">
            <a:avLst/>
          </a:prstGeom>
        </p:spPr>
        <p:txBody>
          <a:bodyPr wrap="square">
            <a:spAutoFit/>
          </a:bodyPr>
          <a:lstStyle/>
          <a:p>
            <a:pPr>
              <a:lnSpc>
                <a:spcPct val="150000"/>
              </a:lnSpc>
            </a:pPr>
            <a:r>
              <a:rPr lang="en-US" sz="2000" b="1" dirty="0">
                <a:solidFill>
                  <a:srgbClr val="7030A0"/>
                </a:solidFill>
                <a:latin typeface="Adobe Heiti Std R" pitchFamily="34" charset="-128"/>
                <a:ea typeface="Adobe Heiti Std R" pitchFamily="34" charset="-128"/>
              </a:rPr>
              <a:t>Seamless End to End Delivery of Services without Human Intervention</a:t>
            </a:r>
            <a:endParaRPr lang="en-US" sz="2000" dirty="0">
              <a:solidFill>
                <a:srgbClr val="7030A0"/>
              </a:solidFill>
              <a:latin typeface="Adobe Heiti Std R" pitchFamily="34" charset="-128"/>
              <a:ea typeface="Adobe Heiti Std R" pitchFamily="34" charset="-128"/>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196752"/>
            <a:ext cx="1224136" cy="1423042"/>
          </a:xfrm>
          <a:prstGeom prst="rect">
            <a:avLst/>
          </a:prstGeom>
        </p:spPr>
      </p:pic>
    </p:spTree>
    <p:extLst>
      <p:ext uri="{BB962C8B-B14F-4D97-AF65-F5344CB8AC3E}">
        <p14:creationId xmlns:p14="http://schemas.microsoft.com/office/powerpoint/2010/main" val="1456756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1211" name="Pentagon 1210"/>
          <p:cNvSpPr/>
          <p:nvPr/>
        </p:nvSpPr>
        <p:spPr>
          <a:xfrm>
            <a:off x="420329" y="1676400"/>
            <a:ext cx="1490114" cy="4343398"/>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kern="0" dirty="0">
                <a:solidFill>
                  <a:srgbClr val="FFFF00"/>
                </a:solidFill>
                <a:latin typeface="Arial" panose="020B0604020202020204" pitchFamily="34" charset="0"/>
                <a:sym typeface="Arial"/>
              </a:rPr>
              <a:t>E-Waste Collection</a:t>
            </a:r>
          </a:p>
        </p:txBody>
      </p:sp>
      <p:sp>
        <p:nvSpPr>
          <p:cNvPr id="1212" name="Rectangle 1211"/>
          <p:cNvSpPr/>
          <p:nvPr/>
        </p:nvSpPr>
        <p:spPr>
          <a:xfrm>
            <a:off x="1670255" y="1676400"/>
            <a:ext cx="3258933" cy="4343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91440" rtlCol="0" anchor="ctr"/>
          <a:lstStyle/>
          <a:p>
            <a:pPr marL="180975" lvl="1" indent="-96838" algn="just" defTabSz="812800">
              <a:buFont typeface="Arial" panose="020B0604020202020204" pitchFamily="34" charset="0"/>
              <a:buChar char="•"/>
              <a:defRPr/>
            </a:pPr>
            <a:r>
              <a:rPr lang="en-US" sz="1400" b="1" kern="0" dirty="0">
                <a:solidFill>
                  <a:srgbClr val="000000"/>
                </a:solidFill>
                <a:latin typeface="Arial" panose="020B0604020202020204" pitchFamily="34" charset="0"/>
                <a:sym typeface="Arial"/>
              </a:rPr>
              <a:t>NDMC is a pioneer in implementing e-Waste Collections from Residents/ Government &amp; Private offices in the NDMC Area. </a:t>
            </a:r>
          </a:p>
          <a:p>
            <a:pPr marL="180975" lvl="1" indent="-96838" algn="just" defTabSz="812800">
              <a:buFont typeface="Arial" panose="020B0604020202020204" pitchFamily="34" charset="0"/>
              <a:buChar char="•"/>
              <a:defRPr/>
            </a:pPr>
            <a:r>
              <a:rPr lang="en-US" sz="1400" b="1" kern="0" dirty="0">
                <a:solidFill>
                  <a:srgbClr val="000000"/>
                </a:solidFill>
                <a:latin typeface="Arial" panose="020B0604020202020204" pitchFamily="34" charset="0"/>
                <a:sym typeface="Arial"/>
              </a:rPr>
              <a:t>Improper disposal of e-Waste is harmful to the environment because of the radiations emitted and the hazardous chemicals used.</a:t>
            </a:r>
          </a:p>
          <a:p>
            <a:pPr marL="180975" lvl="1" indent="-96838" algn="just" defTabSz="812800">
              <a:buFont typeface="Arial" panose="020B0604020202020204" pitchFamily="34" charset="0"/>
              <a:buChar char="•"/>
              <a:defRPr/>
            </a:pPr>
            <a:r>
              <a:rPr lang="en-US" sz="1400" b="1" kern="0" dirty="0">
                <a:solidFill>
                  <a:srgbClr val="000000"/>
                </a:solidFill>
                <a:latin typeface="Arial" panose="020B0604020202020204" pitchFamily="34" charset="0"/>
                <a:sym typeface="Arial"/>
              </a:rPr>
              <a:t>This proper disposal saves residents from said hazards.</a:t>
            </a:r>
          </a:p>
        </p:txBody>
      </p:sp>
      <p:sp>
        <p:nvSpPr>
          <p:cNvPr id="26" name="Isosceles Triangle 25"/>
          <p:cNvSpPr/>
          <p:nvPr/>
        </p:nvSpPr>
        <p:spPr>
          <a:xfrm rot="5400000">
            <a:off x="3587157" y="3449909"/>
            <a:ext cx="3279685" cy="5899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8" name="Rounded Rectangle 27"/>
          <p:cNvSpPr/>
          <p:nvPr/>
        </p:nvSpPr>
        <p:spPr>
          <a:xfrm>
            <a:off x="5553574" y="1676400"/>
            <a:ext cx="3266897" cy="4343398"/>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buFont typeface="Arial" panose="020B0604020202020204" pitchFamily="34" charset="0"/>
              <a:buChar char="•"/>
            </a:pPr>
            <a:r>
              <a:rPr lang="en-US" sz="1400" b="1" dirty="0">
                <a:solidFill>
                  <a:schemeClr val="tx1"/>
                </a:solidFill>
              </a:rPr>
              <a:t>Transparent &amp; Efficient Transaction: Customers can avail the facility by selling e-Waste, including computers, mobile phones, Air conditioners, Fridge, and Cables etc., on NDMC approved rates using m-application.</a:t>
            </a:r>
          </a:p>
          <a:p>
            <a:pPr marL="214313" indent="-214313" algn="just">
              <a:buFont typeface="Arial" panose="020B0604020202020204" pitchFamily="34" charset="0"/>
              <a:buChar char="•"/>
            </a:pPr>
            <a:r>
              <a:rPr lang="en-US" sz="1400" b="1" dirty="0">
                <a:solidFill>
                  <a:schemeClr val="tx1"/>
                </a:solidFill>
              </a:rPr>
              <a:t>Real Time electronic transfer of funds to the customer on collection of e-Waste</a:t>
            </a:r>
          </a:p>
          <a:p>
            <a:pPr marL="214313" indent="-214313" algn="just">
              <a:buFont typeface="Arial" panose="020B0604020202020204" pitchFamily="34" charset="0"/>
              <a:buChar char="•"/>
            </a:pPr>
            <a:r>
              <a:rPr lang="en-US" sz="1400" b="1" dirty="0">
                <a:solidFill>
                  <a:schemeClr val="tx1"/>
                </a:solidFill>
              </a:rPr>
              <a:t>No lower limit on the number of eWaste items to be disposed</a:t>
            </a:r>
          </a:p>
          <a:p>
            <a:pPr marL="214313" indent="-214313" algn="just">
              <a:buFont typeface="Arial" panose="020B0604020202020204" pitchFamily="34" charset="0"/>
              <a:buChar char="•"/>
            </a:pPr>
            <a:r>
              <a:rPr lang="en-US" sz="1400" b="1" dirty="0">
                <a:solidFill>
                  <a:schemeClr val="tx1"/>
                </a:solidFill>
              </a:rPr>
              <a:t>Customer Dashboard to gives update to the resident (Collection Date, Reimbursement)</a:t>
            </a:r>
          </a:p>
        </p:txBody>
      </p:sp>
      <p:sp>
        <p:nvSpPr>
          <p:cNvPr id="30"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Key Initiatives and Impact. .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147131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1211" name="Pentagon 1210"/>
          <p:cNvSpPr/>
          <p:nvPr/>
        </p:nvSpPr>
        <p:spPr>
          <a:xfrm>
            <a:off x="491769" y="4221088"/>
            <a:ext cx="1487943" cy="2351184"/>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000" b="1" kern="0" dirty="0">
                <a:solidFill>
                  <a:srgbClr val="FFFF00"/>
                </a:solidFill>
                <a:latin typeface="Arial" panose="020B0604020202020204" pitchFamily="34" charset="0"/>
                <a:sym typeface="Arial"/>
              </a:rPr>
              <a:t>ICCC</a:t>
            </a:r>
          </a:p>
        </p:txBody>
      </p:sp>
      <p:sp>
        <p:nvSpPr>
          <p:cNvPr id="1212" name="Rectangle 1211"/>
          <p:cNvSpPr/>
          <p:nvPr/>
        </p:nvSpPr>
        <p:spPr>
          <a:xfrm>
            <a:off x="1691680" y="4221088"/>
            <a:ext cx="4320480" cy="235118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5760" rIns="91440" rtlCol="0" anchor="ctr"/>
          <a:lstStyle/>
          <a:p>
            <a:pPr algn="just"/>
            <a:r>
              <a:rPr lang="en-US" sz="1600" b="1" dirty="0">
                <a:solidFill>
                  <a:schemeClr val="tx1"/>
                </a:solidFill>
              </a:rPr>
              <a:t>It is  nodal point of availability of all online data and information related to online Services. It is established at Head Quarter Building, </a:t>
            </a:r>
            <a:r>
              <a:rPr lang="en-US" sz="1600" b="1" dirty="0" err="1">
                <a:solidFill>
                  <a:schemeClr val="tx1"/>
                </a:solidFill>
              </a:rPr>
              <a:t>Palika</a:t>
            </a:r>
            <a:r>
              <a:rPr lang="en-US" sz="1600" b="1" dirty="0">
                <a:solidFill>
                  <a:schemeClr val="tx1"/>
                </a:solidFill>
              </a:rPr>
              <a:t> Kendra. This state of the art and first of its kind ICCC, at present integrates twenty municipal services. This has brought in a paradigm change in delivery of citizen services.</a:t>
            </a:r>
          </a:p>
        </p:txBody>
      </p:sp>
      <p:sp>
        <p:nvSpPr>
          <p:cNvPr id="23" name="Isosceles Triangle 22"/>
          <p:cNvSpPr/>
          <p:nvPr/>
        </p:nvSpPr>
        <p:spPr>
          <a:xfrm rot="5400000">
            <a:off x="5637551" y="5070615"/>
            <a:ext cx="1112109" cy="3571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4" name="Rounded Rectangle 23"/>
          <p:cNvSpPr/>
          <p:nvPr/>
        </p:nvSpPr>
        <p:spPr>
          <a:xfrm>
            <a:off x="6400180" y="4149080"/>
            <a:ext cx="2444675" cy="244827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Better management of all services. The ICCC </a:t>
            </a:r>
            <a:r>
              <a:rPr lang="en-US" sz="1400" b="1" dirty="0" err="1">
                <a:solidFill>
                  <a:schemeClr val="tx1"/>
                </a:solidFill>
              </a:rPr>
              <a:t>w.e.f</a:t>
            </a:r>
            <a:r>
              <a:rPr lang="en-US" sz="1400" b="1" dirty="0">
                <a:solidFill>
                  <a:schemeClr val="tx1"/>
                </a:solidFill>
              </a:rPr>
              <a:t>.  1</a:t>
            </a:r>
            <a:r>
              <a:rPr lang="en-US" sz="1400" b="1" baseline="30000" dirty="0">
                <a:solidFill>
                  <a:schemeClr val="tx1"/>
                </a:solidFill>
              </a:rPr>
              <a:t>st</a:t>
            </a:r>
            <a:r>
              <a:rPr lang="en-US" sz="1400" b="1" dirty="0">
                <a:solidFill>
                  <a:schemeClr val="tx1"/>
                </a:solidFill>
              </a:rPr>
              <a:t> April 2019 to 31</a:t>
            </a:r>
            <a:r>
              <a:rPr lang="en-US" sz="1400" b="1" baseline="30000" dirty="0">
                <a:solidFill>
                  <a:schemeClr val="tx1"/>
                </a:solidFill>
              </a:rPr>
              <a:t>st</a:t>
            </a:r>
            <a:r>
              <a:rPr lang="en-US" sz="1400" b="1" dirty="0">
                <a:solidFill>
                  <a:schemeClr val="tx1"/>
                </a:solidFill>
              </a:rPr>
              <a:t> December 2021 has  received 69K complaints and the disposed rate for the same is equal to 98%+.</a:t>
            </a:r>
          </a:p>
        </p:txBody>
      </p:sp>
      <p:sp>
        <p:nvSpPr>
          <p:cNvPr id="25"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Integrated Command and Control Centre (ICCC)</a:t>
            </a:r>
          </a:p>
        </p:txBody>
      </p:sp>
      <p:pic>
        <p:nvPicPr>
          <p:cNvPr id="1026" name="Picture 2"/>
          <p:cNvPicPr>
            <a:picLocks noChangeAspect="1" noChangeArrowheads="1"/>
          </p:cNvPicPr>
          <p:nvPr/>
        </p:nvPicPr>
        <p:blipFill>
          <a:blip r:embed="rId3" cstate="print">
            <a:lum bright="20000"/>
          </a:blip>
          <a:srcRect t="6783"/>
          <a:stretch>
            <a:fillRect/>
          </a:stretch>
        </p:blipFill>
        <p:spPr bwMode="auto">
          <a:xfrm>
            <a:off x="971600" y="991206"/>
            <a:ext cx="7092280" cy="3030127"/>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134673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7"/>
        <p:cNvGrpSpPr/>
        <p:nvPr/>
      </p:nvGrpSpPr>
      <p:grpSpPr>
        <a:xfrm>
          <a:off x="0" y="0"/>
          <a:ext cx="0" cy="0"/>
          <a:chOff x="0" y="0"/>
          <a:chExt cx="0" cy="0"/>
        </a:xfrm>
      </p:grpSpPr>
      <p:pic>
        <p:nvPicPr>
          <p:cNvPr id="3148" name="Shape 3148" descr="http://labs.sogeti.com/wp-content/uploads/2015/08/IoT.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38200"/>
            <a:ext cx="9144000" cy="6019800"/>
          </a:xfrm>
          <a:prstGeom prst="rect">
            <a:avLst/>
          </a:prstGeom>
          <a:noFill/>
          <a:ln>
            <a:noFill/>
          </a:ln>
        </p:spPr>
      </p:pic>
      <p:sp>
        <p:nvSpPr>
          <p:cNvPr id="12"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Mobile App for Citizen Centric Services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595629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3229"/>
            <a:ext cx="6248400" cy="857250"/>
          </a:xfrm>
        </p:spPr>
        <p:txBody>
          <a:bodyPr>
            <a:normAutofit/>
          </a:bodyPr>
          <a:lstStyle/>
          <a:p>
            <a:r>
              <a:rPr lang="en-US" sz="4800" b="1" dirty="0">
                <a:solidFill>
                  <a:schemeClr val="tx2"/>
                </a:solidFill>
              </a:rPr>
              <a:t>What is 311?</a:t>
            </a:r>
          </a:p>
        </p:txBody>
      </p:sp>
      <p:sp>
        <p:nvSpPr>
          <p:cNvPr id="3" name="Content Placeholder 2"/>
          <p:cNvSpPr>
            <a:spLocks noGrp="1"/>
          </p:cNvSpPr>
          <p:nvPr>
            <p:ph idx="1"/>
          </p:nvPr>
        </p:nvSpPr>
        <p:spPr>
          <a:xfrm>
            <a:off x="2438400" y="1885951"/>
            <a:ext cx="6248400" cy="971550"/>
          </a:xfrm>
        </p:spPr>
        <p:txBody>
          <a:bodyPr>
            <a:normAutofit/>
          </a:bodyPr>
          <a:lstStyle/>
          <a:p>
            <a:pPr>
              <a:buNone/>
            </a:pPr>
            <a:r>
              <a:rPr lang="en-US" sz="2400" b="1" dirty="0"/>
              <a:t>     Open Protocol for non-emergency service response used world wide</a:t>
            </a:r>
          </a:p>
        </p:txBody>
      </p:sp>
      <p:pic>
        <p:nvPicPr>
          <p:cNvPr id="4" name="Picture 3" descr="why.jpg"/>
          <p:cNvPicPr>
            <a:picLocks noChangeAspect="1"/>
          </p:cNvPicPr>
          <p:nvPr/>
        </p:nvPicPr>
        <p:blipFill>
          <a:blip r:embed="rId2" cstate="print"/>
          <a:stretch>
            <a:fillRect/>
          </a:stretch>
        </p:blipFill>
        <p:spPr>
          <a:xfrm>
            <a:off x="249120" y="1196752"/>
            <a:ext cx="2407081" cy="4658867"/>
          </a:xfrm>
          <a:prstGeom prst="rect">
            <a:avLst/>
          </a:prstGeom>
          <a:ln>
            <a:noFill/>
          </a:ln>
          <a:effectLst>
            <a:softEdge rad="112500"/>
          </a:effectLst>
        </p:spPr>
      </p:pic>
      <p:sp>
        <p:nvSpPr>
          <p:cNvPr id="5" name="Title 1"/>
          <p:cNvSpPr txBox="1">
            <a:spLocks/>
          </p:cNvSpPr>
          <p:nvPr/>
        </p:nvSpPr>
        <p:spPr>
          <a:xfrm>
            <a:off x="2590800" y="2686050"/>
            <a:ext cx="6248400" cy="857250"/>
          </a:xfrm>
          <a:prstGeom prst="rect">
            <a:avLst/>
          </a:prstGeom>
        </p:spPr>
        <p:txBody>
          <a:bodyPr vert="horz" lIns="68580" tIns="34290" rIns="68580" bIns="34290" rtlCol="0" anchor="ctr">
            <a:normAutofit/>
          </a:bodyPr>
          <a:lstStyle/>
          <a:p>
            <a:pPr algn="ctr" defTabSz="685800">
              <a:spcBef>
                <a:spcPct val="0"/>
              </a:spcBef>
              <a:defRPr/>
            </a:pPr>
            <a:r>
              <a:rPr lang="en-US" sz="2000" b="1" dirty="0">
                <a:solidFill>
                  <a:srgbClr val="C00000"/>
                </a:solidFill>
                <a:effectLst>
                  <a:outerShdw blurRad="38100" dist="38100" dir="2700000" algn="tl">
                    <a:srgbClr val="000000">
                      <a:alpha val="43137"/>
                    </a:srgbClr>
                  </a:outerShdw>
                </a:effectLst>
                <a:latin typeface="+mj-lt"/>
                <a:ea typeface="+mj-ea"/>
                <a:cs typeface="+mj-cs"/>
              </a:rPr>
              <a:t>Why NDMC 311 was required?</a:t>
            </a:r>
          </a:p>
        </p:txBody>
      </p:sp>
      <p:sp>
        <p:nvSpPr>
          <p:cNvPr id="6" name="Content Placeholder 2"/>
          <p:cNvSpPr txBox="1">
            <a:spLocks/>
          </p:cNvSpPr>
          <p:nvPr/>
        </p:nvSpPr>
        <p:spPr>
          <a:xfrm>
            <a:off x="2590800" y="3314700"/>
            <a:ext cx="6096000" cy="1600200"/>
          </a:xfrm>
          <a:prstGeom prst="rect">
            <a:avLst/>
          </a:prstGeom>
        </p:spPr>
        <p:txBody>
          <a:bodyPr vert="horz" lIns="68580" tIns="34290" rIns="68580" bIns="34290" rtlCol="0">
            <a:normAutofit/>
          </a:bodyPr>
          <a:lstStyle/>
          <a:p>
            <a:pPr marL="257175" indent="-257175" defTabSz="685800">
              <a:spcBef>
                <a:spcPct val="20000"/>
              </a:spcBef>
              <a:buFont typeface="Arial" pitchFamily="34" charset="0"/>
              <a:buChar char="•"/>
              <a:defRPr/>
            </a:pPr>
            <a:r>
              <a:rPr lang="en-US" sz="2000" b="1" dirty="0"/>
              <a:t>Redressal of civic grievances</a:t>
            </a:r>
          </a:p>
          <a:p>
            <a:pPr marL="257175" indent="-257175" defTabSz="685800">
              <a:spcBef>
                <a:spcPct val="20000"/>
              </a:spcBef>
              <a:buFont typeface="Arial" pitchFamily="34" charset="0"/>
              <a:buChar char="•"/>
              <a:defRPr/>
            </a:pPr>
            <a:r>
              <a:rPr lang="en-US" sz="2000" b="1" dirty="0"/>
              <a:t>Information dissemination</a:t>
            </a:r>
          </a:p>
          <a:p>
            <a:pPr marL="257175" indent="-257175" defTabSz="685800">
              <a:spcBef>
                <a:spcPct val="20000"/>
              </a:spcBef>
              <a:buFont typeface="Arial" pitchFamily="34" charset="0"/>
              <a:buChar char="•"/>
              <a:defRPr/>
            </a:pPr>
            <a:r>
              <a:rPr lang="en-US" sz="2000" b="1" dirty="0"/>
              <a:t>Permanent solution to recurring problem</a:t>
            </a:r>
          </a:p>
        </p:txBody>
      </p:sp>
      <p:sp>
        <p:nvSpPr>
          <p:cNvPr id="7" name="Rectangle 6"/>
          <p:cNvSpPr/>
          <p:nvPr/>
        </p:nvSpPr>
        <p:spPr>
          <a:xfrm>
            <a:off x="2627784" y="4869160"/>
            <a:ext cx="5961274" cy="72863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effectLst>
                  <a:outerShdw blurRad="38100" dist="38100" dir="2700000" algn="tl">
                    <a:srgbClr val="000000">
                      <a:alpha val="43137"/>
                    </a:srgbClr>
                  </a:outerShdw>
                </a:effectLst>
              </a:rPr>
              <a:t>Smart Vision for Smart Governance</a:t>
            </a:r>
          </a:p>
        </p:txBody>
      </p:sp>
      <p:sp>
        <p:nvSpPr>
          <p:cNvPr id="10" name="Title 1"/>
          <p:cNvSpPr txBox="1">
            <a:spLocks/>
          </p:cNvSpPr>
          <p:nvPr/>
        </p:nvSpPr>
        <p:spPr>
          <a:xfrm>
            <a:off x="0" y="-19050"/>
            <a:ext cx="9144000" cy="85725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NDMC 311 App</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2627916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4C43EF5-B24B-4873-BB29-0AED61443B6A}"/>
              </a:ext>
            </a:extLst>
          </p:cNvPr>
          <p:cNvGraphicFramePr/>
          <p:nvPr/>
        </p:nvGraphicFramePr>
        <p:xfrm>
          <a:off x="31305" y="5105400"/>
          <a:ext cx="9036495" cy="171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B1D74990-A80C-4EF5-AFEC-6C02BD3454E0}"/>
              </a:ext>
            </a:extLst>
          </p:cNvPr>
          <p:cNvPicPr>
            <a:picLocks noChangeAspect="1"/>
          </p:cNvPicPr>
          <p:nvPr/>
        </p:nvPicPr>
        <p:blipFill>
          <a:blip r:embed="rId7" cstate="print"/>
          <a:stretch>
            <a:fillRect/>
          </a:stretch>
        </p:blipFill>
        <p:spPr>
          <a:xfrm>
            <a:off x="152400" y="1066800"/>
            <a:ext cx="1582029" cy="931370"/>
          </a:xfrm>
          <a:prstGeom prst="rect">
            <a:avLst/>
          </a:prstGeom>
        </p:spPr>
      </p:pic>
      <p:pic>
        <p:nvPicPr>
          <p:cNvPr id="10" name="Picture 9" descr="502491fb-6349-46d5-88fc-7cc1b0015178.jpg">
            <a:extLst>
              <a:ext uri="{FF2B5EF4-FFF2-40B4-BE49-F238E27FC236}">
                <a16:creationId xmlns:a16="http://schemas.microsoft.com/office/drawing/2014/main" id="{029536CE-5CDE-4385-9701-49EEFC398043}"/>
              </a:ext>
            </a:extLst>
          </p:cNvPr>
          <p:cNvPicPr>
            <a:picLocks noChangeAspect="1"/>
          </p:cNvPicPr>
          <p:nvPr/>
        </p:nvPicPr>
        <p:blipFill>
          <a:blip r:embed="rId8" cstate="print"/>
          <a:stretch>
            <a:fillRect/>
          </a:stretch>
        </p:blipFill>
        <p:spPr>
          <a:xfrm>
            <a:off x="152400" y="2133600"/>
            <a:ext cx="1600200" cy="2741720"/>
          </a:xfrm>
          <a:prstGeom prst="rect">
            <a:avLst/>
          </a:prstGeom>
        </p:spPr>
      </p:pic>
      <p:sp>
        <p:nvSpPr>
          <p:cNvPr id="48" name="Rectangle 47">
            <a:extLst>
              <a:ext uri="{FF2B5EF4-FFF2-40B4-BE49-F238E27FC236}">
                <a16:creationId xmlns:a16="http://schemas.microsoft.com/office/drawing/2014/main" id="{09ECFF74-83EE-4A0B-A09C-7A35F32B7EC6}"/>
              </a:ext>
            </a:extLst>
          </p:cNvPr>
          <p:cNvSpPr/>
          <p:nvPr/>
        </p:nvSpPr>
        <p:spPr>
          <a:xfrm>
            <a:off x="1959063" y="1553545"/>
            <a:ext cx="2510044" cy="1150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Raise Complaints related to the municipality function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Book Citizen Facilities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Pay for all services including Utilities</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F803EA9C-94C8-4070-A64F-938C596744D3}"/>
              </a:ext>
            </a:extLst>
          </p:cNvPr>
          <p:cNvSpPr/>
          <p:nvPr/>
        </p:nvSpPr>
        <p:spPr>
          <a:xfrm>
            <a:off x="1959063" y="3610048"/>
            <a:ext cx="2510044" cy="1152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Unified dashboard of all complaints raised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Efficient tracking of complaint resolutions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Governance of officers</a:t>
            </a:r>
          </a:p>
        </p:txBody>
      </p:sp>
      <p:sp>
        <p:nvSpPr>
          <p:cNvPr id="66" name="Right Brace 65">
            <a:extLst>
              <a:ext uri="{FF2B5EF4-FFF2-40B4-BE49-F238E27FC236}">
                <a16:creationId xmlns:a16="http://schemas.microsoft.com/office/drawing/2014/main" id="{D83A06B5-B704-4B40-8F3A-9090DBBF2A38}"/>
              </a:ext>
            </a:extLst>
          </p:cNvPr>
          <p:cNvSpPr/>
          <p:nvPr/>
        </p:nvSpPr>
        <p:spPr>
          <a:xfrm>
            <a:off x="4461722" y="1575756"/>
            <a:ext cx="382128" cy="10998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Right Brace 66">
            <a:extLst>
              <a:ext uri="{FF2B5EF4-FFF2-40B4-BE49-F238E27FC236}">
                <a16:creationId xmlns:a16="http://schemas.microsoft.com/office/drawing/2014/main" id="{D233D4A1-CB54-48E9-B5D6-92106F80CB54}"/>
              </a:ext>
            </a:extLst>
          </p:cNvPr>
          <p:cNvSpPr/>
          <p:nvPr/>
        </p:nvSpPr>
        <p:spPr>
          <a:xfrm>
            <a:off x="4461721" y="3633156"/>
            <a:ext cx="400325" cy="10998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8991CC96-0B7C-44D2-8375-6EA68C5D1EC9}"/>
              </a:ext>
            </a:extLst>
          </p:cNvPr>
          <p:cNvSpPr/>
          <p:nvPr/>
        </p:nvSpPr>
        <p:spPr>
          <a:xfrm>
            <a:off x="4984398" y="1553544"/>
            <a:ext cx="3397602" cy="11504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BaratGhar, Swimming Pool, Inoculation Slot Booking, Birth and Death Certificate</a:t>
            </a:r>
          </a:p>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Nearest Parking Space, Navigation to locations in NDMC (mapped with RFID) </a:t>
            </a:r>
          </a:p>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Pay for all Utilities, Taxes, services etc.</a:t>
            </a:r>
          </a:p>
        </p:txBody>
      </p:sp>
      <p:sp>
        <p:nvSpPr>
          <p:cNvPr id="69" name="Rectangle 68">
            <a:extLst>
              <a:ext uri="{FF2B5EF4-FFF2-40B4-BE49-F238E27FC236}">
                <a16:creationId xmlns:a16="http://schemas.microsoft.com/office/drawing/2014/main" id="{CF000D29-D2F6-47A6-909A-F2115249F461}"/>
              </a:ext>
            </a:extLst>
          </p:cNvPr>
          <p:cNvSpPr/>
          <p:nvPr/>
        </p:nvSpPr>
        <p:spPr>
          <a:xfrm>
            <a:off x="4984398" y="3598933"/>
            <a:ext cx="3404026" cy="116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Assigning responsibilities</a:t>
            </a:r>
          </a:p>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Attendance System (integrated with GPS)</a:t>
            </a:r>
          </a:p>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Feature to generate m-Challan</a:t>
            </a:r>
          </a:p>
          <a:p>
            <a:pPr marL="174625" marR="0" lvl="0" indent="-173038" algn="l" defTabSz="4572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Integration of Complaints with CRM</a:t>
            </a:r>
          </a:p>
        </p:txBody>
      </p:sp>
      <p:sp>
        <p:nvSpPr>
          <p:cNvPr id="86" name="TextBox 85">
            <a:extLst>
              <a:ext uri="{FF2B5EF4-FFF2-40B4-BE49-F238E27FC236}">
                <a16:creationId xmlns:a16="http://schemas.microsoft.com/office/drawing/2014/main" id="{E6DD0289-447F-406F-9780-A701995E3B15}"/>
              </a:ext>
            </a:extLst>
          </p:cNvPr>
          <p:cNvSpPr txBox="1"/>
          <p:nvPr/>
        </p:nvSpPr>
        <p:spPr>
          <a:xfrm>
            <a:off x="1925862" y="1162179"/>
            <a:ext cx="1710034" cy="400110"/>
          </a:xfrm>
          <a:prstGeom prst="rect">
            <a:avLst/>
          </a:prstGeom>
          <a:no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latin typeface="+mj-lt"/>
                <a:ea typeface="+mj-ea"/>
                <a:cs typeface="+mj-cs"/>
              </a:rPr>
              <a:t>Citizen Corner</a:t>
            </a:r>
          </a:p>
        </p:txBody>
      </p:sp>
      <p:sp>
        <p:nvSpPr>
          <p:cNvPr id="87" name="TextBox 86">
            <a:extLst>
              <a:ext uri="{FF2B5EF4-FFF2-40B4-BE49-F238E27FC236}">
                <a16:creationId xmlns:a16="http://schemas.microsoft.com/office/drawing/2014/main" id="{B9F2E1FB-232E-481B-B8CD-4A2ED0DB3588}"/>
              </a:ext>
            </a:extLst>
          </p:cNvPr>
          <p:cNvSpPr txBox="1"/>
          <p:nvPr/>
        </p:nvSpPr>
        <p:spPr>
          <a:xfrm>
            <a:off x="1911086" y="3214020"/>
            <a:ext cx="1796818" cy="400110"/>
          </a:xfrm>
          <a:prstGeom prst="rect">
            <a:avLst/>
          </a:prstGeom>
          <a:noFill/>
        </p:spPr>
        <p:txBody>
          <a:bodyPr wrap="square" rtlCol="0">
            <a:spAutoFit/>
          </a:bodyPr>
          <a:lstStyle>
            <a:defPPr>
              <a:defRPr lang="en-US"/>
            </a:defPPr>
            <a:lvl1pPr>
              <a:defRPr sz="1400" b="1"/>
            </a:lvl1pPr>
          </a:lstStyle>
          <a:p>
            <a:r>
              <a:rPr lang="en-US" sz="2000" dirty="0">
                <a:solidFill>
                  <a:srgbClr val="C00000"/>
                </a:solidFill>
                <a:effectLst>
                  <a:outerShdw blurRad="38100" dist="38100" dir="2700000" algn="tl">
                    <a:srgbClr val="000000">
                      <a:alpha val="43137"/>
                    </a:srgbClr>
                  </a:outerShdw>
                </a:effectLst>
                <a:latin typeface="+mj-lt"/>
                <a:ea typeface="+mj-ea"/>
                <a:cs typeface="+mj-cs"/>
              </a:rPr>
              <a:t>Officers Corner</a:t>
            </a:r>
          </a:p>
        </p:txBody>
      </p:sp>
      <p:sp>
        <p:nvSpPr>
          <p:cNvPr id="17" name="Title 1"/>
          <p:cNvSpPr txBox="1">
            <a:spLocks/>
          </p:cNvSpPr>
          <p:nvPr/>
        </p:nvSpPr>
        <p:spPr>
          <a:xfrm>
            <a:off x="0" y="-19050"/>
            <a:ext cx="9144000" cy="85725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A brief of NDMC Citizen Interface (NDMC - 311)</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4272312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6" name="Rectangle 5"/>
          <p:cNvSpPr/>
          <p:nvPr/>
        </p:nvSpPr>
        <p:spPr>
          <a:xfrm>
            <a:off x="539552" y="1340768"/>
            <a:ext cx="4657323" cy="4590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lgn="just">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NDMC’s Citizen Centric App acts as a one stop solution to all Citizen Centric Grievances</a:t>
            </a:r>
          </a:p>
          <a:p>
            <a:endParaRPr lang="en-GB" sz="1600" b="1" dirty="0">
              <a:solidFill>
                <a:schemeClr val="tx1"/>
              </a:solidFill>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While a lot of Smart Cities and Municipalities extend Citizen Centric Applications with all services integrated, NDMC has taken a step further by doing the following:</a:t>
            </a:r>
          </a:p>
          <a:p>
            <a:pPr marL="214313" indent="-214313">
              <a:buFont typeface="Arial" panose="020B0604020202020204" pitchFamily="34" charset="0"/>
              <a:buChar char="•"/>
            </a:pPr>
            <a:endParaRPr lang="en-GB" sz="1600" b="1" dirty="0">
              <a:solidFill>
                <a:schemeClr val="tx1"/>
              </a:solidFill>
              <a:latin typeface="Arial" panose="020B0604020202020204" pitchFamily="34" charset="0"/>
              <a:cs typeface="Arial" panose="020B0604020202020204" pitchFamily="34" charset="0"/>
            </a:endParaRPr>
          </a:p>
          <a:p>
            <a:pPr marL="557213" lvl="1" indent="-214313" algn="just">
              <a:buFont typeface="Wingdings" pitchFamily="2" charset="2"/>
              <a:buChar char="ü"/>
            </a:pPr>
            <a:r>
              <a:rPr lang="en-GB" sz="1600" b="1" dirty="0">
                <a:solidFill>
                  <a:schemeClr val="tx1"/>
                </a:solidFill>
                <a:latin typeface="Arial" panose="020B0604020202020204" pitchFamily="34" charset="0"/>
                <a:cs typeface="Arial" panose="020B0604020202020204" pitchFamily="34" charset="0"/>
              </a:rPr>
              <a:t>Integration of Officer Portal, for effective complaint redressal and governance of officers.</a:t>
            </a:r>
          </a:p>
          <a:p>
            <a:pPr marL="557213" lvl="1" indent="-214313">
              <a:buFont typeface="Wingdings" pitchFamily="2" charset="2"/>
              <a:buChar char="ü"/>
            </a:pPr>
            <a:endParaRPr lang="en-GB" sz="1600" b="1" dirty="0">
              <a:solidFill>
                <a:schemeClr val="tx1"/>
              </a:solidFill>
              <a:latin typeface="Arial" panose="020B0604020202020204" pitchFamily="34" charset="0"/>
              <a:cs typeface="Arial" panose="020B0604020202020204" pitchFamily="34" charset="0"/>
            </a:endParaRPr>
          </a:p>
          <a:p>
            <a:pPr marL="557213" lvl="1" indent="-214313" algn="just">
              <a:buFont typeface="Wingdings" pitchFamily="2" charset="2"/>
              <a:buChar char="ü"/>
            </a:pPr>
            <a:r>
              <a:rPr lang="en-GB" sz="1600" b="1" dirty="0">
                <a:solidFill>
                  <a:schemeClr val="tx1"/>
                </a:solidFill>
                <a:latin typeface="Arial" panose="020B0604020202020204" pitchFamily="34" charset="0"/>
                <a:cs typeface="Arial" panose="020B0604020202020204" pitchFamily="34" charset="0"/>
              </a:rPr>
              <a:t>Seamless integration of interfaces of Swatch Bharat, UMANG etc. for effective timely redressal in the officer portal of the Citizen App.</a:t>
            </a:r>
          </a:p>
        </p:txBody>
      </p:sp>
      <p:pic>
        <p:nvPicPr>
          <p:cNvPr id="13" name="Picture 12" descr="ppt_cover.jpg">
            <a:extLst>
              <a:ext uri="{FF2B5EF4-FFF2-40B4-BE49-F238E27FC236}">
                <a16:creationId xmlns:a16="http://schemas.microsoft.com/office/drawing/2014/main" id="{2326B4C4-309A-47C3-901C-241244D6649A}"/>
              </a:ext>
            </a:extLst>
          </p:cNvPr>
          <p:cNvPicPr>
            <a:picLocks noChangeAspect="1"/>
          </p:cNvPicPr>
          <p:nvPr/>
        </p:nvPicPr>
        <p:blipFill rotWithShape="1">
          <a:blip r:embed="rId2" cstate="print"/>
          <a:srcRect l="52876" t="46580" r="5459" b="1"/>
          <a:stretch/>
        </p:blipFill>
        <p:spPr>
          <a:xfrm>
            <a:off x="5925065" y="1595329"/>
            <a:ext cx="2305589" cy="2574563"/>
          </a:xfrm>
          <a:prstGeom prst="rect">
            <a:avLst/>
          </a:prstGeom>
          <a:ln>
            <a:noFill/>
          </a:ln>
          <a:effectLst>
            <a:softEdge rad="112500"/>
          </a:effectLst>
        </p:spPr>
      </p:pic>
      <p:sp>
        <p:nvSpPr>
          <p:cNvPr id="16" name="Down Arrow 19">
            <a:extLst>
              <a:ext uri="{FF2B5EF4-FFF2-40B4-BE49-F238E27FC236}">
                <a16:creationId xmlns:a16="http://schemas.microsoft.com/office/drawing/2014/main" id="{3791102D-88D8-4A46-959C-3893A20FB8D7}"/>
              </a:ext>
            </a:extLst>
          </p:cNvPr>
          <p:cNvSpPr/>
          <p:nvPr/>
        </p:nvSpPr>
        <p:spPr>
          <a:xfrm>
            <a:off x="6402720" y="4094461"/>
            <a:ext cx="158131" cy="289176"/>
          </a:xfrm>
          <a:prstGeom prst="downArrow">
            <a:avLst/>
          </a:prstGeom>
          <a:solidFill>
            <a:srgbClr val="00B050"/>
          </a:solidFill>
          <a:ln>
            <a:solidFill>
              <a:srgbClr val="299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ndParaRPr>
          </a:p>
        </p:txBody>
      </p:sp>
      <p:sp>
        <p:nvSpPr>
          <p:cNvPr id="19" name="Down Arrow 20">
            <a:extLst>
              <a:ext uri="{FF2B5EF4-FFF2-40B4-BE49-F238E27FC236}">
                <a16:creationId xmlns:a16="http://schemas.microsoft.com/office/drawing/2014/main" id="{5AD8B12E-6B3F-4509-A53A-A376F664F7F6}"/>
              </a:ext>
            </a:extLst>
          </p:cNvPr>
          <p:cNvSpPr/>
          <p:nvPr/>
        </p:nvSpPr>
        <p:spPr>
          <a:xfrm>
            <a:off x="7641706" y="4095076"/>
            <a:ext cx="158131" cy="289176"/>
          </a:xfrm>
          <a:prstGeom prst="downArrow">
            <a:avLst/>
          </a:prstGeom>
          <a:solidFill>
            <a:srgbClr val="00B050"/>
          </a:solidFill>
          <a:ln>
            <a:solidFill>
              <a:srgbClr val="299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ndParaRPr>
          </a:p>
        </p:txBody>
      </p:sp>
      <p:sp>
        <p:nvSpPr>
          <p:cNvPr id="24" name="Rounded Rectangle 21">
            <a:extLst>
              <a:ext uri="{FF2B5EF4-FFF2-40B4-BE49-F238E27FC236}">
                <a16:creationId xmlns:a16="http://schemas.microsoft.com/office/drawing/2014/main" id="{352115A3-C5AA-4CFA-9C83-E18B73AF6B5D}"/>
              </a:ext>
            </a:extLst>
          </p:cNvPr>
          <p:cNvSpPr/>
          <p:nvPr/>
        </p:nvSpPr>
        <p:spPr>
          <a:xfrm>
            <a:off x="5972149" y="4498515"/>
            <a:ext cx="1110031" cy="983198"/>
          </a:xfrm>
          <a:prstGeom prst="roundRect">
            <a:avLst/>
          </a:prstGeom>
          <a:solidFill>
            <a:srgbClr val="00B050"/>
          </a:solidFill>
          <a:ln>
            <a:solidFill>
              <a:srgbClr val="29945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1150" b="1" dirty="0">
                <a:solidFill>
                  <a:prstClr val="white"/>
                </a:solidFill>
                <a:latin typeface="Arial" panose="020B0604020202020204" pitchFamily="34" charset="0"/>
              </a:rPr>
              <a:t>30,000+ complaints received in FY 2021-22</a:t>
            </a:r>
          </a:p>
        </p:txBody>
      </p:sp>
      <p:sp>
        <p:nvSpPr>
          <p:cNvPr id="25" name="Rounded Rectangle 22">
            <a:extLst>
              <a:ext uri="{FF2B5EF4-FFF2-40B4-BE49-F238E27FC236}">
                <a16:creationId xmlns:a16="http://schemas.microsoft.com/office/drawing/2014/main" id="{1251DE2A-B448-4FB9-8708-386C12C86616}"/>
              </a:ext>
            </a:extLst>
          </p:cNvPr>
          <p:cNvSpPr/>
          <p:nvPr/>
        </p:nvSpPr>
        <p:spPr>
          <a:xfrm>
            <a:off x="7188585" y="4495229"/>
            <a:ext cx="1110031" cy="983198"/>
          </a:xfrm>
          <a:prstGeom prst="roundRect">
            <a:avLst/>
          </a:prstGeom>
          <a:solidFill>
            <a:srgbClr val="00B050"/>
          </a:solidFill>
          <a:ln>
            <a:solidFill>
              <a:srgbClr val="29945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en-US" sz="1150" b="1" dirty="0">
                <a:solidFill>
                  <a:prstClr val="white"/>
                </a:solidFill>
                <a:latin typeface="Arial" panose="020B0604020202020204" pitchFamily="34" charset="0"/>
              </a:rPr>
              <a:t>6000+ inspection reports in FY 2021-22</a:t>
            </a:r>
          </a:p>
        </p:txBody>
      </p:sp>
      <p:sp>
        <p:nvSpPr>
          <p:cNvPr id="11" name="Title 1"/>
          <p:cNvSpPr txBox="1">
            <a:spLocks/>
          </p:cNvSpPr>
          <p:nvPr/>
        </p:nvSpPr>
        <p:spPr>
          <a:xfrm>
            <a:off x="0" y="-19050"/>
            <a:ext cx="9144000" cy="85725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buClr>
                <a:schemeClr val="dk1"/>
              </a:buClr>
              <a:buSzPct val="70370"/>
            </a:pPr>
            <a:r>
              <a:rPr lang="en-US" sz="3200" dirty="0">
                <a:solidFill>
                  <a:srgbClr val="FFFF00"/>
                </a:solidFill>
                <a:effectLst>
                  <a:outerShdw blurRad="38100" dist="38100" dir="2700000" algn="tl">
                    <a:srgbClr val="000000">
                      <a:alpha val="43137"/>
                    </a:srgbClr>
                  </a:outerShdw>
                </a:effectLst>
                <a:latin typeface="Impact" panose="020B0806030902050204" pitchFamily="34" charset="0"/>
                <a:sym typeface="Georgia"/>
              </a:rPr>
              <a:t>NDMC Citizen App – Unique Value Proposition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2686823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pic>
        <p:nvPicPr>
          <p:cNvPr id="26" name="Picture 25">
            <a:extLst>
              <a:ext uri="{FF2B5EF4-FFF2-40B4-BE49-F238E27FC236}">
                <a16:creationId xmlns:a16="http://schemas.microsoft.com/office/drawing/2014/main" id="{AA70DB32-666A-4F71-B35F-C8B18F5EAA94}"/>
              </a:ext>
            </a:extLst>
          </p:cNvPr>
          <p:cNvPicPr>
            <a:picLocks noChangeAspect="1"/>
          </p:cNvPicPr>
          <p:nvPr/>
        </p:nvPicPr>
        <p:blipFill>
          <a:blip r:embed="rId2" cstate="print"/>
          <a:stretch>
            <a:fillRect/>
          </a:stretch>
        </p:blipFill>
        <p:spPr>
          <a:xfrm>
            <a:off x="6400800" y="914400"/>
            <a:ext cx="2459823" cy="1978814"/>
          </a:xfrm>
          <a:prstGeom prst="rect">
            <a:avLst/>
          </a:prstGeom>
        </p:spPr>
      </p:pic>
      <p:pic>
        <p:nvPicPr>
          <p:cNvPr id="27" name="Picture 26">
            <a:extLst>
              <a:ext uri="{FF2B5EF4-FFF2-40B4-BE49-F238E27FC236}">
                <a16:creationId xmlns:a16="http://schemas.microsoft.com/office/drawing/2014/main" id="{9B12C58B-BCA0-49E6-815B-04A664022FCE}"/>
              </a:ext>
            </a:extLst>
          </p:cNvPr>
          <p:cNvPicPr>
            <a:picLocks noChangeAspect="1"/>
          </p:cNvPicPr>
          <p:nvPr/>
        </p:nvPicPr>
        <p:blipFill>
          <a:blip r:embed="rId3" cstate="print"/>
          <a:stretch>
            <a:fillRect/>
          </a:stretch>
        </p:blipFill>
        <p:spPr>
          <a:xfrm>
            <a:off x="6781800" y="2971800"/>
            <a:ext cx="2100699" cy="1781107"/>
          </a:xfrm>
          <a:prstGeom prst="rect">
            <a:avLst/>
          </a:prstGeom>
        </p:spPr>
      </p:pic>
      <p:pic>
        <p:nvPicPr>
          <p:cNvPr id="28" name="Picture 27">
            <a:extLst>
              <a:ext uri="{FF2B5EF4-FFF2-40B4-BE49-F238E27FC236}">
                <a16:creationId xmlns:a16="http://schemas.microsoft.com/office/drawing/2014/main" id="{9FB0FB16-D9D3-4806-8D3F-4EDFFC1BCE6E}"/>
              </a:ext>
            </a:extLst>
          </p:cNvPr>
          <p:cNvPicPr>
            <a:picLocks noChangeAspect="1"/>
          </p:cNvPicPr>
          <p:nvPr/>
        </p:nvPicPr>
        <p:blipFill>
          <a:blip r:embed="rId4" cstate="print"/>
          <a:stretch>
            <a:fillRect/>
          </a:stretch>
        </p:blipFill>
        <p:spPr>
          <a:xfrm>
            <a:off x="6456807" y="4800600"/>
            <a:ext cx="2458593" cy="1934489"/>
          </a:xfrm>
          <a:prstGeom prst="rect">
            <a:avLst/>
          </a:prstGeom>
        </p:spPr>
      </p:pic>
      <p:sp>
        <p:nvSpPr>
          <p:cNvPr id="13" name="Title 1"/>
          <p:cNvSpPr txBox="1">
            <a:spLocks/>
          </p:cNvSpPr>
          <p:nvPr/>
        </p:nvSpPr>
        <p:spPr>
          <a:xfrm>
            <a:off x="0" y="-19050"/>
            <a:ext cx="9144000" cy="85725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buClr>
                <a:schemeClr val="dk1"/>
              </a:buClr>
              <a:buSzPct val="70370"/>
            </a:pPr>
            <a:r>
              <a:rPr lang="en-US" sz="3200" dirty="0">
                <a:solidFill>
                  <a:srgbClr val="FFFF00"/>
                </a:solidFill>
                <a:effectLst>
                  <a:outerShdw blurRad="38100" dist="38100" dir="2700000" algn="tl">
                    <a:srgbClr val="000000">
                      <a:alpha val="43137"/>
                    </a:srgbClr>
                  </a:outerShdw>
                </a:effectLst>
                <a:latin typeface="Impact" panose="020B0806030902050204" pitchFamily="34" charset="0"/>
                <a:sym typeface="Georgia"/>
              </a:rPr>
              <a:t>Impact of 311 App</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152400" y="1142999"/>
            <a:ext cx="2819400" cy="5562601"/>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429000" y="1143000"/>
            <a:ext cx="2743200" cy="5517931"/>
          </a:xfrm>
          <a:prstGeom prst="rect">
            <a:avLst/>
          </a:prstGeom>
          <a:noFill/>
          <a:ln w="9525">
            <a:noFill/>
            <a:miter lim="800000"/>
            <a:headEnd/>
            <a:tailEnd/>
          </a:ln>
        </p:spPr>
      </p:pic>
    </p:spTree>
    <p:extLst>
      <p:ext uri="{BB962C8B-B14F-4D97-AF65-F5344CB8AC3E}">
        <p14:creationId xmlns:p14="http://schemas.microsoft.com/office/powerpoint/2010/main" val="2210711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1212" name="Rectangle 1211"/>
          <p:cNvSpPr/>
          <p:nvPr/>
        </p:nvSpPr>
        <p:spPr>
          <a:xfrm>
            <a:off x="323528" y="1052736"/>
            <a:ext cx="8424935" cy="554461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pPr algn="just"/>
            <a:r>
              <a:rPr lang="en-US" b="1" dirty="0">
                <a:solidFill>
                  <a:srgbClr val="C00000"/>
                </a:solidFill>
                <a:effectLst>
                  <a:outerShdw blurRad="38100" dist="38100" dir="2700000" algn="tl">
                    <a:srgbClr val="000000">
                      <a:alpha val="43137"/>
                    </a:srgbClr>
                  </a:outerShdw>
                </a:effectLst>
                <a:latin typeface="+mj-lt"/>
              </a:rPr>
              <a:t>Empowerment</a:t>
            </a:r>
          </a:p>
          <a:p>
            <a:pPr algn="just"/>
            <a:r>
              <a:rPr lang="en-US" sz="1600" dirty="0">
                <a:solidFill>
                  <a:schemeClr val="tx1"/>
                </a:solidFill>
              </a:rPr>
              <a:t>Without the use of technology, the municipality used to suffer from a slew of issues including lack of transparency, ineffective governance and poor accountability of resident grievances. After implementing  IT based solutions, resident is now empowered to demand his public services in a transparent and efficient manner.</a:t>
            </a:r>
            <a:r>
              <a:rPr lang="en-US" sz="1500" b="1" dirty="0">
                <a:solidFill>
                  <a:schemeClr val="tx1"/>
                </a:solidFill>
              </a:rPr>
              <a:t>	</a:t>
            </a:r>
            <a:endParaRPr lang="en-US" sz="1500" dirty="0">
              <a:solidFill>
                <a:schemeClr val="tx1"/>
              </a:solidFill>
            </a:endParaRPr>
          </a:p>
          <a:p>
            <a:pPr algn="just"/>
            <a:r>
              <a:rPr lang="en-US" b="1" dirty="0">
                <a:solidFill>
                  <a:srgbClr val="C00000"/>
                </a:solidFill>
                <a:effectLst>
                  <a:outerShdw blurRad="38100" dist="38100" dir="2700000" algn="tl">
                    <a:srgbClr val="000000">
                      <a:alpha val="43137"/>
                    </a:srgbClr>
                  </a:outerShdw>
                </a:effectLst>
                <a:latin typeface="+mj-lt"/>
              </a:rPr>
              <a:t>Improvement</a:t>
            </a:r>
          </a:p>
          <a:p>
            <a:pPr algn="just"/>
            <a:r>
              <a:rPr lang="en-US" sz="1600" dirty="0">
                <a:solidFill>
                  <a:schemeClr val="tx1"/>
                </a:solidFill>
              </a:rPr>
              <a:t>Service improvement is one of the cornerstones of digital transformation. Citizens  enjoy a better service and their needs are met faster and more completely.</a:t>
            </a:r>
          </a:p>
          <a:p>
            <a:pPr algn="just"/>
            <a:r>
              <a:rPr lang="en-US" b="1" dirty="0">
                <a:solidFill>
                  <a:srgbClr val="C00000"/>
                </a:solidFill>
                <a:effectLst>
                  <a:outerShdw blurRad="38100" dist="38100" dir="2700000" algn="tl">
                    <a:srgbClr val="000000">
                      <a:alpha val="43137"/>
                    </a:srgbClr>
                  </a:outerShdw>
                </a:effectLst>
                <a:latin typeface="+mj-lt"/>
              </a:rPr>
              <a:t>Convenience</a:t>
            </a:r>
          </a:p>
          <a:p>
            <a:pPr fontAlgn="base"/>
            <a:r>
              <a:rPr lang="en-US" sz="1600" dirty="0">
                <a:solidFill>
                  <a:schemeClr val="tx1"/>
                </a:solidFill>
              </a:rPr>
              <a:t>Paperless processes provide constituents with on-demand access to applications, information and other services that traditionally require a trip to govt. offices. By digitizing operations, governments can more efficiently process claims, applications and license requests, resulting in higher public satisfaction.</a:t>
            </a:r>
            <a:br>
              <a:rPr lang="en-US" sz="1500" b="1" dirty="0">
                <a:solidFill>
                  <a:schemeClr val="tx1"/>
                </a:solidFill>
              </a:rPr>
            </a:br>
            <a:r>
              <a:rPr lang="en-US" b="1" dirty="0">
                <a:solidFill>
                  <a:srgbClr val="C00000"/>
                </a:solidFill>
                <a:effectLst>
                  <a:outerShdw blurRad="38100" dist="38100" dir="2700000" algn="tl">
                    <a:srgbClr val="000000">
                      <a:alpha val="43137"/>
                    </a:srgbClr>
                  </a:outerShdw>
                </a:effectLst>
                <a:latin typeface="+mj-lt"/>
              </a:rPr>
              <a:t>Remote Work &amp; Business Continuity </a:t>
            </a:r>
          </a:p>
          <a:p>
            <a:pPr algn="just"/>
            <a:r>
              <a:rPr lang="en-US" sz="1600" dirty="0">
                <a:solidFill>
                  <a:schemeClr val="tx1"/>
                </a:solidFill>
              </a:rPr>
              <a:t>Even on days when government offices are closed, e-services continue to be delivered. One can submit applications also. Enable employees to access crucial data, from any location, through any device, at any time.</a:t>
            </a:r>
          </a:p>
          <a:p>
            <a:pPr algn="just"/>
            <a:r>
              <a:rPr lang="en-US" b="1" dirty="0">
                <a:solidFill>
                  <a:srgbClr val="C00000"/>
                </a:solidFill>
                <a:effectLst>
                  <a:outerShdw blurRad="38100" dist="38100" dir="2700000" algn="tl">
                    <a:srgbClr val="000000">
                      <a:alpha val="43137"/>
                    </a:srgbClr>
                  </a:outerShdw>
                </a:effectLst>
                <a:latin typeface="+mj-lt"/>
              </a:rPr>
              <a:t>Cut Cost</a:t>
            </a:r>
          </a:p>
          <a:p>
            <a:pPr algn="just"/>
            <a:r>
              <a:rPr lang="en-US" sz="1600" dirty="0">
                <a:solidFill>
                  <a:schemeClr val="tx1"/>
                </a:solidFill>
              </a:rPr>
              <a:t>Digital document management eliminates the cost of printing and mailing documents to citizens. Online payment options also reduce transactions processing costs. Increased productivity resulting from digitization defers cost over the workforce.</a:t>
            </a:r>
          </a:p>
        </p:txBody>
      </p:sp>
      <p:sp>
        <p:nvSpPr>
          <p:cNvPr id="30"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Benefits of various IT based initiatives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147131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6" name="Rectangle 5"/>
          <p:cNvSpPr/>
          <p:nvPr/>
        </p:nvSpPr>
        <p:spPr>
          <a:xfrm>
            <a:off x="152400" y="1066800"/>
            <a:ext cx="899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lgn="just">
              <a:buFont typeface="Arial" panose="020B0604020202020204" pitchFamily="34" charset="0"/>
              <a:buChar char="•"/>
            </a:pPr>
            <a:r>
              <a:rPr lang="en-GB" sz="1700" dirty="0">
                <a:solidFill>
                  <a:schemeClr val="tx1"/>
                </a:solidFill>
                <a:latin typeface="Adobe Caslon Pro Bold" pitchFamily="18" charset="0"/>
              </a:rPr>
              <a:t>All the services of NDMC are now at Doorstep of citizens and can also be access through mobile on single click.</a:t>
            </a:r>
          </a:p>
          <a:p>
            <a:pPr marL="214313" indent="-214313" algn="just"/>
            <a:endParaRPr lang="en-GB" sz="1700" dirty="0">
              <a:solidFill>
                <a:schemeClr val="tx1"/>
              </a:solidFill>
            </a:endParaRPr>
          </a:p>
          <a:p>
            <a:pPr marL="214313" indent="-214313" algn="just">
              <a:buFont typeface="Arial" panose="020B0604020202020204" pitchFamily="34" charset="0"/>
              <a:buChar char="•"/>
            </a:pPr>
            <a:r>
              <a:rPr lang="en-GB" sz="1700" dirty="0">
                <a:solidFill>
                  <a:schemeClr val="tx1"/>
                </a:solidFill>
                <a:latin typeface="Adobe Caslon Pro Bold" pitchFamily="18" charset="0"/>
              </a:rPr>
              <a:t>Citizen need not to come to  any offices of NDMC for their work. The services can be access from anywhere anytime.</a:t>
            </a:r>
          </a:p>
          <a:p>
            <a:pPr marL="214313" indent="-214313" algn="just"/>
            <a:endParaRPr lang="en-GB" sz="1700" dirty="0">
              <a:solidFill>
                <a:schemeClr val="tx1"/>
              </a:solidFill>
              <a:latin typeface="Adobe Caslon Pro Bold" pitchFamily="18" charset="0"/>
            </a:endParaRPr>
          </a:p>
          <a:p>
            <a:pPr marL="214313" indent="-214313" algn="just">
              <a:buFont typeface="Arial" panose="020B0604020202020204" pitchFamily="34" charset="0"/>
              <a:buChar char="•"/>
            </a:pPr>
            <a:r>
              <a:rPr lang="en-GB" sz="1700" dirty="0">
                <a:solidFill>
                  <a:schemeClr val="tx1"/>
                </a:solidFill>
                <a:latin typeface="Adobe Caslon Pro Bold" pitchFamily="18" charset="0"/>
              </a:rPr>
              <a:t>Faster delivery of services</a:t>
            </a:r>
          </a:p>
          <a:p>
            <a:pPr marL="214313" indent="-214313" algn="just"/>
            <a:endParaRPr lang="en-GB" sz="1700" dirty="0">
              <a:solidFill>
                <a:schemeClr val="tx1"/>
              </a:solidFill>
              <a:latin typeface="Adobe Caslon Pro Bold" pitchFamily="18" charset="0"/>
            </a:endParaRPr>
          </a:p>
          <a:p>
            <a:pPr marL="214313" indent="-214313" algn="just">
              <a:buFont typeface="Arial" panose="020B0604020202020204" pitchFamily="34" charset="0"/>
              <a:buChar char="•"/>
            </a:pPr>
            <a:r>
              <a:rPr lang="en-GB" sz="1700" dirty="0">
                <a:solidFill>
                  <a:schemeClr val="tx1"/>
                </a:solidFill>
                <a:latin typeface="Adobe Caslon Pro Bold" pitchFamily="18" charset="0"/>
              </a:rPr>
              <a:t>Number of Citizen facilitation centre has been reduced from 5 number to 2 number.</a:t>
            </a:r>
          </a:p>
          <a:p>
            <a:pPr marL="214313" indent="-214313" algn="just"/>
            <a:endParaRPr lang="en-GB" sz="1700" dirty="0">
              <a:solidFill>
                <a:schemeClr val="tx1"/>
              </a:solidFill>
              <a:latin typeface="Adobe Caslon Pro Bold" pitchFamily="18" charset="0"/>
            </a:endParaRPr>
          </a:p>
          <a:p>
            <a:pPr marL="214313" indent="-214313" algn="just">
              <a:buFont typeface="Arial" panose="020B0604020202020204" pitchFamily="34" charset="0"/>
              <a:buChar char="•"/>
            </a:pPr>
            <a:r>
              <a:rPr lang="en-GB" sz="1700" dirty="0">
                <a:solidFill>
                  <a:schemeClr val="tx1"/>
                </a:solidFill>
                <a:latin typeface="Adobe Caslon Pro Bold" pitchFamily="18" charset="0"/>
              </a:rPr>
              <a:t>Payment collection centres which were located at different location across NDMC area has been permanently closed.</a:t>
            </a:r>
          </a:p>
          <a:p>
            <a:pPr marL="214313" indent="-214313" algn="just"/>
            <a:endParaRPr lang="en-GB" sz="1700" dirty="0">
              <a:solidFill>
                <a:schemeClr val="tx1"/>
              </a:solidFill>
              <a:latin typeface="Adobe Caslon Pro Bold" pitchFamily="18" charset="0"/>
            </a:endParaRPr>
          </a:p>
          <a:p>
            <a:pPr marL="214313" indent="-214313" algn="just">
              <a:buFont typeface="Arial" panose="020B0604020202020204" pitchFamily="34" charset="0"/>
              <a:buChar char="•"/>
            </a:pPr>
            <a:r>
              <a:rPr lang="en-GB" sz="1700" dirty="0">
                <a:solidFill>
                  <a:schemeClr val="tx1"/>
                </a:solidFill>
                <a:latin typeface="Adobe Caslon Pro Bold" pitchFamily="18" charset="0"/>
              </a:rPr>
              <a:t>Footfall at existing citizen facilitation centre has also been reduced more than 50%.</a:t>
            </a:r>
          </a:p>
          <a:p>
            <a:pPr marL="214313" indent="-214313" algn="just"/>
            <a:endParaRPr lang="en-GB" sz="1700" dirty="0">
              <a:solidFill>
                <a:schemeClr val="tx1"/>
              </a:solidFill>
              <a:latin typeface="Adobe Caslon Pro Bold" pitchFamily="18" charset="0"/>
            </a:endParaRPr>
          </a:p>
          <a:p>
            <a:pPr marL="214313" indent="-214313" algn="just">
              <a:buFont typeface="Arial" panose="020B0604020202020204" pitchFamily="34" charset="0"/>
              <a:buChar char="•"/>
            </a:pPr>
            <a:r>
              <a:rPr lang="en-GB" sz="1700" dirty="0">
                <a:solidFill>
                  <a:schemeClr val="tx1"/>
                </a:solidFill>
                <a:latin typeface="Adobe Caslon Pro Bold" pitchFamily="18" charset="0"/>
              </a:rPr>
              <a:t>Transparency  has been increased which subsequently has increased accountability.</a:t>
            </a:r>
          </a:p>
          <a:p>
            <a:pPr marL="214313" indent="-214313" algn="just"/>
            <a:endParaRPr lang="en-GB" sz="1700" dirty="0">
              <a:solidFill>
                <a:schemeClr val="tx1"/>
              </a:solidFill>
              <a:latin typeface="Adobe Caslon Pro Bold" pitchFamily="18" charset="0"/>
            </a:endParaRPr>
          </a:p>
          <a:p>
            <a:pPr marL="214313" indent="-214313" algn="just"/>
            <a:endParaRPr lang="en-GB" sz="1700" dirty="0">
              <a:solidFill>
                <a:schemeClr val="tx1"/>
              </a:solidFill>
            </a:endParaRPr>
          </a:p>
          <a:p>
            <a:endParaRPr lang="en-GB" sz="1600" dirty="0">
              <a:solidFill>
                <a:schemeClr val="tx1"/>
              </a:solidFill>
            </a:endParaRPr>
          </a:p>
        </p:txBody>
      </p:sp>
      <p:sp>
        <p:nvSpPr>
          <p:cNvPr id="11" name="Title 1"/>
          <p:cNvSpPr txBox="1">
            <a:spLocks/>
          </p:cNvSpPr>
          <p:nvPr/>
        </p:nvSpPr>
        <p:spPr>
          <a:xfrm>
            <a:off x="0" y="-19050"/>
            <a:ext cx="9144000" cy="85725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buClr>
                <a:schemeClr val="dk1"/>
              </a:buClr>
              <a:buSzPct val="70370"/>
            </a:pPr>
            <a:r>
              <a:rPr lang="en-US" sz="3200" dirty="0">
                <a:solidFill>
                  <a:srgbClr val="FFFF00"/>
                </a:solidFill>
                <a:effectLst>
                  <a:outerShdw blurRad="38100" dist="38100" dir="2700000" algn="tl">
                    <a:srgbClr val="000000">
                      <a:alpha val="43137"/>
                    </a:srgbClr>
                  </a:outerShdw>
                </a:effectLst>
                <a:latin typeface="Impact" panose="020B0806030902050204" pitchFamily="34" charset="0"/>
                <a:sym typeface="Georgia"/>
              </a:rPr>
              <a:t>Some other benefits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2686823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32" name="Title 1"/>
          <p:cNvSpPr txBox="1">
            <a:spLocks/>
          </p:cNvSpPr>
          <p:nvPr/>
        </p:nvSpPr>
        <p:spPr>
          <a:xfrm>
            <a:off x="0" y="-27384"/>
            <a:ext cx="9143999"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Citizen Feedback</a:t>
            </a:r>
          </a:p>
        </p:txBody>
      </p:sp>
      <p:sp>
        <p:nvSpPr>
          <p:cNvPr id="17" name="Rectangle 16">
            <a:extLst>
              <a:ext uri="{FF2B5EF4-FFF2-40B4-BE49-F238E27FC236}">
                <a16:creationId xmlns:a16="http://schemas.microsoft.com/office/drawing/2014/main" id="{9182C036-C61F-4D2C-8BA6-4318F46401B1}"/>
              </a:ext>
            </a:extLst>
          </p:cNvPr>
          <p:cNvSpPr/>
          <p:nvPr/>
        </p:nvSpPr>
        <p:spPr>
          <a:xfrm>
            <a:off x="381000" y="1447800"/>
            <a:ext cx="8084166" cy="4953000"/>
          </a:xfrm>
          <a:prstGeom prst="rect">
            <a:avLst/>
          </a:prstGeom>
          <a:blipFill>
            <a:blip r:embed="rId2" cstate="print"/>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lIns="137160" tIns="137160" rIns="137160" bIns="137160" rtlCol="0" anchor="t"/>
          <a:lstStyle/>
          <a:p>
            <a:pPr algn="just"/>
            <a:endParaRPr lang="en-US" sz="2400" b="1" i="1" dirty="0">
              <a:solidFill>
                <a:srgbClr val="7030A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pic>
        <p:nvPicPr>
          <p:cNvPr id="2054" name="Picture 6"/>
          <p:cNvPicPr>
            <a:picLocks noChangeAspect="1" noChangeArrowheads="1"/>
          </p:cNvPicPr>
          <p:nvPr/>
        </p:nvPicPr>
        <p:blipFill>
          <a:blip r:embed="rId4" cstate="print"/>
          <a:srcRect/>
          <a:stretch>
            <a:fillRect/>
          </a:stretch>
        </p:blipFill>
        <p:spPr bwMode="auto">
          <a:xfrm>
            <a:off x="685800" y="3124200"/>
            <a:ext cx="7696200" cy="1371600"/>
          </a:xfrm>
          <a:prstGeom prst="rect">
            <a:avLst/>
          </a:prstGeom>
          <a:noFill/>
          <a:ln w="9525">
            <a:noFill/>
            <a:miter lim="800000"/>
            <a:headEnd/>
            <a:tailEnd/>
          </a:ln>
          <a:scene3d>
            <a:camera prst="orthographicFront"/>
            <a:lightRig rig="threePt" dir="t"/>
          </a:scene3d>
          <a:sp3d>
            <a:bevelB prst="slope"/>
          </a:sp3d>
        </p:spPr>
      </p:pic>
      <p:pic>
        <p:nvPicPr>
          <p:cNvPr id="2055" name="Picture 7"/>
          <p:cNvPicPr>
            <a:picLocks noChangeAspect="1" noChangeArrowheads="1"/>
          </p:cNvPicPr>
          <p:nvPr/>
        </p:nvPicPr>
        <p:blipFill>
          <a:blip r:embed="rId5" cstate="print"/>
          <a:srcRect/>
          <a:stretch>
            <a:fillRect/>
          </a:stretch>
        </p:blipFill>
        <p:spPr bwMode="auto">
          <a:xfrm>
            <a:off x="4267200" y="1371600"/>
            <a:ext cx="4572000" cy="1066800"/>
          </a:xfrm>
          <a:prstGeom prst="rect">
            <a:avLst/>
          </a:prstGeom>
          <a:noFill/>
          <a:ln w="9525">
            <a:noFill/>
            <a:miter lim="800000"/>
            <a:headEnd/>
            <a:tailEnd/>
          </a:ln>
          <a:scene3d>
            <a:camera prst="orthographicFront"/>
            <a:lightRig rig="threePt" dir="t"/>
          </a:scene3d>
          <a:sp3d>
            <a:bevelB prst="slope"/>
          </a:sp3d>
        </p:spPr>
      </p:pic>
      <p:pic>
        <p:nvPicPr>
          <p:cNvPr id="2056" name="Picture 8"/>
          <p:cNvPicPr>
            <a:picLocks noChangeAspect="1" noChangeArrowheads="1"/>
          </p:cNvPicPr>
          <p:nvPr/>
        </p:nvPicPr>
        <p:blipFill>
          <a:blip r:embed="rId6" cstate="print"/>
          <a:srcRect/>
          <a:stretch>
            <a:fillRect/>
          </a:stretch>
        </p:blipFill>
        <p:spPr bwMode="auto">
          <a:xfrm>
            <a:off x="152400" y="5410200"/>
            <a:ext cx="4191000" cy="1144379"/>
          </a:xfrm>
          <a:prstGeom prst="rect">
            <a:avLst/>
          </a:prstGeom>
          <a:noFill/>
          <a:ln w="9525">
            <a:noFill/>
            <a:miter lim="800000"/>
            <a:headEnd/>
            <a:tailEnd/>
          </a:ln>
          <a:scene3d>
            <a:camera prst="orthographicFront"/>
            <a:lightRig rig="threePt" dir="t"/>
          </a:scene3d>
          <a:sp3d>
            <a:bevelB prst="slope"/>
          </a:sp3d>
        </p:spPr>
      </p:pic>
      <p:pic>
        <p:nvPicPr>
          <p:cNvPr id="2057" name="Picture 9"/>
          <p:cNvPicPr>
            <a:picLocks noChangeAspect="1" noChangeArrowheads="1"/>
          </p:cNvPicPr>
          <p:nvPr/>
        </p:nvPicPr>
        <p:blipFill>
          <a:blip r:embed="rId7" cstate="print"/>
          <a:srcRect/>
          <a:stretch>
            <a:fillRect/>
          </a:stretch>
        </p:blipFill>
        <p:spPr bwMode="auto">
          <a:xfrm>
            <a:off x="152400" y="1371600"/>
            <a:ext cx="3886200" cy="1066800"/>
          </a:xfrm>
          <a:prstGeom prst="rect">
            <a:avLst/>
          </a:prstGeom>
          <a:noFill/>
          <a:ln w="9525">
            <a:noFill/>
            <a:miter lim="800000"/>
            <a:headEnd/>
            <a:tailEnd/>
          </a:ln>
          <a:scene3d>
            <a:camera prst="orthographicFront"/>
            <a:lightRig rig="threePt" dir="t"/>
          </a:scene3d>
          <a:sp3d>
            <a:bevelB prst="slope"/>
          </a:sp3d>
        </p:spPr>
      </p:pic>
      <p:pic>
        <p:nvPicPr>
          <p:cNvPr id="2058" name="Picture 10"/>
          <p:cNvPicPr>
            <a:picLocks noChangeAspect="1" noChangeArrowheads="1"/>
          </p:cNvPicPr>
          <p:nvPr/>
        </p:nvPicPr>
        <p:blipFill>
          <a:blip r:embed="rId8" cstate="print"/>
          <a:srcRect/>
          <a:stretch>
            <a:fillRect/>
          </a:stretch>
        </p:blipFill>
        <p:spPr bwMode="auto">
          <a:xfrm>
            <a:off x="4876800" y="5395708"/>
            <a:ext cx="4038600" cy="1157492"/>
          </a:xfrm>
          <a:prstGeom prst="rect">
            <a:avLst/>
          </a:prstGeom>
          <a:noFill/>
          <a:ln w="9525">
            <a:noFill/>
            <a:miter lim="800000"/>
            <a:headEnd/>
            <a:tailEnd/>
          </a:ln>
        </p:spPr>
      </p:pic>
    </p:spTree>
    <p:extLst>
      <p:ext uri="{BB962C8B-B14F-4D97-AF65-F5344CB8AC3E}">
        <p14:creationId xmlns:p14="http://schemas.microsoft.com/office/powerpoint/2010/main" val="332092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990600"/>
            <a:ext cx="4800600" cy="5620991"/>
          </a:xfrm>
        </p:spPr>
        <p:txBody>
          <a:bodyPr>
            <a:noAutofit/>
          </a:bodyPr>
          <a:lstStyle/>
          <a:p>
            <a:pPr marL="285750" indent="-228600" algn="just">
              <a:spcBef>
                <a:spcPts val="0"/>
              </a:spcBef>
              <a:spcAft>
                <a:spcPts val="1000"/>
              </a:spcAft>
              <a:defRPr/>
            </a:pPr>
            <a:r>
              <a:rPr lang="en-IN" sz="1800" b="1" dirty="0">
                <a:latin typeface="+mj-lt"/>
              </a:rPr>
              <a:t>The Imperial Delhi Committee constituted on 25</a:t>
            </a:r>
            <a:r>
              <a:rPr lang="en-IN" sz="1800" b="1" baseline="30000" dirty="0">
                <a:latin typeface="+mj-lt"/>
              </a:rPr>
              <a:t>th</a:t>
            </a:r>
            <a:r>
              <a:rPr lang="en-IN" sz="1800" b="1" dirty="0">
                <a:latin typeface="+mj-lt"/>
              </a:rPr>
              <a:t> March, 1913</a:t>
            </a:r>
          </a:p>
          <a:p>
            <a:pPr marL="285750" indent="-228600" algn="just">
              <a:spcBef>
                <a:spcPts val="0"/>
              </a:spcBef>
              <a:spcAft>
                <a:spcPts val="1000"/>
              </a:spcAft>
              <a:defRPr/>
            </a:pPr>
            <a:r>
              <a:rPr lang="en-IN" sz="1800" b="1" dirty="0" err="1">
                <a:latin typeface="+mj-lt"/>
              </a:rPr>
              <a:t>Raisina</a:t>
            </a:r>
            <a:r>
              <a:rPr lang="en-IN" sz="1800" b="1" dirty="0">
                <a:latin typeface="+mj-lt"/>
              </a:rPr>
              <a:t> Municipal Committee formed in 1916 </a:t>
            </a:r>
          </a:p>
          <a:p>
            <a:pPr marL="285750" indent="-228600" algn="just">
              <a:spcBef>
                <a:spcPts val="0"/>
              </a:spcBef>
              <a:spcAft>
                <a:spcPts val="1000"/>
              </a:spcAft>
              <a:defRPr/>
            </a:pPr>
            <a:r>
              <a:rPr lang="en-IN" sz="1800" b="1" dirty="0">
                <a:latin typeface="+mj-lt"/>
              </a:rPr>
              <a:t>New Delhi Municipal Committee formed as a 1</a:t>
            </a:r>
            <a:r>
              <a:rPr lang="en-IN" sz="1800" b="1" baseline="30000" dirty="0">
                <a:latin typeface="+mj-lt"/>
              </a:rPr>
              <a:t>st</a:t>
            </a:r>
            <a:r>
              <a:rPr lang="en-IN" sz="1800" b="1" dirty="0">
                <a:latin typeface="+mj-lt"/>
              </a:rPr>
              <a:t> Class Municipality in 1932</a:t>
            </a:r>
          </a:p>
          <a:p>
            <a:pPr marL="285750" indent="-228600" algn="just">
              <a:spcBef>
                <a:spcPts val="0"/>
              </a:spcBef>
              <a:spcAft>
                <a:spcPts val="1000"/>
              </a:spcAft>
              <a:defRPr/>
            </a:pPr>
            <a:r>
              <a:rPr lang="en-IN" sz="1800" b="1" dirty="0">
                <a:latin typeface="+mj-lt"/>
              </a:rPr>
              <a:t>After commencement of the NDMC Act 1994, the Committee renamed as New Delhi Municipal Council</a:t>
            </a:r>
            <a:endParaRPr lang="en-US" sz="1800" b="1" dirty="0">
              <a:latin typeface="+mj-lt"/>
            </a:endParaRPr>
          </a:p>
          <a:p>
            <a:pPr marL="285750" indent="-228600" fontAlgn="auto">
              <a:spcBef>
                <a:spcPts val="0"/>
              </a:spcBef>
              <a:spcAft>
                <a:spcPts val="1200"/>
              </a:spcAft>
              <a:buFont typeface="Arial" panose="020B0604020202020204" pitchFamily="34" charset="0"/>
              <a:buChar char="•"/>
              <a:defRPr/>
            </a:pPr>
            <a:r>
              <a:rPr lang="en-IN" sz="1800" b="1" dirty="0">
                <a:latin typeface="+mj-lt"/>
              </a:rPr>
              <a:t>Area: 42.7 sq.km </a:t>
            </a:r>
          </a:p>
          <a:p>
            <a:pPr marL="285750" indent="-228600" fontAlgn="auto">
              <a:spcBef>
                <a:spcPts val="0"/>
              </a:spcBef>
              <a:spcAft>
                <a:spcPts val="1200"/>
              </a:spcAft>
              <a:buFont typeface="Arial" panose="020B0604020202020204" pitchFamily="34" charset="0"/>
              <a:buChar char="•"/>
              <a:defRPr/>
            </a:pPr>
            <a:r>
              <a:rPr lang="en-IN" sz="1800" b="1" dirty="0">
                <a:latin typeface="+mj-lt"/>
              </a:rPr>
              <a:t>Resident Population: 0.25 million</a:t>
            </a:r>
          </a:p>
          <a:p>
            <a:pPr marL="285750" indent="-228600" fontAlgn="auto">
              <a:spcBef>
                <a:spcPts val="0"/>
              </a:spcBef>
              <a:spcAft>
                <a:spcPts val="1200"/>
              </a:spcAft>
              <a:buFont typeface="Arial" panose="020B0604020202020204" pitchFamily="34" charset="0"/>
              <a:buChar char="•"/>
              <a:defRPr/>
            </a:pPr>
            <a:r>
              <a:rPr lang="en-IN" sz="1800" b="1" dirty="0">
                <a:latin typeface="+mj-lt"/>
              </a:rPr>
              <a:t>Floating Population: 1.6-2.0  million/ day</a:t>
            </a:r>
          </a:p>
          <a:p>
            <a:pPr marL="285750" indent="-228600" fontAlgn="auto">
              <a:spcBef>
                <a:spcPts val="0"/>
              </a:spcBef>
              <a:spcAft>
                <a:spcPts val="1200"/>
              </a:spcAft>
              <a:buFont typeface="Arial" panose="020B0604020202020204" pitchFamily="34" charset="0"/>
              <a:buChar char="•"/>
              <a:defRPr/>
            </a:pPr>
            <a:r>
              <a:rPr lang="en-IN" sz="1800" b="1" dirty="0">
                <a:latin typeface="+mj-lt"/>
              </a:rPr>
              <a:t>Population Density: 5850 pers. / sq. km</a:t>
            </a:r>
          </a:p>
          <a:p>
            <a:pPr marL="285750" indent="-228600" fontAlgn="auto">
              <a:spcBef>
                <a:spcPts val="0"/>
              </a:spcBef>
              <a:spcAft>
                <a:spcPts val="1200"/>
              </a:spcAft>
              <a:buFont typeface="Arial" panose="020B0604020202020204" pitchFamily="34" charset="0"/>
              <a:buChar char="•"/>
              <a:defRPr/>
            </a:pPr>
            <a:r>
              <a:rPr lang="en-IN" sz="1800" b="1" dirty="0">
                <a:latin typeface="+mj-lt"/>
              </a:rPr>
              <a:t>48% green cover against Delhi’s 21 %</a:t>
            </a:r>
          </a:p>
          <a:p>
            <a:pPr marL="285750" indent="-228600" fontAlgn="auto">
              <a:spcBef>
                <a:spcPts val="0"/>
              </a:spcBef>
              <a:spcAft>
                <a:spcPts val="1200"/>
              </a:spcAft>
              <a:buFont typeface="Arial" panose="020B0604020202020204" pitchFamily="34" charset="0"/>
              <a:buChar char="•"/>
              <a:defRPr/>
            </a:pPr>
            <a:r>
              <a:rPr lang="en-IN" sz="1800" b="1" dirty="0">
                <a:latin typeface="+mj-lt"/>
              </a:rPr>
              <a:t>Cleanest &amp; greenest part of the capital</a:t>
            </a:r>
          </a:p>
        </p:txBody>
      </p:sp>
      <p:pic>
        <p:nvPicPr>
          <p:cNvPr id="5" name="Picture 2" descr="https://encrypted-tbn2.gstatic.com/images?q=tbn:ANd9GcQJ5wtZ4CrAnaTYmYKU2pS7zF7F8b-XjDOnBSIlWji_75DDQfjRPQ"/>
          <p:cNvPicPr>
            <a:picLocks noChangeAspect="1" noChangeArrowheads="1"/>
          </p:cNvPicPr>
          <p:nvPr/>
        </p:nvPicPr>
        <p:blipFill>
          <a:blip r:embed="rId2" cstate="print"/>
          <a:srcRect/>
          <a:stretch>
            <a:fillRect/>
          </a:stretch>
        </p:blipFill>
        <p:spPr bwMode="auto">
          <a:xfrm>
            <a:off x="5055927" y="908720"/>
            <a:ext cx="3886200" cy="5257800"/>
          </a:xfrm>
          <a:prstGeom prst="rect">
            <a:avLst/>
          </a:prstGeom>
          <a:ln>
            <a:noFill/>
          </a:ln>
          <a:effectLst>
            <a:softEdge rad="112500"/>
          </a:effectLst>
        </p:spPr>
      </p:pic>
      <p:grpSp>
        <p:nvGrpSpPr>
          <p:cNvPr id="2" name="Group 9"/>
          <p:cNvGrpSpPr/>
          <p:nvPr/>
        </p:nvGrpSpPr>
        <p:grpSpPr>
          <a:xfrm>
            <a:off x="206894" y="201727"/>
            <a:ext cx="8686800" cy="563562"/>
            <a:chOff x="345185" y="247765"/>
            <a:chExt cx="8342781" cy="563562"/>
          </a:xfrm>
        </p:grpSpPr>
        <p:sp>
          <p:nvSpPr>
            <p:cNvPr id="11" name="Title 1"/>
            <p:cNvSpPr txBox="1">
              <a:spLocks/>
            </p:cNvSpPr>
            <p:nvPr/>
          </p:nvSpPr>
          <p:spPr>
            <a:xfrm>
              <a:off x="345185" y="247765"/>
              <a:ext cx="8342781" cy="563562"/>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BRIEF PROFILE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172" y="305528"/>
              <a:ext cx="445148" cy="505799"/>
            </a:xfrm>
            <a:prstGeom prst="rect">
              <a:avLst/>
            </a:prstGeom>
          </p:spPr>
        </p:pic>
      </p:grpSp>
    </p:spTree>
    <p:extLst>
      <p:ext uri="{BB962C8B-B14F-4D97-AF65-F5344CB8AC3E}">
        <p14:creationId xmlns:p14="http://schemas.microsoft.com/office/powerpoint/2010/main" val="3083160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888604" y="1369416"/>
            <a:ext cx="2928147" cy="205958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marL="214313" lvl="1" indent="-2381" algn="just" defTabSz="685800">
              <a:defRPr/>
            </a:pPr>
            <a:endParaRPr lang="en-US" sz="2000" kern="0" dirty="0">
              <a:solidFill>
                <a:srgbClr val="000000"/>
              </a:solidFill>
              <a:latin typeface="Arial" panose="020B0604020202020204" pitchFamily="34" charset="0"/>
              <a:sym typeface="Arial"/>
            </a:endParaRPr>
          </a:p>
        </p:txBody>
      </p:sp>
      <p:sp>
        <p:nvSpPr>
          <p:cNvPr id="50" name="Rectangle 49"/>
          <p:cNvSpPr/>
          <p:nvPr/>
        </p:nvSpPr>
        <p:spPr>
          <a:xfrm>
            <a:off x="5888605" y="3857631"/>
            <a:ext cx="2919784" cy="2071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marL="214313" lvl="1" indent="-2381" algn="just" defTabSz="685800">
              <a:defRPr/>
            </a:pPr>
            <a:endParaRPr lang="en-US" sz="2000" kern="0" dirty="0">
              <a:solidFill>
                <a:srgbClr val="000000"/>
              </a:solidFill>
              <a:latin typeface="Arial" panose="020B0604020202020204" pitchFamily="34" charset="0"/>
              <a:sym typeface="Arial"/>
            </a:endParaRPr>
          </a:p>
        </p:txBody>
      </p:sp>
      <p:sp>
        <p:nvSpPr>
          <p:cNvPr id="21" name="Rectangle 20"/>
          <p:cNvSpPr/>
          <p:nvPr/>
        </p:nvSpPr>
        <p:spPr>
          <a:xfrm>
            <a:off x="1187624" y="1372200"/>
            <a:ext cx="3283024" cy="20563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marL="214313" lvl="1" indent="-2381" algn="just" defTabSz="685800">
              <a:defRPr/>
            </a:pPr>
            <a:endParaRPr lang="en-US" kern="0" dirty="0">
              <a:solidFill>
                <a:srgbClr val="000000"/>
              </a:solidFill>
              <a:latin typeface="Arial" panose="020B0604020202020204" pitchFamily="34" charset="0"/>
              <a:sym typeface="Arial"/>
            </a:endParaRPr>
          </a:p>
        </p:txBody>
      </p:sp>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13" name="Pentagon 12"/>
          <p:cNvSpPr/>
          <p:nvPr/>
        </p:nvSpPr>
        <p:spPr>
          <a:xfrm>
            <a:off x="292576" y="1360082"/>
            <a:ext cx="1077956" cy="2070420"/>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latin typeface="Arial" pitchFamily="34" charset="0"/>
                <a:cs typeface="Arial" pitchFamily="34" charset="0"/>
              </a:rPr>
              <a:t>e-Office</a:t>
            </a:r>
            <a:endParaRPr lang="en-US" b="1" kern="0" dirty="0">
              <a:solidFill>
                <a:srgbClr val="FFFF00"/>
              </a:solidFill>
              <a:latin typeface="Arial" pitchFamily="34" charset="0"/>
              <a:cs typeface="Arial" pitchFamily="34" charset="0"/>
              <a:sym typeface="Arial"/>
            </a:endParaRPr>
          </a:p>
        </p:txBody>
      </p:sp>
      <p:sp>
        <p:nvSpPr>
          <p:cNvPr id="14" name="Pentagon 13"/>
          <p:cNvSpPr/>
          <p:nvPr/>
        </p:nvSpPr>
        <p:spPr>
          <a:xfrm>
            <a:off x="292576" y="3860414"/>
            <a:ext cx="1135501" cy="2068916"/>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latin typeface="Arial" pitchFamily="34" charset="0"/>
                <a:cs typeface="Arial" pitchFamily="34" charset="0"/>
              </a:rPr>
              <a:t>e-HRMS</a:t>
            </a:r>
            <a:endParaRPr lang="en-US" b="1" dirty="0">
              <a:latin typeface="Arial" pitchFamily="34" charset="0"/>
              <a:cs typeface="Arial" pitchFamily="34" charset="0"/>
              <a:sym typeface="Arial"/>
            </a:endParaRPr>
          </a:p>
        </p:txBody>
      </p:sp>
      <p:sp>
        <p:nvSpPr>
          <p:cNvPr id="16" name="Rectangle 15"/>
          <p:cNvSpPr/>
          <p:nvPr/>
        </p:nvSpPr>
        <p:spPr>
          <a:xfrm>
            <a:off x="1187624" y="3860416"/>
            <a:ext cx="3274661" cy="206891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marL="214313" lvl="1" indent="-2381" algn="just" defTabSz="685800">
              <a:defRPr/>
            </a:pPr>
            <a:endParaRPr lang="en-US" kern="0" dirty="0">
              <a:solidFill>
                <a:srgbClr val="000000"/>
              </a:solidFill>
              <a:latin typeface="Arial" panose="020B0604020202020204" pitchFamily="34" charset="0"/>
              <a:sym typeface="Arial"/>
            </a:endParaRPr>
          </a:p>
        </p:txBody>
      </p:sp>
      <p:sp>
        <p:nvSpPr>
          <p:cNvPr id="48" name="Pentagon 47"/>
          <p:cNvSpPr/>
          <p:nvPr/>
        </p:nvSpPr>
        <p:spPr>
          <a:xfrm>
            <a:off x="4638680" y="1357298"/>
            <a:ext cx="1490114" cy="2073654"/>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latin typeface="Arial" pitchFamily="34" charset="0"/>
                <a:cs typeface="Arial" pitchFamily="34" charset="0"/>
              </a:rPr>
              <a:t>e-Sparrow</a:t>
            </a:r>
            <a:endParaRPr lang="en-US" b="1" dirty="0">
              <a:latin typeface="Arial" pitchFamily="34" charset="0"/>
              <a:cs typeface="Arial" pitchFamily="34" charset="0"/>
              <a:sym typeface="Arial"/>
            </a:endParaRPr>
          </a:p>
        </p:txBody>
      </p:sp>
      <p:sp>
        <p:nvSpPr>
          <p:cNvPr id="49" name="Pentagon 48"/>
          <p:cNvSpPr/>
          <p:nvPr/>
        </p:nvSpPr>
        <p:spPr>
          <a:xfrm>
            <a:off x="4638680" y="3857628"/>
            <a:ext cx="1490114" cy="2071702"/>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b="1" dirty="0">
                <a:latin typeface="Arial" pitchFamily="34" charset="0"/>
                <a:cs typeface="Arial" pitchFamily="34" charset="0"/>
              </a:rPr>
              <a:t>Online Attendance</a:t>
            </a:r>
            <a:endParaRPr lang="en-US" sz="1700" b="1" dirty="0">
              <a:latin typeface="Arial" pitchFamily="34" charset="0"/>
              <a:cs typeface="Arial" pitchFamily="34" charset="0"/>
              <a:sym typeface="Arial"/>
            </a:endParaRPr>
          </a:p>
        </p:txBody>
      </p:sp>
      <p:sp>
        <p:nvSpPr>
          <p:cNvPr id="32" name="Title 1"/>
          <p:cNvSpPr txBox="1">
            <a:spLocks/>
          </p:cNvSpPr>
          <p:nvPr/>
        </p:nvSpPr>
        <p:spPr>
          <a:xfrm>
            <a:off x="0" y="-28362"/>
            <a:ext cx="9144000" cy="873493"/>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a:solidFill>
                  <a:srgbClr val="FFFF00"/>
                </a:solidFill>
                <a:effectLst>
                  <a:outerShdw blurRad="38100" dist="38100" dir="2700000" algn="tl">
                    <a:srgbClr val="000000">
                      <a:alpha val="43137"/>
                    </a:srgbClr>
                  </a:outerShdw>
                </a:effectLst>
                <a:latin typeface="Impact" panose="020B0806030902050204" pitchFamily="34" charset="0"/>
              </a:rPr>
              <a:t>e-Administration Initiatives</a:t>
            </a:r>
          </a:p>
        </p:txBody>
      </p:sp>
      <p:sp>
        <p:nvSpPr>
          <p:cNvPr id="2" name="Rectangle 1">
            <a:extLst>
              <a:ext uri="{FF2B5EF4-FFF2-40B4-BE49-F238E27FC236}">
                <a16:creationId xmlns:a16="http://schemas.microsoft.com/office/drawing/2014/main" id="{6CBB4539-066E-44A6-A210-90E2F19343CC}"/>
              </a:ext>
            </a:extLst>
          </p:cNvPr>
          <p:cNvSpPr/>
          <p:nvPr/>
        </p:nvSpPr>
        <p:spPr>
          <a:xfrm>
            <a:off x="1370532" y="1340768"/>
            <a:ext cx="3039977" cy="2169825"/>
          </a:xfrm>
          <a:prstGeom prst="rect">
            <a:avLst/>
          </a:prstGeom>
        </p:spPr>
        <p:txBody>
          <a:bodyPr wrap="square">
            <a:spAutoFit/>
          </a:bodyPr>
          <a:lstStyle/>
          <a:p>
            <a:pPr marL="285750" indent="-285750" algn="just">
              <a:buFont typeface="Arial" panose="020B0604020202020204" pitchFamily="34" charset="0"/>
              <a:buChar char="•"/>
            </a:pPr>
            <a:r>
              <a:rPr lang="en-US" sz="1350" b="1" dirty="0"/>
              <a:t>Enhance transparency Increase accountability</a:t>
            </a:r>
          </a:p>
          <a:p>
            <a:pPr marL="285750" indent="-285750" algn="just">
              <a:buFont typeface="Arial" panose="020B0604020202020204" pitchFamily="34" charset="0"/>
              <a:buChar char="•"/>
            </a:pPr>
            <a:r>
              <a:rPr lang="en-US" sz="1350" b="1" dirty="0"/>
              <a:t>Assure data security and data integrity.</a:t>
            </a:r>
          </a:p>
          <a:p>
            <a:pPr marL="285750" indent="-285750" algn="just">
              <a:buFont typeface="Arial" panose="020B0604020202020204" pitchFamily="34" charset="0"/>
              <a:buChar char="•"/>
            </a:pPr>
            <a:r>
              <a:rPr lang="en-US" sz="1350" b="1" dirty="0"/>
              <a:t>Provide a platform for re-inventing and re-engineering the Government.</a:t>
            </a:r>
          </a:p>
          <a:p>
            <a:pPr marL="285750" indent="-285750" algn="just">
              <a:buFont typeface="Arial" panose="020B0604020202020204" pitchFamily="34" charset="0"/>
              <a:buChar char="•"/>
            </a:pPr>
            <a:r>
              <a:rPr lang="en-US" sz="1350" b="1" dirty="0"/>
              <a:t>Promote greater collaboration in the workplace and effective knowledge management.</a:t>
            </a:r>
          </a:p>
        </p:txBody>
      </p:sp>
      <p:sp>
        <p:nvSpPr>
          <p:cNvPr id="3" name="Rectangle 2">
            <a:extLst>
              <a:ext uri="{FF2B5EF4-FFF2-40B4-BE49-F238E27FC236}">
                <a16:creationId xmlns:a16="http://schemas.microsoft.com/office/drawing/2014/main" id="{246A9D43-3A9D-4EF4-B211-8C20308850D5}"/>
              </a:ext>
            </a:extLst>
          </p:cNvPr>
          <p:cNvSpPr/>
          <p:nvPr/>
        </p:nvSpPr>
        <p:spPr>
          <a:xfrm>
            <a:off x="6128794" y="1433231"/>
            <a:ext cx="2459786" cy="1754326"/>
          </a:xfrm>
          <a:prstGeom prst="rect">
            <a:avLst/>
          </a:prstGeom>
        </p:spPr>
        <p:txBody>
          <a:bodyPr wrap="square">
            <a:spAutoFit/>
          </a:bodyPr>
          <a:lstStyle/>
          <a:p>
            <a:pPr algn="just"/>
            <a:r>
              <a:rPr lang="en-US" sz="1350" b="1" dirty="0"/>
              <a:t>The APARs would be generated and transmitted online to the concerned officers for filling up of the self appraisal. The officer can then submit the self appraisal online through Digitally Signed Signature (DSC) or through E-sign.</a:t>
            </a:r>
          </a:p>
        </p:txBody>
      </p:sp>
      <p:sp>
        <p:nvSpPr>
          <p:cNvPr id="4" name="Rectangle 3">
            <a:extLst>
              <a:ext uri="{FF2B5EF4-FFF2-40B4-BE49-F238E27FC236}">
                <a16:creationId xmlns:a16="http://schemas.microsoft.com/office/drawing/2014/main" id="{77E35BC7-EB2A-40DD-840E-5452D6C02D5B}"/>
              </a:ext>
            </a:extLst>
          </p:cNvPr>
          <p:cNvSpPr/>
          <p:nvPr/>
        </p:nvSpPr>
        <p:spPr>
          <a:xfrm>
            <a:off x="6172200" y="4495800"/>
            <a:ext cx="2606824" cy="923330"/>
          </a:xfrm>
          <a:prstGeom prst="rect">
            <a:avLst/>
          </a:prstGeom>
        </p:spPr>
        <p:txBody>
          <a:bodyPr wrap="square">
            <a:spAutoFit/>
          </a:bodyPr>
          <a:lstStyle/>
          <a:p>
            <a:pPr marL="214313" indent="-214313">
              <a:buFont typeface="Arial" panose="020B0604020202020204" pitchFamily="34" charset="0"/>
              <a:buChar char="•"/>
            </a:pPr>
            <a:r>
              <a:rPr lang="en-US" sz="1350" b="1" dirty="0"/>
              <a:t>Online Monitoring of daily attendance of employee </a:t>
            </a:r>
          </a:p>
          <a:p>
            <a:pPr marL="214313" indent="-214313">
              <a:buFont typeface="Arial" panose="020B0604020202020204" pitchFamily="34" charset="0"/>
              <a:buChar char="•"/>
            </a:pPr>
            <a:r>
              <a:rPr lang="en-US" sz="1350" b="1" dirty="0"/>
              <a:t>Timely disbursement of salary</a:t>
            </a:r>
          </a:p>
          <a:p>
            <a:pPr marL="214313" indent="-214313">
              <a:buFont typeface="Arial" panose="020B0604020202020204" pitchFamily="34" charset="0"/>
              <a:buChar char="•"/>
            </a:pPr>
            <a:r>
              <a:rPr lang="en-US" sz="1350" b="1" dirty="0"/>
              <a:t>Enhanced Transparency</a:t>
            </a:r>
            <a:endParaRPr lang="en-US" sz="1350" dirty="0"/>
          </a:p>
        </p:txBody>
      </p:sp>
      <p:sp>
        <p:nvSpPr>
          <p:cNvPr id="17" name="Rectangle 16">
            <a:extLst>
              <a:ext uri="{FF2B5EF4-FFF2-40B4-BE49-F238E27FC236}">
                <a16:creationId xmlns:a16="http://schemas.microsoft.com/office/drawing/2014/main" id="{B152DB8A-5C7B-4746-9DFC-A3F603B7899D}"/>
              </a:ext>
            </a:extLst>
          </p:cNvPr>
          <p:cNvSpPr/>
          <p:nvPr/>
        </p:nvSpPr>
        <p:spPr>
          <a:xfrm>
            <a:off x="1371600" y="4038600"/>
            <a:ext cx="3077243" cy="1754326"/>
          </a:xfrm>
          <a:prstGeom prst="rect">
            <a:avLst/>
          </a:prstGeom>
        </p:spPr>
        <p:txBody>
          <a:bodyPr wrap="square">
            <a:spAutoFit/>
          </a:bodyPr>
          <a:lstStyle/>
          <a:p>
            <a:pPr algn="just"/>
            <a:r>
              <a:rPr lang="en-US" sz="1350" b="1" dirty="0"/>
              <a:t>The e-HRMS application was to facilitate the proper monitoring, manpower planning, recruitments, Postings, Promotion, Transfer based on employee skill set, service history which was earlier being done manually consuming lot of time and manpower in Government system.</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2632294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63687" y="4249948"/>
            <a:ext cx="6824893" cy="132060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marL="214313" lvl="1" indent="-2381" algn="just" defTabSz="685800">
              <a:defRPr/>
            </a:pPr>
            <a:r>
              <a:rPr lang="en-US" sz="1400" b="1" kern="0" dirty="0" err="1">
                <a:solidFill>
                  <a:srgbClr val="000000"/>
                </a:solidFill>
                <a:latin typeface="Arial" panose="020B0604020202020204" pitchFamily="34" charset="0"/>
                <a:sym typeface="Arial"/>
              </a:rPr>
              <a:t>ChatBot</a:t>
            </a:r>
            <a:r>
              <a:rPr lang="en-US" sz="1400" b="1" kern="0" dirty="0">
                <a:solidFill>
                  <a:srgbClr val="000000"/>
                </a:solidFill>
                <a:latin typeface="Arial" panose="020B0604020202020204" pitchFamily="34" charset="0"/>
                <a:sym typeface="Arial"/>
              </a:rPr>
              <a:t> facility on NDMC website will enable citizen to get faster response to their quires in a personalized manner with 24X7 availability.</a:t>
            </a:r>
          </a:p>
        </p:txBody>
      </p:sp>
      <p:sp>
        <p:nvSpPr>
          <p:cNvPr id="17" name="Rectangle 16">
            <a:extLst>
              <a:ext uri="{FF2B5EF4-FFF2-40B4-BE49-F238E27FC236}">
                <a16:creationId xmlns:a16="http://schemas.microsoft.com/office/drawing/2014/main" id="{9182C036-C61F-4D2C-8BA6-4318F46401B1}"/>
              </a:ext>
            </a:extLst>
          </p:cNvPr>
          <p:cNvSpPr/>
          <p:nvPr/>
        </p:nvSpPr>
        <p:spPr>
          <a:xfrm>
            <a:off x="1763688" y="1524000"/>
            <a:ext cx="6837662" cy="158417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marL="214313" lvl="1" indent="-2381" algn="just" defTabSz="685800">
              <a:defRPr/>
            </a:pPr>
            <a:r>
              <a:rPr lang="en-US" sz="1400" b="1" kern="0" dirty="0">
                <a:solidFill>
                  <a:srgbClr val="000000"/>
                </a:solidFill>
                <a:latin typeface="Arial" panose="020B0604020202020204" pitchFamily="34" charset="0"/>
                <a:sym typeface="Arial"/>
              </a:rPr>
              <a:t>In first phase, NDMC has implemented Block Chain technology in birth &amp; death application including Hospital interface successfully and same shall be implemented in Property Tax and Estate applications. </a:t>
            </a:r>
          </a:p>
          <a:p>
            <a:pPr marL="497682" lvl="1" indent="-285750" algn="just" defTabSz="685800">
              <a:buFont typeface="Wingdings" panose="05000000000000000000" pitchFamily="2" charset="2"/>
              <a:buChar char="Ø"/>
              <a:defRPr/>
            </a:pPr>
            <a:r>
              <a:rPr lang="en-US" sz="1400" b="1" kern="0" dirty="0">
                <a:solidFill>
                  <a:srgbClr val="000000"/>
                </a:solidFill>
                <a:latin typeface="Arial" panose="020B0604020202020204" pitchFamily="34" charset="0"/>
              </a:rPr>
              <a:t>Security in terms of integrity and authenticity of vital data.</a:t>
            </a:r>
          </a:p>
          <a:p>
            <a:pPr marL="497682" lvl="1" indent="-285750" algn="just" defTabSz="685800">
              <a:buFont typeface="Wingdings" panose="05000000000000000000" pitchFamily="2" charset="2"/>
              <a:buChar char="Ø"/>
              <a:defRPr/>
            </a:pPr>
            <a:r>
              <a:rPr lang="en-US" sz="1400" b="1" kern="0" dirty="0">
                <a:solidFill>
                  <a:srgbClr val="000000"/>
                </a:solidFill>
                <a:latin typeface="Arial" panose="020B0604020202020204" pitchFamily="34" charset="0"/>
              </a:rPr>
              <a:t>Malware Resistant.</a:t>
            </a:r>
          </a:p>
          <a:p>
            <a:pPr marL="497682" lvl="1" indent="-285750" algn="just" defTabSz="685800">
              <a:buFont typeface="Wingdings" panose="05000000000000000000" pitchFamily="2" charset="2"/>
              <a:buChar char="Ø"/>
              <a:defRPr/>
            </a:pPr>
            <a:r>
              <a:rPr lang="en-US" sz="1400" b="1" kern="0" dirty="0">
                <a:solidFill>
                  <a:srgbClr val="000000"/>
                </a:solidFill>
                <a:latin typeface="Arial" panose="020B0604020202020204" pitchFamily="34" charset="0"/>
              </a:rPr>
              <a:t>A trust across the parties</a:t>
            </a:r>
          </a:p>
        </p:txBody>
      </p:sp>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32" name="Title 1"/>
          <p:cNvSpPr txBox="1">
            <a:spLocks/>
          </p:cNvSpPr>
          <p:nvPr/>
        </p:nvSpPr>
        <p:spPr>
          <a:xfrm>
            <a:off x="0" y="-5680"/>
            <a:ext cx="9144000"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a:solidFill>
                  <a:srgbClr val="FFFF00"/>
                </a:solidFill>
                <a:effectLst>
                  <a:outerShdw blurRad="38100" dist="38100" dir="2700000" algn="tl">
                    <a:srgbClr val="000000">
                      <a:alpha val="43137"/>
                    </a:srgbClr>
                  </a:outerShdw>
                </a:effectLst>
                <a:latin typeface="Impact" panose="020B0806030902050204" pitchFamily="34" charset="0"/>
              </a:rPr>
              <a:t>Emerging Technology to be Implemented</a:t>
            </a:r>
          </a:p>
        </p:txBody>
      </p:sp>
      <p:sp>
        <p:nvSpPr>
          <p:cNvPr id="15" name="Pentagon 11">
            <a:extLst>
              <a:ext uri="{FF2B5EF4-FFF2-40B4-BE49-F238E27FC236}">
                <a16:creationId xmlns:a16="http://schemas.microsoft.com/office/drawing/2014/main" id="{F6C0D0CF-1735-4257-BB05-2A1D8F584B73}"/>
              </a:ext>
            </a:extLst>
          </p:cNvPr>
          <p:cNvSpPr/>
          <p:nvPr/>
        </p:nvSpPr>
        <p:spPr>
          <a:xfrm>
            <a:off x="513762" y="1524000"/>
            <a:ext cx="1490114" cy="1584176"/>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kern="0" dirty="0">
                <a:solidFill>
                  <a:srgbClr val="FFFF00"/>
                </a:solidFill>
                <a:latin typeface="Arial" panose="020B0604020202020204" pitchFamily="34" charset="0"/>
                <a:sym typeface="Arial"/>
              </a:rPr>
              <a:t>Implementation of Block Chain Technology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
        <p:nvSpPr>
          <p:cNvPr id="9" name="Pentagon 8"/>
          <p:cNvSpPr/>
          <p:nvPr/>
        </p:nvSpPr>
        <p:spPr>
          <a:xfrm>
            <a:off x="528206" y="4255770"/>
            <a:ext cx="1490114" cy="1320606"/>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kern="0" dirty="0">
                <a:solidFill>
                  <a:srgbClr val="FFFF00"/>
                </a:solidFill>
                <a:latin typeface="Arial" panose="020B0604020202020204" pitchFamily="34" charset="0"/>
                <a:sym typeface="Arial"/>
              </a:rPr>
              <a:t>Artificial intelligent base CHATBOT</a:t>
            </a:r>
          </a:p>
        </p:txBody>
      </p:sp>
    </p:spTree>
    <p:extLst>
      <p:ext uri="{BB962C8B-B14F-4D97-AF65-F5344CB8AC3E}">
        <p14:creationId xmlns:p14="http://schemas.microsoft.com/office/powerpoint/2010/main" val="118017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32" name="Title 1"/>
          <p:cNvSpPr txBox="1">
            <a:spLocks/>
          </p:cNvSpPr>
          <p:nvPr/>
        </p:nvSpPr>
        <p:spPr>
          <a:xfrm>
            <a:off x="0" y="-27384"/>
            <a:ext cx="9143999"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Implementation of Cyber Security Measures in NDMC </a:t>
            </a:r>
          </a:p>
          <a:p>
            <a:pPr algn="l"/>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Data Center </a:t>
            </a:r>
          </a:p>
        </p:txBody>
      </p:sp>
      <p:sp>
        <p:nvSpPr>
          <p:cNvPr id="15" name="Pentagon 11">
            <a:extLst>
              <a:ext uri="{FF2B5EF4-FFF2-40B4-BE49-F238E27FC236}">
                <a16:creationId xmlns:a16="http://schemas.microsoft.com/office/drawing/2014/main" id="{F6C0D0CF-1735-4257-BB05-2A1D8F584B73}"/>
              </a:ext>
            </a:extLst>
          </p:cNvPr>
          <p:cNvSpPr/>
          <p:nvPr/>
        </p:nvSpPr>
        <p:spPr>
          <a:xfrm rot="5400000">
            <a:off x="2158185" y="2890487"/>
            <a:ext cx="1080120" cy="2013130"/>
          </a:xfrm>
          <a:prstGeom prst="homePlate">
            <a:avLst>
              <a:gd name="adj" fmla="val 4937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defRPr/>
            </a:pPr>
            <a:r>
              <a:rPr lang="en-US" sz="1400" b="1" kern="0" dirty="0">
                <a:solidFill>
                  <a:srgbClr val="FFFF00"/>
                </a:solidFill>
                <a:latin typeface="Arial" panose="020B0604020202020204" pitchFamily="34" charset="0"/>
                <a:sym typeface="Arial"/>
              </a:rPr>
              <a:t>ISO 27001 Certification</a:t>
            </a:r>
          </a:p>
        </p:txBody>
      </p:sp>
      <p:sp>
        <p:nvSpPr>
          <p:cNvPr id="17" name="Rectangle 16">
            <a:extLst>
              <a:ext uri="{FF2B5EF4-FFF2-40B4-BE49-F238E27FC236}">
                <a16:creationId xmlns:a16="http://schemas.microsoft.com/office/drawing/2014/main" id="{9182C036-C61F-4D2C-8BA6-4318F46401B1}"/>
              </a:ext>
            </a:extLst>
          </p:cNvPr>
          <p:cNvSpPr/>
          <p:nvPr/>
        </p:nvSpPr>
        <p:spPr>
          <a:xfrm>
            <a:off x="539552" y="4512213"/>
            <a:ext cx="3960440" cy="18691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algn="just"/>
            <a:r>
              <a:rPr lang="en-US" sz="1200" b="1" dirty="0">
                <a:solidFill>
                  <a:schemeClr val="tx1"/>
                </a:solidFill>
                <a:latin typeface="Arial" panose="020B0604020202020204" pitchFamily="34" charset="0"/>
                <a:cs typeface="Arial" panose="020B0604020202020204" pitchFamily="34" charset="0"/>
              </a:rPr>
              <a:t> NDMC is taking various steps as per its own cyber security policy to get ISO 27001 Certification</a:t>
            </a:r>
          </a:p>
          <a:p>
            <a:pPr marL="214313" lvl="1" indent="-2381" defTabSz="685800">
              <a:defRPr/>
            </a:pPr>
            <a:endParaRPr lang="en-US" sz="1200" b="1" kern="0" dirty="0">
              <a:solidFill>
                <a:schemeClr val="tx1"/>
              </a:solidFill>
              <a:latin typeface="Arial" panose="020B06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933904B2-589C-4FD6-A83D-7A67B76F32B3}"/>
              </a:ext>
            </a:extLst>
          </p:cNvPr>
          <p:cNvSpPr/>
          <p:nvPr/>
        </p:nvSpPr>
        <p:spPr>
          <a:xfrm>
            <a:off x="4788024" y="4509119"/>
            <a:ext cx="3930266" cy="189792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68580" rtlCol="0" anchor="ctr"/>
          <a:lstStyle/>
          <a:p>
            <a:pPr algn="just"/>
            <a:r>
              <a:rPr lang="en-US" sz="1200" b="1" dirty="0">
                <a:solidFill>
                  <a:schemeClr val="tx1"/>
                </a:solidFill>
                <a:latin typeface="Arial" panose="020B0604020202020204" pitchFamily="34" charset="0"/>
                <a:cs typeface="Arial" panose="020B0604020202020204" pitchFamily="34" charset="0"/>
              </a:rPr>
              <a:t>Cyber </a:t>
            </a:r>
            <a:r>
              <a:rPr lang="en-US" sz="1200" b="1" dirty="0" err="1">
                <a:solidFill>
                  <a:schemeClr val="tx1"/>
                </a:solidFill>
                <a:latin typeface="Arial" panose="020B0604020202020204" pitchFamily="34" charset="0"/>
                <a:cs typeface="Arial" panose="020B0604020202020204" pitchFamily="34" charset="0"/>
              </a:rPr>
              <a:t>Swachhta</a:t>
            </a:r>
            <a:r>
              <a:rPr lang="en-US" sz="1200" b="1" dirty="0">
                <a:solidFill>
                  <a:schemeClr val="tx1"/>
                </a:solidFill>
                <a:latin typeface="Arial" panose="020B0604020202020204" pitchFamily="34" charset="0"/>
                <a:cs typeface="Arial" panose="020B0604020202020204" pitchFamily="34" charset="0"/>
              </a:rPr>
              <a:t> Kendra Government of India's Digital India initiative under the Ministry of Electronics and Information Technology (</a:t>
            </a:r>
            <a:r>
              <a:rPr lang="en-US" sz="1200" b="1" dirty="0" err="1">
                <a:solidFill>
                  <a:schemeClr val="tx1"/>
                </a:solidFill>
                <a:latin typeface="Arial" panose="020B0604020202020204" pitchFamily="34" charset="0"/>
                <a:cs typeface="Arial" panose="020B0604020202020204" pitchFamily="34" charset="0"/>
              </a:rPr>
              <a:t>MeitY</a:t>
            </a:r>
            <a:r>
              <a:rPr lang="en-US" sz="1200" b="1" dirty="0">
                <a:solidFill>
                  <a:schemeClr val="tx1"/>
                </a:solidFill>
                <a:latin typeface="Arial" panose="020B0604020202020204" pitchFamily="34" charset="0"/>
                <a:cs typeface="Arial" panose="020B0604020202020204" pitchFamily="34" charset="0"/>
              </a:rPr>
              <a:t>) to create a secure cyber Space by detecting botnet infections in India and to notify, enable cleaning and securing systems of end users so as to prevent further infections.</a:t>
            </a:r>
            <a:endParaRPr lang="en-US" sz="1200" b="1" kern="0" dirty="0">
              <a:solidFill>
                <a:schemeClr val="tx1"/>
              </a:solidFill>
              <a:latin typeface="Arial" panose="020B0604020202020204" pitchFamily="34" charset="0"/>
              <a:cs typeface="Arial" panose="020B0604020202020204" pitchFamily="34" charset="0"/>
              <a:sym typeface="Arial"/>
            </a:endParaRPr>
          </a:p>
        </p:txBody>
      </p:sp>
      <p:sp>
        <p:nvSpPr>
          <p:cNvPr id="12" name="Pentagon 11">
            <a:extLst>
              <a:ext uri="{FF2B5EF4-FFF2-40B4-BE49-F238E27FC236}">
                <a16:creationId xmlns:a16="http://schemas.microsoft.com/office/drawing/2014/main" id="{F6C0D0CF-1735-4257-BB05-2A1D8F584B73}"/>
              </a:ext>
            </a:extLst>
          </p:cNvPr>
          <p:cNvSpPr/>
          <p:nvPr/>
        </p:nvSpPr>
        <p:spPr>
          <a:xfrm>
            <a:off x="513762" y="1340768"/>
            <a:ext cx="1490114" cy="2016224"/>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000" b="1" kern="0" dirty="0">
                <a:solidFill>
                  <a:srgbClr val="FFFF00"/>
                </a:solidFill>
                <a:latin typeface="Arial" panose="020B0604020202020204" pitchFamily="34" charset="0"/>
                <a:sym typeface="Arial"/>
              </a:rPr>
              <a:t>IT Security</a:t>
            </a:r>
          </a:p>
        </p:txBody>
      </p:sp>
      <p:sp>
        <p:nvSpPr>
          <p:cNvPr id="13" name="Rectangle 12">
            <a:extLst>
              <a:ext uri="{FF2B5EF4-FFF2-40B4-BE49-F238E27FC236}">
                <a16:creationId xmlns:a16="http://schemas.microsoft.com/office/drawing/2014/main" id="{9182C036-C61F-4D2C-8BA6-4318F46401B1}"/>
              </a:ext>
            </a:extLst>
          </p:cNvPr>
          <p:cNvSpPr/>
          <p:nvPr/>
        </p:nvSpPr>
        <p:spPr>
          <a:xfrm>
            <a:off x="1763688" y="1340768"/>
            <a:ext cx="6837662" cy="201622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20040" rIns="68580" rtlCol="0" anchor="ctr"/>
          <a:lstStyle/>
          <a:p>
            <a:pPr algn="just"/>
            <a:r>
              <a:rPr lang="en-US" sz="1400" kern="0" dirty="0">
                <a:solidFill>
                  <a:srgbClr val="000000"/>
                </a:solidFill>
                <a:latin typeface="Arial" panose="020B0604020202020204" pitchFamily="34" charset="0"/>
                <a:sym typeface="Arial"/>
              </a:rPr>
              <a:t>Cyber security has proven to be a necessary investment for government organizations because it protects all categories of data from theft and damage. This includes sensitive data, personally identifiable information (PII), protected health information (PHI), intellectual property data and governmental information systems and helps prevent cybercriminals from gaining access to devices or the networks. NDMC is going to implement this for 360 degree cyber security</a:t>
            </a:r>
            <a:endParaRPr lang="en-IN" sz="1400" kern="0" dirty="0">
              <a:solidFill>
                <a:srgbClr val="000000"/>
              </a:solidFill>
              <a:latin typeface="Arial" panose="020B0604020202020204" pitchFamily="34" charset="0"/>
              <a:sym typeface="Arial"/>
            </a:endParaRPr>
          </a:p>
        </p:txBody>
      </p:sp>
      <p:sp>
        <p:nvSpPr>
          <p:cNvPr id="14" name="Pentagon 11">
            <a:extLst>
              <a:ext uri="{FF2B5EF4-FFF2-40B4-BE49-F238E27FC236}">
                <a16:creationId xmlns:a16="http://schemas.microsoft.com/office/drawing/2014/main" id="{F6C0D0CF-1735-4257-BB05-2A1D8F584B73}"/>
              </a:ext>
            </a:extLst>
          </p:cNvPr>
          <p:cNvSpPr/>
          <p:nvPr/>
        </p:nvSpPr>
        <p:spPr>
          <a:xfrm rot="5400000">
            <a:off x="6118625" y="2890487"/>
            <a:ext cx="1080120" cy="2013130"/>
          </a:xfrm>
          <a:prstGeom prst="homePlate">
            <a:avLst>
              <a:gd name="adj" fmla="val 4937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defRPr/>
            </a:pPr>
            <a:r>
              <a:rPr lang="en-US" sz="1400" b="1" dirty="0">
                <a:solidFill>
                  <a:srgbClr val="FFFF00"/>
                </a:solidFill>
                <a:latin typeface="Arial" panose="020B0604020202020204" pitchFamily="34" charset="0"/>
                <a:cs typeface="Arial" panose="020B0604020202020204" pitchFamily="34" charset="0"/>
              </a:rPr>
              <a:t>On Boarding Cyber </a:t>
            </a:r>
            <a:r>
              <a:rPr lang="en-US" sz="1400" b="1" dirty="0" err="1">
                <a:solidFill>
                  <a:srgbClr val="FFFF00"/>
                </a:solidFill>
                <a:latin typeface="Arial" panose="020B0604020202020204" pitchFamily="34" charset="0"/>
                <a:cs typeface="Arial" panose="020B0604020202020204" pitchFamily="34" charset="0"/>
              </a:rPr>
              <a:t>Swachhta</a:t>
            </a:r>
            <a:r>
              <a:rPr lang="en-US" sz="1400" b="1" dirty="0">
                <a:solidFill>
                  <a:srgbClr val="FFFF00"/>
                </a:solidFill>
                <a:latin typeface="Arial" panose="020B0604020202020204" pitchFamily="34" charset="0"/>
                <a:cs typeface="Arial" panose="020B0604020202020204" pitchFamily="34" charset="0"/>
              </a:rPr>
              <a:t> Kendra</a:t>
            </a:r>
            <a:endParaRPr lang="en-US" sz="1400" b="1" kern="0" dirty="0">
              <a:solidFill>
                <a:srgbClr val="FFFF00"/>
              </a:solidFill>
              <a:latin typeface="Arial" panose="020B0604020202020204" pitchFamily="34" charset="0"/>
              <a:cs typeface="Arial" panose="020B0604020202020204" pitchFamily="34" charset="0"/>
              <a:sym typeface="Aria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332092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en Best Practices for Building Smart City Innovation Labs"/>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1124744"/>
            <a:ext cx="8291427" cy="5153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457200" y="1004400"/>
            <a:ext cx="8089252" cy="5396400"/>
          </a:xfrm>
        </p:spPr>
        <p:txBody>
          <a:bodyPr>
            <a:noAutofit/>
          </a:bodyPr>
          <a:lstStyle/>
          <a:p>
            <a:pPr algn="l"/>
            <a:r>
              <a:rPr lang="en-US" sz="1800" b="1" dirty="0">
                <a:solidFill>
                  <a:srgbClr val="7030A0"/>
                </a:solidFill>
                <a:latin typeface="Arial" pitchFamily="34" charset="0"/>
                <a:cs typeface="Arial" pitchFamily="34" charset="0"/>
              </a:rPr>
              <a:t>CMSSP is a web portal developed and hosted by the NDMC.</a:t>
            </a:r>
            <a:br>
              <a:rPr lang="en-US" sz="1800" b="1" dirty="0">
                <a:solidFill>
                  <a:srgbClr val="7030A0"/>
                </a:solidFill>
                <a:latin typeface="Arial" pitchFamily="34" charset="0"/>
                <a:cs typeface="Arial" pitchFamily="34" charset="0"/>
              </a:rPr>
            </a:br>
            <a:r>
              <a:rPr lang="en-US" sz="1800" b="1" dirty="0">
                <a:solidFill>
                  <a:srgbClr val="7030A0"/>
                </a:solidFill>
                <a:latin typeface="Arial" pitchFamily="34" charset="0"/>
                <a:cs typeface="Arial" pitchFamily="34" charset="0"/>
              </a:rPr>
              <a:t>The requirement to create a common knowledge sharing portal should be created to serve as a one-stop information portal that would not only highlight the best practices of various smart city projects in NDMC as well as other Urban Local Bodies (ULBs) of the country and abroad but also document their success and challenges in implementing smart city project.</a:t>
            </a:r>
            <a:br>
              <a:rPr lang="en-US" sz="1800" b="1" dirty="0">
                <a:solidFill>
                  <a:srgbClr val="7030A0"/>
                </a:solidFill>
                <a:latin typeface="Arial" pitchFamily="34" charset="0"/>
                <a:cs typeface="Arial" pitchFamily="34" charset="0"/>
              </a:rPr>
            </a:br>
            <a:br>
              <a:rPr lang="en-US" sz="1800" b="1" dirty="0">
                <a:solidFill>
                  <a:srgbClr val="7030A0"/>
                </a:solidFill>
                <a:latin typeface="Arial" pitchFamily="34" charset="0"/>
                <a:cs typeface="Arial" pitchFamily="34" charset="0"/>
              </a:rPr>
            </a:br>
            <a:r>
              <a:rPr lang="en-US" sz="1800" b="1" dirty="0">
                <a:solidFill>
                  <a:srgbClr val="7030A0"/>
                </a:solidFill>
                <a:latin typeface="Arial" pitchFamily="34" charset="0"/>
                <a:cs typeface="Arial" pitchFamily="34" charset="0"/>
              </a:rPr>
              <a:t>The portal candidly underscores the project experiences and highlights the steps taken by NDMC to overcome the challenges. The areas that require urgent attention is pointed out. The portal is created to be interactive by enabling the ULBs to exchange their ideas on a common platform.     </a:t>
            </a:r>
            <a:br>
              <a:rPr lang="en-US" sz="1800" b="1" dirty="0">
                <a:solidFill>
                  <a:srgbClr val="7030A0"/>
                </a:solidFill>
                <a:latin typeface="Arial" pitchFamily="34" charset="0"/>
                <a:cs typeface="Arial" pitchFamily="34" charset="0"/>
              </a:rPr>
            </a:br>
            <a:br>
              <a:rPr lang="en-US" sz="1800" b="1" dirty="0">
                <a:solidFill>
                  <a:srgbClr val="7030A0"/>
                </a:solidFill>
                <a:latin typeface="Arial" pitchFamily="34" charset="0"/>
                <a:cs typeface="Arial" pitchFamily="34" charset="0"/>
              </a:rPr>
            </a:br>
            <a:r>
              <a:rPr lang="en-US" sz="1800" b="1" dirty="0">
                <a:solidFill>
                  <a:srgbClr val="7030A0"/>
                </a:solidFill>
                <a:latin typeface="Arial" pitchFamily="34" charset="0"/>
                <a:cs typeface="Arial" pitchFamily="34" charset="0"/>
              </a:rPr>
              <a:t>The overarching objective is the mutual learning for relevant stakeholders in the delivery of smart services and utilities for the overall well-being of the population and stride towards 21</a:t>
            </a:r>
            <a:r>
              <a:rPr lang="en-US" sz="1800" b="1" baseline="30000" dirty="0">
                <a:solidFill>
                  <a:srgbClr val="7030A0"/>
                </a:solidFill>
                <a:latin typeface="Arial" pitchFamily="34" charset="0"/>
                <a:cs typeface="Arial" pitchFamily="34" charset="0"/>
              </a:rPr>
              <a:t>st</a:t>
            </a:r>
            <a:r>
              <a:rPr lang="en-US" sz="1800" b="1" dirty="0">
                <a:solidFill>
                  <a:srgbClr val="7030A0"/>
                </a:solidFill>
                <a:latin typeface="Arial" pitchFamily="34" charset="0"/>
                <a:cs typeface="Arial" pitchFamily="34" charset="0"/>
              </a:rPr>
              <a:t> century New India.</a:t>
            </a:r>
          </a:p>
        </p:txBody>
      </p:sp>
      <p:sp>
        <p:nvSpPr>
          <p:cNvPr id="10" name="Title 1"/>
          <p:cNvSpPr txBox="1">
            <a:spLocks/>
          </p:cNvSpPr>
          <p:nvPr/>
        </p:nvSpPr>
        <p:spPr>
          <a:xfrm>
            <a:off x="0" y="1"/>
            <a:ext cx="9144000" cy="836712"/>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a:solidFill>
                  <a:srgbClr val="FFFF00"/>
                </a:solidFill>
                <a:effectLst>
                  <a:outerShdw blurRad="38100" dist="38100" dir="2700000" algn="tl">
                    <a:srgbClr val="000000">
                      <a:alpha val="43137"/>
                    </a:srgbClr>
                  </a:outerShdw>
                </a:effectLst>
                <a:latin typeface="Impact" panose="020B0806030902050204" pitchFamily="34" charset="0"/>
              </a:rPr>
              <a:t>Common Municipalities Smart Service Portal (CMSSP)</a:t>
            </a:r>
            <a:r>
              <a:rPr lang="en-US" altLang="en-US" sz="2800" dirty="0">
                <a:solidFill>
                  <a:srgbClr val="FFFF00"/>
                </a:solidFill>
                <a:effectLst>
                  <a:outerShdw blurRad="38100" dist="38100" dir="2700000" algn="tl">
                    <a:srgbClr val="000000">
                      <a:alpha val="43137"/>
                    </a:srgbClr>
                  </a:outerShdw>
                </a:effectLst>
                <a:latin typeface="Impact" panose="020B0806030902050204" pitchFamily="34" charset="0"/>
              </a:rPr>
              <a:t> </a:t>
            </a:r>
            <a:endParaRPr lang="en-US" sz="2800" dirty="0">
              <a:solidFill>
                <a:srgbClr val="FFFF00"/>
              </a:solidFill>
              <a:effectLst>
                <a:outerShdw blurRad="38100" dist="38100" dir="2700000" algn="tl">
                  <a:srgbClr val="000000">
                    <a:alpha val="43137"/>
                  </a:srgbClr>
                </a:outerShdw>
              </a:effectLst>
              <a:latin typeface="Impact" panose="020B080603090205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2593387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32" name="Title 1"/>
          <p:cNvSpPr txBox="1">
            <a:spLocks/>
          </p:cNvSpPr>
          <p:nvPr/>
        </p:nvSpPr>
        <p:spPr>
          <a:xfrm>
            <a:off x="0" y="-27384"/>
            <a:ext cx="9143999"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Way Forward for other organizations/municipalities</a:t>
            </a:r>
          </a:p>
        </p:txBody>
      </p:sp>
      <p:sp>
        <p:nvSpPr>
          <p:cNvPr id="17" name="Rectangle 16">
            <a:extLst>
              <a:ext uri="{FF2B5EF4-FFF2-40B4-BE49-F238E27FC236}">
                <a16:creationId xmlns:a16="http://schemas.microsoft.com/office/drawing/2014/main" id="{9182C036-C61F-4D2C-8BA6-4318F46401B1}"/>
              </a:ext>
            </a:extLst>
          </p:cNvPr>
          <p:cNvSpPr/>
          <p:nvPr/>
        </p:nvSpPr>
        <p:spPr>
          <a:xfrm>
            <a:off x="533400" y="1143000"/>
            <a:ext cx="8084166" cy="5486400"/>
          </a:xfrm>
          <a:prstGeom prst="rect">
            <a:avLst/>
          </a:prstGeom>
          <a:blipFill>
            <a:blip r:embed="rId2" cstate="print"/>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lIns="137160" tIns="137160" rIns="137160" bIns="137160" rtlCol="0" anchor="t"/>
          <a:lstStyle/>
          <a:p>
            <a:pPr algn="just"/>
            <a:r>
              <a:rPr lang="en-US" sz="2400" b="1" i="1" dirty="0">
                <a:solidFill>
                  <a:srgbClr val="7030A0"/>
                </a:solidFill>
              </a:rPr>
              <a:t>Other organizations/municipalities may implement the concept of e-governance as implemented by NDMC. It is a great tool to improve service delivery, restoring public trust, ensure transparency, traceability and reduce human intervention. It can also help organizations to understand their citizens better and provide services more effectively and efficiently in a transparent way and find new solutions to policy challenges.</a:t>
            </a:r>
          </a:p>
          <a:p>
            <a:pPr algn="just"/>
            <a:endParaRPr lang="en-US" sz="2400" b="1" i="1" dirty="0">
              <a:solidFill>
                <a:srgbClr val="7030A0"/>
              </a:solidFill>
            </a:endParaRPr>
          </a:p>
          <a:p>
            <a:pPr algn="just"/>
            <a:r>
              <a:rPr lang="en-US" sz="2400" b="1" i="1" dirty="0">
                <a:solidFill>
                  <a:srgbClr val="7030A0"/>
                </a:solidFill>
              </a:rPr>
              <a:t>NDMC has developed more than 40+ online application for their citizen as well as their employee. Any organization can approach NDMC for functional and technical support. NDMC shall share its experiences with other organizations in developing these applications.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332092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32" name="Title 1"/>
          <p:cNvSpPr txBox="1">
            <a:spLocks/>
          </p:cNvSpPr>
          <p:nvPr/>
        </p:nvSpPr>
        <p:spPr>
          <a:xfrm>
            <a:off x="0" y="-27384"/>
            <a:ext cx="9143999"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Steps to achieve target of seamless end-to-end </a:t>
            </a:r>
          </a:p>
          <a:p>
            <a:pPr algn="l"/>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delivery of services</a:t>
            </a:r>
          </a:p>
        </p:txBody>
      </p:sp>
      <p:sp>
        <p:nvSpPr>
          <p:cNvPr id="17" name="Rectangle 16">
            <a:extLst>
              <a:ext uri="{FF2B5EF4-FFF2-40B4-BE49-F238E27FC236}">
                <a16:creationId xmlns:a16="http://schemas.microsoft.com/office/drawing/2014/main" id="{9182C036-C61F-4D2C-8BA6-4318F46401B1}"/>
              </a:ext>
            </a:extLst>
          </p:cNvPr>
          <p:cNvSpPr/>
          <p:nvPr/>
        </p:nvSpPr>
        <p:spPr>
          <a:xfrm>
            <a:off x="539552" y="1143000"/>
            <a:ext cx="8084166" cy="5486400"/>
          </a:xfrm>
          <a:prstGeom prst="rect">
            <a:avLst/>
          </a:prstGeom>
          <a:blipFill>
            <a:blip r:embed="rId2" cstate="print"/>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lIns="137160" tIns="137160" rIns="137160" bIns="137160" rtlCol="0" anchor="t"/>
          <a:lstStyle/>
          <a:p>
            <a:pPr marL="457200" indent="-457200" algn="just">
              <a:lnSpc>
                <a:spcPct val="150000"/>
              </a:lnSpc>
              <a:buFont typeface="Arial" pitchFamily="34" charset="0"/>
              <a:buChar char="•"/>
            </a:pPr>
            <a:r>
              <a:rPr lang="en-US" sz="2400" b="1" i="1" dirty="0">
                <a:solidFill>
                  <a:srgbClr val="7030A0"/>
                </a:solidFill>
              </a:rPr>
              <a:t>Identify your goals.</a:t>
            </a:r>
          </a:p>
          <a:p>
            <a:pPr marL="457200" indent="-457200" algn="just">
              <a:lnSpc>
                <a:spcPct val="150000"/>
              </a:lnSpc>
              <a:buFont typeface="Arial" pitchFamily="34" charset="0"/>
              <a:buChar char="•"/>
            </a:pPr>
            <a:r>
              <a:rPr lang="en-US" sz="2400" b="1" i="1" dirty="0">
                <a:solidFill>
                  <a:srgbClr val="7030A0"/>
                </a:solidFill>
              </a:rPr>
              <a:t>Build-up Networking Infrastructure.</a:t>
            </a:r>
          </a:p>
          <a:p>
            <a:pPr marL="457200" indent="-457200" algn="just">
              <a:lnSpc>
                <a:spcPct val="150000"/>
              </a:lnSpc>
              <a:buFont typeface="Arial" pitchFamily="34" charset="0"/>
              <a:buChar char="•"/>
            </a:pPr>
            <a:r>
              <a:rPr lang="en-US" sz="2400" b="1" i="1" dirty="0">
                <a:solidFill>
                  <a:srgbClr val="7030A0"/>
                </a:solidFill>
              </a:rPr>
              <a:t>Digitization of records.</a:t>
            </a:r>
          </a:p>
          <a:p>
            <a:pPr marL="457200" indent="-457200" algn="just">
              <a:lnSpc>
                <a:spcPct val="150000"/>
              </a:lnSpc>
              <a:buFont typeface="Arial" pitchFamily="34" charset="0"/>
              <a:buChar char="•"/>
            </a:pPr>
            <a:r>
              <a:rPr lang="en-US" sz="2400" b="1" i="1" dirty="0">
                <a:solidFill>
                  <a:srgbClr val="7030A0"/>
                </a:solidFill>
              </a:rPr>
              <a:t>Develop applications as per the need of various departments.</a:t>
            </a:r>
          </a:p>
          <a:p>
            <a:pPr marL="457200" indent="-457200" algn="just">
              <a:lnSpc>
                <a:spcPct val="150000"/>
              </a:lnSpc>
              <a:buFont typeface="Arial" pitchFamily="34" charset="0"/>
              <a:buChar char="•"/>
            </a:pPr>
            <a:r>
              <a:rPr lang="en-US" sz="2400" b="1" i="1" dirty="0">
                <a:solidFill>
                  <a:srgbClr val="7030A0"/>
                </a:solidFill>
              </a:rPr>
              <a:t>Continuous up-gradation of application on feedback of citizens.</a:t>
            </a:r>
          </a:p>
          <a:p>
            <a:pPr marL="457200" indent="-457200" algn="just">
              <a:lnSpc>
                <a:spcPct val="150000"/>
              </a:lnSpc>
              <a:buFont typeface="Arial" pitchFamily="34" charset="0"/>
              <a:buChar char="•"/>
            </a:pPr>
            <a:r>
              <a:rPr lang="en-US" sz="2400" b="1" i="1" dirty="0">
                <a:solidFill>
                  <a:srgbClr val="7030A0"/>
                </a:solidFill>
              </a:rPr>
              <a:t>Develop mobile application for wider reach of application.</a:t>
            </a:r>
          </a:p>
          <a:p>
            <a:pPr marL="457200" indent="-457200" algn="just">
              <a:lnSpc>
                <a:spcPct val="150000"/>
              </a:lnSpc>
              <a:buFont typeface="Arial" pitchFamily="34" charset="0"/>
              <a:buChar char="•"/>
            </a:pPr>
            <a:r>
              <a:rPr lang="en-US" sz="2400" b="1" i="1" dirty="0">
                <a:solidFill>
                  <a:srgbClr val="7030A0"/>
                </a:solidFill>
              </a:rPr>
              <a:t>Implement latest Technology innovations.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332092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32" name="Title 1"/>
          <p:cNvSpPr txBox="1">
            <a:spLocks/>
          </p:cNvSpPr>
          <p:nvPr/>
        </p:nvSpPr>
        <p:spPr>
          <a:xfrm>
            <a:off x="0" y="-27384"/>
            <a:ext cx="9143999" cy="914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gn="just"/>
            <a:r>
              <a:rPr lang="en-US" sz="2600" dirty="0">
                <a:solidFill>
                  <a:srgbClr val="FFFF00"/>
                </a:solidFill>
                <a:effectLst>
                  <a:outerShdw blurRad="38100" dist="38100" dir="2700000" algn="tl">
                    <a:srgbClr val="000000">
                      <a:alpha val="43137"/>
                    </a:srgbClr>
                  </a:outerShdw>
                </a:effectLst>
                <a:latin typeface="Impact" panose="020B0806030902050204" pitchFamily="34" charset="0"/>
              </a:rPr>
              <a:t>Challenges faced by NDMC during transformation process</a:t>
            </a:r>
          </a:p>
        </p:txBody>
      </p:sp>
      <p:sp>
        <p:nvSpPr>
          <p:cNvPr id="17" name="Rectangle 16">
            <a:extLst>
              <a:ext uri="{FF2B5EF4-FFF2-40B4-BE49-F238E27FC236}">
                <a16:creationId xmlns:a16="http://schemas.microsoft.com/office/drawing/2014/main" id="{9182C036-C61F-4D2C-8BA6-4318F46401B1}"/>
              </a:ext>
            </a:extLst>
          </p:cNvPr>
          <p:cNvSpPr/>
          <p:nvPr/>
        </p:nvSpPr>
        <p:spPr>
          <a:xfrm>
            <a:off x="539552" y="1143000"/>
            <a:ext cx="8084166" cy="3240360"/>
          </a:xfrm>
          <a:prstGeom prst="rect">
            <a:avLst/>
          </a:prstGeom>
          <a:blipFill>
            <a:blip r:embed="rId2" cstate="print"/>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lIns="137160" tIns="137160" rIns="137160" bIns="137160" rtlCol="0" anchor="t"/>
          <a:lstStyle/>
          <a:p>
            <a:pPr marL="457200" indent="-457200" algn="just">
              <a:buAutoNum type="arabicPeriod"/>
            </a:pPr>
            <a:endParaRPr lang="en-US" sz="2400" b="1" i="1" dirty="0">
              <a:solidFill>
                <a:srgbClr val="7030A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
        <p:nvSpPr>
          <p:cNvPr id="6" name="Rectangle 5">
            <a:extLst>
              <a:ext uri="{FF2B5EF4-FFF2-40B4-BE49-F238E27FC236}">
                <a16:creationId xmlns:a16="http://schemas.microsoft.com/office/drawing/2014/main" id="{9182C036-C61F-4D2C-8BA6-4318F46401B1}"/>
              </a:ext>
            </a:extLst>
          </p:cNvPr>
          <p:cNvSpPr/>
          <p:nvPr/>
        </p:nvSpPr>
        <p:spPr>
          <a:xfrm>
            <a:off x="381000" y="1219200"/>
            <a:ext cx="8388966" cy="5181600"/>
          </a:xfrm>
          <a:prstGeom prst="rect">
            <a:avLst/>
          </a:prstGeom>
          <a:blipFill>
            <a:blip r:embed="rId2" cstate="print"/>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lIns="137160" tIns="137160" rIns="137160" bIns="137160" rtlCol="0" anchor="t"/>
          <a:lstStyle/>
          <a:p>
            <a:pPr marL="233363" indent="-233363" algn="just">
              <a:buFont typeface="Arial" pitchFamily="34" charset="0"/>
              <a:buChar char="•"/>
            </a:pPr>
            <a:r>
              <a:rPr lang="en-US" b="1" i="1" dirty="0">
                <a:solidFill>
                  <a:srgbClr val="C00000"/>
                </a:solidFill>
              </a:rPr>
              <a:t>No Change Management </a:t>
            </a:r>
            <a:r>
              <a:rPr lang="en-US" b="1" i="1" dirty="0">
                <a:solidFill>
                  <a:srgbClr val="7030A0"/>
                </a:solidFill>
              </a:rPr>
              <a:t>- Having a strong change management culture is vital for any organization success. Inertia to change is a major road block in implementation of any project.</a:t>
            </a:r>
          </a:p>
          <a:p>
            <a:pPr marL="233363" indent="-233363" algn="just">
              <a:buFont typeface="Arial" pitchFamily="34" charset="0"/>
              <a:buChar char="•"/>
            </a:pPr>
            <a:endParaRPr lang="en-US" b="1" i="1" dirty="0">
              <a:solidFill>
                <a:srgbClr val="7030A0"/>
              </a:solidFill>
            </a:endParaRPr>
          </a:p>
          <a:p>
            <a:pPr marL="233363" indent="-233363" algn="just">
              <a:buFont typeface="Arial" pitchFamily="34" charset="0"/>
              <a:buChar char="•"/>
            </a:pPr>
            <a:r>
              <a:rPr lang="en-US" b="1" i="1" dirty="0">
                <a:solidFill>
                  <a:srgbClr val="C00000"/>
                </a:solidFill>
              </a:rPr>
              <a:t>Selection of Software &amp; Technology</a:t>
            </a:r>
            <a:r>
              <a:rPr lang="en-US" b="1" i="1" dirty="0">
                <a:solidFill>
                  <a:srgbClr val="7030A0"/>
                </a:solidFill>
              </a:rPr>
              <a:t> – Selection of suitable application and technology as per end user requirement.</a:t>
            </a:r>
          </a:p>
          <a:p>
            <a:pPr marL="233363" indent="-233363" algn="just">
              <a:buFont typeface="Arial" pitchFamily="34" charset="0"/>
              <a:buChar char="•"/>
            </a:pPr>
            <a:endParaRPr lang="en-US" b="1" i="1" dirty="0">
              <a:solidFill>
                <a:srgbClr val="C00000"/>
              </a:solidFill>
            </a:endParaRPr>
          </a:p>
          <a:p>
            <a:pPr marL="233363" indent="-233363" algn="just">
              <a:buFont typeface="Arial" pitchFamily="34" charset="0"/>
              <a:buChar char="•"/>
            </a:pPr>
            <a:r>
              <a:rPr lang="en-US" b="1" i="1" dirty="0">
                <a:solidFill>
                  <a:srgbClr val="C00000"/>
                </a:solidFill>
              </a:rPr>
              <a:t>Driving Adoption of New Tools &amp; Processes</a:t>
            </a:r>
            <a:r>
              <a:rPr lang="en-US" b="1" i="1" dirty="0">
                <a:solidFill>
                  <a:srgbClr val="7030A0"/>
                </a:solidFill>
              </a:rPr>
              <a:t> – New process and technologies often present challenges in the form of resistance to change from tenured employees who feel there is nothing wrong with the way they are currently doing things.</a:t>
            </a:r>
          </a:p>
          <a:p>
            <a:pPr marL="233363" indent="-233363" algn="just">
              <a:buFont typeface="Arial" pitchFamily="34" charset="0"/>
              <a:buChar char="•"/>
            </a:pPr>
            <a:endParaRPr lang="en-US" b="1" i="1" dirty="0">
              <a:solidFill>
                <a:srgbClr val="7030A0"/>
              </a:solidFill>
            </a:endParaRPr>
          </a:p>
          <a:p>
            <a:pPr marL="233363" indent="-233363" algn="just">
              <a:buFont typeface="Arial" pitchFamily="34" charset="0"/>
              <a:buChar char="•"/>
            </a:pPr>
            <a:r>
              <a:rPr lang="en-US" b="1" i="1" dirty="0">
                <a:solidFill>
                  <a:srgbClr val="C00000"/>
                </a:solidFill>
              </a:rPr>
              <a:t>Continuous Evolution of citizen needs</a:t>
            </a:r>
            <a:r>
              <a:rPr lang="en-US" b="1" i="1" dirty="0">
                <a:solidFill>
                  <a:srgbClr val="7030A0"/>
                </a:solidFill>
              </a:rPr>
              <a:t> – Organizations are always evolving and Covid-19 pandemic accelerated this. Therefore digital transformation is not an easy process and intensive transformation efforts can take year to accomplish.</a:t>
            </a:r>
          </a:p>
          <a:p>
            <a:pPr marL="233363" indent="-233363" algn="just">
              <a:buFont typeface="Arial" pitchFamily="34" charset="0"/>
              <a:buChar char="•"/>
            </a:pPr>
            <a:endParaRPr lang="en-US" b="1" i="1" dirty="0">
              <a:solidFill>
                <a:srgbClr val="7030A0"/>
              </a:solidFill>
            </a:endParaRPr>
          </a:p>
          <a:p>
            <a:pPr marL="233363" indent="-233363" algn="just">
              <a:buFont typeface="Arial" pitchFamily="34" charset="0"/>
              <a:buChar char="•"/>
            </a:pPr>
            <a:r>
              <a:rPr lang="en-US" b="1" i="1" dirty="0">
                <a:solidFill>
                  <a:srgbClr val="C00000"/>
                </a:solidFill>
              </a:rPr>
              <a:t>Lack of Proper computer Skills </a:t>
            </a:r>
            <a:r>
              <a:rPr lang="en-US" b="1" i="1" dirty="0">
                <a:solidFill>
                  <a:srgbClr val="7030A0"/>
                </a:solidFill>
              </a:rPr>
              <a:t>– For successful usage of IT based applications, department required employee having proper computer skills. To train end users intensive training programs for employees are required.</a:t>
            </a:r>
          </a:p>
        </p:txBody>
      </p:sp>
    </p:spTree>
    <p:extLst>
      <p:ext uri="{BB962C8B-B14F-4D97-AF65-F5344CB8AC3E}">
        <p14:creationId xmlns:p14="http://schemas.microsoft.com/office/powerpoint/2010/main" val="332092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520" y="1844825"/>
            <a:ext cx="8640960" cy="1440160"/>
          </a:xfrm>
        </p:spPr>
        <p:txBody>
          <a:bodyPr>
            <a:noAutofit/>
          </a:bodyPr>
          <a:lstStyle/>
          <a:p>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ea typeface="+mn-ea"/>
                <a:cs typeface="+mn-cs"/>
              </a:rPr>
              <a:t>THANK  YOU!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3284984"/>
            <a:ext cx="1847995" cy="2099785"/>
          </a:xfrm>
          <a:prstGeom prst="rect">
            <a:avLst/>
          </a:prstGeom>
        </p:spPr>
      </p:pic>
    </p:spTree>
    <p:extLst>
      <p:ext uri="{BB962C8B-B14F-4D97-AF65-F5344CB8AC3E}">
        <p14:creationId xmlns:p14="http://schemas.microsoft.com/office/powerpoint/2010/main" val="4057559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990600"/>
            <a:ext cx="4800600" cy="5620991"/>
          </a:xfrm>
        </p:spPr>
        <p:txBody>
          <a:bodyPr>
            <a:noAutofit/>
          </a:bodyPr>
          <a:lstStyle/>
          <a:p>
            <a:pPr marL="0" indent="0" algn="just">
              <a:buNone/>
            </a:pPr>
            <a:r>
              <a:rPr lang="en-US" sz="1750" b="1" dirty="0"/>
              <a:t>Digital India program, an initiative by </a:t>
            </a:r>
            <a:r>
              <a:rPr lang="en-US" sz="1750" b="1" dirty="0" err="1"/>
              <a:t>Hon’ble</a:t>
            </a:r>
            <a:r>
              <a:rPr lang="en-US" sz="1750" b="1" dirty="0"/>
              <a:t> Prime Minister emerged with the idea to provide government services to citizens electronically, create digitally literate citizens, and eventually transform India into a digitally empowered economy. </a:t>
            </a:r>
          </a:p>
          <a:p>
            <a:pPr marL="0" indent="0" algn="just">
              <a:buNone/>
            </a:pPr>
            <a:r>
              <a:rPr lang="en-US" sz="1750" b="1" dirty="0"/>
              <a:t> </a:t>
            </a:r>
          </a:p>
          <a:p>
            <a:pPr marL="0" indent="0" algn="just">
              <a:buNone/>
            </a:pPr>
            <a:r>
              <a:rPr lang="en-US" sz="1750" b="1" dirty="0"/>
              <a:t>NEW DELHI MUNICIPAL COUNCIL working with the aim of transforming NEW DELHI MUNICIPAL COUNCIL into Digital Municipal Organization.</a:t>
            </a:r>
            <a:endParaRPr lang="en-IN" sz="1750" b="1" dirty="0"/>
          </a:p>
          <a:p>
            <a:pPr marL="0" indent="0" algn="just">
              <a:buNone/>
            </a:pPr>
            <a:endParaRPr lang="en-US" sz="1750" b="1" dirty="0"/>
          </a:p>
          <a:p>
            <a:pPr marL="0" indent="0" algn="just">
              <a:buNone/>
            </a:pPr>
            <a:r>
              <a:rPr lang="en-US" sz="1750" b="1" dirty="0"/>
              <a:t>New Delhi Municipal Council (NDMC) has taken several IT based initiatives through technology intervention for strengthening of e-Governance and m-Governance to improve efficiency and effectiveness in providing civic services in an equitable, non-discretionary and transparent manner.</a:t>
            </a:r>
          </a:p>
        </p:txBody>
      </p:sp>
      <p:pic>
        <p:nvPicPr>
          <p:cNvPr id="5" name="Picture 2" descr="https://encrypted-tbn2.gstatic.com/images?q=tbn:ANd9GcQJ5wtZ4CrAnaTYmYKU2pS7zF7F8b-XjDOnBSIlWji_75DDQfjRPQ"/>
          <p:cNvPicPr>
            <a:picLocks noChangeAspect="1" noChangeArrowheads="1"/>
          </p:cNvPicPr>
          <p:nvPr/>
        </p:nvPicPr>
        <p:blipFill>
          <a:blip r:embed="rId2" cstate="print"/>
          <a:srcRect/>
          <a:stretch>
            <a:fillRect/>
          </a:stretch>
        </p:blipFill>
        <p:spPr bwMode="auto">
          <a:xfrm>
            <a:off x="5150296" y="980728"/>
            <a:ext cx="3886200" cy="5688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a:xfrm>
            <a:off x="0" y="0"/>
            <a:ext cx="9144000" cy="792162"/>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NDMC BEING DIGITAL MUNICIPAL ORGANIZATION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3083160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990600"/>
            <a:ext cx="4800600" cy="5620991"/>
          </a:xfrm>
        </p:spPr>
        <p:txBody>
          <a:bodyPr>
            <a:noAutofit/>
          </a:bodyPr>
          <a:lstStyle/>
          <a:p>
            <a:pPr marL="0" indent="0" algn="just">
              <a:buNone/>
            </a:pPr>
            <a:endParaRPr lang="en-US" sz="1800" b="1" dirty="0"/>
          </a:p>
          <a:p>
            <a:pPr algn="just">
              <a:buFont typeface="Wingdings" panose="05000000000000000000" pitchFamily="2" charset="2"/>
              <a:buChar char="q"/>
            </a:pPr>
            <a:r>
              <a:rPr lang="en-US" sz="2400" b="1" dirty="0"/>
              <a:t>Developing Citizen Centric web applications and Mobile applications to minimize the physical contact with the citizen.</a:t>
            </a:r>
          </a:p>
          <a:p>
            <a:pPr algn="just">
              <a:buFont typeface="Wingdings" panose="05000000000000000000" pitchFamily="2" charset="2"/>
              <a:buChar char="q"/>
            </a:pPr>
            <a:r>
              <a:rPr lang="en-US" sz="2400" b="1" dirty="0"/>
              <a:t>Developing Employees friendly applications for improving work efficiency. </a:t>
            </a:r>
          </a:p>
          <a:p>
            <a:pPr algn="just">
              <a:buFont typeface="Wingdings" panose="05000000000000000000" pitchFamily="2" charset="2"/>
              <a:buChar char="q"/>
            </a:pPr>
            <a:r>
              <a:rPr lang="en-US" sz="2400" b="1" dirty="0"/>
              <a:t>To make web applications and Database more secure and robust to avoid cyber attack.</a:t>
            </a:r>
            <a:endParaRPr lang="en-US" sz="1800" b="1" dirty="0"/>
          </a:p>
          <a:p>
            <a:pPr marL="285750" indent="-228600" algn="just" fontAlgn="auto">
              <a:spcBef>
                <a:spcPts val="0"/>
              </a:spcBef>
              <a:spcAft>
                <a:spcPts val="1200"/>
              </a:spcAft>
              <a:buNone/>
              <a:defRPr/>
            </a:pPr>
            <a:endParaRPr lang="en-IN" sz="1800" b="1" dirty="0">
              <a:solidFill>
                <a:srgbClr val="002060"/>
              </a:solidFill>
              <a:latin typeface="+mj-lt"/>
            </a:endParaRPr>
          </a:p>
        </p:txBody>
      </p:sp>
      <p:sp>
        <p:nvSpPr>
          <p:cNvPr id="11" name="Title 1"/>
          <p:cNvSpPr txBox="1">
            <a:spLocks/>
          </p:cNvSpPr>
          <p:nvPr/>
        </p:nvSpPr>
        <p:spPr>
          <a:xfrm>
            <a:off x="1" y="0"/>
            <a:ext cx="9143999" cy="792162"/>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OBJECTIVES…</a:t>
            </a:r>
          </a:p>
        </p:txBody>
      </p:sp>
      <p:pic>
        <p:nvPicPr>
          <p:cNvPr id="7" name="Picture 2" descr="https://encrypted-tbn2.gstatic.com/images?q=tbn:ANd9GcQJ5wtZ4CrAnaTYmYKU2pS7zF7F8b-XjDOnBSIlWji_75DDQfjRPQ"/>
          <p:cNvPicPr>
            <a:picLocks noChangeAspect="1" noChangeArrowheads="1"/>
          </p:cNvPicPr>
          <p:nvPr/>
        </p:nvPicPr>
        <p:blipFill>
          <a:blip r:embed="rId2" cstate="print"/>
          <a:srcRect/>
          <a:stretch>
            <a:fillRect/>
          </a:stretch>
        </p:blipFill>
        <p:spPr bwMode="auto">
          <a:xfrm>
            <a:off x="5150296" y="980728"/>
            <a:ext cx="3886200" cy="5688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1940406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45" name="Rectangle 44"/>
          <p:cNvSpPr/>
          <p:nvPr/>
        </p:nvSpPr>
        <p:spPr>
          <a:xfrm>
            <a:off x="531552" y="1014748"/>
            <a:ext cx="2365601" cy="5498210"/>
          </a:xfrm>
          <a:prstGeom prst="rect">
            <a:avLst/>
          </a:prstGeom>
          <a:blipFill>
            <a:blip r:embed="rId2" cstate="print"/>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effectLst>
                  <a:outerShdw blurRad="38100" dist="38100" dir="2700000" algn="tl">
                    <a:srgbClr val="000000">
                      <a:alpha val="43137"/>
                    </a:srgbClr>
                  </a:outerShdw>
                </a:effectLst>
                <a:latin typeface="+mj-lt"/>
              </a:rPr>
              <a:t>G2C</a:t>
            </a:r>
          </a:p>
          <a:p>
            <a:pPr algn="ctr"/>
            <a:r>
              <a:rPr lang="en-US" b="1" dirty="0">
                <a:solidFill>
                  <a:srgbClr val="C00000"/>
                </a:solidFill>
                <a:effectLst>
                  <a:outerShdw blurRad="38100" dist="38100" dir="2700000" algn="tl">
                    <a:srgbClr val="000000">
                      <a:alpha val="43137"/>
                    </a:srgbClr>
                  </a:outerShdw>
                </a:effectLst>
                <a:latin typeface="+mj-lt"/>
              </a:rPr>
              <a:t>Government to </a:t>
            </a:r>
          </a:p>
          <a:p>
            <a:pPr algn="ctr"/>
            <a:r>
              <a:rPr lang="en-US" b="1" dirty="0">
                <a:solidFill>
                  <a:srgbClr val="C00000"/>
                </a:solidFill>
                <a:effectLst>
                  <a:outerShdw blurRad="38100" dist="38100" dir="2700000" algn="tl">
                    <a:srgbClr val="000000">
                      <a:alpha val="43137"/>
                    </a:srgbClr>
                  </a:outerShdw>
                </a:effectLst>
                <a:latin typeface="+mj-lt"/>
              </a:rPr>
              <a:t>Citizen</a:t>
            </a:r>
          </a:p>
          <a:p>
            <a:pPr algn="ctr"/>
            <a:endParaRPr lang="en-US" sz="1500" dirty="0">
              <a:solidFill>
                <a:schemeClr val="tx1"/>
              </a:solidFill>
              <a:latin typeface="+mj-lt"/>
            </a:endParaRPr>
          </a:p>
          <a:p>
            <a:pPr marL="214313" indent="-214313">
              <a:buFont typeface="Arial" pitchFamily="34" charset="0"/>
              <a:buChar char="•"/>
            </a:pPr>
            <a:r>
              <a:rPr lang="en-US" sz="1500" b="1" dirty="0">
                <a:solidFill>
                  <a:schemeClr val="tx1"/>
                </a:solidFill>
                <a:latin typeface="Arial" pitchFamily="34" charset="0"/>
                <a:cs typeface="Arial" pitchFamily="34" charset="0"/>
              </a:rPr>
              <a:t>Online Birth / Death Certificate</a:t>
            </a:r>
          </a:p>
          <a:p>
            <a:pPr marL="214313" indent="-214313">
              <a:buFont typeface="Arial" pitchFamily="34" charset="0"/>
              <a:buChar char="•"/>
            </a:pPr>
            <a:r>
              <a:rPr lang="en-US" sz="1500" b="1" dirty="0">
                <a:solidFill>
                  <a:schemeClr val="tx1"/>
                </a:solidFill>
                <a:latin typeface="Arial" pitchFamily="34" charset="0"/>
                <a:cs typeface="Arial" pitchFamily="34" charset="0"/>
              </a:rPr>
              <a:t>Online Payment of Utility Bills</a:t>
            </a:r>
          </a:p>
          <a:p>
            <a:pPr marL="214313" indent="-214313">
              <a:buFont typeface="Arial" pitchFamily="34" charset="0"/>
              <a:buChar char="•"/>
            </a:pPr>
            <a:r>
              <a:rPr lang="en-US" sz="1400" b="1" dirty="0">
                <a:solidFill>
                  <a:schemeClr val="tx1"/>
                </a:solidFill>
                <a:latin typeface="Arial" pitchFamily="34" charset="0"/>
                <a:cs typeface="Arial" pitchFamily="34" charset="0"/>
              </a:rPr>
              <a:t>Online Name Inclusion </a:t>
            </a:r>
            <a:r>
              <a:rPr lang="en-US" sz="1500" b="1" dirty="0">
                <a:solidFill>
                  <a:schemeClr val="tx1"/>
                </a:solidFill>
                <a:latin typeface="Arial" pitchFamily="34" charset="0"/>
                <a:cs typeface="Arial" pitchFamily="34" charset="0"/>
              </a:rPr>
              <a:t>for New Born</a:t>
            </a:r>
          </a:p>
          <a:p>
            <a:pPr marL="214313" indent="-214313">
              <a:buFont typeface="Arial" pitchFamily="34" charset="0"/>
              <a:buChar char="•"/>
            </a:pPr>
            <a:r>
              <a:rPr lang="en-US" sz="1500" b="1" dirty="0">
                <a:solidFill>
                  <a:schemeClr val="tx1"/>
                </a:solidFill>
                <a:latin typeface="Arial" pitchFamily="34" charset="0"/>
                <a:cs typeface="Arial" pitchFamily="34" charset="0"/>
              </a:rPr>
              <a:t>Online Barat </a:t>
            </a:r>
            <a:r>
              <a:rPr lang="en-US" sz="1500" b="1" dirty="0" err="1">
                <a:solidFill>
                  <a:schemeClr val="tx1"/>
                </a:solidFill>
                <a:latin typeface="Arial" pitchFamily="34" charset="0"/>
                <a:cs typeface="Arial" pitchFamily="34" charset="0"/>
              </a:rPr>
              <a:t>Ghar</a:t>
            </a:r>
            <a:r>
              <a:rPr lang="en-US" sz="1500" b="1" dirty="0">
                <a:solidFill>
                  <a:schemeClr val="tx1"/>
                </a:solidFill>
                <a:latin typeface="Arial" pitchFamily="34" charset="0"/>
                <a:cs typeface="Arial" pitchFamily="34" charset="0"/>
              </a:rPr>
              <a:t> / Venue Booking</a:t>
            </a:r>
          </a:p>
          <a:p>
            <a:pPr marL="214313" indent="-214313">
              <a:buFont typeface="Wingdings" pitchFamily="2" charset="2"/>
              <a:buChar char="§"/>
            </a:pPr>
            <a:r>
              <a:rPr lang="en-US" sz="1500" b="1" dirty="0" err="1">
                <a:solidFill>
                  <a:schemeClr val="tx1"/>
                </a:solidFill>
                <a:latin typeface="Arial" pitchFamily="34" charset="0"/>
                <a:cs typeface="Arial" pitchFamily="34" charset="0"/>
              </a:rPr>
              <a:t>LoveMyTree</a:t>
            </a:r>
            <a:r>
              <a:rPr lang="en-US" sz="1500" b="1" dirty="0">
                <a:solidFill>
                  <a:schemeClr val="tx1"/>
                </a:solidFill>
                <a:latin typeface="Arial" pitchFamily="34" charset="0"/>
                <a:cs typeface="Arial" pitchFamily="34" charset="0"/>
              </a:rPr>
              <a:t>: QR Code on Tree</a:t>
            </a:r>
          </a:p>
          <a:p>
            <a:pPr marL="214313" indent="-214313">
              <a:buFont typeface="Wingdings" pitchFamily="2" charset="2"/>
              <a:buChar char="§"/>
            </a:pPr>
            <a:r>
              <a:rPr lang="en-US" sz="1500" b="1" dirty="0">
                <a:solidFill>
                  <a:schemeClr val="tx1"/>
                </a:solidFill>
                <a:latin typeface="Arial" pitchFamily="34" charset="0"/>
                <a:cs typeface="Arial" pitchFamily="34" charset="0"/>
              </a:rPr>
              <a:t>UMANG</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Medical Store – Stock Monitoring</a:t>
            </a:r>
          </a:p>
          <a:p>
            <a:pPr marL="214313" indent="-214313">
              <a:buFont typeface="Wingdings" pitchFamily="2" charset="2"/>
              <a:buChar char="§"/>
            </a:pPr>
            <a:r>
              <a:rPr lang="en-US" sz="1500" b="1" dirty="0">
                <a:solidFill>
                  <a:schemeClr val="tx1"/>
                </a:solidFill>
                <a:latin typeface="Arial" pitchFamily="34" charset="0"/>
                <a:cs typeface="Arial" pitchFamily="34" charset="0"/>
              </a:rPr>
              <a:t>E-Hospital</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Inoculation Slot Booking (Yellow Fever Vaccination)</a:t>
            </a:r>
          </a:p>
          <a:p>
            <a:pPr marL="214313" indent="-214313">
              <a:buFont typeface="Wingdings" pitchFamily="2" charset="2"/>
              <a:buChar char="§"/>
            </a:pPr>
            <a:r>
              <a:rPr lang="en-US" sz="1500" b="1" dirty="0">
                <a:solidFill>
                  <a:schemeClr val="tx1"/>
                </a:solidFill>
                <a:latin typeface="Arial" pitchFamily="34" charset="0"/>
                <a:cs typeface="Arial" pitchFamily="34" charset="0"/>
              </a:rPr>
              <a:t>Property Tax</a:t>
            </a:r>
          </a:p>
          <a:p>
            <a:pPr marL="214313" indent="-214313">
              <a:buFont typeface="Wingdings" pitchFamily="2" charset="2"/>
              <a:buChar char="§"/>
            </a:pPr>
            <a:r>
              <a:rPr lang="en-US" sz="1500" b="1" dirty="0">
                <a:solidFill>
                  <a:schemeClr val="tx1"/>
                </a:solidFill>
                <a:latin typeface="Arial" pitchFamily="34" charset="0"/>
                <a:cs typeface="Arial" pitchFamily="34" charset="0"/>
              </a:rPr>
              <a:t>E-Waste</a:t>
            </a:r>
          </a:p>
        </p:txBody>
      </p:sp>
      <p:sp>
        <p:nvSpPr>
          <p:cNvPr id="28" name="Rectangle 27"/>
          <p:cNvSpPr/>
          <p:nvPr/>
        </p:nvSpPr>
        <p:spPr>
          <a:xfrm>
            <a:off x="2986960" y="1014892"/>
            <a:ext cx="1885950" cy="5485942"/>
          </a:xfrm>
          <a:prstGeom prst="rect">
            <a:avLst/>
          </a:prstGeom>
          <a:blipFill>
            <a:blip r:embed="rId2" cstate="print"/>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effectLst>
                  <a:outerShdw blurRad="38100" dist="38100" dir="2700000" algn="tl">
                    <a:srgbClr val="000000">
                      <a:alpha val="43137"/>
                    </a:srgbClr>
                  </a:outerShdw>
                </a:effectLst>
                <a:latin typeface="+mj-lt"/>
              </a:rPr>
              <a:t>G2B</a:t>
            </a:r>
          </a:p>
          <a:p>
            <a:pPr algn="ctr"/>
            <a:r>
              <a:rPr lang="en-US" b="1" dirty="0">
                <a:solidFill>
                  <a:srgbClr val="C00000"/>
                </a:solidFill>
                <a:effectLst>
                  <a:outerShdw blurRad="38100" dist="38100" dir="2700000" algn="tl">
                    <a:srgbClr val="000000">
                      <a:alpha val="43137"/>
                    </a:srgbClr>
                  </a:outerShdw>
                </a:effectLst>
                <a:latin typeface="+mj-lt"/>
              </a:rPr>
              <a:t>Government to </a:t>
            </a:r>
          </a:p>
          <a:p>
            <a:pPr algn="ctr"/>
            <a:r>
              <a:rPr lang="en-US" b="1" dirty="0">
                <a:solidFill>
                  <a:srgbClr val="C00000"/>
                </a:solidFill>
                <a:effectLst>
                  <a:outerShdw blurRad="38100" dist="38100" dir="2700000" algn="tl">
                    <a:srgbClr val="000000">
                      <a:alpha val="43137"/>
                    </a:srgbClr>
                  </a:outerShdw>
                </a:effectLst>
                <a:latin typeface="+mj-lt"/>
              </a:rPr>
              <a:t>Businesses</a:t>
            </a:r>
          </a:p>
          <a:p>
            <a:pPr algn="ctr"/>
            <a:endParaRPr lang="en-US" b="1" dirty="0">
              <a:solidFill>
                <a:schemeClr val="tx1"/>
              </a:solidFill>
              <a:latin typeface="+mj-lt"/>
            </a:endParaRPr>
          </a:p>
          <a:p>
            <a:pPr marL="214313" indent="-214313">
              <a:buFont typeface="Wingdings" pitchFamily="2" charset="2"/>
              <a:buChar char="§"/>
            </a:pPr>
            <a:r>
              <a:rPr lang="en-US" sz="1500" b="1" dirty="0">
                <a:solidFill>
                  <a:schemeClr val="tx1"/>
                </a:solidFill>
                <a:latin typeface="Arial" pitchFamily="34" charset="0"/>
                <a:cs typeface="Arial" pitchFamily="34" charset="0"/>
              </a:rPr>
              <a:t>Building Plan Approval</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Mutation of Property</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Health Trade License</a:t>
            </a:r>
          </a:p>
          <a:p>
            <a:pPr marL="214313" indent="-214313">
              <a:buFont typeface="Wingdings" pitchFamily="2" charset="2"/>
              <a:buChar char="§"/>
            </a:pPr>
            <a:r>
              <a:rPr lang="en-US" sz="1500" b="1" dirty="0">
                <a:solidFill>
                  <a:schemeClr val="tx1"/>
                </a:solidFill>
                <a:latin typeface="Arial" pitchFamily="34" charset="0"/>
                <a:cs typeface="Arial" pitchFamily="34" charset="0"/>
              </a:rPr>
              <a:t>Bill Tracking System (Vendor Payment Tracking)</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Road cutting permission</a:t>
            </a:r>
          </a:p>
        </p:txBody>
      </p:sp>
      <p:sp>
        <p:nvSpPr>
          <p:cNvPr id="30" name="Rectangle 29"/>
          <p:cNvSpPr/>
          <p:nvPr/>
        </p:nvSpPr>
        <p:spPr>
          <a:xfrm>
            <a:off x="4939070" y="1008274"/>
            <a:ext cx="1770805" cy="5508104"/>
          </a:xfrm>
          <a:prstGeom prst="rect">
            <a:avLst/>
          </a:prstGeom>
          <a:blipFill>
            <a:blip r:embed="rId2" cstate="print"/>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C00000"/>
                </a:solidFill>
                <a:effectLst>
                  <a:outerShdw blurRad="38100" dist="38100" dir="2700000" algn="tl">
                    <a:srgbClr val="000000">
                      <a:alpha val="43137"/>
                    </a:srgbClr>
                  </a:outerShdw>
                </a:effectLst>
                <a:latin typeface="+mj-lt"/>
              </a:rPr>
              <a:t>G2E</a:t>
            </a:r>
          </a:p>
          <a:p>
            <a:pPr algn="ctr"/>
            <a:r>
              <a:rPr lang="en-US" sz="2000" b="1" dirty="0">
                <a:solidFill>
                  <a:srgbClr val="C00000"/>
                </a:solidFill>
                <a:effectLst>
                  <a:outerShdw blurRad="38100" dist="38100" dir="2700000" algn="tl">
                    <a:srgbClr val="000000">
                      <a:alpha val="43137"/>
                    </a:srgbClr>
                  </a:outerShdw>
                </a:effectLst>
                <a:latin typeface="+mj-lt"/>
              </a:rPr>
              <a:t>Government to Employee</a:t>
            </a:r>
          </a:p>
          <a:p>
            <a:pPr algn="ctr"/>
            <a:endParaRPr lang="en-US" sz="2000" b="1" dirty="0">
              <a:solidFill>
                <a:schemeClr val="tx1"/>
              </a:solidFill>
              <a:latin typeface="+mj-lt"/>
            </a:endParaRPr>
          </a:p>
          <a:p>
            <a:pPr marL="214313" indent="-214313">
              <a:buFont typeface="Wingdings" pitchFamily="2" charset="2"/>
              <a:buChar char="§"/>
            </a:pPr>
            <a:r>
              <a:rPr lang="en-US" sz="1500" b="1" dirty="0">
                <a:solidFill>
                  <a:schemeClr val="tx1"/>
                </a:solidFill>
                <a:latin typeface="Arial" pitchFamily="34" charset="0"/>
                <a:cs typeface="Arial" pitchFamily="34" charset="0"/>
              </a:rPr>
              <a:t>Pensioner Portal</a:t>
            </a:r>
          </a:p>
          <a:p>
            <a:pPr marL="214313" indent="-214313">
              <a:buFont typeface="Wingdings" pitchFamily="2" charset="2"/>
              <a:buChar char="§"/>
            </a:pPr>
            <a:r>
              <a:rPr lang="en-US" sz="1500" b="1" dirty="0">
                <a:solidFill>
                  <a:schemeClr val="tx1"/>
                </a:solidFill>
                <a:latin typeface="Arial" pitchFamily="34" charset="0"/>
                <a:cs typeface="Arial" pitchFamily="34" charset="0"/>
              </a:rPr>
              <a:t>Pay-slip / Form 16 / GPF / Pay-slip etc.</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Vigilance NOC</a:t>
            </a:r>
          </a:p>
          <a:p>
            <a:pPr marL="214313" indent="-214313">
              <a:buFont typeface="Wingdings" pitchFamily="2" charset="2"/>
              <a:buChar char="§"/>
            </a:pPr>
            <a:r>
              <a:rPr lang="en-US" sz="1500" b="1" dirty="0">
                <a:solidFill>
                  <a:schemeClr val="tx1"/>
                </a:solidFill>
                <a:latin typeface="Arial" pitchFamily="34" charset="0"/>
                <a:cs typeface="Arial" pitchFamily="34" charset="0"/>
              </a:rPr>
              <a:t>GIS Mapping</a:t>
            </a:r>
          </a:p>
        </p:txBody>
      </p:sp>
      <p:sp>
        <p:nvSpPr>
          <p:cNvPr id="8" name="Rectangle 7"/>
          <p:cNvSpPr/>
          <p:nvPr/>
        </p:nvSpPr>
        <p:spPr>
          <a:xfrm>
            <a:off x="6771811" y="1000108"/>
            <a:ext cx="1872155" cy="5503117"/>
          </a:xfrm>
          <a:prstGeom prst="rect">
            <a:avLst/>
          </a:prstGeom>
          <a:blipFill>
            <a:blip r:embed="rId2" cstate="print"/>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effectLst>
                  <a:outerShdw blurRad="38100" dist="38100" dir="2700000" algn="tl">
                    <a:srgbClr val="000000">
                      <a:alpha val="43137"/>
                    </a:srgbClr>
                  </a:outerShdw>
                </a:effectLst>
                <a:latin typeface="+mj-lt"/>
              </a:rPr>
              <a:t>Short-Term</a:t>
            </a:r>
          </a:p>
          <a:p>
            <a:pPr algn="ctr"/>
            <a:r>
              <a:rPr lang="en-US" b="1" dirty="0">
                <a:solidFill>
                  <a:srgbClr val="C00000"/>
                </a:solidFill>
                <a:effectLst>
                  <a:outerShdw blurRad="38100" dist="38100" dir="2700000" algn="tl">
                    <a:srgbClr val="000000">
                      <a:alpha val="43137"/>
                    </a:srgbClr>
                  </a:outerShdw>
                </a:effectLst>
                <a:latin typeface="+mj-lt"/>
              </a:rPr>
              <a:t>Applications as per requirements</a:t>
            </a:r>
          </a:p>
          <a:p>
            <a:pPr algn="ctr"/>
            <a:endParaRPr lang="en-US" b="1" dirty="0">
              <a:solidFill>
                <a:schemeClr val="tx1"/>
              </a:solidFill>
              <a:latin typeface="+mj-lt"/>
            </a:endParaRPr>
          </a:p>
          <a:p>
            <a:pPr marL="214313" indent="-214313">
              <a:buFont typeface="Wingdings" pitchFamily="2" charset="2"/>
              <a:buChar char="§"/>
            </a:pPr>
            <a:r>
              <a:rPr lang="en-US" sz="1500" b="1" dirty="0">
                <a:solidFill>
                  <a:schemeClr val="tx1"/>
                </a:solidFill>
                <a:latin typeface="Arial" pitchFamily="34" charset="0"/>
                <a:cs typeface="Arial" pitchFamily="34" charset="0"/>
              </a:rPr>
              <a:t>Yoga Day Registration</a:t>
            </a:r>
          </a:p>
          <a:p>
            <a:pPr marL="214313" indent="-214313">
              <a:buFont typeface="Wingdings" pitchFamily="2" charset="2"/>
              <a:buChar char="§"/>
            </a:pPr>
            <a:r>
              <a:rPr lang="en-US" sz="1500" b="1" dirty="0">
                <a:solidFill>
                  <a:schemeClr val="tx1"/>
                </a:solidFill>
                <a:latin typeface="Arial" pitchFamily="34" charset="0"/>
                <a:cs typeface="Arial" pitchFamily="34" charset="0"/>
              </a:rPr>
              <a:t>Swachh Survekshan Pledge</a:t>
            </a:r>
          </a:p>
          <a:p>
            <a:pPr marL="214313" indent="-214313">
              <a:buFont typeface="Wingdings" pitchFamily="2" charset="2"/>
              <a:buChar char="§"/>
            </a:pPr>
            <a:r>
              <a:rPr lang="en-US" sz="1500" b="1" dirty="0">
                <a:solidFill>
                  <a:schemeClr val="tx1"/>
                </a:solidFill>
                <a:latin typeface="Arial" pitchFamily="34" charset="0"/>
                <a:cs typeface="Arial" pitchFamily="34" charset="0"/>
              </a:rPr>
              <a:t>Swacha Survekshan Survey</a:t>
            </a:r>
          </a:p>
          <a:p>
            <a:pPr marL="214313" indent="-214313">
              <a:buFont typeface="Wingdings" pitchFamily="2" charset="2"/>
              <a:buChar char="§"/>
            </a:pPr>
            <a:r>
              <a:rPr lang="en-US" sz="1500" b="1" dirty="0">
                <a:solidFill>
                  <a:schemeClr val="tx1"/>
                </a:solidFill>
                <a:latin typeface="Arial" pitchFamily="34" charset="0"/>
                <a:cs typeface="Arial" pitchFamily="34" charset="0"/>
              </a:rPr>
              <a:t>School Admission      Registration</a:t>
            </a:r>
          </a:p>
          <a:p>
            <a:pPr marL="214313" indent="-214313">
              <a:buFont typeface="Wingdings" pitchFamily="2" charset="2"/>
              <a:buChar char="§"/>
            </a:pPr>
            <a:r>
              <a:rPr lang="en-US" sz="1500" b="1" dirty="0">
                <a:solidFill>
                  <a:schemeClr val="tx1"/>
                </a:solidFill>
                <a:latin typeface="Arial" pitchFamily="34" charset="0"/>
                <a:cs typeface="Arial" pitchFamily="34" charset="0"/>
              </a:rPr>
              <a:t>Online JR/SR Doctor Vacancy</a:t>
            </a:r>
          </a:p>
        </p:txBody>
      </p:sp>
      <p:sp>
        <p:nvSpPr>
          <p:cNvPr id="11"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Various e-Services offered by NDMC</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1974210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1211" name="Pentagon 1210"/>
          <p:cNvSpPr/>
          <p:nvPr/>
        </p:nvSpPr>
        <p:spPr>
          <a:xfrm>
            <a:off x="491769" y="1143000"/>
            <a:ext cx="1490114" cy="2786082"/>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kern="0" dirty="0">
                <a:solidFill>
                  <a:srgbClr val="FFFF00"/>
                </a:solidFill>
                <a:latin typeface="Arial" panose="020B0604020202020204" pitchFamily="34" charset="0"/>
                <a:sym typeface="Arial"/>
              </a:rPr>
              <a:t>Birth and Death</a:t>
            </a:r>
          </a:p>
        </p:txBody>
      </p:sp>
      <p:sp>
        <p:nvSpPr>
          <p:cNvPr id="1212" name="Rectangle 1211"/>
          <p:cNvSpPr/>
          <p:nvPr/>
        </p:nvSpPr>
        <p:spPr>
          <a:xfrm>
            <a:off x="1691679" y="1143000"/>
            <a:ext cx="3286779" cy="278608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 rtlCol="0" anchor="t"/>
          <a:lstStyle/>
          <a:p>
            <a:pPr algn="just"/>
            <a:r>
              <a:rPr lang="en-US" sz="1400" b="1" dirty="0">
                <a:solidFill>
                  <a:schemeClr val="tx1"/>
                </a:solidFill>
              </a:rPr>
              <a:t>This service with in-built QR Code has been implemented free of cost, Further, inclusion of name in birth certificate after authentication of details using </a:t>
            </a:r>
            <a:r>
              <a:rPr lang="en-US" sz="1400" b="1" dirty="0" err="1">
                <a:solidFill>
                  <a:schemeClr val="tx1"/>
                </a:solidFill>
              </a:rPr>
              <a:t>Aadhar</a:t>
            </a:r>
            <a:r>
              <a:rPr lang="en-US" sz="1400" b="1" dirty="0">
                <a:solidFill>
                  <a:schemeClr val="tx1"/>
                </a:solidFill>
              </a:rPr>
              <a:t> details has also been started online to facilitate citizens. Till date 5 Lac plus birth &amp; death certificates have been issued through online system.</a:t>
            </a:r>
          </a:p>
        </p:txBody>
      </p:sp>
      <p:sp>
        <p:nvSpPr>
          <p:cNvPr id="23" name="Isosceles Triangle 22"/>
          <p:cNvSpPr/>
          <p:nvPr/>
        </p:nvSpPr>
        <p:spPr>
          <a:xfrm rot="5400000">
            <a:off x="4630580" y="2306254"/>
            <a:ext cx="1224136" cy="487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4" name="Rounded Rectangle 23"/>
          <p:cNvSpPr/>
          <p:nvPr/>
        </p:nvSpPr>
        <p:spPr>
          <a:xfrm>
            <a:off x="5580112" y="1311905"/>
            <a:ext cx="3236763" cy="244827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dirty="0">
                <a:solidFill>
                  <a:schemeClr val="tx1"/>
                </a:solidFill>
              </a:rPr>
              <a:t>The turnaround time for getting the certificates got reduced by 99%, from 7-10 days before online service was implemented to less than 5 minutes now.</a:t>
            </a:r>
          </a:p>
        </p:txBody>
      </p:sp>
      <p:sp>
        <p:nvSpPr>
          <p:cNvPr id="25"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Key Initiatives and Impact. .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
        <p:nvSpPr>
          <p:cNvPr id="15" name="Rectangle 14"/>
          <p:cNvSpPr/>
          <p:nvPr/>
        </p:nvSpPr>
        <p:spPr>
          <a:xfrm>
            <a:off x="1619672" y="4038600"/>
            <a:ext cx="3380956" cy="257176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 rtlCol="0" anchor="ctr"/>
          <a:lstStyle/>
          <a:p>
            <a:pPr algn="just"/>
            <a:r>
              <a:rPr lang="en-US" sz="1400" b="1" dirty="0">
                <a:solidFill>
                  <a:schemeClr val="tx1"/>
                </a:solidFill>
              </a:rPr>
              <a:t>The process of applying for electricity and water connections in NDMC has been digitized with definite timelines within which the departments concerned to grant sanctions to citizens applying for these services. This project has been designed to ease the application process and to prevent the citizen from having to run from pillar to post.</a:t>
            </a:r>
          </a:p>
        </p:txBody>
      </p:sp>
      <p:sp>
        <p:nvSpPr>
          <p:cNvPr id="16" name="Pentagon 15"/>
          <p:cNvSpPr/>
          <p:nvPr/>
        </p:nvSpPr>
        <p:spPr>
          <a:xfrm>
            <a:off x="491769" y="4038600"/>
            <a:ext cx="1490114" cy="2571768"/>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kern="0" dirty="0">
                <a:solidFill>
                  <a:srgbClr val="FFFF00"/>
                </a:solidFill>
                <a:latin typeface="Arial" panose="020B0604020202020204" pitchFamily="34" charset="0"/>
                <a:sym typeface="Arial"/>
              </a:rPr>
              <a:t>Electricity and Water </a:t>
            </a:r>
            <a:r>
              <a:rPr lang="en-US" sz="1400" b="1" kern="0" dirty="0">
                <a:solidFill>
                  <a:srgbClr val="FFFF00"/>
                </a:solidFill>
                <a:latin typeface="Arial" panose="020B0604020202020204" pitchFamily="34" charset="0"/>
                <a:sym typeface="Arial"/>
              </a:rPr>
              <a:t>connections</a:t>
            </a:r>
            <a:endParaRPr lang="en-US" b="1" kern="0" dirty="0">
              <a:solidFill>
                <a:srgbClr val="FFFF00"/>
              </a:solidFill>
              <a:latin typeface="Arial" panose="020B0604020202020204" pitchFamily="34" charset="0"/>
              <a:sym typeface="Arial"/>
            </a:endParaRPr>
          </a:p>
        </p:txBody>
      </p:sp>
      <p:sp>
        <p:nvSpPr>
          <p:cNvPr id="17" name="Isosceles Triangle 16"/>
          <p:cNvSpPr/>
          <p:nvPr/>
        </p:nvSpPr>
        <p:spPr>
          <a:xfrm rot="5400000">
            <a:off x="4524821" y="5185921"/>
            <a:ext cx="1408814" cy="400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18" name="Rounded Rectangle 17"/>
          <p:cNvSpPr/>
          <p:nvPr/>
        </p:nvSpPr>
        <p:spPr>
          <a:xfrm>
            <a:off x="5472696" y="4110038"/>
            <a:ext cx="3237500" cy="2571768"/>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Physical interactions with site Engineers have been eliminated. </a:t>
            </a:r>
          </a:p>
        </p:txBody>
      </p:sp>
    </p:spTree>
    <p:extLst>
      <p:ext uri="{BB962C8B-B14F-4D97-AF65-F5344CB8AC3E}">
        <p14:creationId xmlns:p14="http://schemas.microsoft.com/office/powerpoint/2010/main" val="134673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grpSp>
        <p:nvGrpSpPr>
          <p:cNvPr id="20" name="Group 19"/>
          <p:cNvGrpSpPr/>
          <p:nvPr/>
        </p:nvGrpSpPr>
        <p:grpSpPr>
          <a:xfrm>
            <a:off x="491769" y="3919518"/>
            <a:ext cx="8325106" cy="2786082"/>
            <a:chOff x="491769" y="3786190"/>
            <a:chExt cx="8325106" cy="2786082"/>
          </a:xfrm>
        </p:grpSpPr>
        <p:sp>
          <p:nvSpPr>
            <p:cNvPr id="1212" name="Rectangle 1211"/>
            <p:cNvSpPr/>
            <p:nvPr/>
          </p:nvSpPr>
          <p:spPr>
            <a:xfrm>
              <a:off x="1547665" y="3786190"/>
              <a:ext cx="3430794" cy="278608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 rtlCol="0" anchor="ctr"/>
            <a:lstStyle/>
            <a:p>
              <a:pPr algn="just"/>
              <a:r>
                <a:rPr lang="en-US" sz="1400" b="1" dirty="0">
                  <a:solidFill>
                    <a:schemeClr val="tx1"/>
                  </a:solidFill>
                </a:rPr>
                <a:t>The booking of NDMC Barat </a:t>
              </a:r>
              <a:r>
                <a:rPr lang="en-US" sz="1400" b="1" dirty="0" err="1">
                  <a:solidFill>
                    <a:schemeClr val="tx1"/>
                  </a:solidFill>
                </a:rPr>
                <a:t>Ghars</a:t>
              </a:r>
              <a:r>
                <a:rPr lang="en-US" sz="1400" b="1" dirty="0">
                  <a:solidFill>
                    <a:schemeClr val="tx1"/>
                  </a:solidFill>
                </a:rPr>
                <a:t>, water tankers, Community </a:t>
              </a:r>
              <a:r>
                <a:rPr lang="en-US" sz="1400" b="1" dirty="0" err="1">
                  <a:solidFill>
                    <a:schemeClr val="tx1"/>
                  </a:solidFill>
                </a:rPr>
                <a:t>Centres</a:t>
              </a:r>
              <a:r>
                <a:rPr lang="en-US" sz="1400" b="1" dirty="0">
                  <a:solidFill>
                    <a:schemeClr val="tx1"/>
                  </a:solidFill>
                </a:rPr>
                <a:t>, and different NDMC venues for Public Events has been made online.</a:t>
              </a:r>
            </a:p>
          </p:txBody>
        </p:sp>
        <p:sp>
          <p:nvSpPr>
            <p:cNvPr id="1211" name="Pentagon 1210"/>
            <p:cNvSpPr/>
            <p:nvPr/>
          </p:nvSpPr>
          <p:spPr>
            <a:xfrm>
              <a:off x="491769" y="3786190"/>
              <a:ext cx="1490114" cy="2786082"/>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2000" b="1" kern="0" dirty="0">
                  <a:solidFill>
                    <a:srgbClr val="FFFF00"/>
                  </a:solidFill>
                  <a:latin typeface="Arial" panose="020B0604020202020204" pitchFamily="34" charset="0"/>
                  <a:sym typeface="Arial"/>
                </a:rPr>
                <a:t>Online Booking of NDMC Venues</a:t>
              </a:r>
            </a:p>
          </p:txBody>
        </p:sp>
        <p:sp>
          <p:nvSpPr>
            <p:cNvPr id="23" name="Isosceles Triangle 22"/>
            <p:cNvSpPr/>
            <p:nvPr/>
          </p:nvSpPr>
          <p:spPr>
            <a:xfrm rot="5400000">
              <a:off x="4675351" y="4935267"/>
              <a:ext cx="1199534" cy="5404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4" name="Rounded Rectangle 23"/>
            <p:cNvSpPr/>
            <p:nvPr/>
          </p:nvSpPr>
          <p:spPr>
            <a:xfrm>
              <a:off x="5580112" y="3955095"/>
              <a:ext cx="3236763" cy="244827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Hassle free online registration without coming to NDMC facility centre physically. Till date 2061 consumers have been availed this facility. </a:t>
              </a:r>
            </a:p>
          </p:txBody>
        </p:sp>
      </p:grpSp>
      <p:sp>
        <p:nvSpPr>
          <p:cNvPr id="25"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Key Initiatives and Impact. .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grpSp>
        <p:nvGrpSpPr>
          <p:cNvPr id="15" name="Group 14"/>
          <p:cNvGrpSpPr/>
          <p:nvPr/>
        </p:nvGrpSpPr>
        <p:grpSpPr>
          <a:xfrm>
            <a:off x="491769" y="990600"/>
            <a:ext cx="8325106" cy="2786082"/>
            <a:chOff x="491769" y="3786190"/>
            <a:chExt cx="8325106" cy="2786082"/>
          </a:xfrm>
        </p:grpSpPr>
        <p:sp>
          <p:nvSpPr>
            <p:cNvPr id="16" name="Rectangle 15"/>
            <p:cNvSpPr/>
            <p:nvPr/>
          </p:nvSpPr>
          <p:spPr>
            <a:xfrm>
              <a:off x="1547665" y="3786190"/>
              <a:ext cx="3430794" cy="278608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 rtlCol="0" anchor="ctr"/>
            <a:lstStyle/>
            <a:p>
              <a:pPr algn="just"/>
              <a:r>
                <a:rPr lang="en-US" sz="1400" b="1" dirty="0">
                  <a:solidFill>
                    <a:schemeClr val="tx1"/>
                  </a:solidFill>
                </a:rPr>
                <a:t>As a part of Digital India Initiative of Government of India, NDMC has implemented various modes of online payment system like UPI, BHIM enabled Bharat QR, BBPS, NEFT/RTGS and Debit/Credit Cards.</a:t>
              </a:r>
            </a:p>
          </p:txBody>
        </p:sp>
        <p:sp>
          <p:nvSpPr>
            <p:cNvPr id="17" name="Pentagon 16"/>
            <p:cNvSpPr/>
            <p:nvPr/>
          </p:nvSpPr>
          <p:spPr>
            <a:xfrm>
              <a:off x="491769" y="3786190"/>
              <a:ext cx="1490114" cy="2786082"/>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2000" b="1" kern="0" dirty="0">
                  <a:solidFill>
                    <a:srgbClr val="FFFF00"/>
                  </a:solidFill>
                  <a:latin typeface="Arial" panose="020B0604020202020204" pitchFamily="34" charset="0"/>
                  <a:sym typeface="Arial"/>
                </a:rPr>
                <a:t>Online Payment Facilities</a:t>
              </a:r>
            </a:p>
          </p:txBody>
        </p:sp>
        <p:sp>
          <p:nvSpPr>
            <p:cNvPr id="18" name="Isosceles Triangle 17"/>
            <p:cNvSpPr/>
            <p:nvPr/>
          </p:nvSpPr>
          <p:spPr>
            <a:xfrm rot="5400000">
              <a:off x="4675351" y="4935267"/>
              <a:ext cx="1199534" cy="5404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19" name="Rounded Rectangle 18"/>
            <p:cNvSpPr/>
            <p:nvPr/>
          </p:nvSpPr>
          <p:spPr>
            <a:xfrm>
              <a:off x="5580112" y="3955095"/>
              <a:ext cx="3236763" cy="244827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Hassle free online payment. Enhancement of transparency.</a:t>
              </a:r>
            </a:p>
          </p:txBody>
        </p:sp>
      </p:grpSp>
    </p:spTree>
    <p:extLst>
      <p:ext uri="{BB962C8B-B14F-4D97-AF65-F5344CB8AC3E}">
        <p14:creationId xmlns:p14="http://schemas.microsoft.com/office/powerpoint/2010/main" val="134673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25"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Key Initiatives and Impact. .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
        <p:nvSpPr>
          <p:cNvPr id="17" name="Rectangle 16"/>
          <p:cNvSpPr/>
          <p:nvPr/>
        </p:nvSpPr>
        <p:spPr>
          <a:xfrm>
            <a:off x="1619672" y="1000108"/>
            <a:ext cx="3380956" cy="257176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 rtlCol="0" anchor="t"/>
          <a:lstStyle/>
          <a:p>
            <a:pPr algn="just"/>
            <a:r>
              <a:rPr lang="en-US" sz="1400" b="1" dirty="0">
                <a:solidFill>
                  <a:schemeClr val="tx1"/>
                </a:solidFill>
              </a:rPr>
              <a:t>NDMC has implemented e-Hospital application in collaboration which covers all the NDMCs Hospitals, Dispensaries, Poly-clinics, AYUSH </a:t>
            </a:r>
            <a:r>
              <a:rPr lang="en-US" sz="1400" b="1" dirty="0" err="1">
                <a:solidFill>
                  <a:schemeClr val="tx1"/>
                </a:solidFill>
              </a:rPr>
              <a:t>Centres</a:t>
            </a:r>
            <a:r>
              <a:rPr lang="en-US" sz="1400" b="1" dirty="0">
                <a:solidFill>
                  <a:schemeClr val="tx1"/>
                </a:solidFill>
              </a:rPr>
              <a:t> and Central Medical Store, and have modules such as Patient Registration (OPD &amp; Emergency), Billing, ORS (Online Registration System), Lab, IPD (Admission/ Transfer/ Discharge), Pharmacy &amp; Central Medical Store, etc. </a:t>
            </a:r>
          </a:p>
        </p:txBody>
      </p:sp>
      <p:sp>
        <p:nvSpPr>
          <p:cNvPr id="18" name="Pentagon 17"/>
          <p:cNvSpPr/>
          <p:nvPr/>
        </p:nvSpPr>
        <p:spPr>
          <a:xfrm>
            <a:off x="491769" y="1000108"/>
            <a:ext cx="1490114" cy="2571768"/>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000" b="1" kern="0" dirty="0">
                <a:solidFill>
                  <a:srgbClr val="FFFF00"/>
                </a:solidFill>
                <a:latin typeface="Arial" panose="020B0604020202020204" pitchFamily="34" charset="0"/>
                <a:sym typeface="Arial"/>
              </a:rPr>
              <a:t>e-Hospital</a:t>
            </a:r>
          </a:p>
        </p:txBody>
      </p:sp>
      <p:sp>
        <p:nvSpPr>
          <p:cNvPr id="19" name="Isosceles Triangle 18"/>
          <p:cNvSpPr/>
          <p:nvPr/>
        </p:nvSpPr>
        <p:spPr>
          <a:xfrm rot="5400000">
            <a:off x="4533447" y="2138803"/>
            <a:ext cx="1408814" cy="417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0" name="Rounded Rectangle 19"/>
          <p:cNvSpPr/>
          <p:nvPr/>
        </p:nvSpPr>
        <p:spPr>
          <a:xfrm>
            <a:off x="5472696" y="1071546"/>
            <a:ext cx="3237500" cy="257176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Long queue in registration for OPD have been reduced. Citizen can view the stock position of medicine in real time. In last six months, total 2,99,114 patients have been registered through e-Hospital. </a:t>
            </a:r>
          </a:p>
        </p:txBody>
      </p:sp>
      <p:sp>
        <p:nvSpPr>
          <p:cNvPr id="22" name="Pentagon 21"/>
          <p:cNvSpPr/>
          <p:nvPr/>
        </p:nvSpPr>
        <p:spPr>
          <a:xfrm>
            <a:off x="457200" y="3810000"/>
            <a:ext cx="1490114" cy="2571768"/>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kern="0" dirty="0">
                <a:solidFill>
                  <a:srgbClr val="FFFF00"/>
                </a:solidFill>
                <a:latin typeface="Arial" panose="020B0604020202020204" pitchFamily="34" charset="0"/>
                <a:sym typeface="Arial"/>
              </a:rPr>
              <a:t>GIS</a:t>
            </a:r>
          </a:p>
        </p:txBody>
      </p:sp>
      <p:sp>
        <p:nvSpPr>
          <p:cNvPr id="26" name="Rectangle 25"/>
          <p:cNvSpPr/>
          <p:nvPr/>
        </p:nvSpPr>
        <p:spPr>
          <a:xfrm>
            <a:off x="1585103" y="3810000"/>
            <a:ext cx="3380956" cy="257176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 rtlCol="0" anchor="t"/>
          <a:lstStyle/>
          <a:p>
            <a:pPr algn="just"/>
            <a:r>
              <a:rPr lang="en-US" sz="1400" b="1" dirty="0">
                <a:solidFill>
                  <a:schemeClr val="tx1"/>
                </a:solidFill>
              </a:rPr>
              <a:t>A geographic information system (GIS) is a system designed to capture, store, manipulate, analyze, manage and present spatial or geographic data. For visualization and better planning of services, NDMC launched GIS portal with 256 layers of different services. One can easily locate a Public Toilet, Clinics/ Dispensaries, Litterbins, Metro Stations, Police Stations, Pharmacies, ATMs etc. </a:t>
            </a:r>
          </a:p>
        </p:txBody>
      </p:sp>
      <p:sp>
        <p:nvSpPr>
          <p:cNvPr id="27" name="Isosceles Triangle 26"/>
          <p:cNvSpPr/>
          <p:nvPr/>
        </p:nvSpPr>
        <p:spPr>
          <a:xfrm rot="5400000">
            <a:off x="4541347" y="4907725"/>
            <a:ext cx="1353902" cy="444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8" name="Rounded Rectangle 27"/>
          <p:cNvSpPr/>
          <p:nvPr/>
        </p:nvSpPr>
        <p:spPr>
          <a:xfrm>
            <a:off x="5486400" y="3881438"/>
            <a:ext cx="3237500" cy="257176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b="1" dirty="0">
                <a:solidFill>
                  <a:schemeClr val="tx1"/>
                </a:solidFill>
              </a:rPr>
              <a:t>Helping in Smart Planning to built citizen centric infrastructure like public toilet units. By using GIS Map &amp; complaint received on App311, heat maps are being generated to find out the vulnerable area for vector borne disease like dengue &amp; chikungunya. With this analysis, preemptive steps are taken to increase insecticide spraying to avoid hotspots resulting in fewer cases of chikungunya &amp; dengue in the succeeding years. </a:t>
            </a:r>
          </a:p>
        </p:txBody>
      </p:sp>
    </p:spTree>
    <p:extLst>
      <p:ext uri="{BB962C8B-B14F-4D97-AF65-F5344CB8AC3E}">
        <p14:creationId xmlns:p14="http://schemas.microsoft.com/office/powerpoint/2010/main" val="134673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0" y="857250"/>
            <a:ext cx="9144000" cy="1112108"/>
          </a:xfrm>
          <a:custGeom>
            <a:avLst/>
            <a:gdLst>
              <a:gd name="connsiteX0" fmla="*/ 12192000 w 12192000"/>
              <a:gd name="connsiteY0" fmla="*/ 1486102 h 1486102"/>
              <a:gd name="connsiteX1" fmla="*/ 0 w 12192000"/>
              <a:gd name="connsiteY1" fmla="*/ 1486102 h 1486102"/>
              <a:gd name="connsiteX2" fmla="*/ 0 w 12192000"/>
              <a:gd name="connsiteY2" fmla="*/ 153691 h 1486102"/>
              <a:gd name="connsiteX3" fmla="*/ 10609874 w 12192000"/>
              <a:gd name="connsiteY3" fmla="*/ 153691 h 1486102"/>
              <a:gd name="connsiteX4" fmla="*/ 10754165 w 12192000"/>
              <a:gd name="connsiteY4" fmla="*/ 0 h 1486102"/>
              <a:gd name="connsiteX5" fmla="*/ 10898456 w 12192000"/>
              <a:gd name="connsiteY5" fmla="*/ 153691 h 1486102"/>
              <a:gd name="connsiteX6" fmla="*/ 12192000 w 12192000"/>
              <a:gd name="connsiteY6" fmla="*/ 153691 h 1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86102">
                <a:moveTo>
                  <a:pt x="12192000" y="1486102"/>
                </a:moveTo>
                <a:lnTo>
                  <a:pt x="0" y="1486102"/>
                </a:lnTo>
                <a:lnTo>
                  <a:pt x="0" y="153691"/>
                </a:lnTo>
                <a:lnTo>
                  <a:pt x="10609874" y="153691"/>
                </a:lnTo>
                <a:lnTo>
                  <a:pt x="10754165" y="0"/>
                </a:lnTo>
                <a:lnTo>
                  <a:pt x="10898456" y="153691"/>
                </a:lnTo>
                <a:lnTo>
                  <a:pt x="12192000" y="15369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dirty="0">
              <a:solidFill>
                <a:srgbClr val="FFFFFF"/>
              </a:solidFill>
              <a:latin typeface="Arial" panose="020B0604020202020204" pitchFamily="34" charset="0"/>
              <a:sym typeface="Arial"/>
            </a:endParaRPr>
          </a:p>
        </p:txBody>
      </p:sp>
      <p:sp>
        <p:nvSpPr>
          <p:cNvPr id="11" name="Pentagon 10"/>
          <p:cNvSpPr/>
          <p:nvPr/>
        </p:nvSpPr>
        <p:spPr>
          <a:xfrm>
            <a:off x="491769" y="1000108"/>
            <a:ext cx="1490114" cy="2571768"/>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kern="0" dirty="0">
                <a:solidFill>
                  <a:srgbClr val="FFFF00"/>
                </a:solidFill>
                <a:latin typeface="Arial" panose="020B0604020202020204" pitchFamily="34" charset="0"/>
                <a:sym typeface="Arial"/>
              </a:rPr>
              <a:t>Public Toilet Unit</a:t>
            </a:r>
          </a:p>
        </p:txBody>
      </p:sp>
      <p:sp>
        <p:nvSpPr>
          <p:cNvPr id="12" name="Rectangle 11"/>
          <p:cNvSpPr/>
          <p:nvPr/>
        </p:nvSpPr>
        <p:spPr>
          <a:xfrm>
            <a:off x="1741695" y="1000108"/>
            <a:ext cx="3258933" cy="257176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0" rtlCol="0" anchor="ctr"/>
          <a:lstStyle/>
          <a:p>
            <a:pPr marL="269875" lvl="1" indent="-107950" defTabSz="685800">
              <a:buFont typeface="Arial" panose="020B0604020202020204" pitchFamily="34" charset="0"/>
              <a:buChar char="•"/>
              <a:defRPr/>
            </a:pPr>
            <a:r>
              <a:rPr lang="en-US" sz="1300" b="1" kern="0" dirty="0">
                <a:solidFill>
                  <a:srgbClr val="000000"/>
                </a:solidFill>
                <a:latin typeface="Arial" panose="020B0604020202020204" pitchFamily="34" charset="0"/>
                <a:sym typeface="Arial"/>
              </a:rPr>
              <a:t>Successfully implemented a feedback mechanism in all PTU’s (350+) maintained by NDMC for effective governance. </a:t>
            </a:r>
          </a:p>
          <a:p>
            <a:pPr marL="269875" lvl="1" indent="-107950" defTabSz="685800">
              <a:buFont typeface="Arial" panose="020B0604020202020204" pitchFamily="34" charset="0"/>
              <a:buChar char="•"/>
              <a:defRPr/>
            </a:pPr>
            <a:r>
              <a:rPr lang="en-US" sz="1300" b="1" kern="0" dirty="0">
                <a:solidFill>
                  <a:srgbClr val="000000"/>
                </a:solidFill>
                <a:latin typeface="Arial" panose="020B0604020202020204" pitchFamily="34" charset="0"/>
                <a:sym typeface="Arial"/>
              </a:rPr>
              <a:t>A Complaint is raised on 3 successive bad review’s through PTU’s.</a:t>
            </a:r>
          </a:p>
          <a:p>
            <a:pPr marL="269875" lvl="1" indent="-107950" defTabSz="685800">
              <a:buFont typeface="Arial" panose="020B0604020202020204" pitchFamily="34" charset="0"/>
              <a:buChar char="•"/>
              <a:defRPr/>
            </a:pPr>
            <a:r>
              <a:rPr lang="en-US" sz="1300" b="1" kern="0" dirty="0">
                <a:solidFill>
                  <a:srgbClr val="000000"/>
                </a:solidFill>
                <a:latin typeface="Arial" panose="020B0604020202020204" pitchFamily="34" charset="0"/>
                <a:sym typeface="Arial"/>
              </a:rPr>
              <a:t>Turnaround Time is defined for resolution of the complaints.</a:t>
            </a:r>
          </a:p>
          <a:p>
            <a:pPr marL="269875" lvl="1" indent="-107950" defTabSz="685800">
              <a:buFont typeface="Arial" panose="020B0604020202020204" pitchFamily="34" charset="0"/>
              <a:buChar char="•"/>
              <a:defRPr/>
            </a:pPr>
            <a:r>
              <a:rPr lang="en-US" sz="1300" b="1" kern="0" dirty="0">
                <a:solidFill>
                  <a:srgbClr val="000000"/>
                </a:solidFill>
                <a:latin typeface="Arial" panose="020B0604020202020204" pitchFamily="34" charset="0"/>
                <a:sym typeface="Arial"/>
              </a:rPr>
              <a:t>Complaints can be raised using both touch interface and QR Code at PTU’s</a:t>
            </a:r>
          </a:p>
        </p:txBody>
      </p:sp>
      <p:sp>
        <p:nvSpPr>
          <p:cNvPr id="1211" name="Pentagon 1210"/>
          <p:cNvSpPr/>
          <p:nvPr/>
        </p:nvSpPr>
        <p:spPr>
          <a:xfrm>
            <a:off x="491769" y="3786190"/>
            <a:ext cx="1490114" cy="2614610"/>
          </a:xfrm>
          <a:prstGeom prst="homePlate">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000" b="1" kern="0" dirty="0">
                <a:solidFill>
                  <a:srgbClr val="FFFF00"/>
                </a:solidFill>
                <a:latin typeface="Arial" panose="020B0604020202020204" pitchFamily="34" charset="0"/>
                <a:sym typeface="Arial"/>
              </a:rPr>
              <a:t>Single Sign On</a:t>
            </a:r>
          </a:p>
        </p:txBody>
      </p:sp>
      <p:sp>
        <p:nvSpPr>
          <p:cNvPr id="1212" name="Rectangle 1211"/>
          <p:cNvSpPr/>
          <p:nvPr/>
        </p:nvSpPr>
        <p:spPr>
          <a:xfrm>
            <a:off x="1741695" y="3786190"/>
            <a:ext cx="3236763" cy="26146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7160" rIns="91440" rtlCol="0" anchor="ctr"/>
          <a:lstStyle/>
          <a:p>
            <a:pPr marL="214313" lvl="1" indent="-2381" algn="just" defTabSz="685800">
              <a:defRPr/>
            </a:pPr>
            <a:r>
              <a:rPr lang="en-US" sz="1400" b="1" kern="0" dirty="0">
                <a:solidFill>
                  <a:srgbClr val="000000"/>
                </a:solidFill>
                <a:latin typeface="Arial" panose="020B0604020202020204" pitchFamily="34" charset="0"/>
                <a:sym typeface="Arial"/>
              </a:rPr>
              <a:t>SSO will enable both the citizens and NDMC Employees who to use single user ID password to access various citizen centric applications.</a:t>
            </a:r>
          </a:p>
        </p:txBody>
      </p:sp>
      <p:sp>
        <p:nvSpPr>
          <p:cNvPr id="13" name="Isosceles Triangle 12"/>
          <p:cNvSpPr/>
          <p:nvPr/>
        </p:nvSpPr>
        <p:spPr>
          <a:xfrm rot="5400000">
            <a:off x="4524821" y="2147429"/>
            <a:ext cx="1408814" cy="400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4" name="Rounded Rectangle 3"/>
          <p:cNvSpPr/>
          <p:nvPr/>
        </p:nvSpPr>
        <p:spPr>
          <a:xfrm>
            <a:off x="5472696" y="1071546"/>
            <a:ext cx="3237500" cy="2571768"/>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buFont typeface="Arial" panose="020B0604020202020204" pitchFamily="34" charset="0"/>
              <a:buChar char="•"/>
            </a:pPr>
            <a:r>
              <a:rPr lang="en-GB" sz="1600" b="1" dirty="0">
                <a:solidFill>
                  <a:schemeClr val="tx1"/>
                </a:solidFill>
              </a:rPr>
              <a:t>Total No. of Complaints raised in FY 2021-22 : ~11K+</a:t>
            </a:r>
          </a:p>
          <a:p>
            <a:pPr marL="214313" indent="-214313" algn="just">
              <a:buFont typeface="Arial" panose="020B0604020202020204" pitchFamily="34" charset="0"/>
              <a:buChar char="•"/>
            </a:pPr>
            <a:r>
              <a:rPr lang="en-GB" sz="1600" b="1" dirty="0">
                <a:solidFill>
                  <a:schemeClr val="tx1"/>
                </a:solidFill>
              </a:rPr>
              <a:t>90% complaints resolved as per defined SLA</a:t>
            </a:r>
          </a:p>
          <a:p>
            <a:pPr marL="214313" indent="-214313" algn="just">
              <a:buFont typeface="Arial" panose="020B0604020202020204" pitchFamily="34" charset="0"/>
              <a:buChar char="•"/>
            </a:pPr>
            <a:r>
              <a:rPr lang="en-GB" sz="1600" b="1" dirty="0">
                <a:solidFill>
                  <a:schemeClr val="tx1"/>
                </a:solidFill>
              </a:rPr>
              <a:t>Consistent improvement in the complaint resolution time and compliance, as accountability improves</a:t>
            </a:r>
          </a:p>
          <a:p>
            <a:pPr marL="214313" indent="-214313" algn="just">
              <a:buFont typeface="Arial" panose="020B0604020202020204" pitchFamily="34" charset="0"/>
              <a:buChar char="•"/>
            </a:pPr>
            <a:r>
              <a:rPr lang="en-GB" sz="1600" b="1" dirty="0">
                <a:solidFill>
                  <a:schemeClr val="tx1"/>
                </a:solidFill>
              </a:rPr>
              <a:t>Significant improvements in the PTU cleanliness index</a:t>
            </a:r>
          </a:p>
        </p:txBody>
      </p:sp>
      <p:sp>
        <p:nvSpPr>
          <p:cNvPr id="23" name="Isosceles Triangle 22"/>
          <p:cNvSpPr/>
          <p:nvPr/>
        </p:nvSpPr>
        <p:spPr>
          <a:xfrm rot="5400000">
            <a:off x="4647181" y="4966045"/>
            <a:ext cx="1199534" cy="4789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kern="0" dirty="0">
              <a:solidFill>
                <a:srgbClr val="FFFFFF"/>
              </a:solidFill>
              <a:latin typeface="Arial"/>
              <a:sym typeface="Arial"/>
            </a:endParaRPr>
          </a:p>
        </p:txBody>
      </p:sp>
      <p:sp>
        <p:nvSpPr>
          <p:cNvPr id="24" name="Rounded Rectangle 23"/>
          <p:cNvSpPr/>
          <p:nvPr/>
        </p:nvSpPr>
        <p:spPr>
          <a:xfrm>
            <a:off x="5508104" y="3955095"/>
            <a:ext cx="3308771" cy="244827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buFont typeface="Arial" panose="020B0604020202020204" pitchFamily="34" charset="0"/>
              <a:buChar char="•"/>
            </a:pPr>
            <a:r>
              <a:rPr lang="en-GB" sz="1600" b="1" dirty="0">
                <a:solidFill>
                  <a:schemeClr val="tx1"/>
                </a:solidFill>
              </a:rPr>
              <a:t>Improve Security level.</a:t>
            </a:r>
          </a:p>
          <a:p>
            <a:pPr marL="214313" indent="-214313" algn="just">
              <a:buFont typeface="Arial" panose="020B0604020202020204" pitchFamily="34" charset="0"/>
              <a:buChar char="•"/>
            </a:pPr>
            <a:r>
              <a:rPr lang="en-US" sz="1600" b="1" dirty="0">
                <a:solidFill>
                  <a:schemeClr val="tx1"/>
                </a:solidFill>
              </a:rPr>
              <a:t>Hassle free access of Multiple services.</a:t>
            </a:r>
          </a:p>
          <a:p>
            <a:pPr marL="214313" indent="-214313" algn="just">
              <a:buFont typeface="Arial" panose="020B0604020202020204" pitchFamily="34" charset="0"/>
              <a:buChar char="•"/>
            </a:pPr>
            <a:r>
              <a:rPr lang="en-US" sz="1600" b="1" dirty="0">
                <a:solidFill>
                  <a:schemeClr val="tx1"/>
                </a:solidFill>
              </a:rPr>
              <a:t>Centralized monitoring. </a:t>
            </a:r>
            <a:endParaRPr lang="en-GB" sz="1600" b="1" dirty="0">
              <a:solidFill>
                <a:schemeClr val="tx1"/>
              </a:solidFill>
            </a:endParaRPr>
          </a:p>
        </p:txBody>
      </p:sp>
      <p:sp>
        <p:nvSpPr>
          <p:cNvPr id="25" name="Title 1"/>
          <p:cNvSpPr txBox="1">
            <a:spLocks/>
          </p:cNvSpPr>
          <p:nvPr/>
        </p:nvSpPr>
        <p:spPr>
          <a:xfrm>
            <a:off x="0" y="0"/>
            <a:ext cx="9144000" cy="838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a:solidFill>
                  <a:srgbClr val="FFFF00"/>
                </a:solidFill>
                <a:effectLst>
                  <a:outerShdw blurRad="38100" dist="38100" dir="2700000" algn="tl">
                    <a:srgbClr val="000000">
                      <a:alpha val="43137"/>
                    </a:srgbClr>
                  </a:outerShdw>
                </a:effectLst>
                <a:latin typeface="Impact" panose="020B0806030902050204" pitchFamily="34" charset="0"/>
              </a:rPr>
              <a:t>Key Initiatives and Impact. .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82724"/>
            <a:ext cx="583238" cy="678007"/>
          </a:xfrm>
          <a:prstGeom prst="rect">
            <a:avLst/>
          </a:prstGeom>
        </p:spPr>
      </p:pic>
    </p:spTree>
    <p:extLst>
      <p:ext uri="{BB962C8B-B14F-4D97-AF65-F5344CB8AC3E}">
        <p14:creationId xmlns:p14="http://schemas.microsoft.com/office/powerpoint/2010/main" val="134673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2074</TotalTime>
  <Words>2818</Words>
  <Application>Microsoft Office PowerPoint</Application>
  <PresentationFormat>On-screen Show (4:3)</PresentationFormat>
  <Paragraphs>239</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Adobe Caslon Pro Bold</vt:lpstr>
      <vt:lpstr>Adobe Heiti Std R</vt:lpstr>
      <vt:lpstr>Arial</vt:lpstr>
      <vt:lpstr>Bartholomew-Bold</vt:lpstr>
      <vt:lpstr>Calibri</vt:lpstr>
      <vt:lpstr>Georgia</vt:lpstr>
      <vt:lpstr>Impact</vt:lpstr>
      <vt:lpstr>Noto Sans Symbols</vt:lpstr>
      <vt:lpstr>Wingdings</vt:lpstr>
      <vt:lpstr>Office Theme</vt:lpstr>
      <vt:lpstr>REGIONAL CONFERENCE  at SRI NAGAR on May16–17,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CMSSP is a web portal developed and hosted by the NDMC. The requirement to create a common knowledge sharing portal should be created to serve as a one-stop information portal that would not only highlight the best practices of various smart city projects in NDMC as well as other Urban Local Bodies (ULBs) of the country and abroad but also document their success and challenges in implementing smart city project.  The portal candidly underscores the project experiences and highlights the steps taken by NDMC to overcome the challenges. The areas that require urgent attention is pointed out. The portal is created to be interactive by enabling the ULBs to exchange their ideas on a common platform.       The overarching objective is the mutual learning for relevant stakeholders in the delivery of smart services and utilities for the overall well-being of the population and stride towards 21st century New India.</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Smart Cities Mission  New Delhi Municipal Council</dc:title>
  <dc:creator>deepak</dc:creator>
  <cp:lastModifiedBy>HP</cp:lastModifiedBy>
  <cp:revision>617</cp:revision>
  <dcterms:created xsi:type="dcterms:W3CDTF">2017-06-30T00:13:54Z</dcterms:created>
  <dcterms:modified xsi:type="dcterms:W3CDTF">2022-05-13T06:09:03Z</dcterms:modified>
</cp:coreProperties>
</file>