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3.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79" r:id="rId2"/>
  </p:sldMasterIdLst>
  <p:notesMasterIdLst>
    <p:notesMasterId r:id="rId24"/>
  </p:notesMasterIdLst>
  <p:handoutMasterIdLst>
    <p:handoutMasterId r:id="rId25"/>
  </p:handoutMasterIdLst>
  <p:sldIdLst>
    <p:sldId id="299" r:id="rId3"/>
    <p:sldId id="265" r:id="rId4"/>
    <p:sldId id="282" r:id="rId5"/>
    <p:sldId id="283" r:id="rId6"/>
    <p:sldId id="284" r:id="rId7"/>
    <p:sldId id="324" r:id="rId8"/>
    <p:sldId id="333" r:id="rId9"/>
    <p:sldId id="335" r:id="rId10"/>
    <p:sldId id="326" r:id="rId11"/>
    <p:sldId id="325" r:id="rId12"/>
    <p:sldId id="346" r:id="rId13"/>
    <p:sldId id="328" r:id="rId14"/>
    <p:sldId id="332" r:id="rId15"/>
    <p:sldId id="344" r:id="rId16"/>
    <p:sldId id="336" r:id="rId17"/>
    <p:sldId id="345" r:id="rId18"/>
    <p:sldId id="341" r:id="rId19"/>
    <p:sldId id="348" r:id="rId20"/>
    <p:sldId id="352" r:id="rId21"/>
    <p:sldId id="351" r:id="rId22"/>
    <p:sldId id="309" r:id="rId23"/>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333" autoAdjust="0"/>
  </p:normalViewPr>
  <p:slideViewPr>
    <p:cSldViewPr snapToGrid="0" showGuides="1">
      <p:cViewPr varScale="1">
        <p:scale>
          <a:sx n="74" d="100"/>
          <a:sy n="74" d="100"/>
        </p:scale>
        <p:origin x="540" y="72"/>
      </p:cViewPr>
      <p:guideLst>
        <p:guide orient="horz" pos="2160"/>
        <p:guide pos="3840"/>
      </p:guideLst>
    </p:cSldViewPr>
  </p:slideViewPr>
  <p:notesTextViewPr>
    <p:cViewPr>
      <p:scale>
        <a:sx n="1" d="1"/>
        <a:sy n="1" d="1"/>
      </p:scale>
      <p:origin x="0" y="0"/>
    </p:cViewPr>
  </p:notesTextViewPr>
  <p:sorterViewPr>
    <p:cViewPr>
      <p:scale>
        <a:sx n="100" d="100"/>
        <a:sy n="100" d="100"/>
      </p:scale>
      <p:origin x="0" y="-6534"/>
    </p:cViewPr>
  </p:sorter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D:\Pen%20Drive-White-171220\Project-NITI-240920\Report-150521\Charts-18072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Pen%20Drive-White-171220\Project-NITI-240920\Report-150521\Charts-180721.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E:\Download\Report%20Charts%2022072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75816301638501"/>
          <c:y val="0.15296226940113866"/>
          <c:w val="0.72224183698361522"/>
          <c:h val="0.52936248298475574"/>
        </c:manualLayout>
      </c:layout>
      <c:barChart>
        <c:barDir val="col"/>
        <c:grouping val="clustered"/>
        <c:varyColors val="0"/>
        <c:ser>
          <c:idx val="0"/>
          <c:order val="0"/>
          <c:tx>
            <c:strRef>
              <c:f>Charts!$D$32</c:f>
              <c:strCache>
                <c:ptCount val="1"/>
                <c:pt idx="0">
                  <c:v>Number of CTIs</c:v>
                </c:pt>
              </c:strCache>
            </c:strRef>
          </c:tx>
          <c:spPr>
            <a:solidFill>
              <a:schemeClr val="accent1"/>
            </a:solidFill>
            <a:ln>
              <a:noFill/>
            </a:ln>
            <a:effectLst/>
          </c:spPr>
          <c:invertIfNegative val="0"/>
          <c:cat>
            <c:strRef>
              <c:f>Charts!$C$33:$C$37</c:f>
              <c:strCache>
                <c:ptCount val="5"/>
                <c:pt idx="0">
                  <c:v>Achiever CTIs</c:v>
                </c:pt>
                <c:pt idx="1">
                  <c:v>Front Runner CTIs</c:v>
                </c:pt>
                <c:pt idx="2">
                  <c:v>Performer CTIs</c:v>
                </c:pt>
                <c:pt idx="3">
                  <c:v>Aspirant CTIs</c:v>
                </c:pt>
                <c:pt idx="4">
                  <c:v>Overall Average (329 CTIs)</c:v>
                </c:pt>
              </c:strCache>
            </c:strRef>
          </c:cat>
          <c:val>
            <c:numRef>
              <c:f>Charts!$D$33:$D$37</c:f>
            </c:numRef>
          </c:val>
          <c:extLst xmlns:c16r2="http://schemas.microsoft.com/office/drawing/2015/06/chart">
            <c:ext xmlns:c16="http://schemas.microsoft.com/office/drawing/2014/chart" uri="{C3380CC4-5D6E-409C-BE32-E72D297353CC}">
              <c16:uniqueId val="{00000000-62E9-4BEF-8726-D85B1F2C21A0}"/>
            </c:ext>
          </c:extLst>
        </c:ser>
        <c:ser>
          <c:idx val="1"/>
          <c:order val="1"/>
          <c:tx>
            <c:strRef>
              <c:f>Charts!$E$32</c:f>
              <c:strCache>
                <c:ptCount val="1"/>
                <c:pt idx="0">
                  <c:v>Average  Receipts from the Government per CTI</c:v>
                </c:pt>
              </c:strCache>
            </c:strRef>
          </c:tx>
          <c:spPr>
            <a:solidFill>
              <a:srgbClr val="002060"/>
            </a:solidFill>
            <a:ln>
              <a:noFill/>
            </a:ln>
            <a:effectLst/>
          </c:spPr>
          <c:invertIfNegative val="0"/>
          <c:dPt>
            <c:idx val="4"/>
            <c:invertIfNegative val="0"/>
            <c:bubble3D val="0"/>
            <c:spPr>
              <a:solidFill>
                <a:srgbClr val="088D05"/>
              </a:solidFill>
              <a:ln>
                <a:noFill/>
              </a:ln>
              <a:effectLst/>
            </c:spPr>
            <c:extLst xmlns:c16r2="http://schemas.microsoft.com/office/drawing/2015/06/chart">
              <c:ext xmlns:c16="http://schemas.microsoft.com/office/drawing/2014/chart" uri="{C3380CC4-5D6E-409C-BE32-E72D297353CC}">
                <c16:uniqueId val="{00000002-62E9-4BEF-8726-D85B1F2C21A0}"/>
              </c:ext>
            </c:extLst>
          </c:dPt>
          <c:trendline>
            <c:spPr>
              <a:ln w="31750" cap="rnd">
                <a:solidFill>
                  <a:srgbClr val="002060"/>
                </a:solidFill>
                <a:prstDash val="sysDot"/>
              </a:ln>
              <a:effectLst/>
            </c:spPr>
            <c:trendlineType val="poly"/>
            <c:order val="2"/>
            <c:dispRSqr val="0"/>
            <c:dispEq val="0"/>
          </c:trendline>
          <c:cat>
            <c:strRef>
              <c:f>Charts!$C$33:$C$37</c:f>
              <c:strCache>
                <c:ptCount val="5"/>
                <c:pt idx="0">
                  <c:v>Achiever CTIs</c:v>
                </c:pt>
                <c:pt idx="1">
                  <c:v>Front Runner CTIs</c:v>
                </c:pt>
                <c:pt idx="2">
                  <c:v>Performer CTIs</c:v>
                </c:pt>
                <c:pt idx="3">
                  <c:v>Aspirant CTIs</c:v>
                </c:pt>
                <c:pt idx="4">
                  <c:v>Overall Average (329 CTIs)</c:v>
                </c:pt>
              </c:strCache>
            </c:strRef>
          </c:cat>
          <c:val>
            <c:numRef>
              <c:f>Charts!$E$33:$E$37</c:f>
              <c:numCache>
                <c:formatCode>0.00</c:formatCode>
                <c:ptCount val="5"/>
                <c:pt idx="0">
                  <c:v>20.788371428571427</c:v>
                </c:pt>
                <c:pt idx="1">
                  <c:v>12.44851111111111</c:v>
                </c:pt>
                <c:pt idx="2">
                  <c:v>9.6704021505376367</c:v>
                </c:pt>
                <c:pt idx="3">
                  <c:v>4.5845282051282048</c:v>
                </c:pt>
                <c:pt idx="4">
                  <c:v>8.8216103343465058</c:v>
                </c:pt>
              </c:numCache>
            </c:numRef>
          </c:val>
          <c:extLst xmlns:c16r2="http://schemas.microsoft.com/office/drawing/2015/06/chart">
            <c:ext xmlns:c16="http://schemas.microsoft.com/office/drawing/2014/chart" uri="{C3380CC4-5D6E-409C-BE32-E72D297353CC}">
              <c16:uniqueId val="{00000004-62E9-4BEF-8726-D85B1F2C21A0}"/>
            </c:ext>
          </c:extLst>
        </c:ser>
        <c:dLbls>
          <c:showLegendKey val="0"/>
          <c:showVal val="0"/>
          <c:showCatName val="0"/>
          <c:showSerName val="0"/>
          <c:showPercent val="0"/>
          <c:showBubbleSize val="0"/>
        </c:dLbls>
        <c:gapWidth val="219"/>
        <c:overlap val="-27"/>
        <c:axId val="204570440"/>
        <c:axId val="204570048"/>
      </c:barChart>
      <c:catAx>
        <c:axId val="204570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570048"/>
        <c:crosses val="autoZero"/>
        <c:auto val="1"/>
        <c:lblAlgn val="ctr"/>
        <c:lblOffset val="100"/>
        <c:noMultiLvlLbl val="0"/>
      </c:catAx>
      <c:valAx>
        <c:axId val="204570048"/>
        <c:scaling>
          <c:orientation val="minMax"/>
          <c:max val="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1">
                    <a:solidFill>
                      <a:srgbClr val="C00000"/>
                    </a:solidFill>
                  </a:rPr>
                  <a:t>Rs in Crores</a:t>
                </a:r>
              </a:p>
            </c:rich>
          </c:tx>
          <c:layout>
            <c:manualLayout>
              <c:xMode val="edge"/>
              <c:yMode val="edge"/>
              <c:x val="8.1108059905656255E-2"/>
              <c:y val="0.31174123291895106"/>
            </c:manualLayout>
          </c:layout>
          <c:overlay val="0"/>
          <c:spPr>
            <a:noFill/>
            <a:ln>
              <a:noFill/>
            </a:ln>
            <a:effectLst/>
          </c:sp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04570440"/>
        <c:crosses val="autoZero"/>
        <c:crossBetween val="between"/>
        <c:majorUnit val="5"/>
        <c:minorUnit val="1"/>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1" i="0" u="none" strike="noStrike" kern="1200" baseline="0">
                <a:solidFill>
                  <a:srgbClr val="C00000"/>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357895371923538"/>
          <c:y val="0.16965788498339726"/>
          <c:w val="0.63642104628076479"/>
          <c:h val="0.4151710575083013"/>
        </c:manualLayout>
      </c:layout>
      <c:barChart>
        <c:barDir val="col"/>
        <c:grouping val="clustered"/>
        <c:varyColors val="0"/>
        <c:ser>
          <c:idx val="0"/>
          <c:order val="0"/>
          <c:tx>
            <c:strRef>
              <c:f>'Charts (2)'!$D$25</c:f>
              <c:strCache>
                <c:ptCount val="1"/>
                <c:pt idx="0">
                  <c:v>Number of CTIs</c:v>
                </c:pt>
              </c:strCache>
            </c:strRef>
          </c:tx>
          <c:spPr>
            <a:solidFill>
              <a:schemeClr val="accent1"/>
            </a:solidFill>
            <a:ln>
              <a:noFill/>
            </a:ln>
            <a:effectLst/>
          </c:spPr>
          <c:invertIfNegative val="0"/>
          <c:cat>
            <c:strRef>
              <c:f>'Charts (2)'!$C$26:$C$30</c:f>
              <c:strCache>
                <c:ptCount val="5"/>
                <c:pt idx="0">
                  <c:v>Achiever CTIs</c:v>
                </c:pt>
                <c:pt idx="1">
                  <c:v>Front Runner CTIs</c:v>
                </c:pt>
                <c:pt idx="2">
                  <c:v>Performer CTIs</c:v>
                </c:pt>
                <c:pt idx="3">
                  <c:v>Aspirant CTIs</c:v>
                </c:pt>
                <c:pt idx="4">
                  <c:v>Overall Average (329 CTIs)</c:v>
                </c:pt>
              </c:strCache>
            </c:strRef>
          </c:cat>
          <c:val>
            <c:numRef>
              <c:f>'Charts (2)'!$D$26:$D$30</c:f>
            </c:numRef>
          </c:val>
          <c:extLst xmlns:c16r2="http://schemas.microsoft.com/office/drawing/2015/06/chart">
            <c:ext xmlns:c16="http://schemas.microsoft.com/office/drawing/2014/chart" uri="{C3380CC4-5D6E-409C-BE32-E72D297353CC}">
              <c16:uniqueId val="{00000000-3657-4310-A464-8B25FA0A5FFE}"/>
            </c:ext>
          </c:extLst>
        </c:ser>
        <c:ser>
          <c:idx val="1"/>
          <c:order val="1"/>
          <c:tx>
            <c:strRef>
              <c:f>'Charts (2)'!$E$25</c:f>
              <c:strCache>
                <c:ptCount val="1"/>
                <c:pt idx="0">
                  <c:v>Average  receipts from the Government </c:v>
                </c:pt>
              </c:strCache>
            </c:strRef>
          </c:tx>
          <c:spPr>
            <a:solidFill>
              <a:schemeClr val="accent2"/>
            </a:solidFill>
            <a:ln>
              <a:noFill/>
            </a:ln>
            <a:effectLst/>
          </c:spPr>
          <c:invertIfNegative val="0"/>
          <c:trendline>
            <c:spPr>
              <a:ln w="19050" cap="rnd">
                <a:solidFill>
                  <a:schemeClr val="accent2"/>
                </a:solidFill>
                <a:prstDash val="sysDot"/>
              </a:ln>
              <a:effectLst/>
            </c:spPr>
            <c:trendlineType val="poly"/>
            <c:order val="2"/>
            <c:dispRSqr val="0"/>
            <c:dispEq val="0"/>
          </c:trendline>
          <c:cat>
            <c:strRef>
              <c:f>'Charts (2)'!$C$26:$C$30</c:f>
              <c:strCache>
                <c:ptCount val="5"/>
                <c:pt idx="0">
                  <c:v>Achiever CTIs</c:v>
                </c:pt>
                <c:pt idx="1">
                  <c:v>Front Runner CTIs</c:v>
                </c:pt>
                <c:pt idx="2">
                  <c:v>Performer CTIs</c:v>
                </c:pt>
                <c:pt idx="3">
                  <c:v>Aspirant CTIs</c:v>
                </c:pt>
                <c:pt idx="4">
                  <c:v>Overall Average (329 CTIs)</c:v>
                </c:pt>
              </c:strCache>
            </c:strRef>
          </c:cat>
          <c:val>
            <c:numRef>
              <c:f>'Charts (2)'!$E$26:$E$30</c:f>
            </c:numRef>
          </c:val>
          <c:extLst xmlns:c16r2="http://schemas.microsoft.com/office/drawing/2015/06/chart">
            <c:ext xmlns:c16="http://schemas.microsoft.com/office/drawing/2014/chart" uri="{C3380CC4-5D6E-409C-BE32-E72D297353CC}">
              <c16:uniqueId val="{00000002-3657-4310-A464-8B25FA0A5FFE}"/>
            </c:ext>
          </c:extLst>
        </c:ser>
        <c:ser>
          <c:idx val="2"/>
          <c:order val="2"/>
          <c:tx>
            <c:strRef>
              <c:f>'Charts (2)'!$F$25</c:f>
              <c:strCache>
                <c:ptCount val="1"/>
                <c:pt idx="0">
                  <c:v>Average  receipts  other than the Government </c:v>
                </c:pt>
              </c:strCache>
            </c:strRef>
          </c:tx>
          <c:spPr>
            <a:solidFill>
              <a:schemeClr val="accent3"/>
            </a:solidFill>
            <a:ln>
              <a:noFill/>
            </a:ln>
            <a:effectLst/>
          </c:spPr>
          <c:invertIfNegative val="0"/>
          <c:cat>
            <c:strRef>
              <c:f>'Charts (2)'!$C$26:$C$30</c:f>
              <c:strCache>
                <c:ptCount val="5"/>
                <c:pt idx="0">
                  <c:v>Achiever CTIs</c:v>
                </c:pt>
                <c:pt idx="1">
                  <c:v>Front Runner CTIs</c:v>
                </c:pt>
                <c:pt idx="2">
                  <c:v>Performer CTIs</c:v>
                </c:pt>
                <c:pt idx="3">
                  <c:v>Aspirant CTIs</c:v>
                </c:pt>
                <c:pt idx="4">
                  <c:v>Overall Average (329 CTIs)</c:v>
                </c:pt>
              </c:strCache>
            </c:strRef>
          </c:cat>
          <c:val>
            <c:numRef>
              <c:f>'Charts (2)'!$F$26:$F$30</c:f>
            </c:numRef>
          </c:val>
          <c:extLst xmlns:c16r2="http://schemas.microsoft.com/office/drawing/2015/06/chart">
            <c:ext xmlns:c16="http://schemas.microsoft.com/office/drawing/2014/chart" uri="{C3380CC4-5D6E-409C-BE32-E72D297353CC}">
              <c16:uniqueId val="{00000003-3657-4310-A464-8B25FA0A5FFE}"/>
            </c:ext>
          </c:extLst>
        </c:ser>
        <c:ser>
          <c:idx val="3"/>
          <c:order val="3"/>
          <c:tx>
            <c:strRef>
              <c:f>'Charts (2)'!$G$25</c:f>
              <c:strCache>
                <c:ptCount val="1"/>
                <c:pt idx="0">
                  <c:v>Average  Revenue from other sources </c:v>
                </c:pt>
              </c:strCache>
            </c:strRef>
          </c:tx>
          <c:spPr>
            <a:solidFill>
              <a:schemeClr val="accent4"/>
            </a:solidFill>
            <a:ln>
              <a:noFill/>
            </a:ln>
            <a:effectLst/>
          </c:spPr>
          <c:invertIfNegative val="0"/>
          <c:cat>
            <c:strRef>
              <c:f>'Charts (2)'!$C$26:$C$30</c:f>
              <c:strCache>
                <c:ptCount val="5"/>
                <c:pt idx="0">
                  <c:v>Achiever CTIs</c:v>
                </c:pt>
                <c:pt idx="1">
                  <c:v>Front Runner CTIs</c:v>
                </c:pt>
                <c:pt idx="2">
                  <c:v>Performer CTIs</c:v>
                </c:pt>
                <c:pt idx="3">
                  <c:v>Aspirant CTIs</c:v>
                </c:pt>
                <c:pt idx="4">
                  <c:v>Overall Average (329 CTIs)</c:v>
                </c:pt>
              </c:strCache>
            </c:strRef>
          </c:cat>
          <c:val>
            <c:numRef>
              <c:f>'Charts (2)'!$G$26:$G$30</c:f>
            </c:numRef>
          </c:val>
          <c:extLst xmlns:c16r2="http://schemas.microsoft.com/office/drawing/2015/06/chart">
            <c:ext xmlns:c16="http://schemas.microsoft.com/office/drawing/2014/chart" uri="{C3380CC4-5D6E-409C-BE32-E72D297353CC}">
              <c16:uniqueId val="{00000004-3657-4310-A464-8B25FA0A5FFE}"/>
            </c:ext>
          </c:extLst>
        </c:ser>
        <c:ser>
          <c:idx val="4"/>
          <c:order val="4"/>
          <c:tx>
            <c:strRef>
              <c:f>'Charts (2)'!$H$25</c:f>
              <c:strCache>
                <c:ptCount val="1"/>
                <c:pt idx="0">
                  <c:v>Average  Internal revenues </c:v>
                </c:pt>
              </c:strCache>
            </c:strRef>
          </c:tx>
          <c:spPr>
            <a:solidFill>
              <a:schemeClr val="accent5"/>
            </a:solidFill>
            <a:ln>
              <a:noFill/>
            </a:ln>
            <a:effectLst/>
          </c:spPr>
          <c:invertIfNegative val="0"/>
          <c:cat>
            <c:strRef>
              <c:f>'Charts (2)'!$C$26:$C$30</c:f>
              <c:strCache>
                <c:ptCount val="5"/>
                <c:pt idx="0">
                  <c:v>Achiever CTIs</c:v>
                </c:pt>
                <c:pt idx="1">
                  <c:v>Front Runner CTIs</c:v>
                </c:pt>
                <c:pt idx="2">
                  <c:v>Performer CTIs</c:v>
                </c:pt>
                <c:pt idx="3">
                  <c:v>Aspirant CTIs</c:v>
                </c:pt>
                <c:pt idx="4">
                  <c:v>Overall Average (329 CTIs)</c:v>
                </c:pt>
              </c:strCache>
            </c:strRef>
          </c:cat>
          <c:val>
            <c:numRef>
              <c:f>'Charts (2)'!$H$26:$H$30</c:f>
            </c:numRef>
          </c:val>
          <c:extLst xmlns:c16r2="http://schemas.microsoft.com/office/drawing/2015/06/chart">
            <c:ext xmlns:c16="http://schemas.microsoft.com/office/drawing/2014/chart" uri="{C3380CC4-5D6E-409C-BE32-E72D297353CC}">
              <c16:uniqueId val="{00000005-3657-4310-A464-8B25FA0A5FFE}"/>
            </c:ext>
          </c:extLst>
        </c:ser>
        <c:ser>
          <c:idx val="5"/>
          <c:order val="5"/>
          <c:tx>
            <c:strRef>
              <c:f>'Charts (2)'!$I$25</c:f>
              <c:strCache>
                <c:ptCount val="1"/>
                <c:pt idx="0">
                  <c:v>Average Total Revenues from all sources per CTI</c:v>
                </c:pt>
              </c:strCache>
            </c:strRef>
          </c:tx>
          <c:spPr>
            <a:solidFill>
              <a:srgbClr val="0DCE08">
                <a:alpha val="79000"/>
              </a:srgbClr>
            </a:solidFill>
            <a:ln>
              <a:solidFill>
                <a:srgbClr val="088D05"/>
              </a:solidFill>
            </a:ln>
            <a:effectLst/>
          </c:spPr>
          <c:invertIfNegative val="0"/>
          <c:cat>
            <c:strRef>
              <c:f>'Charts (2)'!$C$26:$C$30</c:f>
              <c:strCache>
                <c:ptCount val="5"/>
                <c:pt idx="0">
                  <c:v>Achiever CTIs</c:v>
                </c:pt>
                <c:pt idx="1">
                  <c:v>Front Runner CTIs</c:v>
                </c:pt>
                <c:pt idx="2">
                  <c:v>Performer CTIs</c:v>
                </c:pt>
                <c:pt idx="3">
                  <c:v>Aspirant CTIs</c:v>
                </c:pt>
                <c:pt idx="4">
                  <c:v>Overall Average (329 CTIs)</c:v>
                </c:pt>
              </c:strCache>
            </c:strRef>
          </c:cat>
          <c:val>
            <c:numRef>
              <c:f>'Charts (2)'!$I$26:$I$30</c:f>
              <c:numCache>
                <c:formatCode>0.00</c:formatCode>
                <c:ptCount val="5"/>
                <c:pt idx="0">
                  <c:v>29.291931428571431</c:v>
                </c:pt>
                <c:pt idx="1">
                  <c:v>46.510091111111109</c:v>
                </c:pt>
                <c:pt idx="2">
                  <c:v>16.285805376344086</c:v>
                </c:pt>
                <c:pt idx="3">
                  <c:v>5.5213307692307696</c:v>
                </c:pt>
                <c:pt idx="4">
                  <c:v>16.69932887537993</c:v>
                </c:pt>
              </c:numCache>
            </c:numRef>
          </c:val>
          <c:extLst xmlns:c16r2="http://schemas.microsoft.com/office/drawing/2015/06/chart">
            <c:ext xmlns:c16="http://schemas.microsoft.com/office/drawing/2014/chart" uri="{C3380CC4-5D6E-409C-BE32-E72D297353CC}">
              <c16:uniqueId val="{00000006-3657-4310-A464-8B25FA0A5FFE}"/>
            </c:ext>
          </c:extLst>
        </c:ser>
        <c:ser>
          <c:idx val="6"/>
          <c:order val="6"/>
          <c:tx>
            <c:strRef>
              <c:f>'Charts (2)'!$J$25</c:f>
              <c:strCache>
                <c:ptCount val="1"/>
                <c:pt idx="0">
                  <c:v>Average Expenditure per CTI</c:v>
                </c:pt>
              </c:strCache>
            </c:strRef>
          </c:tx>
          <c:spPr>
            <a:solidFill>
              <a:srgbClr val="002060"/>
            </a:solidFill>
            <a:ln>
              <a:noFill/>
            </a:ln>
            <a:effectLst/>
          </c:spPr>
          <c:invertIfNegative val="0"/>
          <c:cat>
            <c:strRef>
              <c:f>'Charts (2)'!$C$26:$C$30</c:f>
              <c:strCache>
                <c:ptCount val="5"/>
                <c:pt idx="0">
                  <c:v>Achiever CTIs</c:v>
                </c:pt>
                <c:pt idx="1">
                  <c:v>Front Runner CTIs</c:v>
                </c:pt>
                <c:pt idx="2">
                  <c:v>Performer CTIs</c:v>
                </c:pt>
                <c:pt idx="3">
                  <c:v>Aspirant CTIs</c:v>
                </c:pt>
                <c:pt idx="4">
                  <c:v>Overall Average (329 CTIs)</c:v>
                </c:pt>
              </c:strCache>
            </c:strRef>
          </c:cat>
          <c:val>
            <c:numRef>
              <c:f>'Charts (2)'!$J$26:$J$30</c:f>
              <c:numCache>
                <c:formatCode>0.00</c:formatCode>
                <c:ptCount val="5"/>
                <c:pt idx="0">
                  <c:v>33.122440000000012</c:v>
                </c:pt>
                <c:pt idx="1">
                  <c:v>15.412431111111113</c:v>
                </c:pt>
                <c:pt idx="2">
                  <c:v>11.102325806451613</c:v>
                </c:pt>
                <c:pt idx="3">
                  <c:v>4.7999858974358967</c:v>
                </c:pt>
                <c:pt idx="4">
                  <c:v>11.046075683890574</c:v>
                </c:pt>
              </c:numCache>
            </c:numRef>
          </c:val>
          <c:extLst xmlns:c16r2="http://schemas.microsoft.com/office/drawing/2015/06/chart">
            <c:ext xmlns:c16="http://schemas.microsoft.com/office/drawing/2014/chart" uri="{C3380CC4-5D6E-409C-BE32-E72D297353CC}">
              <c16:uniqueId val="{00000007-3657-4310-A464-8B25FA0A5FFE}"/>
            </c:ext>
          </c:extLst>
        </c:ser>
        <c:dLbls>
          <c:showLegendKey val="0"/>
          <c:showVal val="0"/>
          <c:showCatName val="0"/>
          <c:showSerName val="0"/>
          <c:showPercent val="0"/>
          <c:showBubbleSize val="0"/>
        </c:dLbls>
        <c:gapWidth val="219"/>
        <c:overlap val="-27"/>
        <c:axId val="204569264"/>
        <c:axId val="204568480"/>
      </c:barChart>
      <c:catAx>
        <c:axId val="2045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568480"/>
        <c:crosses val="autoZero"/>
        <c:auto val="1"/>
        <c:lblAlgn val="ctr"/>
        <c:lblOffset val="100"/>
        <c:noMultiLvlLbl val="0"/>
      </c:catAx>
      <c:valAx>
        <c:axId val="204568480"/>
        <c:scaling>
          <c:orientation val="minMax"/>
          <c:max val="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2000" b="1" dirty="0">
                    <a:solidFill>
                      <a:srgbClr val="C00000"/>
                    </a:solidFill>
                  </a:rPr>
                  <a:t>Rs in Crores</a:t>
                </a:r>
              </a:p>
            </c:rich>
          </c:tx>
          <c:layout>
            <c:manualLayout>
              <c:xMode val="edge"/>
              <c:yMode val="edge"/>
              <c:x val="0.23239840865119668"/>
              <c:y val="0.26798163704566397"/>
            </c:manualLayout>
          </c:layout>
          <c:overlay val="0"/>
          <c:spPr>
            <a:noFill/>
            <a:ln>
              <a:noFill/>
            </a:ln>
            <a:effectLst/>
          </c:sp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04569264"/>
        <c:crosses val="autoZero"/>
        <c:crossBetween val="between"/>
        <c:majorUnit val="10"/>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1" i="0" u="none" strike="noStrike" kern="1200" baseline="0">
                <a:solidFill>
                  <a:srgbClr val="C00000"/>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a:solidFill>
                  <a:srgbClr val="002060"/>
                </a:solidFill>
              </a:rPr>
              <a:t>Chart-4.3: Classification</a:t>
            </a:r>
            <a:r>
              <a:rPr lang="en-US" sz="1200" b="1" baseline="0">
                <a:solidFill>
                  <a:srgbClr val="002060"/>
                </a:solidFill>
              </a:rPr>
              <a:t> of </a:t>
            </a:r>
            <a:r>
              <a:rPr lang="en-US" sz="1200" b="1">
                <a:solidFill>
                  <a:srgbClr val="002060"/>
                </a:solidFill>
              </a:rPr>
              <a:t>CTIs by Their Ranks</a:t>
            </a:r>
          </a:p>
        </c:rich>
      </c:tx>
      <c:layout>
        <c:manualLayout>
          <c:xMode val="edge"/>
          <c:yMode val="edge"/>
          <c:x val="0.15688581314878888"/>
          <c:y val="3.3755274261603394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Sheet1!$D$2</c:f>
              <c:strCache>
                <c:ptCount val="1"/>
                <c:pt idx="0">
                  <c:v>Number of CTIs</c:v>
                </c:pt>
              </c:strCache>
            </c:strRef>
          </c:tx>
          <c:cat>
            <c:strRef>
              <c:f>Sheet1!$B$3:$C$6</c:f>
              <c:strCache>
                <c:ptCount val="4"/>
                <c:pt idx="0">
                  <c:v>Achiever CTIs</c:v>
                </c:pt>
                <c:pt idx="1">
                  <c:v>Front Runner CTIs</c:v>
                </c:pt>
                <c:pt idx="2">
                  <c:v>Performer CTIs</c:v>
                </c:pt>
                <c:pt idx="3">
                  <c:v>Aspirant CTIs</c:v>
                </c:pt>
              </c:strCache>
            </c:strRef>
          </c:cat>
          <c:val>
            <c:numRef>
              <c:f>Sheet1!$D$3:$D$6</c:f>
            </c:numRef>
          </c:val>
          <c:extLst xmlns:c16r2="http://schemas.microsoft.com/office/drawing/2015/06/chart">
            <c:ext xmlns:c16="http://schemas.microsoft.com/office/drawing/2014/chart" uri="{C3380CC4-5D6E-409C-BE32-E72D297353CC}">
              <c16:uniqueId val="{00000000-67A8-496A-89A5-F66ED29FF5CB}"/>
            </c:ext>
          </c:extLst>
        </c:ser>
        <c:ser>
          <c:idx val="1"/>
          <c:order val="1"/>
          <c:tx>
            <c:strRef>
              <c:f>Sheet1!$E$2</c:f>
              <c:strCache>
                <c:ptCount val="1"/>
                <c:pt idx="0">
                  <c:v>Percentage CTIs</c:v>
                </c:pt>
              </c:strCache>
            </c:strRef>
          </c:tx>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67A8-496A-89A5-F66ED29FF5CB}"/>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4-67A8-496A-89A5-F66ED29FF5CB}"/>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6-67A8-496A-89A5-F66ED29FF5CB}"/>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8-67A8-496A-89A5-F66ED29FF5CB}"/>
              </c:ext>
            </c:extLst>
          </c:dPt>
          <c:dLbls>
            <c:dLbl>
              <c:idx val="0"/>
              <c:layout>
                <c:manualLayout>
                  <c:x val="-3.2184653388914644E-2"/>
                  <c:y val="3.6811355858998647E-2"/>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2-67A8-496A-89A5-F66ED29FF5CB}"/>
                </c:ext>
                <c:ext xmlns:c15="http://schemas.microsoft.com/office/drawing/2012/chart" uri="{CE6537A1-D6FC-4f65-9D91-7224C49458BB}">
                  <c15:layout>
                    <c:manualLayout>
                      <c:w val="0.21125720876585929"/>
                      <c:h val="0.1362869198312236"/>
                    </c:manualLayout>
                  </c15:layout>
                </c:ext>
              </c:extLst>
            </c:dLbl>
            <c:dLbl>
              <c:idx val="3"/>
              <c:layout>
                <c:manualLayout>
                  <c:x val="1.1911723375775857E-2"/>
                  <c:y val="-0.26222319887508544"/>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8-67A8-496A-89A5-F66ED29FF5CB}"/>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Sheet1!$B$3:$C$6</c:f>
              <c:strCache>
                <c:ptCount val="4"/>
                <c:pt idx="0">
                  <c:v>Achiever CTIs</c:v>
                </c:pt>
                <c:pt idx="1">
                  <c:v>Front Runner CTIs</c:v>
                </c:pt>
                <c:pt idx="2">
                  <c:v>Performer CTIs</c:v>
                </c:pt>
                <c:pt idx="3">
                  <c:v>Aspirant CTIs</c:v>
                </c:pt>
              </c:strCache>
            </c:strRef>
          </c:cat>
          <c:val>
            <c:numRef>
              <c:f>Sheet1!$E$3:$E$6</c:f>
              <c:numCache>
                <c:formatCode>0.0</c:formatCode>
                <c:ptCount val="4"/>
                <c:pt idx="0">
                  <c:v>8.6387434554973819</c:v>
                </c:pt>
                <c:pt idx="1">
                  <c:v>13.089005235602103</c:v>
                </c:pt>
                <c:pt idx="2">
                  <c:v>24.86910994764397</c:v>
                </c:pt>
                <c:pt idx="3">
                  <c:v>53.403141361256509</c:v>
                </c:pt>
              </c:numCache>
            </c:numRef>
          </c:val>
          <c:extLst xmlns:c16r2="http://schemas.microsoft.com/office/drawing/2015/06/chart">
            <c:ext xmlns:c16="http://schemas.microsoft.com/office/drawing/2014/chart" uri="{C3380CC4-5D6E-409C-BE32-E72D297353CC}">
              <c16:uniqueId val="{00000009-67A8-496A-89A5-F66ED29FF5CB}"/>
            </c:ext>
          </c:extLst>
        </c:ser>
        <c:dLbls>
          <c:showLegendKey val="0"/>
          <c:showVal val="0"/>
          <c:showCatName val="0"/>
          <c:showSerName val="0"/>
          <c:showPercent val="0"/>
          <c:showBubbleSize val="0"/>
          <c:showLeaderLines val="1"/>
        </c:dLbls>
      </c:pie3DChart>
      <c:spPr>
        <a:noFill/>
        <a:ln>
          <a:noFill/>
        </a:ln>
        <a:effectLst/>
      </c:spPr>
    </c:plotArea>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Sheet1!$D$2</c:f>
              <c:strCache>
                <c:ptCount val="1"/>
                <c:pt idx="0">
                  <c:v>Number of CTIs</c:v>
                </c:pt>
              </c:strCache>
            </c:strRef>
          </c:tx>
          <c:cat>
            <c:strRef>
              <c:f>Sheet1!$B$3:$C$6</c:f>
              <c:strCache>
                <c:ptCount val="4"/>
                <c:pt idx="0">
                  <c:v>Achiever CTIs</c:v>
                </c:pt>
                <c:pt idx="1">
                  <c:v>Front Runner CTIs</c:v>
                </c:pt>
                <c:pt idx="2">
                  <c:v>Performer CTIs</c:v>
                </c:pt>
                <c:pt idx="3">
                  <c:v>Aspirant CTIs</c:v>
                </c:pt>
              </c:strCache>
            </c:strRef>
          </c:cat>
          <c:val>
            <c:numRef>
              <c:f>Sheet1!$D$3:$D$6</c:f>
            </c:numRef>
          </c:val>
          <c:extLst xmlns:c16r2="http://schemas.microsoft.com/office/drawing/2015/06/chart">
            <c:ext xmlns:c16="http://schemas.microsoft.com/office/drawing/2014/chart" uri="{C3380CC4-5D6E-409C-BE32-E72D297353CC}">
              <c16:uniqueId val="{00000000-67A8-496A-89A5-F66ED29FF5CB}"/>
            </c:ext>
          </c:extLst>
        </c:ser>
        <c:ser>
          <c:idx val="1"/>
          <c:order val="1"/>
          <c:tx>
            <c:strRef>
              <c:f>Sheet1!$E$2</c:f>
              <c:strCache>
                <c:ptCount val="1"/>
                <c:pt idx="0">
                  <c:v>Percentage CTIs</c:v>
                </c:pt>
              </c:strCache>
            </c:strRef>
          </c:tx>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67A8-496A-89A5-F66ED29FF5CB}"/>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4-67A8-496A-89A5-F66ED29FF5CB}"/>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6-67A8-496A-89A5-F66ED29FF5CB}"/>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8-67A8-496A-89A5-F66ED29FF5CB}"/>
              </c:ext>
            </c:extLst>
          </c:dPt>
          <c:dLbls>
            <c:dLbl>
              <c:idx val="0"/>
              <c:layout>
                <c:manualLayout>
                  <c:x val="-2.6198691830568051E-2"/>
                  <c:y val="5.1261565542279047E-3"/>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2-67A8-496A-89A5-F66ED29FF5CB}"/>
                </c:ext>
                <c:ext xmlns:c15="http://schemas.microsoft.com/office/drawing/2012/chart" uri="{CE6537A1-D6FC-4f65-9D91-7224C49458BB}">
                  <c15:layout>
                    <c:manualLayout>
                      <c:w val="0.21125720876585929"/>
                      <c:h val="0.1362869198312236"/>
                    </c:manualLayout>
                  </c15:layout>
                </c:ext>
              </c:extLst>
            </c:dLbl>
            <c:dLbl>
              <c:idx val="1"/>
              <c:layout>
                <c:manualLayout>
                  <c:x val="-2.9205024912080505E-3"/>
                  <c:y val="1.2959471879498618E-2"/>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4-67A8-496A-89A5-F66ED29FF5CB}"/>
                </c:ext>
                <c:ext xmlns:c15="http://schemas.microsoft.com/office/drawing/2012/chart" uri="{CE6537A1-D6FC-4f65-9D91-7224C49458BB}"/>
              </c:extLst>
            </c:dLbl>
            <c:dLbl>
              <c:idx val="2"/>
              <c:layout>
                <c:manualLayout>
                  <c:x val="3.0654812461338533E-2"/>
                  <c:y val="-0.20549016251204993"/>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6-67A8-496A-89A5-F66ED29FF5CB}"/>
                </c:ext>
                <c:ext xmlns:c15="http://schemas.microsoft.com/office/drawing/2012/chart" uri="{CE6537A1-D6FC-4f65-9D91-7224C49458BB}"/>
              </c:extLst>
            </c:dLbl>
            <c:dLbl>
              <c:idx val="3"/>
              <c:layout>
                <c:manualLayout>
                  <c:x val="1.1911723375775857E-2"/>
                  <c:y val="-0.26222319887508544"/>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8-67A8-496A-89A5-F66ED29FF5CB}"/>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C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Sheet1!$B$3:$C$6</c:f>
              <c:strCache>
                <c:ptCount val="4"/>
                <c:pt idx="0">
                  <c:v>Achiever CTIs</c:v>
                </c:pt>
                <c:pt idx="1">
                  <c:v>Front Runner CTIs</c:v>
                </c:pt>
                <c:pt idx="2">
                  <c:v>Performer CTIs</c:v>
                </c:pt>
                <c:pt idx="3">
                  <c:v>Aspirant CTIs</c:v>
                </c:pt>
              </c:strCache>
            </c:strRef>
          </c:cat>
          <c:val>
            <c:numRef>
              <c:f>Sheet1!$E$3:$E$6</c:f>
              <c:numCache>
                <c:formatCode>0.0</c:formatCode>
                <c:ptCount val="4"/>
                <c:pt idx="0">
                  <c:v>8.6387434554973819</c:v>
                </c:pt>
                <c:pt idx="1">
                  <c:v>13.089005235602103</c:v>
                </c:pt>
                <c:pt idx="2">
                  <c:v>24.86910994764397</c:v>
                </c:pt>
                <c:pt idx="3">
                  <c:v>53.403141361256509</c:v>
                </c:pt>
              </c:numCache>
            </c:numRef>
          </c:val>
          <c:extLst xmlns:c16r2="http://schemas.microsoft.com/office/drawing/2015/06/chart">
            <c:ext xmlns:c16="http://schemas.microsoft.com/office/drawing/2014/chart" uri="{C3380CC4-5D6E-409C-BE32-E72D297353CC}">
              <c16:uniqueId val="{00000009-67A8-496A-89A5-F66ED29FF5CB}"/>
            </c:ext>
          </c:extLst>
        </c:ser>
        <c:dLbls>
          <c:showLegendKey val="0"/>
          <c:showVal val="0"/>
          <c:showCatName val="0"/>
          <c:showSerName val="0"/>
          <c:showPercent val="0"/>
          <c:showBubbleSize val="0"/>
          <c:showLeaderLines val="1"/>
        </c:dLbls>
      </c:pie3DChart>
      <c:spPr>
        <a:noFill/>
        <a:ln>
          <a:noFill/>
        </a:ln>
        <a:effectLst/>
      </c:spPr>
    </c:plotArea>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[Report Charts 220721.xlsx]1!PivotTable1</c:name>
    <c:fmtId val="-1"/>
  </c:pivotSource>
  <c:chart>
    <c:autoTitleDeleted val="1"/>
    <c:pivotFmts>
      <c:pivotFmt>
        <c:idx val="0"/>
        <c:spPr>
          <a:solidFill>
            <a:schemeClr val="accent6"/>
          </a:solidFill>
          <a:ln>
            <a:noFill/>
          </a:ln>
          <a:effectLst>
            <a:outerShdw blurRad="254000" sx="102000" sy="102000" algn="ctr" rotWithShape="0">
              <a:prstClr val="black">
                <a:alpha val="20000"/>
              </a:prstClr>
            </a:outerShdw>
          </a:effectLst>
        </c:spPr>
        <c:marker>
          <c:symbol val="none"/>
        </c:marker>
        <c:dLbl>
          <c:idx val="0"/>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a:outerShdw blurRad="254000" sx="102000" sy="102000" algn="ctr" rotWithShape="0">
              <a:prstClr val="black">
                <a:alpha val="20000"/>
              </a:prstClr>
            </a:outerShdw>
          </a:effectLst>
        </c:spPr>
      </c:pivotFmt>
      <c:pivotFmt>
        <c:idx val="2"/>
        <c:spPr>
          <a:solidFill>
            <a:schemeClr val="accent6"/>
          </a:solidFill>
          <a:ln>
            <a:noFill/>
          </a:ln>
          <a:effectLst>
            <a:outerShdw blurRad="254000" sx="102000" sy="102000" algn="ctr" rotWithShape="0">
              <a:prstClr val="black">
                <a:alpha val="20000"/>
              </a:prstClr>
            </a:outerShdw>
          </a:effectLst>
        </c:spPr>
        <c:dLbl>
          <c:idx val="0"/>
          <c:layout>
            <c:manualLayout>
              <c:x val="0.16589861751152074"/>
              <c:y val="0.19659731447989046"/>
            </c:manualLayout>
          </c:layout>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3"/>
        <c:spPr>
          <a:solidFill>
            <a:schemeClr val="accent6"/>
          </a:solidFill>
          <a:ln>
            <a:noFill/>
          </a:ln>
          <a:effectLst>
            <a:outerShdw blurRad="254000" sx="102000" sy="102000" algn="ctr" rotWithShape="0">
              <a:prstClr val="black">
                <a:alpha val="20000"/>
              </a:prstClr>
            </a:outerShdw>
          </a:effectLst>
        </c:spPr>
        <c:dLbl>
          <c:idx val="0"/>
          <c:layout>
            <c:manualLayout>
              <c:x val="-0.17818740399385563"/>
              <c:y val="6.0491481378427796E-2"/>
            </c:manualLayout>
          </c:layout>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4"/>
        <c:spPr>
          <a:solidFill>
            <a:schemeClr val="accent6"/>
          </a:solidFill>
          <a:ln>
            <a:noFill/>
          </a:ln>
          <a:effectLst>
            <a:outerShdw blurRad="254000" sx="102000" sy="102000" algn="ctr" rotWithShape="0">
              <a:prstClr val="black">
                <a:alpha val="20000"/>
              </a:prstClr>
            </a:outerShdw>
          </a:effectLst>
        </c:spPr>
        <c:dLbl>
          <c:idx val="0"/>
          <c:layout>
            <c:manualLayout>
              <c:x val="0.20071684587813629"/>
              <c:y val="8.5696265286106132E-2"/>
            </c:manualLayout>
          </c:layout>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5"/>
        <c:spPr>
          <a:solidFill>
            <a:schemeClr val="accent6"/>
          </a:solidFill>
          <a:ln>
            <a:noFill/>
          </a:ln>
          <a:effectLst>
            <a:outerShdw blurRad="254000" sx="102000" sy="102000" algn="ctr" rotWithShape="0">
              <a:prstClr val="black">
                <a:alpha val="20000"/>
              </a:prstClr>
            </a:outerShdw>
          </a:effectLst>
        </c:spPr>
        <c:dLbl>
          <c:idx val="0"/>
          <c:layout>
            <c:manualLayout>
              <c:x val="0.28673835125448038"/>
              <c:y val="5.9554339727939172E-2"/>
            </c:manualLayout>
          </c:layout>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6"/>
        <c:spPr>
          <a:solidFill>
            <a:schemeClr val="accent6"/>
          </a:solidFill>
          <a:ln>
            <a:noFill/>
          </a:ln>
          <a:effectLst>
            <a:outerShdw blurRad="254000" sx="102000" sy="102000" algn="ctr" rotWithShape="0">
              <a:prstClr val="black">
                <a:alpha val="20000"/>
              </a:prstClr>
            </a:outerShdw>
          </a:effectLst>
        </c:spPr>
        <c:marker>
          <c:symbol val="none"/>
        </c:marker>
        <c:dLbl>
          <c:idx val="0"/>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7"/>
        <c:spPr>
          <a:solidFill>
            <a:schemeClr val="accent6"/>
          </a:solidFill>
          <a:ln>
            <a:noFill/>
          </a:ln>
          <a:effectLst>
            <a:outerShdw blurRad="254000" sx="102000" sy="102000" algn="ctr" rotWithShape="0">
              <a:prstClr val="black">
                <a:alpha val="20000"/>
              </a:prstClr>
            </a:outerShdw>
          </a:effectLst>
        </c:spPr>
        <c:dLbl>
          <c:idx val="0"/>
          <c:layout>
            <c:manualLayout>
              <c:x val="-0.23085101965560087"/>
              <c:y val="-0.1743096518196329"/>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Fully Accomplished
</a:t>
                </a:r>
                <a:fld id="{50E600BF-CDF1-4596-B983-4A169C6177C4}"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8"/>
        <c:spPr>
          <a:solidFill>
            <a:schemeClr val="accent6"/>
          </a:solidFill>
          <a:ln>
            <a:noFill/>
          </a:ln>
          <a:effectLst>
            <a:outerShdw blurRad="254000" sx="102000" sy="102000" algn="ctr" rotWithShape="0">
              <a:prstClr val="black">
                <a:alpha val="20000"/>
              </a:prstClr>
            </a:outerShdw>
          </a:effectLst>
        </c:spPr>
        <c:dLbl>
          <c:idx val="0"/>
          <c:layout>
            <c:manualLayout>
              <c:x val="-0.1942396043469774"/>
              <c:y val="0.13933203502581948"/>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Accomplished to a great extent
</a:t>
                </a:r>
                <a:fld id="{ED4BC0F8-8CB0-409F-83FC-ED8F51329BD8}"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9"/>
        <c:spPr>
          <a:solidFill>
            <a:schemeClr val="accent6"/>
          </a:solidFill>
          <a:ln>
            <a:noFill/>
          </a:ln>
          <a:effectLst>
            <a:outerShdw blurRad="254000" sx="102000" sy="102000" algn="ctr" rotWithShape="0">
              <a:prstClr val="black">
                <a:alpha val="20000"/>
              </a:prstClr>
            </a:outerShdw>
          </a:effectLst>
        </c:spPr>
        <c:dLbl>
          <c:idx val="0"/>
          <c:layout>
            <c:manualLayout>
              <c:x val="0.15340504972089772"/>
              <c:y val="-0.3021847864310919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Substantially Accomplished
</a:t>
                </a:r>
                <a:fld id="{A85BE6A2-860B-4597-A92E-5EF1EF871364}"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10"/>
        <c:spPr>
          <a:solidFill>
            <a:schemeClr val="accent6"/>
          </a:solidFill>
          <a:ln>
            <a:noFill/>
          </a:ln>
          <a:effectLst>
            <a:outerShdw blurRad="254000" sx="102000" sy="102000" algn="ctr" rotWithShape="0">
              <a:prstClr val="black">
                <a:alpha val="20000"/>
              </a:prstClr>
            </a:outerShdw>
          </a:effectLst>
        </c:spPr>
        <c:dLbl>
          <c:idx val="0"/>
          <c:layout>
            <c:manualLayout>
              <c:x val="0.16586984478179895"/>
              <c:y val="-9.0939101392509644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Somewhat Accomplished
</a:t>
                </a:r>
                <a:fld id="{B1EFC60D-4B20-4FCD-99DC-9DFE4DEB4C24}"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11"/>
        <c:spPr>
          <a:solidFill>
            <a:schemeClr val="accent6"/>
          </a:solidFill>
          <a:ln>
            <a:noFill/>
          </a:ln>
          <a:effectLst>
            <a:outerShdw blurRad="254000" sx="102000" sy="102000" algn="ctr" rotWithShape="0">
              <a:prstClr val="black">
                <a:alpha val="20000"/>
              </a:prstClr>
            </a:outerShdw>
          </a:effectLst>
        </c:spPr>
        <c:dLbl>
          <c:idx val="0"/>
          <c:layout>
            <c:manualLayout>
              <c:x val="8.6824023030179193E-2"/>
              <c:y val="0.19942032626640671"/>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Not Accomplished
</a:t>
                </a:r>
                <a:fld id="{E0CD36BB-3630-417B-B043-CE4E042856E2}"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12"/>
        <c:spPr>
          <a:solidFill>
            <a:schemeClr val="accent6"/>
          </a:solidFill>
          <a:ln>
            <a:noFill/>
          </a:ln>
          <a:effectLst>
            <a:outerShdw blurRad="254000" sx="102000" sy="102000" algn="ctr" rotWithShape="0">
              <a:prstClr val="black">
                <a:alpha val="20000"/>
              </a:prstClr>
            </a:outerShdw>
          </a:effectLst>
        </c:spPr>
        <c:dLbl>
          <c:idx val="0"/>
          <c:layout>
            <c:manualLayout>
              <c:x val="0.12769953051643201"/>
              <c:y val="0.17623191623542911"/>
            </c:manualLayout>
          </c:layout>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13"/>
        <c:spPr>
          <a:solidFill>
            <a:schemeClr val="accent6"/>
          </a:solidFill>
          <a:ln>
            <a:noFill/>
          </a:ln>
          <a:effectLst>
            <a:outerShdw blurRad="254000" sx="102000" sy="102000" algn="ctr" rotWithShape="0">
              <a:prstClr val="black">
                <a:alpha val="20000"/>
              </a:prstClr>
            </a:outerShdw>
          </a:effectLst>
        </c:spPr>
        <c:marker>
          <c:symbol val="none"/>
        </c:marker>
        <c:dLbl>
          <c:idx val="0"/>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14"/>
        <c:spPr>
          <a:solidFill>
            <a:schemeClr val="accent6"/>
          </a:solidFill>
          <a:ln>
            <a:noFill/>
          </a:ln>
          <a:effectLst>
            <a:outerShdw blurRad="254000" sx="102000" sy="102000" algn="ctr" rotWithShape="0">
              <a:prstClr val="black">
                <a:alpha val="20000"/>
              </a:prstClr>
            </a:outerShdw>
          </a:effectLst>
        </c:spPr>
        <c:dLbl>
          <c:idx val="0"/>
          <c:layout>
            <c:manualLayout>
              <c:x val="-0.23085101965560087"/>
              <c:y val="-0.1743096518196329"/>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Fully Accomplished
</a:t>
                </a:r>
                <a:fld id="{50E600BF-CDF1-4596-B983-4A169C6177C4}"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15"/>
        <c:spPr>
          <a:solidFill>
            <a:schemeClr val="accent6"/>
          </a:solidFill>
          <a:ln>
            <a:noFill/>
          </a:ln>
          <a:effectLst>
            <a:outerShdw blurRad="254000" sx="102000" sy="102000" algn="ctr" rotWithShape="0">
              <a:prstClr val="black">
                <a:alpha val="20000"/>
              </a:prstClr>
            </a:outerShdw>
          </a:effectLst>
        </c:spPr>
        <c:dLbl>
          <c:idx val="0"/>
          <c:layout>
            <c:manualLayout>
              <c:x val="-0.1942396043469774"/>
              <c:y val="0.13933203502581948"/>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Accomplished to a great extent
</a:t>
                </a:r>
                <a:fld id="{ED4BC0F8-8CB0-409F-83FC-ED8F51329BD8}"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16"/>
        <c:spPr>
          <a:solidFill>
            <a:schemeClr val="accent6"/>
          </a:solidFill>
          <a:ln>
            <a:noFill/>
          </a:ln>
          <a:effectLst>
            <a:outerShdw blurRad="254000" sx="102000" sy="102000" algn="ctr" rotWithShape="0">
              <a:prstClr val="black">
                <a:alpha val="20000"/>
              </a:prstClr>
            </a:outerShdw>
          </a:effectLst>
        </c:spPr>
        <c:dLbl>
          <c:idx val="0"/>
          <c:layout>
            <c:manualLayout>
              <c:x val="0.15340504972089772"/>
              <c:y val="-0.3021847864310919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Substantially Accomplished
</a:t>
                </a:r>
                <a:fld id="{A85BE6A2-860B-4597-A92E-5EF1EF871364}"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17"/>
        <c:spPr>
          <a:solidFill>
            <a:schemeClr val="accent6"/>
          </a:solidFill>
          <a:ln>
            <a:noFill/>
          </a:ln>
          <a:effectLst>
            <a:outerShdw blurRad="254000" sx="102000" sy="102000" algn="ctr" rotWithShape="0">
              <a:prstClr val="black">
                <a:alpha val="20000"/>
              </a:prstClr>
            </a:outerShdw>
          </a:effectLst>
        </c:spPr>
        <c:dLbl>
          <c:idx val="0"/>
          <c:layout>
            <c:manualLayout>
              <c:x val="0.16586984478179895"/>
              <c:y val="-9.0939101392509644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Somewhat Accomplished
</a:t>
                </a:r>
                <a:fld id="{B1EFC60D-4B20-4FCD-99DC-9DFE4DEB4C24}"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18"/>
        <c:spPr>
          <a:solidFill>
            <a:schemeClr val="accent6"/>
          </a:solidFill>
          <a:ln>
            <a:noFill/>
          </a:ln>
          <a:effectLst>
            <a:outerShdw blurRad="254000" sx="102000" sy="102000" algn="ctr" rotWithShape="0">
              <a:prstClr val="black">
                <a:alpha val="20000"/>
              </a:prstClr>
            </a:outerShdw>
          </a:effectLst>
        </c:spPr>
        <c:dLbl>
          <c:idx val="0"/>
          <c:layout>
            <c:manualLayout>
              <c:x val="8.6824023030179193E-2"/>
              <c:y val="0.19942032626640671"/>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Not Accomplished
</a:t>
                </a:r>
                <a:fld id="{E0CD36BB-3630-417B-B043-CE4E042856E2}"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19"/>
        <c:spPr>
          <a:solidFill>
            <a:schemeClr val="accent6"/>
          </a:solidFill>
          <a:ln>
            <a:noFill/>
          </a:ln>
          <a:effectLst>
            <a:outerShdw blurRad="254000" sx="102000" sy="102000" algn="ctr" rotWithShape="0">
              <a:prstClr val="black">
                <a:alpha val="20000"/>
              </a:prstClr>
            </a:outerShdw>
          </a:effectLst>
        </c:spPr>
        <c:marker>
          <c:symbol val="none"/>
        </c:marker>
        <c:dLbl>
          <c:idx val="0"/>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xmlns:c16r2="http://schemas.microsoft.com/office/drawing/2015/06/chart">
            <c:ext xmlns:c15="http://schemas.microsoft.com/office/drawing/2012/chart" uri="{CE6537A1-D6FC-4f65-9D91-7224C49458BB}"/>
          </c:extLst>
        </c:dLbl>
      </c:pivotFmt>
      <c:pivotFmt>
        <c:idx val="20"/>
        <c:spPr>
          <a:solidFill>
            <a:schemeClr val="accent6"/>
          </a:solidFill>
          <a:ln>
            <a:noFill/>
          </a:ln>
          <a:effectLst>
            <a:outerShdw blurRad="254000" sx="102000" sy="102000" algn="ctr" rotWithShape="0">
              <a:prstClr val="black">
                <a:alpha val="20000"/>
              </a:prstClr>
            </a:outerShdw>
          </a:effectLst>
        </c:spPr>
        <c:dLbl>
          <c:idx val="0"/>
          <c:layout>
            <c:manualLayout>
              <c:x val="-0.23085101965560087"/>
              <c:y val="-0.1743096518196329"/>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Fully Accomplished
</a:t>
                </a:r>
                <a:fld id="{50E600BF-CDF1-4596-B983-4A169C6177C4}"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21"/>
        <c:spPr>
          <a:solidFill>
            <a:schemeClr val="accent6"/>
          </a:solidFill>
          <a:ln>
            <a:noFill/>
          </a:ln>
          <a:effectLst>
            <a:outerShdw blurRad="254000" sx="102000" sy="102000" algn="ctr" rotWithShape="0">
              <a:prstClr val="black">
                <a:alpha val="20000"/>
              </a:prstClr>
            </a:outerShdw>
          </a:effectLst>
        </c:spPr>
        <c:dLbl>
          <c:idx val="0"/>
          <c:layout>
            <c:manualLayout>
              <c:x val="-0.1942396043469774"/>
              <c:y val="0.13933203502581948"/>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Accomplished to a great extent
</a:t>
                </a:r>
                <a:fld id="{ED4BC0F8-8CB0-409F-83FC-ED8F51329BD8}"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22"/>
        <c:spPr>
          <a:solidFill>
            <a:schemeClr val="accent6"/>
          </a:solidFill>
          <a:ln>
            <a:noFill/>
          </a:ln>
          <a:effectLst>
            <a:outerShdw blurRad="254000" sx="102000" sy="102000" algn="ctr" rotWithShape="0">
              <a:prstClr val="black">
                <a:alpha val="20000"/>
              </a:prstClr>
            </a:outerShdw>
          </a:effectLst>
        </c:spPr>
        <c:dLbl>
          <c:idx val="0"/>
          <c:layout>
            <c:manualLayout>
              <c:x val="0.15340504972089772"/>
              <c:y val="-0.3021847864310919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Substantially Accomplished
</a:t>
                </a:r>
                <a:fld id="{A85BE6A2-860B-4597-A92E-5EF1EF871364}"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23"/>
        <c:spPr>
          <a:solidFill>
            <a:schemeClr val="accent6"/>
          </a:solidFill>
          <a:ln>
            <a:noFill/>
          </a:ln>
          <a:effectLst>
            <a:outerShdw blurRad="254000" sx="102000" sy="102000" algn="ctr" rotWithShape="0">
              <a:prstClr val="black">
                <a:alpha val="20000"/>
              </a:prstClr>
            </a:outerShdw>
          </a:effectLst>
        </c:spPr>
        <c:dLbl>
          <c:idx val="0"/>
          <c:layout>
            <c:manualLayout>
              <c:x val="0.16586984478179895"/>
              <c:y val="-9.0939101392509644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Somewhat Accomplished
</a:t>
                </a:r>
                <a:fld id="{B1EFC60D-4B20-4FCD-99DC-9DFE4DEB4C24}"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
        <c:idx val="24"/>
        <c:spPr>
          <a:solidFill>
            <a:schemeClr val="accent6"/>
          </a:solidFill>
          <a:ln>
            <a:noFill/>
          </a:ln>
          <a:effectLst>
            <a:outerShdw blurRad="254000" sx="102000" sy="102000" algn="ctr" rotWithShape="0">
              <a:prstClr val="black">
                <a:alpha val="20000"/>
              </a:prstClr>
            </a:outerShdw>
          </a:effectLst>
        </c:spPr>
        <c:dLbl>
          <c:idx val="0"/>
          <c:layout>
            <c:manualLayout>
              <c:x val="8.6824023030179193E-2"/>
              <c:y val="0.19942032626640671"/>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r>
                  <a:rPr lang="en-US" baseline="0"/>
                  <a:t>Not Accomplished
</a:t>
                </a:r>
                <a:fld id="{E0CD36BB-3630-417B-B043-CE4E042856E2}" type="PERCENTAGE">
                  <a:rPr lang="en-US" baseline="0"/>
                  <a:pPr>
                    <a:defRPr sz="1000" b="1" i="0" u="none" strike="noStrike" kern="1200" baseline="0">
                      <a:solidFill>
                        <a:schemeClr val="lt1"/>
                      </a:solidFill>
                      <a:latin typeface="+mn-lt"/>
                      <a:ea typeface="+mn-ea"/>
                      <a:cs typeface="+mn-cs"/>
                    </a:defRPr>
                  </a:pPr>
                  <a:t>[PERCENTAGE]</a:t>
                </a:fld>
                <a:endParaRPr lang="en-US" baseline="0"/>
              </a:p>
            </c:rich>
          </c:tx>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pivotFmt>
    </c:pivotFmts>
    <c:plotArea>
      <c:layout/>
      <c:pieChart>
        <c:varyColors val="1"/>
        <c:ser>
          <c:idx val="0"/>
          <c:order val="0"/>
          <c:tx>
            <c:strRef>
              <c:f>'1'!$F$1</c:f>
              <c:strCache>
                <c:ptCount val="1"/>
                <c:pt idx="0">
                  <c:v>Total</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FA85-49F2-8F27-947BD1247F13}"/>
              </c:ext>
            </c:extLst>
          </c:dPt>
          <c:dPt>
            <c:idx val="1"/>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FA85-49F2-8F27-947BD1247F13}"/>
              </c:ext>
            </c:extLst>
          </c:dPt>
          <c:dPt>
            <c:idx val="2"/>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FA85-49F2-8F27-947BD1247F13}"/>
              </c:ext>
            </c:extLst>
          </c:dPt>
          <c:dPt>
            <c:idx val="3"/>
            <c:bubble3D val="0"/>
            <c:spPr>
              <a:solidFill>
                <a:schemeClr val="accent6">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FA85-49F2-8F27-947BD1247F13}"/>
              </c:ext>
            </c:extLst>
          </c:dPt>
          <c:dPt>
            <c:idx val="4"/>
            <c:bubble3D val="0"/>
            <c:spPr>
              <a:solidFill>
                <a:schemeClr val="accent5">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FA85-49F2-8F27-947BD1247F13}"/>
              </c:ext>
            </c:extLst>
          </c:dPt>
          <c:dLbls>
            <c:dLbl>
              <c:idx val="0"/>
              <c:layout>
                <c:manualLayout>
                  <c:x val="-0.1541737314784534"/>
                  <c:y val="-0.21164913312323724"/>
                </c:manualLayout>
              </c:layout>
              <c:tx>
                <c:rich>
                  <a:bodyPr/>
                  <a:lstStyle/>
                  <a:p>
                    <a:r>
                      <a:rPr lang="en-US" baseline="0"/>
                      <a:t>Fully Accomplished
</a:t>
                    </a:r>
                    <a:fld id="{50E600BF-CDF1-4596-B983-4A169C6177C4}" type="PERCENTAGE">
                      <a:rPr lang="en-US" baseline="0"/>
                      <a:pPr/>
                      <a:t>[PERCENTAGE]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FA85-49F2-8F27-947BD1247F13}"/>
                </c:ext>
                <c:ext xmlns:c15="http://schemas.microsoft.com/office/drawing/2012/chart" uri="{CE6537A1-D6FC-4f65-9D91-7224C49458BB}">
                  <c15:dlblFieldTable/>
                  <c15:showDataLabelsRange val="0"/>
                </c:ext>
              </c:extLst>
            </c:dLbl>
            <c:dLbl>
              <c:idx val="1"/>
              <c:layout>
                <c:manualLayout>
                  <c:x val="-0.1942396043469774"/>
                  <c:y val="0.13933203502581948"/>
                </c:manualLayout>
              </c:layout>
              <c:tx>
                <c:rich>
                  <a:bodyPr/>
                  <a:lstStyle/>
                  <a:p>
                    <a:r>
                      <a:rPr lang="en-US" baseline="0"/>
                      <a:t>Accomplished to a great extent
</a:t>
                    </a:r>
                    <a:fld id="{ED4BC0F8-8CB0-409F-83FC-ED8F51329BD8}" type="PERCENTAGE">
                      <a:rPr lang="en-US" baseline="0"/>
                      <a:pPr/>
                      <a:t>[PERCENTAGE]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FA85-49F2-8F27-947BD1247F13}"/>
                </c:ext>
                <c:ext xmlns:c15="http://schemas.microsoft.com/office/drawing/2012/chart" uri="{CE6537A1-D6FC-4f65-9D91-7224C49458BB}">
                  <c15:dlblFieldTable/>
                  <c15:showDataLabelsRange val="0"/>
                </c:ext>
              </c:extLst>
            </c:dLbl>
            <c:dLbl>
              <c:idx val="2"/>
              <c:layout>
                <c:manualLayout>
                  <c:x val="0.15340504972089772"/>
                  <c:y val="-0.30218478643109192"/>
                </c:manualLayout>
              </c:layout>
              <c:tx>
                <c:rich>
                  <a:bodyPr/>
                  <a:lstStyle/>
                  <a:p>
                    <a:r>
                      <a:rPr lang="en-US" baseline="0"/>
                      <a:t>Substantially Accomplished
</a:t>
                    </a:r>
                    <a:fld id="{A85BE6A2-860B-4597-A92E-5EF1EF871364}" type="PERCENTAGE">
                      <a:rPr lang="en-US" baseline="0"/>
                      <a:pPr/>
                      <a:t>[PERCENTAGE]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FA85-49F2-8F27-947BD1247F13}"/>
                </c:ext>
                <c:ext xmlns:c15="http://schemas.microsoft.com/office/drawing/2012/chart" uri="{CE6537A1-D6FC-4f65-9D91-7224C49458BB}">
                  <c15:dlblFieldTable/>
                  <c15:showDataLabelsRange val="0"/>
                </c:ext>
              </c:extLst>
            </c:dLbl>
            <c:dLbl>
              <c:idx val="3"/>
              <c:layout>
                <c:manualLayout>
                  <c:x val="0.16586984478179895"/>
                  <c:y val="-9.0939101392509644E-2"/>
                </c:manualLayout>
              </c:layout>
              <c:tx>
                <c:rich>
                  <a:bodyPr/>
                  <a:lstStyle/>
                  <a:p>
                    <a:r>
                      <a:rPr lang="en-US" baseline="0"/>
                      <a:t>Somewhat Accomplished
</a:t>
                    </a:r>
                    <a:fld id="{B1EFC60D-4B20-4FCD-99DC-9DFE4DEB4C24}" type="PERCENTAGE">
                      <a:rPr lang="en-US" baseline="0"/>
                      <a:pPr/>
                      <a:t>[PERCENTAGE]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FA85-49F2-8F27-947BD1247F13}"/>
                </c:ext>
                <c:ext xmlns:c15="http://schemas.microsoft.com/office/drawing/2012/chart" uri="{CE6537A1-D6FC-4f65-9D91-7224C49458BB}">
                  <c15:dlblFieldTable/>
                  <c15:showDataLabelsRange val="0"/>
                </c:ext>
              </c:extLst>
            </c:dLbl>
            <c:dLbl>
              <c:idx val="4"/>
              <c:layout>
                <c:manualLayout>
                  <c:x val="8.6824023030179193E-2"/>
                  <c:y val="0.19942032626640671"/>
                </c:manualLayout>
              </c:layout>
              <c:tx>
                <c:rich>
                  <a:bodyPr/>
                  <a:lstStyle/>
                  <a:p>
                    <a:r>
                      <a:rPr lang="en-US" baseline="0"/>
                      <a:t>Not Accomplished
</a:t>
                    </a:r>
                    <a:fld id="{E0CD36BB-3630-417B-B043-CE4E042856E2}" type="PERCENTAGE">
                      <a:rPr lang="en-US" baseline="0"/>
                      <a:pPr/>
                      <a:t>[PERCENTAGE]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FA85-49F2-8F27-947BD1247F13}"/>
                </c:ext>
                <c:ext xmlns:c15="http://schemas.microsoft.com/office/drawing/2012/chart" uri="{CE6537A1-D6FC-4f65-9D91-7224C49458BB}">
                  <c15:dlblFieldTable/>
                  <c15:showDataLabelsRange val="0"/>
                </c:ext>
              </c:extLst>
            </c:dLbl>
            <c:numFmt formatCode="General" sourceLinked="0"/>
            <c:spPr>
              <a:pattFill prst="pct80">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'1'!$E$2:$E$7</c:f>
              <c:strCache>
                <c:ptCount val="5"/>
                <c:pt idx="0">
                  <c:v>5</c:v>
                </c:pt>
                <c:pt idx="1">
                  <c:v>4</c:v>
                </c:pt>
                <c:pt idx="2">
                  <c:v>3</c:v>
                </c:pt>
                <c:pt idx="3">
                  <c:v>2</c:v>
                </c:pt>
                <c:pt idx="4">
                  <c:v>1</c:v>
                </c:pt>
              </c:strCache>
            </c:strRef>
          </c:cat>
          <c:val>
            <c:numRef>
              <c:f>'1'!$F$2:$F$7</c:f>
              <c:numCache>
                <c:formatCode>General</c:formatCode>
                <c:ptCount val="5"/>
                <c:pt idx="0">
                  <c:v>194</c:v>
                </c:pt>
                <c:pt idx="1">
                  <c:v>140</c:v>
                </c:pt>
                <c:pt idx="2">
                  <c:v>35</c:v>
                </c:pt>
                <c:pt idx="3">
                  <c:v>7</c:v>
                </c:pt>
                <c:pt idx="4">
                  <c:v>6</c:v>
                </c:pt>
              </c:numCache>
            </c:numRef>
          </c:val>
          <c:extLst xmlns:c16r2="http://schemas.microsoft.com/office/drawing/2015/06/chart">
            <c:ext xmlns:c16="http://schemas.microsoft.com/office/drawing/2014/chart" uri="{C3380CC4-5D6E-409C-BE32-E72D297353CC}">
              <c16:uniqueId val="{0000000A-FA85-49F2-8F27-947BD1247F13}"/>
            </c:ext>
          </c:extLst>
        </c:ser>
        <c:dLbls>
          <c:showLegendKey val="0"/>
          <c:showVal val="1"/>
          <c:showCatName val="0"/>
          <c:showSerName val="0"/>
          <c:showPercent val="0"/>
          <c:showBubbleSize val="0"/>
          <c:showLeaderLines val="1"/>
        </c:dLbls>
        <c:firstSliceAng val="100"/>
      </c:pieChart>
      <c:spPr>
        <a:noFill/>
        <a:ln>
          <a:noFill/>
        </a:ln>
        <a:effectLst/>
      </c:spPr>
    </c:plotArea>
    <c:plotVisOnly val="1"/>
    <c:dispBlanksAs val="zero"/>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AA3A28-13F2-4ABB-A322-200F0F175750}"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IN"/>
        </a:p>
      </dgm:t>
    </dgm:pt>
    <dgm:pt modelId="{D99F0CF7-680C-4E70-A118-8CA14C9C8FBD}">
      <dgm:prSet phldrT="[Text]" custT="1"/>
      <dgm:spPr>
        <a:xfrm>
          <a:off x="1782000" y="1349837"/>
          <a:ext cx="2472722" cy="2072600"/>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buNone/>
          </a:pPr>
          <a:r>
            <a:rPr lang="en-US" sz="1400" b="1" u="sng" dirty="0">
              <a:solidFill>
                <a:sysClr val="window" lastClr="FFFFFF"/>
              </a:solidFill>
              <a:latin typeface="Times New Roman" panose="02020603050405020304" pitchFamily="18" charset="0"/>
              <a:ea typeface="+mn-ea"/>
              <a:cs typeface="Times New Roman" panose="02020603050405020304" pitchFamily="18" charset="0"/>
            </a:rPr>
            <a:t>OBJECTIVES</a:t>
          </a:r>
        </a:p>
        <a:p>
          <a:pPr algn="ctr">
            <a:buNone/>
          </a:pPr>
          <a:r>
            <a:rPr lang="en-US" sz="1100" b="1" dirty="0" err="1">
              <a:solidFill>
                <a:sysClr val="window" lastClr="FFFFFF"/>
              </a:solidFill>
              <a:latin typeface="Times New Roman" panose="02020603050405020304" pitchFamily="18" charset="0"/>
              <a:ea typeface="+mn-ea"/>
              <a:cs typeface="Times New Roman" panose="02020603050405020304" pitchFamily="18" charset="0"/>
            </a:rPr>
            <a:t>i</a:t>
          </a:r>
          <a:r>
            <a:rPr lang="en-US" sz="1100" b="1" dirty="0">
              <a:solidFill>
                <a:sysClr val="window" lastClr="FFFFFF"/>
              </a:solidFill>
              <a:latin typeface="Times New Roman" panose="02020603050405020304" pitchFamily="18" charset="0"/>
              <a:ea typeface="+mn-ea"/>
              <a:cs typeface="Times New Roman" panose="02020603050405020304" pitchFamily="18" charset="0"/>
            </a:rPr>
            <a:t>) I</a:t>
          </a:r>
          <a:r>
            <a:rPr lang="en-US" sz="1100" dirty="0">
              <a:latin typeface="Times New Roman" panose="02020603050405020304" pitchFamily="18" charset="0"/>
              <a:cs typeface="Times New Roman" panose="02020603050405020304" pitchFamily="18" charset="0"/>
            </a:rPr>
            <a:t>nitiating and coordinating Training Program in Power Sector to provide uninterrupted power supply</a:t>
          </a:r>
          <a:endParaRPr lang="en-IN" sz="1100" b="0" dirty="0">
            <a:solidFill>
              <a:sysClr val="window" lastClr="FFFFFF"/>
            </a:solidFill>
            <a:latin typeface="Times New Roman" panose="02020603050405020304" pitchFamily="18" charset="0"/>
            <a:ea typeface="+mn-ea"/>
            <a:cs typeface="Times New Roman" panose="02020603050405020304" pitchFamily="18" charset="0"/>
          </a:endParaRPr>
        </a:p>
      </dgm:t>
    </dgm:pt>
    <dgm:pt modelId="{CDB910D3-0180-44FB-833F-BBE59B53EBC0}" type="parTrans" cxnId="{0BB95EC0-46B7-4299-B674-AF47DACC9190}">
      <dgm:prSet/>
      <dgm:spPr/>
      <dgm:t>
        <a:bodyPr/>
        <a:lstStyle/>
        <a:p>
          <a:endParaRPr lang="en-IN">
            <a:latin typeface="Times New Roman" panose="02020603050405020304" pitchFamily="18" charset="0"/>
            <a:cs typeface="Times New Roman" panose="02020603050405020304" pitchFamily="18" charset="0"/>
          </a:endParaRPr>
        </a:p>
      </dgm:t>
    </dgm:pt>
    <dgm:pt modelId="{457D44D7-31AB-4048-96C0-481D9AB8CBB5}" type="sibTrans" cxnId="{0BB95EC0-46B7-4299-B674-AF47DACC9190}">
      <dgm:prSet/>
      <dgm:spPr/>
      <dgm:t>
        <a:bodyPr/>
        <a:lstStyle/>
        <a:p>
          <a:endParaRPr lang="en-IN">
            <a:latin typeface="Times New Roman" panose="02020603050405020304" pitchFamily="18" charset="0"/>
            <a:cs typeface="Times New Roman" panose="02020603050405020304" pitchFamily="18" charset="0"/>
          </a:endParaRPr>
        </a:p>
      </dgm:t>
    </dgm:pt>
    <dgm:pt modelId="{9E0E6A0F-F5A4-45B3-A67C-1506CEABA0C8}">
      <dgm:prSet phldrT="[Text]"/>
      <dgm:spPr/>
      <dgm:t>
        <a:bodyPr/>
        <a:lstStyle/>
        <a:p>
          <a:endParaRPr lang="en-IN">
            <a:latin typeface="Times New Roman" panose="02020603050405020304" pitchFamily="18" charset="0"/>
            <a:cs typeface="Times New Roman" panose="02020603050405020304" pitchFamily="18" charset="0"/>
          </a:endParaRPr>
        </a:p>
      </dgm:t>
    </dgm:pt>
    <dgm:pt modelId="{A993BCBC-9423-4F19-AE4D-C095D79AA4C8}" type="parTrans" cxnId="{B6CF4BE6-39F2-4709-9DC9-1490109F8289}">
      <dgm:prSet/>
      <dgm:spPr/>
      <dgm:t>
        <a:bodyPr/>
        <a:lstStyle/>
        <a:p>
          <a:endParaRPr lang="en-IN">
            <a:latin typeface="Times New Roman" panose="02020603050405020304" pitchFamily="18" charset="0"/>
            <a:cs typeface="Times New Roman" panose="02020603050405020304" pitchFamily="18" charset="0"/>
          </a:endParaRPr>
        </a:p>
      </dgm:t>
    </dgm:pt>
    <dgm:pt modelId="{2AEF2024-BCA4-4D51-B83F-3D75B49CB5E3}" type="sibTrans" cxnId="{B6CF4BE6-39F2-4709-9DC9-1490109F8289}">
      <dgm:prSet/>
      <dgm:spPr/>
      <dgm:t>
        <a:bodyPr/>
        <a:lstStyle/>
        <a:p>
          <a:endParaRPr lang="en-IN">
            <a:latin typeface="Times New Roman" panose="02020603050405020304" pitchFamily="18" charset="0"/>
            <a:cs typeface="Times New Roman" panose="02020603050405020304" pitchFamily="18" charset="0"/>
          </a:endParaRPr>
        </a:p>
      </dgm:t>
    </dgm:pt>
    <dgm:pt modelId="{BBFF8E2E-6BFE-49E8-AB6A-2E317E57949E}">
      <dgm:prSet phldrT="[Text]"/>
      <dgm:spPr/>
      <dgm:t>
        <a:bodyPr/>
        <a:lstStyle/>
        <a:p>
          <a:endParaRPr lang="en-IN">
            <a:latin typeface="Times New Roman" panose="02020603050405020304" pitchFamily="18" charset="0"/>
            <a:cs typeface="Times New Roman" panose="02020603050405020304" pitchFamily="18" charset="0"/>
          </a:endParaRPr>
        </a:p>
      </dgm:t>
    </dgm:pt>
    <dgm:pt modelId="{CBE9A70B-0AF0-4C11-BB92-FAE4260B6EBE}" type="parTrans" cxnId="{E3A7A81B-D788-4D13-A41F-619B64F123E7}">
      <dgm:prSet/>
      <dgm:spPr/>
      <dgm:t>
        <a:bodyPr/>
        <a:lstStyle/>
        <a:p>
          <a:endParaRPr lang="en-IN">
            <a:latin typeface="Times New Roman" panose="02020603050405020304" pitchFamily="18" charset="0"/>
            <a:cs typeface="Times New Roman" panose="02020603050405020304" pitchFamily="18" charset="0"/>
          </a:endParaRPr>
        </a:p>
      </dgm:t>
    </dgm:pt>
    <dgm:pt modelId="{30C43012-5BDB-4ED7-99E7-8543AA9014BE}" type="sibTrans" cxnId="{E3A7A81B-D788-4D13-A41F-619B64F123E7}">
      <dgm:prSet/>
      <dgm:spPr/>
      <dgm:t>
        <a:bodyPr/>
        <a:lstStyle/>
        <a:p>
          <a:endParaRPr lang="en-IN">
            <a:latin typeface="Times New Roman" panose="02020603050405020304" pitchFamily="18" charset="0"/>
            <a:cs typeface="Times New Roman" panose="02020603050405020304" pitchFamily="18" charset="0"/>
          </a:endParaRPr>
        </a:p>
      </dgm:t>
    </dgm:pt>
    <dgm:pt modelId="{FF618E20-6D0F-425F-97CC-CA2A06BED827}">
      <dgm:prSet phldrT="[Text]"/>
      <dgm:spPr/>
      <dgm:t>
        <a:bodyPr/>
        <a:lstStyle/>
        <a:p>
          <a:endParaRPr lang="en-IN">
            <a:latin typeface="Times New Roman" panose="02020603050405020304" pitchFamily="18" charset="0"/>
            <a:cs typeface="Times New Roman" panose="02020603050405020304" pitchFamily="18" charset="0"/>
          </a:endParaRPr>
        </a:p>
      </dgm:t>
    </dgm:pt>
    <dgm:pt modelId="{3432B033-799F-4A59-A735-CFD957CFD850}" type="parTrans" cxnId="{A14DC79B-80DE-41E9-8484-D0B292A00D8E}">
      <dgm:prSet/>
      <dgm:spPr/>
      <dgm:t>
        <a:bodyPr/>
        <a:lstStyle/>
        <a:p>
          <a:endParaRPr lang="en-IN">
            <a:latin typeface="Times New Roman" panose="02020603050405020304" pitchFamily="18" charset="0"/>
            <a:cs typeface="Times New Roman" panose="02020603050405020304" pitchFamily="18" charset="0"/>
          </a:endParaRPr>
        </a:p>
      </dgm:t>
    </dgm:pt>
    <dgm:pt modelId="{60641D69-FB87-4698-B330-54D0A958D8BF}" type="sibTrans" cxnId="{A14DC79B-80DE-41E9-8484-D0B292A00D8E}">
      <dgm:prSet/>
      <dgm:spPr/>
      <dgm:t>
        <a:bodyPr/>
        <a:lstStyle/>
        <a:p>
          <a:endParaRPr lang="en-IN">
            <a:latin typeface="Times New Roman" panose="02020603050405020304" pitchFamily="18" charset="0"/>
            <a:cs typeface="Times New Roman" panose="02020603050405020304" pitchFamily="18" charset="0"/>
          </a:endParaRPr>
        </a:p>
      </dgm:t>
    </dgm:pt>
    <dgm:pt modelId="{693F5014-A404-4FB3-8604-CA22D778B584}">
      <dgm:prSet phldrT="[Text]"/>
      <dgm:spPr/>
      <dgm:t>
        <a:bodyPr/>
        <a:lstStyle/>
        <a:p>
          <a:endParaRPr lang="en-IN">
            <a:latin typeface="Times New Roman" panose="02020603050405020304" pitchFamily="18" charset="0"/>
            <a:cs typeface="Times New Roman" panose="02020603050405020304" pitchFamily="18" charset="0"/>
          </a:endParaRPr>
        </a:p>
      </dgm:t>
    </dgm:pt>
    <dgm:pt modelId="{BAB2DD31-C492-42C8-B85B-512781B2334E}" type="parTrans" cxnId="{3CA9C519-6A6A-440B-AE6B-5FD03F8576AF}">
      <dgm:prSet/>
      <dgm:spPr/>
      <dgm:t>
        <a:bodyPr/>
        <a:lstStyle/>
        <a:p>
          <a:endParaRPr lang="en-IN">
            <a:latin typeface="Times New Roman" panose="02020603050405020304" pitchFamily="18" charset="0"/>
            <a:cs typeface="Times New Roman" panose="02020603050405020304" pitchFamily="18" charset="0"/>
          </a:endParaRPr>
        </a:p>
      </dgm:t>
    </dgm:pt>
    <dgm:pt modelId="{D4CFE74C-FB5B-48E0-A22C-F5E5BD903BA0}" type="sibTrans" cxnId="{3CA9C519-6A6A-440B-AE6B-5FD03F8576AF}">
      <dgm:prSet/>
      <dgm:spPr/>
      <dgm:t>
        <a:bodyPr/>
        <a:lstStyle/>
        <a:p>
          <a:endParaRPr lang="en-IN">
            <a:latin typeface="Times New Roman" panose="02020603050405020304" pitchFamily="18" charset="0"/>
            <a:cs typeface="Times New Roman" panose="02020603050405020304" pitchFamily="18" charset="0"/>
          </a:endParaRPr>
        </a:p>
      </dgm:t>
    </dgm:pt>
    <dgm:pt modelId="{2B80A75F-5A66-4937-979D-0F8E548550F1}">
      <dgm:prSet custT="1"/>
      <dgm:spPr>
        <a:xfrm>
          <a:off x="2213448" y="19953"/>
          <a:ext cx="1617169" cy="1319226"/>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00" dirty="0">
              <a:solidFill>
                <a:sysClr val="window" lastClr="FFFFFF"/>
              </a:solidFill>
              <a:latin typeface="Times New Roman" panose="02020603050405020304" pitchFamily="18" charset="0"/>
              <a:ea typeface="+mn-ea"/>
              <a:cs typeface="Times New Roman" panose="02020603050405020304" pitchFamily="18" charset="0"/>
            </a:rPr>
            <a:t>(254)</a:t>
          </a:r>
          <a:r>
            <a:rPr lang="en-US" sz="900" dirty="0">
              <a:latin typeface="Times New Roman" panose="02020603050405020304" pitchFamily="18" charset="0"/>
              <a:cs typeface="Times New Roman" panose="02020603050405020304" pitchFamily="18" charset="0"/>
            </a:rPr>
            <a:t> National Power Training Institute, New Delhi, Ministry of </a:t>
          </a:r>
          <a:r>
            <a:rPr lang="en-US" sz="1200" dirty="0">
              <a:latin typeface="Times New Roman" panose="02020603050405020304" pitchFamily="18" charset="0"/>
              <a:cs typeface="Times New Roman" panose="02020603050405020304" pitchFamily="18" charset="0"/>
            </a:rPr>
            <a:t>Power</a:t>
          </a:r>
          <a:r>
            <a:rPr lang="en-US" sz="900" dirty="0">
              <a:latin typeface="Times New Roman" panose="02020603050405020304" pitchFamily="18" charset="0"/>
              <a:cs typeface="Times New Roman" panose="02020603050405020304" pitchFamily="18" charset="0"/>
            </a:rPr>
            <a:t> </a:t>
          </a:r>
        </a:p>
        <a:p>
          <a:pPr>
            <a:buNone/>
          </a:pPr>
          <a:r>
            <a:rPr lang="en-US" sz="900" dirty="0">
              <a:latin typeface="Times New Roman" panose="02020603050405020304" pitchFamily="18" charset="0"/>
              <a:cs typeface="Times New Roman" panose="02020603050405020304" pitchFamily="18" charset="0"/>
            </a:rPr>
            <a:t>(259) National Power Training Institute (Western Region) Nagpur, Ministry of Power</a:t>
          </a:r>
          <a:endParaRPr lang="en-IN" sz="900" dirty="0">
            <a:solidFill>
              <a:sysClr val="window" lastClr="FFFFFF"/>
            </a:solidFill>
            <a:latin typeface="Times New Roman" panose="02020603050405020304" pitchFamily="18" charset="0"/>
            <a:ea typeface="+mn-ea"/>
            <a:cs typeface="Times New Roman" panose="02020603050405020304" pitchFamily="18" charset="0"/>
          </a:endParaRPr>
        </a:p>
      </dgm:t>
    </dgm:pt>
    <dgm:pt modelId="{706885FF-93C8-4FC5-A7C0-EA61B7D1381C}" type="parTrans" cxnId="{74F56EBA-7266-4A27-9E69-7E703024F8C9}">
      <dgm:prSet/>
      <dgm:spPr/>
      <dgm:t>
        <a:bodyPr/>
        <a:lstStyle/>
        <a:p>
          <a:endParaRPr lang="en-IN">
            <a:latin typeface="Times New Roman" panose="02020603050405020304" pitchFamily="18" charset="0"/>
            <a:cs typeface="Times New Roman" panose="02020603050405020304" pitchFamily="18" charset="0"/>
          </a:endParaRPr>
        </a:p>
      </dgm:t>
    </dgm:pt>
    <dgm:pt modelId="{CED7AC07-28FA-4DE3-AF1E-D0130AF873F4}" type="sibTrans" cxnId="{74F56EBA-7266-4A27-9E69-7E703024F8C9}">
      <dgm:prSet/>
      <dgm:spPr/>
      <dgm:t>
        <a:bodyPr/>
        <a:lstStyle/>
        <a:p>
          <a:endParaRPr lang="en-IN">
            <a:latin typeface="Times New Roman" panose="02020603050405020304" pitchFamily="18" charset="0"/>
            <a:cs typeface="Times New Roman" panose="02020603050405020304" pitchFamily="18" charset="0"/>
          </a:endParaRPr>
        </a:p>
      </dgm:t>
    </dgm:pt>
    <dgm:pt modelId="{D84E5B57-4050-4125-9885-D632611C98E6}">
      <dgm:prSet/>
      <dgm:spPr/>
      <dgm:t>
        <a:bodyPr/>
        <a:lstStyle/>
        <a:p>
          <a:endParaRPr lang="en-IN">
            <a:latin typeface="Times New Roman" panose="02020603050405020304" pitchFamily="18" charset="0"/>
            <a:cs typeface="Times New Roman" panose="02020603050405020304" pitchFamily="18" charset="0"/>
          </a:endParaRPr>
        </a:p>
      </dgm:t>
    </dgm:pt>
    <dgm:pt modelId="{CCA59698-97A3-44D4-9E4D-924089C26EC1}" type="parTrans" cxnId="{C88EB9EC-F59B-4170-BBE3-BFA9A4BCA741}">
      <dgm:prSet/>
      <dgm:spPr/>
      <dgm:t>
        <a:bodyPr/>
        <a:lstStyle/>
        <a:p>
          <a:endParaRPr lang="en-IN">
            <a:latin typeface="Times New Roman" panose="02020603050405020304" pitchFamily="18" charset="0"/>
            <a:cs typeface="Times New Roman" panose="02020603050405020304" pitchFamily="18" charset="0"/>
          </a:endParaRPr>
        </a:p>
      </dgm:t>
    </dgm:pt>
    <dgm:pt modelId="{B1EB053D-1010-44F8-AA67-C192B40F2DDD}" type="sibTrans" cxnId="{C88EB9EC-F59B-4170-BBE3-BFA9A4BCA741}">
      <dgm:prSet/>
      <dgm:spPr/>
      <dgm:t>
        <a:bodyPr/>
        <a:lstStyle/>
        <a:p>
          <a:endParaRPr lang="en-IN">
            <a:latin typeface="Times New Roman" panose="02020603050405020304" pitchFamily="18" charset="0"/>
            <a:cs typeface="Times New Roman" panose="02020603050405020304" pitchFamily="18" charset="0"/>
          </a:endParaRPr>
        </a:p>
      </dgm:t>
    </dgm:pt>
    <dgm:pt modelId="{CF8C9377-7726-4329-BEA1-5FD2CFBA49ED}">
      <dgm:prSet custT="1"/>
      <dgm:spPr>
        <a:xfrm>
          <a:off x="656593" y="749492"/>
          <a:ext cx="1617169" cy="1399041"/>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050" dirty="0">
              <a:solidFill>
                <a:sysClr val="window" lastClr="FFFFFF"/>
              </a:solidFill>
              <a:latin typeface="Times New Roman" panose="02020603050405020304" pitchFamily="18" charset="0"/>
              <a:ea typeface="+mn-ea"/>
              <a:cs typeface="Times New Roman" panose="02020603050405020304" pitchFamily="18" charset="0"/>
            </a:rPr>
            <a:t>(258)</a:t>
          </a:r>
          <a:r>
            <a:rPr lang="en-US" sz="105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National</a:t>
          </a:r>
          <a:r>
            <a:rPr lang="en-US" sz="1050" dirty="0">
              <a:latin typeface="Times New Roman" panose="02020603050405020304" pitchFamily="18" charset="0"/>
              <a:cs typeface="Times New Roman" panose="02020603050405020304" pitchFamily="18" charset="0"/>
            </a:rPr>
            <a:t> Power </a:t>
          </a:r>
          <a:r>
            <a:rPr lang="en-US" sz="1200" dirty="0">
              <a:latin typeface="Times New Roman" panose="02020603050405020304" pitchFamily="18" charset="0"/>
              <a:cs typeface="Times New Roman" panose="02020603050405020304" pitchFamily="18" charset="0"/>
            </a:rPr>
            <a:t>Training</a:t>
          </a:r>
          <a:r>
            <a:rPr lang="en-US" sz="1050" dirty="0">
              <a:latin typeface="Times New Roman" panose="02020603050405020304" pitchFamily="18" charset="0"/>
              <a:cs typeface="Times New Roman" panose="02020603050405020304" pitchFamily="18" charset="0"/>
            </a:rPr>
            <a:t> Institute (Southern Region), Tamil Nadu, Ministry of Power</a:t>
          </a:r>
          <a:endParaRPr lang="en-IN" sz="1050" dirty="0">
            <a:solidFill>
              <a:sysClr val="window" lastClr="FFFFFF"/>
            </a:solidFill>
            <a:latin typeface="Times New Roman" panose="02020603050405020304" pitchFamily="18" charset="0"/>
            <a:ea typeface="+mn-ea"/>
            <a:cs typeface="Times New Roman" panose="02020603050405020304" pitchFamily="18" charset="0"/>
          </a:endParaRPr>
        </a:p>
      </dgm:t>
    </dgm:pt>
    <dgm:pt modelId="{CC565D2E-2313-41F2-AB60-2E87A39C146C}" type="parTrans" cxnId="{2C8E06EF-F409-4049-9DED-D1BD601C2120}">
      <dgm:prSet/>
      <dgm:spPr/>
      <dgm:t>
        <a:bodyPr/>
        <a:lstStyle/>
        <a:p>
          <a:endParaRPr lang="en-IN">
            <a:latin typeface="Times New Roman" panose="02020603050405020304" pitchFamily="18" charset="0"/>
            <a:cs typeface="Times New Roman" panose="02020603050405020304" pitchFamily="18" charset="0"/>
          </a:endParaRPr>
        </a:p>
      </dgm:t>
    </dgm:pt>
    <dgm:pt modelId="{41A4A671-6E5D-4E1E-8F77-154FE582B313}" type="sibTrans" cxnId="{2C8E06EF-F409-4049-9DED-D1BD601C2120}">
      <dgm:prSet/>
      <dgm:spPr/>
      <dgm:t>
        <a:bodyPr/>
        <a:lstStyle/>
        <a:p>
          <a:endParaRPr lang="en-IN">
            <a:latin typeface="Times New Roman" panose="02020603050405020304" pitchFamily="18" charset="0"/>
            <a:cs typeface="Times New Roman" panose="02020603050405020304" pitchFamily="18" charset="0"/>
          </a:endParaRPr>
        </a:p>
      </dgm:t>
    </dgm:pt>
    <dgm:pt modelId="{4723985F-8F93-417E-A645-9004671BAC98}">
      <dgm:prSet custT="1"/>
      <dgm:spPr>
        <a:xfrm>
          <a:off x="612024" y="2555451"/>
          <a:ext cx="1617169" cy="1399041"/>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000" dirty="0">
              <a:solidFill>
                <a:sysClr val="window" lastClr="FFFFFF"/>
              </a:solidFill>
              <a:latin typeface="Times New Roman" panose="02020603050405020304" pitchFamily="18" charset="0"/>
              <a:ea typeface="+mn-ea"/>
              <a:cs typeface="Times New Roman" panose="02020603050405020304" pitchFamily="18" charset="0"/>
            </a:rPr>
            <a:t>(257)</a:t>
          </a:r>
          <a:r>
            <a:rPr lang="en-US" sz="1000" dirty="0">
              <a:latin typeface="Times New Roman" panose="02020603050405020304" pitchFamily="18" charset="0"/>
              <a:cs typeface="Times New Roman" panose="02020603050405020304" pitchFamily="18" charset="0"/>
            </a:rPr>
            <a:t> National Power Training Institute, North East Region (NPTI-NER) Guwahati, Ministry of Power</a:t>
          </a:r>
        </a:p>
        <a:p>
          <a:pPr>
            <a:buNone/>
          </a:pPr>
          <a:endParaRPr lang="en-US" sz="1000" dirty="0">
            <a:latin typeface="Times New Roman" panose="02020603050405020304" pitchFamily="18" charset="0"/>
            <a:cs typeface="Times New Roman" panose="02020603050405020304" pitchFamily="18" charset="0"/>
          </a:endParaRPr>
        </a:p>
        <a:p>
          <a:pPr>
            <a:buNone/>
          </a:pPr>
          <a:r>
            <a:rPr lang="en-US" sz="1000" dirty="0">
              <a:latin typeface="Times New Roman" panose="02020603050405020304" pitchFamily="18" charset="0"/>
              <a:cs typeface="Times New Roman" panose="02020603050405020304" pitchFamily="18" charset="0"/>
            </a:rPr>
            <a:t>(262) National Power Training Institute, Alappuzha, Ministry of Power</a:t>
          </a:r>
          <a:endParaRPr lang="en-IN" sz="1000" b="1" dirty="0">
            <a:solidFill>
              <a:sysClr val="window" lastClr="FFFFFF"/>
            </a:solidFill>
            <a:latin typeface="Times New Roman" panose="02020603050405020304" pitchFamily="18" charset="0"/>
            <a:ea typeface="+mn-ea"/>
            <a:cs typeface="Times New Roman" panose="02020603050405020304" pitchFamily="18" charset="0"/>
          </a:endParaRPr>
        </a:p>
      </dgm:t>
    </dgm:pt>
    <dgm:pt modelId="{B8EA3558-AA8E-413E-94F3-2E82A3000C53}" type="parTrans" cxnId="{4988C391-3CA5-4A86-A9EF-094F4134E578}">
      <dgm:prSet/>
      <dgm:spPr/>
      <dgm:t>
        <a:bodyPr/>
        <a:lstStyle/>
        <a:p>
          <a:endParaRPr lang="en-IN">
            <a:latin typeface="Times New Roman" panose="02020603050405020304" pitchFamily="18" charset="0"/>
            <a:cs typeface="Times New Roman" panose="02020603050405020304" pitchFamily="18" charset="0"/>
          </a:endParaRPr>
        </a:p>
      </dgm:t>
    </dgm:pt>
    <dgm:pt modelId="{9D2E0B5C-EDB5-4193-B197-3F509124CB3B}" type="sibTrans" cxnId="{4988C391-3CA5-4A86-A9EF-094F4134E578}">
      <dgm:prSet/>
      <dgm:spPr/>
      <dgm:t>
        <a:bodyPr/>
        <a:lstStyle/>
        <a:p>
          <a:endParaRPr lang="en-IN">
            <a:latin typeface="Times New Roman" panose="02020603050405020304" pitchFamily="18" charset="0"/>
            <a:cs typeface="Times New Roman" panose="02020603050405020304" pitchFamily="18" charset="0"/>
          </a:endParaRPr>
        </a:p>
      </dgm:t>
    </dgm:pt>
    <dgm:pt modelId="{C2356117-A2B1-4E4E-8C0E-E516E91C16BE}">
      <dgm:prSet custT="1"/>
      <dgm:spPr>
        <a:xfrm>
          <a:off x="2213448" y="3413623"/>
          <a:ext cx="1617169" cy="1399041"/>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00" dirty="0">
              <a:solidFill>
                <a:sysClr val="window" lastClr="FFFFFF"/>
              </a:solidFill>
              <a:latin typeface="Times New Roman" panose="02020603050405020304" pitchFamily="18" charset="0"/>
              <a:ea typeface="+mn-ea"/>
              <a:cs typeface="Times New Roman" panose="02020603050405020304" pitchFamily="18" charset="0"/>
            </a:rPr>
            <a:t>(256) </a:t>
          </a:r>
          <a:r>
            <a:rPr lang="en-US" sz="900" dirty="0">
              <a:latin typeface="Times New Roman" panose="02020603050405020304" pitchFamily="18" charset="0"/>
              <a:cs typeface="Times New Roman" panose="02020603050405020304" pitchFamily="18" charset="0"/>
            </a:rPr>
            <a:t>National Power Training Institute (Eastern Region), </a:t>
          </a:r>
          <a:r>
            <a:rPr lang="en-US" sz="1200" dirty="0">
              <a:latin typeface="Times New Roman" panose="02020603050405020304" pitchFamily="18" charset="0"/>
              <a:cs typeface="Times New Roman" panose="02020603050405020304" pitchFamily="18" charset="0"/>
            </a:rPr>
            <a:t>Ministry</a:t>
          </a:r>
          <a:r>
            <a:rPr lang="en-US" sz="900" dirty="0">
              <a:latin typeface="Times New Roman" panose="02020603050405020304" pitchFamily="18" charset="0"/>
              <a:cs typeface="Times New Roman" panose="02020603050405020304" pitchFamily="18" charset="0"/>
            </a:rPr>
            <a:t> of Power</a:t>
          </a:r>
        </a:p>
        <a:p>
          <a:pPr>
            <a:buNone/>
          </a:pPr>
          <a:endParaRPr lang="en-US" sz="900" dirty="0">
            <a:latin typeface="Times New Roman" panose="02020603050405020304" pitchFamily="18" charset="0"/>
            <a:cs typeface="Times New Roman" panose="02020603050405020304" pitchFamily="18" charset="0"/>
          </a:endParaRPr>
        </a:p>
        <a:p>
          <a:pPr>
            <a:buNone/>
          </a:pPr>
          <a:r>
            <a:rPr lang="en-US" sz="900" dirty="0">
              <a:latin typeface="Times New Roman" panose="02020603050405020304" pitchFamily="18" charset="0"/>
              <a:cs typeface="Times New Roman" panose="02020603050405020304" pitchFamily="18" charset="0"/>
            </a:rPr>
            <a:t>(261) National Power Training Institute Power System Training Institute (Bangalore), Ministry of Power</a:t>
          </a:r>
          <a:endParaRPr lang="en-IN" sz="900" dirty="0">
            <a:solidFill>
              <a:sysClr val="window" lastClr="FFFFFF"/>
            </a:solidFill>
            <a:latin typeface="Times New Roman" panose="02020603050405020304" pitchFamily="18" charset="0"/>
            <a:ea typeface="+mn-ea"/>
            <a:cs typeface="Times New Roman" panose="02020603050405020304" pitchFamily="18" charset="0"/>
          </a:endParaRPr>
        </a:p>
      </dgm:t>
    </dgm:pt>
    <dgm:pt modelId="{6884C28C-BD6A-4AA2-8327-CD1232EFE42C}" type="parTrans" cxnId="{32789319-C328-4894-B6C6-2D8630342319}">
      <dgm:prSet/>
      <dgm:spPr/>
      <dgm:t>
        <a:bodyPr/>
        <a:lstStyle/>
        <a:p>
          <a:endParaRPr lang="en-IN">
            <a:latin typeface="Times New Roman" panose="02020603050405020304" pitchFamily="18" charset="0"/>
            <a:cs typeface="Times New Roman" panose="02020603050405020304" pitchFamily="18" charset="0"/>
          </a:endParaRPr>
        </a:p>
      </dgm:t>
    </dgm:pt>
    <dgm:pt modelId="{825AA089-6D2D-416B-BE02-1B9B913CE1EE}" type="sibTrans" cxnId="{32789319-C328-4894-B6C6-2D8630342319}">
      <dgm:prSet/>
      <dgm:spPr/>
      <dgm:t>
        <a:bodyPr/>
        <a:lstStyle/>
        <a:p>
          <a:endParaRPr lang="en-IN">
            <a:latin typeface="Times New Roman" panose="02020603050405020304" pitchFamily="18" charset="0"/>
            <a:cs typeface="Times New Roman" panose="02020603050405020304" pitchFamily="18" charset="0"/>
          </a:endParaRPr>
        </a:p>
      </dgm:t>
    </dgm:pt>
    <dgm:pt modelId="{A8A17114-67E0-43FC-A85C-411A11C5D2EA}">
      <dgm:prSet custT="1"/>
      <dgm:spPr>
        <a:xfrm>
          <a:off x="3774916" y="2539680"/>
          <a:ext cx="1705596" cy="1406358"/>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000" dirty="0">
              <a:solidFill>
                <a:sysClr val="window" lastClr="FFFFFF"/>
              </a:solidFill>
              <a:latin typeface="Times New Roman" panose="02020603050405020304" pitchFamily="18" charset="0"/>
              <a:ea typeface="+mn-ea"/>
              <a:cs typeface="Times New Roman" panose="02020603050405020304" pitchFamily="18" charset="0"/>
            </a:rPr>
            <a:t>(255) </a:t>
          </a:r>
          <a:r>
            <a:rPr lang="en-US" sz="1000" dirty="0">
              <a:latin typeface="Times New Roman" panose="02020603050405020304" pitchFamily="18" charset="0"/>
              <a:cs typeface="Times New Roman" panose="02020603050405020304" pitchFamily="18" charset="0"/>
            </a:rPr>
            <a:t>National Power Training </a:t>
          </a:r>
          <a:r>
            <a:rPr lang="en-US" sz="1400" dirty="0">
              <a:latin typeface="Times New Roman" panose="02020603050405020304" pitchFamily="18" charset="0"/>
              <a:cs typeface="Times New Roman" panose="02020603050405020304" pitchFamily="18" charset="0"/>
            </a:rPr>
            <a:t>Institute</a:t>
          </a:r>
          <a:r>
            <a:rPr lang="en-US" sz="1000" dirty="0">
              <a:latin typeface="Times New Roman" panose="02020603050405020304" pitchFamily="18" charset="0"/>
              <a:cs typeface="Times New Roman" panose="02020603050405020304" pitchFamily="18" charset="0"/>
            </a:rPr>
            <a:t>, </a:t>
          </a:r>
          <a:r>
            <a:rPr lang="en-US" sz="1000" dirty="0" err="1">
              <a:latin typeface="Times New Roman" panose="02020603050405020304" pitchFamily="18" charset="0"/>
              <a:cs typeface="Times New Roman" panose="02020603050405020304" pitchFamily="18" charset="0"/>
            </a:rPr>
            <a:t>Shivpuri</a:t>
          </a:r>
          <a:r>
            <a:rPr lang="en-US" sz="1000" dirty="0">
              <a:latin typeface="Times New Roman" panose="02020603050405020304" pitchFamily="18" charset="0"/>
              <a:cs typeface="Times New Roman" panose="02020603050405020304" pitchFamily="18" charset="0"/>
            </a:rPr>
            <a:t>, Ministry of Power</a:t>
          </a:r>
        </a:p>
        <a:p>
          <a:pPr>
            <a:buNone/>
          </a:pPr>
          <a:r>
            <a:rPr lang="en-US" sz="1000" dirty="0">
              <a:latin typeface="Times New Roman" panose="02020603050405020304" pitchFamily="18" charset="0"/>
              <a:cs typeface="Times New Roman" panose="02020603050405020304" pitchFamily="18" charset="0"/>
            </a:rPr>
            <a:t>(260) National Power Training Institute, </a:t>
          </a:r>
          <a:r>
            <a:rPr lang="en-US" sz="1000" dirty="0" err="1">
              <a:latin typeface="Times New Roman" panose="02020603050405020304" pitchFamily="18" charset="0"/>
              <a:cs typeface="Times New Roman" panose="02020603050405020304" pitchFamily="18" charset="0"/>
            </a:rPr>
            <a:t>Nangal</a:t>
          </a:r>
          <a:r>
            <a:rPr lang="en-US" sz="1000" dirty="0">
              <a:latin typeface="Times New Roman" panose="02020603050405020304" pitchFamily="18" charset="0"/>
              <a:cs typeface="Times New Roman" panose="02020603050405020304" pitchFamily="18" charset="0"/>
            </a:rPr>
            <a:t>, Ministry of Power</a:t>
          </a:r>
          <a:endParaRPr lang="en-IN" sz="1000" dirty="0">
            <a:solidFill>
              <a:sysClr val="window" lastClr="FFFFFF"/>
            </a:solidFill>
            <a:latin typeface="Times New Roman" panose="02020603050405020304" pitchFamily="18" charset="0"/>
            <a:ea typeface="+mn-ea"/>
            <a:cs typeface="Times New Roman" panose="02020603050405020304" pitchFamily="18" charset="0"/>
          </a:endParaRPr>
        </a:p>
      </dgm:t>
    </dgm:pt>
    <dgm:pt modelId="{927B5CD5-88F1-46C4-9496-BE3A8E12BF3F}" type="parTrans" cxnId="{E5339D07-EFCA-4F46-83D0-31DB04924482}">
      <dgm:prSet/>
      <dgm:spPr/>
      <dgm:t>
        <a:bodyPr/>
        <a:lstStyle/>
        <a:p>
          <a:endParaRPr lang="en-IN">
            <a:latin typeface="Times New Roman" panose="02020603050405020304" pitchFamily="18" charset="0"/>
            <a:cs typeface="Times New Roman" panose="02020603050405020304" pitchFamily="18" charset="0"/>
          </a:endParaRPr>
        </a:p>
      </dgm:t>
    </dgm:pt>
    <dgm:pt modelId="{E44A128D-9F09-4814-B3A9-4214E5E003D4}" type="sibTrans" cxnId="{E5339D07-EFCA-4F46-83D0-31DB04924482}">
      <dgm:prSet/>
      <dgm:spPr/>
      <dgm:t>
        <a:bodyPr/>
        <a:lstStyle/>
        <a:p>
          <a:endParaRPr lang="en-IN">
            <a:latin typeface="Times New Roman" panose="02020603050405020304" pitchFamily="18" charset="0"/>
            <a:cs typeface="Times New Roman" panose="02020603050405020304" pitchFamily="18" charset="0"/>
          </a:endParaRPr>
        </a:p>
      </dgm:t>
    </dgm:pt>
    <dgm:pt modelId="{1F2C0412-F37F-4169-9D0B-91E7DA272812}">
      <dgm:prSet custT="1"/>
      <dgm:spPr>
        <a:xfrm>
          <a:off x="3763822" y="648469"/>
          <a:ext cx="1616361" cy="1493574"/>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900" dirty="0">
              <a:solidFill>
                <a:sysClr val="window" lastClr="FFFFFF"/>
              </a:solidFill>
              <a:latin typeface="Times New Roman" panose="02020603050405020304" pitchFamily="18" charset="0"/>
              <a:ea typeface="+mn-ea"/>
              <a:cs typeface="Times New Roman" panose="02020603050405020304" pitchFamily="18" charset="0"/>
            </a:rPr>
            <a:t>(253)H</a:t>
          </a:r>
          <a:r>
            <a:rPr lang="en-US" sz="900" dirty="0">
              <a:latin typeface="Times New Roman" panose="02020603050405020304" pitchFamily="18" charset="0"/>
              <a:cs typeface="Times New Roman" panose="02020603050405020304" pitchFamily="18" charset="0"/>
            </a:rPr>
            <a:t>ot Line Training Centre, </a:t>
          </a:r>
          <a:r>
            <a:rPr lang="en-US" sz="1400" dirty="0">
              <a:latin typeface="Times New Roman" panose="02020603050405020304" pitchFamily="18" charset="0"/>
              <a:cs typeface="Times New Roman" panose="02020603050405020304" pitchFamily="18" charset="0"/>
            </a:rPr>
            <a:t>Bangalore</a:t>
          </a:r>
          <a:r>
            <a:rPr lang="en-US" sz="900" dirty="0">
              <a:latin typeface="Times New Roman" panose="02020603050405020304" pitchFamily="18" charset="0"/>
              <a:cs typeface="Times New Roman" panose="02020603050405020304" pitchFamily="18" charset="0"/>
            </a:rPr>
            <a:t>, Ministry of Power</a:t>
          </a:r>
        </a:p>
        <a:p>
          <a:pPr>
            <a:buNone/>
          </a:pPr>
          <a:endParaRPr lang="en-US" sz="1200" dirty="0">
            <a:latin typeface="Times New Roman" panose="02020603050405020304" pitchFamily="18" charset="0"/>
            <a:cs typeface="Times New Roman" panose="02020603050405020304" pitchFamily="18" charset="0"/>
          </a:endParaRPr>
        </a:p>
        <a:p>
          <a:pPr>
            <a:buNone/>
          </a:pPr>
          <a:r>
            <a:rPr lang="en-US" sz="900" dirty="0">
              <a:latin typeface="Times New Roman" panose="02020603050405020304" pitchFamily="18" charset="0"/>
              <a:cs typeface="Times New Roman" panose="02020603050405020304" pitchFamily="18" charset="0"/>
            </a:rPr>
            <a:t>(263) National Power Training Institute, Haryana, Ministry of Power </a:t>
          </a:r>
          <a:endParaRPr lang="en-IN" sz="900" dirty="0">
            <a:solidFill>
              <a:sysClr val="window" lastClr="FFFFFF"/>
            </a:solidFill>
            <a:latin typeface="Times New Roman" panose="02020603050405020304" pitchFamily="18" charset="0"/>
            <a:ea typeface="+mn-ea"/>
            <a:cs typeface="Times New Roman" panose="02020603050405020304" pitchFamily="18" charset="0"/>
          </a:endParaRPr>
        </a:p>
      </dgm:t>
    </dgm:pt>
    <dgm:pt modelId="{E1447EE9-3654-49FC-B75A-2D4E75E6DD6C}" type="parTrans" cxnId="{1C5F9A48-32D5-4949-B31C-EE08F66B9987}">
      <dgm:prSet/>
      <dgm:spPr/>
      <dgm:t>
        <a:bodyPr/>
        <a:lstStyle/>
        <a:p>
          <a:endParaRPr lang="en-IN">
            <a:latin typeface="Times New Roman" panose="02020603050405020304" pitchFamily="18" charset="0"/>
            <a:cs typeface="Times New Roman" panose="02020603050405020304" pitchFamily="18" charset="0"/>
          </a:endParaRPr>
        </a:p>
      </dgm:t>
    </dgm:pt>
    <dgm:pt modelId="{DA011EE9-7BB5-4CE7-9143-BAFD88F38FD5}" type="sibTrans" cxnId="{1C5F9A48-32D5-4949-B31C-EE08F66B9987}">
      <dgm:prSet/>
      <dgm:spPr/>
      <dgm:t>
        <a:bodyPr/>
        <a:lstStyle/>
        <a:p>
          <a:endParaRPr lang="en-IN">
            <a:latin typeface="Times New Roman" panose="02020603050405020304" pitchFamily="18" charset="0"/>
            <a:cs typeface="Times New Roman" panose="02020603050405020304" pitchFamily="18" charset="0"/>
          </a:endParaRPr>
        </a:p>
      </dgm:t>
    </dgm:pt>
    <dgm:pt modelId="{968B4E7C-EDB9-4361-9834-5328CDCC3657}" type="pres">
      <dgm:prSet presAssocID="{A2AA3A28-13F2-4ABB-A322-200F0F175750}" presName="Name0" presStyleCnt="0">
        <dgm:presLayoutVars>
          <dgm:chMax val="1"/>
          <dgm:chPref val="1"/>
          <dgm:dir/>
          <dgm:animOne val="branch"/>
          <dgm:animLvl val="lvl"/>
        </dgm:presLayoutVars>
      </dgm:prSet>
      <dgm:spPr/>
      <dgm:t>
        <a:bodyPr/>
        <a:lstStyle/>
        <a:p>
          <a:endParaRPr lang="en-IN"/>
        </a:p>
      </dgm:t>
    </dgm:pt>
    <dgm:pt modelId="{3F249AE4-112C-4B5B-A96E-53FC5AB1ED17}" type="pres">
      <dgm:prSet presAssocID="{D99F0CF7-680C-4E70-A118-8CA14C9C8FBD}" presName="Parent" presStyleLbl="node0" presStyleIdx="0" presStyleCnt="1" custScaleX="125304" custScaleY="121414">
        <dgm:presLayoutVars>
          <dgm:chMax val="6"/>
          <dgm:chPref val="6"/>
        </dgm:presLayoutVars>
      </dgm:prSet>
      <dgm:spPr>
        <a:prstGeom prst="hexagon">
          <a:avLst>
            <a:gd name="adj" fmla="val 28570"/>
            <a:gd name="vf" fmla="val 115470"/>
          </a:avLst>
        </a:prstGeom>
      </dgm:spPr>
      <dgm:t>
        <a:bodyPr/>
        <a:lstStyle/>
        <a:p>
          <a:endParaRPr lang="en-IN"/>
        </a:p>
      </dgm:t>
    </dgm:pt>
    <dgm:pt modelId="{C0B4AA8C-BC63-41AA-BE6B-4524E57C4E5B}" type="pres">
      <dgm:prSet presAssocID="{2B80A75F-5A66-4937-979D-0F8E548550F1}" presName="Accent1" presStyleCnt="0"/>
      <dgm:spPr/>
    </dgm:pt>
    <dgm:pt modelId="{84BC8BE3-A949-41AF-96F2-5BE8F7C4DD12}" type="pres">
      <dgm:prSet presAssocID="{2B80A75F-5A66-4937-979D-0F8E548550F1}" presName="Accent" presStyleLbl="bgShp" presStyleIdx="0" presStyleCnt="6"/>
      <dgm:spPr/>
    </dgm:pt>
    <dgm:pt modelId="{C41A4756-24D3-4113-B8CA-37BC149C8B42}" type="pres">
      <dgm:prSet presAssocID="{2B80A75F-5A66-4937-979D-0F8E548550F1}" presName="Child1" presStyleLbl="node1" presStyleIdx="0" presStyleCnt="6" custScaleY="94295">
        <dgm:presLayoutVars>
          <dgm:chMax val="0"/>
          <dgm:chPref val="0"/>
          <dgm:bulletEnabled val="1"/>
        </dgm:presLayoutVars>
      </dgm:prSet>
      <dgm:spPr>
        <a:prstGeom prst="hexagon">
          <a:avLst>
            <a:gd name="adj" fmla="val 28570"/>
            <a:gd name="vf" fmla="val 115470"/>
          </a:avLst>
        </a:prstGeom>
      </dgm:spPr>
      <dgm:t>
        <a:bodyPr/>
        <a:lstStyle/>
        <a:p>
          <a:endParaRPr lang="en-IN"/>
        </a:p>
      </dgm:t>
    </dgm:pt>
    <dgm:pt modelId="{F6421FD5-1A22-4531-B752-D3CC38CEE98A}" type="pres">
      <dgm:prSet presAssocID="{1F2C0412-F37F-4169-9D0B-91E7DA272812}" presName="Accent2" presStyleCnt="0"/>
      <dgm:spPr/>
    </dgm:pt>
    <dgm:pt modelId="{BC0B8D1F-A5BA-4A2A-BAC6-5641B2BA8593}" type="pres">
      <dgm:prSet presAssocID="{1F2C0412-F37F-4169-9D0B-91E7DA272812}" presName="Accent" presStyleLbl="bgShp" presStyleIdx="1" presStyleCnt="6"/>
      <dgm:spPr>
        <a:xfrm>
          <a:off x="3267386" y="715902"/>
          <a:ext cx="744549" cy="641528"/>
        </a:xfrm>
        <a:prstGeom prst="hexagon">
          <a:avLst>
            <a:gd name="adj" fmla="val 28900"/>
            <a:gd name="vf" fmla="val 115470"/>
          </a:avLst>
        </a:prstGeom>
        <a:solidFill>
          <a:srgbClr val="4472C4">
            <a:tint val="40000"/>
            <a:hueOff val="0"/>
            <a:satOff val="0"/>
            <a:lumOff val="0"/>
            <a:alphaOff val="0"/>
          </a:srgbClr>
        </a:solidFill>
        <a:ln>
          <a:noFill/>
        </a:ln>
        <a:effectLst/>
      </dgm:spPr>
    </dgm:pt>
    <dgm:pt modelId="{FD4379B0-0DC3-4080-B197-F5B71315144A}" type="pres">
      <dgm:prSet presAssocID="{1F2C0412-F37F-4169-9D0B-91E7DA272812}" presName="Child2" presStyleLbl="node1" presStyleIdx="1" presStyleCnt="6" custScaleX="99950" custScaleY="106757" custLinFactNeighborX="4133" custLinFactNeighborY="-10351">
        <dgm:presLayoutVars>
          <dgm:chMax val="0"/>
          <dgm:chPref val="0"/>
          <dgm:bulletEnabled val="1"/>
        </dgm:presLayoutVars>
      </dgm:prSet>
      <dgm:spPr>
        <a:prstGeom prst="hexagon">
          <a:avLst>
            <a:gd name="adj" fmla="val 28570"/>
            <a:gd name="vf" fmla="val 115470"/>
          </a:avLst>
        </a:prstGeom>
      </dgm:spPr>
      <dgm:t>
        <a:bodyPr/>
        <a:lstStyle/>
        <a:p>
          <a:endParaRPr lang="en-IN"/>
        </a:p>
      </dgm:t>
    </dgm:pt>
    <dgm:pt modelId="{DBA57C19-B77A-4799-AAF1-AAC4FC85D4A0}" type="pres">
      <dgm:prSet presAssocID="{A8A17114-67E0-43FC-A85C-411A11C5D2EA}" presName="Accent3" presStyleCnt="0"/>
      <dgm:spPr/>
    </dgm:pt>
    <dgm:pt modelId="{93F5B1BB-4770-4206-B007-B7579ECA0228}" type="pres">
      <dgm:prSet presAssocID="{A8A17114-67E0-43FC-A85C-411A11C5D2EA}" presName="Accent" presStyleLbl="bgShp" presStyleIdx="2" presStyleCnt="6"/>
      <dgm:spPr>
        <a:xfrm>
          <a:off x="4136333" y="1915218"/>
          <a:ext cx="744549" cy="641528"/>
        </a:xfrm>
        <a:prstGeom prst="hexagon">
          <a:avLst>
            <a:gd name="adj" fmla="val 28900"/>
            <a:gd name="vf" fmla="val 115470"/>
          </a:avLst>
        </a:prstGeom>
        <a:solidFill>
          <a:srgbClr val="4472C4">
            <a:tint val="40000"/>
            <a:hueOff val="0"/>
            <a:satOff val="0"/>
            <a:lumOff val="0"/>
            <a:alphaOff val="0"/>
          </a:srgbClr>
        </a:solidFill>
        <a:ln>
          <a:noFill/>
        </a:ln>
        <a:effectLst/>
      </dgm:spPr>
    </dgm:pt>
    <dgm:pt modelId="{D46EAC10-E4F2-45E7-80AD-02B0B24AA850}" type="pres">
      <dgm:prSet presAssocID="{A8A17114-67E0-43FC-A85C-411A11C5D2EA}" presName="Child3" presStyleLbl="node1" presStyleIdx="2" presStyleCnt="6" custScaleX="105468" custScaleY="100523" custLinFactNeighborX="7578" custLinFactNeighborY="796">
        <dgm:presLayoutVars>
          <dgm:chMax val="0"/>
          <dgm:chPref val="0"/>
          <dgm:bulletEnabled val="1"/>
        </dgm:presLayoutVars>
      </dgm:prSet>
      <dgm:spPr>
        <a:prstGeom prst="hexagon">
          <a:avLst>
            <a:gd name="adj" fmla="val 28570"/>
            <a:gd name="vf" fmla="val 115470"/>
          </a:avLst>
        </a:prstGeom>
      </dgm:spPr>
      <dgm:t>
        <a:bodyPr/>
        <a:lstStyle/>
        <a:p>
          <a:endParaRPr lang="en-IN"/>
        </a:p>
      </dgm:t>
    </dgm:pt>
    <dgm:pt modelId="{E38E3997-4D1F-4E92-A36B-D30CBF097EF2}" type="pres">
      <dgm:prSet presAssocID="{C2356117-A2B1-4E4E-8C0E-E516E91C16BE}" presName="Accent4" presStyleCnt="0"/>
      <dgm:spPr/>
    </dgm:pt>
    <dgm:pt modelId="{A8AC6B31-2DEA-4536-B3BC-1DA07C61343D}" type="pres">
      <dgm:prSet presAssocID="{C2356117-A2B1-4E4E-8C0E-E516E91C16BE}" presName="Accent" presStyleLbl="bgShp" presStyleIdx="3" presStyleCnt="6"/>
      <dgm:spPr>
        <a:xfrm>
          <a:off x="3532706" y="3269021"/>
          <a:ext cx="744549" cy="641528"/>
        </a:xfrm>
        <a:prstGeom prst="hexagon">
          <a:avLst>
            <a:gd name="adj" fmla="val 28900"/>
            <a:gd name="vf" fmla="val 115470"/>
          </a:avLst>
        </a:prstGeom>
        <a:solidFill>
          <a:srgbClr val="4472C4">
            <a:tint val="40000"/>
            <a:hueOff val="0"/>
            <a:satOff val="0"/>
            <a:lumOff val="0"/>
            <a:alphaOff val="0"/>
          </a:srgbClr>
        </a:solidFill>
        <a:ln>
          <a:noFill/>
        </a:ln>
        <a:effectLst/>
      </dgm:spPr>
    </dgm:pt>
    <dgm:pt modelId="{D3FBDF67-5069-4725-B30A-5AC20373956E}" type="pres">
      <dgm:prSet presAssocID="{C2356117-A2B1-4E4E-8C0E-E516E91C16BE}" presName="Child4" presStyleLbl="node1" presStyleIdx="3" presStyleCnt="6" custLinFactNeighborY="6370">
        <dgm:presLayoutVars>
          <dgm:chMax val="0"/>
          <dgm:chPref val="0"/>
          <dgm:bulletEnabled val="1"/>
        </dgm:presLayoutVars>
      </dgm:prSet>
      <dgm:spPr>
        <a:prstGeom prst="hexagon">
          <a:avLst>
            <a:gd name="adj" fmla="val 28570"/>
            <a:gd name="vf" fmla="val 115470"/>
          </a:avLst>
        </a:prstGeom>
      </dgm:spPr>
      <dgm:t>
        <a:bodyPr/>
        <a:lstStyle/>
        <a:p>
          <a:endParaRPr lang="en-IN"/>
        </a:p>
      </dgm:t>
    </dgm:pt>
    <dgm:pt modelId="{4B1CA7BB-68A7-461E-971D-DDC3FD228394}" type="pres">
      <dgm:prSet presAssocID="{4723985F-8F93-417E-A645-9004671BAC98}" presName="Accent5" presStyleCnt="0"/>
      <dgm:spPr/>
    </dgm:pt>
    <dgm:pt modelId="{B4EA28E7-D79D-49CA-A68E-CE63D9230E24}" type="pres">
      <dgm:prSet presAssocID="{4723985F-8F93-417E-A645-9004671BAC98}" presName="Accent" presStyleLbl="bgShp" presStyleIdx="4" presStyleCnt="6"/>
      <dgm:spPr>
        <a:xfrm>
          <a:off x="2035344" y="3409551"/>
          <a:ext cx="744549" cy="641528"/>
        </a:xfrm>
        <a:prstGeom prst="hexagon">
          <a:avLst>
            <a:gd name="adj" fmla="val 28900"/>
            <a:gd name="vf" fmla="val 115470"/>
          </a:avLst>
        </a:prstGeom>
        <a:solidFill>
          <a:srgbClr val="4472C4">
            <a:tint val="40000"/>
            <a:hueOff val="0"/>
            <a:satOff val="0"/>
            <a:lumOff val="0"/>
            <a:alphaOff val="0"/>
          </a:srgbClr>
        </a:solidFill>
        <a:ln>
          <a:noFill/>
        </a:ln>
        <a:effectLst/>
      </dgm:spPr>
    </dgm:pt>
    <dgm:pt modelId="{E450D478-D22C-46EF-BF6D-758BB11B52BA}" type="pres">
      <dgm:prSet presAssocID="{4723985F-8F93-417E-A645-9004671BAC98}" presName="Child5" presStyleLbl="node1" presStyleIdx="4" presStyleCnt="6" custLinFactNeighborX="-6889" custLinFactNeighborY="1593">
        <dgm:presLayoutVars>
          <dgm:chMax val="0"/>
          <dgm:chPref val="0"/>
          <dgm:bulletEnabled val="1"/>
        </dgm:presLayoutVars>
      </dgm:prSet>
      <dgm:spPr>
        <a:prstGeom prst="hexagon">
          <a:avLst>
            <a:gd name="adj" fmla="val 28570"/>
            <a:gd name="vf" fmla="val 115470"/>
          </a:avLst>
        </a:prstGeom>
      </dgm:spPr>
      <dgm:t>
        <a:bodyPr/>
        <a:lstStyle/>
        <a:p>
          <a:endParaRPr lang="en-IN"/>
        </a:p>
      </dgm:t>
    </dgm:pt>
    <dgm:pt modelId="{C30C046D-8DBD-4172-9324-3D3FD24CBD3C}" type="pres">
      <dgm:prSet presAssocID="{CF8C9377-7726-4329-BEA1-5FD2CFBA49ED}" presName="Accent6" presStyleCnt="0"/>
      <dgm:spPr/>
    </dgm:pt>
    <dgm:pt modelId="{8B74F739-E6FC-4186-B8EE-430FBFCAF84F}" type="pres">
      <dgm:prSet presAssocID="{CF8C9377-7726-4329-BEA1-5FD2CFBA49ED}" presName="Accent" presStyleLbl="bgShp" presStyleIdx="5" presStyleCnt="6"/>
      <dgm:spPr>
        <a:xfrm>
          <a:off x="1152166" y="2210716"/>
          <a:ext cx="744549" cy="641528"/>
        </a:xfrm>
        <a:prstGeom prst="hexagon">
          <a:avLst>
            <a:gd name="adj" fmla="val 28900"/>
            <a:gd name="vf" fmla="val 115470"/>
          </a:avLst>
        </a:prstGeom>
        <a:solidFill>
          <a:srgbClr val="4472C4">
            <a:tint val="40000"/>
            <a:hueOff val="0"/>
            <a:satOff val="0"/>
            <a:lumOff val="0"/>
            <a:alphaOff val="0"/>
          </a:srgbClr>
        </a:solidFill>
        <a:ln>
          <a:noFill/>
        </a:ln>
        <a:effectLst/>
      </dgm:spPr>
    </dgm:pt>
    <dgm:pt modelId="{0D90C924-94E0-479C-9310-C497C5433CCC}" type="pres">
      <dgm:prSet presAssocID="{CF8C9377-7726-4329-BEA1-5FD2CFBA49ED}" presName="Child6" presStyleLbl="node1" presStyleIdx="5" presStyleCnt="6" custLinFactNeighborX="-4133" custLinFactNeighborY="-6371">
        <dgm:presLayoutVars>
          <dgm:chMax val="0"/>
          <dgm:chPref val="0"/>
          <dgm:bulletEnabled val="1"/>
        </dgm:presLayoutVars>
      </dgm:prSet>
      <dgm:spPr>
        <a:prstGeom prst="hexagon">
          <a:avLst>
            <a:gd name="adj" fmla="val 28570"/>
            <a:gd name="vf" fmla="val 115470"/>
          </a:avLst>
        </a:prstGeom>
      </dgm:spPr>
      <dgm:t>
        <a:bodyPr/>
        <a:lstStyle/>
        <a:p>
          <a:endParaRPr lang="en-IN"/>
        </a:p>
      </dgm:t>
    </dgm:pt>
  </dgm:ptLst>
  <dgm:cxnLst>
    <dgm:cxn modelId="{E5339D07-EFCA-4F46-83D0-31DB04924482}" srcId="{D99F0CF7-680C-4E70-A118-8CA14C9C8FBD}" destId="{A8A17114-67E0-43FC-A85C-411A11C5D2EA}" srcOrd="2" destOrd="0" parTransId="{927B5CD5-88F1-46C4-9496-BE3A8E12BF3F}" sibTransId="{E44A128D-9F09-4814-B3A9-4214E5E003D4}"/>
    <dgm:cxn modelId="{61CF77E6-58A8-424A-9720-7F2533E027C5}" type="presOf" srcId="{2B80A75F-5A66-4937-979D-0F8E548550F1}" destId="{C41A4756-24D3-4113-B8CA-37BC149C8B42}" srcOrd="0" destOrd="0" presId="urn:microsoft.com/office/officeart/2011/layout/HexagonRadial"/>
    <dgm:cxn modelId="{0657EC2C-1417-4ACF-8C22-207E28F3A9AF}" type="presOf" srcId="{C2356117-A2B1-4E4E-8C0E-E516E91C16BE}" destId="{D3FBDF67-5069-4725-B30A-5AC20373956E}" srcOrd="0" destOrd="0" presId="urn:microsoft.com/office/officeart/2011/layout/HexagonRadial"/>
    <dgm:cxn modelId="{E3A7A81B-D788-4D13-A41F-619B64F123E7}" srcId="{D99F0CF7-680C-4E70-A118-8CA14C9C8FBD}" destId="{BBFF8E2E-6BFE-49E8-AB6A-2E317E57949E}" srcOrd="8" destOrd="0" parTransId="{CBE9A70B-0AF0-4C11-BB92-FAE4260B6EBE}" sibTransId="{30C43012-5BDB-4ED7-99E7-8543AA9014BE}"/>
    <dgm:cxn modelId="{1C5F9A48-32D5-4949-B31C-EE08F66B9987}" srcId="{D99F0CF7-680C-4E70-A118-8CA14C9C8FBD}" destId="{1F2C0412-F37F-4169-9D0B-91E7DA272812}" srcOrd="1" destOrd="0" parTransId="{E1447EE9-3654-49FC-B75A-2D4E75E6DD6C}" sibTransId="{DA011EE9-7BB5-4CE7-9143-BAFD88F38FD5}"/>
    <dgm:cxn modelId="{7EC8B43D-1B2A-4E9F-89DB-788802770440}" type="presOf" srcId="{1F2C0412-F37F-4169-9D0B-91E7DA272812}" destId="{FD4379B0-0DC3-4080-B197-F5B71315144A}" srcOrd="0" destOrd="0" presId="urn:microsoft.com/office/officeart/2011/layout/HexagonRadial"/>
    <dgm:cxn modelId="{0BB95EC0-46B7-4299-B674-AF47DACC9190}" srcId="{A2AA3A28-13F2-4ABB-A322-200F0F175750}" destId="{D99F0CF7-680C-4E70-A118-8CA14C9C8FBD}" srcOrd="0" destOrd="0" parTransId="{CDB910D3-0180-44FB-833F-BBE59B53EBC0}" sibTransId="{457D44D7-31AB-4048-96C0-481D9AB8CBB5}"/>
    <dgm:cxn modelId="{B6CF4BE6-39F2-4709-9DC9-1490109F8289}" srcId="{D99F0CF7-680C-4E70-A118-8CA14C9C8FBD}" destId="{9E0E6A0F-F5A4-45B3-A67C-1506CEABA0C8}" srcOrd="7" destOrd="0" parTransId="{A993BCBC-9423-4F19-AE4D-C095D79AA4C8}" sibTransId="{2AEF2024-BCA4-4D51-B83F-3D75B49CB5E3}"/>
    <dgm:cxn modelId="{4BC53C74-68D4-45AB-852F-0B230E0DB55A}" type="presOf" srcId="{A2AA3A28-13F2-4ABB-A322-200F0F175750}" destId="{968B4E7C-EDB9-4361-9834-5328CDCC3657}" srcOrd="0" destOrd="0" presId="urn:microsoft.com/office/officeart/2011/layout/HexagonRadial"/>
    <dgm:cxn modelId="{2C8E06EF-F409-4049-9DED-D1BD601C2120}" srcId="{D99F0CF7-680C-4E70-A118-8CA14C9C8FBD}" destId="{CF8C9377-7726-4329-BEA1-5FD2CFBA49ED}" srcOrd="5" destOrd="0" parTransId="{CC565D2E-2313-41F2-AB60-2E87A39C146C}" sibTransId="{41A4A671-6E5D-4E1E-8F77-154FE582B313}"/>
    <dgm:cxn modelId="{4988C391-3CA5-4A86-A9EF-094F4134E578}" srcId="{D99F0CF7-680C-4E70-A118-8CA14C9C8FBD}" destId="{4723985F-8F93-417E-A645-9004671BAC98}" srcOrd="4" destOrd="0" parTransId="{B8EA3558-AA8E-413E-94F3-2E82A3000C53}" sibTransId="{9D2E0B5C-EDB5-4193-B197-3F509124CB3B}"/>
    <dgm:cxn modelId="{74F56EBA-7266-4A27-9E69-7E703024F8C9}" srcId="{D99F0CF7-680C-4E70-A118-8CA14C9C8FBD}" destId="{2B80A75F-5A66-4937-979D-0F8E548550F1}" srcOrd="0" destOrd="0" parTransId="{706885FF-93C8-4FC5-A7C0-EA61B7D1381C}" sibTransId="{CED7AC07-28FA-4DE3-AF1E-D0130AF873F4}"/>
    <dgm:cxn modelId="{0C3885CA-FF17-40C2-971E-78475295ECEA}" type="presOf" srcId="{D99F0CF7-680C-4E70-A118-8CA14C9C8FBD}" destId="{3F249AE4-112C-4B5B-A96E-53FC5AB1ED17}" srcOrd="0" destOrd="0" presId="urn:microsoft.com/office/officeart/2011/layout/HexagonRadial"/>
    <dgm:cxn modelId="{A14DC79B-80DE-41E9-8484-D0B292A00D8E}" srcId="{D99F0CF7-680C-4E70-A118-8CA14C9C8FBD}" destId="{FF618E20-6D0F-425F-97CC-CA2A06BED827}" srcOrd="9" destOrd="0" parTransId="{3432B033-799F-4A59-A735-CFD957CFD850}" sibTransId="{60641D69-FB87-4698-B330-54D0A958D8BF}"/>
    <dgm:cxn modelId="{32789319-C328-4894-B6C6-2D8630342319}" srcId="{D99F0CF7-680C-4E70-A118-8CA14C9C8FBD}" destId="{C2356117-A2B1-4E4E-8C0E-E516E91C16BE}" srcOrd="3" destOrd="0" parTransId="{6884C28C-BD6A-4AA2-8327-CD1232EFE42C}" sibTransId="{825AA089-6D2D-416B-BE02-1B9B913CE1EE}"/>
    <dgm:cxn modelId="{DAC8E668-E7AB-4279-84D7-DE38EB173349}" type="presOf" srcId="{4723985F-8F93-417E-A645-9004671BAC98}" destId="{E450D478-D22C-46EF-BF6D-758BB11B52BA}" srcOrd="0" destOrd="0" presId="urn:microsoft.com/office/officeart/2011/layout/HexagonRadial"/>
    <dgm:cxn modelId="{C88EB9EC-F59B-4170-BBE3-BFA9A4BCA741}" srcId="{D99F0CF7-680C-4E70-A118-8CA14C9C8FBD}" destId="{D84E5B57-4050-4125-9885-D632611C98E6}" srcOrd="6" destOrd="0" parTransId="{CCA59698-97A3-44D4-9E4D-924089C26EC1}" sibTransId="{B1EB053D-1010-44F8-AA67-C192B40F2DDD}"/>
    <dgm:cxn modelId="{B725B930-8DF0-43A8-AA00-0DF93E84FC3B}" type="presOf" srcId="{A8A17114-67E0-43FC-A85C-411A11C5D2EA}" destId="{D46EAC10-E4F2-45E7-80AD-02B0B24AA850}" srcOrd="0" destOrd="0" presId="urn:microsoft.com/office/officeart/2011/layout/HexagonRadial"/>
    <dgm:cxn modelId="{2E280A8C-3B52-4F52-93C4-9B352BA13402}" type="presOf" srcId="{CF8C9377-7726-4329-BEA1-5FD2CFBA49ED}" destId="{0D90C924-94E0-479C-9310-C497C5433CCC}" srcOrd="0" destOrd="0" presId="urn:microsoft.com/office/officeart/2011/layout/HexagonRadial"/>
    <dgm:cxn modelId="{3CA9C519-6A6A-440B-AE6B-5FD03F8576AF}" srcId="{D99F0CF7-680C-4E70-A118-8CA14C9C8FBD}" destId="{693F5014-A404-4FB3-8604-CA22D778B584}" srcOrd="10" destOrd="0" parTransId="{BAB2DD31-C492-42C8-B85B-512781B2334E}" sibTransId="{D4CFE74C-FB5B-48E0-A22C-F5E5BD903BA0}"/>
    <dgm:cxn modelId="{821FD3CB-90EE-4825-BE40-28C7985DE0E6}" type="presParOf" srcId="{968B4E7C-EDB9-4361-9834-5328CDCC3657}" destId="{3F249AE4-112C-4B5B-A96E-53FC5AB1ED17}" srcOrd="0" destOrd="0" presId="urn:microsoft.com/office/officeart/2011/layout/HexagonRadial"/>
    <dgm:cxn modelId="{3BD2AEEE-5D7A-4B3C-A6C7-046E4F6CE83C}" type="presParOf" srcId="{968B4E7C-EDB9-4361-9834-5328CDCC3657}" destId="{C0B4AA8C-BC63-41AA-BE6B-4524E57C4E5B}" srcOrd="1" destOrd="0" presId="urn:microsoft.com/office/officeart/2011/layout/HexagonRadial"/>
    <dgm:cxn modelId="{E813682B-6160-4DE2-8A82-0A1C49AF567B}" type="presParOf" srcId="{C0B4AA8C-BC63-41AA-BE6B-4524E57C4E5B}" destId="{84BC8BE3-A949-41AF-96F2-5BE8F7C4DD12}" srcOrd="0" destOrd="0" presId="urn:microsoft.com/office/officeart/2011/layout/HexagonRadial"/>
    <dgm:cxn modelId="{84C9890D-39E2-4E0A-8304-517A32EF0111}" type="presParOf" srcId="{968B4E7C-EDB9-4361-9834-5328CDCC3657}" destId="{C41A4756-24D3-4113-B8CA-37BC149C8B42}" srcOrd="2" destOrd="0" presId="urn:microsoft.com/office/officeart/2011/layout/HexagonRadial"/>
    <dgm:cxn modelId="{C3706256-19F2-402C-BD47-A82918E59C90}" type="presParOf" srcId="{968B4E7C-EDB9-4361-9834-5328CDCC3657}" destId="{F6421FD5-1A22-4531-B752-D3CC38CEE98A}" srcOrd="3" destOrd="0" presId="urn:microsoft.com/office/officeart/2011/layout/HexagonRadial"/>
    <dgm:cxn modelId="{525506FA-E67B-429E-A351-7CCDD75FA21B}" type="presParOf" srcId="{F6421FD5-1A22-4531-B752-D3CC38CEE98A}" destId="{BC0B8D1F-A5BA-4A2A-BAC6-5641B2BA8593}" srcOrd="0" destOrd="0" presId="urn:microsoft.com/office/officeart/2011/layout/HexagonRadial"/>
    <dgm:cxn modelId="{A9EAFC7B-06C1-4E02-A303-CB7D619B4BF1}" type="presParOf" srcId="{968B4E7C-EDB9-4361-9834-5328CDCC3657}" destId="{FD4379B0-0DC3-4080-B197-F5B71315144A}" srcOrd="4" destOrd="0" presId="urn:microsoft.com/office/officeart/2011/layout/HexagonRadial"/>
    <dgm:cxn modelId="{2A6F8899-7205-4F69-83BD-F129AF865310}" type="presParOf" srcId="{968B4E7C-EDB9-4361-9834-5328CDCC3657}" destId="{DBA57C19-B77A-4799-AAF1-AAC4FC85D4A0}" srcOrd="5" destOrd="0" presId="urn:microsoft.com/office/officeart/2011/layout/HexagonRadial"/>
    <dgm:cxn modelId="{7EF8C110-4AA8-4A86-9088-C4A7D72B345A}" type="presParOf" srcId="{DBA57C19-B77A-4799-AAF1-AAC4FC85D4A0}" destId="{93F5B1BB-4770-4206-B007-B7579ECA0228}" srcOrd="0" destOrd="0" presId="urn:microsoft.com/office/officeart/2011/layout/HexagonRadial"/>
    <dgm:cxn modelId="{84FCCC1D-8F86-4A5B-AC64-419895274FBB}" type="presParOf" srcId="{968B4E7C-EDB9-4361-9834-5328CDCC3657}" destId="{D46EAC10-E4F2-45E7-80AD-02B0B24AA850}" srcOrd="6" destOrd="0" presId="urn:microsoft.com/office/officeart/2011/layout/HexagonRadial"/>
    <dgm:cxn modelId="{32094DA0-C43D-4D88-829D-EC6B2242F621}" type="presParOf" srcId="{968B4E7C-EDB9-4361-9834-5328CDCC3657}" destId="{E38E3997-4D1F-4E92-A36B-D30CBF097EF2}" srcOrd="7" destOrd="0" presId="urn:microsoft.com/office/officeart/2011/layout/HexagonRadial"/>
    <dgm:cxn modelId="{3049F90B-B78B-4502-905F-A4E122D0E9A7}" type="presParOf" srcId="{E38E3997-4D1F-4E92-A36B-D30CBF097EF2}" destId="{A8AC6B31-2DEA-4536-B3BC-1DA07C61343D}" srcOrd="0" destOrd="0" presId="urn:microsoft.com/office/officeart/2011/layout/HexagonRadial"/>
    <dgm:cxn modelId="{9C41B7AF-ED0E-461A-A825-64EC93EDD248}" type="presParOf" srcId="{968B4E7C-EDB9-4361-9834-5328CDCC3657}" destId="{D3FBDF67-5069-4725-B30A-5AC20373956E}" srcOrd="8" destOrd="0" presId="urn:microsoft.com/office/officeart/2011/layout/HexagonRadial"/>
    <dgm:cxn modelId="{3F3C8D8A-F2D9-4978-A395-3F50C6E670B8}" type="presParOf" srcId="{968B4E7C-EDB9-4361-9834-5328CDCC3657}" destId="{4B1CA7BB-68A7-461E-971D-DDC3FD228394}" srcOrd="9" destOrd="0" presId="urn:microsoft.com/office/officeart/2011/layout/HexagonRadial"/>
    <dgm:cxn modelId="{6EEAD245-CA26-414C-9A29-7EA343E2C615}" type="presParOf" srcId="{4B1CA7BB-68A7-461E-971D-DDC3FD228394}" destId="{B4EA28E7-D79D-49CA-A68E-CE63D9230E24}" srcOrd="0" destOrd="0" presId="urn:microsoft.com/office/officeart/2011/layout/HexagonRadial"/>
    <dgm:cxn modelId="{AAAAF0EE-9C3A-45E9-AAE8-519AFDB76476}" type="presParOf" srcId="{968B4E7C-EDB9-4361-9834-5328CDCC3657}" destId="{E450D478-D22C-46EF-BF6D-758BB11B52BA}" srcOrd="10" destOrd="0" presId="urn:microsoft.com/office/officeart/2011/layout/HexagonRadial"/>
    <dgm:cxn modelId="{C2E9AE4A-D2AF-4235-B0D9-278921331ED3}" type="presParOf" srcId="{968B4E7C-EDB9-4361-9834-5328CDCC3657}" destId="{C30C046D-8DBD-4172-9324-3D3FD24CBD3C}" srcOrd="11" destOrd="0" presId="urn:microsoft.com/office/officeart/2011/layout/HexagonRadial"/>
    <dgm:cxn modelId="{93B7EDC5-E734-42D6-954C-8043356938AA}" type="presParOf" srcId="{C30C046D-8DBD-4172-9324-3D3FD24CBD3C}" destId="{8B74F739-E6FC-4186-B8EE-430FBFCAF84F}" srcOrd="0" destOrd="0" presId="urn:microsoft.com/office/officeart/2011/layout/HexagonRadial"/>
    <dgm:cxn modelId="{92BDDC49-91A6-408D-B45B-6D033A978F1C}" type="presParOf" srcId="{968B4E7C-EDB9-4361-9834-5328CDCC3657}" destId="{0D90C924-94E0-479C-9310-C497C5433CCC}"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3B6D3905-C968-44D4-B4E4-CE7B7E94E1F2}" type="datetimeFigureOut">
              <a:rPr lang="en-IN" smtClean="0"/>
              <a:pPr/>
              <a:t>10-11-2021</a:t>
            </a:fld>
            <a:endParaRPr lang="en-IN"/>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622954C5-6911-42BF-9A69-7B4EAC4626C5}" type="slidenum">
              <a:rPr lang="en-IN" smtClean="0"/>
              <a:pPr/>
              <a:t>‹#›</a:t>
            </a:fld>
            <a:endParaRPr lang="en-IN"/>
          </a:p>
        </p:txBody>
      </p:sp>
    </p:spTree>
    <p:extLst>
      <p:ext uri="{BB962C8B-B14F-4D97-AF65-F5344CB8AC3E}">
        <p14:creationId xmlns:p14="http://schemas.microsoft.com/office/powerpoint/2010/main" val="12377381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AE7A138F-49A7-4F18-A5B8-3A2513B24A2C}" type="datetimeFigureOut">
              <a:rPr lang="en-US" smtClean="0"/>
              <a:pPr/>
              <a:t>11/10/2021</a:t>
            </a:fld>
            <a:endParaRPr lang="en-US"/>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DE9F6393-E911-4189-BDA8-8371B1133C99}" type="slidenum">
              <a:rPr lang="en-US" smtClean="0"/>
              <a:pPr/>
              <a:t>‹#›</a:t>
            </a:fld>
            <a:endParaRPr lang="en-US"/>
          </a:p>
        </p:txBody>
      </p:sp>
    </p:spTree>
    <p:extLst>
      <p:ext uri="{BB962C8B-B14F-4D97-AF65-F5344CB8AC3E}">
        <p14:creationId xmlns:p14="http://schemas.microsoft.com/office/powerpoint/2010/main" val="262288743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exels.com/photo/close-up-of-human-hand-327540/"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E9F6393-E911-4189-BDA8-8371B1133C99}" type="slidenum">
              <a:rPr lang="en-US" smtClean="0"/>
              <a:pPr/>
              <a:t>1</a:t>
            </a:fld>
            <a:endParaRPr lang="en-US"/>
          </a:p>
        </p:txBody>
      </p:sp>
    </p:spTree>
    <p:extLst>
      <p:ext uri="{BB962C8B-B14F-4D97-AF65-F5344CB8AC3E}">
        <p14:creationId xmlns:p14="http://schemas.microsoft.com/office/powerpoint/2010/main" val="3718420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11</a:t>
            </a:fld>
            <a:endParaRPr lang="en-US"/>
          </a:p>
        </p:txBody>
      </p:sp>
    </p:spTree>
    <p:extLst>
      <p:ext uri="{BB962C8B-B14F-4D97-AF65-F5344CB8AC3E}">
        <p14:creationId xmlns:p14="http://schemas.microsoft.com/office/powerpoint/2010/main" val="927161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12</a:t>
            </a:fld>
            <a:endParaRPr lang="en-US"/>
          </a:p>
        </p:txBody>
      </p:sp>
    </p:spTree>
    <p:extLst>
      <p:ext uri="{BB962C8B-B14F-4D97-AF65-F5344CB8AC3E}">
        <p14:creationId xmlns:p14="http://schemas.microsoft.com/office/powerpoint/2010/main" val="1474027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13</a:t>
            </a:fld>
            <a:endParaRPr lang="en-US"/>
          </a:p>
        </p:txBody>
      </p:sp>
    </p:spTree>
    <p:extLst>
      <p:ext uri="{BB962C8B-B14F-4D97-AF65-F5344CB8AC3E}">
        <p14:creationId xmlns:p14="http://schemas.microsoft.com/office/powerpoint/2010/main" val="3214436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14</a:t>
            </a:fld>
            <a:endParaRPr lang="en-US"/>
          </a:p>
        </p:txBody>
      </p:sp>
    </p:spTree>
    <p:extLst>
      <p:ext uri="{BB962C8B-B14F-4D97-AF65-F5344CB8AC3E}">
        <p14:creationId xmlns:p14="http://schemas.microsoft.com/office/powerpoint/2010/main" val="3716129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15</a:t>
            </a:fld>
            <a:endParaRPr lang="en-US"/>
          </a:p>
        </p:txBody>
      </p:sp>
    </p:spTree>
    <p:extLst>
      <p:ext uri="{BB962C8B-B14F-4D97-AF65-F5344CB8AC3E}">
        <p14:creationId xmlns:p14="http://schemas.microsoft.com/office/powerpoint/2010/main" val="1157240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17</a:t>
            </a:fld>
            <a:endParaRPr lang="en-US"/>
          </a:p>
        </p:txBody>
      </p:sp>
    </p:spTree>
    <p:extLst>
      <p:ext uri="{BB962C8B-B14F-4D97-AF65-F5344CB8AC3E}">
        <p14:creationId xmlns:p14="http://schemas.microsoft.com/office/powerpoint/2010/main" val="2636607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18</a:t>
            </a:fld>
            <a:endParaRPr lang="en-US"/>
          </a:p>
        </p:txBody>
      </p:sp>
    </p:spTree>
    <p:extLst>
      <p:ext uri="{BB962C8B-B14F-4D97-AF65-F5344CB8AC3E}">
        <p14:creationId xmlns:p14="http://schemas.microsoft.com/office/powerpoint/2010/main" val="2421670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19</a:t>
            </a:fld>
            <a:endParaRPr lang="en-US"/>
          </a:p>
        </p:txBody>
      </p:sp>
    </p:spTree>
    <p:extLst>
      <p:ext uri="{BB962C8B-B14F-4D97-AF65-F5344CB8AC3E}">
        <p14:creationId xmlns:p14="http://schemas.microsoft.com/office/powerpoint/2010/main" val="903677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20</a:t>
            </a:fld>
            <a:endParaRPr lang="en-US"/>
          </a:p>
        </p:txBody>
      </p:sp>
    </p:spTree>
    <p:extLst>
      <p:ext uri="{BB962C8B-B14F-4D97-AF65-F5344CB8AC3E}">
        <p14:creationId xmlns:p14="http://schemas.microsoft.com/office/powerpoint/2010/main" val="3240757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a:t>
            </a:r>
          </a:p>
          <a:p>
            <a:endParaRPr lang="en-US" dirty="0"/>
          </a:p>
          <a:p>
            <a:r>
              <a:rPr lang="en-US" dirty="0">
                <a:hlinkClick r:id="rId3"/>
              </a:rPr>
              <a:t>https://www.pexels.com/photo/close-up-of-human-hand-327540/</a:t>
            </a:r>
            <a:endParaRPr lang="en-US" dirty="0"/>
          </a:p>
        </p:txBody>
      </p:sp>
      <p:sp>
        <p:nvSpPr>
          <p:cNvPr id="4" name="Slide Number Placeholder 3"/>
          <p:cNvSpPr>
            <a:spLocks noGrp="1"/>
          </p:cNvSpPr>
          <p:nvPr>
            <p:ph type="sldNum" sz="quarter" idx="5"/>
          </p:nvPr>
        </p:nvSpPr>
        <p:spPr/>
        <p:txBody>
          <a:bodyPr/>
          <a:lstStyle/>
          <a:p>
            <a:fld id="{DE9F6393-E911-4189-BDA8-8371B1133C99}" type="slidenum">
              <a:rPr lang="en-US" smtClean="0"/>
              <a:pPr/>
              <a:t>2</a:t>
            </a:fld>
            <a:endParaRPr lang="en-US"/>
          </a:p>
        </p:txBody>
      </p:sp>
    </p:spTree>
    <p:extLst>
      <p:ext uri="{BB962C8B-B14F-4D97-AF65-F5344CB8AC3E}">
        <p14:creationId xmlns:p14="http://schemas.microsoft.com/office/powerpoint/2010/main" val="3441859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E9F6393-E911-4189-BDA8-8371B1133C99}" type="slidenum">
              <a:rPr lang="en-US" smtClean="0"/>
              <a:pPr/>
              <a:t>3</a:t>
            </a:fld>
            <a:endParaRPr lang="en-US"/>
          </a:p>
        </p:txBody>
      </p:sp>
    </p:spTree>
    <p:extLst>
      <p:ext uri="{BB962C8B-B14F-4D97-AF65-F5344CB8AC3E}">
        <p14:creationId xmlns:p14="http://schemas.microsoft.com/office/powerpoint/2010/main" val="4289791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E9F6393-E911-4189-BDA8-8371B1133C99}" type="slidenum">
              <a:rPr lang="en-US" smtClean="0"/>
              <a:pPr/>
              <a:t>5</a:t>
            </a:fld>
            <a:endParaRPr lang="en-US"/>
          </a:p>
        </p:txBody>
      </p:sp>
    </p:spTree>
    <p:extLst>
      <p:ext uri="{BB962C8B-B14F-4D97-AF65-F5344CB8AC3E}">
        <p14:creationId xmlns:p14="http://schemas.microsoft.com/office/powerpoint/2010/main" val="1333719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E9F6393-E911-4189-BDA8-8371B1133C99}" type="slidenum">
              <a:rPr lang="en-US" smtClean="0"/>
              <a:pPr/>
              <a:t>6</a:t>
            </a:fld>
            <a:endParaRPr lang="en-US"/>
          </a:p>
        </p:txBody>
      </p:sp>
    </p:spTree>
    <p:extLst>
      <p:ext uri="{BB962C8B-B14F-4D97-AF65-F5344CB8AC3E}">
        <p14:creationId xmlns:p14="http://schemas.microsoft.com/office/powerpoint/2010/main" val="226617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7</a:t>
            </a:fld>
            <a:endParaRPr lang="en-US"/>
          </a:p>
        </p:txBody>
      </p:sp>
    </p:spTree>
    <p:extLst>
      <p:ext uri="{BB962C8B-B14F-4D97-AF65-F5344CB8AC3E}">
        <p14:creationId xmlns:p14="http://schemas.microsoft.com/office/powerpoint/2010/main" val="691913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5" name="Slide Number Placeholder 4"/>
          <p:cNvSpPr>
            <a:spLocks noGrp="1"/>
          </p:cNvSpPr>
          <p:nvPr>
            <p:ph type="sldNum" sz="quarter" idx="11"/>
          </p:nvPr>
        </p:nvSpPr>
        <p:spPr/>
        <p:txBody>
          <a:bodyPr/>
          <a:lstStyle/>
          <a:p>
            <a:fld id="{DE9F6393-E911-4189-BDA8-8371B1133C99}" type="slidenum">
              <a:rPr lang="en-US" smtClean="0"/>
              <a:pPr/>
              <a:t>8</a:t>
            </a:fld>
            <a:endParaRPr lang="en-US"/>
          </a:p>
        </p:txBody>
      </p:sp>
    </p:spTree>
    <p:extLst>
      <p:ext uri="{BB962C8B-B14F-4D97-AF65-F5344CB8AC3E}">
        <p14:creationId xmlns:p14="http://schemas.microsoft.com/office/powerpoint/2010/main" val="1748990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E9F6393-E911-4189-BDA8-8371B1133C99}" type="slidenum">
              <a:rPr lang="en-US" smtClean="0"/>
              <a:pPr/>
              <a:t>9</a:t>
            </a:fld>
            <a:endParaRPr lang="en-US"/>
          </a:p>
        </p:txBody>
      </p:sp>
    </p:spTree>
    <p:extLst>
      <p:ext uri="{BB962C8B-B14F-4D97-AF65-F5344CB8AC3E}">
        <p14:creationId xmlns:p14="http://schemas.microsoft.com/office/powerpoint/2010/main" val="590104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E9F6393-E911-4189-BDA8-8371B1133C99}" type="slidenum">
              <a:rPr lang="en-US" smtClean="0"/>
              <a:pPr/>
              <a:t>10</a:t>
            </a:fld>
            <a:endParaRPr lang="en-US"/>
          </a:p>
        </p:txBody>
      </p:sp>
    </p:spTree>
    <p:extLst>
      <p:ext uri="{BB962C8B-B14F-4D97-AF65-F5344CB8AC3E}">
        <p14:creationId xmlns:p14="http://schemas.microsoft.com/office/powerpoint/2010/main" val="396655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18" name="Date Placeholder 17"/>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r>
              <a:rPr lang="en-US"/>
              <a:t>1</a:t>
            </a:r>
            <a:endParaRPr lang="en-US" dirty="0"/>
          </a:p>
        </p:txBody>
      </p:sp>
      <p:sp>
        <p:nvSpPr>
          <p:cNvPr id="20" name="Slide Number Placeholder 19"/>
          <p:cNvSpPr>
            <a:spLocks noGrp="1"/>
          </p:cNvSpPr>
          <p:nvPr>
            <p:ph type="sldNum" sz="quarter" idx="12"/>
          </p:nvPr>
        </p:nvSpPr>
        <p:spPr/>
        <p:txBody>
          <a:bodyPr/>
          <a:lstStyle/>
          <a:p>
            <a:fld id="{311CABD2-A066-444A-B34A-6F4BE0F32B74}" type="slidenum">
              <a:rPr lang="en-IN" smtClean="0"/>
              <a:pPr/>
              <a:t>‹#›</a:t>
            </a:fld>
            <a:endParaRPr lang="en-IN"/>
          </a:p>
        </p:txBody>
      </p:sp>
    </p:spTree>
    <p:extLst>
      <p:ext uri="{BB962C8B-B14F-4D97-AF65-F5344CB8AC3E}">
        <p14:creationId xmlns:p14="http://schemas.microsoft.com/office/powerpoint/2010/main" val="1543478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9" name="Date Placeholder 8"/>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0" name="Footer Placeholder 9"/>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
        <p:nvSpPr>
          <p:cNvPr id="12" name="Slide Number Placeholder 11"/>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410652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9" name="Footer Placeholder 8"/>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
        <p:nvSpPr>
          <p:cNvPr id="11" name="Slide Number Placeholder 10"/>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1188675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n-U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1" name="Date Placeholder 10"/>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2" name="Footer Placeholder 11"/>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
        <p:nvSpPr>
          <p:cNvPr id="14" name="Slide Number Placeholder 13"/>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2332651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1" name="Date Placeholder 10"/>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2" name="Footer Placeholder 11"/>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
        <p:nvSpPr>
          <p:cNvPr id="14" name="Slide Number Placeholder 13"/>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3755508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0" name="Date Placeholder 9"/>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1" name="Footer Placeholder 10"/>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
        <p:nvSpPr>
          <p:cNvPr id="13" name="Slide Number Placeholder 12"/>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884006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0" name="Date Placeholder 9"/>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1" name="Footer Placeholder 10"/>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
        <p:nvSpPr>
          <p:cNvPr id="13" name="Slide Number Placeholder 12"/>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27021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6" name="Picture Placeholder 2">
            <a:extLst>
              <a:ext uri="{FF2B5EF4-FFF2-40B4-BE49-F238E27FC236}">
                <a16:creationId xmlns="" xmlns:a16="http://schemas.microsoft.com/office/drawing/2014/main" id="{C6958ABB-54B7-467D-9B14-DB7664E440F3}"/>
              </a:ext>
            </a:extLst>
          </p:cNvPr>
          <p:cNvSpPr>
            <a:spLocks noGrp="1"/>
          </p:cNvSpPr>
          <p:nvPr>
            <p:ph type="pic" sz="quarter" idx="10"/>
          </p:nvPr>
        </p:nvSpPr>
        <p:spPr>
          <a:xfrm>
            <a:off x="1409701" y="904875"/>
            <a:ext cx="3200400" cy="4391025"/>
          </a:xfrm>
          <a:prstGeom prst="rect">
            <a:avLst/>
          </a:prstGeom>
          <a:solidFill>
            <a:schemeClr val="bg1">
              <a:lumMod val="85000"/>
            </a:schemeClr>
          </a:solidFill>
        </p:spPr>
        <p:txBody>
          <a:bodyPr/>
          <a:lstStyle/>
          <a:p>
            <a:endParaRPr lang="en-GB"/>
          </a:p>
        </p:txBody>
      </p:sp>
      <p:sp>
        <p:nvSpPr>
          <p:cNvPr id="16" name="Date Placeholder 15"/>
          <p:cNvSpPr>
            <a:spLocks noGrp="1"/>
          </p:cNvSpPr>
          <p:nvPr>
            <p:ph type="dt" sz="half" idx="11"/>
          </p:nvPr>
        </p:nvSpPr>
        <p:spPr/>
        <p:txBody>
          <a:bodyPr/>
          <a:lstStyle/>
          <a:p>
            <a:endParaRPr lang="en-US"/>
          </a:p>
        </p:txBody>
      </p:sp>
      <p:sp>
        <p:nvSpPr>
          <p:cNvPr id="17" name="Footer Placeholder 16"/>
          <p:cNvSpPr>
            <a:spLocks noGrp="1"/>
          </p:cNvSpPr>
          <p:nvPr>
            <p:ph type="ftr" sz="quarter" idx="12"/>
          </p:nvPr>
        </p:nvSpPr>
        <p:spPr/>
        <p:txBody>
          <a:bodyPr/>
          <a:lstStyle/>
          <a:p>
            <a:r>
              <a:rPr lang="en-US"/>
              <a:t>1</a:t>
            </a:r>
            <a:endParaRPr lang="en-US" dirty="0"/>
          </a:p>
        </p:txBody>
      </p:sp>
      <p:sp>
        <p:nvSpPr>
          <p:cNvPr id="18" name="Slide Number Placeholder 17"/>
          <p:cNvSpPr>
            <a:spLocks noGrp="1"/>
          </p:cNvSpPr>
          <p:nvPr>
            <p:ph type="sldNum" sz="quarter" idx="13"/>
          </p:nvPr>
        </p:nvSpPr>
        <p:spPr/>
        <p:txBody>
          <a:bodyPr/>
          <a:lstStyle/>
          <a:p>
            <a:fld id="{311CABD2-A066-444A-B34A-6F4BE0F32B74}" type="slidenum">
              <a:rPr lang="en-IN" smtClean="0"/>
              <a:pPr/>
              <a:t>‹#›</a:t>
            </a:fld>
            <a:endParaRPr lang="en-IN"/>
          </a:p>
        </p:txBody>
      </p:sp>
    </p:spTree>
    <p:extLst>
      <p:ext uri="{BB962C8B-B14F-4D97-AF65-F5344CB8AC3E}">
        <p14:creationId xmlns:p14="http://schemas.microsoft.com/office/powerpoint/2010/main" val="4175284125"/>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9" name="Picture Placeholder 2">
            <a:extLst>
              <a:ext uri="{FF2B5EF4-FFF2-40B4-BE49-F238E27FC236}">
                <a16:creationId xmlns="" xmlns:a16="http://schemas.microsoft.com/office/drawing/2014/main" id="{A33FE3B6-B100-4C38-BDAD-FE2937AE1804}"/>
              </a:ext>
            </a:extLst>
          </p:cNvPr>
          <p:cNvSpPr>
            <a:spLocks noGrp="1"/>
          </p:cNvSpPr>
          <p:nvPr>
            <p:ph type="pic" sz="quarter" idx="11"/>
          </p:nvPr>
        </p:nvSpPr>
        <p:spPr>
          <a:xfrm>
            <a:off x="0" y="704848"/>
            <a:ext cx="12192000" cy="3467101"/>
          </a:xfrm>
          <a:prstGeom prst="rect">
            <a:avLst/>
          </a:prstGeom>
          <a:solidFill>
            <a:schemeClr val="bg1">
              <a:lumMod val="85000"/>
            </a:schemeClr>
          </a:solidFill>
        </p:spPr>
        <p:txBody>
          <a:bodyPr/>
          <a:lstStyle>
            <a:lvl1pPr marL="285750" indent="-285750">
              <a:buFont typeface="Arial" panose="020B0604020202020204" pitchFamily="34" charset="0"/>
              <a:buChar char="•"/>
              <a:defRPr sz="18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ID" dirty="0"/>
          </a:p>
        </p:txBody>
      </p:sp>
      <p:sp>
        <p:nvSpPr>
          <p:cNvPr id="8" name="Date Placeholder 7"/>
          <p:cNvSpPr>
            <a:spLocks noGrp="1"/>
          </p:cNvSpPr>
          <p:nvPr>
            <p:ph type="dt" sz="half" idx="12"/>
          </p:nvPr>
        </p:nvSpPr>
        <p:spPr/>
        <p:txBody>
          <a:bodyPr/>
          <a:lstStyle/>
          <a:p>
            <a:endParaRPr lang="en-US"/>
          </a:p>
        </p:txBody>
      </p:sp>
      <p:sp>
        <p:nvSpPr>
          <p:cNvPr id="10" name="Footer Placeholder 9"/>
          <p:cNvSpPr>
            <a:spLocks noGrp="1"/>
          </p:cNvSpPr>
          <p:nvPr>
            <p:ph type="ftr" sz="quarter" idx="13"/>
          </p:nvPr>
        </p:nvSpPr>
        <p:spPr/>
        <p:txBody>
          <a:bodyPr/>
          <a:lstStyle/>
          <a:p>
            <a:r>
              <a:rPr lang="en-US"/>
              <a:t>1</a:t>
            </a:r>
            <a:endParaRPr lang="en-US" dirty="0"/>
          </a:p>
        </p:txBody>
      </p:sp>
      <p:sp>
        <p:nvSpPr>
          <p:cNvPr id="12" name="Slide Number Placeholder 11"/>
          <p:cNvSpPr>
            <a:spLocks noGrp="1"/>
          </p:cNvSpPr>
          <p:nvPr>
            <p:ph type="sldNum" sz="quarter" idx="14"/>
          </p:nvPr>
        </p:nvSpPr>
        <p:spPr/>
        <p:txBody>
          <a:bodyPr/>
          <a:lstStyle/>
          <a:p>
            <a:fld id="{311CABD2-A066-444A-B34A-6F4BE0F32B74}" type="slidenum">
              <a:rPr lang="en-IN" smtClean="0"/>
              <a:pPr/>
              <a:t>‹#›</a:t>
            </a:fld>
            <a:endParaRPr lang="en-IN"/>
          </a:p>
        </p:txBody>
      </p:sp>
    </p:spTree>
    <p:extLst>
      <p:ext uri="{BB962C8B-B14F-4D97-AF65-F5344CB8AC3E}">
        <p14:creationId xmlns:p14="http://schemas.microsoft.com/office/powerpoint/2010/main" val="195067729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7">
    <p:spTree>
      <p:nvGrpSpPr>
        <p:cNvPr id="1" name=""/>
        <p:cNvGrpSpPr/>
        <p:nvPr/>
      </p:nvGrpSpPr>
      <p:grpSpPr>
        <a:xfrm>
          <a:off x="0" y="0"/>
          <a:ext cx="0" cy="0"/>
          <a:chOff x="0" y="0"/>
          <a:chExt cx="0" cy="0"/>
        </a:xfrm>
      </p:grpSpPr>
      <p:sp>
        <p:nvSpPr>
          <p:cNvPr id="4" name="Picture Placeholder 2">
            <a:extLst>
              <a:ext uri="{FF2B5EF4-FFF2-40B4-BE49-F238E27FC236}">
                <a16:creationId xmlns="" xmlns:a16="http://schemas.microsoft.com/office/drawing/2014/main" id="{6FC4CB4E-7812-4896-8E9B-CBB96DDDE7ED}"/>
              </a:ext>
            </a:extLst>
          </p:cNvPr>
          <p:cNvSpPr>
            <a:spLocks noGrp="1"/>
          </p:cNvSpPr>
          <p:nvPr>
            <p:ph type="pic" sz="quarter" idx="10"/>
          </p:nvPr>
        </p:nvSpPr>
        <p:spPr>
          <a:xfrm>
            <a:off x="1136650" y="0"/>
            <a:ext cx="6645275" cy="6858000"/>
          </a:xfrm>
          <a:prstGeom prst="parallelogram">
            <a:avLst>
              <a:gd name="adj" fmla="val 36776"/>
            </a:avLst>
          </a:prstGeom>
          <a:solidFill>
            <a:schemeClr val="bg1">
              <a:lumMod val="85000"/>
            </a:schemeClr>
          </a:solidFill>
        </p:spPr>
        <p:txBody>
          <a:bodyPr>
            <a:normAutofit/>
          </a:bodyPr>
          <a:lstStyle>
            <a:lvl1pPr marL="285750" indent="-285750">
              <a:buFont typeface="Arial" panose="020B0604020202020204" pitchFamily="34" charset="0"/>
              <a:buChar char="•"/>
              <a:defRPr sz="28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ID" dirty="0"/>
          </a:p>
        </p:txBody>
      </p:sp>
      <p:sp>
        <p:nvSpPr>
          <p:cNvPr id="9" name="Date Placeholder 8"/>
          <p:cNvSpPr>
            <a:spLocks noGrp="1"/>
          </p:cNvSpPr>
          <p:nvPr>
            <p:ph type="dt" sz="half" idx="11"/>
          </p:nvPr>
        </p:nvSpPr>
        <p:spPr/>
        <p:txBody>
          <a:bodyPr/>
          <a:lstStyle/>
          <a:p>
            <a:endParaRPr lang="en-US"/>
          </a:p>
        </p:txBody>
      </p:sp>
      <p:sp>
        <p:nvSpPr>
          <p:cNvPr id="10" name="Footer Placeholder 9"/>
          <p:cNvSpPr>
            <a:spLocks noGrp="1"/>
          </p:cNvSpPr>
          <p:nvPr>
            <p:ph type="ftr" sz="quarter" idx="12"/>
          </p:nvPr>
        </p:nvSpPr>
        <p:spPr/>
        <p:txBody>
          <a:bodyPr/>
          <a:lstStyle/>
          <a:p>
            <a:r>
              <a:rPr lang="en-US"/>
              <a:t>1</a:t>
            </a:r>
            <a:endParaRPr lang="en-US" dirty="0"/>
          </a:p>
        </p:txBody>
      </p:sp>
      <p:sp>
        <p:nvSpPr>
          <p:cNvPr id="12" name="Slide Number Placeholder 11"/>
          <p:cNvSpPr>
            <a:spLocks noGrp="1"/>
          </p:cNvSpPr>
          <p:nvPr>
            <p:ph type="sldNum" sz="quarter" idx="13"/>
          </p:nvPr>
        </p:nvSpPr>
        <p:spPr/>
        <p:txBody>
          <a:bodyPr/>
          <a:lstStyle/>
          <a:p>
            <a:fld id="{311CABD2-A066-444A-B34A-6F4BE0F32B74}" type="slidenum">
              <a:rPr lang="en-IN" smtClean="0"/>
              <a:pPr/>
              <a:t>‹#›</a:t>
            </a:fld>
            <a:endParaRPr lang="en-IN"/>
          </a:p>
        </p:txBody>
      </p:sp>
    </p:spTree>
    <p:extLst>
      <p:ext uri="{BB962C8B-B14F-4D97-AF65-F5344CB8AC3E}">
        <p14:creationId xmlns:p14="http://schemas.microsoft.com/office/powerpoint/2010/main" val="294432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n-US"/>
          </a:p>
        </p:txBody>
      </p:sp>
      <p:sp>
        <p:nvSpPr>
          <p:cNvPr id="3" name="2 Subtítulo"/>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n-US"/>
          </a:p>
        </p:txBody>
      </p:sp>
      <p:sp>
        <p:nvSpPr>
          <p:cNvPr id="17" name="Date Placeholder 16"/>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8" name="Footer Placeholder 17"/>
          <p:cNvSpPr>
            <a:spLocks noGrp="1"/>
          </p:cNvSpPr>
          <p:nvPr>
            <p:ph type="ftr" sz="quarter" idx="11"/>
          </p:nvPr>
        </p:nvSpPr>
        <p:spPr/>
        <p:txBody>
          <a:bodyPr/>
          <a:lstStyle/>
          <a:p>
            <a:r>
              <a:rPr lang="en-IN"/>
              <a:t>1</a:t>
            </a:r>
          </a:p>
        </p:txBody>
      </p:sp>
      <p:sp>
        <p:nvSpPr>
          <p:cNvPr id="19" name="Slide Number Placeholder 18"/>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172767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0" name="Date Placeholder 9"/>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1" name="Footer Placeholder 10"/>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Tree>
    <p:extLst>
      <p:ext uri="{BB962C8B-B14F-4D97-AF65-F5344CB8AC3E}">
        <p14:creationId xmlns:p14="http://schemas.microsoft.com/office/powerpoint/2010/main" val="1075602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10" name="Date Placeholder 9"/>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1" name="Footer Placeholder 10"/>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
        <p:nvSpPr>
          <p:cNvPr id="13" name="Slide Number Placeholder 12"/>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325497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Date Placeholder 10"/>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2" name="Footer Placeholder 11"/>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
        <p:nvSpPr>
          <p:cNvPr id="14" name="Slide Number Placeholder 13"/>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372490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Date Placeholder 12"/>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14" name="Footer Placeholder 13"/>
          <p:cNvSpPr>
            <a:spLocks noGrp="1"/>
          </p:cNvSpPr>
          <p:nvPr>
            <p:ph type="ftr" sz="quarter" idx="11"/>
          </p:nvPr>
        </p:nvSpPr>
        <p:spPr>
          <a:xfrm>
            <a:off x="4165600" y="6245225"/>
            <a:ext cx="3860800" cy="476250"/>
          </a:xfrm>
          <a:prstGeom prst="rect">
            <a:avLst/>
          </a:prstGeom>
        </p:spPr>
        <p:txBody>
          <a:bodyPr/>
          <a:lstStyle/>
          <a:p>
            <a:pPr fontAlgn="base">
              <a:spcBef>
                <a:spcPct val="0"/>
              </a:spcBef>
              <a:spcAft>
                <a:spcPct val="0"/>
              </a:spcAft>
              <a:defRPr/>
            </a:pPr>
            <a:r>
              <a:rPr lang="es-ES">
                <a:solidFill>
                  <a:srgbClr val="000000"/>
                </a:solidFill>
              </a:rPr>
              <a:t>1</a:t>
            </a:r>
          </a:p>
        </p:txBody>
      </p:sp>
      <p:sp>
        <p:nvSpPr>
          <p:cNvPr id="16" name="Slide Number Placeholder 15"/>
          <p:cNvSpPr>
            <a:spLocks noGrp="1"/>
          </p:cNvSpPr>
          <p:nvPr>
            <p:ph type="sldNum" sz="quarter" idx="12"/>
          </p:nvPr>
        </p:nvSpPr>
        <p:spPr/>
        <p:txBody>
          <a:bodyPr/>
          <a:lstStyle/>
          <a:p>
            <a:fld id="{57F8C02D-AF80-4CB6-9E54-7899B2BBDCE0}" type="slidenum">
              <a:rPr lang="en-IN" smtClean="0"/>
              <a:pPr/>
              <a:t>‹#›</a:t>
            </a:fld>
            <a:endParaRPr lang="en-IN"/>
          </a:p>
        </p:txBody>
      </p:sp>
    </p:spTree>
    <p:extLst>
      <p:ext uri="{BB962C8B-B14F-4D97-AF65-F5344CB8AC3E}">
        <p14:creationId xmlns:p14="http://schemas.microsoft.com/office/powerpoint/2010/main" val="38394793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9B56D97-44CF-4676-B615-30100F158D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90C77D6-BD26-4F2F-9760-C833E915F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432BFB3-D77A-4F66-B808-EB858FA87F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 xmlns:a16="http://schemas.microsoft.com/office/drawing/2014/main" id="{15B32995-9A2C-416B-A2AB-0896AB379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a:t>
            </a:r>
            <a:endParaRPr lang="en-US" dirty="0"/>
          </a:p>
        </p:txBody>
      </p:sp>
      <p:sp>
        <p:nvSpPr>
          <p:cNvPr id="9" name="TextBox 8">
            <a:extLst>
              <a:ext uri="{FF2B5EF4-FFF2-40B4-BE49-F238E27FC236}">
                <a16:creationId xmlns="" xmlns:a16="http://schemas.microsoft.com/office/drawing/2014/main" id="{5A5EBB0C-8A03-4940-9BE4-61BC87B95248}"/>
              </a:ext>
            </a:extLst>
          </p:cNvPr>
          <p:cNvSpPr txBox="1"/>
          <p:nvPr userDrawn="1"/>
        </p:nvSpPr>
        <p:spPr>
          <a:xfrm>
            <a:off x="11042213" y="6889887"/>
            <a:ext cx="1206062" cy="276999"/>
          </a:xfrm>
          <a:prstGeom prst="rect">
            <a:avLst/>
          </a:prstGeom>
          <a:noFill/>
        </p:spPr>
        <p:txBody>
          <a:bodyPr wrap="square">
            <a:spAutoFit/>
          </a:bodyPr>
          <a:lstStyle/>
          <a:p>
            <a:pPr algn="r"/>
            <a:r>
              <a:rPr lang="en-US" sz="1200">
                <a:solidFill>
                  <a:schemeClr val="bg1">
                    <a:lumMod val="65000"/>
                  </a:schemeClr>
                </a:solidFill>
              </a:rPr>
              <a:t>FPPT.com</a:t>
            </a:r>
          </a:p>
        </p:txBody>
      </p:sp>
      <p:pic>
        <p:nvPicPr>
          <p:cNvPr id="1030" name="Picture 6" descr="APPPA Portal">
            <a:extLst>
              <a:ext uri="{FF2B5EF4-FFF2-40B4-BE49-F238E27FC236}">
                <a16:creationId xmlns="" xmlns:a16="http://schemas.microsoft.com/office/drawing/2014/main" id="{408454BB-9A25-4154-A70E-C361595A623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161632" y="27798"/>
            <a:ext cx="1008373" cy="1000108"/>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b="1">
                <a:solidFill>
                  <a:schemeClr val="tx1"/>
                </a:solidFill>
              </a:defRPr>
            </a:lvl1pPr>
          </a:lstStyle>
          <a:p>
            <a:fld id="{311CABD2-A066-444A-B34A-6F4BE0F32B74}" type="slidenum">
              <a:rPr lang="en-IN" smtClean="0"/>
              <a:pPr/>
              <a:t>‹#›</a:t>
            </a:fld>
            <a:endParaRPr lang="en-IN" dirty="0"/>
          </a:p>
        </p:txBody>
      </p:sp>
    </p:spTree>
    <p:extLst>
      <p:ext uri="{BB962C8B-B14F-4D97-AF65-F5344CB8AC3E}">
        <p14:creationId xmlns:p14="http://schemas.microsoft.com/office/powerpoint/2010/main" val="995843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fontAlgn="base">
              <a:spcBef>
                <a:spcPct val="0"/>
              </a:spcBef>
              <a:spcAft>
                <a:spcPct val="0"/>
              </a:spcAft>
              <a:defRPr/>
            </a:pPr>
            <a:endParaRPr lang="es-ES">
              <a:solidFill>
                <a:srgbClr val="000000"/>
              </a:solidFill>
            </a:endParaRPr>
          </a:p>
        </p:txBody>
      </p:sp>
      <p:sp>
        <p:nvSpPr>
          <p:cNvPr id="3" name="Footer Placeholder 2"/>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1</a:t>
            </a:r>
          </a:p>
        </p:txBody>
      </p:sp>
      <p:sp>
        <p:nvSpPr>
          <p:cNvPr id="4" name="Slide Number Placeholder 3"/>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8C02D-AF80-4CB6-9E54-7899B2BBDCE0}" type="slidenum">
              <a:rPr lang="en-IN" smtClean="0"/>
              <a:pPr/>
              <a:t>‹#›</a:t>
            </a:fld>
            <a:endParaRPr lang="en-IN"/>
          </a:p>
        </p:txBody>
      </p:sp>
    </p:spTree>
    <p:extLst>
      <p:ext uri="{BB962C8B-B14F-4D97-AF65-F5344CB8AC3E}">
        <p14:creationId xmlns:p14="http://schemas.microsoft.com/office/powerpoint/2010/main" val="367820788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170"/>
          <p:cNvSpPr>
            <a:spLocks noGrp="1" noChangeArrowheads="1"/>
          </p:cNvSpPr>
          <p:nvPr>
            <p:ph type="ctrTitle"/>
          </p:nvPr>
        </p:nvSpPr>
        <p:spPr>
          <a:xfrm>
            <a:off x="3576918" y="2420938"/>
            <a:ext cx="7879976" cy="1219200"/>
          </a:xfrm>
        </p:spPr>
        <p:txBody>
          <a:bodyPr/>
          <a:lstStyle/>
          <a:p>
            <a:pPr algn="l" eaLnBrk="1" hangingPunct="1"/>
            <a:r>
              <a:rPr lang="en-IN" sz="2800" b="1" dirty="0"/>
              <a:t/>
            </a:r>
            <a:br>
              <a:rPr lang="en-IN" sz="2800" b="1" dirty="0"/>
            </a:br>
            <a:r>
              <a:rPr lang="en-IN" sz="2800" b="1" dirty="0"/>
              <a:t/>
            </a:r>
            <a:br>
              <a:rPr lang="en-IN" sz="2800" b="1" dirty="0"/>
            </a:br>
            <a:r>
              <a:rPr lang="en-IN" sz="2800" b="1" dirty="0">
                <a:solidFill>
                  <a:srgbClr val="002060"/>
                </a:solidFill>
              </a:rPr>
              <a:t>Study on Evaluation of Output and Outcome of Training Institutes under Govt. of India </a:t>
            </a:r>
            <a:r>
              <a:rPr lang="en-IN" sz="2800" dirty="0"/>
              <a:t/>
            </a:r>
            <a:br>
              <a:rPr lang="en-IN" sz="2800" dirty="0"/>
            </a:br>
            <a:endParaRPr lang="es-ES" altLang="en-US" sz="2800" b="1" dirty="0">
              <a:solidFill>
                <a:schemeClr val="tx1"/>
              </a:solidFill>
            </a:endParaRPr>
          </a:p>
        </p:txBody>
      </p:sp>
      <p:sp>
        <p:nvSpPr>
          <p:cNvPr id="3075" name="Rectangle 170"/>
          <p:cNvSpPr txBox="1">
            <a:spLocks noChangeArrowheads="1"/>
          </p:cNvSpPr>
          <p:nvPr/>
        </p:nvSpPr>
        <p:spPr bwMode="auto">
          <a:xfrm>
            <a:off x="2864224" y="5119689"/>
            <a:ext cx="5177117" cy="97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en-US" altLang="en-US" sz="2800" b="1" dirty="0">
                <a:solidFill>
                  <a:srgbClr val="FFFFFF"/>
                </a:solidFill>
              </a:rPr>
              <a:t>IIPA, New Delhi</a:t>
            </a:r>
          </a:p>
          <a:p>
            <a:pPr algn="ctr" fontAlgn="base">
              <a:spcBef>
                <a:spcPct val="0"/>
              </a:spcBef>
              <a:spcAft>
                <a:spcPct val="0"/>
              </a:spcAft>
              <a:buFontTx/>
              <a:buNone/>
            </a:pPr>
            <a:r>
              <a:rPr lang="en-US" altLang="en-US" sz="2800" b="1" dirty="0" smtClean="0">
                <a:solidFill>
                  <a:srgbClr val="FFFFFF"/>
                </a:solidFill>
              </a:rPr>
              <a:t>27</a:t>
            </a:r>
            <a:r>
              <a:rPr lang="en-US" altLang="en-US" sz="2800" b="1" baseline="30000" dirty="0" smtClean="0">
                <a:solidFill>
                  <a:srgbClr val="FFFFFF"/>
                </a:solidFill>
              </a:rPr>
              <a:t>th</a:t>
            </a:r>
            <a:r>
              <a:rPr lang="en-US" altLang="en-US" sz="2800" b="1" dirty="0" smtClean="0">
                <a:solidFill>
                  <a:srgbClr val="FFFFFF"/>
                </a:solidFill>
              </a:rPr>
              <a:t> Sept, </a:t>
            </a:r>
            <a:r>
              <a:rPr lang="en-US" altLang="en-US" sz="2800" b="1" dirty="0">
                <a:solidFill>
                  <a:srgbClr val="FFFFFF"/>
                </a:solidFill>
              </a:rPr>
              <a:t>2021</a:t>
            </a:r>
            <a:endParaRPr lang="es-ES" altLang="en-US" sz="2800" b="1" dirty="0">
              <a:solidFill>
                <a:srgbClr val="FFFFFF"/>
              </a:solidFill>
            </a:endParaRPr>
          </a:p>
        </p:txBody>
      </p:sp>
      <p:sp>
        <p:nvSpPr>
          <p:cNvPr id="2" name="Rectangle 1"/>
          <p:cNvSpPr/>
          <p:nvPr/>
        </p:nvSpPr>
        <p:spPr>
          <a:xfrm>
            <a:off x="1524000" y="6597650"/>
            <a:ext cx="827088" cy="26035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IN">
              <a:solidFill>
                <a:srgbClr val="FFFFFF"/>
              </a:solidFill>
            </a:endParaRPr>
          </a:p>
        </p:txBody>
      </p:sp>
      <p:sp>
        <p:nvSpPr>
          <p:cNvPr id="4" name="Rectangle 3"/>
          <p:cNvSpPr/>
          <p:nvPr/>
        </p:nvSpPr>
        <p:spPr>
          <a:xfrm>
            <a:off x="0" y="6597650"/>
            <a:ext cx="12192000" cy="260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6" descr="APPPA Portal">
            <a:extLst>
              <a:ext uri="{FF2B5EF4-FFF2-40B4-BE49-F238E27FC236}">
                <a16:creationId xmlns="" xmlns:a16="http://schemas.microsoft.com/office/drawing/2014/main" id="{408454BB-9A25-4154-A70E-C361595A62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61632" y="27798"/>
            <a:ext cx="1008373" cy="1000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233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1994767" y="150125"/>
            <a:ext cx="8441004" cy="954107"/>
          </a:xfrm>
          <a:prstGeom prst="rect">
            <a:avLst/>
          </a:prstGeom>
          <a:noFill/>
        </p:spPr>
        <p:txBody>
          <a:bodyPr wrap="square" rtlCol="0">
            <a:spAutoFit/>
          </a:bodyPr>
          <a:lstStyle/>
          <a:p>
            <a:pPr algn="ctr">
              <a:defRPr sz="1400" b="1" i="0" u="none" strike="noStrike" kern="1200" spc="0" baseline="0">
                <a:solidFill>
                  <a:srgbClr val="002060"/>
                </a:solidFill>
                <a:latin typeface="+mn-lt"/>
                <a:ea typeface="+mn-ea"/>
                <a:cs typeface="+mn-cs"/>
              </a:defRPr>
            </a:pPr>
            <a:r>
              <a:rPr lang="en-US" sz="2800" b="1" dirty="0">
                <a:solidFill>
                  <a:srgbClr val="002060"/>
                </a:solidFill>
              </a:rPr>
              <a:t>Average Total Revenues &amp; Expenditure per CTI, </a:t>
            </a:r>
          </a:p>
          <a:p>
            <a:pPr algn="ctr">
              <a:defRPr sz="1400" b="1" i="0" u="none" strike="noStrike" kern="1200" spc="0" baseline="0">
                <a:solidFill>
                  <a:srgbClr val="002060"/>
                </a:solidFill>
                <a:latin typeface="+mn-lt"/>
                <a:ea typeface="+mn-ea"/>
                <a:cs typeface="+mn-cs"/>
              </a:defRPr>
            </a:pPr>
            <a:r>
              <a:rPr lang="en-US" sz="2800" b="1" dirty="0">
                <a:solidFill>
                  <a:srgbClr val="002060"/>
                </a:solidFill>
              </a:rPr>
              <a:t>2017-18 to 2020-21 </a:t>
            </a:r>
          </a:p>
        </p:txBody>
      </p:sp>
      <p:graphicFrame>
        <p:nvGraphicFramePr>
          <p:cNvPr id="6" name="Chart 5"/>
          <p:cNvGraphicFramePr>
            <a:graphicFrameLocks/>
          </p:cNvGraphicFramePr>
          <p:nvPr>
            <p:extLst>
              <p:ext uri="{D42A27DB-BD31-4B8C-83A1-F6EECF244321}">
                <p14:modId xmlns:p14="http://schemas.microsoft.com/office/powerpoint/2010/main" val="243896672"/>
              </p:ext>
            </p:extLst>
          </p:nvPr>
        </p:nvGraphicFramePr>
        <p:xfrm>
          <a:off x="812800" y="1104232"/>
          <a:ext cx="11248571" cy="5223996"/>
        </p:xfrm>
        <a:graphic>
          <a:graphicData uri="http://schemas.openxmlformats.org/drawingml/2006/chart">
            <c:chart xmlns:c="http://schemas.openxmlformats.org/drawingml/2006/chart" xmlns:r="http://schemas.openxmlformats.org/officeDocument/2006/relationships" r:id="rId3"/>
          </a:graphicData>
        </a:graphic>
      </p:graphicFrame>
      <p:sp>
        <p:nvSpPr>
          <p:cNvPr id="28" name="Slide Number Placeholder 27"/>
          <p:cNvSpPr>
            <a:spLocks noGrp="1"/>
          </p:cNvSpPr>
          <p:nvPr>
            <p:ph type="sldNum" sz="quarter" idx="12"/>
          </p:nvPr>
        </p:nvSpPr>
        <p:spPr/>
        <p:txBody>
          <a:bodyPr/>
          <a:lstStyle/>
          <a:p>
            <a:fld id="{311CABD2-A066-444A-B34A-6F4BE0F32B74}" type="slidenum">
              <a:rPr lang="en-IN" smtClean="0"/>
              <a:pPr/>
              <a:t>10</a:t>
            </a:fld>
            <a:endParaRPr lang="en-IN"/>
          </a:p>
        </p:txBody>
      </p:sp>
    </p:spTree>
    <p:extLst>
      <p:ext uri="{BB962C8B-B14F-4D97-AF65-F5344CB8AC3E}">
        <p14:creationId xmlns:p14="http://schemas.microsoft.com/office/powerpoint/2010/main" val="1227234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957942" y="154192"/>
            <a:ext cx="10189029" cy="1692771"/>
          </a:xfrm>
          <a:prstGeom prst="rect">
            <a:avLst/>
          </a:prstGeom>
          <a:noFill/>
        </p:spPr>
        <p:txBody>
          <a:bodyPr wrap="square" rtlCol="0">
            <a:spAutoFit/>
          </a:bodyPr>
          <a:lstStyle/>
          <a:p>
            <a:pPr algn="ctr"/>
            <a:r>
              <a:rPr lang="en-US" sz="2800" b="1" dirty="0">
                <a:solidFill>
                  <a:srgbClr val="C00000"/>
                </a:solidFill>
              </a:rPr>
              <a:t>Commonality of Objectives</a:t>
            </a:r>
          </a:p>
          <a:p>
            <a:pPr algn="ctr"/>
            <a:r>
              <a:rPr lang="en-US" sz="2400" b="1" i="1" dirty="0">
                <a:solidFill>
                  <a:srgbClr val="002060"/>
                </a:solidFill>
              </a:rPr>
              <a:t>45 different sets of common objectives pursued by 235 CTIs, </a:t>
            </a:r>
          </a:p>
          <a:p>
            <a:pPr algn="ctr"/>
            <a:r>
              <a:rPr lang="en-US" sz="2400" b="1" i="1" dirty="0">
                <a:solidFill>
                  <a:srgbClr val="002060"/>
                </a:solidFill>
              </a:rPr>
              <a:t>on an average, 5.2 Common sets of Objective per CTI</a:t>
            </a:r>
          </a:p>
          <a:p>
            <a:pPr algn="ctr"/>
            <a:r>
              <a:rPr lang="en-US" sz="2400" b="1" i="1" dirty="0">
                <a:solidFill>
                  <a:srgbClr val="C00000"/>
                </a:solidFill>
                <a:ea typeface="Open Sans" panose="020B0606030504020204" pitchFamily="34" charset="0"/>
                <a:cs typeface="Open Sans" panose="020B0606030504020204" pitchFamily="34" charset="0"/>
              </a:rPr>
              <a:t>(An Illustration)</a:t>
            </a:r>
            <a:endParaRPr lang="en-US" sz="2800" b="1" dirty="0">
              <a:solidFill>
                <a:srgbClr val="C00000"/>
              </a:solidFill>
              <a:ea typeface="Open Sans" panose="020B0606030504020204" pitchFamily="34" charset="0"/>
              <a:cs typeface="Open Sans" panose="020B0606030504020204" pitchFamily="34" charset="0"/>
            </a:endParaRPr>
          </a:p>
        </p:txBody>
      </p:sp>
      <p:sp>
        <p:nvSpPr>
          <p:cNvPr id="26" name="Slide Number Placeholder 25"/>
          <p:cNvSpPr>
            <a:spLocks noGrp="1"/>
          </p:cNvSpPr>
          <p:nvPr>
            <p:ph type="sldNum" sz="quarter" idx="12"/>
          </p:nvPr>
        </p:nvSpPr>
        <p:spPr/>
        <p:txBody>
          <a:bodyPr/>
          <a:lstStyle/>
          <a:p>
            <a:fld id="{311CABD2-A066-444A-B34A-6F4BE0F32B74}" type="slidenum">
              <a:rPr lang="en-IN" smtClean="0"/>
              <a:pPr/>
              <a:t>11</a:t>
            </a:fld>
            <a:endParaRPr lang="en-IN"/>
          </a:p>
        </p:txBody>
      </p:sp>
      <p:graphicFrame>
        <p:nvGraphicFramePr>
          <p:cNvPr id="6" name="Diagram 5"/>
          <p:cNvGraphicFramePr/>
          <p:nvPr>
            <p:extLst>
              <p:ext uri="{D42A27DB-BD31-4B8C-83A1-F6EECF244321}">
                <p14:modId xmlns:p14="http://schemas.microsoft.com/office/powerpoint/2010/main" val="2898716841"/>
              </p:ext>
            </p:extLst>
          </p:nvPr>
        </p:nvGraphicFramePr>
        <p:xfrm>
          <a:off x="624115" y="1837301"/>
          <a:ext cx="11219542" cy="4519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6390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1748118" y="299335"/>
            <a:ext cx="7944601" cy="523220"/>
          </a:xfrm>
          <a:prstGeom prst="rect">
            <a:avLst/>
          </a:prstGeom>
          <a:noFill/>
        </p:spPr>
        <p:txBody>
          <a:bodyPr wrap="square" rtlCol="0">
            <a:spAutoFit/>
          </a:bodyPr>
          <a:lstStyle/>
          <a:p>
            <a:pPr algn="ctr"/>
            <a:r>
              <a:rPr lang="en-US" sz="2800" b="1" dirty="0">
                <a:solidFill>
                  <a:srgbClr val="002060"/>
                </a:solidFill>
              </a:rPr>
              <a:t>Classification of CTIs based on their Relative Scores</a:t>
            </a:r>
            <a:endParaRPr lang="en-US" sz="3200" b="1" dirty="0">
              <a:solidFill>
                <a:srgbClr val="002060"/>
              </a:solidFill>
              <a:ea typeface="Open Sans" panose="020B0606030504020204" pitchFamily="34" charset="0"/>
              <a:cs typeface="Open Sans" panose="020B0606030504020204" pitchFamily="34" charset="0"/>
            </a:endParaRP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930751" y="1929139"/>
            <a:ext cx="10884309" cy="1815882"/>
          </a:xfrm>
          <a:prstGeom prst="rect">
            <a:avLst/>
          </a:prstGeom>
          <a:noFill/>
        </p:spPr>
        <p:txBody>
          <a:bodyPr wrap="square">
            <a:spAutoFit/>
          </a:bodyPr>
          <a:lstStyle/>
          <a:p>
            <a:pPr marL="457200" indent="-457200">
              <a:buFont typeface="Arial" panose="020B0604020202020204" pitchFamily="34" charset="0"/>
              <a:buChar char="•"/>
              <a:defRPr/>
            </a:pPr>
            <a:endParaRPr lang="en-US" sz="2800" dirty="0"/>
          </a:p>
          <a:p>
            <a:pPr marL="457200" indent="-457200">
              <a:buFont typeface="Arial" panose="020B0604020202020204" pitchFamily="34" charset="0"/>
              <a:buChar char="•"/>
              <a:defRPr/>
            </a:pPr>
            <a:endParaRPr lang="en-US" sz="2800" dirty="0"/>
          </a:p>
          <a:p>
            <a:pPr marL="457200" indent="-457200">
              <a:buFont typeface="Arial" panose="020B0604020202020204" pitchFamily="34" charset="0"/>
              <a:buChar char="•"/>
              <a:defRPr/>
            </a:pPr>
            <a:endParaRPr lang="en-IN" sz="2800" dirty="0"/>
          </a:p>
          <a:p>
            <a:pPr marL="457200" indent="-457200">
              <a:buFont typeface="Arial" panose="020B0604020202020204" pitchFamily="34" charset="0"/>
              <a:buChar char="•"/>
              <a:defRPr/>
            </a:pPr>
            <a:endParaRPr lang="en-IN" sz="2800"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12</a:t>
            </a:fld>
            <a:endParaRPr lang="en-IN"/>
          </a:p>
        </p:txBody>
      </p:sp>
      <p:graphicFrame>
        <p:nvGraphicFramePr>
          <p:cNvPr id="4" name="Table 3"/>
          <p:cNvGraphicFramePr>
            <a:graphicFrameLocks noGrp="1"/>
          </p:cNvGraphicFramePr>
          <p:nvPr>
            <p:extLst>
              <p:ext uri="{D42A27DB-BD31-4B8C-83A1-F6EECF244321}">
                <p14:modId xmlns:p14="http://schemas.microsoft.com/office/powerpoint/2010/main" val="1147534544"/>
              </p:ext>
            </p:extLst>
          </p:nvPr>
        </p:nvGraphicFramePr>
        <p:xfrm>
          <a:off x="1219201" y="1712685"/>
          <a:ext cx="9492342" cy="3467152"/>
        </p:xfrm>
        <a:graphic>
          <a:graphicData uri="http://schemas.openxmlformats.org/drawingml/2006/table">
            <a:tbl>
              <a:tblPr firstRow="1" firstCol="1" bandRow="1">
                <a:tableStyleId>{5C22544A-7EE6-4342-B048-85BDC9FD1C3A}</a:tableStyleId>
              </a:tblPr>
              <a:tblGrid>
                <a:gridCol w="964664">
                  <a:extLst>
                    <a:ext uri="{9D8B030D-6E8A-4147-A177-3AD203B41FA5}">
                      <a16:colId xmlns="" xmlns:a16="http://schemas.microsoft.com/office/drawing/2014/main" val="20000"/>
                    </a:ext>
                  </a:extLst>
                </a:gridCol>
                <a:gridCol w="2719624">
                  <a:extLst>
                    <a:ext uri="{9D8B030D-6E8A-4147-A177-3AD203B41FA5}">
                      <a16:colId xmlns="" xmlns:a16="http://schemas.microsoft.com/office/drawing/2014/main" val="20001"/>
                    </a:ext>
                  </a:extLst>
                </a:gridCol>
                <a:gridCol w="3681780">
                  <a:extLst>
                    <a:ext uri="{9D8B030D-6E8A-4147-A177-3AD203B41FA5}">
                      <a16:colId xmlns="" xmlns:a16="http://schemas.microsoft.com/office/drawing/2014/main" val="20002"/>
                    </a:ext>
                  </a:extLst>
                </a:gridCol>
                <a:gridCol w="2126274">
                  <a:extLst>
                    <a:ext uri="{9D8B030D-6E8A-4147-A177-3AD203B41FA5}">
                      <a16:colId xmlns="" xmlns:a16="http://schemas.microsoft.com/office/drawing/2014/main" val="20003"/>
                    </a:ext>
                  </a:extLst>
                </a:gridCol>
              </a:tblGrid>
              <a:tr h="624934">
                <a:tc>
                  <a:txBody>
                    <a:bodyPr/>
                    <a:lstStyle/>
                    <a:p>
                      <a:pPr>
                        <a:lnSpc>
                          <a:spcPct val="115000"/>
                        </a:lnSpc>
                        <a:spcAft>
                          <a:spcPts val="1000"/>
                        </a:spcAft>
                      </a:pPr>
                      <a:r>
                        <a:rPr lang="en-US" sz="2400" dirty="0" err="1">
                          <a:effectLst/>
                          <a:latin typeface="+mn-lt"/>
                        </a:rPr>
                        <a:t>S.No</a:t>
                      </a:r>
                      <a:r>
                        <a:rPr lang="en-US" sz="2400" dirty="0">
                          <a:effectLst/>
                          <a:latin typeface="+mn-lt"/>
                        </a:rPr>
                        <a:t>.</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mn-lt"/>
                        </a:rPr>
                        <a:t>Category</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mn-lt"/>
                        </a:rPr>
                        <a:t>Composite Score</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a:effectLst/>
                          <a:latin typeface="+mn-lt"/>
                        </a:rPr>
                        <a:t>Number of CTIs</a:t>
                      </a:r>
                      <a:endParaRPr lang="en-IN" sz="240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85863">
                <a:tc>
                  <a:txBody>
                    <a:bodyPr/>
                    <a:lstStyle/>
                    <a:p>
                      <a:pPr marL="342900" lvl="0" indent="-342900">
                        <a:lnSpc>
                          <a:spcPct val="107000"/>
                        </a:lnSpc>
                        <a:spcAft>
                          <a:spcPts val="0"/>
                        </a:spcAft>
                        <a:buFont typeface="+mj-lt"/>
                        <a:buAutoNum type="arabicPeriod"/>
                      </a:pPr>
                      <a:r>
                        <a:rPr lang="en-IN" sz="2400" dirty="0">
                          <a:effectLst/>
                          <a:latin typeface="+mn-lt"/>
                        </a:rPr>
                        <a:t> </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mn-lt"/>
                        </a:rPr>
                        <a:t>Achiever CTIs</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mn-lt"/>
                        </a:rPr>
                        <a:t>65 to 100</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a:effectLst/>
                          <a:latin typeface="+mn-lt"/>
                        </a:rPr>
                        <a:t>35</a:t>
                      </a:r>
                      <a:endParaRPr lang="en-IN" sz="240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624934">
                <a:tc>
                  <a:txBody>
                    <a:bodyPr/>
                    <a:lstStyle/>
                    <a:p>
                      <a:pPr marL="0" lvl="0" indent="0">
                        <a:lnSpc>
                          <a:spcPct val="107000"/>
                        </a:lnSpc>
                        <a:spcAft>
                          <a:spcPts val="0"/>
                        </a:spcAft>
                        <a:buFont typeface="+mj-lt"/>
                        <a:buNone/>
                      </a:pPr>
                      <a:r>
                        <a:rPr lang="en-IN" sz="2400" dirty="0">
                          <a:effectLst/>
                          <a:latin typeface="+mn-lt"/>
                        </a:rPr>
                        <a:t>2. </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mn-lt"/>
                        </a:rPr>
                        <a:t>Front Runner CTIs</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mn-lt"/>
                        </a:rPr>
                        <a:t>50  or more but less than 65</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a:effectLst/>
                          <a:latin typeface="+mn-lt"/>
                        </a:rPr>
                        <a:t>49</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624934">
                <a:tc>
                  <a:txBody>
                    <a:bodyPr/>
                    <a:lstStyle/>
                    <a:p>
                      <a:pPr marL="0" lvl="0" indent="0">
                        <a:lnSpc>
                          <a:spcPct val="107000"/>
                        </a:lnSpc>
                        <a:spcAft>
                          <a:spcPts val="0"/>
                        </a:spcAft>
                        <a:buFont typeface="+mj-lt"/>
                        <a:buNone/>
                      </a:pPr>
                      <a:r>
                        <a:rPr lang="en-US" sz="2400" dirty="0">
                          <a:effectLst/>
                          <a:latin typeface="+mn-lt"/>
                          <a:ea typeface="+mn-ea"/>
                          <a:cs typeface="+mn-cs"/>
                        </a:rPr>
                        <a:t>3.</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mn-lt"/>
                        </a:rPr>
                        <a:t>Performer CTIs</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mn-lt"/>
                        </a:rPr>
                        <a:t>35  or more but less than 50</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a:effectLst/>
                          <a:latin typeface="+mn-lt"/>
                        </a:rPr>
                        <a:t>95</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585863">
                <a:tc>
                  <a:txBody>
                    <a:bodyPr/>
                    <a:lstStyle/>
                    <a:p>
                      <a:pPr marL="0" lvl="0" indent="0">
                        <a:lnSpc>
                          <a:spcPct val="107000"/>
                        </a:lnSpc>
                        <a:spcAft>
                          <a:spcPts val="0"/>
                        </a:spcAft>
                        <a:buFont typeface="+mj-lt"/>
                        <a:buNone/>
                      </a:pPr>
                      <a:r>
                        <a:rPr lang="en-US" sz="2400" dirty="0">
                          <a:effectLst/>
                          <a:latin typeface="+mn-lt"/>
                          <a:ea typeface="+mn-ea"/>
                          <a:cs typeface="+mn-cs"/>
                        </a:rPr>
                        <a:t>4.</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a:effectLst/>
                          <a:latin typeface="+mn-lt"/>
                        </a:rPr>
                        <a:t>Aspirant CTIs</a:t>
                      </a:r>
                      <a:endParaRPr lang="en-IN" sz="240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2400" dirty="0">
                          <a:effectLst/>
                          <a:latin typeface="+mn-lt"/>
                        </a:rPr>
                        <a:t>less than 35</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a:effectLst/>
                          <a:latin typeface="+mn-lt"/>
                        </a:rPr>
                        <a:t>203</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303039">
                <a:tc gridSpan="3">
                  <a:txBody>
                    <a:bodyPr/>
                    <a:lstStyle/>
                    <a:p>
                      <a:pPr algn="ctr">
                        <a:lnSpc>
                          <a:spcPct val="115000"/>
                        </a:lnSpc>
                        <a:spcAft>
                          <a:spcPts val="1000"/>
                        </a:spcAft>
                      </a:pPr>
                      <a:r>
                        <a:rPr lang="en-US" sz="2400" dirty="0">
                          <a:effectLst/>
                          <a:latin typeface="+mn-lt"/>
                        </a:rPr>
                        <a:t>Total Number of CTIs</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a:txBody>
                    <a:bodyPr/>
                    <a:lstStyle/>
                    <a:p>
                      <a:pPr algn="ctr">
                        <a:lnSpc>
                          <a:spcPct val="115000"/>
                        </a:lnSpc>
                        <a:spcAft>
                          <a:spcPts val="1000"/>
                        </a:spcAft>
                      </a:pPr>
                      <a:r>
                        <a:rPr lang="en-US" sz="2400" dirty="0">
                          <a:effectLst/>
                          <a:latin typeface="+mn-lt"/>
                        </a:rPr>
                        <a:t>382</a:t>
                      </a:r>
                      <a:endParaRPr lang="en-IN" sz="2400" dirty="0">
                        <a:effectLst/>
                        <a:latin typeface="+mn-lt"/>
                        <a:ea typeface="Calibri" panose="020F0502020204030204" pitchFamily="34" charset="0"/>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882621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3053093" y="299335"/>
            <a:ext cx="6639626" cy="584775"/>
          </a:xfrm>
          <a:prstGeom prst="rect">
            <a:avLst/>
          </a:prstGeom>
          <a:noFill/>
        </p:spPr>
        <p:txBody>
          <a:bodyPr wrap="square" rtlCol="0">
            <a:spAutoFit/>
          </a:bodyPr>
          <a:lstStyle/>
          <a:p>
            <a:pPr algn="ctr">
              <a:defRPr sz="1400" b="0" i="0" u="none" strike="noStrike" kern="1200" spc="0" baseline="0">
                <a:solidFill>
                  <a:prstClr val="black">
                    <a:lumMod val="65000"/>
                    <a:lumOff val="35000"/>
                  </a:prstClr>
                </a:solidFill>
                <a:latin typeface="+mn-lt"/>
                <a:ea typeface="+mn-ea"/>
                <a:cs typeface="+mn-cs"/>
              </a:defRPr>
            </a:pPr>
            <a:r>
              <a:rPr lang="en-US" sz="3200" b="1" dirty="0">
                <a:solidFill>
                  <a:srgbClr val="002060"/>
                </a:solidFill>
              </a:rPr>
              <a:t>Classification of CTIs by Their Ranks</a:t>
            </a: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930751" y="1508224"/>
            <a:ext cx="10884309" cy="1815882"/>
          </a:xfrm>
          <a:prstGeom prst="rect">
            <a:avLst/>
          </a:prstGeom>
          <a:noFill/>
        </p:spPr>
        <p:txBody>
          <a:bodyPr wrap="square">
            <a:spAutoFit/>
          </a:bodyPr>
          <a:lstStyle/>
          <a:p>
            <a:pPr marL="457200" indent="-457200">
              <a:buFont typeface="Arial" panose="020B0604020202020204" pitchFamily="34" charset="0"/>
              <a:buChar char="•"/>
              <a:defRPr/>
            </a:pPr>
            <a:endParaRPr lang="en-US" sz="2800" dirty="0"/>
          </a:p>
          <a:p>
            <a:pPr marL="457200" indent="-457200">
              <a:buFont typeface="Arial" panose="020B0604020202020204" pitchFamily="34" charset="0"/>
              <a:buChar char="•"/>
              <a:defRPr/>
            </a:pPr>
            <a:endParaRPr lang="en-US" sz="2800" dirty="0"/>
          </a:p>
          <a:p>
            <a:pPr marL="457200" indent="-457200">
              <a:buFont typeface="Arial" panose="020B0604020202020204" pitchFamily="34" charset="0"/>
              <a:buChar char="•"/>
              <a:defRPr/>
            </a:pPr>
            <a:endParaRPr lang="en-IN" sz="2800" dirty="0"/>
          </a:p>
          <a:p>
            <a:pPr marL="457200" indent="-457200">
              <a:buFont typeface="Arial" panose="020B0604020202020204" pitchFamily="34" charset="0"/>
              <a:buChar char="•"/>
              <a:defRPr/>
            </a:pPr>
            <a:endParaRPr lang="en-IN" sz="2800"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13</a:t>
            </a:fld>
            <a:endParaRPr lang="en-IN"/>
          </a:p>
        </p:txBody>
      </p:sp>
      <p:graphicFrame>
        <p:nvGraphicFramePr>
          <p:cNvPr id="5" name="Chart 4"/>
          <p:cNvGraphicFramePr/>
          <p:nvPr>
            <p:extLst>
              <p:ext uri="{D42A27DB-BD31-4B8C-83A1-F6EECF244321}">
                <p14:modId xmlns:p14="http://schemas.microsoft.com/office/powerpoint/2010/main" val="4017258487"/>
              </p:ext>
            </p:extLst>
          </p:nvPr>
        </p:nvGraphicFramePr>
        <p:xfrm>
          <a:off x="1654629" y="1795462"/>
          <a:ext cx="9260114" cy="32670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102000516"/>
              </p:ext>
            </p:extLst>
          </p:nvPr>
        </p:nvGraphicFramePr>
        <p:xfrm>
          <a:off x="930751" y="986971"/>
          <a:ext cx="10608106" cy="52106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135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3053093" y="299335"/>
            <a:ext cx="6639626" cy="584775"/>
          </a:xfrm>
          <a:prstGeom prst="rect">
            <a:avLst/>
          </a:prstGeom>
          <a:noFill/>
        </p:spPr>
        <p:txBody>
          <a:bodyPr wrap="square" rtlCol="0">
            <a:spAutoFit/>
          </a:bodyPr>
          <a:lstStyle/>
          <a:p>
            <a:pPr algn="ctr">
              <a:defRPr sz="1800" b="1" i="0" u="none" strike="noStrike" kern="1200" baseline="0">
                <a:solidFill>
                  <a:prstClr val="black">
                    <a:lumMod val="75000"/>
                    <a:lumOff val="25000"/>
                  </a:prstClr>
                </a:solidFill>
                <a:latin typeface="+mn-lt"/>
                <a:ea typeface="+mn-ea"/>
                <a:cs typeface="+mn-cs"/>
              </a:defRPr>
            </a:pPr>
            <a:r>
              <a:rPr lang="en-IN" sz="3200" b="1" dirty="0">
                <a:solidFill>
                  <a:srgbClr val="002060"/>
                </a:solidFill>
              </a:rPr>
              <a:t>Accomplishment of </a:t>
            </a:r>
            <a:r>
              <a:rPr lang="en-IN" sz="3200" dirty="0">
                <a:solidFill>
                  <a:srgbClr val="002060"/>
                </a:solidFill>
              </a:rPr>
              <a:t>Objectives by CTIs</a:t>
            </a: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1091381" y="884110"/>
            <a:ext cx="10884309" cy="1815882"/>
          </a:xfrm>
          <a:prstGeom prst="rect">
            <a:avLst/>
          </a:prstGeom>
          <a:noFill/>
        </p:spPr>
        <p:txBody>
          <a:bodyPr wrap="square">
            <a:spAutoFit/>
          </a:bodyPr>
          <a:lstStyle/>
          <a:p>
            <a:pPr marL="457200" indent="-457200">
              <a:buFont typeface="Arial" panose="020B0604020202020204" pitchFamily="34" charset="0"/>
              <a:buChar char="•"/>
              <a:defRPr/>
            </a:pPr>
            <a:endParaRPr lang="en-US" sz="2800" dirty="0"/>
          </a:p>
          <a:p>
            <a:pPr marL="457200" indent="-457200">
              <a:buFont typeface="Arial" panose="020B0604020202020204" pitchFamily="34" charset="0"/>
              <a:buChar char="•"/>
              <a:defRPr/>
            </a:pPr>
            <a:endParaRPr lang="en-US" sz="2800" dirty="0"/>
          </a:p>
          <a:p>
            <a:pPr marL="457200" indent="-457200">
              <a:buFont typeface="Arial" panose="020B0604020202020204" pitchFamily="34" charset="0"/>
              <a:buChar char="•"/>
              <a:defRPr/>
            </a:pPr>
            <a:endParaRPr lang="en-IN" sz="2800" dirty="0"/>
          </a:p>
          <a:p>
            <a:pPr marL="457200" indent="-457200">
              <a:buFont typeface="Arial" panose="020B0604020202020204" pitchFamily="34" charset="0"/>
              <a:buChar char="•"/>
              <a:defRPr/>
            </a:pPr>
            <a:endParaRPr lang="en-IN" sz="2800"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14</a:t>
            </a:fld>
            <a:endParaRPr lang="en-IN"/>
          </a:p>
        </p:txBody>
      </p:sp>
      <p:graphicFrame>
        <p:nvGraphicFramePr>
          <p:cNvPr id="5" name="Chart 4"/>
          <p:cNvGraphicFramePr/>
          <p:nvPr>
            <p:extLst>
              <p:ext uri="{D42A27DB-BD31-4B8C-83A1-F6EECF244321}">
                <p14:modId xmlns:p14="http://schemas.microsoft.com/office/powerpoint/2010/main" val="1944063370"/>
              </p:ext>
            </p:extLst>
          </p:nvPr>
        </p:nvGraphicFramePr>
        <p:xfrm>
          <a:off x="1364343" y="942522"/>
          <a:ext cx="9989457" cy="54138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4713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3053093" y="299335"/>
            <a:ext cx="6639626" cy="584775"/>
          </a:xfrm>
          <a:prstGeom prst="rect">
            <a:avLst/>
          </a:prstGeom>
          <a:noFill/>
        </p:spPr>
        <p:txBody>
          <a:bodyPr wrap="square" rtlCol="0">
            <a:spAutoFit/>
          </a:bodyPr>
          <a:lstStyle/>
          <a:p>
            <a:pPr algn="ctr"/>
            <a:r>
              <a:rPr lang="en-US" sz="3200" b="1" dirty="0">
                <a:solidFill>
                  <a:srgbClr val="002060"/>
                </a:solidFill>
                <a:ea typeface="Open Sans" panose="020B0606030504020204" pitchFamily="34" charset="0"/>
                <a:cs typeface="Open Sans" panose="020B0606030504020204" pitchFamily="34" charset="0"/>
              </a:rPr>
              <a:t>Capacity Building</a:t>
            </a: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1011945" y="1138750"/>
            <a:ext cx="10713889" cy="4524315"/>
          </a:xfrm>
          <a:prstGeom prst="rect">
            <a:avLst/>
          </a:prstGeom>
          <a:noFill/>
        </p:spPr>
        <p:txBody>
          <a:bodyPr wrap="square">
            <a:spAutoFit/>
          </a:bodyPr>
          <a:lstStyle/>
          <a:p>
            <a:pPr marL="342900" lvl="2" indent="-342900" algn="just">
              <a:buFont typeface="Wingdings" panose="05000000000000000000" pitchFamily="2" charset="2"/>
              <a:buChar char="v"/>
            </a:pPr>
            <a:r>
              <a:rPr lang="en-US" sz="2400" dirty="0"/>
              <a:t>Imparting  online training imperative in the wake of Covid-19 pandemic. Only 85% of CTIs could develop digital material for training and 15% did not.</a:t>
            </a:r>
          </a:p>
          <a:p>
            <a:pPr marL="0" lvl="2" algn="just"/>
            <a:endParaRPr lang="en-US" sz="2400" dirty="0"/>
          </a:p>
          <a:p>
            <a:pPr marL="342900" lvl="2" indent="-342900" algn="just">
              <a:buFont typeface="Wingdings" panose="05000000000000000000" pitchFamily="2" charset="2"/>
              <a:buChar char="v"/>
            </a:pPr>
            <a:r>
              <a:rPr lang="en-IN" sz="2400" dirty="0"/>
              <a:t>A total of 1.32 lakhs officers trained by various CTIs in a </a:t>
            </a:r>
            <a:r>
              <a:rPr lang="en-IN" sz="2400" dirty="0" smtClean="0"/>
              <a:t>year, at an average cost of Rs 2.75 lakh per officer. </a:t>
            </a:r>
            <a:endParaRPr lang="en-IN" sz="2400" dirty="0"/>
          </a:p>
          <a:p>
            <a:pPr marL="0" lvl="2" algn="just"/>
            <a:endParaRPr lang="en-IN" sz="2400" dirty="0"/>
          </a:p>
          <a:p>
            <a:pPr marL="342900" lvl="2" indent="-342900" algn="just">
              <a:buFont typeface="Wingdings" panose="05000000000000000000" pitchFamily="2" charset="2"/>
              <a:buChar char="v"/>
            </a:pPr>
            <a:r>
              <a:rPr lang="en-IN" sz="2400" dirty="0"/>
              <a:t>On an average, 346 officers were trained by each CTI per year. </a:t>
            </a:r>
          </a:p>
          <a:p>
            <a:pPr marL="0" lvl="2" algn="just"/>
            <a:endParaRPr lang="en-US" sz="2400" dirty="0"/>
          </a:p>
          <a:p>
            <a:pPr marL="342900" lvl="2" indent="-342900" algn="just">
              <a:buFont typeface="Wingdings" panose="05000000000000000000" pitchFamily="2" charset="2"/>
              <a:buChar char="v"/>
            </a:pPr>
            <a:r>
              <a:rPr lang="en-US" sz="2400" dirty="0"/>
              <a:t>A total of 36921 videos prepared by various CTIs, at an average of 97 videos per CTI in a year.</a:t>
            </a:r>
          </a:p>
          <a:p>
            <a:pPr marL="0" lvl="2" algn="just"/>
            <a:endParaRPr lang="en-US" sz="2400" dirty="0"/>
          </a:p>
          <a:p>
            <a:pPr marL="342900" lvl="0" indent="-342900" algn="just">
              <a:buFont typeface="Wingdings" panose="05000000000000000000" pitchFamily="2" charset="2"/>
              <a:buChar char="v"/>
            </a:pPr>
            <a:r>
              <a:rPr lang="en-US" sz="2400" dirty="0"/>
              <a:t>Over 31 lakhs books in all libraries of CTIs, at an average of 8121 books per CTI.</a:t>
            </a:r>
            <a:endParaRPr lang="en-IN" sz="1600"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15</a:t>
            </a:fld>
            <a:endParaRPr lang="en-IN"/>
          </a:p>
        </p:txBody>
      </p:sp>
    </p:spTree>
    <p:extLst>
      <p:ext uri="{BB962C8B-B14F-4D97-AF65-F5344CB8AC3E}">
        <p14:creationId xmlns:p14="http://schemas.microsoft.com/office/powerpoint/2010/main" val="234688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11CABD2-A066-444A-B34A-6F4BE0F32B74}" type="slidenum">
              <a:rPr lang="en-IN" smtClean="0"/>
              <a:pPr/>
              <a:t>16</a:t>
            </a:fld>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3053093" y="299335"/>
            <a:ext cx="6639626" cy="584775"/>
          </a:xfrm>
          <a:prstGeom prst="rect">
            <a:avLst/>
          </a:prstGeom>
          <a:noFill/>
        </p:spPr>
        <p:txBody>
          <a:bodyPr wrap="square" rtlCol="0">
            <a:spAutoFit/>
          </a:bodyPr>
          <a:lstStyle/>
          <a:p>
            <a:pPr algn="ctr"/>
            <a:r>
              <a:rPr lang="en-US" sz="3200" b="1" dirty="0">
                <a:solidFill>
                  <a:srgbClr val="002060"/>
                </a:solidFill>
              </a:rPr>
              <a:t>Land Used by CTIs</a:t>
            </a:r>
            <a:endParaRPr lang="en-IN" sz="3200" b="1" dirty="0">
              <a:solidFill>
                <a:srgbClr val="002060"/>
              </a:solidFill>
            </a:endParaRP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1105895" y="1130853"/>
            <a:ext cx="10884309" cy="5262979"/>
          </a:xfrm>
          <a:prstGeom prst="rect">
            <a:avLst/>
          </a:prstGeom>
          <a:noFill/>
        </p:spPr>
        <p:txBody>
          <a:bodyPr wrap="square">
            <a:spAutoFit/>
          </a:bodyPr>
          <a:lstStyle/>
          <a:p>
            <a:pPr marL="457200" indent="-457200" algn="just">
              <a:buFont typeface="Wingdings" panose="05000000000000000000" pitchFamily="2" charset="2"/>
              <a:buChar char="v"/>
            </a:pPr>
            <a:r>
              <a:rPr lang="en-US" sz="2800" dirty="0"/>
              <a:t>A total area of 20221 acres of land is used by various CTIs, at an average of 58 acres per CTI. </a:t>
            </a:r>
          </a:p>
          <a:p>
            <a:pPr algn="just"/>
            <a:endParaRPr lang="en-US" sz="2800" dirty="0"/>
          </a:p>
          <a:p>
            <a:pPr marL="457200" indent="-457200" algn="just">
              <a:buFont typeface="Wingdings" panose="05000000000000000000" pitchFamily="2" charset="2"/>
              <a:buChar char="v"/>
            </a:pPr>
            <a:r>
              <a:rPr lang="en-US" sz="2800" dirty="0"/>
              <a:t>The Institutes who function from their own buildings possess 71 acres of land per CTI, on an average, compared to 26 acre per CTI used by those who function from rented/leased-in land.</a:t>
            </a:r>
          </a:p>
          <a:p>
            <a:pPr algn="just"/>
            <a:endParaRPr lang="en-US" sz="2800" dirty="0"/>
          </a:p>
          <a:p>
            <a:pPr marL="457200" indent="-457200" algn="just">
              <a:buFont typeface="Wingdings" panose="05000000000000000000" pitchFamily="2" charset="2"/>
              <a:buChar char="v"/>
            </a:pPr>
            <a:r>
              <a:rPr lang="en-US" sz="2800" dirty="0"/>
              <a:t>88% of land owned by 72% of CTIs in contrast to 12% of land on lease/rent being used by 28% of CTIs.</a:t>
            </a:r>
            <a:r>
              <a:rPr lang="en-US" sz="2800" b="1" dirty="0"/>
              <a:t> </a:t>
            </a:r>
          </a:p>
          <a:p>
            <a:pPr algn="just"/>
            <a:endParaRPr lang="en-US" sz="2800" b="1" dirty="0"/>
          </a:p>
          <a:p>
            <a:pPr marL="457200" lvl="2" indent="-457200" algn="just">
              <a:buFont typeface="Wingdings" panose="05000000000000000000" pitchFamily="2" charset="2"/>
              <a:buChar char="v"/>
            </a:pPr>
            <a:r>
              <a:rPr lang="en-US" sz="2800" dirty="0"/>
              <a:t>Of the total land, 7283 acres </a:t>
            </a:r>
            <a:r>
              <a:rPr lang="en-US" sz="2800" i="1" dirty="0"/>
              <a:t>i.e.</a:t>
            </a:r>
            <a:r>
              <a:rPr lang="en-US" sz="2800" dirty="0"/>
              <a:t> 36% is under Aspirant CTIs, at an average of 42 acres per Aspirant CTI. </a:t>
            </a:r>
            <a:endParaRPr lang="en-US" sz="2800" b="1"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17</a:t>
            </a:fld>
            <a:endParaRPr lang="en-IN"/>
          </a:p>
        </p:txBody>
      </p:sp>
    </p:spTree>
    <p:extLst>
      <p:ext uri="{BB962C8B-B14F-4D97-AF65-F5344CB8AC3E}">
        <p14:creationId xmlns:p14="http://schemas.microsoft.com/office/powerpoint/2010/main" val="2300839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3053093" y="299335"/>
            <a:ext cx="6639626" cy="523220"/>
          </a:xfrm>
          <a:prstGeom prst="rect">
            <a:avLst/>
          </a:prstGeom>
          <a:noFill/>
        </p:spPr>
        <p:txBody>
          <a:bodyPr wrap="square" rtlCol="0">
            <a:spAutoFit/>
          </a:bodyPr>
          <a:lstStyle/>
          <a:p>
            <a:r>
              <a:rPr lang="en-US" sz="2800" b="1" dirty="0">
                <a:solidFill>
                  <a:srgbClr val="002060"/>
                </a:solidFill>
              </a:rPr>
              <a:t>Recommendations</a:t>
            </a:r>
            <a:endParaRPr lang="en-IN" sz="2800" b="1" dirty="0">
              <a:solidFill>
                <a:srgbClr val="002060"/>
              </a:solidFill>
            </a:endParaRP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1091381" y="884110"/>
            <a:ext cx="10884309" cy="5632311"/>
          </a:xfrm>
          <a:prstGeom prst="rect">
            <a:avLst/>
          </a:prstGeom>
          <a:noFill/>
        </p:spPr>
        <p:txBody>
          <a:bodyPr wrap="square">
            <a:spAutoFit/>
          </a:bodyPr>
          <a:lstStyle/>
          <a:p>
            <a:endParaRPr lang="en-IN" sz="2400" dirty="0"/>
          </a:p>
          <a:p>
            <a:pPr marL="457200" indent="-457200" algn="just">
              <a:buFont typeface="Wingdings" panose="05000000000000000000" pitchFamily="2" charset="2"/>
              <a:buChar char="v"/>
            </a:pPr>
            <a:r>
              <a:rPr lang="en-IN" sz="2400" dirty="0"/>
              <a:t>To provide any time-any where learning to train over </a:t>
            </a:r>
            <a:r>
              <a:rPr lang="en-IN" sz="2400" dirty="0" smtClean="0"/>
              <a:t>2 </a:t>
            </a:r>
            <a:r>
              <a:rPr lang="en-IN" sz="2400" dirty="0"/>
              <a:t>crores users, build iGOT-Karmayogi as an integral part of the Digital India stack as a social good for capacity building of all government employees</a:t>
            </a:r>
          </a:p>
          <a:p>
            <a:endParaRPr lang="en-IN" sz="2400" dirty="0"/>
          </a:p>
          <a:p>
            <a:pPr marL="457200" indent="-457200" algn="just">
              <a:buFont typeface="Wingdings" panose="05000000000000000000" pitchFamily="2" charset="2"/>
              <a:buChar char="v"/>
            </a:pPr>
            <a:r>
              <a:rPr lang="en-IN" sz="2400" dirty="0"/>
              <a:t>Increase collaboration and establishment of strong connect of CTIs with academia, eminent Institutions, industry and other private players </a:t>
            </a:r>
          </a:p>
          <a:p>
            <a:pPr algn="just"/>
            <a:endParaRPr lang="en-IN" sz="2400" dirty="0"/>
          </a:p>
          <a:p>
            <a:pPr marL="457200" indent="-457200" algn="just">
              <a:buFont typeface="Wingdings" panose="05000000000000000000" pitchFamily="2" charset="2"/>
              <a:buChar char="v"/>
            </a:pPr>
            <a:r>
              <a:rPr lang="en-IN" sz="2400" dirty="0"/>
              <a:t>Some of CTIs have vast excellent resources but remain under-utilised. Efforts be made to put in place a meaningful collaboration amongst them</a:t>
            </a:r>
          </a:p>
          <a:p>
            <a:pPr algn="just"/>
            <a:endParaRPr lang="en-IN" sz="2400" dirty="0"/>
          </a:p>
          <a:p>
            <a:pPr marL="457200" indent="-457200" algn="just">
              <a:buFont typeface="Wingdings" panose="05000000000000000000" pitchFamily="2" charset="2"/>
              <a:buChar char="v"/>
            </a:pPr>
            <a:r>
              <a:rPr lang="en-US" sz="2400" dirty="0"/>
              <a:t>Of the total land of over 20,000 acres used by CTIs, 7283 acres i.e. 36% is under Aspirant CTIs, at an average of 42 acres per Aspirant CTI. It needs to be ensured that land is used judiciously and effectively. </a:t>
            </a:r>
            <a:endParaRPr lang="en-IN" sz="2400" dirty="0"/>
          </a:p>
          <a:p>
            <a:pPr marL="457200" indent="-457200">
              <a:buFont typeface="Wingdings" panose="05000000000000000000" pitchFamily="2" charset="2"/>
              <a:buChar char="v"/>
            </a:pPr>
            <a:endParaRPr lang="en-IN" sz="2400"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18</a:t>
            </a:fld>
            <a:endParaRPr lang="en-IN"/>
          </a:p>
        </p:txBody>
      </p:sp>
    </p:spTree>
    <p:extLst>
      <p:ext uri="{BB962C8B-B14F-4D97-AF65-F5344CB8AC3E}">
        <p14:creationId xmlns:p14="http://schemas.microsoft.com/office/powerpoint/2010/main" val="76136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1546412" y="299335"/>
            <a:ext cx="8538882" cy="523220"/>
          </a:xfrm>
          <a:prstGeom prst="rect">
            <a:avLst/>
          </a:prstGeom>
          <a:solidFill>
            <a:srgbClr val="FFFF99"/>
          </a:solidFill>
        </p:spPr>
        <p:txBody>
          <a:bodyPr wrap="square" rtlCol="0">
            <a:spAutoFit/>
          </a:bodyPr>
          <a:lstStyle/>
          <a:p>
            <a:r>
              <a:rPr lang="en-US" sz="2800" b="1" dirty="0" smtClean="0">
                <a:solidFill>
                  <a:srgbClr val="002060"/>
                </a:solidFill>
              </a:rPr>
              <a:t>Way Forward : </a:t>
            </a:r>
            <a:r>
              <a:rPr lang="en-US" sz="2800" b="1" dirty="0" smtClean="0"/>
              <a:t>IIPA </a:t>
            </a:r>
            <a:r>
              <a:rPr lang="en-US" sz="2800" b="1" dirty="0"/>
              <a:t>Model of Competency </a:t>
            </a:r>
            <a:r>
              <a:rPr lang="en-US" sz="2800" b="1" dirty="0" smtClean="0"/>
              <a:t>Building (1/2)</a:t>
            </a:r>
            <a:endParaRPr lang="en-IN" sz="2800" b="1" dirty="0">
              <a:solidFill>
                <a:srgbClr val="002060"/>
              </a:solidFill>
            </a:endParaRP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1077934" y="924451"/>
            <a:ext cx="10884309" cy="830997"/>
          </a:xfrm>
          <a:prstGeom prst="rect">
            <a:avLst/>
          </a:prstGeom>
          <a:noFill/>
        </p:spPr>
        <p:txBody>
          <a:bodyPr wrap="square">
            <a:spAutoFit/>
          </a:bodyPr>
          <a:lstStyle/>
          <a:p>
            <a:endParaRPr lang="en-IN" sz="2400" dirty="0"/>
          </a:p>
          <a:p>
            <a:pPr marL="457200" indent="-457200">
              <a:buFont typeface="Wingdings" panose="05000000000000000000" pitchFamily="2" charset="2"/>
              <a:buChar char="v"/>
            </a:pPr>
            <a:endParaRPr lang="en-IN" sz="2400"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19</a:t>
            </a:fld>
            <a:endParaRPr lang="en-IN"/>
          </a:p>
        </p:txBody>
      </p:sp>
      <p:graphicFrame>
        <p:nvGraphicFramePr>
          <p:cNvPr id="3" name="Table 2"/>
          <p:cNvGraphicFramePr>
            <a:graphicFrameLocks noGrp="1"/>
          </p:cNvGraphicFramePr>
          <p:nvPr>
            <p:extLst>
              <p:ext uri="{D42A27DB-BD31-4B8C-83A1-F6EECF244321}">
                <p14:modId xmlns:p14="http://schemas.microsoft.com/office/powerpoint/2010/main" val="2091099333"/>
              </p:ext>
            </p:extLst>
          </p:nvPr>
        </p:nvGraphicFramePr>
        <p:xfrm>
          <a:off x="793377" y="1196349"/>
          <a:ext cx="11168865" cy="4841380"/>
        </p:xfrm>
        <a:graphic>
          <a:graphicData uri="http://schemas.openxmlformats.org/drawingml/2006/table">
            <a:tbl>
              <a:tblPr firstRow="1" bandRow="1">
                <a:tableStyleId>{5C22544A-7EE6-4342-B048-85BDC9FD1C3A}</a:tableStyleId>
              </a:tblPr>
              <a:tblGrid>
                <a:gridCol w="3722955"/>
                <a:gridCol w="3722955"/>
                <a:gridCol w="3722955"/>
              </a:tblGrid>
              <a:tr h="576355">
                <a:tc>
                  <a:txBody>
                    <a:bodyPr/>
                    <a:lstStyle/>
                    <a:p>
                      <a:r>
                        <a:rPr lang="en-IN" sz="2400" b="1" kern="1200" dirty="0" smtClean="0">
                          <a:solidFill>
                            <a:schemeClr val="bg1"/>
                          </a:solidFill>
                          <a:effectLst/>
                          <a:latin typeface="+mn-lt"/>
                          <a:ea typeface="+mn-ea"/>
                          <a:cs typeface="+mn-cs"/>
                        </a:rPr>
                        <a:t>Ethos</a:t>
                      </a:r>
                      <a:endParaRPr lang="en-IN" sz="2400" dirty="0">
                        <a:solidFill>
                          <a:schemeClr val="bg1"/>
                        </a:solidFill>
                      </a:endParaRPr>
                    </a:p>
                  </a:txBody>
                  <a:tcPr>
                    <a:lnB w="12700" cap="flat" cmpd="sng" algn="ctr">
                      <a:solidFill>
                        <a:schemeClr val="tx1"/>
                      </a:solidFill>
                      <a:prstDash val="solid"/>
                      <a:round/>
                      <a:headEnd type="none" w="med" len="med"/>
                      <a:tailEnd type="none" w="med" len="med"/>
                    </a:lnB>
                  </a:tcPr>
                </a:tc>
                <a:tc>
                  <a:txBody>
                    <a:bodyPr/>
                    <a:lstStyle/>
                    <a:p>
                      <a:r>
                        <a:rPr lang="en-IN" sz="2400" b="1" kern="1200" dirty="0" smtClean="0">
                          <a:solidFill>
                            <a:schemeClr val="bg1"/>
                          </a:solidFill>
                          <a:effectLst/>
                          <a:latin typeface="+mn-lt"/>
                          <a:ea typeface="+mn-ea"/>
                          <a:cs typeface="+mn-cs"/>
                        </a:rPr>
                        <a:t>Ethics</a:t>
                      </a:r>
                      <a:endParaRPr lang="en-IN" sz="2400" dirty="0">
                        <a:solidFill>
                          <a:schemeClr val="bg1"/>
                        </a:solidFill>
                      </a:endParaRPr>
                    </a:p>
                  </a:txBody>
                  <a:tcPr>
                    <a:lnB w="12700" cap="flat" cmpd="sng" algn="ctr">
                      <a:solidFill>
                        <a:schemeClr val="tx1"/>
                      </a:solidFill>
                      <a:prstDash val="solid"/>
                      <a:round/>
                      <a:headEnd type="none" w="med" len="med"/>
                      <a:tailEnd type="none" w="med" len="med"/>
                    </a:lnB>
                  </a:tcPr>
                </a:tc>
                <a:tc>
                  <a:txBody>
                    <a:bodyPr/>
                    <a:lstStyle/>
                    <a:p>
                      <a:r>
                        <a:rPr lang="en-IN" sz="2400" b="1" kern="1200" dirty="0" smtClean="0">
                          <a:solidFill>
                            <a:schemeClr val="bg1"/>
                          </a:solidFill>
                          <a:effectLst/>
                          <a:latin typeface="+mn-lt"/>
                          <a:ea typeface="+mn-ea"/>
                          <a:cs typeface="+mn-cs"/>
                        </a:rPr>
                        <a:t>Equity</a:t>
                      </a:r>
                      <a:endParaRPr lang="en-IN" sz="2400" dirty="0">
                        <a:solidFill>
                          <a:schemeClr val="bg1"/>
                        </a:solidFill>
                      </a:endParaRPr>
                    </a:p>
                  </a:txBody>
                  <a:tcPr>
                    <a:lnB w="12700" cap="flat" cmpd="sng" algn="ctr">
                      <a:solidFill>
                        <a:schemeClr val="tx1"/>
                      </a:solidFill>
                      <a:prstDash val="solid"/>
                      <a:round/>
                      <a:headEnd type="none" w="med" len="med"/>
                      <a:tailEnd type="none" w="med" len="med"/>
                    </a:lnB>
                  </a:tcPr>
                </a:tc>
              </a:tr>
              <a:tr h="4265025">
                <a:tc>
                  <a:txBody>
                    <a:bodyPr/>
                    <a:lstStyle/>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People First</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Strategic Thinking</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Organisational Awareness</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Commitment to the Organisation</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Leading Others</a:t>
                      </a:r>
                    </a:p>
                    <a:p>
                      <a:pPr marL="342900" indent="-342900">
                        <a:buFont typeface="Wingdings" panose="05000000000000000000" pitchFamily="2" charset="2"/>
                        <a:buChar char="v"/>
                      </a:pPr>
                      <a:endParaRPr lang="en-IN" sz="2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Integrity</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Self Confidence</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Attention to Detail</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Taking Accountability</a:t>
                      </a:r>
                    </a:p>
                    <a:p>
                      <a:pPr marL="342900" indent="-342900">
                        <a:buFont typeface="Wingdings" panose="05000000000000000000" pitchFamily="2" charset="2"/>
                        <a:buChar char="v"/>
                      </a:pPr>
                      <a:endParaRPr lang="en-IN" sz="2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Consultation and Consensus Building</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Decision Making</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Empathy</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Delegation</a:t>
                      </a:r>
                    </a:p>
                    <a:p>
                      <a:pPr marL="342900" indent="-342900">
                        <a:buFont typeface="Wingdings" panose="05000000000000000000" pitchFamily="2" charset="2"/>
                        <a:buChar char="v"/>
                      </a:pPr>
                      <a:endParaRPr lang="en-IN" sz="2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82349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87FD7572-2CA1-4313-BB30-BF0407EBBB7D}"/>
              </a:ext>
            </a:extLst>
          </p:cNvPr>
          <p:cNvSpPr/>
          <p:nvPr/>
        </p:nvSpPr>
        <p:spPr>
          <a:xfrm>
            <a:off x="14738" y="0"/>
            <a:ext cx="4145872" cy="6858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4" name="Picture Placeholder 3">
            <a:extLst>
              <a:ext uri="{FF2B5EF4-FFF2-40B4-BE49-F238E27FC236}">
                <a16:creationId xmlns="" xmlns:a16="http://schemas.microsoft.com/office/drawing/2014/main" id="{2980E5DE-9FA3-49AB-BFD7-7FD93B9B8ACD}"/>
              </a:ext>
            </a:extLst>
          </p:cNvPr>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l="17789" r="17789"/>
          <a:stretch/>
        </p:blipFill>
        <p:spPr>
          <a:xfrm>
            <a:off x="1136650" y="0"/>
            <a:ext cx="6047921" cy="6858000"/>
          </a:xfrm>
        </p:spPr>
      </p:pic>
      <p:sp>
        <p:nvSpPr>
          <p:cNvPr id="29" name="TextBox 28">
            <a:extLst>
              <a:ext uri="{FF2B5EF4-FFF2-40B4-BE49-F238E27FC236}">
                <a16:creationId xmlns="" xmlns:a16="http://schemas.microsoft.com/office/drawing/2014/main" id="{E1D68B2D-B016-495C-BF6E-B2B8E04094B3}"/>
              </a:ext>
            </a:extLst>
          </p:cNvPr>
          <p:cNvSpPr txBox="1"/>
          <p:nvPr/>
        </p:nvSpPr>
        <p:spPr>
          <a:xfrm>
            <a:off x="120650" y="659659"/>
            <a:ext cx="2817622" cy="584775"/>
          </a:xfrm>
          <a:prstGeom prst="rect">
            <a:avLst/>
          </a:prstGeom>
          <a:solidFill>
            <a:srgbClr val="FFFFCC"/>
          </a:solidFill>
        </p:spPr>
        <p:txBody>
          <a:bodyPr wrap="square" rtlCol="0">
            <a:spAutoFit/>
          </a:bodyPr>
          <a:lstStyle/>
          <a:p>
            <a:pPr algn="ctr"/>
            <a:r>
              <a:rPr lang="en-US" sz="3200" b="1" dirty="0">
                <a:solidFill>
                  <a:schemeClr val="tx2">
                    <a:lumMod val="50000"/>
                  </a:schemeClr>
                </a:solidFill>
                <a:ea typeface="Open Sans" panose="020B0606030504020204" pitchFamily="34" charset="0"/>
                <a:cs typeface="Open Sans" panose="020B0606030504020204" pitchFamily="34" charset="0"/>
              </a:rPr>
              <a:t>Context</a:t>
            </a:r>
            <a:endParaRPr lang="en-US" sz="3600" b="1" dirty="0">
              <a:solidFill>
                <a:schemeClr val="tx2">
                  <a:lumMod val="50000"/>
                </a:schemeClr>
              </a:solidFill>
              <a:ea typeface="Open Sans" panose="020B0606030504020204" pitchFamily="34" charset="0"/>
              <a:cs typeface="Open Sans" panose="020B0606030504020204" pitchFamily="34" charset="0"/>
            </a:endParaRPr>
          </a:p>
        </p:txBody>
      </p:sp>
      <p:sp>
        <p:nvSpPr>
          <p:cNvPr id="31" name="Text Placeholder 10">
            <a:extLst>
              <a:ext uri="{FF2B5EF4-FFF2-40B4-BE49-F238E27FC236}">
                <a16:creationId xmlns="" xmlns:a16="http://schemas.microsoft.com/office/drawing/2014/main" id="{15D1F874-D697-4E59-B309-266813FB3F95}"/>
              </a:ext>
            </a:extLst>
          </p:cNvPr>
          <p:cNvSpPr txBox="1">
            <a:spLocks/>
          </p:cNvSpPr>
          <p:nvPr/>
        </p:nvSpPr>
        <p:spPr>
          <a:xfrm>
            <a:off x="6919580" y="1116841"/>
            <a:ext cx="5272420" cy="4154984"/>
          </a:xfrm>
          <a:prstGeom prst="rect">
            <a:avLst/>
          </a:prstGeom>
        </p:spPr>
        <p:txBody>
          <a:bodyPr vert="horz" wrap="square" lIns="91440" tIns="45720" rIns="91440" bIns="45720" rtlCol="0" anchor="t">
            <a:spAutoFit/>
          </a:bodyPr>
          <a:lstStyle>
            <a:defPPr>
              <a:defRPr lang="en-US"/>
            </a:defPPr>
            <a:lvl1pPr marL="0" algn="r" defTabSz="914400" rtl="0" eaLnBrk="1" latinLnBrk="0" hangingPunct="1">
              <a:defRPr sz="2400" kern="1200">
                <a:solidFill>
                  <a:schemeClr val="tx1"/>
                </a:solidFill>
                <a:latin typeface="Raleway" panose="020B05030301010600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just">
              <a:buBlip>
                <a:blip r:embed="rId4"/>
              </a:buBlip>
              <a:defRPr/>
            </a:pPr>
            <a:r>
              <a:rPr lang="en-IN" dirty="0">
                <a:latin typeface="+mn-lt"/>
              </a:rPr>
              <a:t>World changing rapidly, so do the Training requirements</a:t>
            </a:r>
          </a:p>
          <a:p>
            <a:pPr marL="342900" indent="-342900" algn="just">
              <a:buBlip>
                <a:blip r:embed="rId4"/>
              </a:buBlip>
              <a:defRPr/>
            </a:pPr>
            <a:r>
              <a:rPr lang="en-IN" dirty="0">
                <a:latin typeface="+mn-lt"/>
              </a:rPr>
              <a:t>Are CTIs keeping pace with changing Training Eco-system?</a:t>
            </a:r>
          </a:p>
          <a:p>
            <a:pPr marL="342900" indent="-342900" algn="just">
              <a:buBlip>
                <a:blip r:embed="rId4"/>
              </a:buBlip>
              <a:defRPr/>
            </a:pPr>
            <a:r>
              <a:rPr lang="en-IN" dirty="0">
                <a:latin typeface="+mn-lt"/>
              </a:rPr>
              <a:t>Whether these Institutes </a:t>
            </a:r>
          </a:p>
          <a:p>
            <a:pPr marL="354013" algn="just">
              <a:defRPr/>
            </a:pPr>
            <a:r>
              <a:rPr lang="en-IN" dirty="0">
                <a:latin typeface="+mn-lt"/>
              </a:rPr>
              <a:t>(</a:t>
            </a:r>
            <a:r>
              <a:rPr lang="en-IN" dirty="0" err="1">
                <a:latin typeface="+mn-lt"/>
              </a:rPr>
              <a:t>i</a:t>
            </a:r>
            <a:r>
              <a:rPr lang="en-IN" dirty="0">
                <a:latin typeface="+mn-lt"/>
              </a:rPr>
              <a:t>) continue to be relevant in the changed scenario, </a:t>
            </a:r>
          </a:p>
          <a:p>
            <a:pPr marL="355600" indent="-355600" algn="just">
              <a:defRPr/>
            </a:pPr>
            <a:r>
              <a:rPr lang="en-IN" dirty="0">
                <a:latin typeface="+mn-lt"/>
              </a:rPr>
              <a:t>	(ii) overlap between two or more of these Institutes</a:t>
            </a:r>
          </a:p>
          <a:p>
            <a:pPr marL="342900" indent="-342900" algn="just">
              <a:buBlip>
                <a:blip r:embed="rId4"/>
              </a:buBlip>
              <a:defRPr/>
            </a:pPr>
            <a:r>
              <a:rPr lang="en-IN" dirty="0">
                <a:latin typeface="+mn-lt"/>
              </a:rPr>
              <a:t>Relevance and relative importance of CTIs </a:t>
            </a:r>
            <a:r>
              <a:rPr lang="en-IN" i="1" dirty="0">
                <a:latin typeface="+mn-lt"/>
              </a:rPr>
              <a:t>i.e.</a:t>
            </a:r>
            <a:r>
              <a:rPr lang="en-IN" dirty="0">
                <a:latin typeface="+mn-lt"/>
              </a:rPr>
              <a:t> order of their ranking</a:t>
            </a:r>
          </a:p>
        </p:txBody>
      </p:sp>
      <p:pic>
        <p:nvPicPr>
          <p:cNvPr id="7" name="Graphic 6" descr="Presentation with bar chart">
            <a:extLst>
              <a:ext uri="{FF2B5EF4-FFF2-40B4-BE49-F238E27FC236}">
                <a16:creationId xmlns="" xmlns:a16="http://schemas.microsoft.com/office/drawing/2014/main" id="{19D95332-AF9F-4094-8537-4EE11B44FC4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881628" y="1512840"/>
            <a:ext cx="457200" cy="457200"/>
          </a:xfrm>
          <a:prstGeom prst="rect">
            <a:avLst/>
          </a:prstGeom>
        </p:spPr>
      </p:pic>
      <p:grpSp>
        <p:nvGrpSpPr>
          <p:cNvPr id="43" name="Group 42">
            <a:extLst>
              <a:ext uri="{FF2B5EF4-FFF2-40B4-BE49-F238E27FC236}">
                <a16:creationId xmlns="" xmlns:a16="http://schemas.microsoft.com/office/drawing/2014/main" id="{A840481A-4EE8-47CB-B407-CE3EAB064AC4}"/>
              </a:ext>
            </a:extLst>
          </p:cNvPr>
          <p:cNvGrpSpPr/>
          <p:nvPr/>
        </p:nvGrpSpPr>
        <p:grpSpPr>
          <a:xfrm rot="1154204">
            <a:off x="4305998" y="4558625"/>
            <a:ext cx="2310525" cy="2000832"/>
            <a:chOff x="10969578" y="-2620441"/>
            <a:chExt cx="5397562" cy="4674098"/>
          </a:xfrm>
        </p:grpSpPr>
        <p:sp>
          <p:nvSpPr>
            <p:cNvPr id="44" name="Freeform 4">
              <a:extLst>
                <a:ext uri="{FF2B5EF4-FFF2-40B4-BE49-F238E27FC236}">
                  <a16:creationId xmlns="" xmlns:a16="http://schemas.microsoft.com/office/drawing/2014/main" id="{737D7A1D-1839-4DC3-A675-AB781DEC7116}"/>
                </a:ext>
              </a:extLst>
            </p:cNvPr>
            <p:cNvSpPr/>
            <p:nvPr/>
          </p:nvSpPr>
          <p:spPr>
            <a:xfrm rot="18900000">
              <a:off x="10969578" y="-2234646"/>
              <a:ext cx="4286251" cy="4288303"/>
            </a:xfrm>
            <a:custGeom>
              <a:avLst/>
              <a:gdLst/>
              <a:ahLst/>
              <a:cxnLst/>
              <a:rect l="l" t="t" r="r" b="b"/>
              <a:pathLst>
                <a:path w="2653030" h="2654300">
                  <a:moveTo>
                    <a:pt x="0" y="1535430"/>
                  </a:moveTo>
                  <a:lnTo>
                    <a:pt x="0" y="1463040"/>
                  </a:lnTo>
                  <a:lnTo>
                    <a:pt x="1463040" y="0"/>
                  </a:lnTo>
                  <a:lnTo>
                    <a:pt x="1535430" y="0"/>
                  </a:lnTo>
                  <a:lnTo>
                    <a:pt x="0" y="1535430"/>
                  </a:lnTo>
                  <a:close/>
                  <a:moveTo>
                    <a:pt x="1681480" y="0"/>
                  </a:moveTo>
                  <a:lnTo>
                    <a:pt x="1609090" y="0"/>
                  </a:lnTo>
                  <a:lnTo>
                    <a:pt x="0" y="1607820"/>
                  </a:lnTo>
                  <a:lnTo>
                    <a:pt x="0" y="1680210"/>
                  </a:lnTo>
                  <a:lnTo>
                    <a:pt x="1681480" y="0"/>
                  </a:lnTo>
                  <a:close/>
                  <a:moveTo>
                    <a:pt x="1390650" y="0"/>
                  </a:moveTo>
                  <a:lnTo>
                    <a:pt x="1318260" y="0"/>
                  </a:lnTo>
                  <a:lnTo>
                    <a:pt x="0" y="1318260"/>
                  </a:lnTo>
                  <a:lnTo>
                    <a:pt x="0" y="1390650"/>
                  </a:lnTo>
                  <a:lnTo>
                    <a:pt x="1390650" y="0"/>
                  </a:lnTo>
                  <a:close/>
                  <a:moveTo>
                    <a:pt x="1245870" y="0"/>
                  </a:moveTo>
                  <a:lnTo>
                    <a:pt x="1173480" y="0"/>
                  </a:lnTo>
                  <a:lnTo>
                    <a:pt x="0" y="1173480"/>
                  </a:lnTo>
                  <a:lnTo>
                    <a:pt x="0" y="1245870"/>
                  </a:lnTo>
                  <a:lnTo>
                    <a:pt x="1245870" y="0"/>
                  </a:lnTo>
                  <a:close/>
                  <a:moveTo>
                    <a:pt x="1826260" y="0"/>
                  </a:moveTo>
                  <a:lnTo>
                    <a:pt x="1753870" y="0"/>
                  </a:lnTo>
                  <a:lnTo>
                    <a:pt x="0" y="1753870"/>
                  </a:lnTo>
                  <a:lnTo>
                    <a:pt x="0" y="1826260"/>
                  </a:lnTo>
                  <a:lnTo>
                    <a:pt x="1826260" y="0"/>
                  </a:lnTo>
                  <a:close/>
                  <a:moveTo>
                    <a:pt x="2260600" y="0"/>
                  </a:moveTo>
                  <a:lnTo>
                    <a:pt x="2188210" y="0"/>
                  </a:lnTo>
                  <a:lnTo>
                    <a:pt x="0" y="2188210"/>
                  </a:lnTo>
                  <a:lnTo>
                    <a:pt x="0" y="2260600"/>
                  </a:lnTo>
                  <a:lnTo>
                    <a:pt x="2260600" y="0"/>
                  </a:lnTo>
                  <a:close/>
                  <a:moveTo>
                    <a:pt x="2551430" y="0"/>
                  </a:moveTo>
                  <a:lnTo>
                    <a:pt x="2479040" y="0"/>
                  </a:lnTo>
                  <a:lnTo>
                    <a:pt x="0" y="2479040"/>
                  </a:lnTo>
                  <a:lnTo>
                    <a:pt x="0" y="2551430"/>
                  </a:lnTo>
                  <a:lnTo>
                    <a:pt x="2551430" y="0"/>
                  </a:lnTo>
                  <a:close/>
                  <a:moveTo>
                    <a:pt x="2405380" y="0"/>
                  </a:moveTo>
                  <a:lnTo>
                    <a:pt x="2332990" y="0"/>
                  </a:lnTo>
                  <a:lnTo>
                    <a:pt x="0" y="2332990"/>
                  </a:lnTo>
                  <a:lnTo>
                    <a:pt x="0" y="2405380"/>
                  </a:lnTo>
                  <a:lnTo>
                    <a:pt x="2405380" y="0"/>
                  </a:lnTo>
                  <a:close/>
                  <a:moveTo>
                    <a:pt x="2115820" y="0"/>
                  </a:moveTo>
                  <a:lnTo>
                    <a:pt x="2043430" y="0"/>
                  </a:lnTo>
                  <a:lnTo>
                    <a:pt x="0" y="2043430"/>
                  </a:lnTo>
                  <a:lnTo>
                    <a:pt x="0" y="2115820"/>
                  </a:lnTo>
                  <a:lnTo>
                    <a:pt x="2115820" y="0"/>
                  </a:lnTo>
                  <a:close/>
                  <a:moveTo>
                    <a:pt x="375920" y="0"/>
                  </a:moveTo>
                  <a:lnTo>
                    <a:pt x="303530" y="0"/>
                  </a:lnTo>
                  <a:lnTo>
                    <a:pt x="0" y="303530"/>
                  </a:lnTo>
                  <a:lnTo>
                    <a:pt x="0" y="375920"/>
                  </a:lnTo>
                  <a:lnTo>
                    <a:pt x="375920" y="0"/>
                  </a:lnTo>
                  <a:close/>
                  <a:moveTo>
                    <a:pt x="1101090" y="0"/>
                  </a:moveTo>
                  <a:lnTo>
                    <a:pt x="1028700" y="0"/>
                  </a:lnTo>
                  <a:lnTo>
                    <a:pt x="0" y="1028700"/>
                  </a:lnTo>
                  <a:lnTo>
                    <a:pt x="0" y="1101090"/>
                  </a:lnTo>
                  <a:lnTo>
                    <a:pt x="1101090" y="0"/>
                  </a:lnTo>
                  <a:close/>
                  <a:moveTo>
                    <a:pt x="2653030" y="0"/>
                  </a:moveTo>
                  <a:lnTo>
                    <a:pt x="2623820" y="0"/>
                  </a:lnTo>
                  <a:lnTo>
                    <a:pt x="0" y="2623820"/>
                  </a:lnTo>
                  <a:lnTo>
                    <a:pt x="0" y="2653030"/>
                  </a:lnTo>
                  <a:lnTo>
                    <a:pt x="43180" y="2653030"/>
                  </a:lnTo>
                  <a:lnTo>
                    <a:pt x="2653030" y="43180"/>
                  </a:lnTo>
                  <a:lnTo>
                    <a:pt x="2653030" y="0"/>
                  </a:lnTo>
                  <a:close/>
                  <a:moveTo>
                    <a:pt x="520700" y="0"/>
                  </a:moveTo>
                  <a:lnTo>
                    <a:pt x="448310" y="0"/>
                  </a:lnTo>
                  <a:lnTo>
                    <a:pt x="0" y="448310"/>
                  </a:lnTo>
                  <a:lnTo>
                    <a:pt x="0" y="520700"/>
                  </a:lnTo>
                  <a:lnTo>
                    <a:pt x="520700" y="0"/>
                  </a:lnTo>
                  <a:close/>
                  <a:moveTo>
                    <a:pt x="85090" y="0"/>
                  </a:moveTo>
                  <a:lnTo>
                    <a:pt x="12700" y="0"/>
                  </a:lnTo>
                  <a:lnTo>
                    <a:pt x="0" y="12700"/>
                  </a:lnTo>
                  <a:lnTo>
                    <a:pt x="0" y="85090"/>
                  </a:lnTo>
                  <a:lnTo>
                    <a:pt x="85090" y="0"/>
                  </a:lnTo>
                  <a:close/>
                  <a:moveTo>
                    <a:pt x="231140" y="0"/>
                  </a:moveTo>
                  <a:lnTo>
                    <a:pt x="158750" y="0"/>
                  </a:lnTo>
                  <a:lnTo>
                    <a:pt x="0" y="157480"/>
                  </a:lnTo>
                  <a:lnTo>
                    <a:pt x="0" y="229870"/>
                  </a:lnTo>
                  <a:lnTo>
                    <a:pt x="231140" y="0"/>
                  </a:lnTo>
                  <a:close/>
                  <a:moveTo>
                    <a:pt x="0" y="956310"/>
                  </a:moveTo>
                  <a:lnTo>
                    <a:pt x="956310" y="0"/>
                  </a:lnTo>
                  <a:lnTo>
                    <a:pt x="883920" y="0"/>
                  </a:lnTo>
                  <a:lnTo>
                    <a:pt x="0" y="882650"/>
                  </a:lnTo>
                  <a:lnTo>
                    <a:pt x="0" y="956310"/>
                  </a:lnTo>
                  <a:close/>
                  <a:moveTo>
                    <a:pt x="665480" y="0"/>
                  </a:moveTo>
                  <a:lnTo>
                    <a:pt x="593090" y="0"/>
                  </a:lnTo>
                  <a:lnTo>
                    <a:pt x="0" y="593090"/>
                  </a:lnTo>
                  <a:lnTo>
                    <a:pt x="0" y="665480"/>
                  </a:lnTo>
                  <a:lnTo>
                    <a:pt x="665480" y="0"/>
                  </a:lnTo>
                  <a:close/>
                  <a:moveTo>
                    <a:pt x="810260" y="0"/>
                  </a:moveTo>
                  <a:lnTo>
                    <a:pt x="737870" y="0"/>
                  </a:lnTo>
                  <a:lnTo>
                    <a:pt x="0" y="737870"/>
                  </a:lnTo>
                  <a:lnTo>
                    <a:pt x="0" y="810260"/>
                  </a:lnTo>
                  <a:lnTo>
                    <a:pt x="810260" y="0"/>
                  </a:lnTo>
                  <a:close/>
                  <a:moveTo>
                    <a:pt x="1971040" y="0"/>
                  </a:moveTo>
                  <a:lnTo>
                    <a:pt x="1898650" y="0"/>
                  </a:lnTo>
                  <a:lnTo>
                    <a:pt x="0" y="1898650"/>
                  </a:lnTo>
                  <a:lnTo>
                    <a:pt x="0" y="1971040"/>
                  </a:lnTo>
                  <a:lnTo>
                    <a:pt x="1971040" y="0"/>
                  </a:lnTo>
                  <a:close/>
                  <a:moveTo>
                    <a:pt x="2653030" y="1783080"/>
                  </a:moveTo>
                  <a:lnTo>
                    <a:pt x="2653030" y="1710690"/>
                  </a:lnTo>
                  <a:lnTo>
                    <a:pt x="1710690" y="2653030"/>
                  </a:lnTo>
                  <a:lnTo>
                    <a:pt x="1783080" y="2653030"/>
                  </a:lnTo>
                  <a:lnTo>
                    <a:pt x="2653030" y="1783080"/>
                  </a:lnTo>
                  <a:close/>
                  <a:moveTo>
                    <a:pt x="2653030" y="1927860"/>
                  </a:moveTo>
                  <a:lnTo>
                    <a:pt x="2653030" y="1855470"/>
                  </a:lnTo>
                  <a:lnTo>
                    <a:pt x="1855470" y="2653030"/>
                  </a:lnTo>
                  <a:lnTo>
                    <a:pt x="1927860" y="2653030"/>
                  </a:lnTo>
                  <a:lnTo>
                    <a:pt x="2653030" y="1927860"/>
                  </a:lnTo>
                  <a:close/>
                  <a:moveTo>
                    <a:pt x="2653030" y="2072640"/>
                  </a:moveTo>
                  <a:lnTo>
                    <a:pt x="2653030" y="2000250"/>
                  </a:lnTo>
                  <a:lnTo>
                    <a:pt x="2000250" y="2653030"/>
                  </a:lnTo>
                  <a:lnTo>
                    <a:pt x="2072640" y="2653030"/>
                  </a:lnTo>
                  <a:lnTo>
                    <a:pt x="2653030" y="2072640"/>
                  </a:lnTo>
                  <a:close/>
                  <a:moveTo>
                    <a:pt x="2653030" y="1638300"/>
                  </a:moveTo>
                  <a:lnTo>
                    <a:pt x="2653030" y="1565910"/>
                  </a:lnTo>
                  <a:lnTo>
                    <a:pt x="1564640" y="2654300"/>
                  </a:lnTo>
                  <a:lnTo>
                    <a:pt x="1637030" y="2654300"/>
                  </a:lnTo>
                  <a:lnTo>
                    <a:pt x="2653030" y="1638300"/>
                  </a:lnTo>
                  <a:close/>
                  <a:moveTo>
                    <a:pt x="2217420" y="2653030"/>
                  </a:moveTo>
                  <a:lnTo>
                    <a:pt x="2653030" y="2217420"/>
                  </a:lnTo>
                  <a:lnTo>
                    <a:pt x="2653030" y="2145030"/>
                  </a:lnTo>
                  <a:lnTo>
                    <a:pt x="2145030" y="2653030"/>
                  </a:lnTo>
                  <a:lnTo>
                    <a:pt x="2217420" y="2653030"/>
                  </a:lnTo>
                  <a:close/>
                  <a:moveTo>
                    <a:pt x="2653030" y="2580640"/>
                  </a:moveTo>
                  <a:lnTo>
                    <a:pt x="2580640" y="2653030"/>
                  </a:lnTo>
                  <a:lnTo>
                    <a:pt x="2653030" y="2653030"/>
                  </a:lnTo>
                  <a:lnTo>
                    <a:pt x="2653030" y="2580640"/>
                  </a:lnTo>
                  <a:close/>
                  <a:moveTo>
                    <a:pt x="2653030" y="2508250"/>
                  </a:moveTo>
                  <a:lnTo>
                    <a:pt x="2653030" y="2435860"/>
                  </a:lnTo>
                  <a:lnTo>
                    <a:pt x="2435860" y="2653030"/>
                  </a:lnTo>
                  <a:lnTo>
                    <a:pt x="2508250" y="2653030"/>
                  </a:lnTo>
                  <a:lnTo>
                    <a:pt x="2653030" y="2508250"/>
                  </a:lnTo>
                  <a:close/>
                  <a:moveTo>
                    <a:pt x="2653030" y="2363470"/>
                  </a:moveTo>
                  <a:lnTo>
                    <a:pt x="2653030" y="2291080"/>
                  </a:lnTo>
                  <a:lnTo>
                    <a:pt x="2291080" y="2653030"/>
                  </a:lnTo>
                  <a:lnTo>
                    <a:pt x="2363470" y="2653030"/>
                  </a:lnTo>
                  <a:lnTo>
                    <a:pt x="2653030" y="2363470"/>
                  </a:lnTo>
                  <a:close/>
                  <a:moveTo>
                    <a:pt x="2653030" y="1492250"/>
                  </a:moveTo>
                  <a:lnTo>
                    <a:pt x="2653030" y="1419860"/>
                  </a:lnTo>
                  <a:lnTo>
                    <a:pt x="1419860" y="2653030"/>
                  </a:lnTo>
                  <a:lnTo>
                    <a:pt x="1492250" y="2653030"/>
                  </a:lnTo>
                  <a:lnTo>
                    <a:pt x="2653030" y="1492250"/>
                  </a:lnTo>
                  <a:close/>
                  <a:moveTo>
                    <a:pt x="2653030" y="187960"/>
                  </a:moveTo>
                  <a:lnTo>
                    <a:pt x="2653030" y="115570"/>
                  </a:lnTo>
                  <a:lnTo>
                    <a:pt x="115570" y="2653030"/>
                  </a:lnTo>
                  <a:lnTo>
                    <a:pt x="187960" y="2653030"/>
                  </a:lnTo>
                  <a:lnTo>
                    <a:pt x="2653030" y="187960"/>
                  </a:lnTo>
                  <a:close/>
                  <a:moveTo>
                    <a:pt x="2653030" y="622300"/>
                  </a:moveTo>
                  <a:lnTo>
                    <a:pt x="2653030" y="549910"/>
                  </a:lnTo>
                  <a:lnTo>
                    <a:pt x="549910" y="2653030"/>
                  </a:lnTo>
                  <a:lnTo>
                    <a:pt x="622300" y="2653030"/>
                  </a:lnTo>
                  <a:lnTo>
                    <a:pt x="2653030" y="622300"/>
                  </a:lnTo>
                  <a:close/>
                  <a:moveTo>
                    <a:pt x="2653030" y="477520"/>
                  </a:moveTo>
                  <a:lnTo>
                    <a:pt x="2653030" y="405130"/>
                  </a:lnTo>
                  <a:lnTo>
                    <a:pt x="405130" y="2653030"/>
                  </a:lnTo>
                  <a:lnTo>
                    <a:pt x="477520" y="2653030"/>
                  </a:lnTo>
                  <a:lnTo>
                    <a:pt x="2653030" y="477520"/>
                  </a:lnTo>
                  <a:close/>
                  <a:moveTo>
                    <a:pt x="2653030" y="1347470"/>
                  </a:moveTo>
                  <a:lnTo>
                    <a:pt x="2653030" y="1275080"/>
                  </a:lnTo>
                  <a:lnTo>
                    <a:pt x="1275080" y="2653030"/>
                  </a:lnTo>
                  <a:lnTo>
                    <a:pt x="1347470" y="2653030"/>
                  </a:lnTo>
                  <a:lnTo>
                    <a:pt x="2653030" y="1347470"/>
                  </a:lnTo>
                  <a:close/>
                  <a:moveTo>
                    <a:pt x="2653030" y="767080"/>
                  </a:moveTo>
                  <a:lnTo>
                    <a:pt x="2653030" y="694690"/>
                  </a:lnTo>
                  <a:lnTo>
                    <a:pt x="694690" y="2653030"/>
                  </a:lnTo>
                  <a:lnTo>
                    <a:pt x="767080" y="2653030"/>
                  </a:lnTo>
                  <a:lnTo>
                    <a:pt x="2653030" y="767080"/>
                  </a:lnTo>
                  <a:close/>
                  <a:moveTo>
                    <a:pt x="2653030" y="332740"/>
                  </a:moveTo>
                  <a:lnTo>
                    <a:pt x="2653030" y="260350"/>
                  </a:lnTo>
                  <a:lnTo>
                    <a:pt x="260350" y="2653030"/>
                  </a:lnTo>
                  <a:lnTo>
                    <a:pt x="332740" y="2653030"/>
                  </a:lnTo>
                  <a:lnTo>
                    <a:pt x="2653030" y="332740"/>
                  </a:lnTo>
                  <a:close/>
                  <a:moveTo>
                    <a:pt x="2653030" y="1202690"/>
                  </a:moveTo>
                  <a:lnTo>
                    <a:pt x="2653030" y="1130300"/>
                  </a:lnTo>
                  <a:lnTo>
                    <a:pt x="1130300" y="2653030"/>
                  </a:lnTo>
                  <a:lnTo>
                    <a:pt x="1202690" y="2653030"/>
                  </a:lnTo>
                  <a:lnTo>
                    <a:pt x="2653030" y="1202690"/>
                  </a:lnTo>
                  <a:close/>
                  <a:moveTo>
                    <a:pt x="2653030" y="913130"/>
                  </a:moveTo>
                  <a:lnTo>
                    <a:pt x="2653030" y="840740"/>
                  </a:lnTo>
                  <a:lnTo>
                    <a:pt x="840740" y="2653030"/>
                  </a:lnTo>
                  <a:lnTo>
                    <a:pt x="913130" y="2653030"/>
                  </a:lnTo>
                  <a:lnTo>
                    <a:pt x="2653030" y="913130"/>
                  </a:lnTo>
                  <a:close/>
                  <a:moveTo>
                    <a:pt x="2653030" y="1057910"/>
                  </a:moveTo>
                  <a:lnTo>
                    <a:pt x="2653030" y="985520"/>
                  </a:lnTo>
                  <a:lnTo>
                    <a:pt x="985520" y="2653030"/>
                  </a:lnTo>
                  <a:lnTo>
                    <a:pt x="1057910" y="2653030"/>
                  </a:lnTo>
                  <a:lnTo>
                    <a:pt x="2653030" y="1057910"/>
                  </a:lnTo>
                  <a:close/>
                </a:path>
              </a:pathLst>
            </a:custGeom>
            <a:solidFill>
              <a:schemeClr val="accent3">
                <a:lumMod val="75000"/>
              </a:schemeClr>
            </a:solidFill>
          </p:spPr>
          <p:txBody>
            <a:bodyPr/>
            <a:lstStyle/>
            <a:p>
              <a:endParaRPr lang="en-IN" dirty="0"/>
            </a:p>
          </p:txBody>
        </p:sp>
        <p:sp>
          <p:nvSpPr>
            <p:cNvPr id="48" name="Freeform 6">
              <a:extLst>
                <a:ext uri="{FF2B5EF4-FFF2-40B4-BE49-F238E27FC236}">
                  <a16:creationId xmlns="" xmlns:a16="http://schemas.microsoft.com/office/drawing/2014/main" id="{16215DA4-EBF8-4D1D-9F51-24A0F86DCF8B}"/>
                </a:ext>
              </a:extLst>
            </p:cNvPr>
            <p:cNvSpPr/>
            <p:nvPr/>
          </p:nvSpPr>
          <p:spPr>
            <a:xfrm rot="18900000">
              <a:off x="12080891" y="-2620441"/>
              <a:ext cx="4286249" cy="4286251"/>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chemeClr val="accent5">
                <a:lumMod val="60000"/>
                <a:lumOff val="40000"/>
              </a:schemeClr>
            </a:solidFill>
          </p:spPr>
        </p:sp>
      </p:grpSp>
      <p:sp>
        <p:nvSpPr>
          <p:cNvPr id="26" name="Slide Number Placeholder 25"/>
          <p:cNvSpPr>
            <a:spLocks noGrp="1"/>
          </p:cNvSpPr>
          <p:nvPr>
            <p:ph type="sldNum" sz="quarter" idx="13"/>
          </p:nvPr>
        </p:nvSpPr>
        <p:spPr/>
        <p:txBody>
          <a:bodyPr/>
          <a:lstStyle/>
          <a:p>
            <a:fld id="{311CABD2-A066-444A-B34A-6F4BE0F32B74}" type="slidenum">
              <a:rPr lang="en-IN" smtClean="0"/>
              <a:pPr/>
              <a:t>2</a:t>
            </a:fld>
            <a:endParaRPr lang="en-IN"/>
          </a:p>
        </p:txBody>
      </p:sp>
    </p:spTree>
    <p:extLst>
      <p:ext uri="{BB962C8B-B14F-4D97-AF65-F5344CB8AC3E}">
        <p14:creationId xmlns:p14="http://schemas.microsoft.com/office/powerpoint/2010/main" val="268540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1546412" y="299335"/>
            <a:ext cx="8538882" cy="523220"/>
          </a:xfrm>
          <a:prstGeom prst="rect">
            <a:avLst/>
          </a:prstGeom>
          <a:solidFill>
            <a:srgbClr val="FFFF99"/>
          </a:solidFill>
        </p:spPr>
        <p:txBody>
          <a:bodyPr wrap="square" rtlCol="0">
            <a:spAutoFit/>
          </a:bodyPr>
          <a:lstStyle/>
          <a:p>
            <a:r>
              <a:rPr lang="en-US" sz="2800" b="1" dirty="0" smtClean="0">
                <a:solidFill>
                  <a:srgbClr val="002060"/>
                </a:solidFill>
              </a:rPr>
              <a:t>Way Forward : </a:t>
            </a:r>
            <a:r>
              <a:rPr lang="en-US" sz="2800" b="1" dirty="0" smtClean="0"/>
              <a:t>IIPA </a:t>
            </a:r>
            <a:r>
              <a:rPr lang="en-US" sz="2800" b="1" dirty="0"/>
              <a:t>Model of Competency </a:t>
            </a:r>
            <a:r>
              <a:rPr lang="en-US" sz="2800" b="1" dirty="0" smtClean="0"/>
              <a:t>Building (2/2)</a:t>
            </a:r>
            <a:endParaRPr lang="en-IN" sz="2800" b="1" dirty="0">
              <a:solidFill>
                <a:srgbClr val="002060"/>
              </a:solidFill>
            </a:endParaRP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1077934" y="924451"/>
            <a:ext cx="10884309" cy="830997"/>
          </a:xfrm>
          <a:prstGeom prst="rect">
            <a:avLst/>
          </a:prstGeom>
          <a:noFill/>
        </p:spPr>
        <p:txBody>
          <a:bodyPr wrap="square">
            <a:spAutoFit/>
          </a:bodyPr>
          <a:lstStyle/>
          <a:p>
            <a:endParaRPr lang="en-IN" sz="2400" dirty="0"/>
          </a:p>
          <a:p>
            <a:pPr marL="457200" indent="-457200">
              <a:buFont typeface="Wingdings" panose="05000000000000000000" pitchFamily="2" charset="2"/>
              <a:buChar char="v"/>
            </a:pPr>
            <a:endParaRPr lang="en-IN" sz="2400"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20</a:t>
            </a:fld>
            <a:endParaRPr lang="en-IN"/>
          </a:p>
        </p:txBody>
      </p:sp>
      <p:graphicFrame>
        <p:nvGraphicFramePr>
          <p:cNvPr id="3" name="Table 2"/>
          <p:cNvGraphicFramePr>
            <a:graphicFrameLocks noGrp="1"/>
          </p:cNvGraphicFramePr>
          <p:nvPr>
            <p:extLst>
              <p:ext uri="{D42A27DB-BD31-4B8C-83A1-F6EECF244321}">
                <p14:modId xmlns:p14="http://schemas.microsoft.com/office/powerpoint/2010/main" val="2626083328"/>
              </p:ext>
            </p:extLst>
          </p:nvPr>
        </p:nvGraphicFramePr>
        <p:xfrm>
          <a:off x="766482" y="924451"/>
          <a:ext cx="10587318" cy="5364480"/>
        </p:xfrm>
        <a:graphic>
          <a:graphicData uri="http://schemas.openxmlformats.org/drawingml/2006/table">
            <a:tbl>
              <a:tblPr firstRow="1" bandRow="1">
                <a:tableStyleId>{5C22544A-7EE6-4342-B048-85BDC9FD1C3A}</a:tableStyleId>
              </a:tblPr>
              <a:tblGrid>
                <a:gridCol w="5293659"/>
                <a:gridCol w="5293659"/>
              </a:tblGrid>
              <a:tr h="450229">
                <a:tc>
                  <a:txBody>
                    <a:bodyPr/>
                    <a:lstStyle/>
                    <a:p>
                      <a:r>
                        <a:rPr lang="en-IN" sz="2800" b="1" kern="1200" dirty="0" smtClean="0">
                          <a:solidFill>
                            <a:schemeClr val="bg1"/>
                          </a:solidFill>
                          <a:effectLst/>
                          <a:latin typeface="+mn-lt"/>
                          <a:ea typeface="+mn-ea"/>
                          <a:cs typeface="+mn-cs"/>
                        </a:rPr>
                        <a:t>Efficiency</a:t>
                      </a:r>
                      <a:endParaRPr lang="en-IN" sz="2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800" b="1" kern="1200" dirty="0" smtClean="0">
                          <a:solidFill>
                            <a:schemeClr val="bg1"/>
                          </a:solidFill>
                          <a:effectLst/>
                          <a:latin typeface="+mn-lt"/>
                          <a:ea typeface="+mn-ea"/>
                          <a:cs typeface="+mn-cs"/>
                        </a:rPr>
                        <a:t>Productivity</a:t>
                      </a:r>
                      <a:endParaRPr lang="en-IN" sz="2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Results Orientation</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Conceptual Thinking</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Initiative and Drive</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Seeking Information</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Planning and Coordination</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Desire for Knowledge</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Innovative Thinking</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Problem Solving</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Developing Others</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Self-Awareness and Self-Control</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Communication Skills</a:t>
                      </a:r>
                    </a:p>
                    <a:p>
                      <a:pPr marL="457200" lvl="0" indent="-457200">
                        <a:buFont typeface="Wingdings" panose="05000000000000000000" pitchFamily="2" charset="2"/>
                        <a:buChar char="v"/>
                      </a:pPr>
                      <a:r>
                        <a:rPr lang="en-IN" sz="2400" b="1" kern="1200" dirty="0" smtClean="0">
                          <a:solidFill>
                            <a:srgbClr val="002060"/>
                          </a:solidFill>
                          <a:effectLst/>
                          <a:latin typeface="+mn-lt"/>
                          <a:ea typeface="+mn-ea"/>
                          <a:cs typeface="+mn-cs"/>
                        </a:rPr>
                        <a:t>Team-Working</a:t>
                      </a:r>
                      <a:endParaRPr lang="en-IN" sz="2400" b="1" dirty="0" smtClean="0">
                        <a:solidFill>
                          <a:srgbClr val="002060"/>
                        </a:solidFill>
                      </a:endParaRPr>
                    </a:p>
                    <a:p>
                      <a:pPr marL="457200" indent="-457200">
                        <a:buFont typeface="Wingdings" panose="05000000000000000000" pitchFamily="2" charset="2"/>
                        <a:buChar char="v"/>
                      </a:pPr>
                      <a:endParaRPr lang="en-IN" sz="24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Office Management (Parichay)</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Human Resource Management (Disciplinary Work)</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Information Management (Court Matters)</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Compliance Management (Audit)</a:t>
                      </a:r>
                    </a:p>
                    <a:p>
                      <a:pPr marL="342900" lvl="0" indent="-342900">
                        <a:buFont typeface="Wingdings" panose="05000000000000000000" pitchFamily="2" charset="2"/>
                        <a:buChar char="v"/>
                      </a:pPr>
                      <a:r>
                        <a:rPr lang="en-IN" sz="2400" b="1" kern="1200" dirty="0" smtClean="0">
                          <a:solidFill>
                            <a:srgbClr val="002060"/>
                          </a:solidFill>
                          <a:effectLst/>
                          <a:latin typeface="+mn-lt"/>
                          <a:ea typeface="+mn-ea"/>
                          <a:cs typeface="+mn-cs"/>
                        </a:rPr>
                        <a:t>Parliamentary Matters (Questions &amp; Committee)</a:t>
                      </a:r>
                    </a:p>
                    <a:p>
                      <a:endParaRPr lang="en-IN" sz="24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6009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00800"/>
            <a:ext cx="12192000" cy="496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117419" y="3099138"/>
            <a:ext cx="6844354" cy="646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634017" y="2524836"/>
            <a:ext cx="6796586" cy="1620613"/>
          </a:xfrm>
          <a:prstGeom prst="rect">
            <a:avLst/>
          </a:prstGeom>
          <a:noFill/>
        </p:spPr>
        <p:txBody>
          <a:bodyPr wrap="square" rtlCol="0">
            <a:prstTxWarp prst="textCanDown">
              <a:avLst/>
            </a:prstTxWarp>
            <a:spAutoFit/>
          </a:bodyPr>
          <a:lstStyle/>
          <a:p>
            <a:r>
              <a:rPr lang="en-IN" sz="8800" b="1" dirty="0">
                <a:solidFill>
                  <a:srgbClr val="002060"/>
                </a:solidFill>
              </a:rPr>
              <a:t>Thank you</a:t>
            </a:r>
            <a:endParaRPr lang="en-US" sz="8800" b="1" dirty="0">
              <a:solidFill>
                <a:srgbClr val="002060"/>
              </a:solidFill>
            </a:endParaRPr>
          </a:p>
        </p:txBody>
      </p:sp>
      <p:sp>
        <p:nvSpPr>
          <p:cNvPr id="25" name="Slide Number Placeholder 24"/>
          <p:cNvSpPr>
            <a:spLocks noGrp="1"/>
          </p:cNvSpPr>
          <p:nvPr>
            <p:ph type="sldNum" sz="quarter" idx="13"/>
          </p:nvPr>
        </p:nvSpPr>
        <p:spPr/>
        <p:txBody>
          <a:bodyPr/>
          <a:lstStyle/>
          <a:p>
            <a:fld id="{311CABD2-A066-444A-B34A-6F4BE0F32B74}" type="slidenum">
              <a:rPr lang="en-IN" smtClean="0"/>
              <a:pPr/>
              <a:t>21</a:t>
            </a:fld>
            <a:endParaRPr lang="en-IN"/>
          </a:p>
        </p:txBody>
      </p:sp>
    </p:spTree>
    <p:extLst>
      <p:ext uri="{BB962C8B-B14F-4D97-AF65-F5344CB8AC3E}">
        <p14:creationId xmlns:p14="http://schemas.microsoft.com/office/powerpoint/2010/main" val="745312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3053093" y="299335"/>
            <a:ext cx="6639626" cy="523220"/>
          </a:xfrm>
          <a:prstGeom prst="rect">
            <a:avLst/>
          </a:prstGeom>
          <a:noFill/>
        </p:spPr>
        <p:txBody>
          <a:bodyPr wrap="square" rtlCol="0">
            <a:spAutoFit/>
          </a:bodyPr>
          <a:lstStyle/>
          <a:p>
            <a:pPr algn="ctr"/>
            <a:r>
              <a:rPr lang="en-US" sz="2800" b="1" dirty="0">
                <a:solidFill>
                  <a:srgbClr val="002060"/>
                </a:solidFill>
                <a:ea typeface="Open Sans" panose="020B0606030504020204" pitchFamily="34" charset="0"/>
                <a:cs typeface="Open Sans" panose="020B0606030504020204" pitchFamily="34" charset="0"/>
              </a:rPr>
              <a:t>Advantages of Training</a:t>
            </a:r>
            <a:endParaRPr lang="en-US" sz="3200" b="1" dirty="0">
              <a:solidFill>
                <a:srgbClr val="002060"/>
              </a:solidFill>
              <a:ea typeface="Open Sans" panose="020B0606030504020204" pitchFamily="34" charset="0"/>
              <a:cs typeface="Open Sans" panose="020B0606030504020204" pitchFamily="34" charset="0"/>
            </a:endParaRPr>
          </a:p>
        </p:txBody>
      </p:sp>
      <p:pic>
        <p:nvPicPr>
          <p:cNvPr id="5" name="Picture 4"/>
          <p:cNvPicPr/>
          <p:nvPr/>
        </p:nvPicPr>
        <p:blipFill rotWithShape="1">
          <a:blip r:embed="rId3" cstate="print"/>
          <a:srcRect t="12137"/>
          <a:stretch/>
        </p:blipFill>
        <p:spPr bwMode="auto">
          <a:xfrm>
            <a:off x="752169" y="988142"/>
            <a:ext cx="10825316" cy="5486400"/>
          </a:xfrm>
          <a:prstGeom prst="rect">
            <a:avLst/>
          </a:prstGeom>
          <a:ln>
            <a:noFill/>
          </a:ln>
          <a:extLst>
            <a:ext uri="{53640926-AAD7-44D8-BBD7-CCE9431645EC}">
              <a14:shadowObscured xmlns:a14="http://schemas.microsoft.com/office/drawing/2010/main"/>
            </a:ext>
          </a:extLst>
        </p:spPr>
      </p:pic>
      <p:sp>
        <p:nvSpPr>
          <p:cNvPr id="30" name="Slide Number Placeholder 29"/>
          <p:cNvSpPr>
            <a:spLocks noGrp="1"/>
          </p:cNvSpPr>
          <p:nvPr>
            <p:ph type="sldNum" sz="quarter" idx="12"/>
          </p:nvPr>
        </p:nvSpPr>
        <p:spPr/>
        <p:txBody>
          <a:bodyPr/>
          <a:lstStyle/>
          <a:p>
            <a:fld id="{311CABD2-A066-444A-B34A-6F4BE0F32B74}" type="slidenum">
              <a:rPr lang="en-IN" smtClean="0"/>
              <a:pPr/>
              <a:t>3</a:t>
            </a:fld>
            <a:endParaRPr lang="en-IN"/>
          </a:p>
        </p:txBody>
      </p:sp>
    </p:spTree>
    <p:extLst>
      <p:ext uri="{BB962C8B-B14F-4D97-AF65-F5344CB8AC3E}">
        <p14:creationId xmlns:p14="http://schemas.microsoft.com/office/powerpoint/2010/main" val="2035192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3381100" y="126536"/>
            <a:ext cx="6639626" cy="523220"/>
          </a:xfrm>
          <a:prstGeom prst="rect">
            <a:avLst/>
          </a:prstGeom>
          <a:noFill/>
        </p:spPr>
        <p:txBody>
          <a:bodyPr wrap="square" rtlCol="0">
            <a:spAutoFit/>
          </a:bodyPr>
          <a:lstStyle/>
          <a:p>
            <a:pPr algn="ctr"/>
            <a:r>
              <a:rPr lang="en-US" sz="2800" b="1" dirty="0" smtClean="0">
                <a:solidFill>
                  <a:srgbClr val="002060"/>
                </a:solidFill>
                <a:ea typeface="Open Sans" panose="020B0606030504020204" pitchFamily="34" charset="0"/>
                <a:cs typeface="Open Sans" panose="020B0606030504020204" pitchFamily="34" charset="0"/>
              </a:rPr>
              <a:t>790 </a:t>
            </a:r>
            <a:r>
              <a:rPr lang="en-US" sz="2800" b="1" dirty="0">
                <a:solidFill>
                  <a:srgbClr val="002060"/>
                </a:solidFill>
                <a:ea typeface="Open Sans" panose="020B0606030504020204" pitchFamily="34" charset="0"/>
                <a:cs typeface="Open Sans" panose="020B0606030504020204" pitchFamily="34" charset="0"/>
              </a:rPr>
              <a:t>CTIs-Ministry-wise Numbers</a:t>
            </a: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865632" y="705077"/>
            <a:ext cx="10134464" cy="3785652"/>
          </a:xfrm>
          <a:prstGeom prst="rect">
            <a:avLst/>
          </a:prstGeom>
          <a:noFill/>
        </p:spPr>
        <p:txBody>
          <a:bodyPr wrap="square">
            <a:spAutoFit/>
          </a:bodyPr>
          <a:lstStyle/>
          <a:p>
            <a:pPr algn="just">
              <a:defRPr/>
            </a:pPr>
            <a:endParaRPr lang="en-US" sz="2400" dirty="0"/>
          </a:p>
          <a:p>
            <a:pPr algn="just">
              <a:defRPr/>
            </a:pPr>
            <a:endParaRPr lang="en-US" sz="2400" dirty="0"/>
          </a:p>
          <a:p>
            <a:pPr algn="just">
              <a:defRPr/>
            </a:pPr>
            <a:endParaRPr lang="en-US" sz="2400" dirty="0"/>
          </a:p>
          <a:p>
            <a:pPr algn="just">
              <a:defRPr/>
            </a:pPr>
            <a:endParaRPr lang="en-US" sz="2400" dirty="0"/>
          </a:p>
          <a:p>
            <a:pPr algn="just">
              <a:defRPr/>
            </a:pPr>
            <a:endParaRPr lang="en-US" sz="2400" dirty="0"/>
          </a:p>
          <a:p>
            <a:pPr algn="just">
              <a:defRPr/>
            </a:pPr>
            <a:endParaRPr lang="en-US" sz="2400" dirty="0"/>
          </a:p>
          <a:p>
            <a:pPr algn="just">
              <a:defRPr/>
            </a:pPr>
            <a:endParaRPr lang="en-US" sz="2400" dirty="0"/>
          </a:p>
          <a:p>
            <a:pPr algn="just">
              <a:defRPr/>
            </a:pPr>
            <a:endParaRPr lang="en-US" sz="2400" dirty="0"/>
          </a:p>
          <a:p>
            <a:pPr algn="just">
              <a:defRPr/>
            </a:pPr>
            <a:endParaRPr lang="en-US" sz="2400" dirty="0"/>
          </a:p>
          <a:p>
            <a:pPr algn="just">
              <a:defRPr/>
            </a:pPr>
            <a:endParaRPr lang="en-IN" sz="2400" dirty="0"/>
          </a:p>
        </p:txBody>
      </p:sp>
      <p:sp>
        <p:nvSpPr>
          <p:cNvPr id="27" name="Slide Number Placeholder 26"/>
          <p:cNvSpPr>
            <a:spLocks noGrp="1"/>
          </p:cNvSpPr>
          <p:nvPr>
            <p:ph type="sldNum" sz="quarter" idx="12"/>
          </p:nvPr>
        </p:nvSpPr>
        <p:spPr/>
        <p:txBody>
          <a:bodyPr/>
          <a:lstStyle/>
          <a:p>
            <a:fld id="{311CABD2-A066-444A-B34A-6F4BE0F32B74}" type="slidenum">
              <a:rPr lang="en-IN" smtClean="0"/>
              <a:pPr/>
              <a:t>4</a:t>
            </a:fld>
            <a:endParaRPr lang="en-IN"/>
          </a:p>
        </p:txBody>
      </p:sp>
      <p:pic>
        <p:nvPicPr>
          <p:cNvPr id="3" name="Picture 2">
            <a:extLst>
              <a:ext uri="{FF2B5EF4-FFF2-40B4-BE49-F238E27FC236}">
                <a16:creationId xmlns="" xmlns:a16="http://schemas.microsoft.com/office/drawing/2014/main" id="{EA27B486-240D-4C2B-AED0-ECA05622E948}"/>
              </a:ext>
            </a:extLst>
          </p:cNvPr>
          <p:cNvPicPr>
            <a:picLocks noChangeAspect="1"/>
          </p:cNvPicPr>
          <p:nvPr/>
        </p:nvPicPr>
        <p:blipFill rotWithShape="1">
          <a:blip r:embed="rId2" cstate="print"/>
          <a:srcRect t="2566" r="1266"/>
          <a:stretch/>
        </p:blipFill>
        <p:spPr>
          <a:xfrm>
            <a:off x="1829226" y="867266"/>
            <a:ext cx="8087772" cy="5698272"/>
          </a:xfrm>
          <a:prstGeom prst="rect">
            <a:avLst/>
          </a:prstGeom>
        </p:spPr>
      </p:pic>
    </p:spTree>
    <p:extLst>
      <p:ext uri="{BB962C8B-B14F-4D97-AF65-F5344CB8AC3E}">
        <p14:creationId xmlns:p14="http://schemas.microsoft.com/office/powerpoint/2010/main" val="149347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1994766" y="150125"/>
            <a:ext cx="7744319" cy="523220"/>
          </a:xfrm>
          <a:prstGeom prst="rect">
            <a:avLst/>
          </a:prstGeom>
          <a:noFill/>
        </p:spPr>
        <p:txBody>
          <a:bodyPr wrap="square" rtlCol="0">
            <a:spAutoFit/>
          </a:bodyPr>
          <a:lstStyle/>
          <a:p>
            <a:pPr algn="ctr"/>
            <a:r>
              <a:rPr lang="en-US" sz="2800" b="1" dirty="0">
                <a:solidFill>
                  <a:srgbClr val="002060"/>
                </a:solidFill>
                <a:ea typeface="Open Sans" panose="020B0606030504020204" pitchFamily="34" charset="0"/>
                <a:cs typeface="Open Sans" panose="020B0606030504020204" pitchFamily="34" charset="0"/>
              </a:rPr>
              <a:t>382 CTIs Responded-Ministry-wise Numbers</a:t>
            </a: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929" y="1047135"/>
            <a:ext cx="11282515" cy="5383162"/>
          </a:xfrm>
          <a:prstGeom prst="rect">
            <a:avLst/>
          </a:prstGeom>
          <a:noFill/>
        </p:spPr>
      </p:pic>
      <p:sp>
        <p:nvSpPr>
          <p:cNvPr id="27" name="Slide Number Placeholder 26"/>
          <p:cNvSpPr>
            <a:spLocks noGrp="1"/>
          </p:cNvSpPr>
          <p:nvPr>
            <p:ph type="sldNum" sz="quarter" idx="12"/>
          </p:nvPr>
        </p:nvSpPr>
        <p:spPr/>
        <p:txBody>
          <a:bodyPr/>
          <a:lstStyle/>
          <a:p>
            <a:fld id="{311CABD2-A066-444A-B34A-6F4BE0F32B74}" type="slidenum">
              <a:rPr lang="en-IN" smtClean="0"/>
              <a:pPr/>
              <a:t>5</a:t>
            </a:fld>
            <a:endParaRPr lang="en-IN"/>
          </a:p>
        </p:txBody>
      </p:sp>
    </p:spTree>
    <p:extLst>
      <p:ext uri="{BB962C8B-B14F-4D97-AF65-F5344CB8AC3E}">
        <p14:creationId xmlns:p14="http://schemas.microsoft.com/office/powerpoint/2010/main" val="222802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1994767" y="150125"/>
            <a:ext cx="8441004" cy="523220"/>
          </a:xfrm>
          <a:prstGeom prst="rect">
            <a:avLst/>
          </a:prstGeom>
          <a:noFill/>
        </p:spPr>
        <p:txBody>
          <a:bodyPr wrap="square" rtlCol="0">
            <a:spAutoFit/>
          </a:bodyPr>
          <a:lstStyle/>
          <a:p>
            <a:pPr algn="ctr"/>
            <a:r>
              <a:rPr lang="en-US" sz="2800" b="1" dirty="0" smtClean="0">
                <a:solidFill>
                  <a:srgbClr val="002060"/>
                </a:solidFill>
                <a:ea typeface="Open Sans" panose="020B0606030504020204" pitchFamily="34" charset="0"/>
                <a:cs typeface="Open Sans" panose="020B0606030504020204" pitchFamily="34" charset="0"/>
              </a:rPr>
              <a:t>408 </a:t>
            </a:r>
            <a:r>
              <a:rPr lang="en-US" sz="2800" b="1" dirty="0">
                <a:solidFill>
                  <a:srgbClr val="002060"/>
                </a:solidFill>
                <a:ea typeface="Open Sans" panose="020B0606030504020204" pitchFamily="34" charset="0"/>
                <a:cs typeface="Open Sans" panose="020B0606030504020204" pitchFamily="34" charset="0"/>
              </a:rPr>
              <a:t>CTIs Not Responded-Ministry-wise Numbers</a:t>
            </a:r>
          </a:p>
        </p:txBody>
      </p:sp>
      <p:sp>
        <p:nvSpPr>
          <p:cNvPr id="27" name="Slide Number Placeholder 26"/>
          <p:cNvSpPr>
            <a:spLocks noGrp="1"/>
          </p:cNvSpPr>
          <p:nvPr>
            <p:ph type="sldNum" sz="quarter" idx="12"/>
          </p:nvPr>
        </p:nvSpPr>
        <p:spPr/>
        <p:txBody>
          <a:bodyPr/>
          <a:lstStyle/>
          <a:p>
            <a:fld id="{311CABD2-A066-444A-B34A-6F4BE0F32B74}" type="slidenum">
              <a:rPr lang="en-IN" smtClean="0"/>
              <a:pPr/>
              <a:t>6</a:t>
            </a:fld>
            <a:endParaRPr lang="en-IN"/>
          </a:p>
        </p:txBody>
      </p:sp>
      <p:pic>
        <p:nvPicPr>
          <p:cNvPr id="3" name="Picture 2">
            <a:extLst>
              <a:ext uri="{FF2B5EF4-FFF2-40B4-BE49-F238E27FC236}">
                <a16:creationId xmlns="" xmlns:a16="http://schemas.microsoft.com/office/drawing/2014/main" id="{B0D07F13-68AF-4086-B6E8-CE44720AB461}"/>
              </a:ext>
            </a:extLst>
          </p:cNvPr>
          <p:cNvPicPr>
            <a:picLocks noChangeAspect="1"/>
          </p:cNvPicPr>
          <p:nvPr/>
        </p:nvPicPr>
        <p:blipFill>
          <a:blip r:embed="rId3" cstate="print"/>
          <a:stretch>
            <a:fillRect/>
          </a:stretch>
        </p:blipFill>
        <p:spPr>
          <a:xfrm>
            <a:off x="1371005" y="1294221"/>
            <a:ext cx="9064766" cy="4946323"/>
          </a:xfrm>
          <a:prstGeom prst="rect">
            <a:avLst/>
          </a:prstGeom>
        </p:spPr>
      </p:pic>
    </p:spTree>
    <p:extLst>
      <p:ext uri="{BB962C8B-B14F-4D97-AF65-F5344CB8AC3E}">
        <p14:creationId xmlns:p14="http://schemas.microsoft.com/office/powerpoint/2010/main" val="3130460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3053093" y="299335"/>
            <a:ext cx="6639626" cy="523220"/>
          </a:xfrm>
          <a:prstGeom prst="rect">
            <a:avLst/>
          </a:prstGeom>
          <a:noFill/>
        </p:spPr>
        <p:txBody>
          <a:bodyPr wrap="square" rtlCol="0">
            <a:spAutoFit/>
          </a:bodyPr>
          <a:lstStyle/>
          <a:p>
            <a:r>
              <a:rPr lang="en-US" sz="2800" b="1" dirty="0">
                <a:solidFill>
                  <a:srgbClr val="002060"/>
                </a:solidFill>
              </a:rPr>
              <a:t>Financial Performance of CTIs (1/2)</a:t>
            </a:r>
            <a:endParaRPr lang="en-IN" sz="2800" b="1" dirty="0">
              <a:solidFill>
                <a:srgbClr val="002060"/>
              </a:solidFill>
            </a:endParaRP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1091381" y="1130852"/>
            <a:ext cx="10884309" cy="5262979"/>
          </a:xfrm>
          <a:prstGeom prst="rect">
            <a:avLst/>
          </a:prstGeom>
          <a:noFill/>
        </p:spPr>
        <p:txBody>
          <a:bodyPr wrap="square">
            <a:spAutoFit/>
          </a:bodyPr>
          <a:lstStyle/>
          <a:p>
            <a:pPr marL="457200" indent="-457200" algn="just">
              <a:buFont typeface="Wingdings" panose="05000000000000000000" pitchFamily="2" charset="2"/>
              <a:buChar char="v"/>
            </a:pPr>
            <a:r>
              <a:rPr lang="en-US" sz="2800" dirty="0"/>
              <a:t>Various CTIs put together incurred an expenditure of Rs 3634 crores annually, on an average, during 2017-18 to 2020-21 against a total revenues of Rs. 5494 crores received/generated by them from various sources</a:t>
            </a:r>
          </a:p>
          <a:p>
            <a:pPr algn="just"/>
            <a:r>
              <a:rPr lang="en-US" sz="2800" dirty="0"/>
              <a:t> </a:t>
            </a:r>
          </a:p>
          <a:p>
            <a:pPr marL="457200" indent="-457200" algn="just">
              <a:buFont typeface="Wingdings" panose="05000000000000000000" pitchFamily="2" charset="2"/>
              <a:buChar char="v"/>
            </a:pPr>
            <a:r>
              <a:rPr lang="en-US" sz="2800" dirty="0"/>
              <a:t>Each CTI incurs an expenditure of Rs 11.05 crores per annum against Rs 16.70 crores revenues generated/grants received by them</a:t>
            </a:r>
          </a:p>
          <a:p>
            <a:pPr algn="just"/>
            <a:endParaRPr lang="en-US" sz="2800" dirty="0"/>
          </a:p>
          <a:p>
            <a:pPr marL="457200" indent="-457200" algn="just">
              <a:buFont typeface="Wingdings" panose="05000000000000000000" pitchFamily="2" charset="2"/>
              <a:buChar char="v"/>
            </a:pPr>
            <a:r>
              <a:rPr lang="en-US" sz="2800" dirty="0"/>
              <a:t>Implicit in it is that they generate a total surplus of Rs 1860 crores annually, at an average of Rs.5.65 crores per CTI per annum</a:t>
            </a:r>
          </a:p>
          <a:p>
            <a:endParaRPr lang="en-US" sz="2800" dirty="0"/>
          </a:p>
          <a:p>
            <a:pPr marL="457200" indent="-457200">
              <a:buFont typeface="Wingdings" panose="05000000000000000000" pitchFamily="2" charset="2"/>
              <a:buChar char="v"/>
            </a:pPr>
            <a:endParaRPr lang="en-IN" sz="2800"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7</a:t>
            </a:fld>
            <a:endParaRPr lang="en-IN"/>
          </a:p>
        </p:txBody>
      </p:sp>
    </p:spTree>
    <p:extLst>
      <p:ext uri="{BB962C8B-B14F-4D97-AF65-F5344CB8AC3E}">
        <p14:creationId xmlns:p14="http://schemas.microsoft.com/office/powerpoint/2010/main" val="19295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3053093" y="299335"/>
            <a:ext cx="6639626" cy="523220"/>
          </a:xfrm>
          <a:prstGeom prst="rect">
            <a:avLst/>
          </a:prstGeom>
          <a:noFill/>
        </p:spPr>
        <p:txBody>
          <a:bodyPr wrap="square" rtlCol="0">
            <a:spAutoFit/>
          </a:bodyPr>
          <a:lstStyle/>
          <a:p>
            <a:pPr algn="ctr"/>
            <a:r>
              <a:rPr lang="en-US" sz="2800" b="1" dirty="0">
                <a:solidFill>
                  <a:srgbClr val="002060"/>
                </a:solidFill>
                <a:ea typeface="Open Sans" panose="020B0606030504020204" pitchFamily="34" charset="0"/>
                <a:cs typeface="Open Sans" panose="020B0606030504020204" pitchFamily="34" charset="0"/>
              </a:rPr>
              <a:t>Financial Performance (2/2)</a:t>
            </a:r>
            <a:endParaRPr lang="en-US" sz="3200" b="1" dirty="0">
              <a:solidFill>
                <a:srgbClr val="002060"/>
              </a:solidFill>
              <a:ea typeface="Open Sans" panose="020B0606030504020204" pitchFamily="34" charset="0"/>
              <a:cs typeface="Open Sans" panose="020B0606030504020204" pitchFamily="34" charset="0"/>
            </a:endParaRPr>
          </a:p>
        </p:txBody>
      </p:sp>
      <p:sp>
        <p:nvSpPr>
          <p:cNvPr id="12" name="TextBox 11">
            <a:extLst>
              <a:ext uri="{FF2B5EF4-FFF2-40B4-BE49-F238E27FC236}">
                <a16:creationId xmlns="" xmlns:a16="http://schemas.microsoft.com/office/drawing/2014/main" id="{5207EEF3-CD75-4503-B9A5-71D95E50102A}"/>
              </a:ext>
            </a:extLst>
          </p:cNvPr>
          <p:cNvSpPr txBox="1"/>
          <p:nvPr/>
        </p:nvSpPr>
        <p:spPr>
          <a:xfrm>
            <a:off x="1064487" y="1072368"/>
            <a:ext cx="10884309" cy="3108543"/>
          </a:xfrm>
          <a:prstGeom prst="rect">
            <a:avLst/>
          </a:prstGeom>
          <a:noFill/>
        </p:spPr>
        <p:txBody>
          <a:bodyPr wrap="square">
            <a:spAutoFit/>
          </a:bodyPr>
          <a:lstStyle/>
          <a:p>
            <a:pPr marL="457200" indent="-457200" algn="just">
              <a:buFont typeface="Wingdings" panose="05000000000000000000" pitchFamily="2" charset="2"/>
              <a:buChar char="v"/>
            </a:pPr>
            <a:r>
              <a:rPr lang="en-US" sz="2800" dirty="0"/>
              <a:t>Out of total annual average  revenues of Rs. 5494 crores generated </a:t>
            </a:r>
            <a:r>
              <a:rPr lang="en-US" sz="2800" dirty="0" smtClean="0"/>
              <a:t>by </a:t>
            </a:r>
            <a:r>
              <a:rPr lang="en-US" sz="2800" dirty="0"/>
              <a:t>all CTIs put together, Rs. 2902 crores received from GOI </a:t>
            </a:r>
          </a:p>
          <a:p>
            <a:pPr algn="just"/>
            <a:endParaRPr lang="en-US" sz="2800" dirty="0"/>
          </a:p>
          <a:p>
            <a:pPr marL="457200" indent="-457200" algn="just">
              <a:buFont typeface="Wingdings" panose="05000000000000000000" pitchFamily="2" charset="2"/>
              <a:buChar char="v"/>
            </a:pPr>
            <a:r>
              <a:rPr lang="en-US" sz="2800" dirty="0"/>
              <a:t>The grants/other payments received by CTIs from GOI constitute 80% of their average annual expenditure and 53% of the total revenues generated by them</a:t>
            </a:r>
          </a:p>
          <a:p>
            <a:pPr algn="just"/>
            <a:endParaRPr lang="en-US" sz="2800" dirty="0"/>
          </a:p>
        </p:txBody>
      </p:sp>
      <p:sp>
        <p:nvSpPr>
          <p:cNvPr id="26" name="Slide Number Placeholder 25"/>
          <p:cNvSpPr>
            <a:spLocks noGrp="1"/>
          </p:cNvSpPr>
          <p:nvPr>
            <p:ph type="sldNum" sz="quarter" idx="12"/>
          </p:nvPr>
        </p:nvSpPr>
        <p:spPr/>
        <p:txBody>
          <a:bodyPr/>
          <a:lstStyle/>
          <a:p>
            <a:fld id="{311CABD2-A066-444A-B34A-6F4BE0F32B74}" type="slidenum">
              <a:rPr lang="en-IN" smtClean="0"/>
              <a:pPr/>
              <a:t>8</a:t>
            </a:fld>
            <a:endParaRPr lang="en-IN"/>
          </a:p>
        </p:txBody>
      </p:sp>
    </p:spTree>
    <p:extLst>
      <p:ext uri="{BB962C8B-B14F-4D97-AF65-F5344CB8AC3E}">
        <p14:creationId xmlns:p14="http://schemas.microsoft.com/office/powerpoint/2010/main" val="3689525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E2867DA5-B4EE-4BC6-936E-EE7CC569D36A}"/>
              </a:ext>
            </a:extLst>
          </p:cNvPr>
          <p:cNvSpPr txBox="1"/>
          <p:nvPr/>
        </p:nvSpPr>
        <p:spPr>
          <a:xfrm>
            <a:off x="1494971" y="150125"/>
            <a:ext cx="9405258" cy="954107"/>
          </a:xfrm>
          <a:prstGeom prst="rect">
            <a:avLst/>
          </a:prstGeom>
          <a:noFill/>
        </p:spPr>
        <p:txBody>
          <a:bodyPr wrap="square" rtlCol="0">
            <a:spAutoFit/>
          </a:bodyPr>
          <a:lstStyle/>
          <a:p>
            <a:pPr algn="ctr">
              <a:defRPr sz="1400" b="1" i="0" u="none" strike="noStrike" kern="1200" spc="0" baseline="0">
                <a:solidFill>
                  <a:srgbClr val="002060"/>
                </a:solidFill>
                <a:latin typeface="+mn-lt"/>
                <a:ea typeface="+mn-ea"/>
                <a:cs typeface="+mn-cs"/>
              </a:defRPr>
            </a:pPr>
            <a:r>
              <a:rPr lang="en-US" sz="2800" b="1" dirty="0">
                <a:solidFill>
                  <a:srgbClr val="002060"/>
                </a:solidFill>
              </a:rPr>
              <a:t>Average Receipts from the Government per CTI, </a:t>
            </a:r>
          </a:p>
          <a:p>
            <a:pPr algn="ctr">
              <a:defRPr sz="1400" b="1" i="0" u="none" strike="noStrike" kern="1200" spc="0" baseline="0">
                <a:solidFill>
                  <a:srgbClr val="002060"/>
                </a:solidFill>
                <a:latin typeface="+mn-lt"/>
                <a:ea typeface="+mn-ea"/>
                <a:cs typeface="+mn-cs"/>
              </a:defRPr>
            </a:pPr>
            <a:r>
              <a:rPr lang="en-US" sz="2800" b="1" dirty="0">
                <a:solidFill>
                  <a:srgbClr val="002060"/>
                </a:solidFill>
              </a:rPr>
              <a:t>2017-18 to 2020-21 </a:t>
            </a:r>
          </a:p>
        </p:txBody>
      </p:sp>
      <p:graphicFrame>
        <p:nvGraphicFramePr>
          <p:cNvPr id="3" name="Chart 2"/>
          <p:cNvGraphicFramePr>
            <a:graphicFrameLocks/>
          </p:cNvGraphicFramePr>
          <p:nvPr>
            <p:extLst>
              <p:ext uri="{D42A27DB-BD31-4B8C-83A1-F6EECF244321}">
                <p14:modId xmlns:p14="http://schemas.microsoft.com/office/powerpoint/2010/main" val="4283830900"/>
              </p:ext>
            </p:extLst>
          </p:nvPr>
        </p:nvGraphicFramePr>
        <p:xfrm>
          <a:off x="899887" y="1104231"/>
          <a:ext cx="10638970" cy="5528797"/>
        </p:xfrm>
        <a:graphic>
          <a:graphicData uri="http://schemas.openxmlformats.org/drawingml/2006/chart">
            <c:chart xmlns:c="http://schemas.openxmlformats.org/drawingml/2006/chart" xmlns:r="http://schemas.openxmlformats.org/officeDocument/2006/relationships" r:id="rId3"/>
          </a:graphicData>
        </a:graphic>
      </p:graphicFrame>
      <p:sp>
        <p:nvSpPr>
          <p:cNvPr id="26" name="Slide Number Placeholder 25"/>
          <p:cNvSpPr>
            <a:spLocks noGrp="1"/>
          </p:cNvSpPr>
          <p:nvPr>
            <p:ph type="sldNum" sz="quarter" idx="12"/>
          </p:nvPr>
        </p:nvSpPr>
        <p:spPr/>
        <p:txBody>
          <a:bodyPr/>
          <a:lstStyle/>
          <a:p>
            <a:fld id="{311CABD2-A066-444A-B34A-6F4BE0F32B74}" type="slidenum">
              <a:rPr lang="en-IN" smtClean="0"/>
              <a:pPr/>
              <a:t>9</a:t>
            </a:fld>
            <a:endParaRPr lang="en-IN"/>
          </a:p>
        </p:txBody>
      </p:sp>
    </p:spTree>
    <p:extLst>
      <p:ext uri="{BB962C8B-B14F-4D97-AF65-F5344CB8AC3E}">
        <p14:creationId xmlns:p14="http://schemas.microsoft.com/office/powerpoint/2010/main" val="337845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30117-job-interview">
  <a:themeElements>
    <a:clrScheme name="Custom 2">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F49100"/>
      </a:accent5>
      <a:accent6>
        <a:srgbClr val="A5C249"/>
      </a:accent6>
      <a:hlink>
        <a:srgbClr val="F49100"/>
      </a:hlink>
      <a:folHlink>
        <a:srgbClr val="85DFD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3920</TotalTime>
  <Words>1036</Words>
  <Application>Microsoft Office PowerPoint</Application>
  <PresentationFormat>Widescreen</PresentationFormat>
  <Paragraphs>201</Paragraphs>
  <Slides>21</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Arial</vt:lpstr>
      <vt:lpstr>Calibri</vt:lpstr>
      <vt:lpstr>Calibri Light</vt:lpstr>
      <vt:lpstr>Mangal</vt:lpstr>
      <vt:lpstr>Open Sans</vt:lpstr>
      <vt:lpstr>Times New Roman</vt:lpstr>
      <vt:lpstr>Wingdings</vt:lpstr>
      <vt:lpstr>30117-job-interview</vt:lpstr>
      <vt:lpstr>1_Diseño predeterminado</vt:lpstr>
      <vt:lpstr>  Study on Evaluation of Output and Outcome of Training Institutes under Govt. of India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FPPT</dc:creator>
  <cp:lastModifiedBy>Bird Reception</cp:lastModifiedBy>
  <cp:revision>167</cp:revision>
  <cp:lastPrinted>2021-09-27T04:01:05Z</cp:lastPrinted>
  <dcterms:created xsi:type="dcterms:W3CDTF">2020-07-22T08:58:05Z</dcterms:created>
  <dcterms:modified xsi:type="dcterms:W3CDTF">2021-11-10T15:36:13Z</dcterms:modified>
</cp:coreProperties>
</file>