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4"/>
  </p:notesMasterIdLst>
  <p:sldIdLst>
    <p:sldId id="256" r:id="rId2"/>
    <p:sldId id="259" r:id="rId3"/>
    <p:sldId id="267" r:id="rId4"/>
    <p:sldId id="263" r:id="rId5"/>
    <p:sldId id="290" r:id="rId6"/>
    <p:sldId id="291" r:id="rId7"/>
    <p:sldId id="293" r:id="rId8"/>
    <p:sldId id="295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7" r:id="rId18"/>
    <p:sldId id="306" r:id="rId19"/>
    <p:sldId id="264" r:id="rId20"/>
    <p:sldId id="305" r:id="rId21"/>
    <p:sldId id="299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970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8FBF-68E9-420E-89CC-BA169FE9564A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D290-AF1B-4088-B718-D9124CF625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1340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F060D-3EF4-4DFB-85DE-A77BB35523E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58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8DC88-BD1C-4355-B636-F31E238165C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586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9136E-6FCD-47C2-8380-1162F80498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42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69E89-89DD-43ED-A724-EA54ACC0F6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191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 baseline="-250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9EB2A692-57E8-476E-8595-A09C159F6812}" type="slidenum">
              <a:rPr lang="en-US">
                <a:cs typeface="Arial" charset="0"/>
              </a:rPr>
              <a:pPr eaLnBrk="1" hangingPunct="1"/>
              <a:t>9</a:t>
            </a:fld>
            <a:endParaRPr lang="en-US">
              <a:cs typeface="Arial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1143000"/>
            <a:ext cx="4113212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7988" cy="36004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69E89-89DD-43ED-A724-EA54ACC0F68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5191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D290-AF1B-4088-B718-D9124CF62596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lvl="0"/>
            <a:endParaRPr lang="en-IN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65EA65E-9045-43A0-B495-A684FF81188E}"/>
              </a:ext>
            </a:extLst>
          </p:cNvPr>
          <p:cNvPicPr/>
          <p:nvPr userDrawn="1"/>
        </p:nvPicPr>
        <p:blipFill>
          <a:blip r:embed="rId2">
            <a:alphaModFix amt="66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0" y="0"/>
            <a:ext cx="9143520" cy="685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3189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B8C4DD-37AB-4A43-B804-F3935FE11DA2}" type="datetimeFigureOut">
              <a:rPr lang="en-US" smtClean="0"/>
              <a:pPr/>
              <a:t>1/24/2023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E10D5D-563F-4F47-A22F-2CAF8452B3B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DTI_presentation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1428736"/>
            <a:ext cx="6172200" cy="714380"/>
          </a:xfrm>
        </p:spPr>
        <p:txBody>
          <a:bodyPr>
            <a:normAutofit fontScale="90000"/>
          </a:bodyPr>
          <a:lstStyle/>
          <a:p>
            <a:r>
              <a:rPr lang="en-IN" dirty="0" err="1" smtClean="0">
                <a:solidFill>
                  <a:srgbClr val="FF0000"/>
                </a:solidFill>
              </a:rPr>
              <a:t>NeSDA</a:t>
            </a:r>
            <a:r>
              <a:rPr lang="en-IN" dirty="0" smtClean="0">
                <a:solidFill>
                  <a:srgbClr val="FF0000"/>
                </a:solidFill>
              </a:rPr>
              <a:t> 2021- Way Forward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43488"/>
            <a:ext cx="7406640" cy="1714512"/>
          </a:xfrm>
        </p:spPr>
        <p:txBody>
          <a:bodyPr>
            <a:normAutofit/>
          </a:bodyPr>
          <a:lstStyle/>
          <a:p>
            <a:pPr algn="r"/>
            <a:r>
              <a:rPr lang="en-IN" b="1" dirty="0" err="1" smtClean="0"/>
              <a:t>Debabrata</a:t>
            </a:r>
            <a:r>
              <a:rPr lang="en-IN" b="1" dirty="0" smtClean="0"/>
              <a:t> </a:t>
            </a:r>
            <a:r>
              <a:rPr lang="en-IN" b="1" dirty="0" err="1" smtClean="0"/>
              <a:t>Mallick</a:t>
            </a:r>
            <a:endParaRPr lang="en-IN" b="1" dirty="0" smtClean="0"/>
          </a:p>
          <a:p>
            <a:pPr algn="r">
              <a:spcBef>
                <a:spcPts val="0"/>
              </a:spcBef>
            </a:pPr>
            <a:r>
              <a:rPr lang="en-US" sz="2000" dirty="0" smtClean="0"/>
              <a:t>Additional Secretary,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/>
              <a:t>GA &amp; PG Department,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/>
              <a:t>Government of Odisha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1259632" y="296863"/>
            <a:ext cx="7655768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33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LMS WORK FLOW AUTOMATION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57200" y="1143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41088905"/>
              </p:ext>
            </p:extLst>
          </p:nvPr>
        </p:nvGraphicFramePr>
        <p:xfrm>
          <a:off x="487113" y="1160487"/>
          <a:ext cx="8686800" cy="5029200"/>
        </p:xfrm>
        <a:graphic>
          <a:graphicData uri="http://schemas.openxmlformats.org/presentationml/2006/ole">
            <p:oleObj spid="_x0000_s25617" name="Slide" r:id="rId4" imgW="4947752" imgH="3423838" progId="PowerPoint.Slide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27290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641605" cy="561975"/>
          </a:xfrm>
        </p:spPr>
        <p:txBody>
          <a:bodyPr>
            <a:normAutofit/>
          </a:bodyPr>
          <a:lstStyle/>
          <a:p>
            <a:pPr>
              <a:buClr>
                <a:srgbClr val="3366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ACHIEVEMENTS </a:t>
            </a:r>
            <a:r>
              <a:rPr lang="en-US" sz="3000" b="1" dirty="0" smtClean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30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LMS 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1043608" y="1052736"/>
            <a:ext cx="7857629" cy="5544616"/>
          </a:xfrm>
        </p:spPr>
        <p:txBody>
          <a:bodyPr>
            <a:normAutofit fontScale="85000" lnSpcReduction="20000"/>
          </a:bodyPr>
          <a:lstStyle/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SMS alert facilities for Contempt cases, Interim orders &amp; judgments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Reflection of original case no. in  the </a:t>
            </a:r>
            <a:r>
              <a:rPr lang="en-IN" altLang="en-US" sz="2200" dirty="0" err="1">
                <a:solidFill>
                  <a:srgbClr val="006666"/>
                </a:solidFill>
              </a:rPr>
              <a:t>Misc</a:t>
            </a:r>
            <a:r>
              <a:rPr lang="en-IN" altLang="en-US" sz="2200" dirty="0">
                <a:solidFill>
                  <a:srgbClr val="006666"/>
                </a:solidFill>
              </a:rPr>
              <a:t> case &amp; Contempt Case filed.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Single sign-on facility for HRMS &amp; LMS 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All Police stations  have been included in the LMS.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31 nos. of Corporations have been included in LMS.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Case wise/Court wise/Office wise  MIS report 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Daily cause list of High Court.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Periodically  SMS  message sent to all Law Officers of AG Office for tracking, tracing, filing and non filing of court files assigned to them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200" dirty="0">
                <a:solidFill>
                  <a:srgbClr val="006666"/>
                </a:solidFill>
              </a:rPr>
              <a:t>Case detail information with all documents in every stages in a single page.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altLang="en-US" sz="2200" dirty="0">
                <a:solidFill>
                  <a:srgbClr val="006666"/>
                </a:solidFill>
              </a:rPr>
              <a:t>Total case records </a:t>
            </a:r>
            <a:r>
              <a:rPr lang="en-GB" altLang="en-US" sz="2200" dirty="0" smtClean="0">
                <a:solidFill>
                  <a:srgbClr val="006666"/>
                </a:solidFill>
              </a:rPr>
              <a:t>sent </a:t>
            </a:r>
            <a:r>
              <a:rPr lang="en-GB" altLang="en-US" sz="2200" dirty="0">
                <a:solidFill>
                  <a:srgbClr val="006666"/>
                </a:solidFill>
              </a:rPr>
              <a:t>to all Law officers before </a:t>
            </a:r>
            <a:r>
              <a:rPr lang="en-GB" altLang="en-US" sz="2200" dirty="0" smtClean="0">
                <a:solidFill>
                  <a:srgbClr val="006666"/>
                </a:solidFill>
              </a:rPr>
              <a:t>one hour </a:t>
            </a:r>
            <a:r>
              <a:rPr lang="en-GB" altLang="en-US" sz="2200" dirty="0">
                <a:solidFill>
                  <a:srgbClr val="006666"/>
                </a:solidFill>
              </a:rPr>
              <a:t>of publication of final cause list.</a:t>
            </a:r>
          </a:p>
          <a:p>
            <a:pPr marL="341313" indent="-341313">
              <a:lnSpc>
                <a:spcPct val="16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altLang="en-US" sz="2200" dirty="0">
                <a:solidFill>
                  <a:srgbClr val="006666"/>
                </a:solidFill>
              </a:rPr>
              <a:t>To know about the case in nutshell / brief  at any point of time.</a:t>
            </a:r>
          </a:p>
          <a:p>
            <a:pPr marL="341313" indent="-341313" defTabSz="457200">
              <a:lnSpc>
                <a:spcPct val="150000"/>
              </a:lnSpc>
              <a:spcBef>
                <a:spcPct val="0"/>
              </a:spcBef>
              <a:buClr>
                <a:srgbClr val="333399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altLang="en-US" sz="1800" b="1" dirty="0" smtClean="0">
              <a:solidFill>
                <a:srgbClr val="006666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341313" indent="-341313" defTabSz="457200">
              <a:lnSpc>
                <a:spcPct val="150000"/>
              </a:lnSpc>
              <a:spcBef>
                <a:spcPct val="0"/>
              </a:spcBef>
              <a:buClr>
                <a:srgbClr val="333399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IN" altLang="en-US" sz="1800" b="1" dirty="0" smtClean="0">
              <a:solidFill>
                <a:srgbClr val="006666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>
              <a:buFont typeface="Times New Roman" pitchFamily="18" charset="0"/>
              <a:buNone/>
              <a:defRPr/>
            </a:pPr>
            <a:endParaRPr lang="en-I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956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4294967295"/>
          </p:nvPr>
        </p:nvSpPr>
        <p:spPr>
          <a:xfrm>
            <a:off x="1331640" y="1600200"/>
            <a:ext cx="7560840" cy="4724400"/>
          </a:xfrm>
        </p:spPr>
        <p:txBody>
          <a:bodyPr/>
          <a:lstStyle/>
          <a:p>
            <a:pPr marL="109537" indent="0" algn="ctr">
              <a:spcBef>
                <a:spcPct val="0"/>
              </a:spcBef>
              <a:buClr>
                <a:srgbClr val="336699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600" b="1" dirty="0" smtClean="0">
              <a:solidFill>
                <a:srgbClr val="DA3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109537" indent="0" algn="ctr">
              <a:spcBef>
                <a:spcPct val="0"/>
              </a:spcBef>
              <a:buClr>
                <a:srgbClr val="336699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Transparency</a:t>
            </a:r>
            <a:endParaRPr lang="en-US" sz="3600" b="1" dirty="0">
              <a:solidFill>
                <a:srgbClr val="DA3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109537" indent="0" algn="ctr">
              <a:spcBef>
                <a:spcPct val="0"/>
              </a:spcBef>
              <a:buClr>
                <a:srgbClr val="336699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600" b="1" dirty="0">
              <a:solidFill>
                <a:srgbClr val="DA3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109537" indent="0" algn="ctr">
              <a:spcBef>
                <a:spcPct val="0"/>
              </a:spcBef>
              <a:buClr>
                <a:srgbClr val="336699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Accountability</a:t>
            </a:r>
          </a:p>
          <a:p>
            <a:pPr marL="109537" indent="0" algn="ctr">
              <a:spcBef>
                <a:spcPct val="0"/>
              </a:spcBef>
              <a:buClr>
                <a:srgbClr val="336699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600" b="1" dirty="0">
              <a:solidFill>
                <a:srgbClr val="DA3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109537" indent="0" algn="ctr">
              <a:spcBef>
                <a:spcPct val="0"/>
              </a:spcBef>
              <a:buClr>
                <a:srgbClr val="336699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Timeliness</a:t>
            </a:r>
          </a:p>
          <a:p>
            <a:pPr marL="365125" indent="-255588" eaLnBrk="1" hangingPunct="1"/>
            <a:endParaRPr lang="en-IN" sz="4300" dirty="0" smtClean="0">
              <a:solidFill>
                <a:srgbClr val="90190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solidFill>
            <a:srgbClr val="FFC000"/>
          </a:solidFill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buClr>
                <a:srgbClr val="3366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N" sz="36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Highlights of ORTPS Act</a:t>
            </a:r>
          </a:p>
        </p:txBody>
      </p:sp>
    </p:spTree>
    <p:extLst>
      <p:ext uri="{BB962C8B-B14F-4D97-AF65-F5344CB8AC3E}">
        <p14:creationId xmlns="" xmlns:p14="http://schemas.microsoft.com/office/powerpoint/2010/main" val="370010001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9925" y="4508500"/>
            <a:ext cx="1655763" cy="1728788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537" algn="ctr" fontAlgn="auto">
              <a:spcAft>
                <a:spcPts val="0"/>
              </a:spcAft>
              <a:buClr>
                <a:srgbClr val="3366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in the Odisha Right to Public Services Act, 2012</a:t>
            </a:r>
            <a:endParaRPr lang="en-IN" sz="3600" b="1" dirty="0">
              <a:solidFill>
                <a:srgbClr val="DA34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113" y="5232400"/>
            <a:ext cx="3341687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DESIGNATED OFFICER</a:t>
            </a:r>
            <a:endParaRPr lang="en-IN" sz="2000" b="1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875" y="4048125"/>
            <a:ext cx="3960813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APPELLATE  AUTHORITY</a:t>
            </a:r>
            <a:endParaRPr lang="en-IN" sz="2000" b="1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413" y="2878138"/>
            <a:ext cx="4105275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REVISIONAL  AUTHORITY</a:t>
            </a:r>
            <a:endParaRPr lang="en-IN" sz="2000" b="1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8175" y="1700213"/>
            <a:ext cx="5111750" cy="430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STATE GOVERNMENT</a:t>
            </a:r>
            <a:endParaRPr lang="en-IN" sz="2000" b="1">
              <a:solidFill>
                <a:srgbClr val="FF0066"/>
              </a:solidFill>
              <a:cs typeface="Arial" charset="0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24400"/>
            <a:ext cx="92551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4356100" y="4548188"/>
            <a:ext cx="71438" cy="6619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" name="Up Arrow 9"/>
          <p:cNvSpPr/>
          <p:nvPr/>
        </p:nvSpPr>
        <p:spPr>
          <a:xfrm>
            <a:off x="4356100" y="3371850"/>
            <a:ext cx="71438" cy="661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" name="Up Arrow 10"/>
          <p:cNvSpPr/>
          <p:nvPr/>
        </p:nvSpPr>
        <p:spPr>
          <a:xfrm>
            <a:off x="4356100" y="2182813"/>
            <a:ext cx="71438" cy="6619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82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Department wise Public services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384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3591925"/>
              </p:ext>
            </p:extLst>
          </p:nvPr>
        </p:nvGraphicFramePr>
        <p:xfrm>
          <a:off x="152400" y="609601"/>
          <a:ext cx="8991600" cy="6324599"/>
        </p:xfrm>
        <a:graphic>
          <a:graphicData uri="http://schemas.openxmlformats.org/drawingml/2006/table">
            <a:tbl>
              <a:tblPr/>
              <a:tblGrid>
                <a:gridCol w="1212683"/>
                <a:gridCol w="4918103"/>
                <a:gridCol w="2860814"/>
              </a:tblGrid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Sl. No.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Department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Public Services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Commerce &amp; Transport (Transport)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Revenue &amp; Disaster Management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34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Finance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7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4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Home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33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5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Health &amp; Family Welfare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9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6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SS &amp; EPD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ST &amp; SC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Housing &amp; Urban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School &amp; Mass Education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20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Higher Education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13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Fisheries &amp; 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6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Industries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15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MSME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517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Department wise Public services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384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1087780"/>
              </p:ext>
            </p:extLst>
          </p:nvPr>
        </p:nvGraphicFramePr>
        <p:xfrm>
          <a:off x="152400" y="685797"/>
          <a:ext cx="8763001" cy="5922841"/>
        </p:xfrm>
        <a:graphic>
          <a:graphicData uri="http://schemas.openxmlformats.org/drawingml/2006/table">
            <a:tbl>
              <a:tblPr/>
              <a:tblGrid>
                <a:gridCol w="1181852"/>
                <a:gridCol w="4793068"/>
                <a:gridCol w="2788081"/>
              </a:tblGrid>
              <a:tr h="370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S l. 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Department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Public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Labour &amp; 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39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Panchayati</a:t>
                      </a: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 Raj &amp; DW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Excise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15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General Administration &amp; 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Agriculture &amp; 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15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SD &amp; 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30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Cooperation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Forest &amp;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FS &amp; CW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7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OLL &amp;Culture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Textiles, H &amp;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3777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Department wise Public services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384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5777139"/>
              </p:ext>
            </p:extLst>
          </p:nvPr>
        </p:nvGraphicFramePr>
        <p:xfrm>
          <a:off x="228600" y="1142999"/>
          <a:ext cx="8763001" cy="4523632"/>
        </p:xfrm>
        <a:graphic>
          <a:graphicData uri="http://schemas.openxmlformats.org/drawingml/2006/table">
            <a:tbl>
              <a:tblPr/>
              <a:tblGrid>
                <a:gridCol w="1181852"/>
                <a:gridCol w="4793068"/>
                <a:gridCol w="2788081"/>
              </a:tblGrid>
              <a:tr h="463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S l. 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Department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</a:rPr>
                        <a:t>Public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26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Works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8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27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Commerce &amp; Transport (Commerce)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28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Science &amp; Technology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29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Sports &amp; Youth Services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2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30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Steel &amp; Mines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9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31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Electronics &amp; IT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Total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417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539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Odisha One</a:t>
            </a:r>
            <a:endParaRPr lang="en-IN" dirty="0"/>
          </a:p>
        </p:txBody>
      </p:sp>
      <p:pic>
        <p:nvPicPr>
          <p:cNvPr id="57346" name="Picture 2" descr="C:\Users\user\Downloads\WhatsApp Image 2023-01-23 at 15.55.19.jpeg"/>
          <p:cNvPicPr>
            <a:picLocks noChangeAspect="1" noChangeArrowheads="1"/>
          </p:cNvPicPr>
          <p:nvPr/>
        </p:nvPicPr>
        <p:blipFill>
          <a:blip r:embed="rId2"/>
          <a:srcRect t="4808" r="-2083" b="18269"/>
          <a:stretch>
            <a:fillRect/>
          </a:stretch>
        </p:blipFill>
        <p:spPr bwMode="auto">
          <a:xfrm>
            <a:off x="5357818" y="1142984"/>
            <a:ext cx="3500436" cy="5715016"/>
          </a:xfrm>
          <a:prstGeom prst="rect">
            <a:avLst/>
          </a:prstGeom>
          <a:noFill/>
        </p:spPr>
      </p:pic>
      <p:pic>
        <p:nvPicPr>
          <p:cNvPr id="57347" name="Picture 3" descr="C:\Users\user\Downloads\WhatsApp Image 2023-01-23 at 15.54.59.jpeg"/>
          <p:cNvPicPr>
            <a:picLocks noChangeAspect="1" noChangeArrowheads="1"/>
          </p:cNvPicPr>
          <p:nvPr/>
        </p:nvPicPr>
        <p:blipFill>
          <a:blip r:embed="rId3"/>
          <a:srcRect t="16346" b="14423"/>
          <a:stretch>
            <a:fillRect/>
          </a:stretch>
        </p:blipFill>
        <p:spPr bwMode="auto">
          <a:xfrm>
            <a:off x="1571604" y="1285860"/>
            <a:ext cx="34290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Odisha One</a:t>
            </a:r>
            <a:endParaRPr lang="en-IN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7021" t="10000" r="9929" b="4219"/>
          <a:stretch>
            <a:fillRect/>
          </a:stretch>
        </p:blipFill>
        <p:spPr bwMode="auto">
          <a:xfrm>
            <a:off x="1571603" y="1357298"/>
            <a:ext cx="721875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7777186" cy="563562"/>
          </a:xfrm>
        </p:spPr>
        <p:txBody>
          <a:bodyPr>
            <a:noAutofit/>
          </a:bodyPr>
          <a:lstStyle/>
          <a:p>
            <a:pPr algn="ctr">
              <a:buClr>
                <a:srgbClr val="3366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HRMS INTEGRATION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200800" cy="4642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1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Process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 fontScale="77500" lnSpcReduction="20000"/>
          </a:bodyPr>
          <a:lstStyle/>
          <a:p>
            <a:pPr algn="just" eaLnBrk="0" hangingPunct="0">
              <a:spcAft>
                <a:spcPts val="1200"/>
              </a:spcAft>
              <a:buFontTx/>
              <a:buChar char="•"/>
              <a:tabLst>
                <a:tab pos="685800" algn="l"/>
              </a:tabLst>
            </a:pPr>
            <a:r>
              <a:rPr lang="en-US" dirty="0" smtClean="0">
                <a:ea typeface="Times New Roman" pitchFamily="18" charset="0"/>
              </a:rPr>
              <a:t>Identification of innovations in public service delivery systems</a:t>
            </a:r>
          </a:p>
          <a:p>
            <a:pPr algn="just" eaLnBrk="0" hangingPunct="0">
              <a:spcAft>
                <a:spcPts val="1200"/>
              </a:spcAft>
              <a:buFontTx/>
              <a:buChar char="•"/>
              <a:tabLst>
                <a:tab pos="685800" algn="l"/>
              </a:tabLst>
            </a:pPr>
            <a:r>
              <a:rPr lang="en-US" dirty="0" smtClean="0">
                <a:ea typeface="Times New Roman" pitchFamily="18" charset="0"/>
              </a:rPr>
              <a:t>Identification of processes, systems and services to improve the well being of the common people.</a:t>
            </a:r>
          </a:p>
          <a:p>
            <a:pPr algn="just" eaLnBrk="0" hangingPunct="0">
              <a:spcAft>
                <a:spcPts val="1200"/>
              </a:spcAft>
              <a:buFontTx/>
              <a:buChar char="•"/>
              <a:tabLst>
                <a:tab pos="685800" algn="l"/>
              </a:tabLst>
            </a:pPr>
            <a:r>
              <a:rPr lang="en-US" dirty="0" smtClean="0">
                <a:ea typeface="Times New Roman" pitchFamily="18" charset="0"/>
              </a:rPr>
              <a:t>Initiation  of action research projects, macro level changes and innovations in the policies and practices across states.</a:t>
            </a:r>
          </a:p>
          <a:p>
            <a:pPr algn="just" eaLnBrk="0" hangingPunct="0">
              <a:spcAft>
                <a:spcPts val="1200"/>
              </a:spcAft>
              <a:buFontTx/>
              <a:buChar char="•"/>
              <a:tabLst>
                <a:tab pos="685800" algn="l"/>
              </a:tabLst>
            </a:pPr>
            <a:r>
              <a:rPr lang="en-US" dirty="0" smtClean="0">
                <a:ea typeface="Times New Roman" pitchFamily="18" charset="0"/>
              </a:rPr>
              <a:t>Capacity Building of all Stakeholders through training </a:t>
            </a:r>
            <a:r>
              <a:rPr lang="en-US" dirty="0" err="1" smtClean="0">
                <a:ea typeface="Times New Roman" pitchFamily="18" charset="0"/>
              </a:rPr>
              <a:t>programmes</a:t>
            </a:r>
            <a:r>
              <a:rPr lang="en-US" dirty="0" smtClean="0">
                <a:ea typeface="Times New Roman" pitchFamily="18" charset="0"/>
              </a:rPr>
              <a:t>, conferences, seminars and publications</a:t>
            </a:r>
          </a:p>
          <a:p>
            <a:pPr algn="just" eaLnBrk="0" hangingPunct="0">
              <a:spcAft>
                <a:spcPts val="1200"/>
              </a:spcAft>
              <a:buFontTx/>
              <a:buChar char="•"/>
              <a:tabLst>
                <a:tab pos="685800" algn="l"/>
              </a:tabLst>
            </a:pPr>
            <a:r>
              <a:rPr lang="en-US" dirty="0" smtClean="0">
                <a:ea typeface="Times New Roman" pitchFamily="18" charset="0"/>
              </a:rPr>
              <a:t>Development of a database of innovations and hosting in Public Domain for improving service delivery.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n-IN" dirty="0" smtClean="0"/>
              <a:t>Way Forward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7602048" cy="573325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400" dirty="0" smtClean="0">
                <a:ea typeface="Times New Roman" pitchFamily="18" charset="0"/>
              </a:rPr>
              <a:t>Study of different innovations having positively impact on the public service delivery, increased efficiency and led to cost reduction.</a:t>
            </a:r>
          </a:p>
          <a:p>
            <a:pPr>
              <a:spcAft>
                <a:spcPts val="600"/>
              </a:spcAft>
            </a:pPr>
            <a:r>
              <a:rPr lang="en-US" sz="3400" dirty="0" smtClean="0"/>
              <a:t>Development of eco-systems for cost-effective innovative ideas.</a:t>
            </a:r>
          </a:p>
          <a:p>
            <a:pPr>
              <a:spcAft>
                <a:spcPts val="600"/>
              </a:spcAft>
            </a:pPr>
            <a:r>
              <a:rPr lang="en-US" sz="3400" dirty="0" smtClean="0"/>
              <a:t>Encouragement for risk-taking experiments for innovations. 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ea typeface="Times New Roman" pitchFamily="18" charset="0"/>
              </a:rPr>
              <a:t>Development of policies for rewards to accelerate the process of innovation 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ea typeface="Times New Roman" pitchFamily="18" charset="0"/>
              </a:rPr>
              <a:t>New ideas for transformation in public service delivery 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ea typeface="Times New Roman" pitchFamily="18" charset="0"/>
              </a:rPr>
              <a:t>Recognition of talents</a:t>
            </a:r>
            <a:endParaRPr lang="en-US" sz="3400" dirty="0" smtClean="0"/>
          </a:p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cs typeface="Times New Roman" pitchFamily="18" charset="0"/>
              </a:rPr>
              <a:t>Designing relevant </a:t>
            </a:r>
            <a:r>
              <a:rPr lang="en-US" sz="3400" dirty="0" err="1" smtClean="0">
                <a:cs typeface="Times New Roman" pitchFamily="18" charset="0"/>
              </a:rPr>
              <a:t>programmes</a:t>
            </a:r>
            <a:r>
              <a:rPr lang="en-US" sz="3400" dirty="0" smtClean="0">
                <a:cs typeface="Times New Roman" pitchFamily="18" charset="0"/>
              </a:rPr>
              <a:t> and diagnostic studies etc.</a:t>
            </a:r>
          </a:p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cs typeface="Times New Roman" pitchFamily="18" charset="0"/>
              </a:rPr>
              <a:t>Preparation of knowledge building case studies</a:t>
            </a:r>
          </a:p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cs typeface="Times New Roman" pitchFamily="18" charset="0"/>
              </a:rPr>
              <a:t>Comparative analysis of innovations and experiences</a:t>
            </a:r>
          </a:p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cs typeface="Times New Roman" pitchFamily="18" charset="0"/>
              </a:rPr>
              <a:t>ICT education at School</a:t>
            </a:r>
          </a:p>
          <a:p>
            <a:pPr algn="just" eaLnBrk="0" hangingPunct="0">
              <a:spcAft>
                <a:spcPts val="600"/>
              </a:spcAft>
              <a:buFontTx/>
              <a:buChar char="•"/>
            </a:pPr>
            <a:r>
              <a:rPr lang="en-US" sz="3400" dirty="0" smtClean="0">
                <a:cs typeface="Times New Roman" pitchFamily="18" charset="0"/>
              </a:rPr>
              <a:t>Use of Satellite Data for Public Service</a:t>
            </a:r>
            <a:endParaRPr lang="en-US" dirty="0" smtClean="0"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853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5" y="60325"/>
            <a:ext cx="7481909" cy="65405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000" dirty="0" smtClean="0"/>
              <a:t>Journey towards e-Services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1619672" y="2420888"/>
            <a:ext cx="7314016" cy="3827512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Journey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64062-CBC6-43B4-9413-6548DC6B7763}" type="datetime3">
              <a:rPr lang="en-IN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24 January 2023</a:t>
            </a:fld>
            <a:endParaRPr lang="en-IN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4102" name="Picture 3" descr="Logo_G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2700"/>
            <a:ext cx="620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1779523"/>
            <a:ext cx="6408712" cy="44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655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440510"/>
          </a:xfrm>
        </p:spPr>
        <p:txBody>
          <a:bodyPr>
            <a:normAutofit/>
          </a:bodyPr>
          <a:lstStyle/>
          <a:p>
            <a:pPr algn="ctr"/>
            <a:r>
              <a:rPr lang="en-IN" sz="11500" dirty="0" smtClean="0"/>
              <a:t>Thank You</a:t>
            </a:r>
            <a:endParaRPr lang="en-IN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9D0C2D17-5E9F-4666-8568-7DF1FF823EE4}"/>
              </a:ext>
            </a:extLst>
          </p:cNvPr>
          <p:cNvGrpSpPr/>
          <p:nvPr/>
        </p:nvGrpSpPr>
        <p:grpSpPr>
          <a:xfrm>
            <a:off x="320388" y="6576294"/>
            <a:ext cx="8503226" cy="55418"/>
            <a:chOff x="240145" y="6650182"/>
            <a:chExt cx="11337635" cy="55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E6DF89C-0D62-497D-B73A-054D9D49D6D8}"/>
                </a:ext>
              </a:extLst>
            </p:cNvPr>
            <p:cNvSpPr/>
            <p:nvPr/>
          </p:nvSpPr>
          <p:spPr>
            <a:xfrm>
              <a:off x="240145" y="6650182"/>
              <a:ext cx="9799782" cy="55418"/>
            </a:xfrm>
            <a:prstGeom prst="rect">
              <a:avLst/>
            </a:prstGeom>
            <a:solidFill>
              <a:srgbClr val="2D2E8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8FB28C9-02C7-485A-96E4-561850DB17FD}"/>
                </a:ext>
              </a:extLst>
            </p:cNvPr>
            <p:cNvSpPr/>
            <p:nvPr/>
          </p:nvSpPr>
          <p:spPr>
            <a:xfrm>
              <a:off x="10132289" y="6650182"/>
              <a:ext cx="1445491" cy="55418"/>
            </a:xfrm>
            <a:prstGeom prst="rect">
              <a:avLst/>
            </a:prstGeom>
            <a:solidFill>
              <a:srgbClr val="0BAF4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60" y="3906140"/>
            <a:ext cx="576170" cy="768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41" y="1175651"/>
            <a:ext cx="433154" cy="6697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5" y="2572679"/>
            <a:ext cx="552503" cy="7567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7" y="5375209"/>
            <a:ext cx="500131" cy="6668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45FE79-DA40-4A58-A5D3-1C37A4906D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57224" y="1515962"/>
            <a:ext cx="3857652" cy="38592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000628" y="785794"/>
            <a:ext cx="4000528" cy="5500726"/>
            <a:chOff x="7164926" y="326910"/>
            <a:chExt cx="4090262" cy="6099033"/>
          </a:xfrm>
        </p:grpSpPr>
        <p:grpSp>
          <p:nvGrpSpPr>
            <p:cNvPr id="6" name="Group 22"/>
            <p:cNvGrpSpPr/>
            <p:nvPr/>
          </p:nvGrpSpPr>
          <p:grpSpPr>
            <a:xfrm>
              <a:off x="7164926" y="326910"/>
              <a:ext cx="4090262" cy="3048301"/>
              <a:chOff x="237456" y="2072759"/>
              <a:chExt cx="5044149" cy="36374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361391" y="2072759"/>
                <a:ext cx="303749" cy="624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1775741" y="3186113"/>
                <a:ext cx="1967579" cy="1671637"/>
              </a:xfrm>
              <a:prstGeom prst="hexagon">
                <a:avLst/>
              </a:prstGeom>
              <a:ln w="38100"/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3314026" y="4038598"/>
                <a:ext cx="1967579" cy="1671637"/>
              </a:xfrm>
              <a:prstGeom prst="hexagon">
                <a:avLst/>
              </a:prstGeom>
              <a:ln w="38100"/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237456" y="4038598"/>
                <a:ext cx="1967579" cy="1671637"/>
              </a:xfrm>
              <a:prstGeom prst="hexagon">
                <a:avLst/>
              </a:prstGeom>
              <a:ln w="38100"/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19346" y="4647722"/>
                <a:ext cx="1443037" cy="62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Technology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99727" y="4673085"/>
                <a:ext cx="1443037" cy="62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Team work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58112" y="3800477"/>
                <a:ext cx="1705309" cy="62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Transparency</a:t>
                </a:r>
              </a:p>
            </p:txBody>
          </p:sp>
        </p:grpSp>
        <p:grpSp>
          <p:nvGrpSpPr>
            <p:cNvPr id="7" name="Group 4"/>
            <p:cNvGrpSpPr/>
            <p:nvPr/>
          </p:nvGrpSpPr>
          <p:grpSpPr>
            <a:xfrm>
              <a:off x="7685648" y="3290123"/>
              <a:ext cx="3186386" cy="2400035"/>
              <a:chOff x="7685648" y="3290123"/>
              <a:chExt cx="3186386" cy="240003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897990" y="3290123"/>
                <a:ext cx="761703" cy="769519"/>
              </a:xfrm>
              <a:prstGeom prst="rect">
                <a:avLst/>
              </a:prstGeom>
            </p:spPr>
          </p:pic>
          <p:grpSp>
            <p:nvGrpSpPr>
              <p:cNvPr id="8" name="Group 31"/>
              <p:cNvGrpSpPr/>
              <p:nvPr/>
            </p:nvGrpSpPr>
            <p:grpSpPr>
              <a:xfrm>
                <a:off x="7685648" y="3407531"/>
                <a:ext cx="3186386" cy="2282627"/>
                <a:chOff x="5850080" y="3025840"/>
                <a:chExt cx="3952867" cy="2691535"/>
              </a:xfrm>
            </p:grpSpPr>
            <p:sp>
              <p:nvSpPr>
                <p:cNvPr id="33" name="Hexagon 32"/>
                <p:cNvSpPr/>
                <p:nvPr/>
              </p:nvSpPr>
              <p:spPr>
                <a:xfrm>
                  <a:off x="5850080" y="4045738"/>
                  <a:ext cx="1967579" cy="1671637"/>
                </a:xfrm>
                <a:prstGeom prst="hexagon">
                  <a:avLst/>
                </a:prstGeom>
                <a:ln w="3810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Hexagon 33"/>
                <p:cNvSpPr/>
                <p:nvPr/>
              </p:nvSpPr>
              <p:spPr>
                <a:xfrm>
                  <a:off x="7835368" y="4038598"/>
                  <a:ext cx="1967579" cy="1671637"/>
                </a:xfrm>
                <a:prstGeom prst="hexagon">
                  <a:avLst/>
                </a:prstGeom>
                <a:ln w="3810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36328" y="4664869"/>
                  <a:ext cx="1815672" cy="616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Transformation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803076" y="4692960"/>
                  <a:ext cx="1815671" cy="36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Time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036328" y="3025840"/>
                  <a:ext cx="305557" cy="7621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sz="3600" b="1" dirty="0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8137151" y="5902723"/>
              <a:ext cx="28202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4789"/>
            <a:ext cx="890606" cy="6679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6" y="169063"/>
            <a:ext cx="721727" cy="8073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3834210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r>
              <a:rPr lang="en-IN" sz="4000" dirty="0" smtClean="0"/>
              <a:t>Flagship e-</a:t>
            </a:r>
            <a:r>
              <a:rPr lang="en-IN" sz="4000" dirty="0" err="1" smtClean="0"/>
              <a:t>Gov</a:t>
            </a:r>
            <a:r>
              <a:rPr lang="en-IN" sz="4000" dirty="0" smtClean="0"/>
              <a:t> Projects of the State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920880" cy="48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sz="2500" dirty="0">
                <a:ea typeface="Times New Roman" pitchFamily="18" charset="0"/>
              </a:rPr>
              <a:t>Human</a:t>
            </a:r>
            <a:r>
              <a:rPr lang="en-IN" sz="2800" dirty="0" smtClean="0"/>
              <a:t> Resources Management System (</a:t>
            </a:r>
            <a:r>
              <a:rPr lang="en-IN" sz="2800" dirty="0" smtClean="0">
                <a:solidFill>
                  <a:srgbClr val="00B0F0"/>
                </a:solidFill>
              </a:rPr>
              <a:t>HRMS</a:t>
            </a:r>
            <a:r>
              <a:rPr lang="en-IN" sz="28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IN" sz="2800" dirty="0" smtClean="0"/>
              <a:t>Litigation Management System (</a:t>
            </a:r>
            <a:r>
              <a:rPr lang="en-IN" sz="2800" dirty="0" smtClean="0">
                <a:solidFill>
                  <a:srgbClr val="00B0F0"/>
                </a:solidFill>
              </a:rPr>
              <a:t>LMS</a:t>
            </a:r>
            <a:r>
              <a:rPr lang="en-IN" sz="28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IN" sz="2800" dirty="0" smtClean="0"/>
              <a:t>Odisha Right to Public Services Act, 2012 (</a:t>
            </a:r>
            <a:r>
              <a:rPr lang="en-IN" sz="2800" dirty="0" smtClean="0">
                <a:solidFill>
                  <a:srgbClr val="00B0F0"/>
                </a:solidFill>
              </a:rPr>
              <a:t>ORTPSA</a:t>
            </a:r>
            <a:r>
              <a:rPr lang="en-IN" sz="2800" dirty="0" smtClean="0"/>
              <a:t>)-Odisha One Portal</a:t>
            </a:r>
          </a:p>
          <a:p>
            <a:pPr>
              <a:spcAft>
                <a:spcPts val="600"/>
              </a:spcAft>
            </a:pPr>
            <a:r>
              <a:rPr lang="en-IN" sz="2800" dirty="0"/>
              <a:t>Odisha State Workflow Automation System (</a:t>
            </a:r>
            <a:r>
              <a:rPr lang="en-IN" sz="2800" dirty="0">
                <a:solidFill>
                  <a:srgbClr val="00B0F0"/>
                </a:solidFill>
              </a:rPr>
              <a:t>OSWAS</a:t>
            </a:r>
            <a:r>
              <a:rPr lang="en-IN" sz="2800" dirty="0"/>
              <a:t>)</a:t>
            </a:r>
          </a:p>
          <a:p>
            <a:pPr>
              <a:spcAft>
                <a:spcPts val="600"/>
              </a:spcAft>
            </a:pP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9525"/>
            <a:ext cx="6840761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HRMS:</a:t>
            </a:r>
            <a:r>
              <a:rPr lang="en-US" sz="30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FLAGSHIP PROJECT </a:t>
            </a:r>
            <a:r>
              <a:rPr lang="en-US" sz="3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3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ODISHA</a:t>
            </a:r>
            <a:endParaRPr lang="en-US" sz="30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48" descr="C:\Users\arcell2\Desktop\hr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" y="695324"/>
            <a:ext cx="9141098" cy="614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20164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40760" cy="54868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HRMS:</a:t>
            </a:r>
            <a:r>
              <a:rPr lang="en-US" sz="30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KEY ISSUES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548680"/>
            <a:ext cx="8172400" cy="63093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500" b="1" dirty="0">
                <a:ea typeface="Times New Roman" pitchFamily="18" charset="0"/>
              </a:rPr>
              <a:t>Wide Range of Stakeholder base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40 Administrative Departments </a:t>
            </a:r>
            <a:r>
              <a:rPr lang="en-US" sz="2500" dirty="0" smtClean="0">
                <a:ea typeface="Times New Roman" pitchFamily="18" charset="0"/>
              </a:rPr>
              <a:t>and 110 </a:t>
            </a:r>
            <a:r>
              <a:rPr lang="en-US" sz="2500" dirty="0">
                <a:ea typeface="Times New Roman" pitchFamily="18" charset="0"/>
              </a:rPr>
              <a:t>Heads of Department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Total 7057 DDO Offices across 30 Districts 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 smtClean="0">
                <a:ea typeface="Times New Roman" pitchFamily="18" charset="0"/>
              </a:rPr>
              <a:t>80,000 Bills</a:t>
            </a:r>
            <a:endParaRPr lang="en-US" sz="2500" dirty="0">
              <a:ea typeface="Times New Roman" pitchFamily="18" charset="0"/>
            </a:endParaRP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 smtClean="0">
                <a:ea typeface="Times New Roman" pitchFamily="18" charset="0"/>
              </a:rPr>
              <a:t>Approx.  6,50,000 Employees</a:t>
            </a:r>
            <a:endParaRPr lang="en-US" sz="2500" dirty="0">
              <a:ea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500" b="1" dirty="0" smtClean="0">
                <a:ea typeface="Times New Roman" pitchFamily="18" charset="0"/>
              </a:rPr>
              <a:t>Complexity </a:t>
            </a:r>
            <a:r>
              <a:rPr lang="en-US" sz="2500" b="1" dirty="0">
                <a:ea typeface="Times New Roman" pitchFamily="18" charset="0"/>
              </a:rPr>
              <a:t>of Business Logic in Adherence to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All India Service Rules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Odisha Service Code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Odisha Treasury Code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Odisha General Finance Rules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Odisha (GPF) Rules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New Pension Scheme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Odisha Leave Rules</a:t>
            </a:r>
          </a:p>
          <a:p>
            <a:pPr marL="365760" lvl="1" indent="-283464">
              <a:spcBef>
                <a:spcPts val="600"/>
              </a:spcBef>
              <a:spcAft>
                <a:spcPts val="600"/>
              </a:spcAft>
              <a:buSzPct val="80000"/>
              <a:buFont typeface="Wingdings 2"/>
              <a:buChar char=""/>
            </a:pPr>
            <a:r>
              <a:rPr lang="en-US" sz="2500" dirty="0">
                <a:ea typeface="Times New Roman" pitchFamily="18" charset="0"/>
              </a:rPr>
              <a:t>Odisha Government Servants Conduct Rules</a:t>
            </a:r>
          </a:p>
          <a:p>
            <a:pPr lvl="1" eaLnBrk="1" hangingPunct="1">
              <a:lnSpc>
                <a:spcPct val="80000"/>
              </a:lnSpc>
            </a:pPr>
            <a:endParaRPr lang="en-US" sz="1800" b="1" dirty="0">
              <a:solidFill>
                <a:srgbClr val="0066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68759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2048"/>
            <a:ext cx="7272808" cy="6606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ACHIEVEMENTS</a:t>
            </a:r>
            <a:endParaRPr lang="en-US" sz="3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836712"/>
            <a:ext cx="7814102" cy="559268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HRMS-1</a:t>
            </a:r>
          </a:p>
          <a:p>
            <a:pPr lvl="1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HRMS </a:t>
            </a:r>
            <a:r>
              <a:rPr lang="en-US" sz="1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Model</a:t>
            </a:r>
          </a:p>
          <a:p>
            <a:pPr lvl="1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HR </a:t>
            </a:r>
            <a:r>
              <a:rPr lang="en-US" sz="1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System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HRMS-2</a:t>
            </a:r>
            <a:endParaRPr lang="en-US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sz="1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e-Service Book</a:t>
            </a:r>
          </a:p>
          <a:p>
            <a:pPr lvl="1"/>
            <a:r>
              <a:rPr lang="en-US" sz="1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Automation and Single Page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Paybill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Integration with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Financial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Management System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IFMS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Online PAR  submission for all Group A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  <a:p>
            <a:pPr lvl="1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Online submission of Property Statement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Leave,Loan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  Advance / Pay Revision/ Increment sanction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Auto generation of Last Pay Certificate(LPC)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with Pension Management System (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with Quarter Management System (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47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274638"/>
            <a:ext cx="66294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MODEL</a:t>
            </a:r>
            <a:r>
              <a:rPr lang="en-US" sz="3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LEGACY SYSTEM</a:t>
            </a: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6431757" y="2324100"/>
            <a:ext cx="1543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 </a:t>
            </a:r>
            <a:r>
              <a:rPr 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78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HR FUNCTIONAL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MODULES IDENTIFIED</a:t>
            </a:r>
          </a:p>
        </p:txBody>
      </p:sp>
      <p:sp>
        <p:nvSpPr>
          <p:cNvPr id="171036" name="Rectangle 28"/>
          <p:cNvSpPr>
            <a:spLocks noChangeArrowheads="1"/>
          </p:cNvSpPr>
          <p:nvPr/>
        </p:nvSpPr>
        <p:spPr bwMode="auto">
          <a:xfrm>
            <a:off x="1228725" y="2133600"/>
            <a:ext cx="1543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HRMS FOLLOWS 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EMPLOYEE-LIFE-CYCLE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APPROACH</a:t>
            </a:r>
          </a:p>
        </p:txBody>
      </p:sp>
      <p:pic>
        <p:nvPicPr>
          <p:cNvPr id="12293" name="Picture 30" descr="Employee Life 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1246212"/>
            <a:ext cx="3764756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798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71600" y="0"/>
            <a:ext cx="8020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33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1" dirty="0">
                <a:solidFill>
                  <a:srgbClr val="DA3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LMS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15616" y="914400"/>
            <a:ext cx="7799784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altLang="en-US" sz="2000" baseline="0" dirty="0" smtClean="0">
                <a:solidFill>
                  <a:srgbClr val="006666"/>
                </a:solidFill>
              </a:rPr>
              <a:t>Litigation </a:t>
            </a:r>
            <a:r>
              <a:rPr lang="en-US" altLang="en-US" sz="2000" baseline="0" dirty="0">
                <a:solidFill>
                  <a:srgbClr val="006666"/>
                </a:solidFill>
              </a:rPr>
              <a:t>Management System (LMS) 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is the application </a:t>
            </a:r>
            <a:r>
              <a:rPr lang="en-US" altLang="en-US" sz="2000" baseline="0" dirty="0">
                <a:solidFill>
                  <a:srgbClr val="006666"/>
                </a:solidFill>
              </a:rPr>
              <a:t>to monitor all the government cases of the </a:t>
            </a:r>
            <a:r>
              <a:rPr lang="en-US" altLang="en-US" sz="2000" baseline="0" dirty="0" err="1">
                <a:solidFill>
                  <a:srgbClr val="006666"/>
                </a:solidFill>
              </a:rPr>
              <a:t>Hon’ble</a:t>
            </a:r>
            <a:r>
              <a:rPr lang="en-US" altLang="en-US" sz="2000" baseline="0" dirty="0">
                <a:solidFill>
                  <a:srgbClr val="006666"/>
                </a:solidFill>
              </a:rPr>
              <a:t> High Court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, Odisha,</a:t>
            </a:r>
            <a:r>
              <a:rPr lang="en-US" altLang="en-US" sz="2000" dirty="0" smtClean="0">
                <a:solidFill>
                  <a:srgbClr val="006666"/>
                </a:solidFill>
              </a:rPr>
              <a:t> 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 </a:t>
            </a:r>
            <a:r>
              <a:rPr lang="en-US" altLang="en-US" sz="2000" baseline="0" dirty="0">
                <a:solidFill>
                  <a:srgbClr val="006666"/>
                </a:solidFill>
              </a:rPr>
              <a:t>State Education Tribunal, 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Bhubaneswar</a:t>
            </a:r>
            <a:r>
              <a:rPr lang="en-US" altLang="en-US" sz="2000" dirty="0" smtClean="0">
                <a:solidFill>
                  <a:srgbClr val="006666"/>
                </a:solidFill>
              </a:rPr>
              <a:t> and Deputy Solicitor General, Odisha.</a:t>
            </a:r>
            <a:endParaRPr lang="en-US" altLang="en-US" sz="2000" baseline="0" dirty="0">
              <a:solidFill>
                <a:srgbClr val="006666"/>
              </a:solidFill>
            </a:endParaRPr>
          </a:p>
          <a:p>
            <a:pPr marL="341313" indent="-341313" algn="l"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altLang="en-US" sz="2000" baseline="0" dirty="0" smtClean="0">
                <a:solidFill>
                  <a:srgbClr val="006666"/>
                </a:solidFill>
              </a:rPr>
              <a:t>LMS was </a:t>
            </a:r>
            <a:r>
              <a:rPr lang="en-US" altLang="en-US" sz="2000" baseline="0" dirty="0">
                <a:solidFill>
                  <a:srgbClr val="006666"/>
                </a:solidFill>
              </a:rPr>
              <a:t>launched on 24.06.2011 by Hon’ble Chief Justice, Orissa High 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Court.</a:t>
            </a:r>
            <a:endParaRPr lang="en-US" altLang="en-US" sz="2000" baseline="0" dirty="0">
              <a:solidFill>
                <a:srgbClr val="006666"/>
              </a:solidFill>
            </a:endParaRPr>
          </a:p>
          <a:p>
            <a:pPr marL="341313" indent="-341313" algn="l"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altLang="en-US" sz="2000" baseline="0" dirty="0" smtClean="0">
                <a:solidFill>
                  <a:srgbClr val="006666"/>
                </a:solidFill>
              </a:rPr>
              <a:t>Presently </a:t>
            </a:r>
            <a:r>
              <a:rPr lang="en-US" altLang="en-US" sz="2000" baseline="0" dirty="0">
                <a:solidFill>
                  <a:srgbClr val="006666"/>
                </a:solidFill>
              </a:rPr>
              <a:t>LMS is dealing with 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cases of High </a:t>
            </a:r>
            <a:r>
              <a:rPr lang="en-US" altLang="en-US" sz="2000" baseline="0" dirty="0">
                <a:solidFill>
                  <a:srgbClr val="006666"/>
                </a:solidFill>
              </a:rPr>
              <a:t>Court (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Civil/Criminal</a:t>
            </a:r>
            <a:r>
              <a:rPr lang="en-US" altLang="en-US" sz="2000" dirty="0" smtClean="0">
                <a:solidFill>
                  <a:srgbClr val="006666"/>
                </a:solidFill>
              </a:rPr>
              <a:t>), S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tate </a:t>
            </a:r>
            <a:r>
              <a:rPr lang="en-US" altLang="en-US" sz="2000" baseline="0" dirty="0">
                <a:solidFill>
                  <a:srgbClr val="006666"/>
                </a:solidFill>
              </a:rPr>
              <a:t>Education Tribunal cases &amp; Central 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Government</a:t>
            </a:r>
            <a:r>
              <a:rPr lang="en-US" altLang="en-US" sz="2000" dirty="0" smtClean="0">
                <a:solidFill>
                  <a:srgbClr val="006666"/>
                </a:solidFill>
              </a:rPr>
              <a:t> 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Cases (</a:t>
            </a:r>
            <a:r>
              <a:rPr lang="en-US" altLang="en-US" sz="2000" dirty="0">
                <a:solidFill>
                  <a:srgbClr val="006666"/>
                </a:solidFill>
              </a:rPr>
              <a:t>D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SGI </a:t>
            </a:r>
            <a:r>
              <a:rPr lang="en-US" altLang="en-US" sz="2000" baseline="0" dirty="0">
                <a:solidFill>
                  <a:srgbClr val="006666"/>
                </a:solidFill>
              </a:rPr>
              <a:t>Office</a:t>
            </a:r>
            <a:r>
              <a:rPr lang="en-US" altLang="en-US" sz="2000" baseline="0" dirty="0" smtClean="0">
                <a:solidFill>
                  <a:srgbClr val="006666"/>
                </a:solidFill>
              </a:rPr>
              <a:t>).</a:t>
            </a:r>
          </a:p>
          <a:p>
            <a:pPr marL="341313" indent="-341313"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IN" altLang="en-US" sz="2000" dirty="0">
                <a:solidFill>
                  <a:srgbClr val="006666"/>
                </a:solidFill>
              </a:rPr>
              <a:t>Implementation of LMS in the office of Deputy Solicitor General of India, High Court of Orissa.</a:t>
            </a:r>
          </a:p>
          <a:p>
            <a:pPr marL="341313" indent="-341313" algn="l"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altLang="en-US" sz="2000" dirty="0">
              <a:solidFill>
                <a:srgbClr val="006666"/>
              </a:solidFill>
            </a:endParaRPr>
          </a:p>
          <a:p>
            <a:pPr marL="341313" indent="-341313" algn="just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913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0.8|0.9|1.1|0.7|0.6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534</TotalTime>
  <Words>877</Words>
  <Application>Microsoft Office PowerPoint</Application>
  <PresentationFormat>On-screen Show (4:3)</PresentationFormat>
  <Paragraphs>224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Slide</vt:lpstr>
      <vt:lpstr>NeSDA 2021- Way Forward</vt:lpstr>
      <vt:lpstr>Process Study</vt:lpstr>
      <vt:lpstr>Slide 3</vt:lpstr>
      <vt:lpstr>Flagship e-Gov Projects of the State</vt:lpstr>
      <vt:lpstr>HRMS: FLAGSHIP PROJECT OF ODISHA</vt:lpstr>
      <vt:lpstr>HRMS: KEY ISSUES</vt:lpstr>
      <vt:lpstr>ACHIEVEMENTS</vt:lpstr>
      <vt:lpstr>DATA MODEL AND LEGACY SYSTEM</vt:lpstr>
      <vt:lpstr>Slide 9</vt:lpstr>
      <vt:lpstr>Slide 10</vt:lpstr>
      <vt:lpstr>ACHIEVEMENTS OF LMS </vt:lpstr>
      <vt:lpstr>Highlights of ORTPS Act</vt:lpstr>
      <vt:lpstr>Structure in the Odisha Right to Public Services Act, 2012</vt:lpstr>
      <vt:lpstr>Department wise Public services</vt:lpstr>
      <vt:lpstr>Department wise Public services</vt:lpstr>
      <vt:lpstr>Department wise Public services</vt:lpstr>
      <vt:lpstr>Odisha One</vt:lpstr>
      <vt:lpstr>Odisha One</vt:lpstr>
      <vt:lpstr>HRMS INTEGRATION</vt:lpstr>
      <vt:lpstr>Way Forward</vt:lpstr>
      <vt:lpstr>Journey towards e-Services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NeSDA 2021 Way Forward</dc:title>
  <dc:creator>user</dc:creator>
  <cp:lastModifiedBy>user</cp:lastModifiedBy>
  <cp:revision>65</cp:revision>
  <dcterms:created xsi:type="dcterms:W3CDTF">2023-01-21T02:08:16Z</dcterms:created>
  <dcterms:modified xsi:type="dcterms:W3CDTF">2023-01-24T03:59:53Z</dcterms:modified>
</cp:coreProperties>
</file>