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3"/>
  </p:notesMasterIdLst>
  <p:handoutMasterIdLst>
    <p:handoutMasterId r:id="rId24"/>
  </p:handoutMasterIdLst>
  <p:sldIdLst>
    <p:sldId id="303" r:id="rId3"/>
    <p:sldId id="274" r:id="rId4"/>
    <p:sldId id="273" r:id="rId5"/>
    <p:sldId id="258" r:id="rId6"/>
    <p:sldId id="260" r:id="rId7"/>
    <p:sldId id="284" r:id="rId8"/>
    <p:sldId id="285" r:id="rId9"/>
    <p:sldId id="287" r:id="rId10"/>
    <p:sldId id="288" r:id="rId11"/>
    <p:sldId id="289" r:id="rId12"/>
    <p:sldId id="290" r:id="rId13"/>
    <p:sldId id="291" r:id="rId14"/>
    <p:sldId id="295" r:id="rId15"/>
    <p:sldId id="296" r:id="rId16"/>
    <p:sldId id="297" r:id="rId17"/>
    <p:sldId id="298" r:id="rId18"/>
    <p:sldId id="292" r:id="rId19"/>
    <p:sldId id="293" r:id="rId20"/>
    <p:sldId id="294" r:id="rId21"/>
    <p:sldId id="300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4553" autoAdjust="0"/>
  </p:normalViewPr>
  <p:slideViewPr>
    <p:cSldViewPr>
      <p:cViewPr varScale="1">
        <p:scale>
          <a:sx n="68" d="100"/>
          <a:sy n="68" d="100"/>
        </p:scale>
        <p:origin x="7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CI-494\Desktop\Work\DARPG\NeSDA%20PMU\Dept%20PPTs\State%20wise%20servic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CI-494\Desktop\Work\DARPG\NeSDA%20PMU\Dept%20PPTs\State%20wise%20servic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CI-494\Desktop\Work\DARPG\NeSDA%20PMU\Dept%20PPTs\State%20wise%20servic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CI-494\Desktop\Work\DARPG\NeSDA%20PMU\Dept%20PPTs\State%20wise%20servic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sz="2400" b="1" u="sng" dirty="0">
                <a:solidFill>
                  <a:schemeClr val="tx1"/>
                </a:solidFill>
              </a:rPr>
              <a:t>Group 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'Group A'!$C$1</c:f>
              <c:strCache>
                <c:ptCount val="1"/>
                <c:pt idx="0">
                  <c:v>Total Services offered online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'Group A'!$B$2:$B$11</c:f>
              <c:strCache>
                <c:ptCount val="10"/>
                <c:pt idx="0">
                  <c:v>Kerala</c:v>
                </c:pt>
                <c:pt idx="1">
                  <c:v>Karnataka</c:v>
                </c:pt>
                <c:pt idx="2">
                  <c:v>Andhra Pradesh</c:v>
                </c:pt>
                <c:pt idx="3">
                  <c:v>Haryana</c:v>
                </c:pt>
                <c:pt idx="4">
                  <c:v>Telangana</c:v>
                </c:pt>
                <c:pt idx="5">
                  <c:v>Maharashtra</c:v>
                </c:pt>
                <c:pt idx="6">
                  <c:v>Tamil Nadu</c:v>
                </c:pt>
                <c:pt idx="7">
                  <c:v>Goa</c:v>
                </c:pt>
                <c:pt idx="8">
                  <c:v>Punjab</c:v>
                </c:pt>
                <c:pt idx="9">
                  <c:v>Gujarat</c:v>
                </c:pt>
              </c:strCache>
            </c:strRef>
          </c:cat>
          <c:val>
            <c:numRef>
              <c:f>'Group A'!$C$2:$C$11</c:f>
              <c:numCache>
                <c:formatCode>General</c:formatCode>
                <c:ptCount val="10"/>
                <c:pt idx="0">
                  <c:v>850</c:v>
                </c:pt>
                <c:pt idx="1">
                  <c:v>798</c:v>
                </c:pt>
                <c:pt idx="2">
                  <c:v>540</c:v>
                </c:pt>
                <c:pt idx="3">
                  <c:v>529</c:v>
                </c:pt>
                <c:pt idx="4">
                  <c:v>418</c:v>
                </c:pt>
                <c:pt idx="5">
                  <c:v>389</c:v>
                </c:pt>
                <c:pt idx="6">
                  <c:v>327</c:v>
                </c:pt>
                <c:pt idx="7">
                  <c:v>240</c:v>
                </c:pt>
                <c:pt idx="8">
                  <c:v>238</c:v>
                </c:pt>
                <c:pt idx="9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D-4B9B-99C4-C221DFC00A55}"/>
            </c:ext>
          </c:extLst>
        </c:ser>
        <c:ser>
          <c:idx val="1"/>
          <c:order val="1"/>
          <c:tx>
            <c:strRef>
              <c:f>'Group A'!$D$1</c:f>
              <c:strCache>
                <c:ptCount val="1"/>
                <c:pt idx="0">
                  <c:v>Services offered online out of 56 mandatory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'Group A'!$B$2:$B$11</c:f>
              <c:strCache>
                <c:ptCount val="10"/>
                <c:pt idx="0">
                  <c:v>Kerala</c:v>
                </c:pt>
                <c:pt idx="1">
                  <c:v>Karnataka</c:v>
                </c:pt>
                <c:pt idx="2">
                  <c:v>Andhra Pradesh</c:v>
                </c:pt>
                <c:pt idx="3">
                  <c:v>Haryana</c:v>
                </c:pt>
                <c:pt idx="4">
                  <c:v>Telangana</c:v>
                </c:pt>
                <c:pt idx="5">
                  <c:v>Maharashtra</c:v>
                </c:pt>
                <c:pt idx="6">
                  <c:v>Tamil Nadu</c:v>
                </c:pt>
                <c:pt idx="7">
                  <c:v>Goa</c:v>
                </c:pt>
                <c:pt idx="8">
                  <c:v>Punjab</c:v>
                </c:pt>
                <c:pt idx="9">
                  <c:v>Gujarat</c:v>
                </c:pt>
              </c:strCache>
            </c:strRef>
          </c:cat>
          <c:val>
            <c:numRef>
              <c:f>'Group A'!$D$2:$D$11</c:f>
              <c:numCache>
                <c:formatCode>General</c:formatCode>
                <c:ptCount val="10"/>
                <c:pt idx="0">
                  <c:v>53</c:v>
                </c:pt>
                <c:pt idx="1">
                  <c:v>46</c:v>
                </c:pt>
                <c:pt idx="2">
                  <c:v>50</c:v>
                </c:pt>
                <c:pt idx="3">
                  <c:v>54</c:v>
                </c:pt>
                <c:pt idx="4">
                  <c:v>53</c:v>
                </c:pt>
                <c:pt idx="5">
                  <c:v>48</c:v>
                </c:pt>
                <c:pt idx="6">
                  <c:v>56</c:v>
                </c:pt>
                <c:pt idx="7">
                  <c:v>39</c:v>
                </c:pt>
                <c:pt idx="8">
                  <c:v>56</c:v>
                </c:pt>
                <c:pt idx="9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4D-4B9B-99C4-C221DFC00A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9728512"/>
        <c:axId val="279730048"/>
      </c:barChart>
      <c:catAx>
        <c:axId val="27972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30048"/>
        <c:crosses val="autoZero"/>
        <c:auto val="1"/>
        <c:lblAlgn val="ctr"/>
        <c:lblOffset val="100"/>
        <c:noMultiLvlLbl val="0"/>
      </c:catAx>
      <c:valAx>
        <c:axId val="27973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2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sz="2400" b="1" u="sng" dirty="0"/>
              <a:t>Group B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'Group B'!$C$1</c:f>
              <c:strCache>
                <c:ptCount val="1"/>
                <c:pt idx="0">
                  <c:v>Total Services offered online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'Group B'!$B$2:$B$9</c:f>
              <c:strCache>
                <c:ptCount val="8"/>
                <c:pt idx="0">
                  <c:v>Odisha</c:v>
                </c:pt>
                <c:pt idx="1">
                  <c:v>MP</c:v>
                </c:pt>
                <c:pt idx="2">
                  <c:v>Jharkhand</c:v>
                </c:pt>
                <c:pt idx="3">
                  <c:v>UP</c:v>
                </c:pt>
                <c:pt idx="4">
                  <c:v>West Bengal</c:v>
                </c:pt>
                <c:pt idx="5">
                  <c:v>Bihar</c:v>
                </c:pt>
                <c:pt idx="6">
                  <c:v>Rajasthan</c:v>
                </c:pt>
                <c:pt idx="7">
                  <c:v>Chhattisgarh</c:v>
                </c:pt>
              </c:strCache>
            </c:strRef>
          </c:cat>
          <c:val>
            <c:numRef>
              <c:f>'Group B'!$C$2:$C$9</c:f>
              <c:numCache>
                <c:formatCode>General</c:formatCode>
                <c:ptCount val="8"/>
                <c:pt idx="0">
                  <c:v>512</c:v>
                </c:pt>
                <c:pt idx="1">
                  <c:v>479</c:v>
                </c:pt>
                <c:pt idx="2">
                  <c:v>312</c:v>
                </c:pt>
                <c:pt idx="3">
                  <c:v>272</c:v>
                </c:pt>
                <c:pt idx="4">
                  <c:v>250</c:v>
                </c:pt>
                <c:pt idx="5">
                  <c:v>138</c:v>
                </c:pt>
                <c:pt idx="6">
                  <c:v>129</c:v>
                </c:pt>
                <c:pt idx="7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6-4844-8534-2B5F9BEBFEFA}"/>
            </c:ext>
          </c:extLst>
        </c:ser>
        <c:ser>
          <c:idx val="1"/>
          <c:order val="1"/>
          <c:tx>
            <c:strRef>
              <c:f>'Group B'!$D$1</c:f>
              <c:strCache>
                <c:ptCount val="1"/>
                <c:pt idx="0">
                  <c:v>Services offered online out of 56 mandatory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'Group B'!$B$2:$B$9</c:f>
              <c:strCache>
                <c:ptCount val="8"/>
                <c:pt idx="0">
                  <c:v>Odisha</c:v>
                </c:pt>
                <c:pt idx="1">
                  <c:v>MP</c:v>
                </c:pt>
                <c:pt idx="2">
                  <c:v>Jharkhand</c:v>
                </c:pt>
                <c:pt idx="3">
                  <c:v>UP</c:v>
                </c:pt>
                <c:pt idx="4">
                  <c:v>West Bengal</c:v>
                </c:pt>
                <c:pt idx="5">
                  <c:v>Bihar</c:v>
                </c:pt>
                <c:pt idx="6">
                  <c:v>Rajasthan</c:v>
                </c:pt>
                <c:pt idx="7">
                  <c:v>Chhattisgarh</c:v>
                </c:pt>
              </c:strCache>
            </c:strRef>
          </c:cat>
          <c:val>
            <c:numRef>
              <c:f>'Group B'!$D$2:$D$9</c:f>
              <c:numCache>
                <c:formatCode>General</c:formatCode>
                <c:ptCount val="8"/>
                <c:pt idx="0">
                  <c:v>53</c:v>
                </c:pt>
                <c:pt idx="1">
                  <c:v>50</c:v>
                </c:pt>
                <c:pt idx="2">
                  <c:v>54</c:v>
                </c:pt>
                <c:pt idx="3">
                  <c:v>54</c:v>
                </c:pt>
                <c:pt idx="4">
                  <c:v>31</c:v>
                </c:pt>
                <c:pt idx="5">
                  <c:v>39</c:v>
                </c:pt>
                <c:pt idx="6">
                  <c:v>55</c:v>
                </c:pt>
                <c:pt idx="7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26-4844-8534-2B5F9BEBFE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1210240"/>
        <c:axId val="151216128"/>
      </c:barChart>
      <c:catAx>
        <c:axId val="15121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216128"/>
        <c:crosses val="autoZero"/>
        <c:auto val="1"/>
        <c:lblAlgn val="ctr"/>
        <c:lblOffset val="100"/>
        <c:noMultiLvlLbl val="0"/>
      </c:catAx>
      <c:valAx>
        <c:axId val="15121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21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sz="2400" b="1" u="sng" dirty="0"/>
              <a:t>Union Territories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UTs!$C$1</c:f>
              <c:strCache>
                <c:ptCount val="1"/>
                <c:pt idx="0">
                  <c:v>Total Services offered online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UTs!$B$2:$B$8</c:f>
              <c:strCache>
                <c:ptCount val="7"/>
                <c:pt idx="0">
                  <c:v>J&amp;K</c:v>
                </c:pt>
                <c:pt idx="1">
                  <c:v>Dadra &amp; NH and Daman &amp; Diu</c:v>
                </c:pt>
                <c:pt idx="2">
                  <c:v>Chandigarh</c:v>
                </c:pt>
                <c:pt idx="3">
                  <c:v>Andaman Nicobar </c:v>
                </c:pt>
                <c:pt idx="4">
                  <c:v>Delhi</c:v>
                </c:pt>
                <c:pt idx="5">
                  <c:v>Puducherry</c:v>
                </c:pt>
                <c:pt idx="6">
                  <c:v>Ladakh</c:v>
                </c:pt>
              </c:strCache>
            </c:strRef>
          </c:cat>
          <c:val>
            <c:numRef>
              <c:f>UTs!$C$2:$C$8</c:f>
              <c:numCache>
                <c:formatCode>General</c:formatCode>
                <c:ptCount val="7"/>
                <c:pt idx="0">
                  <c:v>230</c:v>
                </c:pt>
                <c:pt idx="1">
                  <c:v>195</c:v>
                </c:pt>
                <c:pt idx="2">
                  <c:v>160</c:v>
                </c:pt>
                <c:pt idx="3">
                  <c:v>112</c:v>
                </c:pt>
                <c:pt idx="4">
                  <c:v>100</c:v>
                </c:pt>
                <c:pt idx="5">
                  <c:v>72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E-4F7E-A03B-0E5E6BFA0024}"/>
            </c:ext>
          </c:extLst>
        </c:ser>
        <c:ser>
          <c:idx val="1"/>
          <c:order val="1"/>
          <c:tx>
            <c:strRef>
              <c:f>UTs!$D$1</c:f>
              <c:strCache>
                <c:ptCount val="1"/>
                <c:pt idx="0">
                  <c:v>Services offered online out of 56 mandatory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UTs!$B$2:$B$8</c:f>
              <c:strCache>
                <c:ptCount val="7"/>
                <c:pt idx="0">
                  <c:v>J&amp;K</c:v>
                </c:pt>
                <c:pt idx="1">
                  <c:v>Dadra &amp; NH and Daman &amp; Diu</c:v>
                </c:pt>
                <c:pt idx="2">
                  <c:v>Chandigarh</c:v>
                </c:pt>
                <c:pt idx="3">
                  <c:v>Andaman Nicobar </c:v>
                </c:pt>
                <c:pt idx="4">
                  <c:v>Delhi</c:v>
                </c:pt>
                <c:pt idx="5">
                  <c:v>Puducherry</c:v>
                </c:pt>
                <c:pt idx="6">
                  <c:v>Ladakh</c:v>
                </c:pt>
              </c:strCache>
            </c:strRef>
          </c:cat>
          <c:val>
            <c:numRef>
              <c:f>UTs!$D$2:$D$8</c:f>
              <c:numCache>
                <c:formatCode>General</c:formatCode>
                <c:ptCount val="7"/>
                <c:pt idx="0">
                  <c:v>54</c:v>
                </c:pt>
                <c:pt idx="1">
                  <c:v>3</c:v>
                </c:pt>
                <c:pt idx="2">
                  <c:v>34</c:v>
                </c:pt>
                <c:pt idx="3">
                  <c:v>40</c:v>
                </c:pt>
                <c:pt idx="4">
                  <c:v>33</c:v>
                </c:pt>
                <c:pt idx="5">
                  <c:v>35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E-4F7E-A03B-0E5E6BFA00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279744"/>
        <c:axId val="155281280"/>
      </c:barChart>
      <c:catAx>
        <c:axId val="15527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81280"/>
        <c:crosses val="autoZero"/>
        <c:auto val="1"/>
        <c:lblAlgn val="ctr"/>
        <c:lblOffset val="100"/>
        <c:noMultiLvlLbl val="0"/>
      </c:catAx>
      <c:valAx>
        <c:axId val="15528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7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sz="2400" b="1" u="sng" dirty="0"/>
              <a:t>North East and Hill States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 and Hill'!$C$1</c:f>
              <c:strCache>
                <c:ptCount val="1"/>
                <c:pt idx="0">
                  <c:v>Total Services offered online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 and Hill'!$B$2:$B$11</c:f>
              <c:strCache>
                <c:ptCount val="10"/>
                <c:pt idx="0">
                  <c:v>Assam</c:v>
                </c:pt>
                <c:pt idx="1">
                  <c:v>Tripura</c:v>
                </c:pt>
                <c:pt idx="2">
                  <c:v>Meghalaya</c:v>
                </c:pt>
                <c:pt idx="3">
                  <c:v>Himachal Pradesh</c:v>
                </c:pt>
                <c:pt idx="4">
                  <c:v>Arunachal Pradesh</c:v>
                </c:pt>
                <c:pt idx="5">
                  <c:v>Uttarakhand</c:v>
                </c:pt>
                <c:pt idx="6">
                  <c:v>Nagaland</c:v>
                </c:pt>
                <c:pt idx="7">
                  <c:v>Mizoram</c:v>
                </c:pt>
                <c:pt idx="8">
                  <c:v>Manipur</c:v>
                </c:pt>
                <c:pt idx="9">
                  <c:v>Sikkim</c:v>
                </c:pt>
              </c:strCache>
            </c:strRef>
          </c:cat>
          <c:val>
            <c:numRef>
              <c:f>'NE and Hill'!$C$2:$C$11</c:f>
              <c:numCache>
                <c:formatCode>General</c:formatCode>
                <c:ptCount val="10"/>
                <c:pt idx="0">
                  <c:v>569</c:v>
                </c:pt>
                <c:pt idx="1">
                  <c:v>184</c:v>
                </c:pt>
                <c:pt idx="2">
                  <c:v>181</c:v>
                </c:pt>
                <c:pt idx="3">
                  <c:v>156</c:v>
                </c:pt>
                <c:pt idx="4">
                  <c:v>86</c:v>
                </c:pt>
                <c:pt idx="5">
                  <c:v>84</c:v>
                </c:pt>
                <c:pt idx="6">
                  <c:v>60</c:v>
                </c:pt>
                <c:pt idx="7">
                  <c:v>54</c:v>
                </c:pt>
                <c:pt idx="8">
                  <c:v>35</c:v>
                </c:pt>
                <c:pt idx="9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EA-4C66-884C-BE56E977175D}"/>
            </c:ext>
          </c:extLst>
        </c:ser>
        <c:ser>
          <c:idx val="1"/>
          <c:order val="1"/>
          <c:tx>
            <c:strRef>
              <c:f>'NE and Hill'!$D$1</c:f>
              <c:strCache>
                <c:ptCount val="1"/>
                <c:pt idx="0">
                  <c:v>Services offered online out of 56 mandatory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 and Hill'!$B$2:$B$11</c:f>
              <c:strCache>
                <c:ptCount val="10"/>
                <c:pt idx="0">
                  <c:v>Assam</c:v>
                </c:pt>
                <c:pt idx="1">
                  <c:v>Tripura</c:v>
                </c:pt>
                <c:pt idx="2">
                  <c:v>Meghalaya</c:v>
                </c:pt>
                <c:pt idx="3">
                  <c:v>Himachal Pradesh</c:v>
                </c:pt>
                <c:pt idx="4">
                  <c:v>Arunachal Pradesh</c:v>
                </c:pt>
                <c:pt idx="5">
                  <c:v>Uttarakhand</c:v>
                </c:pt>
                <c:pt idx="6">
                  <c:v>Nagaland</c:v>
                </c:pt>
                <c:pt idx="7">
                  <c:v>Mizoram</c:v>
                </c:pt>
                <c:pt idx="8">
                  <c:v>Manipur</c:v>
                </c:pt>
                <c:pt idx="9">
                  <c:v>Sikkim</c:v>
                </c:pt>
              </c:strCache>
            </c:strRef>
          </c:cat>
          <c:val>
            <c:numRef>
              <c:f>'NE and Hill'!$D$2:$D$11</c:f>
              <c:numCache>
                <c:formatCode>General</c:formatCode>
                <c:ptCount val="10"/>
                <c:pt idx="0">
                  <c:v>47</c:v>
                </c:pt>
                <c:pt idx="1">
                  <c:v>48</c:v>
                </c:pt>
                <c:pt idx="2">
                  <c:v>45</c:v>
                </c:pt>
                <c:pt idx="3">
                  <c:v>42</c:v>
                </c:pt>
                <c:pt idx="4">
                  <c:v>31</c:v>
                </c:pt>
                <c:pt idx="5">
                  <c:v>48</c:v>
                </c:pt>
                <c:pt idx="6">
                  <c:v>18</c:v>
                </c:pt>
                <c:pt idx="7">
                  <c:v>18</c:v>
                </c:pt>
                <c:pt idx="8">
                  <c:v>14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EA-4C66-884C-BE56E97717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306240"/>
        <c:axId val="193474560"/>
      </c:barChart>
      <c:catAx>
        <c:axId val="15530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74560"/>
        <c:crosses val="autoZero"/>
        <c:auto val="1"/>
        <c:lblAlgn val="ctr"/>
        <c:lblOffset val="100"/>
        <c:noMultiLvlLbl val="0"/>
      </c:catAx>
      <c:valAx>
        <c:axId val="19347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0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36906537571479E-2"/>
          <c:y val="1.9400622153094099E-2"/>
          <c:w val="0.94730750956749488"/>
          <c:h val="0.67712851349850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'Sheet1 (2)'!$B$1</c:f>
              <c:strCache>
                <c:ptCount val="1"/>
                <c:pt idx="0">
                  <c:v>Services offered online out of 56 mandatory services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ED7D3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(2)'!$A$2:$A$36</c:f>
              <c:strCache>
                <c:ptCount val="35"/>
                <c:pt idx="0">
                  <c:v>Tamil Nadu</c:v>
                </c:pt>
                <c:pt idx="1">
                  <c:v>Punjab</c:v>
                </c:pt>
                <c:pt idx="2">
                  <c:v>Rajasthan</c:v>
                </c:pt>
                <c:pt idx="3">
                  <c:v>Haryana</c:v>
                </c:pt>
                <c:pt idx="4">
                  <c:v>Jharkhand</c:v>
                </c:pt>
                <c:pt idx="5">
                  <c:v>Uttar Pradesh</c:v>
                </c:pt>
                <c:pt idx="6">
                  <c:v>J&amp;K</c:v>
                </c:pt>
                <c:pt idx="7">
                  <c:v>Gujarat</c:v>
                </c:pt>
                <c:pt idx="8">
                  <c:v>Kerala</c:v>
                </c:pt>
                <c:pt idx="9">
                  <c:v>Odisha</c:v>
                </c:pt>
                <c:pt idx="10">
                  <c:v>Telangana</c:v>
                </c:pt>
                <c:pt idx="11">
                  <c:v>Andhra Pradesh</c:v>
                </c:pt>
                <c:pt idx="12">
                  <c:v>Madhya Pradesh</c:v>
                </c:pt>
                <c:pt idx="13">
                  <c:v>Maharashtra</c:v>
                </c:pt>
                <c:pt idx="14">
                  <c:v>Tripura</c:v>
                </c:pt>
                <c:pt idx="15">
                  <c:v>Uttarakhand</c:v>
                </c:pt>
                <c:pt idx="16">
                  <c:v>Assam</c:v>
                </c:pt>
                <c:pt idx="17">
                  <c:v>Karnataka</c:v>
                </c:pt>
                <c:pt idx="18">
                  <c:v>Meghalaya</c:v>
                </c:pt>
                <c:pt idx="19">
                  <c:v>Himachal Pradesh</c:v>
                </c:pt>
                <c:pt idx="20">
                  <c:v>Andaman Nicobar </c:v>
                </c:pt>
                <c:pt idx="21">
                  <c:v>Goa</c:v>
                </c:pt>
                <c:pt idx="22">
                  <c:v>Bihar</c:v>
                </c:pt>
                <c:pt idx="23">
                  <c:v>Puducherry</c:v>
                </c:pt>
                <c:pt idx="24">
                  <c:v>Chandigarh</c:v>
                </c:pt>
                <c:pt idx="25">
                  <c:v>Delhi</c:v>
                </c:pt>
                <c:pt idx="26">
                  <c:v>Chhattisgarh</c:v>
                </c:pt>
                <c:pt idx="27">
                  <c:v>West Bengal</c:v>
                </c:pt>
                <c:pt idx="28">
                  <c:v>Arunachal Pradesh</c:v>
                </c:pt>
                <c:pt idx="29">
                  <c:v>Nagaland</c:v>
                </c:pt>
                <c:pt idx="30">
                  <c:v>Mizoram</c:v>
                </c:pt>
                <c:pt idx="31">
                  <c:v>Manipur</c:v>
                </c:pt>
                <c:pt idx="32">
                  <c:v>Ladakh</c:v>
                </c:pt>
                <c:pt idx="33">
                  <c:v>Sikkim</c:v>
                </c:pt>
                <c:pt idx="34">
                  <c:v>Dadra &amp; NH and Daman &amp; Diu</c:v>
                </c:pt>
              </c:strCache>
            </c:strRef>
          </c:cat>
          <c:val>
            <c:numRef>
              <c:f>'Sheet1 (2)'!$B$2:$B$36</c:f>
              <c:numCache>
                <c:formatCode>General</c:formatCode>
                <c:ptCount val="35"/>
                <c:pt idx="0">
                  <c:v>56</c:v>
                </c:pt>
                <c:pt idx="1">
                  <c:v>56</c:v>
                </c:pt>
                <c:pt idx="2">
                  <c:v>55</c:v>
                </c:pt>
                <c:pt idx="3">
                  <c:v>54</c:v>
                </c:pt>
                <c:pt idx="4">
                  <c:v>54</c:v>
                </c:pt>
                <c:pt idx="5">
                  <c:v>54</c:v>
                </c:pt>
                <c:pt idx="6">
                  <c:v>54</c:v>
                </c:pt>
                <c:pt idx="7">
                  <c:v>54</c:v>
                </c:pt>
                <c:pt idx="8">
                  <c:v>53</c:v>
                </c:pt>
                <c:pt idx="9">
                  <c:v>53</c:v>
                </c:pt>
                <c:pt idx="10">
                  <c:v>53</c:v>
                </c:pt>
                <c:pt idx="11">
                  <c:v>50</c:v>
                </c:pt>
                <c:pt idx="12">
                  <c:v>50</c:v>
                </c:pt>
                <c:pt idx="13">
                  <c:v>48</c:v>
                </c:pt>
                <c:pt idx="14">
                  <c:v>48</c:v>
                </c:pt>
                <c:pt idx="15">
                  <c:v>48</c:v>
                </c:pt>
                <c:pt idx="16">
                  <c:v>47</c:v>
                </c:pt>
                <c:pt idx="17">
                  <c:v>46</c:v>
                </c:pt>
                <c:pt idx="18">
                  <c:v>45</c:v>
                </c:pt>
                <c:pt idx="19">
                  <c:v>42</c:v>
                </c:pt>
                <c:pt idx="20">
                  <c:v>40</c:v>
                </c:pt>
                <c:pt idx="21">
                  <c:v>39</c:v>
                </c:pt>
                <c:pt idx="22">
                  <c:v>39</c:v>
                </c:pt>
                <c:pt idx="23">
                  <c:v>35</c:v>
                </c:pt>
                <c:pt idx="24">
                  <c:v>34</c:v>
                </c:pt>
                <c:pt idx="25">
                  <c:v>33</c:v>
                </c:pt>
                <c:pt idx="26">
                  <c:v>33</c:v>
                </c:pt>
                <c:pt idx="27">
                  <c:v>31</c:v>
                </c:pt>
                <c:pt idx="28">
                  <c:v>31</c:v>
                </c:pt>
                <c:pt idx="29">
                  <c:v>18</c:v>
                </c:pt>
                <c:pt idx="30">
                  <c:v>18</c:v>
                </c:pt>
                <c:pt idx="31">
                  <c:v>14</c:v>
                </c:pt>
                <c:pt idx="32">
                  <c:v>7</c:v>
                </c:pt>
                <c:pt idx="33">
                  <c:v>5</c:v>
                </c:pt>
                <c:pt idx="3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E-407A-924F-5DD043EBD5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9493248"/>
        <c:axId val="279601536"/>
      </c:barChart>
      <c:catAx>
        <c:axId val="27949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79601536"/>
        <c:crosses val="autoZero"/>
        <c:auto val="1"/>
        <c:lblAlgn val="ctr"/>
        <c:lblOffset val="100"/>
        <c:noMultiLvlLbl val="0"/>
      </c:catAx>
      <c:valAx>
        <c:axId val="279601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9493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5581180635102E-2"/>
          <c:y val="1.9981056526599084E-2"/>
          <c:w val="0.9680818510586946"/>
          <c:h val="0.67035479617910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Services offered online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ED7D3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Sheet1!$A$2:$A$36</c:f>
              <c:strCache>
                <c:ptCount val="35"/>
                <c:pt idx="0">
                  <c:v>Kerala</c:v>
                </c:pt>
                <c:pt idx="1">
                  <c:v>Karnataka</c:v>
                </c:pt>
                <c:pt idx="2">
                  <c:v>Assam</c:v>
                </c:pt>
                <c:pt idx="3">
                  <c:v>Andhra Pradesh</c:v>
                </c:pt>
                <c:pt idx="4">
                  <c:v>Haryana</c:v>
                </c:pt>
                <c:pt idx="5">
                  <c:v>Odisha</c:v>
                </c:pt>
                <c:pt idx="6">
                  <c:v>Madhya Pradesh</c:v>
                </c:pt>
                <c:pt idx="7">
                  <c:v>Telangana</c:v>
                </c:pt>
                <c:pt idx="8">
                  <c:v>Maharashtra</c:v>
                </c:pt>
                <c:pt idx="9">
                  <c:v>Tamil Nadu</c:v>
                </c:pt>
                <c:pt idx="10">
                  <c:v>Jharkhand</c:v>
                </c:pt>
                <c:pt idx="11">
                  <c:v>Uttar Pradesh</c:v>
                </c:pt>
                <c:pt idx="12">
                  <c:v>West Bengal</c:v>
                </c:pt>
                <c:pt idx="13">
                  <c:v>Goa</c:v>
                </c:pt>
                <c:pt idx="14">
                  <c:v>Punjab</c:v>
                </c:pt>
                <c:pt idx="15">
                  <c:v>J&amp;K</c:v>
                </c:pt>
                <c:pt idx="16">
                  <c:v>Dadra &amp; NH and Daman &amp; Diu</c:v>
                </c:pt>
                <c:pt idx="17">
                  <c:v>Tripura</c:v>
                </c:pt>
                <c:pt idx="18">
                  <c:v>Meghalaya</c:v>
                </c:pt>
                <c:pt idx="19">
                  <c:v>Chandigarh</c:v>
                </c:pt>
                <c:pt idx="20">
                  <c:v>Himachal Pradesh</c:v>
                </c:pt>
                <c:pt idx="21">
                  <c:v>Bihar</c:v>
                </c:pt>
                <c:pt idx="22">
                  <c:v>Rajasthan</c:v>
                </c:pt>
                <c:pt idx="23">
                  <c:v>Andaman Nicobar </c:v>
                </c:pt>
                <c:pt idx="24">
                  <c:v>Gujarat</c:v>
                </c:pt>
                <c:pt idx="25">
                  <c:v>Delhi</c:v>
                </c:pt>
                <c:pt idx="26">
                  <c:v>Arunachal Pradesh</c:v>
                </c:pt>
                <c:pt idx="27">
                  <c:v>Chhattisgarh</c:v>
                </c:pt>
                <c:pt idx="28">
                  <c:v>Uttarakhand</c:v>
                </c:pt>
                <c:pt idx="29">
                  <c:v>Puducherry</c:v>
                </c:pt>
                <c:pt idx="30">
                  <c:v>Nagaland</c:v>
                </c:pt>
                <c:pt idx="31">
                  <c:v>Mizoram</c:v>
                </c:pt>
                <c:pt idx="32">
                  <c:v>Manipur</c:v>
                </c:pt>
                <c:pt idx="33">
                  <c:v>Ladakh</c:v>
                </c:pt>
                <c:pt idx="34">
                  <c:v>Sikkim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850</c:v>
                </c:pt>
                <c:pt idx="1">
                  <c:v>798</c:v>
                </c:pt>
                <c:pt idx="2">
                  <c:v>569</c:v>
                </c:pt>
                <c:pt idx="3">
                  <c:v>540</c:v>
                </c:pt>
                <c:pt idx="4">
                  <c:v>529</c:v>
                </c:pt>
                <c:pt idx="5">
                  <c:v>512</c:v>
                </c:pt>
                <c:pt idx="6">
                  <c:v>479</c:v>
                </c:pt>
                <c:pt idx="7">
                  <c:v>418</c:v>
                </c:pt>
                <c:pt idx="8">
                  <c:v>389</c:v>
                </c:pt>
                <c:pt idx="9">
                  <c:v>327</c:v>
                </c:pt>
                <c:pt idx="10">
                  <c:v>312</c:v>
                </c:pt>
                <c:pt idx="11">
                  <c:v>272</c:v>
                </c:pt>
                <c:pt idx="12">
                  <c:v>250</c:v>
                </c:pt>
                <c:pt idx="13">
                  <c:v>240</c:v>
                </c:pt>
                <c:pt idx="14">
                  <c:v>238</c:v>
                </c:pt>
                <c:pt idx="15">
                  <c:v>230</c:v>
                </c:pt>
                <c:pt idx="16">
                  <c:v>195</c:v>
                </c:pt>
                <c:pt idx="17">
                  <c:v>184</c:v>
                </c:pt>
                <c:pt idx="18">
                  <c:v>181</c:v>
                </c:pt>
                <c:pt idx="19">
                  <c:v>160</c:v>
                </c:pt>
                <c:pt idx="20">
                  <c:v>156</c:v>
                </c:pt>
                <c:pt idx="21">
                  <c:v>138</c:v>
                </c:pt>
                <c:pt idx="22">
                  <c:v>129</c:v>
                </c:pt>
                <c:pt idx="23">
                  <c:v>112</c:v>
                </c:pt>
                <c:pt idx="24">
                  <c:v>110</c:v>
                </c:pt>
                <c:pt idx="25">
                  <c:v>100</c:v>
                </c:pt>
                <c:pt idx="26">
                  <c:v>86</c:v>
                </c:pt>
                <c:pt idx="27">
                  <c:v>85</c:v>
                </c:pt>
                <c:pt idx="28">
                  <c:v>84</c:v>
                </c:pt>
                <c:pt idx="29">
                  <c:v>72</c:v>
                </c:pt>
                <c:pt idx="30">
                  <c:v>60</c:v>
                </c:pt>
                <c:pt idx="31">
                  <c:v>54</c:v>
                </c:pt>
                <c:pt idx="32">
                  <c:v>35</c:v>
                </c:pt>
                <c:pt idx="33">
                  <c:v>32</c:v>
                </c:pt>
                <c:pt idx="3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7-41C8-B476-694E421F62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9635456"/>
        <c:axId val="279636992"/>
      </c:barChart>
      <c:catAx>
        <c:axId val="279635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79636992"/>
        <c:crosses val="autoZero"/>
        <c:auto val="1"/>
        <c:lblAlgn val="ctr"/>
        <c:lblOffset val="100"/>
        <c:noMultiLvlLbl val="0"/>
      </c:catAx>
      <c:valAx>
        <c:axId val="279636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9635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E65A3-6C20-4F5C-88E3-55C0E41E85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699B015-BD98-43CA-9588-9083EA2BA582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IN" sz="20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Saturation of e-Services</a:t>
          </a:r>
          <a:endParaRPr lang="en-IN" sz="2000" dirty="0">
            <a:latin typeface="+mn-lt"/>
          </a:endParaRPr>
        </a:p>
      </dgm:t>
    </dgm:pt>
    <dgm:pt modelId="{AEE386AD-08CB-4246-9009-2924AC2AD2E7}" type="parTrans" cxnId="{163ABB0C-4D0F-4173-B98E-9B44A6041685}">
      <dgm:prSet/>
      <dgm:spPr/>
      <dgm:t>
        <a:bodyPr/>
        <a:lstStyle/>
        <a:p>
          <a:endParaRPr lang="en-IN" sz="2400">
            <a:latin typeface="+mn-lt"/>
          </a:endParaRPr>
        </a:p>
      </dgm:t>
    </dgm:pt>
    <dgm:pt modelId="{6ED3432E-EAC8-41F9-B88A-67208FC6DF28}" type="sibTrans" cxnId="{163ABB0C-4D0F-4173-B98E-9B44A6041685}">
      <dgm:prSet/>
      <dgm:spPr/>
      <dgm:t>
        <a:bodyPr/>
        <a:lstStyle/>
        <a:p>
          <a:endParaRPr lang="en-IN" sz="2400">
            <a:latin typeface="+mn-lt"/>
          </a:endParaRPr>
        </a:p>
      </dgm:t>
    </dgm:pt>
    <dgm:pt modelId="{E116A00D-2055-4FE0-8D6A-5541D4A5DE2C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IN" sz="20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Rise in use of Integrated / Centralized Portals for delivery of e-Services</a:t>
          </a:r>
          <a:endParaRPr lang="en-IN" sz="2000" dirty="0">
            <a:latin typeface="+mn-lt"/>
          </a:endParaRPr>
        </a:p>
      </dgm:t>
    </dgm:pt>
    <dgm:pt modelId="{26414E4F-A817-4B4E-8F4C-96F5847E317A}" type="parTrans" cxnId="{10600B63-F524-411A-847B-692EC98C5A29}">
      <dgm:prSet/>
      <dgm:spPr/>
      <dgm:t>
        <a:bodyPr/>
        <a:lstStyle/>
        <a:p>
          <a:endParaRPr lang="en-IN" sz="2400">
            <a:latin typeface="+mn-lt"/>
          </a:endParaRPr>
        </a:p>
      </dgm:t>
    </dgm:pt>
    <dgm:pt modelId="{D050A66B-DC54-404D-ACAF-7C4EF9D58AFC}" type="sibTrans" cxnId="{10600B63-F524-411A-847B-692EC98C5A29}">
      <dgm:prSet/>
      <dgm:spPr/>
      <dgm:t>
        <a:bodyPr/>
        <a:lstStyle/>
        <a:p>
          <a:endParaRPr lang="en-IN" sz="2400">
            <a:latin typeface="+mn-lt"/>
          </a:endParaRPr>
        </a:p>
      </dgm:t>
    </dgm:pt>
    <dgm:pt modelId="{CC0D2849-44BD-4C9A-B117-D17F1F63AA88}">
      <dgm:prSet phldrT="[Text]" custT="1"/>
      <dgm:spPr/>
      <dgm:t>
        <a:bodyPr/>
        <a:lstStyle/>
        <a:p>
          <a:r>
            <a:rPr lang="en-IN" sz="1800" dirty="0">
              <a:latin typeface="+mn-lt"/>
            </a:rPr>
            <a:t>Provision of all </a:t>
          </a:r>
          <a:r>
            <a:rPr lang="en-IN" sz="1800" b="1" dirty="0">
              <a:latin typeface="+mn-lt"/>
            </a:rPr>
            <a:t>56 mandatory services</a:t>
          </a:r>
        </a:p>
      </dgm:t>
    </dgm:pt>
    <dgm:pt modelId="{F232501D-21FF-4C34-BE02-48DA8ACB91C4}" type="parTrans" cxnId="{D21093BA-852C-4509-B0E2-704B6CC1F3A3}">
      <dgm:prSet/>
      <dgm:spPr/>
      <dgm:t>
        <a:bodyPr/>
        <a:lstStyle/>
        <a:p>
          <a:endParaRPr lang="en-IN" sz="2400">
            <a:latin typeface="+mn-lt"/>
          </a:endParaRPr>
        </a:p>
      </dgm:t>
    </dgm:pt>
    <dgm:pt modelId="{D00F9B9C-33C4-4207-ABF5-4A783F703DAF}" type="sibTrans" cxnId="{D21093BA-852C-4509-B0E2-704B6CC1F3A3}">
      <dgm:prSet/>
      <dgm:spPr/>
      <dgm:t>
        <a:bodyPr/>
        <a:lstStyle/>
        <a:p>
          <a:endParaRPr lang="en-IN" sz="2400">
            <a:latin typeface="+mn-lt"/>
          </a:endParaRPr>
        </a:p>
      </dgm:t>
    </dgm:pt>
    <dgm:pt modelId="{E93D1FC2-897F-4CEF-8624-BCE0374F849A}">
      <dgm:prSet phldrT="[Text]" custT="1"/>
      <dgm:spPr/>
      <dgm:t>
        <a:bodyPr/>
        <a:lstStyle/>
        <a:p>
          <a:r>
            <a:rPr lang="en-IN" sz="18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Adoption of integrated service delivery portals </a:t>
          </a:r>
          <a:r>
            <a:rPr lang="en-IN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provides multiple benefits including faster rollout of services, consistent interfaces, reduced friction and increased trust</a:t>
          </a:r>
          <a:endParaRPr lang="en-IN" sz="1800" dirty="0">
            <a:latin typeface="+mn-lt"/>
          </a:endParaRPr>
        </a:p>
      </dgm:t>
    </dgm:pt>
    <dgm:pt modelId="{D4B420FC-A1BB-47D0-8165-52C8FDE07429}" type="parTrans" cxnId="{BF908494-BB79-4C96-A953-9FF3DF81EF2A}">
      <dgm:prSet/>
      <dgm:spPr/>
      <dgm:t>
        <a:bodyPr/>
        <a:lstStyle/>
        <a:p>
          <a:endParaRPr lang="en-IN" sz="2400">
            <a:latin typeface="+mn-lt"/>
          </a:endParaRPr>
        </a:p>
      </dgm:t>
    </dgm:pt>
    <dgm:pt modelId="{8E1A20D1-3589-45D0-8E64-91280DE12779}" type="sibTrans" cxnId="{BF908494-BB79-4C96-A953-9FF3DF81EF2A}">
      <dgm:prSet/>
      <dgm:spPr/>
      <dgm:t>
        <a:bodyPr/>
        <a:lstStyle/>
        <a:p>
          <a:endParaRPr lang="en-IN" sz="2400">
            <a:latin typeface="+mn-lt"/>
          </a:endParaRPr>
        </a:p>
      </dgm:t>
    </dgm:pt>
    <dgm:pt modelId="{4467B59D-B75D-46CE-8FBC-1EE3CDE99BDD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IN" sz="2000" b="1" dirty="0"/>
            <a:t>Suo-moto entitlement-based delivery of services</a:t>
          </a:r>
          <a:endParaRPr lang="en-IN" sz="2000" dirty="0">
            <a:latin typeface="+mn-lt"/>
          </a:endParaRPr>
        </a:p>
      </dgm:t>
    </dgm:pt>
    <dgm:pt modelId="{37CF57E2-99B8-4550-A6B3-87683B4485AD}" type="parTrans" cxnId="{87F97446-82C1-4F06-B7D3-6E45BE3C48D1}">
      <dgm:prSet/>
      <dgm:spPr/>
      <dgm:t>
        <a:bodyPr/>
        <a:lstStyle/>
        <a:p>
          <a:endParaRPr lang="en-IN"/>
        </a:p>
      </dgm:t>
    </dgm:pt>
    <dgm:pt modelId="{2012B03D-D071-46B2-96A8-CAF6C17DABB8}" type="sibTrans" cxnId="{87F97446-82C1-4F06-B7D3-6E45BE3C48D1}">
      <dgm:prSet/>
      <dgm:spPr/>
      <dgm:t>
        <a:bodyPr/>
        <a:lstStyle/>
        <a:p>
          <a:endParaRPr lang="en-IN"/>
        </a:p>
      </dgm:t>
    </dgm:pt>
    <dgm:pt modelId="{833A9524-DD4E-4036-BBD5-2CA710455BC9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IN" sz="20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Improvement in scores of all seven assessment parameters</a:t>
          </a:r>
          <a:endParaRPr lang="en-IN" sz="2000" dirty="0">
            <a:latin typeface="+mn-lt"/>
          </a:endParaRPr>
        </a:p>
      </dgm:t>
    </dgm:pt>
    <dgm:pt modelId="{3C52934C-8217-4566-956C-F296710D6A94}" type="parTrans" cxnId="{569E99F8-8156-42C2-B2F9-DB8D0B99E0EA}">
      <dgm:prSet/>
      <dgm:spPr/>
      <dgm:t>
        <a:bodyPr/>
        <a:lstStyle/>
        <a:p>
          <a:endParaRPr lang="en-IN"/>
        </a:p>
      </dgm:t>
    </dgm:pt>
    <dgm:pt modelId="{4BF2C92C-1662-4088-9E92-A339E81E02C8}" type="sibTrans" cxnId="{569E99F8-8156-42C2-B2F9-DB8D0B99E0EA}">
      <dgm:prSet/>
      <dgm:spPr/>
      <dgm:t>
        <a:bodyPr/>
        <a:lstStyle/>
        <a:p>
          <a:endParaRPr lang="en-IN"/>
        </a:p>
      </dgm:t>
    </dgm:pt>
    <dgm:pt modelId="{9919AA2E-7FEC-492A-BC55-DCD1102DA2F7}">
      <dgm:prSet phldrT="[Text]" custT="1"/>
      <dgm:spPr/>
      <dgm:t>
        <a:bodyPr/>
        <a:lstStyle/>
        <a:p>
          <a:r>
            <a:rPr lang="en-IN" sz="18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Improved scores </a:t>
          </a:r>
          <a:r>
            <a:rPr lang="en-IN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across all parameters reflects the work done towards adoption of standards for uniformity in governance. </a:t>
          </a:r>
          <a:r>
            <a:rPr lang="en-US" sz="1800" dirty="0">
              <a:effectLst/>
              <a:latin typeface="+mn-lt"/>
              <a:cs typeface="Times New Roman" panose="02020603050405020304" pitchFamily="18" charset="0"/>
            </a:rPr>
            <a:t>Especially, improved score of service portals at par with state portal (~0.6)</a:t>
          </a:r>
          <a:endParaRPr lang="en-IN" sz="1800" dirty="0">
            <a:latin typeface="+mn-lt"/>
          </a:endParaRPr>
        </a:p>
      </dgm:t>
    </dgm:pt>
    <dgm:pt modelId="{82580FAB-EB3F-48D5-BD89-24C745CF5BBF}" type="parTrans" cxnId="{A5F33DA1-4E38-414E-91FA-7E127DAB0E7A}">
      <dgm:prSet/>
      <dgm:spPr/>
      <dgm:t>
        <a:bodyPr/>
        <a:lstStyle/>
        <a:p>
          <a:endParaRPr lang="en-IN"/>
        </a:p>
      </dgm:t>
    </dgm:pt>
    <dgm:pt modelId="{97D3BF6D-C736-469B-9017-1D3F0DFDBE67}" type="sibTrans" cxnId="{A5F33DA1-4E38-414E-91FA-7E127DAB0E7A}">
      <dgm:prSet/>
      <dgm:spPr/>
      <dgm:t>
        <a:bodyPr/>
        <a:lstStyle/>
        <a:p>
          <a:endParaRPr lang="en-IN"/>
        </a:p>
      </dgm:t>
    </dgm:pt>
    <dgm:pt modelId="{C829DA0B-71FA-4C6B-A5D0-70F427C76FC1}">
      <dgm:prSet phldrT="[Text]" custT="1"/>
      <dgm:spPr/>
      <dgm:t>
        <a:bodyPr/>
        <a:lstStyle/>
        <a:p>
          <a:r>
            <a:rPr lang="en-IN" sz="1800" dirty="0"/>
            <a:t>Timely provision of e-services to the citizens as per their requirement, based on their </a:t>
          </a:r>
          <a:r>
            <a:rPr lang="en-IN" sz="1800" b="1" dirty="0"/>
            <a:t>lifecycle approach</a:t>
          </a:r>
          <a:endParaRPr lang="en-IN" sz="1800" b="1" dirty="0">
            <a:latin typeface="+mn-lt"/>
          </a:endParaRPr>
        </a:p>
      </dgm:t>
    </dgm:pt>
    <dgm:pt modelId="{BD133C40-CFC6-4474-A7FD-CF50C00BE456}" type="parTrans" cxnId="{18B3311A-9B62-4783-B0C0-9874C396578E}">
      <dgm:prSet/>
      <dgm:spPr/>
      <dgm:t>
        <a:bodyPr/>
        <a:lstStyle/>
        <a:p>
          <a:endParaRPr lang="en-IN"/>
        </a:p>
      </dgm:t>
    </dgm:pt>
    <dgm:pt modelId="{2C87D18C-B4CF-455C-A098-1A64B97682B7}" type="sibTrans" cxnId="{18B3311A-9B62-4783-B0C0-9874C396578E}">
      <dgm:prSet/>
      <dgm:spPr/>
      <dgm:t>
        <a:bodyPr/>
        <a:lstStyle/>
        <a:p>
          <a:endParaRPr lang="en-IN"/>
        </a:p>
      </dgm:t>
    </dgm:pt>
    <dgm:pt modelId="{1EE09D2C-4085-4270-9DE4-6D5F11A478B2}">
      <dgm:prSet phldrT="[Text]" custT="1"/>
      <dgm:spPr/>
      <dgm:t>
        <a:bodyPr/>
        <a:lstStyle/>
        <a:p>
          <a:r>
            <a:rPr lang="en-IN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Increase in delivery of </a:t>
          </a:r>
          <a:r>
            <a:rPr lang="en-IN" sz="18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total e-Services</a:t>
          </a:r>
          <a:endParaRPr lang="en-IN" sz="1800" b="1" dirty="0">
            <a:latin typeface="+mn-lt"/>
          </a:endParaRPr>
        </a:p>
      </dgm:t>
    </dgm:pt>
    <dgm:pt modelId="{65F0AC64-0243-45A0-8146-F3DF36366AD3}" type="parTrans" cxnId="{DC04F13A-6635-4766-91FF-BF20F87012B2}">
      <dgm:prSet/>
      <dgm:spPr/>
      <dgm:t>
        <a:bodyPr/>
        <a:lstStyle/>
        <a:p>
          <a:endParaRPr lang="en-IN"/>
        </a:p>
      </dgm:t>
    </dgm:pt>
    <dgm:pt modelId="{F8BF0CC8-754B-4F05-B323-1D7D7FA57D54}" type="sibTrans" cxnId="{DC04F13A-6635-4766-91FF-BF20F87012B2}">
      <dgm:prSet/>
      <dgm:spPr/>
      <dgm:t>
        <a:bodyPr/>
        <a:lstStyle/>
        <a:p>
          <a:endParaRPr lang="en-IN"/>
        </a:p>
      </dgm:t>
    </dgm:pt>
    <dgm:pt modelId="{DE75A8E0-5604-4642-8A54-4F35A4D7431C}">
      <dgm:prSet phldrT="[Text]" custT="1"/>
      <dgm:spPr/>
      <dgm:t>
        <a:bodyPr/>
        <a:lstStyle/>
        <a:p>
          <a:r>
            <a:rPr lang="en-IN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Rise in number of services provided facelessly</a:t>
          </a:r>
        </a:p>
      </dgm:t>
    </dgm:pt>
    <dgm:pt modelId="{395638C9-3094-4854-85A4-878EC59EACDD}" type="parTrans" cxnId="{FA87C947-1D92-4F12-8369-167F9F528BB5}">
      <dgm:prSet/>
      <dgm:spPr/>
      <dgm:t>
        <a:bodyPr/>
        <a:lstStyle/>
        <a:p>
          <a:endParaRPr lang="en-IN"/>
        </a:p>
      </dgm:t>
    </dgm:pt>
    <dgm:pt modelId="{E4DE98DF-963C-4181-87E4-41EA81DED559}" type="sibTrans" cxnId="{FA87C947-1D92-4F12-8369-167F9F528BB5}">
      <dgm:prSet/>
      <dgm:spPr/>
      <dgm:t>
        <a:bodyPr/>
        <a:lstStyle/>
        <a:p>
          <a:endParaRPr lang="en-IN"/>
        </a:p>
      </dgm:t>
    </dgm:pt>
    <dgm:pt modelId="{A8968EDE-D2E8-4A75-BDF1-DE2D8C658951}">
      <dgm:prSet phldrT="[Text]" custT="1"/>
      <dgm:spPr/>
      <dgm:t>
        <a:bodyPr/>
        <a:lstStyle/>
        <a:p>
          <a:r>
            <a:rPr lang="en-IN" sz="1800" b="0" dirty="0">
              <a:latin typeface="+mn-lt"/>
            </a:rPr>
            <a:t>More services to be provided </a:t>
          </a:r>
          <a:r>
            <a:rPr lang="en-IN" sz="1800" b="1" dirty="0">
              <a:latin typeface="+mn-lt"/>
            </a:rPr>
            <a:t>facelessly</a:t>
          </a:r>
          <a:r>
            <a:rPr lang="en-IN" sz="1800" b="0" dirty="0">
              <a:latin typeface="+mn-lt"/>
            </a:rPr>
            <a:t>, without any human interaction</a:t>
          </a:r>
        </a:p>
      </dgm:t>
    </dgm:pt>
    <dgm:pt modelId="{25E2F1B3-441D-4677-AE47-9B07464C88FD}" type="parTrans" cxnId="{832017A3-52FA-4380-8C81-5FEADF6845CB}">
      <dgm:prSet/>
      <dgm:spPr/>
      <dgm:t>
        <a:bodyPr/>
        <a:lstStyle/>
        <a:p>
          <a:endParaRPr lang="en-IN"/>
        </a:p>
      </dgm:t>
    </dgm:pt>
    <dgm:pt modelId="{198423A6-3DFB-4109-923E-7B1035B48D85}" type="sibTrans" cxnId="{832017A3-52FA-4380-8C81-5FEADF6845CB}">
      <dgm:prSet/>
      <dgm:spPr/>
      <dgm:t>
        <a:bodyPr/>
        <a:lstStyle/>
        <a:p>
          <a:endParaRPr lang="en-IN"/>
        </a:p>
      </dgm:t>
    </dgm:pt>
    <dgm:pt modelId="{83DBF90A-7BEC-4CFC-9151-2AF51B03EAEF}" type="pres">
      <dgm:prSet presAssocID="{738E65A3-6C20-4F5C-88E3-55C0E41E85F4}" presName="linear" presStyleCnt="0">
        <dgm:presLayoutVars>
          <dgm:dir/>
          <dgm:animLvl val="lvl"/>
          <dgm:resizeHandles val="exact"/>
        </dgm:presLayoutVars>
      </dgm:prSet>
      <dgm:spPr/>
    </dgm:pt>
    <dgm:pt modelId="{57724325-2A02-416D-AC9B-07845D8808FF}" type="pres">
      <dgm:prSet presAssocID="{B699B015-BD98-43CA-9588-9083EA2BA582}" presName="parentLin" presStyleCnt="0"/>
      <dgm:spPr/>
    </dgm:pt>
    <dgm:pt modelId="{5ECFB3BB-5B56-40C2-973E-E49A022EAF73}" type="pres">
      <dgm:prSet presAssocID="{B699B015-BD98-43CA-9588-9083EA2BA582}" presName="parentLeftMargin" presStyleLbl="node1" presStyleIdx="0" presStyleCnt="5"/>
      <dgm:spPr/>
    </dgm:pt>
    <dgm:pt modelId="{4462F09E-B8BF-4D68-987C-49DA0DDF10BD}" type="pres">
      <dgm:prSet presAssocID="{B699B015-BD98-43CA-9588-9083EA2BA58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22BD08A-9DC6-43CF-A71F-424516D5C27A}" type="pres">
      <dgm:prSet presAssocID="{B699B015-BD98-43CA-9588-9083EA2BA582}" presName="negativeSpace" presStyleCnt="0"/>
      <dgm:spPr/>
    </dgm:pt>
    <dgm:pt modelId="{F54A2282-4749-4D9A-AC28-9E1A78CF26E8}" type="pres">
      <dgm:prSet presAssocID="{B699B015-BD98-43CA-9588-9083EA2BA582}" presName="childText" presStyleLbl="conFgAcc1" presStyleIdx="0" presStyleCnt="5">
        <dgm:presLayoutVars>
          <dgm:bulletEnabled val="1"/>
        </dgm:presLayoutVars>
      </dgm:prSet>
      <dgm:spPr/>
    </dgm:pt>
    <dgm:pt modelId="{63F59D39-6F13-4D46-93CC-9FEA2DB1A147}" type="pres">
      <dgm:prSet presAssocID="{6ED3432E-EAC8-41F9-B88A-67208FC6DF28}" presName="spaceBetweenRectangles" presStyleCnt="0"/>
      <dgm:spPr/>
    </dgm:pt>
    <dgm:pt modelId="{AD38CEB7-B47D-4344-AEBA-306D93627EC3}" type="pres">
      <dgm:prSet presAssocID="{E116A00D-2055-4FE0-8D6A-5541D4A5DE2C}" presName="parentLin" presStyleCnt="0"/>
      <dgm:spPr/>
    </dgm:pt>
    <dgm:pt modelId="{E33A73CF-269A-465F-9F35-DFF14032F154}" type="pres">
      <dgm:prSet presAssocID="{E116A00D-2055-4FE0-8D6A-5541D4A5DE2C}" presName="parentLeftMargin" presStyleLbl="node1" presStyleIdx="0" presStyleCnt="5"/>
      <dgm:spPr/>
    </dgm:pt>
    <dgm:pt modelId="{BAC95CF1-BA9D-4068-9FE7-04C6E4C8BD8D}" type="pres">
      <dgm:prSet presAssocID="{E116A00D-2055-4FE0-8D6A-5541D4A5DE2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8ECC50C-E9AF-45CD-9768-F0C83000711E}" type="pres">
      <dgm:prSet presAssocID="{E116A00D-2055-4FE0-8D6A-5541D4A5DE2C}" presName="negativeSpace" presStyleCnt="0"/>
      <dgm:spPr/>
    </dgm:pt>
    <dgm:pt modelId="{30B76B47-25A3-4398-9C6A-11491551CFF6}" type="pres">
      <dgm:prSet presAssocID="{E116A00D-2055-4FE0-8D6A-5541D4A5DE2C}" presName="childText" presStyleLbl="conFgAcc1" presStyleIdx="1" presStyleCnt="5">
        <dgm:presLayoutVars>
          <dgm:bulletEnabled val="1"/>
        </dgm:presLayoutVars>
      </dgm:prSet>
      <dgm:spPr/>
    </dgm:pt>
    <dgm:pt modelId="{B781D7CE-0231-45A7-9923-6BA51518745C}" type="pres">
      <dgm:prSet presAssocID="{D050A66B-DC54-404D-ACAF-7C4EF9D58AFC}" presName="spaceBetweenRectangles" presStyleCnt="0"/>
      <dgm:spPr/>
    </dgm:pt>
    <dgm:pt modelId="{5A948FA5-5A6B-4AB6-94FA-4746CFCFDA31}" type="pres">
      <dgm:prSet presAssocID="{4467B59D-B75D-46CE-8FBC-1EE3CDE99BDD}" presName="parentLin" presStyleCnt="0"/>
      <dgm:spPr/>
    </dgm:pt>
    <dgm:pt modelId="{D81D27C2-BB98-4B7C-9527-C86BD96309FA}" type="pres">
      <dgm:prSet presAssocID="{4467B59D-B75D-46CE-8FBC-1EE3CDE99BDD}" presName="parentLeftMargin" presStyleLbl="node1" presStyleIdx="1" presStyleCnt="5"/>
      <dgm:spPr/>
    </dgm:pt>
    <dgm:pt modelId="{6F65947A-1EBC-4C3B-ABDC-B007DB9E07C8}" type="pres">
      <dgm:prSet presAssocID="{4467B59D-B75D-46CE-8FBC-1EE3CDE99BD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383DE74-2614-406D-B55F-236E52CBB4DA}" type="pres">
      <dgm:prSet presAssocID="{4467B59D-B75D-46CE-8FBC-1EE3CDE99BDD}" presName="negativeSpace" presStyleCnt="0"/>
      <dgm:spPr/>
    </dgm:pt>
    <dgm:pt modelId="{D154AF89-B29E-4302-9D74-ADD3C17184D0}" type="pres">
      <dgm:prSet presAssocID="{4467B59D-B75D-46CE-8FBC-1EE3CDE99BDD}" presName="childText" presStyleLbl="conFgAcc1" presStyleIdx="2" presStyleCnt="5" custScaleY="126334">
        <dgm:presLayoutVars>
          <dgm:bulletEnabled val="1"/>
        </dgm:presLayoutVars>
      </dgm:prSet>
      <dgm:spPr/>
    </dgm:pt>
    <dgm:pt modelId="{6447D028-E1AA-4D00-BDB6-E4D1FBE661E9}" type="pres">
      <dgm:prSet presAssocID="{2012B03D-D071-46B2-96A8-CAF6C17DABB8}" presName="spaceBetweenRectangles" presStyleCnt="0"/>
      <dgm:spPr/>
    </dgm:pt>
    <dgm:pt modelId="{BE4820CD-7EF4-4015-B10C-5BC71FDCFEE6}" type="pres">
      <dgm:prSet presAssocID="{DE75A8E0-5604-4642-8A54-4F35A4D7431C}" presName="parentLin" presStyleCnt="0"/>
      <dgm:spPr/>
    </dgm:pt>
    <dgm:pt modelId="{57D01388-6D8F-4EB5-982E-60FF7D50D4E2}" type="pres">
      <dgm:prSet presAssocID="{DE75A8E0-5604-4642-8A54-4F35A4D7431C}" presName="parentLeftMargin" presStyleLbl="node1" presStyleIdx="2" presStyleCnt="5"/>
      <dgm:spPr/>
    </dgm:pt>
    <dgm:pt modelId="{F874193C-F9ED-474D-856D-B9F88345F244}" type="pres">
      <dgm:prSet presAssocID="{DE75A8E0-5604-4642-8A54-4F35A4D7431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2EEC720-EF3A-49D7-8B47-AF44C49400A2}" type="pres">
      <dgm:prSet presAssocID="{DE75A8E0-5604-4642-8A54-4F35A4D7431C}" presName="negativeSpace" presStyleCnt="0"/>
      <dgm:spPr/>
    </dgm:pt>
    <dgm:pt modelId="{2067C794-B582-4F2A-88A3-02D8E3A6FB67}" type="pres">
      <dgm:prSet presAssocID="{DE75A8E0-5604-4642-8A54-4F35A4D7431C}" presName="childText" presStyleLbl="conFgAcc1" presStyleIdx="3" presStyleCnt="5">
        <dgm:presLayoutVars>
          <dgm:bulletEnabled val="1"/>
        </dgm:presLayoutVars>
      </dgm:prSet>
      <dgm:spPr/>
    </dgm:pt>
    <dgm:pt modelId="{A89C59F7-CA22-4361-9AE5-FFD7860B3B5E}" type="pres">
      <dgm:prSet presAssocID="{E4DE98DF-963C-4181-87E4-41EA81DED559}" presName="spaceBetweenRectangles" presStyleCnt="0"/>
      <dgm:spPr/>
    </dgm:pt>
    <dgm:pt modelId="{9F1A5D1E-7FE8-4D84-B665-C9C4CE8FD1F6}" type="pres">
      <dgm:prSet presAssocID="{833A9524-DD4E-4036-BBD5-2CA710455BC9}" presName="parentLin" presStyleCnt="0"/>
      <dgm:spPr/>
    </dgm:pt>
    <dgm:pt modelId="{3595C62E-B7AB-431C-8E75-C4FBFB9A0FA6}" type="pres">
      <dgm:prSet presAssocID="{833A9524-DD4E-4036-BBD5-2CA710455BC9}" presName="parentLeftMargin" presStyleLbl="node1" presStyleIdx="3" presStyleCnt="5"/>
      <dgm:spPr/>
    </dgm:pt>
    <dgm:pt modelId="{406887D3-B147-4637-92B5-8C71B46E09AD}" type="pres">
      <dgm:prSet presAssocID="{833A9524-DD4E-4036-BBD5-2CA710455BC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DF2AB5B-04F7-4DAB-9E23-531DCBD7DAB6}" type="pres">
      <dgm:prSet presAssocID="{833A9524-DD4E-4036-BBD5-2CA710455BC9}" presName="negativeSpace" presStyleCnt="0"/>
      <dgm:spPr/>
    </dgm:pt>
    <dgm:pt modelId="{1B02602F-62FB-4610-A6A0-B4F2143527B9}" type="pres">
      <dgm:prSet presAssocID="{833A9524-DD4E-4036-BBD5-2CA710455BC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63ABB0C-4D0F-4173-B98E-9B44A6041685}" srcId="{738E65A3-6C20-4F5C-88E3-55C0E41E85F4}" destId="{B699B015-BD98-43CA-9588-9083EA2BA582}" srcOrd="0" destOrd="0" parTransId="{AEE386AD-08CB-4246-9009-2924AC2AD2E7}" sibTransId="{6ED3432E-EAC8-41F9-B88A-67208FC6DF28}"/>
    <dgm:cxn modelId="{A608400F-2A5A-47EA-82B0-83B395CBE785}" type="presOf" srcId="{B699B015-BD98-43CA-9588-9083EA2BA582}" destId="{5ECFB3BB-5B56-40C2-973E-E49A022EAF73}" srcOrd="0" destOrd="0" presId="urn:microsoft.com/office/officeart/2005/8/layout/list1"/>
    <dgm:cxn modelId="{18B3311A-9B62-4783-B0C0-9874C396578E}" srcId="{4467B59D-B75D-46CE-8FBC-1EE3CDE99BDD}" destId="{C829DA0B-71FA-4C6B-A5D0-70F427C76FC1}" srcOrd="0" destOrd="0" parTransId="{BD133C40-CFC6-4474-A7FD-CF50C00BE456}" sibTransId="{2C87D18C-B4CF-455C-A098-1A64B97682B7}"/>
    <dgm:cxn modelId="{42A34F1F-9DC1-461A-9101-B198DB1A7B62}" type="presOf" srcId="{4467B59D-B75D-46CE-8FBC-1EE3CDE99BDD}" destId="{6F65947A-1EBC-4C3B-ABDC-B007DB9E07C8}" srcOrd="1" destOrd="0" presId="urn:microsoft.com/office/officeart/2005/8/layout/list1"/>
    <dgm:cxn modelId="{DC04F13A-6635-4766-91FF-BF20F87012B2}" srcId="{B699B015-BD98-43CA-9588-9083EA2BA582}" destId="{1EE09D2C-4085-4270-9DE4-6D5F11A478B2}" srcOrd="1" destOrd="0" parTransId="{65F0AC64-0243-45A0-8146-F3DF36366AD3}" sibTransId="{F8BF0CC8-754B-4F05-B323-1D7D7FA57D54}"/>
    <dgm:cxn modelId="{D84B303C-8329-4533-BFCE-BE71E562EF88}" type="presOf" srcId="{833A9524-DD4E-4036-BBD5-2CA710455BC9}" destId="{3595C62E-B7AB-431C-8E75-C4FBFB9A0FA6}" srcOrd="0" destOrd="0" presId="urn:microsoft.com/office/officeart/2005/8/layout/list1"/>
    <dgm:cxn modelId="{B120415F-2081-45C4-A902-87BBC9F122EE}" type="presOf" srcId="{1EE09D2C-4085-4270-9DE4-6D5F11A478B2}" destId="{F54A2282-4749-4D9A-AC28-9E1A78CF26E8}" srcOrd="0" destOrd="1" presId="urn:microsoft.com/office/officeart/2005/8/layout/list1"/>
    <dgm:cxn modelId="{C7796C62-637B-4DED-8531-BDE6182D3C45}" type="presOf" srcId="{9919AA2E-7FEC-492A-BC55-DCD1102DA2F7}" destId="{1B02602F-62FB-4610-A6A0-B4F2143527B9}" srcOrd="0" destOrd="0" presId="urn:microsoft.com/office/officeart/2005/8/layout/list1"/>
    <dgm:cxn modelId="{10600B63-F524-411A-847B-692EC98C5A29}" srcId="{738E65A3-6C20-4F5C-88E3-55C0E41E85F4}" destId="{E116A00D-2055-4FE0-8D6A-5541D4A5DE2C}" srcOrd="1" destOrd="0" parTransId="{26414E4F-A817-4B4E-8F4C-96F5847E317A}" sibTransId="{D050A66B-DC54-404D-ACAF-7C4EF9D58AFC}"/>
    <dgm:cxn modelId="{CB5A3046-F377-4125-85D0-7C4A51CAADA8}" type="presOf" srcId="{A8968EDE-D2E8-4A75-BDF1-DE2D8C658951}" destId="{2067C794-B582-4F2A-88A3-02D8E3A6FB67}" srcOrd="0" destOrd="0" presId="urn:microsoft.com/office/officeart/2005/8/layout/list1"/>
    <dgm:cxn modelId="{87F97446-82C1-4F06-B7D3-6E45BE3C48D1}" srcId="{738E65A3-6C20-4F5C-88E3-55C0E41E85F4}" destId="{4467B59D-B75D-46CE-8FBC-1EE3CDE99BDD}" srcOrd="2" destOrd="0" parTransId="{37CF57E2-99B8-4550-A6B3-87683B4485AD}" sibTransId="{2012B03D-D071-46B2-96A8-CAF6C17DABB8}"/>
    <dgm:cxn modelId="{FA87C947-1D92-4F12-8369-167F9F528BB5}" srcId="{738E65A3-6C20-4F5C-88E3-55C0E41E85F4}" destId="{DE75A8E0-5604-4642-8A54-4F35A4D7431C}" srcOrd="3" destOrd="0" parTransId="{395638C9-3094-4854-85A4-878EC59EACDD}" sibTransId="{E4DE98DF-963C-4181-87E4-41EA81DED559}"/>
    <dgm:cxn modelId="{F79E554C-952F-420E-91AD-4AC9F60BFFB3}" type="presOf" srcId="{4467B59D-B75D-46CE-8FBC-1EE3CDE99BDD}" destId="{D81D27C2-BB98-4B7C-9527-C86BD96309FA}" srcOrd="0" destOrd="0" presId="urn:microsoft.com/office/officeart/2005/8/layout/list1"/>
    <dgm:cxn modelId="{997E814D-F0FA-46C4-BA3F-524B4F70E9C8}" type="presOf" srcId="{DE75A8E0-5604-4642-8A54-4F35A4D7431C}" destId="{57D01388-6D8F-4EB5-982E-60FF7D50D4E2}" srcOrd="0" destOrd="0" presId="urn:microsoft.com/office/officeart/2005/8/layout/list1"/>
    <dgm:cxn modelId="{02A9814D-C818-4C76-AB7F-C7D8C480F407}" type="presOf" srcId="{DE75A8E0-5604-4642-8A54-4F35A4D7431C}" destId="{F874193C-F9ED-474D-856D-B9F88345F244}" srcOrd="1" destOrd="0" presId="urn:microsoft.com/office/officeart/2005/8/layout/list1"/>
    <dgm:cxn modelId="{600FDA6F-6875-4A9D-8E65-48DF60F14BF0}" type="presOf" srcId="{833A9524-DD4E-4036-BBD5-2CA710455BC9}" destId="{406887D3-B147-4637-92B5-8C71B46E09AD}" srcOrd="1" destOrd="0" presId="urn:microsoft.com/office/officeart/2005/8/layout/list1"/>
    <dgm:cxn modelId="{BF908494-BB79-4C96-A953-9FF3DF81EF2A}" srcId="{E116A00D-2055-4FE0-8D6A-5541D4A5DE2C}" destId="{E93D1FC2-897F-4CEF-8624-BCE0374F849A}" srcOrd="0" destOrd="0" parTransId="{D4B420FC-A1BB-47D0-8165-52C8FDE07429}" sibTransId="{8E1A20D1-3589-45D0-8E64-91280DE12779}"/>
    <dgm:cxn modelId="{394CD4A0-D388-4B4B-A773-3BC0466B36AA}" type="presOf" srcId="{E116A00D-2055-4FE0-8D6A-5541D4A5DE2C}" destId="{BAC95CF1-BA9D-4068-9FE7-04C6E4C8BD8D}" srcOrd="1" destOrd="0" presId="urn:microsoft.com/office/officeart/2005/8/layout/list1"/>
    <dgm:cxn modelId="{A5F33DA1-4E38-414E-91FA-7E127DAB0E7A}" srcId="{833A9524-DD4E-4036-BBD5-2CA710455BC9}" destId="{9919AA2E-7FEC-492A-BC55-DCD1102DA2F7}" srcOrd="0" destOrd="0" parTransId="{82580FAB-EB3F-48D5-BD89-24C745CF5BBF}" sibTransId="{97D3BF6D-C736-469B-9017-1D3F0DFDBE67}"/>
    <dgm:cxn modelId="{832017A3-52FA-4380-8C81-5FEADF6845CB}" srcId="{DE75A8E0-5604-4642-8A54-4F35A4D7431C}" destId="{A8968EDE-D2E8-4A75-BDF1-DE2D8C658951}" srcOrd="0" destOrd="0" parTransId="{25E2F1B3-441D-4677-AE47-9B07464C88FD}" sibTransId="{198423A6-3DFB-4109-923E-7B1035B48D85}"/>
    <dgm:cxn modelId="{D21093BA-852C-4509-B0E2-704B6CC1F3A3}" srcId="{B699B015-BD98-43CA-9588-9083EA2BA582}" destId="{CC0D2849-44BD-4C9A-B117-D17F1F63AA88}" srcOrd="0" destOrd="0" parTransId="{F232501D-21FF-4C34-BE02-48DA8ACB91C4}" sibTransId="{D00F9B9C-33C4-4207-ABF5-4A783F703DAF}"/>
    <dgm:cxn modelId="{596859C2-A892-4A54-BC6A-4EB631924911}" type="presOf" srcId="{738E65A3-6C20-4F5C-88E3-55C0E41E85F4}" destId="{83DBF90A-7BEC-4CFC-9151-2AF51B03EAEF}" srcOrd="0" destOrd="0" presId="urn:microsoft.com/office/officeart/2005/8/layout/list1"/>
    <dgm:cxn modelId="{F27F8DD4-7A26-4853-83F3-1B3FE203207A}" type="presOf" srcId="{E116A00D-2055-4FE0-8D6A-5541D4A5DE2C}" destId="{E33A73CF-269A-465F-9F35-DFF14032F154}" srcOrd="0" destOrd="0" presId="urn:microsoft.com/office/officeart/2005/8/layout/list1"/>
    <dgm:cxn modelId="{930856DB-E48D-459C-B9D9-42B43076CC92}" type="presOf" srcId="{CC0D2849-44BD-4C9A-B117-D17F1F63AA88}" destId="{F54A2282-4749-4D9A-AC28-9E1A78CF26E8}" srcOrd="0" destOrd="0" presId="urn:microsoft.com/office/officeart/2005/8/layout/list1"/>
    <dgm:cxn modelId="{6F55A8E6-F3BA-47D2-AF4A-69783AD41233}" type="presOf" srcId="{B699B015-BD98-43CA-9588-9083EA2BA582}" destId="{4462F09E-B8BF-4D68-987C-49DA0DDF10BD}" srcOrd="1" destOrd="0" presId="urn:microsoft.com/office/officeart/2005/8/layout/list1"/>
    <dgm:cxn modelId="{ABCD24ED-C0F8-4B11-B451-B2469A74753D}" type="presOf" srcId="{E93D1FC2-897F-4CEF-8624-BCE0374F849A}" destId="{30B76B47-25A3-4398-9C6A-11491551CFF6}" srcOrd="0" destOrd="0" presId="urn:microsoft.com/office/officeart/2005/8/layout/list1"/>
    <dgm:cxn modelId="{257BBAEF-83BC-4537-B3A1-93EFFADD566E}" type="presOf" srcId="{C829DA0B-71FA-4C6B-A5D0-70F427C76FC1}" destId="{D154AF89-B29E-4302-9D74-ADD3C17184D0}" srcOrd="0" destOrd="0" presId="urn:microsoft.com/office/officeart/2005/8/layout/list1"/>
    <dgm:cxn modelId="{569E99F8-8156-42C2-B2F9-DB8D0B99E0EA}" srcId="{738E65A3-6C20-4F5C-88E3-55C0E41E85F4}" destId="{833A9524-DD4E-4036-BBD5-2CA710455BC9}" srcOrd="4" destOrd="0" parTransId="{3C52934C-8217-4566-956C-F296710D6A94}" sibTransId="{4BF2C92C-1662-4088-9E92-A339E81E02C8}"/>
    <dgm:cxn modelId="{C9443FB5-739F-4CA8-8A7B-40CB75A66C8E}" type="presParOf" srcId="{83DBF90A-7BEC-4CFC-9151-2AF51B03EAEF}" destId="{57724325-2A02-416D-AC9B-07845D8808FF}" srcOrd="0" destOrd="0" presId="urn:microsoft.com/office/officeart/2005/8/layout/list1"/>
    <dgm:cxn modelId="{EB573343-6419-4A28-A3AD-890A0C17F52B}" type="presParOf" srcId="{57724325-2A02-416D-AC9B-07845D8808FF}" destId="{5ECFB3BB-5B56-40C2-973E-E49A022EAF73}" srcOrd="0" destOrd="0" presId="urn:microsoft.com/office/officeart/2005/8/layout/list1"/>
    <dgm:cxn modelId="{3955C4D7-CF50-4C08-A952-A5D51157AF1F}" type="presParOf" srcId="{57724325-2A02-416D-AC9B-07845D8808FF}" destId="{4462F09E-B8BF-4D68-987C-49DA0DDF10BD}" srcOrd="1" destOrd="0" presId="urn:microsoft.com/office/officeart/2005/8/layout/list1"/>
    <dgm:cxn modelId="{59DD9C79-4A94-40C8-BA00-994FF6862F5C}" type="presParOf" srcId="{83DBF90A-7BEC-4CFC-9151-2AF51B03EAEF}" destId="{822BD08A-9DC6-43CF-A71F-424516D5C27A}" srcOrd="1" destOrd="0" presId="urn:microsoft.com/office/officeart/2005/8/layout/list1"/>
    <dgm:cxn modelId="{C79598EF-4413-48A7-9B10-9567387E93EC}" type="presParOf" srcId="{83DBF90A-7BEC-4CFC-9151-2AF51B03EAEF}" destId="{F54A2282-4749-4D9A-AC28-9E1A78CF26E8}" srcOrd="2" destOrd="0" presId="urn:microsoft.com/office/officeart/2005/8/layout/list1"/>
    <dgm:cxn modelId="{FAC80D1A-718E-4B2F-866D-90FF4626E276}" type="presParOf" srcId="{83DBF90A-7BEC-4CFC-9151-2AF51B03EAEF}" destId="{63F59D39-6F13-4D46-93CC-9FEA2DB1A147}" srcOrd="3" destOrd="0" presId="urn:microsoft.com/office/officeart/2005/8/layout/list1"/>
    <dgm:cxn modelId="{A6774059-892D-4F97-A905-523CF109C957}" type="presParOf" srcId="{83DBF90A-7BEC-4CFC-9151-2AF51B03EAEF}" destId="{AD38CEB7-B47D-4344-AEBA-306D93627EC3}" srcOrd="4" destOrd="0" presId="urn:microsoft.com/office/officeart/2005/8/layout/list1"/>
    <dgm:cxn modelId="{6743BF0D-0DEF-459F-93A8-3FE34547C55D}" type="presParOf" srcId="{AD38CEB7-B47D-4344-AEBA-306D93627EC3}" destId="{E33A73CF-269A-465F-9F35-DFF14032F154}" srcOrd="0" destOrd="0" presId="urn:microsoft.com/office/officeart/2005/8/layout/list1"/>
    <dgm:cxn modelId="{9B4B4886-F845-4BA0-9113-257F88FF8FFC}" type="presParOf" srcId="{AD38CEB7-B47D-4344-AEBA-306D93627EC3}" destId="{BAC95CF1-BA9D-4068-9FE7-04C6E4C8BD8D}" srcOrd="1" destOrd="0" presId="urn:microsoft.com/office/officeart/2005/8/layout/list1"/>
    <dgm:cxn modelId="{85EF99AB-92D3-4034-BFCE-672597528BE2}" type="presParOf" srcId="{83DBF90A-7BEC-4CFC-9151-2AF51B03EAEF}" destId="{D8ECC50C-E9AF-45CD-9768-F0C83000711E}" srcOrd="5" destOrd="0" presId="urn:microsoft.com/office/officeart/2005/8/layout/list1"/>
    <dgm:cxn modelId="{A2452218-537E-4ED7-9647-DE07ADB5B9BD}" type="presParOf" srcId="{83DBF90A-7BEC-4CFC-9151-2AF51B03EAEF}" destId="{30B76B47-25A3-4398-9C6A-11491551CFF6}" srcOrd="6" destOrd="0" presId="urn:microsoft.com/office/officeart/2005/8/layout/list1"/>
    <dgm:cxn modelId="{B50F2AD4-548D-4604-BE76-3C44EB1EE3F1}" type="presParOf" srcId="{83DBF90A-7BEC-4CFC-9151-2AF51B03EAEF}" destId="{B781D7CE-0231-45A7-9923-6BA51518745C}" srcOrd="7" destOrd="0" presId="urn:microsoft.com/office/officeart/2005/8/layout/list1"/>
    <dgm:cxn modelId="{8729F5CC-3E67-4928-8AAC-BE5A689ADA37}" type="presParOf" srcId="{83DBF90A-7BEC-4CFC-9151-2AF51B03EAEF}" destId="{5A948FA5-5A6B-4AB6-94FA-4746CFCFDA31}" srcOrd="8" destOrd="0" presId="urn:microsoft.com/office/officeart/2005/8/layout/list1"/>
    <dgm:cxn modelId="{9AA7D983-91F2-480E-9BF0-50DD0B364BA2}" type="presParOf" srcId="{5A948FA5-5A6B-4AB6-94FA-4746CFCFDA31}" destId="{D81D27C2-BB98-4B7C-9527-C86BD96309FA}" srcOrd="0" destOrd="0" presId="urn:microsoft.com/office/officeart/2005/8/layout/list1"/>
    <dgm:cxn modelId="{AD7D9945-8F2A-4514-94AE-516CD295BD15}" type="presParOf" srcId="{5A948FA5-5A6B-4AB6-94FA-4746CFCFDA31}" destId="{6F65947A-1EBC-4C3B-ABDC-B007DB9E07C8}" srcOrd="1" destOrd="0" presId="urn:microsoft.com/office/officeart/2005/8/layout/list1"/>
    <dgm:cxn modelId="{EDC803F2-3489-49D8-B78C-BD38828F7EAC}" type="presParOf" srcId="{83DBF90A-7BEC-4CFC-9151-2AF51B03EAEF}" destId="{5383DE74-2614-406D-B55F-236E52CBB4DA}" srcOrd="9" destOrd="0" presId="urn:microsoft.com/office/officeart/2005/8/layout/list1"/>
    <dgm:cxn modelId="{1BDF96A1-8CE2-4485-B273-23075E47E12B}" type="presParOf" srcId="{83DBF90A-7BEC-4CFC-9151-2AF51B03EAEF}" destId="{D154AF89-B29E-4302-9D74-ADD3C17184D0}" srcOrd="10" destOrd="0" presId="urn:microsoft.com/office/officeart/2005/8/layout/list1"/>
    <dgm:cxn modelId="{E21F46BC-3674-4109-83EB-5353C76E7D79}" type="presParOf" srcId="{83DBF90A-7BEC-4CFC-9151-2AF51B03EAEF}" destId="{6447D028-E1AA-4D00-BDB6-E4D1FBE661E9}" srcOrd="11" destOrd="0" presId="urn:microsoft.com/office/officeart/2005/8/layout/list1"/>
    <dgm:cxn modelId="{7F39F48B-7C1D-47A6-908E-D49267A6542E}" type="presParOf" srcId="{83DBF90A-7BEC-4CFC-9151-2AF51B03EAEF}" destId="{BE4820CD-7EF4-4015-B10C-5BC71FDCFEE6}" srcOrd="12" destOrd="0" presId="urn:microsoft.com/office/officeart/2005/8/layout/list1"/>
    <dgm:cxn modelId="{E392C38A-6948-4CAD-8BF1-D6F9C2B41356}" type="presParOf" srcId="{BE4820CD-7EF4-4015-B10C-5BC71FDCFEE6}" destId="{57D01388-6D8F-4EB5-982E-60FF7D50D4E2}" srcOrd="0" destOrd="0" presId="urn:microsoft.com/office/officeart/2005/8/layout/list1"/>
    <dgm:cxn modelId="{7A432626-06CE-4717-821F-7C53C77C4D8B}" type="presParOf" srcId="{BE4820CD-7EF4-4015-B10C-5BC71FDCFEE6}" destId="{F874193C-F9ED-474D-856D-B9F88345F244}" srcOrd="1" destOrd="0" presId="urn:microsoft.com/office/officeart/2005/8/layout/list1"/>
    <dgm:cxn modelId="{5BFFC496-7C16-4304-8610-6D224646A484}" type="presParOf" srcId="{83DBF90A-7BEC-4CFC-9151-2AF51B03EAEF}" destId="{72EEC720-EF3A-49D7-8B47-AF44C49400A2}" srcOrd="13" destOrd="0" presId="urn:microsoft.com/office/officeart/2005/8/layout/list1"/>
    <dgm:cxn modelId="{AA5727DD-783B-4DDD-8250-47204D6DEE15}" type="presParOf" srcId="{83DBF90A-7BEC-4CFC-9151-2AF51B03EAEF}" destId="{2067C794-B582-4F2A-88A3-02D8E3A6FB67}" srcOrd="14" destOrd="0" presId="urn:microsoft.com/office/officeart/2005/8/layout/list1"/>
    <dgm:cxn modelId="{3B16493D-59C7-48A6-A637-DD93CD7980E7}" type="presParOf" srcId="{83DBF90A-7BEC-4CFC-9151-2AF51B03EAEF}" destId="{A89C59F7-CA22-4361-9AE5-FFD7860B3B5E}" srcOrd="15" destOrd="0" presId="urn:microsoft.com/office/officeart/2005/8/layout/list1"/>
    <dgm:cxn modelId="{FF8B8E2B-DB8B-4BA7-8EE5-282B7AB6AC96}" type="presParOf" srcId="{83DBF90A-7BEC-4CFC-9151-2AF51B03EAEF}" destId="{9F1A5D1E-7FE8-4D84-B665-C9C4CE8FD1F6}" srcOrd="16" destOrd="0" presId="urn:microsoft.com/office/officeart/2005/8/layout/list1"/>
    <dgm:cxn modelId="{03875DF3-396C-4BC1-A2B5-079B20B38DE0}" type="presParOf" srcId="{9F1A5D1E-7FE8-4D84-B665-C9C4CE8FD1F6}" destId="{3595C62E-B7AB-431C-8E75-C4FBFB9A0FA6}" srcOrd="0" destOrd="0" presId="urn:microsoft.com/office/officeart/2005/8/layout/list1"/>
    <dgm:cxn modelId="{72264718-CE69-41DB-B79F-A776AC37A350}" type="presParOf" srcId="{9F1A5D1E-7FE8-4D84-B665-C9C4CE8FD1F6}" destId="{406887D3-B147-4637-92B5-8C71B46E09AD}" srcOrd="1" destOrd="0" presId="urn:microsoft.com/office/officeart/2005/8/layout/list1"/>
    <dgm:cxn modelId="{2A262A4B-9A7B-41E9-8DCF-4D21EC525966}" type="presParOf" srcId="{83DBF90A-7BEC-4CFC-9151-2AF51B03EAEF}" destId="{CDF2AB5B-04F7-4DAB-9E23-531DCBD7DAB6}" srcOrd="17" destOrd="0" presId="urn:microsoft.com/office/officeart/2005/8/layout/list1"/>
    <dgm:cxn modelId="{66DED8A3-B4FA-490D-A397-6D18B2C2E01D}" type="presParOf" srcId="{83DBF90A-7BEC-4CFC-9151-2AF51B03EAEF}" destId="{1B02602F-62FB-4610-A6A0-B4F2143527B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A2282-4749-4D9A-AC28-9E1A78CF26E8}">
      <dsp:nvSpPr>
        <dsp:cNvPr id="0" name=""/>
        <dsp:cNvSpPr/>
      </dsp:nvSpPr>
      <dsp:spPr>
        <a:xfrm>
          <a:off x="0" y="235932"/>
          <a:ext cx="11593947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819" tIns="249936" rIns="89981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latin typeface="+mn-lt"/>
            </a:rPr>
            <a:t>Provision of all </a:t>
          </a:r>
          <a:r>
            <a:rPr lang="en-IN" sz="1800" b="1" kern="1200" dirty="0">
              <a:latin typeface="+mn-lt"/>
            </a:rPr>
            <a:t>56 mandatory services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Increase in delivery of </a:t>
          </a:r>
          <a:r>
            <a:rPr lang="en-IN" sz="1800" b="1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total e-Services</a:t>
          </a:r>
          <a:endParaRPr lang="en-IN" sz="1800" b="1" kern="1200" dirty="0">
            <a:latin typeface="+mn-lt"/>
          </a:endParaRPr>
        </a:p>
      </dsp:txBody>
      <dsp:txXfrm>
        <a:off x="0" y="235932"/>
        <a:ext cx="11593947" cy="926100"/>
      </dsp:txXfrm>
    </dsp:sp>
    <dsp:sp modelId="{4462F09E-B8BF-4D68-987C-49DA0DDF10BD}">
      <dsp:nvSpPr>
        <dsp:cNvPr id="0" name=""/>
        <dsp:cNvSpPr/>
      </dsp:nvSpPr>
      <dsp:spPr>
        <a:xfrm>
          <a:off x="579697" y="58812"/>
          <a:ext cx="811576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757" tIns="0" rIns="3067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IN" sz="2000" b="1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Saturation of e-Services</a:t>
          </a:r>
          <a:endParaRPr lang="en-IN" sz="2000" kern="1200" dirty="0">
            <a:latin typeface="+mn-lt"/>
          </a:endParaRPr>
        </a:p>
      </dsp:txBody>
      <dsp:txXfrm>
        <a:off x="596990" y="76105"/>
        <a:ext cx="8081176" cy="319654"/>
      </dsp:txXfrm>
    </dsp:sp>
    <dsp:sp modelId="{30B76B47-25A3-4398-9C6A-11491551CFF6}">
      <dsp:nvSpPr>
        <dsp:cNvPr id="0" name=""/>
        <dsp:cNvSpPr/>
      </dsp:nvSpPr>
      <dsp:spPr>
        <a:xfrm>
          <a:off x="0" y="1403952"/>
          <a:ext cx="11593947" cy="88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819" tIns="249936" rIns="89981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1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Adoption of integrated service delivery portals </a:t>
          </a:r>
          <a:r>
            <a:rPr lang="en-IN" sz="1800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provides multiple benefits including faster rollout of services, consistent interfaces, reduced friction and increased trust</a:t>
          </a:r>
          <a:endParaRPr lang="en-IN" sz="1800" kern="1200" dirty="0">
            <a:latin typeface="+mn-lt"/>
          </a:endParaRPr>
        </a:p>
      </dsp:txBody>
      <dsp:txXfrm>
        <a:off x="0" y="1403952"/>
        <a:ext cx="11593947" cy="888300"/>
      </dsp:txXfrm>
    </dsp:sp>
    <dsp:sp modelId="{BAC95CF1-BA9D-4068-9FE7-04C6E4C8BD8D}">
      <dsp:nvSpPr>
        <dsp:cNvPr id="0" name=""/>
        <dsp:cNvSpPr/>
      </dsp:nvSpPr>
      <dsp:spPr>
        <a:xfrm>
          <a:off x="579697" y="1226832"/>
          <a:ext cx="811576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757" tIns="0" rIns="3067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IN" sz="2000" b="1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Rise in use of Integrated / Centralized Portals for delivery of e-Services</a:t>
          </a:r>
          <a:endParaRPr lang="en-IN" sz="2000" kern="1200" dirty="0">
            <a:latin typeface="+mn-lt"/>
          </a:endParaRPr>
        </a:p>
      </dsp:txBody>
      <dsp:txXfrm>
        <a:off x="596990" y="1244125"/>
        <a:ext cx="8081176" cy="319654"/>
      </dsp:txXfrm>
    </dsp:sp>
    <dsp:sp modelId="{D154AF89-B29E-4302-9D74-ADD3C17184D0}">
      <dsp:nvSpPr>
        <dsp:cNvPr id="0" name=""/>
        <dsp:cNvSpPr/>
      </dsp:nvSpPr>
      <dsp:spPr>
        <a:xfrm>
          <a:off x="0" y="2534172"/>
          <a:ext cx="11593947" cy="8118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819" tIns="249936" rIns="89981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Timely provision of e-services to the citizens as per their requirement, based on their </a:t>
          </a:r>
          <a:r>
            <a:rPr lang="en-IN" sz="1800" b="1" kern="1200" dirty="0"/>
            <a:t>lifecycle approach</a:t>
          </a:r>
          <a:endParaRPr lang="en-IN" sz="1800" b="1" kern="1200" dirty="0">
            <a:latin typeface="+mn-lt"/>
          </a:endParaRPr>
        </a:p>
      </dsp:txBody>
      <dsp:txXfrm>
        <a:off x="0" y="2534172"/>
        <a:ext cx="11593947" cy="811822"/>
      </dsp:txXfrm>
    </dsp:sp>
    <dsp:sp modelId="{6F65947A-1EBC-4C3B-ABDC-B007DB9E07C8}">
      <dsp:nvSpPr>
        <dsp:cNvPr id="0" name=""/>
        <dsp:cNvSpPr/>
      </dsp:nvSpPr>
      <dsp:spPr>
        <a:xfrm>
          <a:off x="579697" y="2357052"/>
          <a:ext cx="811576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757" tIns="0" rIns="3067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IN" sz="2000" b="1" kern="1200" dirty="0"/>
            <a:t>Suo-moto entitlement-based delivery of services</a:t>
          </a:r>
          <a:endParaRPr lang="en-IN" sz="2000" kern="1200" dirty="0">
            <a:latin typeface="+mn-lt"/>
          </a:endParaRPr>
        </a:p>
      </dsp:txBody>
      <dsp:txXfrm>
        <a:off x="596990" y="2374345"/>
        <a:ext cx="8081176" cy="319654"/>
      </dsp:txXfrm>
    </dsp:sp>
    <dsp:sp modelId="{2067C794-B582-4F2A-88A3-02D8E3A6FB67}">
      <dsp:nvSpPr>
        <dsp:cNvPr id="0" name=""/>
        <dsp:cNvSpPr/>
      </dsp:nvSpPr>
      <dsp:spPr>
        <a:xfrm>
          <a:off x="0" y="3587914"/>
          <a:ext cx="11593947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819" tIns="249936" rIns="89981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0" kern="1200" dirty="0">
              <a:latin typeface="+mn-lt"/>
            </a:rPr>
            <a:t>More services to be provided </a:t>
          </a:r>
          <a:r>
            <a:rPr lang="en-IN" sz="1800" b="1" kern="1200" dirty="0">
              <a:latin typeface="+mn-lt"/>
            </a:rPr>
            <a:t>facelessly</a:t>
          </a:r>
          <a:r>
            <a:rPr lang="en-IN" sz="1800" b="0" kern="1200" dirty="0">
              <a:latin typeface="+mn-lt"/>
            </a:rPr>
            <a:t>, without any human interaction</a:t>
          </a:r>
        </a:p>
      </dsp:txBody>
      <dsp:txXfrm>
        <a:off x="0" y="3587914"/>
        <a:ext cx="11593947" cy="642600"/>
      </dsp:txXfrm>
    </dsp:sp>
    <dsp:sp modelId="{F874193C-F9ED-474D-856D-B9F88345F244}">
      <dsp:nvSpPr>
        <dsp:cNvPr id="0" name=""/>
        <dsp:cNvSpPr/>
      </dsp:nvSpPr>
      <dsp:spPr>
        <a:xfrm>
          <a:off x="579697" y="3410794"/>
          <a:ext cx="811576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757" tIns="0" rIns="3067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Rise in number of services provided facelessly</a:t>
          </a:r>
        </a:p>
      </dsp:txBody>
      <dsp:txXfrm>
        <a:off x="596990" y="3428087"/>
        <a:ext cx="8081176" cy="319654"/>
      </dsp:txXfrm>
    </dsp:sp>
    <dsp:sp modelId="{1B02602F-62FB-4610-A6A0-B4F2143527B9}">
      <dsp:nvSpPr>
        <dsp:cNvPr id="0" name=""/>
        <dsp:cNvSpPr/>
      </dsp:nvSpPr>
      <dsp:spPr>
        <a:xfrm>
          <a:off x="0" y="4472434"/>
          <a:ext cx="11593947" cy="88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819" tIns="249936" rIns="89981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b="1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Improved scores </a:t>
          </a:r>
          <a:r>
            <a:rPr lang="en-IN" sz="1800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across all parameters reflects the work done towards adoption of standards for uniformity in governance. </a:t>
          </a:r>
          <a:r>
            <a:rPr lang="en-US" sz="1800" kern="1200" dirty="0">
              <a:effectLst/>
              <a:latin typeface="+mn-lt"/>
              <a:cs typeface="Times New Roman" panose="02020603050405020304" pitchFamily="18" charset="0"/>
            </a:rPr>
            <a:t>Especially, improved score of service portals at par with state portal (~0.6)</a:t>
          </a:r>
          <a:endParaRPr lang="en-IN" sz="1800" kern="1200" dirty="0">
            <a:latin typeface="+mn-lt"/>
          </a:endParaRPr>
        </a:p>
      </dsp:txBody>
      <dsp:txXfrm>
        <a:off x="0" y="4472434"/>
        <a:ext cx="11593947" cy="888300"/>
      </dsp:txXfrm>
    </dsp:sp>
    <dsp:sp modelId="{406887D3-B147-4637-92B5-8C71B46E09AD}">
      <dsp:nvSpPr>
        <dsp:cNvPr id="0" name=""/>
        <dsp:cNvSpPr/>
      </dsp:nvSpPr>
      <dsp:spPr>
        <a:xfrm>
          <a:off x="579697" y="4295314"/>
          <a:ext cx="811576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757" tIns="0" rIns="3067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IN" sz="2000" b="1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Improvement in scores of all seven assessment parameters</a:t>
          </a:r>
          <a:endParaRPr lang="en-IN" sz="2000" kern="1200" dirty="0">
            <a:latin typeface="+mn-lt"/>
          </a:endParaRPr>
        </a:p>
      </dsp:txBody>
      <dsp:txXfrm>
        <a:off x="596990" y="4312607"/>
        <a:ext cx="8081176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822E40-ADC6-CB56-BAC0-E15A72765B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700BB-25D0-0C16-B66D-6BEB23A6AC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5D67C-846B-4B28-814B-D65F38444133}" type="datetimeFigureOut">
              <a:rPr lang="en-IN" smtClean="0"/>
              <a:t>18-01-2023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78CEC-4B8E-16C6-E8C9-7B8AEA5FB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16536-47EC-F8EF-6056-5B09FDCA61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69650-1DBF-4272-A2AD-FD99A60601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15624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9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7840" cy="4669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635E2-2495-4AF7-A0EE-9A100CD870A6}" type="datetimeFigureOut">
              <a:rPr lang="en-IN" smtClean="0"/>
              <a:t>18-01-2023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29429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C915B-7E17-401A-8C19-7105767187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9536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928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165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5400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25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BD631-5CEF-4150-89C0-DB3F116A4E62}" type="datetime1">
              <a:rPr lang="en-US" smtClean="0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DD79-D4E6-C1B5-561C-917C9420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0BFE1-01F2-283F-1392-766ED24AB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C15DB-B47B-6BA6-1746-72C03E9B0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C6BB4B-6B33-2F99-D43C-AB6863ECA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AFFC4-51DF-EFC6-189C-B03000A7D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EEE9A-E49E-4D58-1EE5-F90761F7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337B-A901-4BCC-8DE4-7488BED2C51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0E8243-06FA-82BD-7208-B4F246DA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F0BC9-1127-11DA-8921-2978D729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3BDA-6DDC-4D25-93A0-16FF615060D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5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6345-0579-558D-096E-3C61CA52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6FC96-4C5B-60E8-D691-5CE4FBD21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337B-A901-4BCC-8DE4-7488BED2C51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47963-421C-E59E-C58C-9373F1F5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F985B-E5EB-CF03-9F57-9FEF94334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3BDA-6DDC-4D25-93A0-16FF615060D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95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D1F7C-FF23-B513-E04A-12BC57829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337B-A901-4BCC-8DE4-7488BED2C51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FB2C8D-91A1-9599-BE59-85649E48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03496-2F92-D1BB-B4B3-27281198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3BDA-6DDC-4D25-93A0-16FF615060D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39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EAF5-D068-107B-072E-B042B76A6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AA342-D0A1-2F05-C094-528E10944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8DF31-31A8-4650-074D-47C79923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507AF-35FF-62B3-DDB7-0B2990E80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337B-A901-4BCC-8DE4-7488BED2C51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DB049-DB02-130E-9DB1-7A415366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BACA3-905C-3D0C-084F-3604FD64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3BDA-6DDC-4D25-93A0-16FF615060D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64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B0741-D836-A0B9-9243-4853901E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BA57B-08D1-A079-2F64-9A356C8D4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FCAE2-40B2-E557-12EC-B06AE65E5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20FEF-327F-1D99-73F9-A02C2267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337B-A901-4BCC-8DE4-7488BED2C51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231FA-855E-41BB-8AB8-8C010A22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8ACA1-E044-DA4F-1FF2-8BDF127C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3BDA-6DDC-4D25-93A0-16FF615060D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3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984C-DE95-75F3-05F8-341EA76B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E8642-A653-7753-BA7B-9DFB3529B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557B5-AC92-4EFE-A89D-B37D140B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337B-A901-4BCC-8DE4-7488BED2C51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20E66-7420-6F59-E868-BB697C77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9F137-49CE-78C9-C088-3363DD70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3BDA-6DDC-4D25-93A0-16FF615060D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01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BC1F65-BFA9-6639-E59F-5000703A2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A8599-D039-300F-3C57-A6ABFD05C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57835-F264-D8F1-FB6A-1303A335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337B-A901-4BCC-8DE4-7488BED2C51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A04C3-8A21-F7BA-D9B4-EA71EA91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3FBD2-1145-AF8D-232B-B5FAEC51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3BDA-6DDC-4D25-93A0-16FF615060D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4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0091DA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3BF5C-177D-47EF-B9BD-AC79663D453E}" type="datetime1">
              <a:rPr lang="en-US" smtClean="0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F49D-350E-4552-B479-AB9CBBE4F066}" type="datetime1">
              <a:rPr lang="en-US" smtClean="0"/>
              <a:t>1/18/2023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3099816"/>
            <a:ext cx="12192000" cy="1880870"/>
          </a:xfrm>
          <a:custGeom>
            <a:avLst/>
            <a:gdLst/>
            <a:ahLst/>
            <a:cxnLst/>
            <a:rect l="l" t="t" r="r" b="b"/>
            <a:pathLst>
              <a:path w="12192000" h="1880870">
                <a:moveTo>
                  <a:pt x="12192000" y="0"/>
                </a:moveTo>
                <a:lnTo>
                  <a:pt x="0" y="0"/>
                </a:lnTo>
                <a:lnTo>
                  <a:pt x="0" y="1880616"/>
                </a:lnTo>
                <a:lnTo>
                  <a:pt x="12192000" y="1880616"/>
                </a:lnTo>
                <a:lnTo>
                  <a:pt x="12192000" y="0"/>
                </a:lnTo>
                <a:close/>
              </a:path>
            </a:pathLst>
          </a:custGeom>
          <a:solidFill>
            <a:srgbClr val="464646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AE9B-64BE-4AC3-ABBD-A02EF42D3232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C6E4B-7046-4C9C-AF9E-484F2DC9919F}" type="datetime1">
              <a:rPr lang="en-US" smtClean="0"/>
              <a:t>1/18/2023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CEAF-FD23-899E-8971-ED847465B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27401-B03D-BD0D-8BD5-D1C364135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8C83-A721-87FC-D2B4-FCDAD348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337B-A901-4BCC-8DE4-7488BED2C51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CA70E-26D7-8A52-3FB8-07A5C96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D841B-8693-C28A-7DDC-6FD5BBEF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3BDA-6DDC-4D25-93A0-16FF615060D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2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294E-2392-6A70-629E-792BEBAA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F1B76-3341-941E-C1E7-709BFEAFA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E06E2-333A-2555-4B2C-9A1A6A40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337B-A901-4BCC-8DE4-7488BED2C51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6A2C7-9C84-522C-9A7C-BD27CD7A3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FDD8E-FC42-58E5-584A-BB9B4B2F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3BDA-6DDC-4D25-93A0-16FF615060D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AD64-6A02-E00D-3F43-A6E6BE76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56AF2-1046-D027-EA12-4EACE599D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2F640-5C6F-A296-C739-84DF42F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337B-A901-4BCC-8DE4-7488BED2C51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DA772-785C-3389-0E2D-6671B088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0A6E-120F-8CAA-F9FC-05F95B96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3BDA-6DDC-4D25-93A0-16FF615060D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5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387C7-8AF5-B31D-DB4B-AE82579CB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39F5E-A430-B0DD-3A60-0CDD941C4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23154-8476-53E3-90EC-4FE68220C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59C55-5D73-CADD-4F93-A35F1640C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337B-A901-4BCC-8DE4-7488BED2C51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DF8C6-33BF-0AA7-2039-9C37FC9B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3ED41-CE04-6878-A61B-5972AECD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3BDA-6DDC-4D25-93A0-16FF615060D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7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2855"/>
            <a:ext cx="12192000" cy="22860"/>
          </a:xfrm>
          <a:custGeom>
            <a:avLst/>
            <a:gdLst/>
            <a:ahLst/>
            <a:cxnLst/>
            <a:rect l="l" t="t" r="r" b="b"/>
            <a:pathLst>
              <a:path w="12192000" h="22859">
                <a:moveTo>
                  <a:pt x="0" y="22860"/>
                </a:moveTo>
                <a:lnTo>
                  <a:pt x="12192000" y="22860"/>
                </a:lnTo>
                <a:lnTo>
                  <a:pt x="1219200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16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19125"/>
          </a:xfrm>
          <a:custGeom>
            <a:avLst/>
            <a:gdLst/>
            <a:ahLst/>
            <a:cxnLst/>
            <a:rect l="l" t="t" r="r" b="b"/>
            <a:pathLst>
              <a:path w="12192000" h="619125">
                <a:moveTo>
                  <a:pt x="0" y="618743"/>
                </a:moveTo>
                <a:lnTo>
                  <a:pt x="12192000" y="618743"/>
                </a:lnTo>
                <a:lnTo>
                  <a:pt x="12192000" y="0"/>
                </a:lnTo>
                <a:lnTo>
                  <a:pt x="0" y="0"/>
                </a:lnTo>
                <a:lnTo>
                  <a:pt x="0" y="618743"/>
                </a:lnTo>
                <a:close/>
              </a:path>
            </a:pathLst>
          </a:custGeom>
          <a:solidFill>
            <a:srgbClr val="164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18744"/>
            <a:ext cx="12192000" cy="134620"/>
          </a:xfrm>
          <a:custGeom>
            <a:avLst/>
            <a:gdLst/>
            <a:ahLst/>
            <a:cxnLst/>
            <a:rect l="l" t="t" r="r" b="b"/>
            <a:pathLst>
              <a:path w="12192000" h="134620">
                <a:moveTo>
                  <a:pt x="12192000" y="0"/>
                </a:moveTo>
                <a:lnTo>
                  <a:pt x="0" y="0"/>
                </a:lnTo>
                <a:lnTo>
                  <a:pt x="0" y="134112"/>
                </a:lnTo>
                <a:lnTo>
                  <a:pt x="12192000" y="1341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18744"/>
            <a:ext cx="12192000" cy="134620"/>
          </a:xfrm>
          <a:custGeom>
            <a:avLst/>
            <a:gdLst/>
            <a:ahLst/>
            <a:cxnLst/>
            <a:rect l="l" t="t" r="r" b="b"/>
            <a:pathLst>
              <a:path w="12192000" h="134620">
                <a:moveTo>
                  <a:pt x="0" y="134112"/>
                </a:moveTo>
                <a:lnTo>
                  <a:pt x="12192000" y="134112"/>
                </a:lnTo>
                <a:lnTo>
                  <a:pt x="12192000" y="0"/>
                </a:lnTo>
                <a:lnTo>
                  <a:pt x="0" y="0"/>
                </a:lnTo>
                <a:lnTo>
                  <a:pt x="0" y="134112"/>
                </a:lnTo>
                <a:close/>
              </a:path>
            </a:pathLst>
          </a:custGeom>
          <a:ln w="12700">
            <a:solidFill>
              <a:srgbClr val="009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52288" y="3660088"/>
            <a:ext cx="2487422" cy="697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9292" y="1503680"/>
            <a:ext cx="11313414" cy="4385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0091DA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9A73-31C3-4D04-9A3C-70DE3F833EB2}" type="datetime1">
              <a:rPr lang="en-US" smtClean="0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07038" y="6602469"/>
            <a:ext cx="2165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338D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93DA36-1785-1F6D-4FD6-333209CE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919A3-8043-4085-C206-A41A4DB0A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E0925-C390-B18E-F1DD-39073F9E2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F337B-A901-4BCC-8DE4-7488BED2C51D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99BCE-CAA4-8192-5B8B-27816AC06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2DC11-8202-2EF3-1D0A-AB6DC7959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23BDA-6DDC-4D25-93A0-16FF615060D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0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openxmlformats.org/officeDocument/2006/relationships/image" Target="../media/image4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E768-910C-4C6A-71AA-63038183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2303378"/>
            <a:ext cx="9144000" cy="2697163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tx2"/>
                </a:solidFill>
              </a:rPr>
              <a:t>National e-Governance Service Delivery Assessment (</a:t>
            </a:r>
            <a:r>
              <a:rPr lang="en-IN" b="1" dirty="0" err="1">
                <a:solidFill>
                  <a:schemeClr val="tx2"/>
                </a:solidFill>
              </a:rPr>
              <a:t>NeSDA</a:t>
            </a:r>
            <a:r>
              <a:rPr lang="en-IN" b="1" dirty="0">
                <a:solidFill>
                  <a:schemeClr val="tx2"/>
                </a:solidFill>
              </a:rPr>
              <a:t>)</a:t>
            </a:r>
            <a:br>
              <a:rPr lang="en-IN" b="1" dirty="0">
                <a:solidFill>
                  <a:schemeClr val="tx2"/>
                </a:solidFill>
              </a:rPr>
            </a:br>
            <a:r>
              <a:rPr lang="en-IN" b="1" dirty="0">
                <a:solidFill>
                  <a:schemeClr val="tx2"/>
                </a:solidFill>
              </a:rPr>
              <a:t> </a:t>
            </a:r>
            <a:br>
              <a:rPr lang="en-IN" b="1" dirty="0">
                <a:solidFill>
                  <a:schemeClr val="tx2"/>
                </a:solidFill>
              </a:rPr>
            </a:br>
            <a:r>
              <a:rPr lang="en-I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Conference | Mumbai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F5369-1830-E122-709D-1D58DDC4D567}"/>
              </a:ext>
            </a:extLst>
          </p:cNvPr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F4C6E-FCBE-6F22-E5F5-84A76092A803}"/>
              </a:ext>
            </a:extLst>
          </p:cNvPr>
          <p:cNvSpPr/>
          <p:nvPr/>
        </p:nvSpPr>
        <p:spPr>
          <a:xfrm>
            <a:off x="0" y="0"/>
            <a:ext cx="19812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9396CFB-6CE3-9FCA-596C-2F212E3BA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98" y="41223"/>
            <a:ext cx="2176725" cy="145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ogo &amp; Theme">
            <a:extLst>
              <a:ext uri="{FF2B5EF4-FFF2-40B4-BE49-F238E27FC236}">
                <a16:creationId xmlns:a16="http://schemas.microsoft.com/office/drawing/2014/main" id="{459AC015-C5E8-AFCE-C906-25277224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5" t="11054" r="11662" b="15926"/>
          <a:stretch/>
        </p:blipFill>
        <p:spPr bwMode="auto">
          <a:xfrm>
            <a:off x="7591747" y="41223"/>
            <a:ext cx="2282789" cy="1195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EB660-76EF-F82B-DE26-8A6DF0BC4641}"/>
              </a:ext>
            </a:extLst>
          </p:cNvPr>
          <p:cNvCxnSpPr/>
          <p:nvPr/>
        </p:nvCxnSpPr>
        <p:spPr>
          <a:xfrm>
            <a:off x="2743200" y="3886200"/>
            <a:ext cx="929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56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D588-9564-2447-2FC9-779F245D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7" y="56782"/>
            <a:ext cx="11665689" cy="1070270"/>
          </a:xfrm>
        </p:spPr>
        <p:txBody>
          <a:bodyPr>
            <a:normAutofit fontScale="90000"/>
          </a:bodyPr>
          <a:lstStyle/>
          <a:p>
            <a:r>
              <a:rPr lang="en-IN" sz="4000" dirty="0">
                <a:solidFill>
                  <a:schemeClr val="accent1"/>
                </a:solidFill>
                <a:latin typeface="Arial Narrow" panose="020B0606020202030204" pitchFamily="34" charset="0"/>
              </a:rPr>
              <a:t>NeSDA 2021 – Key Takeaway #3:  Improvement across Scores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D9C958-0EA4-8B7D-5C44-61E1C26EF8FC}"/>
              </a:ext>
            </a:extLst>
          </p:cNvPr>
          <p:cNvCxnSpPr/>
          <p:nvPr/>
        </p:nvCxnSpPr>
        <p:spPr>
          <a:xfrm>
            <a:off x="74427" y="1190843"/>
            <a:ext cx="12106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B9E9C9-EE92-ED3B-E7DC-FB3F676C6232}"/>
              </a:ext>
            </a:extLst>
          </p:cNvPr>
          <p:cNvSpPr txBox="1"/>
          <p:nvPr/>
        </p:nvSpPr>
        <p:spPr>
          <a:xfrm>
            <a:off x="8234039" y="1970503"/>
            <a:ext cx="3780757" cy="35789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NeSDA 2021 study saw an </a:t>
            </a: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improvement in scores across all 7 parameters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Improvement was also seen for the scores of all 4 parameters for the State, UT and Central Ministry Portals.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The improvements were </a:t>
            </a: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driven by the implementation of NeSDA 2019 recommendations 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coupled </a:t>
            </a: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with increased delivery of e-Services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 across the country and a greater uptake of integrated / centralized portals by all governments..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ABAF5F-B65A-5AC1-8A96-ADFEF4F395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5070"/>
          <a:stretch/>
        </p:blipFill>
        <p:spPr>
          <a:xfrm>
            <a:off x="691573" y="4018125"/>
            <a:ext cx="7200000" cy="2669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60ED8A-238B-A65B-CF46-804912EA6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39" y="1308504"/>
            <a:ext cx="7920000" cy="17695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BAD1DE-CD6D-8727-21DD-C102374FD879}"/>
              </a:ext>
            </a:extLst>
          </p:cNvPr>
          <p:cNvSpPr txBox="1"/>
          <p:nvPr/>
        </p:nvSpPr>
        <p:spPr>
          <a:xfrm>
            <a:off x="947629" y="3255699"/>
            <a:ext cx="6652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Information Security &amp; Privacy was the most improved aspect across all Portals.</a:t>
            </a:r>
          </a:p>
          <a:p>
            <a:r>
              <a:rPr lang="en-US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Improvement in State, UT and Ministry Portals and Services Portals is as below –</a:t>
            </a:r>
            <a:endParaRPr lang="en-IN" sz="16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24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D588-9564-2447-2FC9-779F245D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7" y="56782"/>
            <a:ext cx="11665689" cy="107027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/>
                </a:solidFill>
                <a:latin typeface="Arial Narrow" panose="020B0606020202030204" pitchFamily="34" charset="0"/>
              </a:rPr>
              <a:t>NeSDA 2021 – Mandatory Services Assessment (1/2)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D9C958-0EA4-8B7D-5C44-61E1C26EF8FC}"/>
              </a:ext>
            </a:extLst>
          </p:cNvPr>
          <p:cNvCxnSpPr/>
          <p:nvPr/>
        </p:nvCxnSpPr>
        <p:spPr>
          <a:xfrm>
            <a:off x="74427" y="1190843"/>
            <a:ext cx="12106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73656E3-45E4-B561-5945-E18E925113C0}"/>
              </a:ext>
            </a:extLst>
          </p:cNvPr>
          <p:cNvSpPr/>
          <p:nvPr/>
        </p:nvSpPr>
        <p:spPr>
          <a:xfrm>
            <a:off x="364169" y="1303364"/>
            <a:ext cx="5731832" cy="28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prstClr val="white"/>
                </a:solidFill>
                <a:latin typeface="Arial Narrow" panose="020B0606020202030204" pitchFamily="34" charset="0"/>
              </a:rPr>
              <a:t>Remaining States (Group A)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2200B4-7272-526A-C2B1-3336FAD68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68" y="1777394"/>
            <a:ext cx="5760791" cy="26138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1ECE14-D3D8-F9F8-DBAB-3D1F57D7CA07}"/>
              </a:ext>
            </a:extLst>
          </p:cNvPr>
          <p:cNvSpPr txBox="1"/>
          <p:nvPr/>
        </p:nvSpPr>
        <p:spPr>
          <a:xfrm>
            <a:off x="349107" y="4569304"/>
            <a:ext cx="5731832" cy="1018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Punjab and Tamil Nadu are the leading States delivering all 56 mandatory services online followed by Haryana and Gujarat are delivering 54 mandatory services online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74A51-E579-1665-2212-C9B3D296BD0E}"/>
              </a:ext>
            </a:extLst>
          </p:cNvPr>
          <p:cNvSpPr/>
          <p:nvPr/>
        </p:nvSpPr>
        <p:spPr>
          <a:xfrm>
            <a:off x="6268802" y="1317535"/>
            <a:ext cx="5731832" cy="28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prstClr val="white"/>
                </a:solidFill>
                <a:latin typeface="Arial Narrow" panose="020B0606020202030204" pitchFamily="34" charset="0"/>
              </a:rPr>
              <a:t>Remaining States (Group B)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D89A53-8B6F-4DF5-9AF4-4ABBB22A9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167" y="1777394"/>
            <a:ext cx="5479605" cy="2613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045CBF-8194-DDB4-EC23-3076F1D5F2FA}"/>
              </a:ext>
            </a:extLst>
          </p:cNvPr>
          <p:cNvSpPr txBox="1"/>
          <p:nvPr/>
        </p:nvSpPr>
        <p:spPr>
          <a:xfrm>
            <a:off x="6264053" y="4569304"/>
            <a:ext cx="5731832" cy="698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Rajasthan is the leading State delivering 55 mandatory services online followed by Jharkhand, Uttar Pradesh and Odisha</a:t>
            </a:r>
          </a:p>
        </p:txBody>
      </p:sp>
    </p:spTree>
    <p:extLst>
      <p:ext uri="{BB962C8B-B14F-4D97-AF65-F5344CB8AC3E}">
        <p14:creationId xmlns:p14="http://schemas.microsoft.com/office/powerpoint/2010/main" val="1541204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D588-9564-2447-2FC9-779F245D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7" y="56782"/>
            <a:ext cx="11665689" cy="107027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/>
                </a:solidFill>
                <a:latin typeface="Arial Narrow" panose="020B0606020202030204" pitchFamily="34" charset="0"/>
              </a:rPr>
              <a:t>NeSDA 2021 – Mandatory Services Assessment (2/2)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D9C958-0EA4-8B7D-5C44-61E1C26EF8FC}"/>
              </a:ext>
            </a:extLst>
          </p:cNvPr>
          <p:cNvCxnSpPr/>
          <p:nvPr/>
        </p:nvCxnSpPr>
        <p:spPr>
          <a:xfrm>
            <a:off x="74427" y="1190843"/>
            <a:ext cx="12106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73656E3-45E4-B561-5945-E18E925113C0}"/>
              </a:ext>
            </a:extLst>
          </p:cNvPr>
          <p:cNvSpPr/>
          <p:nvPr/>
        </p:nvSpPr>
        <p:spPr>
          <a:xfrm>
            <a:off x="364169" y="1303364"/>
            <a:ext cx="5731832" cy="28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prstClr val="white"/>
                </a:solidFill>
                <a:latin typeface="Arial Narrow" panose="020B0606020202030204" pitchFamily="34" charset="0"/>
              </a:rPr>
              <a:t>North East and Hill States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ECE14-D3D8-F9F8-DBAB-3D1F57D7CA07}"/>
              </a:ext>
            </a:extLst>
          </p:cNvPr>
          <p:cNvSpPr txBox="1"/>
          <p:nvPr/>
        </p:nvSpPr>
        <p:spPr>
          <a:xfrm>
            <a:off x="349107" y="4569304"/>
            <a:ext cx="5731832" cy="698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Tripura and Uttarakhand are the leading States delivering 48 mandatory services online followed by Assam and Meghalaya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974A51-E579-1665-2212-C9B3D296BD0E}"/>
              </a:ext>
            </a:extLst>
          </p:cNvPr>
          <p:cNvSpPr/>
          <p:nvPr/>
        </p:nvSpPr>
        <p:spPr>
          <a:xfrm>
            <a:off x="6268802" y="1317535"/>
            <a:ext cx="5731832" cy="28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prstClr val="white"/>
                </a:solidFill>
                <a:latin typeface="Arial Narrow" panose="020B0606020202030204" pitchFamily="34" charset="0"/>
              </a:rPr>
              <a:t>Union Territories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045CBF-8194-DDB4-EC23-3076F1D5F2FA}"/>
              </a:ext>
            </a:extLst>
          </p:cNvPr>
          <p:cNvSpPr txBox="1"/>
          <p:nvPr/>
        </p:nvSpPr>
        <p:spPr>
          <a:xfrm>
            <a:off x="6264053" y="4569304"/>
            <a:ext cx="5731832" cy="698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Jammu &amp; Kashmir is the leading UT delivering 54 mandatory services online followed by Andaman &amp; Nicobar Islands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7652A-DD29-B635-02EA-EDA242553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53" y="1777394"/>
            <a:ext cx="5731832" cy="2699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8386F2-075F-EE02-B0CA-17206C68B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69" y="1741045"/>
            <a:ext cx="5563779" cy="273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D588-9564-2447-2FC9-779F245D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7" y="56782"/>
            <a:ext cx="11665689" cy="107027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/>
                </a:solidFill>
                <a:latin typeface="Arial Narrow" panose="020B0606020202030204" pitchFamily="34" charset="0"/>
              </a:rPr>
              <a:t>NeSDA 2021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D9C958-0EA4-8B7D-5C44-61E1C26EF8FC}"/>
              </a:ext>
            </a:extLst>
          </p:cNvPr>
          <p:cNvCxnSpPr/>
          <p:nvPr/>
        </p:nvCxnSpPr>
        <p:spPr>
          <a:xfrm>
            <a:off x="74427" y="1190843"/>
            <a:ext cx="12106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53DD2C5-0FE7-E855-B795-91175E58E02E}"/>
              </a:ext>
            </a:extLst>
          </p:cNvPr>
          <p:cNvSpPr/>
          <p:nvPr/>
        </p:nvSpPr>
        <p:spPr>
          <a:xfrm>
            <a:off x="364168" y="1303363"/>
            <a:ext cx="11495561" cy="408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#1: </a:t>
            </a:r>
            <a:r>
              <a:rPr lang="en-US" sz="2000" b="1" dirty="0">
                <a:solidFill>
                  <a:prstClr val="white"/>
                </a:solidFill>
              </a:rPr>
              <a:t>STATUS OF ONLINE SERVICES IN STATES/UTS</a:t>
            </a:r>
            <a:endParaRPr lang="en-US" sz="2000" dirty="0">
              <a:solidFill>
                <a:prstClr val="white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018A752-DC58-A1CB-1DAB-8E91CFFEA3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282228"/>
              </p:ext>
            </p:extLst>
          </p:nvPr>
        </p:nvGraphicFramePr>
        <p:xfrm>
          <a:off x="364168" y="1824357"/>
          <a:ext cx="11495560" cy="483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78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D588-9564-2447-2FC9-779F245D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7" y="56782"/>
            <a:ext cx="11665689" cy="107027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/>
                </a:solidFill>
                <a:latin typeface="Arial Narrow" panose="020B0606020202030204" pitchFamily="34" charset="0"/>
              </a:rPr>
              <a:t>NeSDA 2021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D9C958-0EA4-8B7D-5C44-61E1C26EF8FC}"/>
              </a:ext>
            </a:extLst>
          </p:cNvPr>
          <p:cNvCxnSpPr/>
          <p:nvPr/>
        </p:nvCxnSpPr>
        <p:spPr>
          <a:xfrm>
            <a:off x="74427" y="1190843"/>
            <a:ext cx="12106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53DD2C5-0FE7-E855-B795-91175E58E02E}"/>
              </a:ext>
            </a:extLst>
          </p:cNvPr>
          <p:cNvSpPr/>
          <p:nvPr/>
        </p:nvSpPr>
        <p:spPr>
          <a:xfrm>
            <a:off x="364168" y="1303363"/>
            <a:ext cx="11495561" cy="408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#2: </a:t>
            </a:r>
            <a:r>
              <a:rPr lang="en-US" sz="2000" b="1" dirty="0">
                <a:solidFill>
                  <a:prstClr val="white"/>
                </a:solidFill>
              </a:rPr>
              <a:t>STATUS OF ONLINE SERVICES IN STATES/UTS</a:t>
            </a:r>
            <a:endParaRPr lang="en-US" sz="2000" dirty="0">
              <a:solidFill>
                <a:prstClr val="white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13E728C-BDC7-567D-7750-85963F16CA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937940"/>
              </p:ext>
            </p:extLst>
          </p:nvPr>
        </p:nvGraphicFramePr>
        <p:xfrm>
          <a:off x="364167" y="1824357"/>
          <a:ext cx="11495561" cy="497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338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D588-9564-2447-2FC9-779F245D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7" y="56782"/>
            <a:ext cx="11665689" cy="107027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/>
                </a:solidFill>
                <a:latin typeface="Arial Narrow" panose="020B0606020202030204" pitchFamily="34" charset="0"/>
              </a:rPr>
              <a:t>NeSDA 2021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D9C958-0EA4-8B7D-5C44-61E1C26EF8FC}"/>
              </a:ext>
            </a:extLst>
          </p:cNvPr>
          <p:cNvCxnSpPr/>
          <p:nvPr/>
        </p:nvCxnSpPr>
        <p:spPr>
          <a:xfrm>
            <a:off x="74427" y="1190843"/>
            <a:ext cx="12106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53DD2C5-0FE7-E855-B795-91175E58E02E}"/>
              </a:ext>
            </a:extLst>
          </p:cNvPr>
          <p:cNvSpPr/>
          <p:nvPr/>
        </p:nvSpPr>
        <p:spPr>
          <a:xfrm>
            <a:off x="364168" y="1303363"/>
            <a:ext cx="11495561" cy="408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#3: </a:t>
            </a:r>
            <a:r>
              <a:rPr lang="en-US" sz="2000" b="1" dirty="0">
                <a:solidFill>
                  <a:prstClr val="white"/>
                </a:solidFill>
              </a:rPr>
              <a:t>STATUS OF ONLINE SERVICES IN STATES/UTS</a:t>
            </a:r>
            <a:endParaRPr lang="en-US" sz="2000" dirty="0">
              <a:solidFill>
                <a:prstClr val="white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F337019-7320-6F64-CFF5-3F3804D08E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58667"/>
              </p:ext>
            </p:extLst>
          </p:nvPr>
        </p:nvGraphicFramePr>
        <p:xfrm>
          <a:off x="364167" y="1824357"/>
          <a:ext cx="11495561" cy="497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0893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D588-9564-2447-2FC9-779F245D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7" y="56782"/>
            <a:ext cx="11665689" cy="107027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/>
                </a:solidFill>
                <a:latin typeface="Arial Narrow" panose="020B0606020202030204" pitchFamily="34" charset="0"/>
              </a:rPr>
              <a:t>NeSDA 2021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D9C958-0EA4-8B7D-5C44-61E1C26EF8FC}"/>
              </a:ext>
            </a:extLst>
          </p:cNvPr>
          <p:cNvCxnSpPr/>
          <p:nvPr/>
        </p:nvCxnSpPr>
        <p:spPr>
          <a:xfrm>
            <a:off x="74427" y="1190843"/>
            <a:ext cx="12106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53DD2C5-0FE7-E855-B795-91175E58E02E}"/>
              </a:ext>
            </a:extLst>
          </p:cNvPr>
          <p:cNvSpPr/>
          <p:nvPr/>
        </p:nvSpPr>
        <p:spPr>
          <a:xfrm>
            <a:off x="364168" y="1303363"/>
            <a:ext cx="11495561" cy="408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#4: </a:t>
            </a:r>
            <a:r>
              <a:rPr lang="en-US" sz="2000" b="1" dirty="0">
                <a:solidFill>
                  <a:prstClr val="white"/>
                </a:solidFill>
              </a:rPr>
              <a:t>STATUS OF ONLINE SERVICES IN STATES/UTS</a:t>
            </a:r>
            <a:endParaRPr lang="en-US" sz="2000" dirty="0">
              <a:solidFill>
                <a:prstClr val="white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F81E3A-863D-9E98-DE88-46F13E4F33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878388"/>
              </p:ext>
            </p:extLst>
          </p:nvPr>
        </p:nvGraphicFramePr>
        <p:xfrm>
          <a:off x="364167" y="1824357"/>
          <a:ext cx="11495561" cy="497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7251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01751"/>
              </p:ext>
            </p:extLst>
          </p:nvPr>
        </p:nvGraphicFramePr>
        <p:xfrm>
          <a:off x="1" y="1811276"/>
          <a:ext cx="12191999" cy="480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64832A-1E7A-AB40-D3FB-19F99742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7" y="56782"/>
            <a:ext cx="11665689" cy="107027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/>
                </a:solidFill>
                <a:latin typeface="Arial Narrow" panose="020B0606020202030204" pitchFamily="34" charset="0"/>
              </a:rPr>
              <a:t>NeSDA 2021 – Mandatory Services Offered Online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C64244-0447-48E8-91D8-074C9D5FC725}"/>
              </a:ext>
            </a:extLst>
          </p:cNvPr>
          <p:cNvCxnSpPr/>
          <p:nvPr/>
        </p:nvCxnSpPr>
        <p:spPr>
          <a:xfrm>
            <a:off x="74427" y="1190843"/>
            <a:ext cx="12106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17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712958"/>
              </p:ext>
            </p:extLst>
          </p:nvPr>
        </p:nvGraphicFramePr>
        <p:xfrm>
          <a:off x="0" y="1762432"/>
          <a:ext cx="12192000" cy="470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159946-50A7-0E93-5A0C-0C1E841B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7" y="56782"/>
            <a:ext cx="11665689" cy="107027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/>
                </a:solidFill>
                <a:latin typeface="Arial Narrow" panose="020B0606020202030204" pitchFamily="34" charset="0"/>
              </a:rPr>
              <a:t>NeSDA 2021 – Total Services Offered Online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1D3588C-B676-DC10-69FF-7172673187DD}"/>
              </a:ext>
            </a:extLst>
          </p:cNvPr>
          <p:cNvCxnSpPr/>
          <p:nvPr/>
        </p:nvCxnSpPr>
        <p:spPr>
          <a:xfrm>
            <a:off x="74427" y="1190843"/>
            <a:ext cx="12106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85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D588-9564-2447-2FC9-779F245D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7" y="56782"/>
            <a:ext cx="11665689" cy="107027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/>
                </a:solidFill>
                <a:latin typeface="Arial Narrow" panose="020B0606020202030204" pitchFamily="34" charset="0"/>
              </a:rPr>
              <a:t>NeSDA 2021 – Way Forward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D9C958-0EA4-8B7D-5C44-61E1C26EF8FC}"/>
              </a:ext>
            </a:extLst>
          </p:cNvPr>
          <p:cNvCxnSpPr/>
          <p:nvPr/>
        </p:nvCxnSpPr>
        <p:spPr>
          <a:xfrm>
            <a:off x="74427" y="1190843"/>
            <a:ext cx="12106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6B8B8D7-C0FA-F115-6CE0-DD65EF4601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276643"/>
              </p:ext>
            </p:extLst>
          </p:nvPr>
        </p:nvGraphicFramePr>
        <p:xfrm>
          <a:off x="299026" y="1278557"/>
          <a:ext cx="11593947" cy="541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9ACC9E5-AA29-2F34-C7F6-85D4919BB5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400" y="1676400"/>
            <a:ext cx="540000" cy="540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ECD154F-A3C7-48D0-F708-5FCB99B4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3" y="291905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4C82A5-FA03-FCB1-B22B-C2289F4E8A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400" y="5937000"/>
            <a:ext cx="540000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4FDBFE-1183-9FB9-FF98-6C54FDDA3E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626" y="3955800"/>
            <a:ext cx="540000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308BCC-E0F9-20BB-D694-09E244AA08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626" y="49116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19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58" y="2628987"/>
            <a:ext cx="11349483" cy="647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31750" rIns="0" bIns="0" rtlCol="0">
            <a:spAutoFit/>
          </a:bodyPr>
          <a:lstStyle/>
          <a:p>
            <a:pPr marL="400685" marR="89535" indent="-1270" algn="ctr">
              <a:lnSpc>
                <a:spcPct val="100000"/>
              </a:lnSpc>
              <a:spcBef>
                <a:spcPts val="250"/>
              </a:spcBef>
            </a:pPr>
            <a:r>
              <a:rPr sz="2000" spc="-40" dirty="0">
                <a:latin typeface="Tahoma"/>
                <a:cs typeface="Tahoma"/>
              </a:rPr>
              <a:t>The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35" dirty="0">
                <a:latin typeface="Tahoma"/>
                <a:cs typeface="Tahoma"/>
              </a:rPr>
              <a:t>o</a:t>
            </a:r>
            <a:r>
              <a:rPr sz="2000" spc="-70" dirty="0">
                <a:latin typeface="Tahoma"/>
                <a:cs typeface="Tahoma"/>
              </a:rPr>
              <a:t>v</a:t>
            </a:r>
            <a:r>
              <a:rPr sz="2000" spc="-45" dirty="0">
                <a:latin typeface="Tahoma"/>
                <a:cs typeface="Tahoma"/>
              </a:rPr>
              <a:t>era</a:t>
            </a:r>
            <a:r>
              <a:rPr sz="2000" spc="125" dirty="0">
                <a:latin typeface="Tahoma"/>
                <a:cs typeface="Tahoma"/>
              </a:rPr>
              <a:t>ll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-30" dirty="0">
                <a:latin typeface="Tahoma"/>
                <a:cs typeface="Tahoma"/>
              </a:rPr>
              <a:t>ob</a:t>
            </a:r>
            <a:r>
              <a:rPr sz="2000" spc="-10" dirty="0">
                <a:latin typeface="Tahoma"/>
                <a:cs typeface="Tahoma"/>
              </a:rPr>
              <a:t>j</a:t>
            </a:r>
            <a:r>
              <a:rPr sz="2000" spc="-60" dirty="0">
                <a:latin typeface="Tahoma"/>
                <a:cs typeface="Tahoma"/>
              </a:rPr>
              <a:t>e</a:t>
            </a:r>
            <a:r>
              <a:rPr sz="2000" spc="5" dirty="0">
                <a:latin typeface="Tahoma"/>
                <a:cs typeface="Tahoma"/>
              </a:rPr>
              <a:t>cti</a:t>
            </a:r>
            <a:r>
              <a:rPr sz="2000" spc="-20" dirty="0">
                <a:latin typeface="Tahoma"/>
                <a:cs typeface="Tahoma"/>
              </a:rPr>
              <a:t>v</a:t>
            </a:r>
            <a:r>
              <a:rPr sz="2000" spc="-35" dirty="0">
                <a:latin typeface="Tahoma"/>
                <a:cs typeface="Tahoma"/>
              </a:rPr>
              <a:t>e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-35" dirty="0">
                <a:latin typeface="Tahoma"/>
                <a:cs typeface="Tahoma"/>
              </a:rPr>
              <a:t>o</a:t>
            </a:r>
            <a:r>
              <a:rPr sz="2000" dirty="0">
                <a:latin typeface="Tahoma"/>
                <a:cs typeface="Tahoma"/>
              </a:rPr>
              <a:t>f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30" dirty="0">
                <a:latin typeface="Tahoma"/>
                <a:cs typeface="Tahoma"/>
              </a:rPr>
              <a:t>NeS</a:t>
            </a:r>
            <a:r>
              <a:rPr sz="2000" spc="-85" dirty="0">
                <a:latin typeface="Tahoma"/>
                <a:cs typeface="Tahoma"/>
              </a:rPr>
              <a:t>D</a:t>
            </a:r>
            <a:r>
              <a:rPr sz="2000" spc="-30" dirty="0">
                <a:latin typeface="Tahoma"/>
                <a:cs typeface="Tahoma"/>
              </a:rPr>
              <a:t>A</a:t>
            </a:r>
            <a:r>
              <a:rPr sz="2000" spc="-180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is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t</a:t>
            </a:r>
            <a:r>
              <a:rPr sz="2000" spc="-15" dirty="0">
                <a:latin typeface="Tahoma"/>
                <a:cs typeface="Tahoma"/>
              </a:rPr>
              <a:t>o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asse</a:t>
            </a:r>
            <a:r>
              <a:rPr sz="2000" spc="-55" dirty="0">
                <a:latin typeface="Tahoma"/>
                <a:cs typeface="Tahoma"/>
              </a:rPr>
              <a:t>s</a:t>
            </a:r>
            <a:r>
              <a:rPr sz="2000" spc="-40" dirty="0">
                <a:latin typeface="Tahoma"/>
                <a:cs typeface="Tahoma"/>
              </a:rPr>
              <a:t>s </a:t>
            </a:r>
            <a:r>
              <a:rPr sz="2000" spc="-25" dirty="0">
                <a:latin typeface="Tahoma"/>
                <a:cs typeface="Tahoma"/>
              </a:rPr>
              <a:t>S</a:t>
            </a:r>
            <a:r>
              <a:rPr sz="2000" spc="-10" dirty="0">
                <a:latin typeface="Tahoma"/>
                <a:cs typeface="Tahoma"/>
              </a:rPr>
              <a:t>t</a:t>
            </a:r>
            <a:r>
              <a:rPr sz="2000" spc="-30" dirty="0">
                <a:latin typeface="Tahoma"/>
                <a:cs typeface="Tahoma"/>
              </a:rPr>
              <a:t>a</a:t>
            </a:r>
            <a:r>
              <a:rPr sz="2000" spc="-40" dirty="0">
                <a:latin typeface="Tahoma"/>
                <a:cs typeface="Tahoma"/>
              </a:rPr>
              <a:t>t</a:t>
            </a:r>
            <a:r>
              <a:rPr sz="2000" spc="-80" dirty="0">
                <a:latin typeface="Tahoma"/>
                <a:cs typeface="Tahoma"/>
              </a:rPr>
              <a:t>es,</a:t>
            </a:r>
            <a:r>
              <a:rPr sz="2000" spc="-29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Union</a:t>
            </a:r>
            <a:r>
              <a:rPr sz="2000" spc="-145" dirty="0">
                <a:latin typeface="Tahoma"/>
                <a:cs typeface="Tahoma"/>
              </a:rPr>
              <a:t> </a:t>
            </a:r>
            <a:r>
              <a:rPr sz="2000" spc="-310" dirty="0">
                <a:latin typeface="Tahoma"/>
                <a:cs typeface="Tahoma"/>
              </a:rPr>
              <a:t>T</a:t>
            </a:r>
            <a:r>
              <a:rPr sz="2000" spc="-45" dirty="0">
                <a:latin typeface="Tahoma"/>
                <a:cs typeface="Tahoma"/>
              </a:rPr>
              <a:t>er</a:t>
            </a:r>
            <a:r>
              <a:rPr sz="2000" spc="-30" dirty="0">
                <a:latin typeface="Tahoma"/>
                <a:cs typeface="Tahoma"/>
              </a:rPr>
              <a:t>r</a:t>
            </a:r>
            <a:r>
              <a:rPr sz="2000" spc="35" dirty="0">
                <a:latin typeface="Tahoma"/>
                <a:cs typeface="Tahoma"/>
              </a:rPr>
              <a:t>i</a:t>
            </a:r>
            <a:r>
              <a:rPr sz="2000" spc="20" dirty="0">
                <a:latin typeface="Tahoma"/>
                <a:cs typeface="Tahoma"/>
              </a:rPr>
              <a:t>t</a:t>
            </a:r>
            <a:r>
              <a:rPr sz="2000" spc="-5" dirty="0">
                <a:latin typeface="Tahoma"/>
                <a:cs typeface="Tahoma"/>
              </a:rPr>
              <a:t>ori</a:t>
            </a:r>
            <a:r>
              <a:rPr sz="2000" spc="-15" dirty="0">
                <a:latin typeface="Tahoma"/>
                <a:cs typeface="Tahoma"/>
              </a:rPr>
              <a:t>e</a:t>
            </a:r>
            <a:r>
              <a:rPr sz="2000" spc="-50" dirty="0">
                <a:latin typeface="Tahoma"/>
                <a:cs typeface="Tahoma"/>
              </a:rPr>
              <a:t>s</a:t>
            </a:r>
            <a:r>
              <a:rPr sz="2000" spc="-125" dirty="0">
                <a:latin typeface="Tahoma"/>
                <a:cs typeface="Tahoma"/>
              </a:rPr>
              <a:t> </a:t>
            </a:r>
            <a:r>
              <a:rPr sz="2000" spc="-35" dirty="0">
                <a:latin typeface="Tahoma"/>
                <a:cs typeface="Tahoma"/>
              </a:rPr>
              <a:t>and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-140" dirty="0">
                <a:latin typeface="Tahoma"/>
                <a:cs typeface="Tahoma"/>
              </a:rPr>
              <a:t>C</a:t>
            </a:r>
            <a:r>
              <a:rPr sz="2000" spc="-30" dirty="0">
                <a:latin typeface="Tahoma"/>
                <a:cs typeface="Tahoma"/>
              </a:rPr>
              <a:t>entra</a:t>
            </a:r>
            <a:r>
              <a:rPr sz="2000" spc="125" dirty="0">
                <a:latin typeface="Tahoma"/>
                <a:cs typeface="Tahoma"/>
              </a:rPr>
              <a:t>l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Ministr</a:t>
            </a:r>
            <a:r>
              <a:rPr sz="2000" spc="15" dirty="0">
                <a:latin typeface="Tahoma"/>
                <a:cs typeface="Tahoma"/>
              </a:rPr>
              <a:t>i</a:t>
            </a:r>
            <a:r>
              <a:rPr sz="2000" spc="-45" dirty="0">
                <a:latin typeface="Tahoma"/>
                <a:cs typeface="Tahoma"/>
              </a:rPr>
              <a:t>es</a:t>
            </a:r>
            <a:r>
              <a:rPr sz="2000" spc="-125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on </a:t>
            </a:r>
            <a:r>
              <a:rPr sz="2000" spc="-5" dirty="0">
                <a:latin typeface="Tahoma"/>
                <a:cs typeface="Tahoma"/>
              </a:rPr>
              <a:t>their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effectiveness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30" dirty="0">
                <a:latin typeface="Tahoma"/>
                <a:cs typeface="Tahoma"/>
              </a:rPr>
              <a:t>in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delivering</a:t>
            </a:r>
            <a:r>
              <a:rPr sz="2000" spc="-125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online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30" dirty="0">
                <a:latin typeface="Tahoma"/>
                <a:cs typeface="Tahoma"/>
              </a:rPr>
              <a:t>services</a:t>
            </a:r>
            <a:r>
              <a:rPr sz="2000" spc="-114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to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citizens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" y="16509"/>
            <a:ext cx="8982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20" dirty="0">
                <a:latin typeface="Tahoma"/>
                <a:cs typeface="Tahoma"/>
              </a:rPr>
              <a:t>Nat</a:t>
            </a:r>
            <a:r>
              <a:rPr sz="3200" b="0" spc="10" dirty="0">
                <a:latin typeface="Tahoma"/>
                <a:cs typeface="Tahoma"/>
              </a:rPr>
              <a:t>i</a:t>
            </a:r>
            <a:r>
              <a:rPr sz="3200" b="0" spc="15" dirty="0">
                <a:latin typeface="Tahoma"/>
                <a:cs typeface="Tahoma"/>
              </a:rPr>
              <a:t>onal</a:t>
            </a:r>
            <a:r>
              <a:rPr sz="3200" b="0" spc="-170" dirty="0">
                <a:latin typeface="Tahoma"/>
                <a:cs typeface="Tahoma"/>
              </a:rPr>
              <a:t> </a:t>
            </a:r>
            <a:r>
              <a:rPr sz="3200" b="0" spc="-55" dirty="0">
                <a:latin typeface="Tahoma"/>
                <a:cs typeface="Tahoma"/>
              </a:rPr>
              <a:t>e</a:t>
            </a:r>
            <a:r>
              <a:rPr sz="3200" b="0" spc="-15" dirty="0">
                <a:latin typeface="Tahoma"/>
                <a:cs typeface="Tahoma"/>
              </a:rPr>
              <a:t>-</a:t>
            </a:r>
            <a:r>
              <a:rPr sz="3200" b="0" spc="-110" dirty="0">
                <a:latin typeface="Tahoma"/>
                <a:cs typeface="Tahoma"/>
              </a:rPr>
              <a:t>G</a:t>
            </a:r>
            <a:r>
              <a:rPr sz="3200" b="0" spc="-135" dirty="0">
                <a:latin typeface="Tahoma"/>
                <a:cs typeface="Tahoma"/>
              </a:rPr>
              <a:t>o</a:t>
            </a:r>
            <a:r>
              <a:rPr sz="3200" b="0" spc="-85" dirty="0">
                <a:latin typeface="Tahoma"/>
                <a:cs typeface="Tahoma"/>
              </a:rPr>
              <a:t>v</a:t>
            </a:r>
            <a:r>
              <a:rPr sz="3200" b="0" spc="-55" dirty="0">
                <a:latin typeface="Tahoma"/>
                <a:cs typeface="Tahoma"/>
              </a:rPr>
              <a:t>ernan</a:t>
            </a:r>
            <a:r>
              <a:rPr sz="3200" b="0" spc="-130" dirty="0">
                <a:latin typeface="Tahoma"/>
                <a:cs typeface="Tahoma"/>
              </a:rPr>
              <a:t>c</a:t>
            </a:r>
            <a:r>
              <a:rPr sz="3200" b="0" spc="-60" dirty="0">
                <a:latin typeface="Tahoma"/>
                <a:cs typeface="Tahoma"/>
              </a:rPr>
              <a:t>e</a:t>
            </a:r>
            <a:r>
              <a:rPr sz="3200" b="0" spc="-195" dirty="0">
                <a:latin typeface="Tahoma"/>
                <a:cs typeface="Tahoma"/>
              </a:rPr>
              <a:t> </a:t>
            </a:r>
            <a:r>
              <a:rPr sz="3200" b="0" spc="-80" dirty="0">
                <a:latin typeface="Tahoma"/>
                <a:cs typeface="Tahoma"/>
              </a:rPr>
              <a:t>Se</a:t>
            </a:r>
            <a:r>
              <a:rPr sz="3200" b="0" spc="-50" dirty="0">
                <a:latin typeface="Tahoma"/>
                <a:cs typeface="Tahoma"/>
              </a:rPr>
              <a:t>r</a:t>
            </a:r>
            <a:r>
              <a:rPr sz="3200" b="0" spc="10" dirty="0">
                <a:latin typeface="Tahoma"/>
                <a:cs typeface="Tahoma"/>
              </a:rPr>
              <a:t>vi</a:t>
            </a:r>
            <a:r>
              <a:rPr sz="3200" b="0" spc="-55" dirty="0">
                <a:latin typeface="Tahoma"/>
                <a:cs typeface="Tahoma"/>
              </a:rPr>
              <a:t>c</a:t>
            </a:r>
            <a:r>
              <a:rPr sz="3200" b="0" spc="-60" dirty="0">
                <a:latin typeface="Tahoma"/>
                <a:cs typeface="Tahoma"/>
              </a:rPr>
              <a:t>e</a:t>
            </a:r>
            <a:r>
              <a:rPr sz="3200" b="0" spc="-180" dirty="0">
                <a:latin typeface="Tahoma"/>
                <a:cs typeface="Tahoma"/>
              </a:rPr>
              <a:t> </a:t>
            </a:r>
            <a:r>
              <a:rPr sz="3200" b="0" spc="55" dirty="0">
                <a:latin typeface="Tahoma"/>
                <a:cs typeface="Tahoma"/>
              </a:rPr>
              <a:t>Del</a:t>
            </a:r>
            <a:r>
              <a:rPr sz="3200" b="0" spc="35" dirty="0">
                <a:latin typeface="Tahoma"/>
                <a:cs typeface="Tahoma"/>
              </a:rPr>
              <a:t>i</a:t>
            </a:r>
            <a:r>
              <a:rPr sz="3200" b="0" spc="-85" dirty="0">
                <a:latin typeface="Tahoma"/>
                <a:cs typeface="Tahoma"/>
              </a:rPr>
              <a:t>v</a:t>
            </a:r>
            <a:r>
              <a:rPr sz="3200" b="0" spc="-75" dirty="0">
                <a:latin typeface="Tahoma"/>
                <a:cs typeface="Tahoma"/>
              </a:rPr>
              <a:t>ery</a:t>
            </a:r>
            <a:r>
              <a:rPr sz="3200" b="0" spc="-415" dirty="0">
                <a:latin typeface="Tahoma"/>
                <a:cs typeface="Tahoma"/>
              </a:rPr>
              <a:t> </a:t>
            </a:r>
            <a:r>
              <a:rPr sz="3200" b="0" spc="-75" dirty="0">
                <a:latin typeface="Tahoma"/>
                <a:cs typeface="Tahoma"/>
              </a:rPr>
              <a:t>As</a:t>
            </a:r>
            <a:r>
              <a:rPr sz="3200" b="0" spc="-80" dirty="0">
                <a:latin typeface="Tahoma"/>
                <a:cs typeface="Tahoma"/>
              </a:rPr>
              <a:t>s</a:t>
            </a:r>
            <a:r>
              <a:rPr sz="3200" b="0" spc="-55" dirty="0">
                <a:latin typeface="Tahoma"/>
                <a:cs typeface="Tahoma"/>
              </a:rPr>
              <a:t>essment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659" y="2182455"/>
            <a:ext cx="11349482" cy="391774"/>
          </a:xfrm>
          <a:prstGeom prst="rect">
            <a:avLst/>
          </a:prstGeom>
          <a:solidFill>
            <a:srgbClr val="00A2A0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2400" b="1" spc="-204" dirty="0">
                <a:solidFill>
                  <a:srgbClr val="FFFFFF"/>
                </a:solidFill>
                <a:latin typeface="Tahoma"/>
                <a:cs typeface="Tahoma"/>
              </a:rPr>
              <a:t>Objective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658" y="4017264"/>
            <a:ext cx="11349484" cy="391774"/>
          </a:xfrm>
          <a:prstGeom prst="rect">
            <a:avLst/>
          </a:prstGeom>
          <a:solidFill>
            <a:srgbClr val="00A2A0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2400" b="1" spc="-30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400" b="1" spc="-2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3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29" dirty="0">
                <a:solidFill>
                  <a:srgbClr val="FFFFFF"/>
                </a:solidFill>
                <a:latin typeface="Tahoma"/>
                <a:cs typeface="Tahoma"/>
              </a:rPr>
              <a:t>Out</a:t>
            </a:r>
            <a:r>
              <a:rPr sz="2400" b="1" spc="-24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b="1" spc="-245" dirty="0">
                <a:solidFill>
                  <a:srgbClr val="FFFFFF"/>
                </a:solidFill>
                <a:latin typeface="Tahoma"/>
                <a:cs typeface="Tahoma"/>
              </a:rPr>
              <a:t>omes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40" dirty="0">
                <a:solidFill>
                  <a:srgbClr val="FFFFFF"/>
                </a:solidFill>
                <a:latin typeface="Tahoma"/>
                <a:cs typeface="Tahoma"/>
              </a:rPr>
              <a:t>NeS</a:t>
            </a:r>
            <a:r>
              <a:rPr sz="2400" b="1" spc="-35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20" dirty="0">
                <a:solidFill>
                  <a:srgbClr val="FFFFFF"/>
                </a:solidFill>
                <a:latin typeface="Tahoma"/>
                <a:cs typeface="Tahoma"/>
              </a:rPr>
              <a:t>Stu</a:t>
            </a:r>
            <a:r>
              <a:rPr sz="2400" b="1" spc="-229" dirty="0">
                <a:solidFill>
                  <a:srgbClr val="FFFFFF"/>
                </a:solidFill>
                <a:latin typeface="Tahoma"/>
                <a:cs typeface="Tahoma"/>
              </a:rPr>
              <a:t>dy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658" y="4482210"/>
            <a:ext cx="11349483" cy="9977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45" dirty="0">
                <a:latin typeface="Tahoma"/>
                <a:cs typeface="Tahoma"/>
              </a:rPr>
              <a:t>Assess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b="1" spc="-180" dirty="0">
                <a:latin typeface="Tahoma"/>
                <a:cs typeface="Tahoma"/>
              </a:rPr>
              <a:t>e</a:t>
            </a:r>
            <a:r>
              <a:rPr sz="1800" b="1" spc="-235" dirty="0">
                <a:latin typeface="Tahoma"/>
                <a:cs typeface="Tahoma"/>
              </a:rPr>
              <a:t>G</a:t>
            </a:r>
            <a:r>
              <a:rPr sz="1800" b="1" spc="-165" dirty="0">
                <a:latin typeface="Tahoma"/>
                <a:cs typeface="Tahoma"/>
              </a:rPr>
              <a:t>o</a:t>
            </a:r>
            <a:r>
              <a:rPr sz="1800" b="1" spc="-195" dirty="0">
                <a:latin typeface="Tahoma"/>
                <a:cs typeface="Tahoma"/>
              </a:rPr>
              <a:t>v</a:t>
            </a:r>
            <a:r>
              <a:rPr sz="1800" b="1" spc="-170" dirty="0">
                <a:latin typeface="Tahoma"/>
                <a:cs typeface="Tahoma"/>
              </a:rPr>
              <a:t>ernan</a:t>
            </a:r>
            <a:r>
              <a:rPr sz="1800" b="1" spc="-190" dirty="0">
                <a:latin typeface="Tahoma"/>
                <a:cs typeface="Tahoma"/>
              </a:rPr>
              <a:t>c</a:t>
            </a:r>
            <a:r>
              <a:rPr sz="1800" b="1" spc="-155" dirty="0">
                <a:latin typeface="Tahoma"/>
                <a:cs typeface="Tahoma"/>
              </a:rPr>
              <a:t>e</a:t>
            </a:r>
            <a:r>
              <a:rPr sz="1800" b="1" spc="-100" dirty="0">
                <a:latin typeface="Tahoma"/>
                <a:cs typeface="Tahoma"/>
              </a:rPr>
              <a:t> </a:t>
            </a:r>
            <a:r>
              <a:rPr sz="1800" b="1" spc="-150" dirty="0">
                <a:latin typeface="Tahoma"/>
                <a:cs typeface="Tahoma"/>
              </a:rPr>
              <a:t>s</a:t>
            </a:r>
            <a:r>
              <a:rPr sz="1800" b="1" spc="-185" dirty="0">
                <a:latin typeface="Tahoma"/>
                <a:cs typeface="Tahoma"/>
              </a:rPr>
              <a:t>e</a:t>
            </a:r>
            <a:r>
              <a:rPr sz="1800" b="1" spc="-145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v</a:t>
            </a:r>
            <a:r>
              <a:rPr sz="1800" b="1" spc="-85" dirty="0">
                <a:latin typeface="Tahoma"/>
                <a:cs typeface="Tahoma"/>
              </a:rPr>
              <a:t>i</a:t>
            </a:r>
            <a:r>
              <a:rPr sz="1800" b="1" spc="-190" dirty="0">
                <a:latin typeface="Tahoma"/>
                <a:cs typeface="Tahoma"/>
              </a:rPr>
              <a:t>c</a:t>
            </a:r>
            <a:r>
              <a:rPr sz="1800" b="1" spc="-155" dirty="0">
                <a:latin typeface="Tahoma"/>
                <a:cs typeface="Tahoma"/>
              </a:rPr>
              <a:t>e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del</a:t>
            </a:r>
            <a:r>
              <a:rPr sz="1800" b="1" spc="-75" dirty="0">
                <a:latin typeface="Tahoma"/>
                <a:cs typeface="Tahoma"/>
              </a:rPr>
              <a:t>i</a:t>
            </a:r>
            <a:r>
              <a:rPr sz="1800" b="1" spc="-195" dirty="0">
                <a:latin typeface="Tahoma"/>
                <a:cs typeface="Tahoma"/>
              </a:rPr>
              <a:t>v</a:t>
            </a:r>
            <a:r>
              <a:rPr sz="1800" b="1" spc="-160" dirty="0">
                <a:latin typeface="Tahoma"/>
                <a:cs typeface="Tahoma"/>
              </a:rPr>
              <a:t>ery</a:t>
            </a:r>
            <a:r>
              <a:rPr sz="1800" b="1" spc="-130" dirty="0">
                <a:latin typeface="Tahoma"/>
                <a:cs typeface="Tahoma"/>
              </a:rPr>
              <a:t> </a:t>
            </a:r>
            <a:r>
              <a:rPr sz="1800" b="1" spc="-165" dirty="0">
                <a:latin typeface="Tahoma"/>
                <a:cs typeface="Tahoma"/>
              </a:rPr>
              <a:t>maturit</a:t>
            </a:r>
            <a:r>
              <a:rPr sz="1800" b="1" spc="-180" dirty="0">
                <a:latin typeface="Tahoma"/>
                <a:cs typeface="Tahoma"/>
              </a:rPr>
              <a:t>y</a:t>
            </a:r>
            <a:r>
              <a:rPr sz="1800" b="1" spc="-150" dirty="0">
                <a:latin typeface="Tahoma"/>
                <a:cs typeface="Tahoma"/>
              </a:rPr>
              <a:t> </a:t>
            </a:r>
            <a:r>
              <a:rPr sz="1800" spc="40" dirty="0">
                <a:latin typeface="Verdana"/>
                <a:cs typeface="Verdana"/>
              </a:rPr>
              <a:t>–</a:t>
            </a:r>
            <a:r>
              <a:rPr lang="en-US" sz="1800" spc="40" dirty="0">
                <a:latin typeface="Verdana"/>
                <a:cs typeface="Verdana"/>
              </a:rPr>
              <a:t> </a:t>
            </a:r>
            <a:r>
              <a:rPr sz="1800" spc="-30" dirty="0">
                <a:latin typeface="Tahoma"/>
                <a:cs typeface="Tahoma"/>
              </a:rPr>
              <a:t>comparative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analysis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amongst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States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and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100" dirty="0">
                <a:latin typeface="Tahoma"/>
                <a:cs typeface="Tahoma"/>
              </a:rPr>
              <a:t>UTs</a:t>
            </a:r>
            <a:endParaRPr sz="1800" dirty="0">
              <a:latin typeface="Tahoma"/>
              <a:cs typeface="Tahoma"/>
            </a:endParaRPr>
          </a:p>
          <a:p>
            <a:pPr marL="299085" marR="463550" indent="-2870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10" dirty="0">
                <a:latin typeface="Tahoma"/>
                <a:cs typeface="Tahoma"/>
              </a:rPr>
              <a:t>Hig</a:t>
            </a:r>
            <a:r>
              <a:rPr sz="1800" spc="20" dirty="0">
                <a:latin typeface="Tahoma"/>
                <a:cs typeface="Tahoma"/>
              </a:rPr>
              <a:t>hlight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b="1" spc="-155" dirty="0">
                <a:latin typeface="Tahoma"/>
                <a:cs typeface="Tahoma"/>
              </a:rPr>
              <a:t>goo</a:t>
            </a:r>
            <a:r>
              <a:rPr sz="1800" b="1" spc="-165" dirty="0">
                <a:latin typeface="Tahoma"/>
                <a:cs typeface="Tahoma"/>
              </a:rPr>
              <a:t>d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155" dirty="0">
                <a:latin typeface="Tahoma"/>
                <a:cs typeface="Tahoma"/>
              </a:rPr>
              <a:t>pract</a:t>
            </a:r>
            <a:r>
              <a:rPr sz="1800" b="1" spc="-100" dirty="0">
                <a:latin typeface="Tahoma"/>
                <a:cs typeface="Tahoma"/>
              </a:rPr>
              <a:t>i</a:t>
            </a:r>
            <a:r>
              <a:rPr sz="1800" b="1" spc="-210" dirty="0">
                <a:latin typeface="Tahoma"/>
                <a:cs typeface="Tahoma"/>
              </a:rPr>
              <a:t>c</a:t>
            </a:r>
            <a:r>
              <a:rPr sz="1800" b="1" spc="-165" dirty="0">
                <a:latin typeface="Tahoma"/>
                <a:cs typeface="Tahoma"/>
              </a:rPr>
              <a:t>es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t</a:t>
            </a:r>
            <a:r>
              <a:rPr sz="1800" spc="-15" dirty="0">
                <a:latin typeface="Tahoma"/>
                <a:cs typeface="Tahoma"/>
              </a:rPr>
              <a:t>o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l</a:t>
            </a:r>
            <a:r>
              <a:rPr sz="1800" spc="45" dirty="0">
                <a:latin typeface="Tahoma"/>
                <a:cs typeface="Tahoma"/>
              </a:rPr>
              <a:t>e</a:t>
            </a:r>
            <a:r>
              <a:rPr sz="1800" spc="-40" dirty="0">
                <a:latin typeface="Tahoma"/>
                <a:cs typeface="Tahoma"/>
              </a:rPr>
              <a:t>arn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a</a:t>
            </a:r>
            <a:r>
              <a:rPr sz="1800" spc="-50" dirty="0">
                <a:latin typeface="Tahoma"/>
                <a:cs typeface="Tahoma"/>
              </a:rPr>
              <a:t>n</a:t>
            </a:r>
            <a:r>
              <a:rPr sz="1800" spc="-30" dirty="0">
                <a:latin typeface="Tahoma"/>
                <a:cs typeface="Tahoma"/>
              </a:rPr>
              <a:t>d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emula</a:t>
            </a:r>
            <a:r>
              <a:rPr sz="1800" spc="-35" dirty="0">
                <a:latin typeface="Tahoma"/>
                <a:cs typeface="Tahoma"/>
              </a:rPr>
              <a:t>te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f</a:t>
            </a:r>
            <a:r>
              <a:rPr sz="1800" spc="-25" dirty="0">
                <a:latin typeface="Tahoma"/>
                <a:cs typeface="Tahoma"/>
              </a:rPr>
              <a:t>or </a:t>
            </a:r>
            <a:r>
              <a:rPr sz="1800" spc="-15" dirty="0">
                <a:latin typeface="Tahoma"/>
                <a:cs typeface="Tahoma"/>
              </a:rPr>
              <a:t>improving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b="1" spc="-130" dirty="0">
                <a:latin typeface="Tahoma"/>
                <a:cs typeface="Tahoma"/>
              </a:rPr>
              <a:t>citizen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150" dirty="0">
                <a:latin typeface="Tahoma"/>
                <a:cs typeface="Tahoma"/>
              </a:rPr>
              <a:t>centric</a:t>
            </a:r>
            <a:r>
              <a:rPr sz="1800" b="1" spc="-125" dirty="0">
                <a:latin typeface="Tahoma"/>
                <a:cs typeface="Tahoma"/>
              </a:rPr>
              <a:t> </a:t>
            </a:r>
            <a:r>
              <a:rPr sz="1800" b="1" spc="-160" dirty="0">
                <a:latin typeface="Tahoma"/>
                <a:cs typeface="Tahoma"/>
              </a:rPr>
              <a:t>services</a:t>
            </a:r>
            <a:endParaRPr sz="1800" dirty="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75" dirty="0">
                <a:latin typeface="Tahoma"/>
                <a:cs typeface="Tahoma"/>
              </a:rPr>
              <a:t>I</a:t>
            </a:r>
            <a:r>
              <a:rPr sz="1800" spc="-100" dirty="0">
                <a:latin typeface="Tahoma"/>
                <a:cs typeface="Tahoma"/>
              </a:rPr>
              <a:t>d</a:t>
            </a:r>
            <a:r>
              <a:rPr sz="1800" spc="-5" dirty="0">
                <a:latin typeface="Tahoma"/>
                <a:cs typeface="Tahoma"/>
              </a:rPr>
              <a:t>entify</a:t>
            </a:r>
            <a:r>
              <a:rPr sz="1800" spc="-155" dirty="0">
                <a:latin typeface="Tahoma"/>
                <a:cs typeface="Tahoma"/>
              </a:rPr>
              <a:t> </a:t>
            </a:r>
            <a:r>
              <a:rPr sz="1800" b="1" spc="-165" dirty="0">
                <a:latin typeface="Tahoma"/>
                <a:cs typeface="Tahoma"/>
              </a:rPr>
              <a:t>are</a:t>
            </a:r>
            <a:r>
              <a:rPr sz="1800" b="1" spc="-195" dirty="0">
                <a:latin typeface="Tahoma"/>
                <a:cs typeface="Tahoma"/>
              </a:rPr>
              <a:t>a</a:t>
            </a:r>
            <a:r>
              <a:rPr sz="1800" b="1" spc="-170" dirty="0">
                <a:latin typeface="Tahoma"/>
                <a:cs typeface="Tahoma"/>
              </a:rPr>
              <a:t>s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70" dirty="0">
                <a:latin typeface="Tahoma"/>
                <a:cs typeface="Tahoma"/>
              </a:rPr>
              <a:t>o</a:t>
            </a:r>
            <a:r>
              <a:rPr sz="1800" b="1" spc="-114" dirty="0">
                <a:latin typeface="Tahoma"/>
                <a:cs typeface="Tahoma"/>
              </a:rPr>
              <a:t>f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b="1" spc="-155" dirty="0">
                <a:latin typeface="Tahoma"/>
                <a:cs typeface="Tahoma"/>
              </a:rPr>
              <a:t>impr</a:t>
            </a:r>
            <a:r>
              <a:rPr sz="1800" b="1" spc="-185" dirty="0">
                <a:latin typeface="Tahoma"/>
                <a:cs typeface="Tahoma"/>
              </a:rPr>
              <a:t>o</a:t>
            </a:r>
            <a:r>
              <a:rPr sz="1800" b="1" spc="-195" dirty="0">
                <a:latin typeface="Tahoma"/>
                <a:cs typeface="Tahoma"/>
              </a:rPr>
              <a:t>v</a:t>
            </a:r>
            <a:r>
              <a:rPr sz="1800" b="1" spc="-175" dirty="0">
                <a:latin typeface="Tahoma"/>
                <a:cs typeface="Tahoma"/>
              </a:rPr>
              <a:t>ement</a:t>
            </a:r>
            <a:r>
              <a:rPr sz="1800" b="1" spc="-8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t</a:t>
            </a:r>
            <a:r>
              <a:rPr sz="1800" spc="-15" dirty="0">
                <a:latin typeface="Tahoma"/>
                <a:cs typeface="Tahoma"/>
              </a:rPr>
              <a:t>o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b="1" spc="-175" dirty="0">
                <a:latin typeface="Tahoma"/>
                <a:cs typeface="Tahoma"/>
              </a:rPr>
              <a:t>enhan</a:t>
            </a:r>
            <a:r>
              <a:rPr sz="1800" b="1" spc="-185" dirty="0">
                <a:latin typeface="Tahoma"/>
                <a:cs typeface="Tahoma"/>
              </a:rPr>
              <a:t>c</a:t>
            </a:r>
            <a:r>
              <a:rPr sz="1800" b="1" spc="-155" dirty="0">
                <a:latin typeface="Tahoma"/>
                <a:cs typeface="Tahoma"/>
              </a:rPr>
              <a:t>e</a:t>
            </a:r>
            <a:r>
              <a:rPr sz="1800" b="1" spc="-11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ef</a:t>
            </a:r>
            <a:r>
              <a:rPr sz="1800" b="1" spc="-120" dirty="0">
                <a:latin typeface="Tahoma"/>
                <a:cs typeface="Tahoma"/>
              </a:rPr>
              <a:t>f</a:t>
            </a:r>
            <a:r>
              <a:rPr sz="1800" b="1" spc="-110" dirty="0">
                <a:latin typeface="Tahoma"/>
                <a:cs typeface="Tahoma"/>
              </a:rPr>
              <a:t>ic</a:t>
            </a:r>
            <a:r>
              <a:rPr sz="1800" b="1" spc="-90" dirty="0">
                <a:latin typeface="Tahoma"/>
                <a:cs typeface="Tahoma"/>
              </a:rPr>
              <a:t>i</a:t>
            </a:r>
            <a:r>
              <a:rPr sz="1800" b="1" spc="-175" dirty="0">
                <a:latin typeface="Tahoma"/>
                <a:cs typeface="Tahoma"/>
              </a:rPr>
              <a:t>en</a:t>
            </a:r>
            <a:r>
              <a:rPr sz="1800" b="1" spc="-185" dirty="0">
                <a:latin typeface="Tahoma"/>
                <a:cs typeface="Tahoma"/>
              </a:rPr>
              <a:t>c</a:t>
            </a:r>
            <a:r>
              <a:rPr sz="1800" b="1" spc="-180" dirty="0">
                <a:latin typeface="Tahoma"/>
                <a:cs typeface="Tahoma"/>
              </a:rPr>
              <a:t>y</a:t>
            </a:r>
            <a:r>
              <a:rPr sz="1800" b="1" spc="-14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in </a:t>
            </a:r>
            <a:r>
              <a:rPr sz="1800" spc="-45" dirty="0" err="1">
                <a:latin typeface="Tahoma"/>
                <a:cs typeface="Tahoma"/>
              </a:rPr>
              <a:t>eGovernance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service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delivery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49340" y="868692"/>
            <a:ext cx="11888747" cy="856475"/>
            <a:chOff x="149340" y="868692"/>
            <a:chExt cx="11888747" cy="856475"/>
          </a:xfrm>
        </p:grpSpPr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40" y="917283"/>
              <a:ext cx="11888747" cy="68916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368" y="868692"/>
              <a:ext cx="11689080" cy="856475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1677142" y="6602469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00338D"/>
                </a:solidFill>
                <a:latin typeface="Arial MT"/>
                <a:cs typeface="Arial MT"/>
              </a:rPr>
              <a:t>2</a:t>
            </a:fld>
            <a:endParaRPr sz="1000">
              <a:latin typeface="Arial MT"/>
              <a:cs typeface="Arial M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8135F-8795-4E37-4105-4A47CC390B48}"/>
              </a:ext>
            </a:extLst>
          </p:cNvPr>
          <p:cNvSpPr txBox="1"/>
          <p:nvPr/>
        </p:nvSpPr>
        <p:spPr>
          <a:xfrm>
            <a:off x="0" y="917283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NeSDA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the first of its kind assessment in India and has been finalized after extensive stakeholder consultations to  accurately assess the Indian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eGovernance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landscape</a:t>
            </a:r>
          </a:p>
        </p:txBody>
      </p:sp>
    </p:spTree>
    <p:extLst>
      <p:ext uri="{BB962C8B-B14F-4D97-AF65-F5344CB8AC3E}">
        <p14:creationId xmlns:p14="http://schemas.microsoft.com/office/powerpoint/2010/main" val="2232874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82B827-1E57-7F76-4C1C-1D89C42F427E}"/>
              </a:ext>
            </a:extLst>
          </p:cNvPr>
          <p:cNvSpPr txBox="1"/>
          <p:nvPr/>
        </p:nvSpPr>
        <p:spPr>
          <a:xfrm>
            <a:off x="1853609" y="2809567"/>
            <a:ext cx="8484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>
                <a:solidFill>
                  <a:srgbClr val="0070C0"/>
                </a:solidFill>
                <a:latin typeface="Arial Narrow" panose="020B0606020202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4246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055" y="30861"/>
            <a:ext cx="61315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60" dirty="0">
                <a:latin typeface="Tahoma"/>
                <a:cs typeface="Tahoma"/>
              </a:rPr>
              <a:t>The</a:t>
            </a:r>
            <a:r>
              <a:rPr sz="3200" b="0" spc="-160" dirty="0">
                <a:latin typeface="Tahoma"/>
                <a:cs typeface="Tahoma"/>
              </a:rPr>
              <a:t> </a:t>
            </a:r>
            <a:r>
              <a:rPr sz="3200" b="0" spc="-45" dirty="0">
                <a:latin typeface="Tahoma"/>
                <a:cs typeface="Tahoma"/>
              </a:rPr>
              <a:t>Ne</a:t>
            </a:r>
            <a:r>
              <a:rPr sz="3200" b="0" spc="-35" dirty="0">
                <a:latin typeface="Tahoma"/>
                <a:cs typeface="Tahoma"/>
              </a:rPr>
              <a:t>S</a:t>
            </a:r>
            <a:r>
              <a:rPr sz="3200" b="0" spc="-160" dirty="0">
                <a:latin typeface="Tahoma"/>
                <a:cs typeface="Tahoma"/>
              </a:rPr>
              <a:t>D</a:t>
            </a:r>
            <a:r>
              <a:rPr sz="3200" b="0" spc="-45" dirty="0">
                <a:latin typeface="Tahoma"/>
                <a:cs typeface="Tahoma"/>
              </a:rPr>
              <a:t>A</a:t>
            </a:r>
            <a:r>
              <a:rPr sz="3200" b="0" spc="-415" dirty="0">
                <a:latin typeface="Tahoma"/>
                <a:cs typeface="Tahoma"/>
              </a:rPr>
              <a:t> </a:t>
            </a:r>
            <a:r>
              <a:rPr sz="3200" b="0" spc="-75" dirty="0">
                <a:latin typeface="Tahoma"/>
                <a:cs typeface="Tahoma"/>
              </a:rPr>
              <a:t>As</a:t>
            </a:r>
            <a:r>
              <a:rPr sz="3200" b="0" spc="-80" dirty="0">
                <a:latin typeface="Tahoma"/>
                <a:cs typeface="Tahoma"/>
              </a:rPr>
              <a:t>s</a:t>
            </a:r>
            <a:r>
              <a:rPr sz="3200" b="0" spc="-55" dirty="0">
                <a:latin typeface="Tahoma"/>
                <a:cs typeface="Tahoma"/>
              </a:rPr>
              <a:t>essment</a:t>
            </a:r>
            <a:r>
              <a:rPr sz="3200" b="0" spc="-145" dirty="0">
                <a:latin typeface="Tahoma"/>
                <a:cs typeface="Tahoma"/>
              </a:rPr>
              <a:t> </a:t>
            </a:r>
            <a:r>
              <a:rPr sz="3200" b="0" spc="-85" dirty="0">
                <a:latin typeface="Tahoma"/>
                <a:cs typeface="Tahoma"/>
              </a:rPr>
              <a:t>P</a:t>
            </a:r>
            <a:r>
              <a:rPr sz="3200" b="0" spc="-70" dirty="0">
                <a:latin typeface="Tahoma"/>
                <a:cs typeface="Tahoma"/>
              </a:rPr>
              <a:t>arame</a:t>
            </a:r>
            <a:r>
              <a:rPr sz="3200" b="0" spc="-75" dirty="0">
                <a:latin typeface="Tahoma"/>
                <a:cs typeface="Tahoma"/>
              </a:rPr>
              <a:t>t</a:t>
            </a:r>
            <a:r>
              <a:rPr sz="3200" b="0" spc="-70" dirty="0">
                <a:latin typeface="Tahoma"/>
                <a:cs typeface="Tahoma"/>
              </a:rPr>
              <a:t>ers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677142" y="6602469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00338D"/>
                </a:solidFill>
                <a:latin typeface="Arial MT"/>
                <a:cs typeface="Arial MT"/>
              </a:rPr>
              <a:t>3</a:t>
            </a:fld>
            <a:endParaRPr sz="1000">
              <a:latin typeface="Arial MT"/>
              <a:cs typeface="Arial MT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094238"/>
              </p:ext>
            </p:extLst>
          </p:nvPr>
        </p:nvGraphicFramePr>
        <p:xfrm>
          <a:off x="609600" y="1219200"/>
          <a:ext cx="10668001" cy="48006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7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6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0150">
                <a:tc>
                  <a:txBody>
                    <a:bodyPr/>
                    <a:lstStyle/>
                    <a:p>
                      <a:pPr algn="l"/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Accessibility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/>
                      <a:endParaRPr lang="en-US" b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End Service Delivery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algn="l"/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pc="-60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C</a:t>
                      </a:r>
                      <a:r>
                        <a:rPr lang="en-US" sz="2400" b="1" spc="5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o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n</a:t>
                      </a:r>
                      <a:r>
                        <a:rPr lang="en-US" sz="2400" b="1" spc="-15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t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ent</a:t>
                      </a:r>
                      <a:r>
                        <a:rPr lang="en-US" sz="2000" b="1" spc="-185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2400" b="1" spc="-95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n-US" sz="2400" b="1" spc="5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v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n-US" sz="2400" b="1" spc="-10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i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l</a:t>
                      </a:r>
                      <a:r>
                        <a:rPr lang="en-US" sz="2400" b="1" spc="-10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b</a:t>
                      </a:r>
                      <a:r>
                        <a:rPr lang="en-US" sz="2400" b="1" spc="-10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i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l</a:t>
                      </a:r>
                      <a:r>
                        <a:rPr lang="en-US" sz="2400" b="1" spc="-10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i</a:t>
                      </a:r>
                      <a:r>
                        <a:rPr lang="en-US" sz="2400" b="1" spc="-45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t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y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  <a:cs typeface="Tahoma"/>
                      </a:endParaRPr>
                    </a:p>
                    <a:p>
                      <a:pPr algn="l"/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/>
                      <a:endParaRPr lang="en-US" b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Integrated Service Delivery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algn="l"/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E</a:t>
                      </a:r>
                      <a:r>
                        <a:rPr lang="en-US" sz="2400" b="1" spc="-15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se</a:t>
                      </a:r>
                      <a:r>
                        <a:rPr lang="en-US" sz="2400" b="1" spc="-85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2400" b="1" spc="-20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o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f</a:t>
                      </a:r>
                      <a:r>
                        <a:rPr lang="en-US" sz="2400" b="1" spc="-90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U</a:t>
                      </a:r>
                      <a:r>
                        <a:rPr lang="en-US" sz="2400" b="1" spc="-10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  <a:cs typeface="Tahoma"/>
                        </a:rPr>
                        <a:t>e</a:t>
                      </a:r>
                    </a:p>
                    <a:p>
                      <a:pPr algn="l"/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/>
                      <a:endParaRPr lang="en-US" b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Status Request &amp; Tracking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algn="l"/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Information Security &amp; Privacy</a:t>
                      </a:r>
                    </a:p>
                    <a:p>
                      <a:pPr algn="l"/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/>
                      <a:endParaRPr lang="en-US" b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/>
                      <a:endParaRPr lang="en-US" b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2" name="object 14"/>
          <p:cNvGrpSpPr/>
          <p:nvPr/>
        </p:nvGrpSpPr>
        <p:grpSpPr>
          <a:xfrm>
            <a:off x="855884" y="1441547"/>
            <a:ext cx="715645" cy="616585"/>
            <a:chOff x="120504" y="1292497"/>
            <a:chExt cx="715645" cy="616585"/>
          </a:xfrm>
        </p:grpSpPr>
        <p:pic>
          <p:nvPicPr>
            <p:cNvPr id="43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286" y="1292497"/>
              <a:ext cx="107819" cy="107808"/>
            </a:xfrm>
            <a:prstGeom prst="rect">
              <a:avLst/>
            </a:prstGeom>
          </p:spPr>
        </p:pic>
        <p:sp>
          <p:nvSpPr>
            <p:cNvPr id="44" name="object 16"/>
            <p:cNvSpPr/>
            <p:nvPr/>
          </p:nvSpPr>
          <p:spPr>
            <a:xfrm>
              <a:off x="120504" y="1416085"/>
              <a:ext cx="291465" cy="492759"/>
            </a:xfrm>
            <a:custGeom>
              <a:avLst/>
              <a:gdLst/>
              <a:ahLst/>
              <a:cxnLst/>
              <a:rect l="l" t="t" r="r" b="b"/>
              <a:pathLst>
                <a:path w="291465" h="492760">
                  <a:moveTo>
                    <a:pt x="156337" y="0"/>
                  </a:moveTo>
                  <a:lnTo>
                    <a:pt x="114248" y="3493"/>
                  </a:lnTo>
                  <a:lnTo>
                    <a:pt x="75423" y="20196"/>
                  </a:lnTo>
                  <a:lnTo>
                    <a:pt x="44915" y="49133"/>
                  </a:lnTo>
                  <a:lnTo>
                    <a:pt x="520" y="216299"/>
                  </a:lnTo>
                  <a:lnTo>
                    <a:pt x="0" y="225452"/>
                  </a:lnTo>
                  <a:lnTo>
                    <a:pt x="2926" y="233805"/>
                  </a:lnTo>
                  <a:lnTo>
                    <a:pt x="8769" y="240453"/>
                  </a:lnTo>
                  <a:lnTo>
                    <a:pt x="20876" y="245271"/>
                  </a:lnTo>
                  <a:lnTo>
                    <a:pt x="30502" y="244098"/>
                  </a:lnTo>
                  <a:lnTo>
                    <a:pt x="37176" y="240591"/>
                  </a:lnTo>
                  <a:lnTo>
                    <a:pt x="42368" y="235125"/>
                  </a:lnTo>
                  <a:lnTo>
                    <a:pt x="45570" y="228082"/>
                  </a:lnTo>
                  <a:lnTo>
                    <a:pt x="83927" y="81550"/>
                  </a:lnTo>
                  <a:lnTo>
                    <a:pt x="84083" y="492598"/>
                  </a:lnTo>
                  <a:lnTo>
                    <a:pt x="130287" y="492598"/>
                  </a:lnTo>
                  <a:lnTo>
                    <a:pt x="130287" y="253810"/>
                  </a:lnTo>
                  <a:lnTo>
                    <a:pt x="161095" y="253810"/>
                  </a:lnTo>
                  <a:lnTo>
                    <a:pt x="161095" y="492598"/>
                  </a:lnTo>
                  <a:lnTo>
                    <a:pt x="207306" y="492598"/>
                  </a:lnTo>
                  <a:lnTo>
                    <a:pt x="207306" y="81569"/>
                  </a:lnTo>
                  <a:lnTo>
                    <a:pt x="245812" y="228082"/>
                  </a:lnTo>
                  <a:lnTo>
                    <a:pt x="249070" y="235211"/>
                  </a:lnTo>
                  <a:lnTo>
                    <a:pt x="254360" y="240713"/>
                  </a:lnTo>
                  <a:lnTo>
                    <a:pt x="261151" y="244195"/>
                  </a:lnTo>
                  <a:lnTo>
                    <a:pt x="272861" y="245011"/>
                  </a:lnTo>
                  <a:lnTo>
                    <a:pt x="282880" y="240365"/>
                  </a:lnTo>
                  <a:lnTo>
                    <a:pt x="288605" y="233698"/>
                  </a:lnTo>
                  <a:lnTo>
                    <a:pt x="291437" y="225379"/>
                  </a:lnTo>
                  <a:lnTo>
                    <a:pt x="290868" y="216299"/>
                  </a:lnTo>
                  <a:lnTo>
                    <a:pt x="246585" y="49276"/>
                  </a:lnTo>
                  <a:lnTo>
                    <a:pt x="215836" y="21108"/>
                  </a:lnTo>
                  <a:lnTo>
                    <a:pt x="177209" y="3864"/>
                  </a:lnTo>
                  <a:lnTo>
                    <a:pt x="166868" y="1417"/>
                  </a:lnTo>
                  <a:lnTo>
                    <a:pt x="1563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132" y="1292497"/>
              <a:ext cx="107819" cy="107808"/>
            </a:xfrm>
            <a:prstGeom prst="rect">
              <a:avLst/>
            </a:prstGeom>
          </p:spPr>
        </p:pic>
        <p:sp>
          <p:nvSpPr>
            <p:cNvPr id="46" name="object 18"/>
            <p:cNvSpPr/>
            <p:nvPr/>
          </p:nvSpPr>
          <p:spPr>
            <a:xfrm>
              <a:off x="544303" y="1415708"/>
              <a:ext cx="292100" cy="493395"/>
            </a:xfrm>
            <a:custGeom>
              <a:avLst/>
              <a:gdLst/>
              <a:ahLst/>
              <a:cxnLst/>
              <a:rect l="l" t="t" r="r" b="b"/>
              <a:pathLst>
                <a:path w="292100" h="493394">
                  <a:moveTo>
                    <a:pt x="145739" y="0"/>
                  </a:moveTo>
                  <a:lnTo>
                    <a:pt x="104150" y="7703"/>
                  </a:lnTo>
                  <a:lnTo>
                    <a:pt x="62766" y="30794"/>
                  </a:lnTo>
                  <a:lnTo>
                    <a:pt x="569" y="216676"/>
                  </a:lnTo>
                  <a:lnTo>
                    <a:pt x="0" y="225755"/>
                  </a:lnTo>
                  <a:lnTo>
                    <a:pt x="2831" y="234074"/>
                  </a:lnTo>
                  <a:lnTo>
                    <a:pt x="8554" y="240742"/>
                  </a:lnTo>
                  <a:lnTo>
                    <a:pt x="18569" y="245388"/>
                  </a:lnTo>
                  <a:lnTo>
                    <a:pt x="30281" y="244571"/>
                  </a:lnTo>
                  <a:lnTo>
                    <a:pt x="37073" y="241089"/>
                  </a:lnTo>
                  <a:lnTo>
                    <a:pt x="42361" y="235587"/>
                  </a:lnTo>
                  <a:lnTo>
                    <a:pt x="45618" y="228459"/>
                  </a:lnTo>
                  <a:lnTo>
                    <a:pt x="84131" y="81946"/>
                  </a:lnTo>
                  <a:lnTo>
                    <a:pt x="84131" y="159524"/>
                  </a:lnTo>
                  <a:lnTo>
                    <a:pt x="44391" y="308107"/>
                  </a:lnTo>
                  <a:lnTo>
                    <a:pt x="84131" y="308107"/>
                  </a:lnTo>
                  <a:lnTo>
                    <a:pt x="84131" y="492974"/>
                  </a:lnTo>
                  <a:lnTo>
                    <a:pt x="130335" y="492974"/>
                  </a:lnTo>
                  <a:lnTo>
                    <a:pt x="130335" y="308107"/>
                  </a:lnTo>
                  <a:lnTo>
                    <a:pt x="161143" y="308107"/>
                  </a:lnTo>
                  <a:lnTo>
                    <a:pt x="161143" y="492974"/>
                  </a:lnTo>
                  <a:lnTo>
                    <a:pt x="207321" y="492974"/>
                  </a:lnTo>
                  <a:lnTo>
                    <a:pt x="207321" y="308107"/>
                  </a:lnTo>
                  <a:lnTo>
                    <a:pt x="247113" y="308107"/>
                  </a:lnTo>
                  <a:lnTo>
                    <a:pt x="207321" y="159524"/>
                  </a:lnTo>
                  <a:lnTo>
                    <a:pt x="207516" y="81926"/>
                  </a:lnTo>
                  <a:lnTo>
                    <a:pt x="245879" y="228459"/>
                  </a:lnTo>
                  <a:lnTo>
                    <a:pt x="249125" y="235587"/>
                  </a:lnTo>
                  <a:lnTo>
                    <a:pt x="254415" y="241089"/>
                  </a:lnTo>
                  <a:lnTo>
                    <a:pt x="261215" y="244571"/>
                  </a:lnTo>
                  <a:lnTo>
                    <a:pt x="268988" y="245641"/>
                  </a:lnTo>
                  <a:lnTo>
                    <a:pt x="272883" y="245388"/>
                  </a:lnTo>
                  <a:lnTo>
                    <a:pt x="282923" y="240742"/>
                  </a:lnTo>
                  <a:lnTo>
                    <a:pt x="288649" y="234074"/>
                  </a:lnTo>
                  <a:lnTo>
                    <a:pt x="291490" y="225755"/>
                  </a:lnTo>
                  <a:lnTo>
                    <a:pt x="290929" y="216676"/>
                  </a:lnTo>
                  <a:lnTo>
                    <a:pt x="246529" y="49685"/>
                  </a:lnTo>
                  <a:lnTo>
                    <a:pt x="215866" y="21485"/>
                  </a:lnTo>
                  <a:lnTo>
                    <a:pt x="166801" y="1925"/>
                  </a:lnTo>
                  <a:lnTo>
                    <a:pt x="145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657" y="1331624"/>
              <a:ext cx="235573" cy="109923"/>
            </a:xfrm>
            <a:prstGeom prst="rect">
              <a:avLst/>
            </a:prstGeom>
          </p:spPr>
        </p:pic>
      </p:grpSp>
      <p:sp>
        <p:nvSpPr>
          <p:cNvPr id="48" name="object 11"/>
          <p:cNvSpPr/>
          <p:nvPr/>
        </p:nvSpPr>
        <p:spPr>
          <a:xfrm>
            <a:off x="966382" y="2635885"/>
            <a:ext cx="405130" cy="716915"/>
          </a:xfrm>
          <a:custGeom>
            <a:avLst/>
            <a:gdLst/>
            <a:ahLst/>
            <a:cxnLst/>
            <a:rect l="l" t="t" r="r" b="b"/>
            <a:pathLst>
              <a:path w="405129" h="716914">
                <a:moveTo>
                  <a:pt x="373895" y="0"/>
                </a:moveTo>
                <a:lnTo>
                  <a:pt x="31157" y="0"/>
                </a:lnTo>
                <a:lnTo>
                  <a:pt x="19045" y="2484"/>
                </a:lnTo>
                <a:lnTo>
                  <a:pt x="9152" y="9173"/>
                </a:lnTo>
                <a:lnTo>
                  <a:pt x="2473" y="19061"/>
                </a:lnTo>
                <a:lnTo>
                  <a:pt x="0" y="31145"/>
                </a:lnTo>
                <a:lnTo>
                  <a:pt x="0" y="685225"/>
                </a:lnTo>
                <a:lnTo>
                  <a:pt x="2473" y="697332"/>
                </a:lnTo>
                <a:lnTo>
                  <a:pt x="9152" y="707221"/>
                </a:lnTo>
                <a:lnTo>
                  <a:pt x="19045" y="713898"/>
                </a:lnTo>
                <a:lnTo>
                  <a:pt x="31158" y="716370"/>
                </a:lnTo>
                <a:lnTo>
                  <a:pt x="373896" y="716370"/>
                </a:lnTo>
                <a:lnTo>
                  <a:pt x="386006" y="713898"/>
                </a:lnTo>
                <a:lnTo>
                  <a:pt x="395899" y="707221"/>
                </a:lnTo>
                <a:lnTo>
                  <a:pt x="402580" y="697332"/>
                </a:lnTo>
                <a:lnTo>
                  <a:pt x="405054" y="685225"/>
                </a:lnTo>
                <a:lnTo>
                  <a:pt x="405054" y="630720"/>
                </a:lnTo>
                <a:lnTo>
                  <a:pt x="31158" y="630720"/>
                </a:lnTo>
                <a:lnTo>
                  <a:pt x="31158" y="85649"/>
                </a:lnTo>
                <a:lnTo>
                  <a:pt x="405053" y="85649"/>
                </a:lnTo>
                <a:lnTo>
                  <a:pt x="405053" y="54504"/>
                </a:lnTo>
                <a:lnTo>
                  <a:pt x="168811" y="54504"/>
                </a:lnTo>
                <a:lnTo>
                  <a:pt x="163579" y="49313"/>
                </a:lnTo>
                <a:lnTo>
                  <a:pt x="163579" y="36401"/>
                </a:lnTo>
                <a:lnTo>
                  <a:pt x="168811" y="31145"/>
                </a:lnTo>
                <a:lnTo>
                  <a:pt x="405053" y="31145"/>
                </a:lnTo>
                <a:lnTo>
                  <a:pt x="402579" y="19061"/>
                </a:lnTo>
                <a:lnTo>
                  <a:pt x="395898" y="9173"/>
                </a:lnTo>
                <a:lnTo>
                  <a:pt x="386005" y="2484"/>
                </a:lnTo>
                <a:lnTo>
                  <a:pt x="373895" y="0"/>
                </a:lnTo>
                <a:close/>
              </a:path>
              <a:path w="405129" h="716914">
                <a:moveTo>
                  <a:pt x="405053" y="85649"/>
                </a:moveTo>
                <a:lnTo>
                  <a:pt x="373895" y="85649"/>
                </a:lnTo>
                <a:lnTo>
                  <a:pt x="373896" y="630720"/>
                </a:lnTo>
                <a:lnTo>
                  <a:pt x="405054" y="630720"/>
                </a:lnTo>
                <a:lnTo>
                  <a:pt x="405053" y="85649"/>
                </a:lnTo>
                <a:close/>
              </a:path>
              <a:path w="405129" h="716914">
                <a:moveTo>
                  <a:pt x="405053" y="31145"/>
                </a:moveTo>
                <a:lnTo>
                  <a:pt x="236242" y="31145"/>
                </a:lnTo>
                <a:lnTo>
                  <a:pt x="241474" y="36401"/>
                </a:lnTo>
                <a:lnTo>
                  <a:pt x="241474" y="49313"/>
                </a:lnTo>
                <a:lnTo>
                  <a:pt x="236242" y="54504"/>
                </a:lnTo>
                <a:lnTo>
                  <a:pt x="405053" y="54504"/>
                </a:lnTo>
                <a:lnTo>
                  <a:pt x="405053" y="311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6137" y="2864485"/>
            <a:ext cx="249263" cy="236049"/>
          </a:xfrm>
          <a:prstGeom prst="rect">
            <a:avLst/>
          </a:prstGeom>
        </p:spPr>
      </p:pic>
      <p:sp>
        <p:nvSpPr>
          <p:cNvPr id="50" name="object 8"/>
          <p:cNvSpPr/>
          <p:nvPr/>
        </p:nvSpPr>
        <p:spPr>
          <a:xfrm>
            <a:off x="916217" y="3886200"/>
            <a:ext cx="505459" cy="596900"/>
          </a:xfrm>
          <a:custGeom>
            <a:avLst/>
            <a:gdLst/>
            <a:ahLst/>
            <a:cxnLst/>
            <a:rect l="l" t="t" r="r" b="b"/>
            <a:pathLst>
              <a:path w="505459" h="596900">
                <a:moveTo>
                  <a:pt x="183476" y="284797"/>
                </a:moveTo>
                <a:lnTo>
                  <a:pt x="181025" y="272681"/>
                </a:lnTo>
                <a:lnTo>
                  <a:pt x="174345" y="262788"/>
                </a:lnTo>
                <a:lnTo>
                  <a:pt x="164426" y="256120"/>
                </a:lnTo>
                <a:lnTo>
                  <a:pt x="152285" y="253669"/>
                </a:lnTo>
                <a:lnTo>
                  <a:pt x="140131" y="256120"/>
                </a:lnTo>
                <a:lnTo>
                  <a:pt x="130225" y="262788"/>
                </a:lnTo>
                <a:lnTo>
                  <a:pt x="123532" y="272681"/>
                </a:lnTo>
                <a:lnTo>
                  <a:pt x="121081" y="284797"/>
                </a:lnTo>
                <a:lnTo>
                  <a:pt x="123532" y="296913"/>
                </a:lnTo>
                <a:lnTo>
                  <a:pt x="130225" y="306806"/>
                </a:lnTo>
                <a:lnTo>
                  <a:pt x="140131" y="313474"/>
                </a:lnTo>
                <a:lnTo>
                  <a:pt x="152285" y="315912"/>
                </a:lnTo>
                <a:lnTo>
                  <a:pt x="164426" y="313474"/>
                </a:lnTo>
                <a:lnTo>
                  <a:pt x="174345" y="306806"/>
                </a:lnTo>
                <a:lnTo>
                  <a:pt x="181025" y="296913"/>
                </a:lnTo>
                <a:lnTo>
                  <a:pt x="183476" y="284797"/>
                </a:lnTo>
                <a:close/>
              </a:path>
              <a:path w="505459" h="596900">
                <a:moveTo>
                  <a:pt x="277075" y="134378"/>
                </a:moveTo>
                <a:lnTo>
                  <a:pt x="274599" y="122326"/>
                </a:lnTo>
                <a:lnTo>
                  <a:pt x="267881" y="112433"/>
                </a:lnTo>
                <a:lnTo>
                  <a:pt x="257962" y="105727"/>
                </a:lnTo>
                <a:lnTo>
                  <a:pt x="245884" y="103263"/>
                </a:lnTo>
                <a:lnTo>
                  <a:pt x="233794" y="105727"/>
                </a:lnTo>
                <a:lnTo>
                  <a:pt x="223875" y="112433"/>
                </a:lnTo>
                <a:lnTo>
                  <a:pt x="217157" y="122326"/>
                </a:lnTo>
                <a:lnTo>
                  <a:pt x="214680" y="134378"/>
                </a:lnTo>
                <a:lnTo>
                  <a:pt x="217157" y="146431"/>
                </a:lnTo>
                <a:lnTo>
                  <a:pt x="223875" y="156337"/>
                </a:lnTo>
                <a:lnTo>
                  <a:pt x="233794" y="163029"/>
                </a:lnTo>
                <a:lnTo>
                  <a:pt x="245884" y="165506"/>
                </a:lnTo>
                <a:lnTo>
                  <a:pt x="257962" y="163029"/>
                </a:lnTo>
                <a:lnTo>
                  <a:pt x="267881" y="156337"/>
                </a:lnTo>
                <a:lnTo>
                  <a:pt x="274599" y="146431"/>
                </a:lnTo>
                <a:lnTo>
                  <a:pt x="277075" y="134378"/>
                </a:lnTo>
                <a:close/>
              </a:path>
              <a:path w="505459" h="596900">
                <a:moveTo>
                  <a:pt x="505028" y="341947"/>
                </a:moveTo>
                <a:lnTo>
                  <a:pt x="497700" y="322580"/>
                </a:lnTo>
                <a:lnTo>
                  <a:pt x="446443" y="233667"/>
                </a:lnTo>
                <a:lnTo>
                  <a:pt x="446328" y="228485"/>
                </a:lnTo>
                <a:lnTo>
                  <a:pt x="443001" y="181914"/>
                </a:lnTo>
                <a:lnTo>
                  <a:pt x="429615" y="136499"/>
                </a:lnTo>
                <a:lnTo>
                  <a:pt x="407022" y="95097"/>
                </a:lnTo>
                <a:lnTo>
                  <a:pt x="379564" y="63246"/>
                </a:lnTo>
                <a:lnTo>
                  <a:pt x="337248" y="29883"/>
                </a:lnTo>
                <a:lnTo>
                  <a:pt x="334276" y="28549"/>
                </a:lnTo>
                <a:lnTo>
                  <a:pt x="334276" y="122529"/>
                </a:lnTo>
                <a:lnTo>
                  <a:pt x="334276" y="144754"/>
                </a:lnTo>
                <a:lnTo>
                  <a:pt x="315709" y="153644"/>
                </a:lnTo>
                <a:lnTo>
                  <a:pt x="314223" y="159575"/>
                </a:lnTo>
                <a:lnTo>
                  <a:pt x="308279" y="169951"/>
                </a:lnTo>
                <a:lnTo>
                  <a:pt x="314960" y="189217"/>
                </a:lnTo>
                <a:lnTo>
                  <a:pt x="300101" y="204025"/>
                </a:lnTo>
                <a:lnTo>
                  <a:pt x="280797" y="197358"/>
                </a:lnTo>
                <a:lnTo>
                  <a:pt x="275590" y="200329"/>
                </a:lnTo>
                <a:lnTo>
                  <a:pt x="270395" y="202552"/>
                </a:lnTo>
                <a:lnTo>
                  <a:pt x="264452" y="204025"/>
                </a:lnTo>
                <a:lnTo>
                  <a:pt x="255536" y="221818"/>
                </a:lnTo>
                <a:lnTo>
                  <a:pt x="241427" y="221818"/>
                </a:lnTo>
                <a:lnTo>
                  <a:pt x="241427" y="272935"/>
                </a:lnTo>
                <a:lnTo>
                  <a:pt x="240677" y="295173"/>
                </a:lnTo>
                <a:lnTo>
                  <a:pt x="222110" y="304063"/>
                </a:lnTo>
                <a:lnTo>
                  <a:pt x="220624" y="309994"/>
                </a:lnTo>
                <a:lnTo>
                  <a:pt x="218389" y="315175"/>
                </a:lnTo>
                <a:lnTo>
                  <a:pt x="215417" y="320357"/>
                </a:lnTo>
                <a:lnTo>
                  <a:pt x="221361" y="339623"/>
                </a:lnTo>
                <a:lnTo>
                  <a:pt x="206514" y="354444"/>
                </a:lnTo>
                <a:lnTo>
                  <a:pt x="187198" y="347776"/>
                </a:lnTo>
                <a:lnTo>
                  <a:pt x="181991" y="350735"/>
                </a:lnTo>
                <a:lnTo>
                  <a:pt x="176796" y="352958"/>
                </a:lnTo>
                <a:lnTo>
                  <a:pt x="170853" y="354444"/>
                </a:lnTo>
                <a:lnTo>
                  <a:pt x="162687" y="372224"/>
                </a:lnTo>
                <a:lnTo>
                  <a:pt x="141884" y="372224"/>
                </a:lnTo>
                <a:lnTo>
                  <a:pt x="132969" y="353707"/>
                </a:lnTo>
                <a:lnTo>
                  <a:pt x="129997" y="352958"/>
                </a:lnTo>
                <a:lnTo>
                  <a:pt x="127025" y="352221"/>
                </a:lnTo>
                <a:lnTo>
                  <a:pt x="121831" y="349999"/>
                </a:lnTo>
                <a:lnTo>
                  <a:pt x="116624" y="347040"/>
                </a:lnTo>
                <a:lnTo>
                  <a:pt x="97320" y="352958"/>
                </a:lnTo>
                <a:lnTo>
                  <a:pt x="82461" y="338150"/>
                </a:lnTo>
                <a:lnTo>
                  <a:pt x="89141" y="318884"/>
                </a:lnTo>
                <a:lnTo>
                  <a:pt x="86169" y="313690"/>
                </a:lnTo>
                <a:lnTo>
                  <a:pt x="83947" y="308508"/>
                </a:lnTo>
                <a:lnTo>
                  <a:pt x="82461" y="302577"/>
                </a:lnTo>
                <a:lnTo>
                  <a:pt x="63881" y="293687"/>
                </a:lnTo>
                <a:lnTo>
                  <a:pt x="63881" y="272935"/>
                </a:lnTo>
                <a:lnTo>
                  <a:pt x="82461" y="264045"/>
                </a:lnTo>
                <a:lnTo>
                  <a:pt x="83947" y="258127"/>
                </a:lnTo>
                <a:lnTo>
                  <a:pt x="86169" y="252933"/>
                </a:lnTo>
                <a:lnTo>
                  <a:pt x="89141" y="247751"/>
                </a:lnTo>
                <a:lnTo>
                  <a:pt x="82461" y="228485"/>
                </a:lnTo>
                <a:lnTo>
                  <a:pt x="97320" y="213664"/>
                </a:lnTo>
                <a:lnTo>
                  <a:pt x="116624" y="220332"/>
                </a:lnTo>
                <a:lnTo>
                  <a:pt x="121831" y="217373"/>
                </a:lnTo>
                <a:lnTo>
                  <a:pt x="127025" y="215150"/>
                </a:lnTo>
                <a:lnTo>
                  <a:pt x="132969" y="213664"/>
                </a:lnTo>
                <a:lnTo>
                  <a:pt x="141884" y="195135"/>
                </a:lnTo>
                <a:lnTo>
                  <a:pt x="163423" y="195135"/>
                </a:lnTo>
                <a:lnTo>
                  <a:pt x="172339" y="213664"/>
                </a:lnTo>
                <a:lnTo>
                  <a:pt x="178282" y="215150"/>
                </a:lnTo>
                <a:lnTo>
                  <a:pt x="183476" y="217373"/>
                </a:lnTo>
                <a:lnTo>
                  <a:pt x="188683" y="220332"/>
                </a:lnTo>
                <a:lnTo>
                  <a:pt x="208000" y="213664"/>
                </a:lnTo>
                <a:lnTo>
                  <a:pt x="222846" y="228485"/>
                </a:lnTo>
                <a:lnTo>
                  <a:pt x="216166" y="247751"/>
                </a:lnTo>
                <a:lnTo>
                  <a:pt x="219138" y="252933"/>
                </a:lnTo>
                <a:lnTo>
                  <a:pt x="221361" y="258127"/>
                </a:lnTo>
                <a:lnTo>
                  <a:pt x="222846" y="264045"/>
                </a:lnTo>
                <a:lnTo>
                  <a:pt x="241427" y="272935"/>
                </a:lnTo>
                <a:lnTo>
                  <a:pt x="241427" y="221818"/>
                </a:lnTo>
                <a:lnTo>
                  <a:pt x="234734" y="221818"/>
                </a:lnTo>
                <a:lnTo>
                  <a:pt x="230809" y="213664"/>
                </a:lnTo>
                <a:lnTo>
                  <a:pt x="225818" y="203288"/>
                </a:lnTo>
                <a:lnTo>
                  <a:pt x="219875" y="201803"/>
                </a:lnTo>
                <a:lnTo>
                  <a:pt x="214680" y="199580"/>
                </a:lnTo>
                <a:lnTo>
                  <a:pt x="209486" y="196621"/>
                </a:lnTo>
                <a:lnTo>
                  <a:pt x="190169" y="203288"/>
                </a:lnTo>
                <a:lnTo>
                  <a:pt x="181991" y="195135"/>
                </a:lnTo>
                <a:lnTo>
                  <a:pt x="175310" y="188468"/>
                </a:lnTo>
                <a:lnTo>
                  <a:pt x="181991" y="169202"/>
                </a:lnTo>
                <a:lnTo>
                  <a:pt x="179019" y="164020"/>
                </a:lnTo>
                <a:lnTo>
                  <a:pt x="176796" y="158838"/>
                </a:lnTo>
                <a:lnTo>
                  <a:pt x="175310" y="152908"/>
                </a:lnTo>
                <a:lnTo>
                  <a:pt x="156743" y="144018"/>
                </a:lnTo>
                <a:lnTo>
                  <a:pt x="156743" y="123266"/>
                </a:lnTo>
                <a:lnTo>
                  <a:pt x="175310" y="114376"/>
                </a:lnTo>
                <a:lnTo>
                  <a:pt x="176796" y="108445"/>
                </a:lnTo>
                <a:lnTo>
                  <a:pt x="179019" y="103263"/>
                </a:lnTo>
                <a:lnTo>
                  <a:pt x="181991" y="98069"/>
                </a:lnTo>
                <a:lnTo>
                  <a:pt x="176047" y="78803"/>
                </a:lnTo>
                <a:lnTo>
                  <a:pt x="190906" y="63995"/>
                </a:lnTo>
                <a:lnTo>
                  <a:pt x="210223" y="70662"/>
                </a:lnTo>
                <a:lnTo>
                  <a:pt x="215417" y="67691"/>
                </a:lnTo>
                <a:lnTo>
                  <a:pt x="220624" y="65468"/>
                </a:lnTo>
                <a:lnTo>
                  <a:pt x="226568" y="63995"/>
                </a:lnTo>
                <a:lnTo>
                  <a:pt x="235483" y="45440"/>
                </a:lnTo>
                <a:lnTo>
                  <a:pt x="256273" y="45440"/>
                </a:lnTo>
                <a:lnTo>
                  <a:pt x="265188" y="63246"/>
                </a:lnTo>
                <a:lnTo>
                  <a:pt x="271132" y="64731"/>
                </a:lnTo>
                <a:lnTo>
                  <a:pt x="276339" y="66954"/>
                </a:lnTo>
                <a:lnTo>
                  <a:pt x="281533" y="69913"/>
                </a:lnTo>
                <a:lnTo>
                  <a:pt x="300850" y="63246"/>
                </a:lnTo>
                <a:lnTo>
                  <a:pt x="315709" y="78066"/>
                </a:lnTo>
                <a:lnTo>
                  <a:pt x="309016" y="97332"/>
                </a:lnTo>
                <a:lnTo>
                  <a:pt x="311988" y="102514"/>
                </a:lnTo>
                <a:lnTo>
                  <a:pt x="314223" y="107708"/>
                </a:lnTo>
                <a:lnTo>
                  <a:pt x="315709" y="113639"/>
                </a:lnTo>
                <a:lnTo>
                  <a:pt x="334276" y="122529"/>
                </a:lnTo>
                <a:lnTo>
                  <a:pt x="334276" y="28549"/>
                </a:lnTo>
                <a:lnTo>
                  <a:pt x="293204" y="9969"/>
                </a:lnTo>
                <a:lnTo>
                  <a:pt x="246811" y="0"/>
                </a:lnTo>
                <a:lnTo>
                  <a:pt x="199631" y="0"/>
                </a:lnTo>
                <a:lnTo>
                  <a:pt x="153238" y="9969"/>
                </a:lnTo>
                <a:lnTo>
                  <a:pt x="109194" y="29883"/>
                </a:lnTo>
                <a:lnTo>
                  <a:pt x="70459" y="58813"/>
                </a:lnTo>
                <a:lnTo>
                  <a:pt x="39420" y="94767"/>
                </a:lnTo>
                <a:lnTo>
                  <a:pt x="16827" y="136283"/>
                </a:lnTo>
                <a:lnTo>
                  <a:pt x="3441" y="181838"/>
                </a:lnTo>
                <a:lnTo>
                  <a:pt x="0" y="229958"/>
                </a:lnTo>
                <a:lnTo>
                  <a:pt x="5867" y="281635"/>
                </a:lnTo>
                <a:lnTo>
                  <a:pt x="22936" y="329907"/>
                </a:lnTo>
                <a:lnTo>
                  <a:pt x="50457" y="373024"/>
                </a:lnTo>
                <a:lnTo>
                  <a:pt x="87655" y="409282"/>
                </a:lnTo>
                <a:lnTo>
                  <a:pt x="87655" y="596734"/>
                </a:lnTo>
                <a:lnTo>
                  <a:pt x="322389" y="596734"/>
                </a:lnTo>
                <a:lnTo>
                  <a:pt x="322389" y="507822"/>
                </a:lnTo>
                <a:lnTo>
                  <a:pt x="358787" y="507822"/>
                </a:lnTo>
                <a:lnTo>
                  <a:pt x="407885" y="492823"/>
                </a:lnTo>
                <a:lnTo>
                  <a:pt x="439940" y="452907"/>
                </a:lnTo>
                <a:lnTo>
                  <a:pt x="446443" y="418909"/>
                </a:lnTo>
                <a:lnTo>
                  <a:pt x="446443" y="374446"/>
                </a:lnTo>
                <a:lnTo>
                  <a:pt x="479120" y="374446"/>
                </a:lnTo>
                <a:lnTo>
                  <a:pt x="484936" y="372224"/>
                </a:lnTo>
                <a:lnTo>
                  <a:pt x="492683" y="369265"/>
                </a:lnTo>
                <a:lnTo>
                  <a:pt x="502335" y="357962"/>
                </a:lnTo>
                <a:lnTo>
                  <a:pt x="502920" y="354444"/>
                </a:lnTo>
                <a:lnTo>
                  <a:pt x="505028" y="341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"/>
          <p:cNvSpPr/>
          <p:nvPr/>
        </p:nvSpPr>
        <p:spPr>
          <a:xfrm>
            <a:off x="892086" y="5105400"/>
            <a:ext cx="529590" cy="631190"/>
          </a:xfrm>
          <a:custGeom>
            <a:avLst/>
            <a:gdLst/>
            <a:ahLst/>
            <a:cxnLst/>
            <a:rect l="l" t="t" r="r" b="b"/>
            <a:pathLst>
              <a:path w="529590" h="631189">
                <a:moveTo>
                  <a:pt x="455206" y="183794"/>
                </a:moveTo>
                <a:lnTo>
                  <a:pt x="403212" y="170586"/>
                </a:lnTo>
                <a:lnTo>
                  <a:pt x="377863" y="160375"/>
                </a:lnTo>
                <a:lnTo>
                  <a:pt x="377863" y="262534"/>
                </a:lnTo>
                <a:lnTo>
                  <a:pt x="244589" y="395744"/>
                </a:lnTo>
                <a:lnTo>
                  <a:pt x="165823" y="316992"/>
                </a:lnTo>
                <a:lnTo>
                  <a:pt x="192595" y="290245"/>
                </a:lnTo>
                <a:lnTo>
                  <a:pt x="244589" y="342226"/>
                </a:lnTo>
                <a:lnTo>
                  <a:pt x="296595" y="290245"/>
                </a:lnTo>
                <a:lnTo>
                  <a:pt x="351091" y="235775"/>
                </a:lnTo>
                <a:lnTo>
                  <a:pt x="377863" y="262534"/>
                </a:lnTo>
                <a:lnTo>
                  <a:pt x="377863" y="160375"/>
                </a:lnTo>
                <a:lnTo>
                  <a:pt x="353682" y="150622"/>
                </a:lnTo>
                <a:lnTo>
                  <a:pt x="307263" y="124231"/>
                </a:lnTo>
                <a:lnTo>
                  <a:pt x="264604" y="91719"/>
                </a:lnTo>
                <a:lnTo>
                  <a:pt x="221932" y="124231"/>
                </a:lnTo>
                <a:lnTo>
                  <a:pt x="175514" y="150622"/>
                </a:lnTo>
                <a:lnTo>
                  <a:pt x="125984" y="170586"/>
                </a:lnTo>
                <a:lnTo>
                  <a:pt x="73990" y="183794"/>
                </a:lnTo>
                <a:lnTo>
                  <a:pt x="73990" y="220446"/>
                </a:lnTo>
                <a:lnTo>
                  <a:pt x="77279" y="265493"/>
                </a:lnTo>
                <a:lnTo>
                  <a:pt x="86969" y="310248"/>
                </a:lnTo>
                <a:lnTo>
                  <a:pt x="102793" y="354266"/>
                </a:lnTo>
                <a:lnTo>
                  <a:pt x="124485" y="397090"/>
                </a:lnTo>
                <a:lnTo>
                  <a:pt x="151777" y="438277"/>
                </a:lnTo>
                <a:lnTo>
                  <a:pt x="184404" y="477380"/>
                </a:lnTo>
                <a:lnTo>
                  <a:pt x="222110" y="513956"/>
                </a:lnTo>
                <a:lnTo>
                  <a:pt x="264604" y="547547"/>
                </a:lnTo>
                <a:lnTo>
                  <a:pt x="307111" y="513956"/>
                </a:lnTo>
                <a:lnTo>
                  <a:pt x="344805" y="477380"/>
                </a:lnTo>
                <a:lnTo>
                  <a:pt x="377431" y="438264"/>
                </a:lnTo>
                <a:lnTo>
                  <a:pt x="404723" y="397078"/>
                </a:lnTo>
                <a:lnTo>
                  <a:pt x="405396" y="395744"/>
                </a:lnTo>
                <a:lnTo>
                  <a:pt x="426402" y="354253"/>
                </a:lnTo>
                <a:lnTo>
                  <a:pt x="442226" y="310248"/>
                </a:lnTo>
                <a:lnTo>
                  <a:pt x="451916" y="265493"/>
                </a:lnTo>
                <a:lnTo>
                  <a:pt x="454088" y="235775"/>
                </a:lnTo>
                <a:lnTo>
                  <a:pt x="455206" y="220446"/>
                </a:lnTo>
                <a:lnTo>
                  <a:pt x="455206" y="183794"/>
                </a:lnTo>
                <a:close/>
              </a:path>
              <a:path w="529590" h="631189">
                <a:moveTo>
                  <a:pt x="529196" y="145288"/>
                </a:moveTo>
                <a:lnTo>
                  <a:pt x="502259" y="115493"/>
                </a:lnTo>
                <a:lnTo>
                  <a:pt x="478574" y="111798"/>
                </a:lnTo>
                <a:lnTo>
                  <a:pt x="478574" y="163982"/>
                </a:lnTo>
                <a:lnTo>
                  <a:pt x="478574" y="220446"/>
                </a:lnTo>
                <a:lnTo>
                  <a:pt x="475729" y="263779"/>
                </a:lnTo>
                <a:lnTo>
                  <a:pt x="467360" y="306832"/>
                </a:lnTo>
                <a:lnTo>
                  <a:pt x="453669" y="349288"/>
                </a:lnTo>
                <a:lnTo>
                  <a:pt x="434860" y="390766"/>
                </a:lnTo>
                <a:lnTo>
                  <a:pt x="411124" y="430936"/>
                </a:lnTo>
                <a:lnTo>
                  <a:pt x="382701" y="469430"/>
                </a:lnTo>
                <a:lnTo>
                  <a:pt x="349770" y="505904"/>
                </a:lnTo>
                <a:lnTo>
                  <a:pt x="312559" y="540029"/>
                </a:lnTo>
                <a:lnTo>
                  <a:pt x="271259" y="571423"/>
                </a:lnTo>
                <a:lnTo>
                  <a:pt x="264604" y="576033"/>
                </a:lnTo>
                <a:lnTo>
                  <a:pt x="257962" y="571423"/>
                </a:lnTo>
                <a:lnTo>
                  <a:pt x="216662" y="540016"/>
                </a:lnTo>
                <a:lnTo>
                  <a:pt x="179438" y="505904"/>
                </a:lnTo>
                <a:lnTo>
                  <a:pt x="146507" y="469417"/>
                </a:lnTo>
                <a:lnTo>
                  <a:pt x="118071" y="430911"/>
                </a:lnTo>
                <a:lnTo>
                  <a:pt x="94348" y="390740"/>
                </a:lnTo>
                <a:lnTo>
                  <a:pt x="75526" y="349262"/>
                </a:lnTo>
                <a:lnTo>
                  <a:pt x="61836" y="306819"/>
                </a:lnTo>
                <a:lnTo>
                  <a:pt x="53467" y="263766"/>
                </a:lnTo>
                <a:lnTo>
                  <a:pt x="50622" y="220446"/>
                </a:lnTo>
                <a:lnTo>
                  <a:pt x="50622" y="163982"/>
                </a:lnTo>
                <a:lnTo>
                  <a:pt x="60477" y="162433"/>
                </a:lnTo>
                <a:lnTo>
                  <a:pt x="114401" y="149771"/>
                </a:lnTo>
                <a:lnTo>
                  <a:pt x="165620" y="129463"/>
                </a:lnTo>
                <a:lnTo>
                  <a:pt x="213309" y="101892"/>
                </a:lnTo>
                <a:lnTo>
                  <a:pt x="256679" y="67437"/>
                </a:lnTo>
                <a:lnTo>
                  <a:pt x="264604" y="60147"/>
                </a:lnTo>
                <a:lnTo>
                  <a:pt x="272516" y="67437"/>
                </a:lnTo>
                <a:lnTo>
                  <a:pt x="315887" y="101892"/>
                </a:lnTo>
                <a:lnTo>
                  <a:pt x="363575" y="129463"/>
                </a:lnTo>
                <a:lnTo>
                  <a:pt x="414794" y="149771"/>
                </a:lnTo>
                <a:lnTo>
                  <a:pt x="468718" y="162433"/>
                </a:lnTo>
                <a:lnTo>
                  <a:pt x="478574" y="163982"/>
                </a:lnTo>
                <a:lnTo>
                  <a:pt x="478574" y="111798"/>
                </a:lnTo>
                <a:lnTo>
                  <a:pt x="453478" y="107873"/>
                </a:lnTo>
                <a:lnTo>
                  <a:pt x="406793" y="93154"/>
                </a:lnTo>
                <a:lnTo>
                  <a:pt x="362940" y="71704"/>
                </a:lnTo>
                <a:lnTo>
                  <a:pt x="346227" y="60147"/>
                </a:lnTo>
                <a:lnTo>
                  <a:pt x="322656" y="43865"/>
                </a:lnTo>
                <a:lnTo>
                  <a:pt x="286715" y="10033"/>
                </a:lnTo>
                <a:lnTo>
                  <a:pt x="277545" y="2933"/>
                </a:lnTo>
                <a:lnTo>
                  <a:pt x="266750" y="0"/>
                </a:lnTo>
                <a:lnTo>
                  <a:pt x="255625" y="1333"/>
                </a:lnTo>
                <a:lnTo>
                  <a:pt x="245516" y="7048"/>
                </a:lnTo>
                <a:lnTo>
                  <a:pt x="244436" y="7950"/>
                </a:lnTo>
                <a:lnTo>
                  <a:pt x="243420" y="8991"/>
                </a:lnTo>
                <a:lnTo>
                  <a:pt x="242493" y="10033"/>
                </a:lnTo>
                <a:lnTo>
                  <a:pt x="206540" y="43865"/>
                </a:lnTo>
                <a:lnTo>
                  <a:pt x="166268" y="71704"/>
                </a:lnTo>
                <a:lnTo>
                  <a:pt x="122402" y="93154"/>
                </a:lnTo>
                <a:lnTo>
                  <a:pt x="75717" y="107873"/>
                </a:lnTo>
                <a:lnTo>
                  <a:pt x="26936" y="115493"/>
                </a:lnTo>
                <a:lnTo>
                  <a:pt x="16243" y="118592"/>
                </a:lnTo>
                <a:lnTo>
                  <a:pt x="7670" y="125145"/>
                </a:lnTo>
                <a:lnTo>
                  <a:pt x="2006" y="134327"/>
                </a:lnTo>
                <a:lnTo>
                  <a:pt x="0" y="145288"/>
                </a:lnTo>
                <a:lnTo>
                  <a:pt x="0" y="220446"/>
                </a:lnTo>
                <a:lnTo>
                  <a:pt x="3060" y="269011"/>
                </a:lnTo>
                <a:lnTo>
                  <a:pt x="11976" y="316471"/>
                </a:lnTo>
                <a:lnTo>
                  <a:pt x="26352" y="362585"/>
                </a:lnTo>
                <a:lnTo>
                  <a:pt x="45834" y="407085"/>
                </a:lnTo>
                <a:lnTo>
                  <a:pt x="70027" y="449719"/>
                </a:lnTo>
                <a:lnTo>
                  <a:pt x="98552" y="490232"/>
                </a:lnTo>
                <a:lnTo>
                  <a:pt x="131025" y="528358"/>
                </a:lnTo>
                <a:lnTo>
                  <a:pt x="167068" y="563829"/>
                </a:lnTo>
                <a:lnTo>
                  <a:pt x="206298" y="596404"/>
                </a:lnTo>
                <a:lnTo>
                  <a:pt x="248323" y="625817"/>
                </a:lnTo>
                <a:lnTo>
                  <a:pt x="264604" y="630593"/>
                </a:lnTo>
                <a:lnTo>
                  <a:pt x="272999" y="629399"/>
                </a:lnTo>
                <a:lnTo>
                  <a:pt x="322910" y="596404"/>
                </a:lnTo>
                <a:lnTo>
                  <a:pt x="362140" y="563816"/>
                </a:lnTo>
                <a:lnTo>
                  <a:pt x="398170" y="528345"/>
                </a:lnTo>
                <a:lnTo>
                  <a:pt x="430644" y="490220"/>
                </a:lnTo>
                <a:lnTo>
                  <a:pt x="459168" y="449719"/>
                </a:lnTo>
                <a:lnTo>
                  <a:pt x="483362" y="407085"/>
                </a:lnTo>
                <a:lnTo>
                  <a:pt x="502843" y="362585"/>
                </a:lnTo>
                <a:lnTo>
                  <a:pt x="517232" y="316471"/>
                </a:lnTo>
                <a:lnTo>
                  <a:pt x="526148" y="269011"/>
                </a:lnTo>
                <a:lnTo>
                  <a:pt x="529196" y="220446"/>
                </a:lnTo>
                <a:lnTo>
                  <a:pt x="529196" y="145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34"/>
          <p:cNvGrpSpPr/>
          <p:nvPr/>
        </p:nvGrpSpPr>
        <p:grpSpPr>
          <a:xfrm>
            <a:off x="6937760" y="1415989"/>
            <a:ext cx="685800" cy="681495"/>
            <a:chOff x="237606" y="4242000"/>
            <a:chExt cx="582930" cy="440690"/>
          </a:xfrm>
        </p:grpSpPr>
        <p:sp>
          <p:nvSpPr>
            <p:cNvPr id="53" name="object 35"/>
            <p:cNvSpPr/>
            <p:nvPr/>
          </p:nvSpPr>
          <p:spPr>
            <a:xfrm>
              <a:off x="237604" y="4242003"/>
              <a:ext cx="582930" cy="440690"/>
            </a:xfrm>
            <a:custGeom>
              <a:avLst/>
              <a:gdLst/>
              <a:ahLst/>
              <a:cxnLst/>
              <a:rect l="l" t="t" r="r" b="b"/>
              <a:pathLst>
                <a:path w="582930" h="440689">
                  <a:moveTo>
                    <a:pt x="340728" y="217678"/>
                  </a:moveTo>
                  <a:lnTo>
                    <a:pt x="338975" y="210972"/>
                  </a:lnTo>
                  <a:lnTo>
                    <a:pt x="334162" y="205574"/>
                  </a:lnTo>
                  <a:lnTo>
                    <a:pt x="326948" y="201968"/>
                  </a:lnTo>
                  <a:lnTo>
                    <a:pt x="318008" y="200647"/>
                  </a:lnTo>
                  <a:lnTo>
                    <a:pt x="298132" y="200647"/>
                  </a:lnTo>
                  <a:lnTo>
                    <a:pt x="298132" y="232575"/>
                  </a:lnTo>
                  <a:lnTo>
                    <a:pt x="298132" y="354977"/>
                  </a:lnTo>
                  <a:lnTo>
                    <a:pt x="42583" y="354977"/>
                  </a:lnTo>
                  <a:lnTo>
                    <a:pt x="42583" y="232575"/>
                  </a:lnTo>
                  <a:lnTo>
                    <a:pt x="298132" y="232575"/>
                  </a:lnTo>
                  <a:lnTo>
                    <a:pt x="298132" y="200647"/>
                  </a:lnTo>
                  <a:lnTo>
                    <a:pt x="22707" y="200647"/>
                  </a:lnTo>
                  <a:lnTo>
                    <a:pt x="13779" y="201968"/>
                  </a:lnTo>
                  <a:lnTo>
                    <a:pt x="6565" y="205574"/>
                  </a:lnTo>
                  <a:lnTo>
                    <a:pt x="1752" y="210972"/>
                  </a:lnTo>
                  <a:lnTo>
                    <a:pt x="0" y="217678"/>
                  </a:lnTo>
                  <a:lnTo>
                    <a:pt x="0" y="369874"/>
                  </a:lnTo>
                  <a:lnTo>
                    <a:pt x="1752" y="376580"/>
                  </a:lnTo>
                  <a:lnTo>
                    <a:pt x="6565" y="381990"/>
                  </a:lnTo>
                  <a:lnTo>
                    <a:pt x="13779" y="385597"/>
                  </a:lnTo>
                  <a:lnTo>
                    <a:pt x="22707" y="386905"/>
                  </a:lnTo>
                  <a:lnTo>
                    <a:pt x="134874" y="386905"/>
                  </a:lnTo>
                  <a:lnTo>
                    <a:pt x="134874" y="408190"/>
                  </a:lnTo>
                  <a:lnTo>
                    <a:pt x="85178" y="408190"/>
                  </a:lnTo>
                  <a:lnTo>
                    <a:pt x="85178" y="440131"/>
                  </a:lnTo>
                  <a:lnTo>
                    <a:pt x="255536" y="440131"/>
                  </a:lnTo>
                  <a:lnTo>
                    <a:pt x="255536" y="408190"/>
                  </a:lnTo>
                  <a:lnTo>
                    <a:pt x="205854" y="408190"/>
                  </a:lnTo>
                  <a:lnTo>
                    <a:pt x="205854" y="386905"/>
                  </a:lnTo>
                  <a:lnTo>
                    <a:pt x="318008" y="386905"/>
                  </a:lnTo>
                  <a:lnTo>
                    <a:pt x="326948" y="385597"/>
                  </a:lnTo>
                  <a:lnTo>
                    <a:pt x="334162" y="381990"/>
                  </a:lnTo>
                  <a:lnTo>
                    <a:pt x="338975" y="376580"/>
                  </a:lnTo>
                  <a:lnTo>
                    <a:pt x="340728" y="369874"/>
                  </a:lnTo>
                  <a:lnTo>
                    <a:pt x="340728" y="354977"/>
                  </a:lnTo>
                  <a:lnTo>
                    <a:pt x="340728" y="232575"/>
                  </a:lnTo>
                  <a:lnTo>
                    <a:pt x="340728" y="217678"/>
                  </a:lnTo>
                  <a:close/>
                </a:path>
                <a:path w="582930" h="440689">
                  <a:moveTo>
                    <a:pt x="582764" y="123482"/>
                  </a:moveTo>
                  <a:lnTo>
                    <a:pt x="578599" y="105257"/>
                  </a:lnTo>
                  <a:lnTo>
                    <a:pt x="567156" y="89623"/>
                  </a:lnTo>
                  <a:lnTo>
                    <a:pt x="549833" y="77457"/>
                  </a:lnTo>
                  <a:lnTo>
                    <a:pt x="540893" y="74282"/>
                  </a:lnTo>
                  <a:lnTo>
                    <a:pt x="540893" y="122948"/>
                  </a:lnTo>
                  <a:lnTo>
                    <a:pt x="537857" y="132384"/>
                  </a:lnTo>
                  <a:lnTo>
                    <a:pt x="530517" y="140182"/>
                  </a:lnTo>
                  <a:lnTo>
                    <a:pt x="519836" y="145478"/>
                  </a:lnTo>
                  <a:lnTo>
                    <a:pt x="506831" y="147434"/>
                  </a:lnTo>
                  <a:lnTo>
                    <a:pt x="296710" y="147434"/>
                  </a:lnTo>
                  <a:lnTo>
                    <a:pt x="259092" y="128803"/>
                  </a:lnTo>
                  <a:lnTo>
                    <a:pt x="255447" y="111379"/>
                  </a:lnTo>
                  <a:lnTo>
                    <a:pt x="258191" y="102768"/>
                  </a:lnTo>
                  <a:lnTo>
                    <a:pt x="298843" y="81445"/>
                  </a:lnTo>
                  <a:lnTo>
                    <a:pt x="303809" y="81445"/>
                  </a:lnTo>
                  <a:lnTo>
                    <a:pt x="305943" y="81978"/>
                  </a:lnTo>
                  <a:lnTo>
                    <a:pt x="318719" y="83566"/>
                  </a:lnTo>
                  <a:lnTo>
                    <a:pt x="318719" y="81445"/>
                  </a:lnTo>
                  <a:lnTo>
                    <a:pt x="318719" y="72923"/>
                  </a:lnTo>
                  <a:lnTo>
                    <a:pt x="321767" y="59207"/>
                  </a:lnTo>
                  <a:lnTo>
                    <a:pt x="330339" y="47383"/>
                  </a:lnTo>
                  <a:lnTo>
                    <a:pt x="343573" y="38341"/>
                  </a:lnTo>
                  <a:lnTo>
                    <a:pt x="360603" y="32994"/>
                  </a:lnTo>
                  <a:lnTo>
                    <a:pt x="369112" y="31927"/>
                  </a:lnTo>
                  <a:lnTo>
                    <a:pt x="373380" y="31927"/>
                  </a:lnTo>
                  <a:lnTo>
                    <a:pt x="413105" y="44970"/>
                  </a:lnTo>
                  <a:lnTo>
                    <a:pt x="425907" y="60693"/>
                  </a:lnTo>
                  <a:lnTo>
                    <a:pt x="435127" y="58026"/>
                  </a:lnTo>
                  <a:lnTo>
                    <a:pt x="439394" y="56959"/>
                  </a:lnTo>
                  <a:lnTo>
                    <a:pt x="444360" y="56426"/>
                  </a:lnTo>
                  <a:lnTo>
                    <a:pt x="449326" y="56426"/>
                  </a:lnTo>
                  <a:lnTo>
                    <a:pt x="488365" y="74256"/>
                  </a:lnTo>
                  <a:lnTo>
                    <a:pt x="493344" y="97942"/>
                  </a:lnTo>
                  <a:lnTo>
                    <a:pt x="507530" y="97942"/>
                  </a:lnTo>
                  <a:lnTo>
                    <a:pt x="520534" y="99898"/>
                  </a:lnTo>
                  <a:lnTo>
                    <a:pt x="531152" y="105283"/>
                  </a:lnTo>
                  <a:lnTo>
                    <a:pt x="538276" y="113207"/>
                  </a:lnTo>
                  <a:lnTo>
                    <a:pt x="540893" y="122948"/>
                  </a:lnTo>
                  <a:lnTo>
                    <a:pt x="540893" y="74282"/>
                  </a:lnTo>
                  <a:lnTo>
                    <a:pt x="528116" y="69735"/>
                  </a:lnTo>
                  <a:lnTo>
                    <a:pt x="521652" y="56426"/>
                  </a:lnTo>
                  <a:lnTo>
                    <a:pt x="519633" y="52273"/>
                  </a:lnTo>
                  <a:lnTo>
                    <a:pt x="503897" y="38265"/>
                  </a:lnTo>
                  <a:lnTo>
                    <a:pt x="489521" y="31927"/>
                  </a:lnTo>
                  <a:lnTo>
                    <a:pt x="482701" y="28930"/>
                  </a:lnTo>
                  <a:lnTo>
                    <a:pt x="461746" y="26085"/>
                  </a:lnTo>
                  <a:lnTo>
                    <a:pt x="457847" y="25552"/>
                  </a:lnTo>
                  <a:lnTo>
                    <a:pt x="454291" y="25552"/>
                  </a:lnTo>
                  <a:lnTo>
                    <a:pt x="450037" y="26085"/>
                  </a:lnTo>
                  <a:lnTo>
                    <a:pt x="446493" y="26085"/>
                  </a:lnTo>
                  <a:lnTo>
                    <a:pt x="432066" y="15265"/>
                  </a:lnTo>
                  <a:lnTo>
                    <a:pt x="414718" y="7048"/>
                  </a:lnTo>
                  <a:lnTo>
                    <a:pt x="394982" y="1828"/>
                  </a:lnTo>
                  <a:lnTo>
                    <a:pt x="373380" y="0"/>
                  </a:lnTo>
                  <a:lnTo>
                    <a:pt x="342506" y="3873"/>
                  </a:lnTo>
                  <a:lnTo>
                    <a:pt x="315963" y="14643"/>
                  </a:lnTo>
                  <a:lnTo>
                    <a:pt x="295414" y="30988"/>
                  </a:lnTo>
                  <a:lnTo>
                    <a:pt x="282511" y="51638"/>
                  </a:lnTo>
                  <a:lnTo>
                    <a:pt x="254876" y="59588"/>
                  </a:lnTo>
                  <a:lnTo>
                    <a:pt x="232829" y="73723"/>
                  </a:lnTo>
                  <a:lnTo>
                    <a:pt x="218236" y="92646"/>
                  </a:lnTo>
                  <a:lnTo>
                    <a:pt x="212953" y="114973"/>
                  </a:lnTo>
                  <a:lnTo>
                    <a:pt x="219671" y="140068"/>
                  </a:lnTo>
                  <a:lnTo>
                    <a:pt x="237972" y="160540"/>
                  </a:lnTo>
                  <a:lnTo>
                    <a:pt x="265061" y="174320"/>
                  </a:lnTo>
                  <a:lnTo>
                    <a:pt x="298132" y="179362"/>
                  </a:lnTo>
                  <a:lnTo>
                    <a:pt x="511086" y="179362"/>
                  </a:lnTo>
                  <a:lnTo>
                    <a:pt x="539648" y="174967"/>
                  </a:lnTo>
                  <a:lnTo>
                    <a:pt x="562356" y="163004"/>
                  </a:lnTo>
                  <a:lnTo>
                    <a:pt x="575500" y="147434"/>
                  </a:lnTo>
                  <a:lnTo>
                    <a:pt x="577354" y="145237"/>
                  </a:lnTo>
                  <a:lnTo>
                    <a:pt x="582764" y="123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696" y="4442646"/>
              <a:ext cx="124289" cy="118141"/>
            </a:xfrm>
            <a:prstGeom prst="rect">
              <a:avLst/>
            </a:prstGeom>
          </p:spPr>
        </p:pic>
        <p:pic>
          <p:nvPicPr>
            <p:cNvPr id="55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879" y="4303217"/>
              <a:ext cx="124289" cy="118141"/>
            </a:xfrm>
            <a:prstGeom prst="rect">
              <a:avLst/>
            </a:prstGeom>
          </p:spPr>
        </p:pic>
      </p:grpSp>
      <p:sp>
        <p:nvSpPr>
          <p:cNvPr id="56" name="object 31"/>
          <p:cNvSpPr/>
          <p:nvPr/>
        </p:nvSpPr>
        <p:spPr>
          <a:xfrm>
            <a:off x="6967560" y="2698896"/>
            <a:ext cx="626196" cy="567226"/>
          </a:xfrm>
          <a:custGeom>
            <a:avLst/>
            <a:gdLst/>
            <a:ahLst/>
            <a:cxnLst/>
            <a:rect l="l" t="t" r="r" b="b"/>
            <a:pathLst>
              <a:path w="553085" h="391160">
                <a:moveTo>
                  <a:pt x="121072" y="297179"/>
                </a:moveTo>
                <a:lnTo>
                  <a:pt x="96538" y="298449"/>
                </a:lnTo>
                <a:lnTo>
                  <a:pt x="74134" y="306069"/>
                </a:lnTo>
                <a:lnTo>
                  <a:pt x="56787" y="318769"/>
                </a:lnTo>
                <a:lnTo>
                  <a:pt x="48025" y="336549"/>
                </a:lnTo>
                <a:lnTo>
                  <a:pt x="48979" y="355599"/>
                </a:lnTo>
                <a:lnTo>
                  <a:pt x="58983" y="372109"/>
                </a:lnTo>
                <a:lnTo>
                  <a:pt x="77373" y="384809"/>
                </a:lnTo>
                <a:lnTo>
                  <a:pt x="101108" y="391159"/>
                </a:lnTo>
                <a:lnTo>
                  <a:pt x="125642" y="391159"/>
                </a:lnTo>
                <a:lnTo>
                  <a:pt x="148046" y="383539"/>
                </a:lnTo>
                <a:lnTo>
                  <a:pt x="165393" y="369569"/>
                </a:lnTo>
                <a:lnTo>
                  <a:pt x="168264" y="364489"/>
                </a:lnTo>
                <a:lnTo>
                  <a:pt x="102217" y="364489"/>
                </a:lnTo>
                <a:lnTo>
                  <a:pt x="101933" y="361949"/>
                </a:lnTo>
                <a:lnTo>
                  <a:pt x="80212" y="361949"/>
                </a:lnTo>
                <a:lnTo>
                  <a:pt x="80212" y="334009"/>
                </a:lnTo>
                <a:lnTo>
                  <a:pt x="103282" y="334009"/>
                </a:lnTo>
                <a:lnTo>
                  <a:pt x="111445" y="331469"/>
                </a:lnTo>
                <a:lnTo>
                  <a:pt x="111445" y="318769"/>
                </a:lnTo>
                <a:lnTo>
                  <a:pt x="113575" y="316229"/>
                </a:lnTo>
                <a:lnTo>
                  <a:pt x="168050" y="316229"/>
                </a:lnTo>
                <a:lnTo>
                  <a:pt x="184883" y="303529"/>
                </a:lnTo>
                <a:lnTo>
                  <a:pt x="144808" y="303529"/>
                </a:lnTo>
                <a:lnTo>
                  <a:pt x="121072" y="297179"/>
                </a:lnTo>
                <a:close/>
              </a:path>
              <a:path w="553085" h="391160">
                <a:moveTo>
                  <a:pt x="365163" y="274320"/>
                </a:moveTo>
                <a:lnTo>
                  <a:pt x="324398" y="274320"/>
                </a:lnTo>
                <a:lnTo>
                  <a:pt x="383315" y="318770"/>
                </a:lnTo>
                <a:lnTo>
                  <a:pt x="374032" y="336550"/>
                </a:lnTo>
                <a:lnTo>
                  <a:pt x="402481" y="384810"/>
                </a:lnTo>
                <a:lnTo>
                  <a:pt x="450484" y="391160"/>
                </a:lnTo>
                <a:lnTo>
                  <a:pt x="472855" y="383540"/>
                </a:lnTo>
                <a:lnTo>
                  <a:pt x="490501" y="370840"/>
                </a:lnTo>
                <a:lnTo>
                  <a:pt x="491828" y="368300"/>
                </a:lnTo>
                <a:lnTo>
                  <a:pt x="438683" y="368300"/>
                </a:lnTo>
                <a:lnTo>
                  <a:pt x="433692" y="365760"/>
                </a:lnTo>
                <a:lnTo>
                  <a:pt x="422711" y="358140"/>
                </a:lnTo>
                <a:lnTo>
                  <a:pt x="411731" y="346710"/>
                </a:lnTo>
                <a:lnTo>
                  <a:pt x="406740" y="335280"/>
                </a:lnTo>
                <a:lnTo>
                  <a:pt x="410034" y="328930"/>
                </a:lnTo>
                <a:lnTo>
                  <a:pt x="418186" y="323850"/>
                </a:lnTo>
                <a:lnTo>
                  <a:pt x="493327" y="323850"/>
                </a:lnTo>
                <a:lnTo>
                  <a:pt x="489603" y="317500"/>
                </a:lnTo>
                <a:lnTo>
                  <a:pt x="471335" y="304800"/>
                </a:lnTo>
                <a:lnTo>
                  <a:pt x="468046" y="303530"/>
                </a:lnTo>
                <a:lnTo>
                  <a:pt x="402481" y="303530"/>
                </a:lnTo>
                <a:lnTo>
                  <a:pt x="365163" y="274320"/>
                </a:lnTo>
                <a:close/>
              </a:path>
              <a:path w="553085" h="391160">
                <a:moveTo>
                  <a:pt x="493327" y="323850"/>
                </a:moveTo>
                <a:lnTo>
                  <a:pt x="459179" y="323850"/>
                </a:lnTo>
                <a:lnTo>
                  <a:pt x="467332" y="328930"/>
                </a:lnTo>
                <a:lnTo>
                  <a:pt x="470626" y="335280"/>
                </a:lnTo>
                <a:lnTo>
                  <a:pt x="465635" y="346710"/>
                </a:lnTo>
                <a:lnTo>
                  <a:pt x="454654" y="358140"/>
                </a:lnTo>
                <a:lnTo>
                  <a:pt x="443674" y="365760"/>
                </a:lnTo>
                <a:lnTo>
                  <a:pt x="438683" y="368300"/>
                </a:lnTo>
                <a:lnTo>
                  <a:pt x="491828" y="368300"/>
                </a:lnTo>
                <a:lnTo>
                  <a:pt x="499785" y="353060"/>
                </a:lnTo>
                <a:lnTo>
                  <a:pt x="499286" y="334010"/>
                </a:lnTo>
                <a:lnTo>
                  <a:pt x="493327" y="323850"/>
                </a:lnTo>
                <a:close/>
              </a:path>
              <a:path w="553085" h="391160">
                <a:moveTo>
                  <a:pt x="168050" y="316229"/>
                </a:moveTo>
                <a:lnTo>
                  <a:pt x="119253" y="316229"/>
                </a:lnTo>
                <a:lnTo>
                  <a:pt x="122093" y="318769"/>
                </a:lnTo>
                <a:lnTo>
                  <a:pt x="122093" y="325119"/>
                </a:lnTo>
                <a:lnTo>
                  <a:pt x="121383" y="328929"/>
                </a:lnTo>
                <a:lnTo>
                  <a:pt x="119253" y="334009"/>
                </a:lnTo>
                <a:lnTo>
                  <a:pt x="119253" y="335279"/>
                </a:lnTo>
                <a:lnTo>
                  <a:pt x="142678" y="335279"/>
                </a:lnTo>
                <a:lnTo>
                  <a:pt x="145517" y="337819"/>
                </a:lnTo>
                <a:lnTo>
                  <a:pt x="145517" y="341629"/>
                </a:lnTo>
                <a:lnTo>
                  <a:pt x="144098" y="342899"/>
                </a:lnTo>
                <a:lnTo>
                  <a:pt x="141968" y="344169"/>
                </a:lnTo>
                <a:lnTo>
                  <a:pt x="142678" y="344169"/>
                </a:lnTo>
                <a:lnTo>
                  <a:pt x="143388" y="345439"/>
                </a:lnTo>
                <a:lnTo>
                  <a:pt x="143388" y="347979"/>
                </a:lnTo>
                <a:lnTo>
                  <a:pt x="141258" y="350519"/>
                </a:lnTo>
                <a:lnTo>
                  <a:pt x="139839" y="350519"/>
                </a:lnTo>
                <a:lnTo>
                  <a:pt x="140549" y="351789"/>
                </a:lnTo>
                <a:lnTo>
                  <a:pt x="140549" y="354329"/>
                </a:lnTo>
                <a:lnTo>
                  <a:pt x="137709" y="356869"/>
                </a:lnTo>
                <a:lnTo>
                  <a:pt x="134870" y="356869"/>
                </a:lnTo>
                <a:lnTo>
                  <a:pt x="135580" y="358139"/>
                </a:lnTo>
                <a:lnTo>
                  <a:pt x="136290" y="358139"/>
                </a:lnTo>
                <a:lnTo>
                  <a:pt x="136290" y="361949"/>
                </a:lnTo>
                <a:lnTo>
                  <a:pt x="134160" y="364489"/>
                </a:lnTo>
                <a:lnTo>
                  <a:pt x="168264" y="364489"/>
                </a:lnTo>
                <a:lnTo>
                  <a:pt x="172569" y="356869"/>
                </a:lnTo>
                <a:lnTo>
                  <a:pt x="174887" y="344169"/>
                </a:lnTo>
                <a:lnTo>
                  <a:pt x="172281" y="331469"/>
                </a:lnTo>
                <a:lnTo>
                  <a:pt x="164683" y="318769"/>
                </a:lnTo>
                <a:lnTo>
                  <a:pt x="168050" y="316229"/>
                </a:lnTo>
                <a:close/>
              </a:path>
              <a:path w="553085" h="391160">
                <a:moveTo>
                  <a:pt x="103282" y="334009"/>
                </a:moveTo>
                <a:lnTo>
                  <a:pt x="88730" y="334009"/>
                </a:lnTo>
                <a:lnTo>
                  <a:pt x="90150" y="335279"/>
                </a:lnTo>
                <a:lnTo>
                  <a:pt x="90150" y="360679"/>
                </a:lnTo>
                <a:lnTo>
                  <a:pt x="88730" y="361949"/>
                </a:lnTo>
                <a:lnTo>
                  <a:pt x="101933" y="361949"/>
                </a:lnTo>
                <a:lnTo>
                  <a:pt x="101507" y="358139"/>
                </a:lnTo>
                <a:lnTo>
                  <a:pt x="95119" y="358139"/>
                </a:lnTo>
                <a:lnTo>
                  <a:pt x="95119" y="336549"/>
                </a:lnTo>
                <a:lnTo>
                  <a:pt x="103282" y="334009"/>
                </a:lnTo>
                <a:close/>
              </a:path>
              <a:path w="553085" h="391160">
                <a:moveTo>
                  <a:pt x="459179" y="323850"/>
                </a:moveTo>
                <a:lnTo>
                  <a:pt x="418186" y="323850"/>
                </a:lnTo>
                <a:lnTo>
                  <a:pt x="428601" y="325120"/>
                </a:lnTo>
                <a:lnTo>
                  <a:pt x="438683" y="332740"/>
                </a:lnTo>
                <a:lnTo>
                  <a:pt x="448765" y="325120"/>
                </a:lnTo>
                <a:lnTo>
                  <a:pt x="459179" y="323850"/>
                </a:lnTo>
                <a:close/>
              </a:path>
              <a:path w="553085" h="391160">
                <a:moveTo>
                  <a:pt x="190080" y="184149"/>
                </a:moveTo>
                <a:lnTo>
                  <a:pt x="115704" y="184149"/>
                </a:lnTo>
                <a:lnTo>
                  <a:pt x="188108" y="205739"/>
                </a:lnTo>
                <a:lnTo>
                  <a:pt x="186356" y="219709"/>
                </a:lnTo>
                <a:lnTo>
                  <a:pt x="188463" y="233679"/>
                </a:lnTo>
                <a:lnTo>
                  <a:pt x="194297" y="246379"/>
                </a:lnTo>
                <a:lnTo>
                  <a:pt x="203725" y="259079"/>
                </a:lnTo>
                <a:lnTo>
                  <a:pt x="144808" y="303529"/>
                </a:lnTo>
                <a:lnTo>
                  <a:pt x="184883" y="303529"/>
                </a:lnTo>
                <a:lnTo>
                  <a:pt x="223600" y="274320"/>
                </a:lnTo>
                <a:lnTo>
                  <a:pt x="365163" y="274320"/>
                </a:lnTo>
                <a:lnTo>
                  <a:pt x="345693" y="259080"/>
                </a:lnTo>
                <a:lnTo>
                  <a:pt x="351096" y="252730"/>
                </a:lnTo>
                <a:lnTo>
                  <a:pt x="225020" y="252730"/>
                </a:lnTo>
                <a:lnTo>
                  <a:pt x="247757" y="224790"/>
                </a:lnTo>
                <a:lnTo>
                  <a:pt x="254123" y="222250"/>
                </a:lnTo>
                <a:lnTo>
                  <a:pt x="260512" y="220980"/>
                </a:lnTo>
                <a:lnTo>
                  <a:pt x="267610" y="219710"/>
                </a:lnTo>
                <a:lnTo>
                  <a:pt x="363439" y="219710"/>
                </a:lnTo>
                <a:lnTo>
                  <a:pt x="363439" y="215900"/>
                </a:lnTo>
                <a:lnTo>
                  <a:pt x="274709" y="215900"/>
                </a:lnTo>
                <a:lnTo>
                  <a:pt x="249864" y="196850"/>
                </a:lnTo>
                <a:lnTo>
                  <a:pt x="251850" y="189230"/>
                </a:lnTo>
                <a:lnTo>
                  <a:pt x="254539" y="186690"/>
                </a:lnTo>
                <a:lnTo>
                  <a:pt x="198046" y="186689"/>
                </a:lnTo>
                <a:lnTo>
                  <a:pt x="190080" y="184149"/>
                </a:lnTo>
                <a:close/>
              </a:path>
              <a:path w="553085" h="391160">
                <a:moveTo>
                  <a:pt x="437174" y="297180"/>
                </a:moveTo>
                <a:lnTo>
                  <a:pt x="419328" y="298450"/>
                </a:lnTo>
                <a:lnTo>
                  <a:pt x="402481" y="303530"/>
                </a:lnTo>
                <a:lnTo>
                  <a:pt x="468046" y="303530"/>
                </a:lnTo>
                <a:lnTo>
                  <a:pt x="454887" y="298450"/>
                </a:lnTo>
                <a:lnTo>
                  <a:pt x="437174" y="297180"/>
                </a:lnTo>
                <a:close/>
              </a:path>
              <a:path w="553085" h="391160">
                <a:moveTo>
                  <a:pt x="324398" y="274320"/>
                </a:moveTo>
                <a:lnTo>
                  <a:pt x="223600" y="274320"/>
                </a:lnTo>
                <a:lnTo>
                  <a:pt x="248034" y="283210"/>
                </a:lnTo>
                <a:lnTo>
                  <a:pt x="274265" y="287020"/>
                </a:lnTo>
                <a:lnTo>
                  <a:pt x="300363" y="283210"/>
                </a:lnTo>
                <a:lnTo>
                  <a:pt x="324398" y="274320"/>
                </a:lnTo>
                <a:close/>
              </a:path>
              <a:path w="553085" h="391160">
                <a:moveTo>
                  <a:pt x="363439" y="219710"/>
                </a:moveTo>
                <a:lnTo>
                  <a:pt x="281807" y="219710"/>
                </a:lnTo>
                <a:lnTo>
                  <a:pt x="288906" y="220980"/>
                </a:lnTo>
                <a:lnTo>
                  <a:pt x="301661" y="223520"/>
                </a:lnTo>
                <a:lnTo>
                  <a:pt x="324398" y="252730"/>
                </a:lnTo>
                <a:lnTo>
                  <a:pt x="351096" y="252730"/>
                </a:lnTo>
                <a:lnTo>
                  <a:pt x="353257" y="250190"/>
                </a:lnTo>
                <a:lnTo>
                  <a:pt x="358825" y="240030"/>
                </a:lnTo>
                <a:lnTo>
                  <a:pt x="362264" y="229870"/>
                </a:lnTo>
                <a:lnTo>
                  <a:pt x="363439" y="219710"/>
                </a:lnTo>
                <a:close/>
              </a:path>
              <a:path w="553085" h="391160">
                <a:moveTo>
                  <a:pt x="343844" y="177800"/>
                </a:moveTo>
                <a:lnTo>
                  <a:pt x="274709" y="177800"/>
                </a:lnTo>
                <a:lnTo>
                  <a:pt x="284281" y="179070"/>
                </a:lnTo>
                <a:lnTo>
                  <a:pt x="292189" y="184150"/>
                </a:lnTo>
                <a:lnTo>
                  <a:pt x="297568" y="189230"/>
                </a:lnTo>
                <a:lnTo>
                  <a:pt x="299553" y="196850"/>
                </a:lnTo>
                <a:lnTo>
                  <a:pt x="297568" y="204470"/>
                </a:lnTo>
                <a:lnTo>
                  <a:pt x="292189" y="209550"/>
                </a:lnTo>
                <a:lnTo>
                  <a:pt x="284281" y="213360"/>
                </a:lnTo>
                <a:lnTo>
                  <a:pt x="274709" y="215900"/>
                </a:lnTo>
                <a:lnTo>
                  <a:pt x="363439" y="215900"/>
                </a:lnTo>
                <a:lnTo>
                  <a:pt x="363439" y="214630"/>
                </a:lnTo>
                <a:lnTo>
                  <a:pt x="362020" y="207010"/>
                </a:lnTo>
                <a:lnTo>
                  <a:pt x="428272" y="186690"/>
                </a:lnTo>
                <a:lnTo>
                  <a:pt x="352082" y="186690"/>
                </a:lnTo>
                <a:lnTo>
                  <a:pt x="343844" y="177800"/>
                </a:lnTo>
                <a:close/>
              </a:path>
              <a:path w="553085" h="391160">
                <a:moveTo>
                  <a:pt x="73113" y="109219"/>
                </a:moveTo>
                <a:lnTo>
                  <a:pt x="47415" y="109219"/>
                </a:lnTo>
                <a:lnTo>
                  <a:pt x="25110" y="116839"/>
                </a:lnTo>
                <a:lnTo>
                  <a:pt x="8529" y="130809"/>
                </a:lnTo>
                <a:lnTo>
                  <a:pt x="0" y="148589"/>
                </a:lnTo>
                <a:lnTo>
                  <a:pt x="1031" y="167639"/>
                </a:lnTo>
                <a:lnTo>
                  <a:pt x="11446" y="184149"/>
                </a:lnTo>
                <a:lnTo>
                  <a:pt x="29447" y="196849"/>
                </a:lnTo>
                <a:lnTo>
                  <a:pt x="53238" y="203199"/>
                </a:lnTo>
                <a:lnTo>
                  <a:pt x="71184" y="203199"/>
                </a:lnTo>
                <a:lnTo>
                  <a:pt x="88198" y="199389"/>
                </a:lnTo>
                <a:lnTo>
                  <a:pt x="103348" y="193039"/>
                </a:lnTo>
                <a:lnTo>
                  <a:pt x="115704" y="184149"/>
                </a:lnTo>
                <a:lnTo>
                  <a:pt x="190080" y="184149"/>
                </a:lnTo>
                <a:lnTo>
                  <a:pt x="166182" y="176529"/>
                </a:lnTo>
                <a:lnTo>
                  <a:pt x="55367" y="176529"/>
                </a:lnTo>
                <a:lnTo>
                  <a:pt x="55367" y="160019"/>
                </a:lnTo>
                <a:lnTo>
                  <a:pt x="34072" y="160019"/>
                </a:lnTo>
                <a:lnTo>
                  <a:pt x="34072" y="149859"/>
                </a:lnTo>
                <a:lnTo>
                  <a:pt x="55367" y="149859"/>
                </a:lnTo>
                <a:lnTo>
                  <a:pt x="55367" y="133349"/>
                </a:lnTo>
                <a:lnTo>
                  <a:pt x="118110" y="133349"/>
                </a:lnTo>
                <a:lnTo>
                  <a:pt x="114905" y="128269"/>
                </a:lnTo>
                <a:lnTo>
                  <a:pt x="96904" y="115569"/>
                </a:lnTo>
                <a:lnTo>
                  <a:pt x="73113" y="109219"/>
                </a:lnTo>
                <a:close/>
              </a:path>
              <a:path w="553085" h="391160">
                <a:moveTo>
                  <a:pt x="538871" y="184150"/>
                </a:moveTo>
                <a:lnTo>
                  <a:pt x="436553" y="184150"/>
                </a:lnTo>
                <a:lnTo>
                  <a:pt x="446857" y="191770"/>
                </a:lnTo>
                <a:lnTo>
                  <a:pt x="459357" y="198120"/>
                </a:lnTo>
                <a:lnTo>
                  <a:pt x="473587" y="201930"/>
                </a:lnTo>
                <a:lnTo>
                  <a:pt x="489082" y="203200"/>
                </a:lnTo>
                <a:lnTo>
                  <a:pt x="514030" y="199390"/>
                </a:lnTo>
                <a:lnTo>
                  <a:pt x="534324" y="189230"/>
                </a:lnTo>
                <a:lnTo>
                  <a:pt x="538871" y="184150"/>
                </a:lnTo>
                <a:close/>
              </a:path>
              <a:path w="553085" h="391160">
                <a:moveTo>
                  <a:pt x="286066" y="0"/>
                </a:moveTo>
                <a:lnTo>
                  <a:pt x="260512" y="0"/>
                </a:lnTo>
                <a:lnTo>
                  <a:pt x="237198" y="7619"/>
                </a:lnTo>
                <a:lnTo>
                  <a:pt x="220406" y="21589"/>
                </a:lnTo>
                <a:lnTo>
                  <a:pt x="211599" y="39369"/>
                </a:lnTo>
                <a:lnTo>
                  <a:pt x="212243" y="58419"/>
                </a:lnTo>
                <a:lnTo>
                  <a:pt x="218786" y="71119"/>
                </a:lnTo>
                <a:lnTo>
                  <a:pt x="229456" y="81279"/>
                </a:lnTo>
                <a:lnTo>
                  <a:pt x="243587" y="88899"/>
                </a:lnTo>
                <a:lnTo>
                  <a:pt x="260512" y="93980"/>
                </a:lnTo>
                <a:lnTo>
                  <a:pt x="260512" y="153670"/>
                </a:lnTo>
                <a:lnTo>
                  <a:pt x="241568" y="157480"/>
                </a:lnTo>
                <a:lnTo>
                  <a:pt x="224487" y="165099"/>
                </a:lnTo>
                <a:lnTo>
                  <a:pt x="209803" y="173989"/>
                </a:lnTo>
                <a:lnTo>
                  <a:pt x="198046" y="186689"/>
                </a:lnTo>
                <a:lnTo>
                  <a:pt x="254539" y="186690"/>
                </a:lnTo>
                <a:lnTo>
                  <a:pt x="257229" y="184150"/>
                </a:lnTo>
                <a:lnTo>
                  <a:pt x="265137" y="179070"/>
                </a:lnTo>
                <a:lnTo>
                  <a:pt x="274709" y="177800"/>
                </a:lnTo>
                <a:lnTo>
                  <a:pt x="343844" y="177800"/>
                </a:lnTo>
                <a:lnTo>
                  <a:pt x="340314" y="173990"/>
                </a:lnTo>
                <a:lnTo>
                  <a:pt x="325551" y="163830"/>
                </a:lnTo>
                <a:lnTo>
                  <a:pt x="308260" y="157480"/>
                </a:lnTo>
                <a:lnTo>
                  <a:pt x="288906" y="153670"/>
                </a:lnTo>
                <a:lnTo>
                  <a:pt x="288906" y="93980"/>
                </a:lnTo>
                <a:lnTo>
                  <a:pt x="311920" y="86360"/>
                </a:lnTo>
                <a:lnTo>
                  <a:pt x="328746" y="72390"/>
                </a:lnTo>
                <a:lnTo>
                  <a:pt x="275419" y="72390"/>
                </a:lnTo>
                <a:lnTo>
                  <a:pt x="270428" y="68580"/>
                </a:lnTo>
                <a:lnTo>
                  <a:pt x="259447" y="60960"/>
                </a:lnTo>
                <a:lnTo>
                  <a:pt x="248467" y="50799"/>
                </a:lnTo>
                <a:lnTo>
                  <a:pt x="243476" y="39369"/>
                </a:lnTo>
                <a:lnTo>
                  <a:pt x="246770" y="33019"/>
                </a:lnTo>
                <a:lnTo>
                  <a:pt x="254922" y="27939"/>
                </a:lnTo>
                <a:lnTo>
                  <a:pt x="331984" y="27940"/>
                </a:lnTo>
                <a:lnTo>
                  <a:pt x="326793" y="19050"/>
                </a:lnTo>
                <a:lnTo>
                  <a:pt x="308959" y="6350"/>
                </a:lnTo>
                <a:lnTo>
                  <a:pt x="286066" y="0"/>
                </a:lnTo>
                <a:close/>
              </a:path>
              <a:path w="553085" h="391160">
                <a:moveTo>
                  <a:pt x="489081" y="107950"/>
                </a:moveTo>
                <a:lnTo>
                  <a:pt x="464126" y="111760"/>
                </a:lnTo>
                <a:lnTo>
                  <a:pt x="443829" y="121920"/>
                </a:lnTo>
                <a:lnTo>
                  <a:pt x="430187" y="137160"/>
                </a:lnTo>
                <a:lnTo>
                  <a:pt x="425196" y="156210"/>
                </a:lnTo>
                <a:lnTo>
                  <a:pt x="425196" y="160020"/>
                </a:lnTo>
                <a:lnTo>
                  <a:pt x="425905" y="163830"/>
                </a:lnTo>
                <a:lnTo>
                  <a:pt x="352082" y="186690"/>
                </a:lnTo>
                <a:lnTo>
                  <a:pt x="428272" y="186690"/>
                </a:lnTo>
                <a:lnTo>
                  <a:pt x="436553" y="184150"/>
                </a:lnTo>
                <a:lnTo>
                  <a:pt x="538871" y="184150"/>
                </a:lnTo>
                <a:lnTo>
                  <a:pt x="544554" y="177800"/>
                </a:lnTo>
                <a:lnTo>
                  <a:pt x="479854" y="177800"/>
                </a:lnTo>
                <a:lnTo>
                  <a:pt x="479499" y="175260"/>
                </a:lnTo>
                <a:lnTo>
                  <a:pt x="458558" y="175260"/>
                </a:lnTo>
                <a:lnTo>
                  <a:pt x="458558" y="147320"/>
                </a:lnTo>
                <a:lnTo>
                  <a:pt x="482338" y="147320"/>
                </a:lnTo>
                <a:lnTo>
                  <a:pt x="490501" y="144780"/>
                </a:lnTo>
                <a:lnTo>
                  <a:pt x="490501" y="132080"/>
                </a:lnTo>
                <a:lnTo>
                  <a:pt x="492631" y="129540"/>
                </a:lnTo>
                <a:lnTo>
                  <a:pt x="541144" y="129540"/>
                </a:lnTo>
                <a:lnTo>
                  <a:pt x="534324" y="121920"/>
                </a:lnTo>
                <a:lnTo>
                  <a:pt x="514030" y="111760"/>
                </a:lnTo>
                <a:lnTo>
                  <a:pt x="489081" y="107950"/>
                </a:lnTo>
                <a:close/>
              </a:path>
              <a:path w="553085" h="391160">
                <a:moveTo>
                  <a:pt x="541144" y="129540"/>
                </a:moveTo>
                <a:lnTo>
                  <a:pt x="498309" y="129540"/>
                </a:lnTo>
                <a:lnTo>
                  <a:pt x="501149" y="130810"/>
                </a:lnTo>
                <a:lnTo>
                  <a:pt x="501149" y="138430"/>
                </a:lnTo>
                <a:lnTo>
                  <a:pt x="500439" y="142240"/>
                </a:lnTo>
                <a:lnTo>
                  <a:pt x="498309" y="147320"/>
                </a:lnTo>
                <a:lnTo>
                  <a:pt x="499729" y="148590"/>
                </a:lnTo>
                <a:lnTo>
                  <a:pt x="521013" y="148590"/>
                </a:lnTo>
                <a:lnTo>
                  <a:pt x="523852" y="151130"/>
                </a:lnTo>
                <a:lnTo>
                  <a:pt x="523852" y="154940"/>
                </a:lnTo>
                <a:lnTo>
                  <a:pt x="522432" y="156210"/>
                </a:lnTo>
                <a:lnTo>
                  <a:pt x="520315" y="157480"/>
                </a:lnTo>
                <a:lnTo>
                  <a:pt x="522432" y="158750"/>
                </a:lnTo>
                <a:lnTo>
                  <a:pt x="522432" y="161290"/>
                </a:lnTo>
                <a:lnTo>
                  <a:pt x="518895" y="163830"/>
                </a:lnTo>
                <a:lnTo>
                  <a:pt x="518185" y="163830"/>
                </a:lnTo>
                <a:lnTo>
                  <a:pt x="518895" y="165100"/>
                </a:lnTo>
                <a:lnTo>
                  <a:pt x="518895" y="168910"/>
                </a:lnTo>
                <a:lnTo>
                  <a:pt x="516765" y="170180"/>
                </a:lnTo>
                <a:lnTo>
                  <a:pt x="512506" y="170180"/>
                </a:lnTo>
                <a:lnTo>
                  <a:pt x="513926" y="172720"/>
                </a:lnTo>
                <a:lnTo>
                  <a:pt x="513926" y="175260"/>
                </a:lnTo>
                <a:lnTo>
                  <a:pt x="511796" y="177800"/>
                </a:lnTo>
                <a:lnTo>
                  <a:pt x="544554" y="177800"/>
                </a:lnTo>
                <a:lnTo>
                  <a:pt x="547965" y="173990"/>
                </a:lnTo>
                <a:lnTo>
                  <a:pt x="552956" y="156210"/>
                </a:lnTo>
                <a:lnTo>
                  <a:pt x="547965" y="137160"/>
                </a:lnTo>
                <a:lnTo>
                  <a:pt x="541144" y="129540"/>
                </a:lnTo>
                <a:close/>
              </a:path>
              <a:path w="553085" h="391160">
                <a:moveTo>
                  <a:pt x="118110" y="133349"/>
                </a:moveTo>
                <a:lnTo>
                  <a:pt x="69564" y="133349"/>
                </a:lnTo>
                <a:lnTo>
                  <a:pt x="69564" y="149859"/>
                </a:lnTo>
                <a:lnTo>
                  <a:pt x="90859" y="149859"/>
                </a:lnTo>
                <a:lnTo>
                  <a:pt x="90859" y="160019"/>
                </a:lnTo>
                <a:lnTo>
                  <a:pt x="69564" y="160019"/>
                </a:lnTo>
                <a:lnTo>
                  <a:pt x="69564" y="176529"/>
                </a:lnTo>
                <a:lnTo>
                  <a:pt x="166182" y="176529"/>
                </a:lnTo>
                <a:lnTo>
                  <a:pt x="126352" y="163829"/>
                </a:lnTo>
                <a:lnTo>
                  <a:pt x="125320" y="144779"/>
                </a:lnTo>
                <a:lnTo>
                  <a:pt x="118110" y="133349"/>
                </a:lnTo>
                <a:close/>
              </a:path>
              <a:path w="553085" h="391160">
                <a:moveTo>
                  <a:pt x="482338" y="147320"/>
                </a:moveTo>
                <a:lnTo>
                  <a:pt x="468496" y="147320"/>
                </a:lnTo>
                <a:lnTo>
                  <a:pt x="468496" y="173990"/>
                </a:lnTo>
                <a:lnTo>
                  <a:pt x="467076" y="175260"/>
                </a:lnTo>
                <a:lnTo>
                  <a:pt x="479499" y="175260"/>
                </a:lnTo>
                <a:lnTo>
                  <a:pt x="479144" y="172720"/>
                </a:lnTo>
                <a:lnTo>
                  <a:pt x="472755" y="172720"/>
                </a:lnTo>
                <a:lnTo>
                  <a:pt x="472755" y="149860"/>
                </a:lnTo>
                <a:lnTo>
                  <a:pt x="474175" y="149860"/>
                </a:lnTo>
                <a:lnTo>
                  <a:pt x="482338" y="147320"/>
                </a:lnTo>
                <a:close/>
              </a:path>
              <a:path w="553085" h="391160">
                <a:moveTo>
                  <a:pt x="331984" y="27940"/>
                </a:moveTo>
                <a:lnTo>
                  <a:pt x="295915" y="27940"/>
                </a:lnTo>
                <a:lnTo>
                  <a:pt x="304067" y="33020"/>
                </a:lnTo>
                <a:lnTo>
                  <a:pt x="307362" y="39370"/>
                </a:lnTo>
                <a:lnTo>
                  <a:pt x="302370" y="50800"/>
                </a:lnTo>
                <a:lnTo>
                  <a:pt x="291390" y="60960"/>
                </a:lnTo>
                <a:lnTo>
                  <a:pt x="280410" y="69850"/>
                </a:lnTo>
                <a:lnTo>
                  <a:pt x="275419" y="72390"/>
                </a:lnTo>
                <a:lnTo>
                  <a:pt x="328746" y="72390"/>
                </a:lnTo>
                <a:lnTo>
                  <a:pt x="337718" y="55880"/>
                </a:lnTo>
                <a:lnTo>
                  <a:pt x="337175" y="36830"/>
                </a:lnTo>
                <a:lnTo>
                  <a:pt x="331984" y="27940"/>
                </a:lnTo>
                <a:close/>
              </a:path>
              <a:path w="553085" h="391160">
                <a:moveTo>
                  <a:pt x="285501" y="27940"/>
                </a:moveTo>
                <a:lnTo>
                  <a:pt x="265337" y="27940"/>
                </a:lnTo>
                <a:lnTo>
                  <a:pt x="275419" y="36830"/>
                </a:lnTo>
                <a:lnTo>
                  <a:pt x="285501" y="27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26"/>
          <p:cNvGrpSpPr/>
          <p:nvPr/>
        </p:nvGrpSpPr>
        <p:grpSpPr>
          <a:xfrm>
            <a:off x="6947500" y="3877728"/>
            <a:ext cx="586330" cy="519012"/>
            <a:chOff x="8378294" y="4298960"/>
            <a:chExt cx="568325" cy="330200"/>
          </a:xfrm>
        </p:grpSpPr>
        <p:sp>
          <p:nvSpPr>
            <p:cNvPr id="58" name="object 27"/>
            <p:cNvSpPr/>
            <p:nvPr/>
          </p:nvSpPr>
          <p:spPr>
            <a:xfrm>
              <a:off x="8378294" y="4298960"/>
              <a:ext cx="568325" cy="330200"/>
            </a:xfrm>
            <a:custGeom>
              <a:avLst/>
              <a:gdLst/>
              <a:ahLst/>
              <a:cxnLst/>
              <a:rect l="l" t="t" r="r" b="b"/>
              <a:pathLst>
                <a:path w="568325" h="330200">
                  <a:moveTo>
                    <a:pt x="567862" y="0"/>
                  </a:moveTo>
                  <a:lnTo>
                    <a:pt x="0" y="0"/>
                  </a:lnTo>
                  <a:lnTo>
                    <a:pt x="0" y="329945"/>
                  </a:lnTo>
                  <a:lnTo>
                    <a:pt x="567863" y="329945"/>
                  </a:lnTo>
                  <a:lnTo>
                    <a:pt x="567863" y="298015"/>
                  </a:lnTo>
                  <a:lnTo>
                    <a:pt x="42590" y="298014"/>
                  </a:lnTo>
                  <a:lnTo>
                    <a:pt x="42590" y="85147"/>
                  </a:lnTo>
                  <a:lnTo>
                    <a:pt x="567862" y="85147"/>
                  </a:lnTo>
                  <a:lnTo>
                    <a:pt x="567862" y="53217"/>
                  </a:lnTo>
                  <a:lnTo>
                    <a:pt x="382570" y="53217"/>
                  </a:lnTo>
                  <a:lnTo>
                    <a:pt x="376216" y="48454"/>
                  </a:lnTo>
                  <a:lnTo>
                    <a:pt x="376216" y="36697"/>
                  </a:lnTo>
                  <a:lnTo>
                    <a:pt x="382570" y="31930"/>
                  </a:lnTo>
                  <a:lnTo>
                    <a:pt x="567862" y="31930"/>
                  </a:lnTo>
                  <a:lnTo>
                    <a:pt x="567862" y="0"/>
                  </a:lnTo>
                  <a:close/>
                </a:path>
                <a:path w="568325" h="330200">
                  <a:moveTo>
                    <a:pt x="567862" y="85147"/>
                  </a:moveTo>
                  <a:lnTo>
                    <a:pt x="525284" y="85147"/>
                  </a:lnTo>
                  <a:lnTo>
                    <a:pt x="525284" y="298015"/>
                  </a:lnTo>
                  <a:lnTo>
                    <a:pt x="567863" y="298015"/>
                  </a:lnTo>
                  <a:lnTo>
                    <a:pt x="567862" y="85147"/>
                  </a:lnTo>
                  <a:close/>
                </a:path>
                <a:path w="568325" h="330200">
                  <a:moveTo>
                    <a:pt x="432259" y="31930"/>
                  </a:moveTo>
                  <a:lnTo>
                    <a:pt x="398251" y="31930"/>
                  </a:lnTo>
                  <a:lnTo>
                    <a:pt x="404610" y="36697"/>
                  </a:lnTo>
                  <a:lnTo>
                    <a:pt x="404610" y="48454"/>
                  </a:lnTo>
                  <a:lnTo>
                    <a:pt x="398251" y="53217"/>
                  </a:lnTo>
                  <a:lnTo>
                    <a:pt x="432259" y="53217"/>
                  </a:lnTo>
                  <a:lnTo>
                    <a:pt x="425905" y="48454"/>
                  </a:lnTo>
                  <a:lnTo>
                    <a:pt x="425905" y="36697"/>
                  </a:lnTo>
                  <a:lnTo>
                    <a:pt x="432259" y="31930"/>
                  </a:lnTo>
                  <a:close/>
                </a:path>
                <a:path w="568325" h="330200">
                  <a:moveTo>
                    <a:pt x="481948" y="31930"/>
                  </a:moveTo>
                  <a:lnTo>
                    <a:pt x="447940" y="31930"/>
                  </a:lnTo>
                  <a:lnTo>
                    <a:pt x="454299" y="36697"/>
                  </a:lnTo>
                  <a:lnTo>
                    <a:pt x="454299" y="48454"/>
                  </a:lnTo>
                  <a:lnTo>
                    <a:pt x="447940" y="53217"/>
                  </a:lnTo>
                  <a:lnTo>
                    <a:pt x="481948" y="53217"/>
                  </a:lnTo>
                  <a:lnTo>
                    <a:pt x="475595" y="48454"/>
                  </a:lnTo>
                  <a:lnTo>
                    <a:pt x="475595" y="36697"/>
                  </a:lnTo>
                  <a:lnTo>
                    <a:pt x="481948" y="31930"/>
                  </a:lnTo>
                  <a:close/>
                </a:path>
                <a:path w="568325" h="330200">
                  <a:moveTo>
                    <a:pt x="567862" y="31930"/>
                  </a:moveTo>
                  <a:lnTo>
                    <a:pt x="497629" y="31930"/>
                  </a:lnTo>
                  <a:lnTo>
                    <a:pt x="503988" y="36697"/>
                  </a:lnTo>
                  <a:lnTo>
                    <a:pt x="503988" y="48454"/>
                  </a:lnTo>
                  <a:lnTo>
                    <a:pt x="497629" y="53217"/>
                  </a:lnTo>
                  <a:lnTo>
                    <a:pt x="567862" y="53217"/>
                  </a:lnTo>
                  <a:lnTo>
                    <a:pt x="567862" y="31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91870" y="4411407"/>
              <a:ext cx="340748" cy="169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56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772" y="11938"/>
            <a:ext cx="39960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60" dirty="0">
                <a:latin typeface="Tahoma"/>
                <a:cs typeface="Tahoma"/>
              </a:rPr>
              <a:t>The</a:t>
            </a:r>
            <a:r>
              <a:rPr sz="3200" b="0" spc="-160" dirty="0">
                <a:latin typeface="Tahoma"/>
                <a:cs typeface="Tahoma"/>
              </a:rPr>
              <a:t> </a:t>
            </a:r>
            <a:r>
              <a:rPr sz="3200" b="0" spc="-45" dirty="0">
                <a:latin typeface="Tahoma"/>
                <a:cs typeface="Tahoma"/>
              </a:rPr>
              <a:t>Ne</a:t>
            </a:r>
            <a:r>
              <a:rPr sz="3200" b="0" spc="-35" dirty="0">
                <a:latin typeface="Tahoma"/>
                <a:cs typeface="Tahoma"/>
              </a:rPr>
              <a:t>S</a:t>
            </a:r>
            <a:r>
              <a:rPr sz="3200" b="0" spc="-160" dirty="0">
                <a:latin typeface="Tahoma"/>
                <a:cs typeface="Tahoma"/>
              </a:rPr>
              <a:t>D</a:t>
            </a:r>
            <a:r>
              <a:rPr sz="3200" b="0" spc="-45" dirty="0">
                <a:latin typeface="Tahoma"/>
                <a:cs typeface="Tahoma"/>
              </a:rPr>
              <a:t>A</a:t>
            </a:r>
            <a:r>
              <a:rPr sz="3200" b="0" spc="-310" dirty="0">
                <a:latin typeface="Tahoma"/>
                <a:cs typeface="Tahoma"/>
              </a:rPr>
              <a:t> </a:t>
            </a:r>
            <a:r>
              <a:rPr sz="3200" b="0" spc="-65" dirty="0">
                <a:latin typeface="Tahoma"/>
                <a:cs typeface="Tahoma"/>
              </a:rPr>
              <a:t>Fram</a:t>
            </a:r>
            <a:r>
              <a:rPr sz="3200" b="0" spc="-95" dirty="0">
                <a:latin typeface="Tahoma"/>
                <a:cs typeface="Tahoma"/>
              </a:rPr>
              <a:t>e</a:t>
            </a:r>
            <a:r>
              <a:rPr sz="3200" b="0" spc="-65" dirty="0">
                <a:latin typeface="Tahoma"/>
                <a:cs typeface="Tahoma"/>
              </a:rPr>
              <a:t>w</a:t>
            </a:r>
            <a:r>
              <a:rPr sz="3200" b="0" spc="-50" dirty="0">
                <a:latin typeface="Tahoma"/>
                <a:cs typeface="Tahoma"/>
              </a:rPr>
              <a:t>ork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5839" y="1900607"/>
            <a:ext cx="3185413" cy="680314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5"/>
              </a:spcBef>
            </a:pPr>
            <a:r>
              <a:rPr sz="1800" b="1" spc="-18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b="1" spc="-185" dirty="0">
                <a:solidFill>
                  <a:srgbClr val="FFFFFF"/>
                </a:solidFill>
                <a:latin typeface="Tahoma"/>
                <a:cs typeface="Tahoma"/>
              </a:rPr>
              <a:t>ba</a:t>
            </a:r>
            <a:r>
              <a:rPr sz="1800" b="1" spc="-1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70" dirty="0">
                <a:solidFill>
                  <a:srgbClr val="FFFFFF"/>
                </a:solidFill>
                <a:latin typeface="Tahoma"/>
                <a:cs typeface="Tahoma"/>
              </a:rPr>
              <a:t>Bench</a:t>
            </a:r>
            <a:r>
              <a:rPr sz="1800" b="1" spc="-204" dirty="0">
                <a:solidFill>
                  <a:srgbClr val="FFFFFF"/>
                </a:solidFill>
                <a:latin typeface="Tahoma"/>
                <a:cs typeface="Tahoma"/>
              </a:rPr>
              <a:t>mar</a:t>
            </a:r>
            <a:r>
              <a:rPr sz="1800" b="1" spc="-18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800" b="1" spc="-17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8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i="1" spc="-229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200" i="1" spc="-160" dirty="0">
                <a:solidFill>
                  <a:srgbClr val="FFFFFF"/>
                </a:solidFill>
                <a:latin typeface="Verdana"/>
                <a:cs typeface="Verdana"/>
              </a:rPr>
              <a:t>UNDES</a:t>
            </a:r>
            <a:r>
              <a:rPr sz="1200" i="1" spc="-15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200" i="1" spc="-17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i="1" spc="-23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200" i="1" spc="-1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i="1" spc="-17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20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-140" dirty="0">
                <a:solidFill>
                  <a:srgbClr val="FFFFFF"/>
                </a:solidFill>
                <a:latin typeface="Verdana"/>
                <a:cs typeface="Verdana"/>
              </a:rPr>
              <a:t>sur</a:t>
            </a:r>
            <a:r>
              <a:rPr sz="1200" i="1" spc="-20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200" i="1" spc="-175" dirty="0">
                <a:solidFill>
                  <a:srgbClr val="FFFFFF"/>
                </a:solidFill>
                <a:latin typeface="Verdana"/>
                <a:cs typeface="Verdana"/>
              </a:rPr>
              <a:t>ey</a:t>
            </a:r>
            <a:r>
              <a:rPr sz="1200" i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-15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200" i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-1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i="1" spc="-1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00" i="1" spc="-80" dirty="0">
                <a:solidFill>
                  <a:srgbClr val="FFFFFF"/>
                </a:solidFill>
                <a:latin typeface="Verdana"/>
                <a:cs typeface="Verdana"/>
              </a:rPr>
              <a:t>line</a:t>
            </a:r>
            <a:r>
              <a:rPr sz="1200" i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-2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00" i="1" spc="-155" dirty="0">
                <a:solidFill>
                  <a:srgbClr val="FFFFFF"/>
                </a:solidFill>
                <a:latin typeface="Verdana"/>
                <a:cs typeface="Verdana"/>
              </a:rPr>
              <a:t>erv</a:t>
            </a:r>
            <a:r>
              <a:rPr sz="1200" i="1" spc="-5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00" i="1" spc="-1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00" i="1" spc="-1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i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-150" dirty="0">
                <a:solidFill>
                  <a:srgbClr val="FFFFFF"/>
                </a:solidFill>
                <a:latin typeface="Verdana"/>
                <a:cs typeface="Verdana"/>
              </a:rPr>
              <a:t>Ind</a:t>
            </a:r>
            <a:r>
              <a:rPr sz="1200" i="1" spc="-1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00" i="1" spc="-13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200" i="1" spc="-229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3000" y="1900607"/>
            <a:ext cx="4191000" cy="443865"/>
          </a:xfrm>
          <a:custGeom>
            <a:avLst/>
            <a:gdLst/>
            <a:ahLst/>
            <a:cxnLst/>
            <a:rect l="l" t="t" r="r" b="b"/>
            <a:pathLst>
              <a:path w="4191000" h="443864">
                <a:moveTo>
                  <a:pt x="4191000" y="0"/>
                </a:moveTo>
                <a:lnTo>
                  <a:pt x="0" y="0"/>
                </a:lnTo>
                <a:lnTo>
                  <a:pt x="0" y="443484"/>
                </a:lnTo>
                <a:lnTo>
                  <a:pt x="4191000" y="443484"/>
                </a:lnTo>
                <a:lnTo>
                  <a:pt x="4191000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53000" y="1900607"/>
            <a:ext cx="4191000" cy="35073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1800" b="1" spc="-155" dirty="0">
                <a:solidFill>
                  <a:srgbClr val="FFFFFF"/>
                </a:solidFill>
                <a:latin typeface="Tahoma"/>
                <a:cs typeface="Tahoma"/>
              </a:rPr>
              <a:t>Foc</a:t>
            </a:r>
            <a:r>
              <a:rPr sz="1800" b="1" spc="-170" dirty="0">
                <a:solidFill>
                  <a:srgbClr val="FFFFFF"/>
                </a:solidFill>
                <a:latin typeface="Tahoma"/>
                <a:cs typeface="Tahoma"/>
              </a:rPr>
              <a:t>us</a:t>
            </a:r>
            <a:r>
              <a:rPr sz="18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b="1" spc="-1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b="1" spc="-16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b="1" spc="-15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b="1" spc="-160" dirty="0">
                <a:solidFill>
                  <a:srgbClr val="FFFFFF"/>
                </a:solidFill>
                <a:latin typeface="Tahoma"/>
                <a:cs typeface="Tahoma"/>
              </a:rPr>
              <a:t>rs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3000" y="3729407"/>
            <a:ext cx="4191000" cy="711733"/>
          </a:xfrm>
          <a:prstGeom prst="rect">
            <a:avLst/>
          </a:prstGeom>
          <a:solidFill>
            <a:srgbClr val="0091DA"/>
          </a:solidFill>
        </p:spPr>
        <p:txBody>
          <a:bodyPr vert="horz" wrap="square" lIns="0" tIns="186690" rIns="0" bIns="0" rtlCol="0">
            <a:spAutoFit/>
          </a:bodyPr>
          <a:lstStyle/>
          <a:p>
            <a:pPr marL="435609" marR="137160" indent="-291465">
              <a:lnSpc>
                <a:spcPct val="100000"/>
              </a:lnSpc>
              <a:spcBef>
                <a:spcPts val="1470"/>
              </a:spcBef>
            </a:pPr>
            <a:r>
              <a:rPr sz="1700" b="1" spc="-22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700" b="1" spc="-1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700" b="1" spc="-16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700" b="1" spc="-24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700" b="1" spc="-12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700" b="1" spc="-18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7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8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b="1" spc="-160" dirty="0">
                <a:solidFill>
                  <a:srgbClr val="FFFFFF"/>
                </a:solidFill>
                <a:latin typeface="Tahoma"/>
                <a:cs typeface="Tahoma"/>
              </a:rPr>
              <a:t>nd</a:t>
            </a:r>
            <a:r>
              <a:rPr sz="17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24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700" b="1" spc="-12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700" b="1" spc="-16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7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8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16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700" b="1" spc="-95" dirty="0">
                <a:solidFill>
                  <a:srgbClr val="FFFFFF"/>
                </a:solidFill>
                <a:latin typeface="Tahoma"/>
                <a:cs typeface="Tahoma"/>
              </a:rPr>
              <a:t>line</a:t>
            </a:r>
            <a:r>
              <a:rPr sz="17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40" dirty="0">
                <a:solidFill>
                  <a:srgbClr val="FFFFFF"/>
                </a:solidFill>
                <a:latin typeface="Tahoma"/>
                <a:cs typeface="Tahoma"/>
              </a:rPr>
              <a:t>Servi</a:t>
            </a:r>
            <a:r>
              <a:rPr sz="1700" b="1" spc="-18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700" b="1" spc="-150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17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45" dirty="0">
                <a:solidFill>
                  <a:srgbClr val="FFFFFF"/>
                </a:solidFill>
                <a:latin typeface="Tahoma"/>
                <a:cs typeface="Tahoma"/>
              </a:rPr>
              <a:t>pr</a:t>
            </a:r>
            <a:r>
              <a:rPr sz="1700" b="1" spc="-16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110" dirty="0">
                <a:solidFill>
                  <a:srgbClr val="FFFFFF"/>
                </a:solidFill>
                <a:latin typeface="Tahoma"/>
                <a:cs typeface="Tahoma"/>
              </a:rPr>
              <a:t>vi</a:t>
            </a:r>
            <a:r>
              <a:rPr sz="1700" b="1" spc="-15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700" b="1" spc="-110" dirty="0">
                <a:solidFill>
                  <a:srgbClr val="FFFFFF"/>
                </a:solidFill>
                <a:latin typeface="Tahoma"/>
                <a:cs typeface="Tahoma"/>
              </a:rPr>
              <a:t>ed  </a:t>
            </a:r>
            <a:r>
              <a:rPr sz="1700" b="1" spc="-19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700" b="1" spc="-16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7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55" dirty="0">
                <a:solidFill>
                  <a:srgbClr val="FFFFFF"/>
                </a:solidFill>
                <a:latin typeface="Tahoma"/>
                <a:cs typeface="Tahoma"/>
              </a:rPr>
              <a:t>Sta</a:t>
            </a:r>
            <a:r>
              <a:rPr sz="1700" b="1" spc="-13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b="1" spc="-135" dirty="0">
                <a:solidFill>
                  <a:srgbClr val="FFFFFF"/>
                </a:solidFill>
                <a:latin typeface="Tahoma"/>
                <a:cs typeface="Tahoma"/>
              </a:rPr>
              <a:t>es,</a:t>
            </a:r>
            <a:r>
              <a:rPr sz="1700" b="1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9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700" b="1" spc="-254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b="1" spc="-16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7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8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b="1" spc="-160" dirty="0">
                <a:solidFill>
                  <a:srgbClr val="FFFFFF"/>
                </a:solidFill>
                <a:latin typeface="Tahoma"/>
                <a:cs typeface="Tahoma"/>
              </a:rPr>
              <a:t>nd</a:t>
            </a:r>
            <a:r>
              <a:rPr sz="17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25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700" b="1" spc="-15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700" b="1" spc="-17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700" b="1" spc="-114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b="1" spc="-110" dirty="0">
                <a:solidFill>
                  <a:srgbClr val="FFFFFF"/>
                </a:solidFill>
                <a:latin typeface="Tahoma"/>
                <a:cs typeface="Tahoma"/>
              </a:rPr>
              <a:t>ral</a:t>
            </a:r>
            <a:r>
              <a:rPr sz="17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20" dirty="0">
                <a:solidFill>
                  <a:srgbClr val="FFFFFF"/>
                </a:solidFill>
                <a:latin typeface="Tahoma"/>
                <a:cs typeface="Tahoma"/>
              </a:rPr>
              <a:t>Ministries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3000" y="5215307"/>
            <a:ext cx="4191000" cy="843180"/>
          </a:xfrm>
          <a:prstGeom prst="rect">
            <a:avLst/>
          </a:prstGeom>
          <a:solidFill>
            <a:srgbClr val="007979"/>
          </a:solidFill>
        </p:spPr>
        <p:txBody>
          <a:bodyPr vert="horz" wrap="square" lIns="0" tIns="577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sz="1700" b="1" spc="-155" dirty="0">
                <a:solidFill>
                  <a:srgbClr val="FFFFFF"/>
                </a:solidFill>
                <a:latin typeface="Tahoma"/>
                <a:cs typeface="Tahoma"/>
              </a:rPr>
              <a:t>Sta</a:t>
            </a:r>
            <a:r>
              <a:rPr sz="1700" b="1" spc="-13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7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29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7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35" dirty="0">
                <a:solidFill>
                  <a:srgbClr val="FFFFFF"/>
                </a:solidFill>
                <a:latin typeface="Tahoma"/>
                <a:cs typeface="Tahoma"/>
              </a:rPr>
              <a:t>UT</a:t>
            </a:r>
            <a:r>
              <a:rPr sz="17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29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7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25" dirty="0">
                <a:solidFill>
                  <a:srgbClr val="FFFFFF"/>
                </a:solidFill>
                <a:latin typeface="Tahoma"/>
                <a:cs typeface="Tahoma"/>
              </a:rPr>
              <a:t>Ministry</a:t>
            </a:r>
            <a:r>
              <a:rPr sz="17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21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700" b="1" spc="-16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7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700" b="1" spc="-114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b="1" spc="-18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b="1" spc="-85" dirty="0">
                <a:solidFill>
                  <a:srgbClr val="FFFFFF"/>
                </a:solidFill>
                <a:latin typeface="Tahoma"/>
                <a:cs typeface="Tahoma"/>
              </a:rPr>
              <a:t>ls</a:t>
            </a:r>
            <a:endParaRPr sz="17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1700" b="1" spc="-495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endParaRPr sz="17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700" b="1" spc="-145" dirty="0">
                <a:solidFill>
                  <a:srgbClr val="FFFFFF"/>
                </a:solidFill>
                <a:latin typeface="Tahoma"/>
                <a:cs typeface="Tahoma"/>
              </a:rPr>
              <a:t>St</a:t>
            </a:r>
            <a:r>
              <a:rPr sz="1700" b="1" spc="-1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b="1" spc="-1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7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28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7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30" dirty="0">
                <a:solidFill>
                  <a:srgbClr val="FFFFFF"/>
                </a:solidFill>
                <a:latin typeface="Tahoma"/>
                <a:cs typeface="Tahoma"/>
              </a:rPr>
              <a:t>UT</a:t>
            </a:r>
            <a:r>
              <a:rPr sz="17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28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7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20" dirty="0">
                <a:solidFill>
                  <a:srgbClr val="FFFFFF"/>
                </a:solidFill>
                <a:latin typeface="Tahoma"/>
                <a:cs typeface="Tahoma"/>
              </a:rPr>
              <a:t>Mi</a:t>
            </a:r>
            <a:r>
              <a:rPr sz="1700" b="1" spc="-14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700" b="1" spc="-125" dirty="0">
                <a:solidFill>
                  <a:srgbClr val="FFFFFF"/>
                </a:solidFill>
                <a:latin typeface="Tahoma"/>
                <a:cs typeface="Tahoma"/>
              </a:rPr>
              <a:t>istry</a:t>
            </a:r>
            <a:r>
              <a:rPr sz="17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65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700" b="1" spc="-125" dirty="0">
                <a:solidFill>
                  <a:srgbClr val="FFFFFF"/>
                </a:solidFill>
                <a:latin typeface="Tahoma"/>
                <a:cs typeface="Tahoma"/>
              </a:rPr>
              <a:t>rvi</a:t>
            </a:r>
            <a:r>
              <a:rPr sz="1700" b="1" spc="-18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700" b="1" spc="-150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17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21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700" b="1" spc="-1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b="1" spc="-7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700" b="1" spc="-114" dirty="0">
                <a:solidFill>
                  <a:srgbClr val="FFFFFF"/>
                </a:solidFill>
                <a:latin typeface="Tahoma"/>
                <a:cs typeface="Tahoma"/>
              </a:rPr>
              <a:t>tals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5840" y="4997375"/>
            <a:ext cx="3199130" cy="396904"/>
          </a:xfrm>
          <a:prstGeom prst="rect">
            <a:avLst/>
          </a:prstGeom>
          <a:solidFill>
            <a:srgbClr val="00A2A0"/>
          </a:solidFill>
        </p:spPr>
        <p:txBody>
          <a:bodyPr vert="horz" wrap="square" lIns="0" tIns="118745" rIns="0" bIns="0" rtlCol="0">
            <a:spAutoFit/>
          </a:bodyPr>
          <a:lstStyle/>
          <a:p>
            <a:pPr marL="447675">
              <a:lnSpc>
                <a:spcPct val="100000"/>
              </a:lnSpc>
              <a:spcBef>
                <a:spcPts val="935"/>
              </a:spcBef>
            </a:pPr>
            <a:r>
              <a:rPr b="1" spc="-17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b="1" spc="-15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b="1" spc="-1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b="1" spc="-16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b="1" spc="-210" dirty="0">
                <a:solidFill>
                  <a:srgbClr val="FFFFFF"/>
                </a:solidFill>
                <a:latin typeface="Tahoma"/>
                <a:cs typeface="Tahoma"/>
              </a:rPr>
              <a:t>sm</a:t>
            </a:r>
            <a:r>
              <a:rPr b="1" spc="-18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b="1" spc="-145" dirty="0">
                <a:solidFill>
                  <a:srgbClr val="FFFFFF"/>
                </a:solidFill>
                <a:latin typeface="Tahoma"/>
                <a:cs typeface="Tahoma"/>
              </a:rPr>
              <a:t>nt</a:t>
            </a:r>
            <a:r>
              <a:rPr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204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b="1" spc="-1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b="1" spc="-190" dirty="0">
                <a:solidFill>
                  <a:srgbClr val="FFFFFF"/>
                </a:solidFill>
                <a:latin typeface="Tahoma"/>
                <a:cs typeface="Tahoma"/>
              </a:rPr>
              <a:t>rame</a:t>
            </a:r>
            <a:r>
              <a:rPr b="1" spc="-15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b="1" spc="-160" dirty="0">
                <a:solidFill>
                  <a:srgbClr val="FFFFFF"/>
                </a:solidFill>
                <a:latin typeface="Tahoma"/>
                <a:cs typeface="Tahoma"/>
              </a:rPr>
              <a:t>ers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2375" y="2389253"/>
            <a:ext cx="155511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85420" algn="l"/>
              </a:tabLst>
            </a:pPr>
            <a:r>
              <a:rPr sz="1100" spc="-10" dirty="0">
                <a:latin typeface="Tahoma"/>
                <a:cs typeface="Tahoma"/>
              </a:rPr>
              <a:t>Finance</a:t>
            </a:r>
            <a:endParaRPr sz="1100" dirty="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85420" algn="l"/>
              </a:tabLst>
            </a:pPr>
            <a:r>
              <a:rPr sz="1100" spc="20" dirty="0">
                <a:latin typeface="Tahoma"/>
                <a:cs typeface="Tahoma"/>
              </a:rPr>
              <a:t>L</a:t>
            </a:r>
            <a:r>
              <a:rPr sz="1100" spc="-30" dirty="0">
                <a:latin typeface="Tahoma"/>
                <a:cs typeface="Tahoma"/>
              </a:rPr>
              <a:t>a</a:t>
            </a:r>
            <a:r>
              <a:rPr sz="1100" spc="-15" dirty="0">
                <a:latin typeface="Tahoma"/>
                <a:cs typeface="Tahoma"/>
              </a:rPr>
              <a:t>bo</a:t>
            </a:r>
            <a:r>
              <a:rPr sz="1100" spc="-20" dirty="0">
                <a:latin typeface="Tahoma"/>
                <a:cs typeface="Tahoma"/>
              </a:rPr>
              <a:t>u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-85" dirty="0">
                <a:latin typeface="Tahoma"/>
                <a:cs typeface="Tahoma"/>
              </a:rPr>
              <a:t> </a:t>
            </a:r>
            <a:r>
              <a:rPr sz="1100" spc="155" dirty="0">
                <a:latin typeface="Tahoma"/>
                <a:cs typeface="Tahoma"/>
              </a:rPr>
              <a:t>&amp;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E</a:t>
            </a:r>
            <a:r>
              <a:rPr sz="1100" spc="-30" dirty="0">
                <a:latin typeface="Tahoma"/>
                <a:cs typeface="Tahoma"/>
              </a:rPr>
              <a:t>m</a:t>
            </a:r>
            <a:r>
              <a:rPr sz="1100" spc="30" dirty="0">
                <a:latin typeface="Tahoma"/>
                <a:cs typeface="Tahoma"/>
              </a:rPr>
              <a:t>pl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35" dirty="0">
                <a:latin typeface="Tahoma"/>
                <a:cs typeface="Tahoma"/>
              </a:rPr>
              <a:t>ym</a:t>
            </a:r>
            <a:r>
              <a:rPr sz="1100" spc="-10" dirty="0">
                <a:latin typeface="Tahoma"/>
                <a:cs typeface="Tahoma"/>
              </a:rPr>
              <a:t>ent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36434" y="2389253"/>
            <a:ext cx="1814830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latin typeface="Tahoma"/>
                <a:cs typeface="Tahoma"/>
              </a:rPr>
              <a:t>5.</a:t>
            </a:r>
            <a:r>
              <a:rPr sz="1100" spc="150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Local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Governance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55" dirty="0">
                <a:latin typeface="Tahoma"/>
                <a:cs typeface="Tahoma"/>
              </a:rPr>
              <a:t>&amp;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spc="20" dirty="0">
                <a:latin typeface="Tahoma"/>
                <a:cs typeface="Tahoma"/>
              </a:rPr>
              <a:t>Utility</a:t>
            </a:r>
            <a:endParaRPr sz="1100" dirty="0">
              <a:latin typeface="Tahoma"/>
              <a:cs typeface="Tahoma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100" spc="-15" dirty="0">
                <a:latin typeface="Tahoma"/>
                <a:cs typeface="Tahoma"/>
              </a:rPr>
              <a:t>services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2375" y="2725219"/>
            <a:ext cx="296608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16125" algn="l"/>
              </a:tabLst>
            </a:pPr>
            <a:r>
              <a:rPr sz="1100" spc="-55" dirty="0">
                <a:latin typeface="Tahoma"/>
                <a:cs typeface="Tahoma"/>
              </a:rPr>
              <a:t>3.</a:t>
            </a:r>
            <a:r>
              <a:rPr sz="1100" spc="17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Education	</a:t>
            </a:r>
            <a:r>
              <a:rPr sz="1100" spc="-55" dirty="0">
                <a:latin typeface="Tahoma"/>
                <a:cs typeface="Tahoma"/>
              </a:rPr>
              <a:t>6.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Environment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2375" y="2892859"/>
            <a:ext cx="268859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</a:pPr>
            <a:r>
              <a:rPr sz="1100" spc="-55" dirty="0">
                <a:latin typeface="Tahoma"/>
                <a:cs typeface="Tahoma"/>
              </a:rPr>
              <a:t>4.</a:t>
            </a:r>
            <a:r>
              <a:rPr sz="1100" spc="170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Social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Welfare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(incl.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Health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55" dirty="0">
                <a:latin typeface="Tahoma"/>
                <a:cs typeface="Tahoma"/>
              </a:rPr>
              <a:t>&amp;</a:t>
            </a:r>
            <a:r>
              <a:rPr sz="1100" spc="1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7.</a:t>
            </a:r>
            <a:r>
              <a:rPr sz="1100" spc="17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Tourism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Home</a:t>
            </a:r>
            <a:r>
              <a:rPr sz="1100" spc="-8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Se</a:t>
            </a:r>
            <a:r>
              <a:rPr sz="1100" spc="-20" dirty="0">
                <a:latin typeface="Tahoma"/>
                <a:cs typeface="Tahoma"/>
              </a:rPr>
              <a:t>cu</a:t>
            </a:r>
            <a:r>
              <a:rPr sz="1100" spc="-30" dirty="0">
                <a:latin typeface="Tahoma"/>
                <a:cs typeface="Tahoma"/>
              </a:rPr>
              <a:t>r</a:t>
            </a:r>
            <a:r>
              <a:rPr sz="1100" spc="40" dirty="0">
                <a:latin typeface="Tahoma"/>
                <a:cs typeface="Tahoma"/>
              </a:rPr>
              <a:t>i</a:t>
            </a:r>
            <a:r>
              <a:rPr sz="1100" spc="-50" dirty="0">
                <a:latin typeface="Tahoma"/>
                <a:cs typeface="Tahoma"/>
              </a:rPr>
              <a:t>ty)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1168" y="5557700"/>
            <a:ext cx="138112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85420" algn="l"/>
              </a:tabLst>
            </a:pPr>
            <a:r>
              <a:rPr sz="1100" dirty="0">
                <a:latin typeface="Tahoma"/>
                <a:cs typeface="Tahoma"/>
              </a:rPr>
              <a:t>Accessibility</a:t>
            </a:r>
            <a:endParaRPr sz="110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buAutoNum type="arabicPeriod"/>
              <a:tabLst>
                <a:tab pos="185420" algn="l"/>
              </a:tabLst>
            </a:pPr>
            <a:r>
              <a:rPr sz="1100" spc="-35" dirty="0">
                <a:latin typeface="Tahoma"/>
                <a:cs typeface="Tahoma"/>
              </a:rPr>
              <a:t>C</a:t>
            </a:r>
            <a:r>
              <a:rPr sz="1100" spc="-15" dirty="0">
                <a:latin typeface="Tahoma"/>
                <a:cs typeface="Tahoma"/>
              </a:rPr>
              <a:t>on</a:t>
            </a:r>
            <a:r>
              <a:rPr sz="1100" spc="-5" dirty="0">
                <a:latin typeface="Tahoma"/>
                <a:cs typeface="Tahoma"/>
              </a:rPr>
              <a:t>tent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Ava</a:t>
            </a:r>
            <a:r>
              <a:rPr sz="1100" dirty="0">
                <a:latin typeface="Tahoma"/>
                <a:cs typeface="Tahoma"/>
              </a:rPr>
              <a:t>i</a:t>
            </a:r>
            <a:r>
              <a:rPr sz="1100" spc="20" dirty="0">
                <a:latin typeface="Tahoma"/>
                <a:cs typeface="Tahoma"/>
              </a:rPr>
              <a:t>la</a:t>
            </a:r>
            <a:r>
              <a:rPr sz="1100" spc="-15" dirty="0">
                <a:latin typeface="Tahoma"/>
                <a:cs typeface="Tahoma"/>
              </a:rPr>
              <a:t>b</a:t>
            </a:r>
            <a:r>
              <a:rPr sz="1100" spc="40" dirty="0">
                <a:latin typeface="Tahoma"/>
                <a:cs typeface="Tahoma"/>
              </a:rPr>
              <a:t>i</a:t>
            </a:r>
            <a:r>
              <a:rPr sz="1100" spc="55" dirty="0">
                <a:latin typeface="Tahoma"/>
                <a:cs typeface="Tahoma"/>
              </a:rPr>
              <a:t>li</a:t>
            </a:r>
            <a:r>
              <a:rPr sz="1100" spc="-15" dirty="0">
                <a:latin typeface="Tahoma"/>
                <a:cs typeface="Tahoma"/>
              </a:rPr>
              <a:t>ty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0258" y="5557700"/>
            <a:ext cx="123825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</a:pPr>
            <a:r>
              <a:rPr sz="1100" spc="-70" dirty="0">
                <a:latin typeface="Tahoma"/>
                <a:cs typeface="Tahoma"/>
              </a:rPr>
              <a:t>6</a:t>
            </a:r>
            <a:r>
              <a:rPr sz="1100" spc="-35" dirty="0">
                <a:latin typeface="Tahoma"/>
                <a:cs typeface="Tahoma"/>
              </a:rPr>
              <a:t>.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17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Sta</a:t>
            </a:r>
            <a:r>
              <a:rPr sz="1100" spc="-15" dirty="0">
                <a:latin typeface="Tahoma"/>
                <a:cs typeface="Tahoma"/>
              </a:rPr>
              <a:t>tus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R</a:t>
            </a:r>
            <a:r>
              <a:rPr sz="1100" spc="-20" dirty="0">
                <a:latin typeface="Tahoma"/>
                <a:cs typeface="Tahoma"/>
              </a:rPr>
              <a:t>e</a:t>
            </a:r>
            <a:r>
              <a:rPr sz="1100" spc="-25" dirty="0">
                <a:latin typeface="Tahoma"/>
                <a:cs typeface="Tahoma"/>
              </a:rPr>
              <a:t>q</a:t>
            </a:r>
            <a:r>
              <a:rPr sz="1100" spc="-20" dirty="0">
                <a:latin typeface="Tahoma"/>
                <a:cs typeface="Tahoma"/>
              </a:rPr>
              <a:t>u</a:t>
            </a:r>
            <a:r>
              <a:rPr sz="1100" spc="-25" dirty="0">
                <a:latin typeface="Tahoma"/>
                <a:cs typeface="Tahoma"/>
              </a:rPr>
              <a:t>e</a:t>
            </a:r>
            <a:r>
              <a:rPr sz="1100" spc="-20" dirty="0">
                <a:latin typeface="Tahoma"/>
                <a:cs typeface="Tahoma"/>
              </a:rPr>
              <a:t>s</a:t>
            </a:r>
            <a:r>
              <a:rPr sz="1100" spc="5" dirty="0">
                <a:latin typeface="Tahoma"/>
                <a:cs typeface="Tahoma"/>
              </a:rPr>
              <a:t>t</a:t>
            </a:r>
            <a:r>
              <a:rPr sz="1100" spc="-95" dirty="0">
                <a:latin typeface="Tahoma"/>
                <a:cs typeface="Tahoma"/>
              </a:rPr>
              <a:t> </a:t>
            </a:r>
            <a:r>
              <a:rPr sz="1100" spc="100" dirty="0">
                <a:latin typeface="Tahoma"/>
                <a:cs typeface="Tahoma"/>
              </a:rPr>
              <a:t>&amp;  </a:t>
            </a:r>
            <a:r>
              <a:rPr sz="1100" spc="-15" dirty="0">
                <a:latin typeface="Tahoma"/>
                <a:cs typeface="Tahoma"/>
              </a:rPr>
              <a:t>Tracking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1168" y="5892980"/>
            <a:ext cx="2797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1460" algn="l"/>
              </a:tabLst>
            </a:pPr>
            <a:r>
              <a:rPr sz="1100" spc="-70" dirty="0">
                <a:latin typeface="Tahoma"/>
                <a:cs typeface="Tahoma"/>
              </a:rPr>
              <a:t>3</a:t>
            </a:r>
            <a:r>
              <a:rPr sz="1100" spc="-35" dirty="0">
                <a:latin typeface="Tahoma"/>
                <a:cs typeface="Tahoma"/>
              </a:rPr>
              <a:t>.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17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E</a:t>
            </a:r>
            <a:r>
              <a:rPr sz="1100" spc="-30" dirty="0">
                <a:latin typeface="Tahoma"/>
                <a:cs typeface="Tahoma"/>
              </a:rPr>
              <a:t>a</a:t>
            </a:r>
            <a:r>
              <a:rPr sz="1100" spc="-25" dirty="0">
                <a:latin typeface="Tahoma"/>
                <a:cs typeface="Tahoma"/>
              </a:rPr>
              <a:t>se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dirty="0">
                <a:latin typeface="Tahoma"/>
                <a:cs typeface="Tahoma"/>
              </a:rPr>
              <a:t>f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Us</a:t>
            </a:r>
            <a:r>
              <a:rPr sz="1100" spc="-20" dirty="0">
                <a:latin typeface="Tahoma"/>
                <a:cs typeface="Tahoma"/>
              </a:rPr>
              <a:t>e</a:t>
            </a:r>
            <a:r>
              <a:rPr sz="1100" dirty="0">
                <a:latin typeface="Tahoma"/>
                <a:cs typeface="Tahoma"/>
              </a:rPr>
              <a:t>	</a:t>
            </a:r>
            <a:r>
              <a:rPr sz="1100" spc="-70" dirty="0">
                <a:latin typeface="Tahoma"/>
                <a:cs typeface="Tahoma"/>
              </a:rPr>
              <a:t>7</a:t>
            </a:r>
            <a:r>
              <a:rPr sz="1100" spc="-35" dirty="0">
                <a:latin typeface="Tahoma"/>
                <a:cs typeface="Tahoma"/>
              </a:rPr>
              <a:t>.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17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In</a:t>
            </a:r>
            <a:r>
              <a:rPr sz="1100" spc="-30" dirty="0">
                <a:latin typeface="Tahoma"/>
                <a:cs typeface="Tahoma"/>
              </a:rPr>
              <a:t>t</a:t>
            </a:r>
            <a:r>
              <a:rPr sz="1100" spc="-25" dirty="0">
                <a:latin typeface="Tahoma"/>
                <a:cs typeface="Tahoma"/>
              </a:rPr>
              <a:t>egr</a:t>
            </a:r>
            <a:r>
              <a:rPr sz="1100" spc="-30" dirty="0">
                <a:latin typeface="Tahoma"/>
                <a:cs typeface="Tahoma"/>
              </a:rPr>
              <a:t>a</a:t>
            </a:r>
            <a:r>
              <a:rPr sz="1100" spc="-10" dirty="0">
                <a:latin typeface="Tahoma"/>
                <a:cs typeface="Tahoma"/>
              </a:rPr>
              <a:t>ted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Se</a:t>
            </a:r>
            <a:r>
              <a:rPr sz="1100" spc="-30" dirty="0">
                <a:latin typeface="Tahoma"/>
                <a:cs typeface="Tahoma"/>
              </a:rPr>
              <a:t>r</a:t>
            </a:r>
            <a:r>
              <a:rPr sz="1100" spc="-25" dirty="0">
                <a:latin typeface="Tahoma"/>
                <a:cs typeface="Tahoma"/>
              </a:rPr>
              <a:t>v</a:t>
            </a:r>
            <a:r>
              <a:rPr sz="1100" spc="40" dirty="0">
                <a:latin typeface="Tahoma"/>
                <a:cs typeface="Tahoma"/>
              </a:rPr>
              <a:t>i</a:t>
            </a:r>
            <a:r>
              <a:rPr sz="1100" spc="-20" dirty="0">
                <a:latin typeface="Tahoma"/>
                <a:cs typeface="Tahoma"/>
              </a:rPr>
              <a:t>ce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1168" y="6060619"/>
            <a:ext cx="220027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185420" algn="l"/>
                <a:tab pos="1693545" algn="l"/>
              </a:tabLst>
            </a:pPr>
            <a:r>
              <a:rPr sz="1100" spc="-40" dirty="0">
                <a:latin typeface="Tahoma"/>
                <a:cs typeface="Tahoma"/>
              </a:rPr>
              <a:t>In</a:t>
            </a:r>
            <a:r>
              <a:rPr sz="1100" spc="-35" dirty="0">
                <a:latin typeface="Tahoma"/>
                <a:cs typeface="Tahoma"/>
              </a:rPr>
              <a:t>f</a:t>
            </a:r>
            <a:r>
              <a:rPr sz="1100" spc="-1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rma</a:t>
            </a:r>
            <a:r>
              <a:rPr sz="1100" spc="5" dirty="0">
                <a:latin typeface="Tahoma"/>
                <a:cs typeface="Tahoma"/>
              </a:rPr>
              <a:t>tion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Se</a:t>
            </a:r>
            <a:r>
              <a:rPr sz="1100" spc="-20" dirty="0">
                <a:latin typeface="Tahoma"/>
                <a:cs typeface="Tahoma"/>
              </a:rPr>
              <a:t>cu</a:t>
            </a:r>
            <a:r>
              <a:rPr sz="1100" spc="-30" dirty="0">
                <a:latin typeface="Tahoma"/>
                <a:cs typeface="Tahoma"/>
              </a:rPr>
              <a:t>r</a:t>
            </a:r>
            <a:r>
              <a:rPr sz="1100" spc="40" dirty="0">
                <a:latin typeface="Tahoma"/>
                <a:cs typeface="Tahoma"/>
              </a:rPr>
              <a:t>i</a:t>
            </a:r>
            <a:r>
              <a:rPr sz="1100" spc="-15" dirty="0">
                <a:latin typeface="Tahoma"/>
                <a:cs typeface="Tahoma"/>
              </a:rPr>
              <a:t>ty</a:t>
            </a:r>
            <a:r>
              <a:rPr sz="1100" dirty="0">
                <a:latin typeface="Tahoma"/>
                <a:cs typeface="Tahoma"/>
              </a:rPr>
              <a:t>	</a:t>
            </a:r>
            <a:r>
              <a:rPr sz="1100" spc="20" dirty="0">
                <a:latin typeface="Tahoma"/>
                <a:cs typeface="Tahoma"/>
              </a:rPr>
              <a:t>Del</a:t>
            </a:r>
            <a:r>
              <a:rPr sz="1100" spc="15" dirty="0">
                <a:latin typeface="Tahoma"/>
                <a:cs typeface="Tahoma"/>
              </a:rPr>
              <a:t>i</a:t>
            </a:r>
            <a:r>
              <a:rPr sz="1100" spc="-25" dirty="0">
                <a:latin typeface="Tahoma"/>
                <a:cs typeface="Tahoma"/>
              </a:rPr>
              <a:t>very  </a:t>
            </a:r>
            <a:r>
              <a:rPr sz="1100" spc="155" dirty="0">
                <a:latin typeface="Tahoma"/>
                <a:cs typeface="Tahoma"/>
              </a:rPr>
              <a:t>&amp;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Privacy</a:t>
            </a:r>
            <a:endParaRPr sz="1100">
              <a:latin typeface="Tahoma"/>
              <a:cs typeface="Tahom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185420" algn="l"/>
              </a:tabLst>
            </a:pPr>
            <a:r>
              <a:rPr sz="1100" spc="-35" dirty="0">
                <a:latin typeface="Tahoma"/>
                <a:cs typeface="Tahoma"/>
              </a:rPr>
              <a:t>E</a:t>
            </a:r>
            <a:r>
              <a:rPr sz="1100" spc="-15" dirty="0">
                <a:latin typeface="Tahoma"/>
                <a:cs typeface="Tahoma"/>
              </a:rPr>
              <a:t>nd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Se</a:t>
            </a:r>
            <a:r>
              <a:rPr sz="1100" spc="-30" dirty="0">
                <a:latin typeface="Tahoma"/>
                <a:cs typeface="Tahoma"/>
              </a:rPr>
              <a:t>r</a:t>
            </a:r>
            <a:r>
              <a:rPr sz="1100" spc="-25" dirty="0">
                <a:latin typeface="Tahoma"/>
                <a:cs typeface="Tahoma"/>
              </a:rPr>
              <a:t>v</a:t>
            </a:r>
            <a:r>
              <a:rPr sz="1100" spc="40" dirty="0">
                <a:latin typeface="Tahoma"/>
                <a:cs typeface="Tahoma"/>
              </a:rPr>
              <a:t>i</a:t>
            </a:r>
            <a:r>
              <a:rPr sz="1100" spc="-20" dirty="0">
                <a:latin typeface="Tahoma"/>
                <a:cs typeface="Tahoma"/>
              </a:rPr>
              <a:t>ce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20" dirty="0">
                <a:latin typeface="Tahoma"/>
                <a:cs typeface="Tahoma"/>
              </a:rPr>
              <a:t>Del</a:t>
            </a:r>
            <a:r>
              <a:rPr sz="1100" spc="15" dirty="0">
                <a:latin typeface="Tahoma"/>
                <a:cs typeface="Tahoma"/>
              </a:rPr>
              <a:t>i</a:t>
            </a:r>
            <a:r>
              <a:rPr sz="1100" spc="-25" dirty="0">
                <a:latin typeface="Tahoma"/>
                <a:cs typeface="Tahoma"/>
              </a:rPr>
              <a:t>very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263897" y="2133526"/>
            <a:ext cx="616585" cy="448945"/>
            <a:chOff x="3730497" y="1863598"/>
            <a:chExt cx="616585" cy="448945"/>
          </a:xfrm>
        </p:grpSpPr>
        <p:sp>
          <p:nvSpPr>
            <p:cNvPr id="22" name="object 22"/>
            <p:cNvSpPr/>
            <p:nvPr/>
          </p:nvSpPr>
          <p:spPr>
            <a:xfrm>
              <a:off x="3736847" y="1869948"/>
              <a:ext cx="603885" cy="436245"/>
            </a:xfrm>
            <a:custGeom>
              <a:avLst/>
              <a:gdLst/>
              <a:ahLst/>
              <a:cxnLst/>
              <a:rect l="l" t="t" r="r" b="b"/>
              <a:pathLst>
                <a:path w="603885" h="436244">
                  <a:moveTo>
                    <a:pt x="385572" y="0"/>
                  </a:moveTo>
                  <a:lnTo>
                    <a:pt x="385572" y="108965"/>
                  </a:lnTo>
                  <a:lnTo>
                    <a:pt x="0" y="108965"/>
                  </a:lnTo>
                  <a:lnTo>
                    <a:pt x="0" y="326898"/>
                  </a:lnTo>
                  <a:lnTo>
                    <a:pt x="385572" y="326898"/>
                  </a:lnTo>
                  <a:lnTo>
                    <a:pt x="385572" y="435863"/>
                  </a:lnTo>
                  <a:lnTo>
                    <a:pt x="603503" y="217931"/>
                  </a:lnTo>
                  <a:lnTo>
                    <a:pt x="38557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36847" y="1869948"/>
              <a:ext cx="603885" cy="436245"/>
            </a:xfrm>
            <a:custGeom>
              <a:avLst/>
              <a:gdLst/>
              <a:ahLst/>
              <a:cxnLst/>
              <a:rect l="l" t="t" r="r" b="b"/>
              <a:pathLst>
                <a:path w="603885" h="436244">
                  <a:moveTo>
                    <a:pt x="0" y="108965"/>
                  </a:moveTo>
                  <a:lnTo>
                    <a:pt x="385572" y="108965"/>
                  </a:lnTo>
                  <a:lnTo>
                    <a:pt x="385572" y="0"/>
                  </a:lnTo>
                  <a:lnTo>
                    <a:pt x="603503" y="217931"/>
                  </a:lnTo>
                  <a:lnTo>
                    <a:pt x="385572" y="435863"/>
                  </a:lnTo>
                  <a:lnTo>
                    <a:pt x="385572" y="326898"/>
                  </a:lnTo>
                  <a:lnTo>
                    <a:pt x="0" y="326898"/>
                  </a:lnTo>
                  <a:lnTo>
                    <a:pt x="0" y="108965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824217" y="3271954"/>
            <a:ext cx="448945" cy="464184"/>
            <a:chOff x="6290817" y="3002026"/>
            <a:chExt cx="448945" cy="464184"/>
          </a:xfrm>
        </p:grpSpPr>
        <p:sp>
          <p:nvSpPr>
            <p:cNvPr id="25" name="object 25"/>
            <p:cNvSpPr/>
            <p:nvPr/>
          </p:nvSpPr>
          <p:spPr>
            <a:xfrm>
              <a:off x="6297167" y="3008376"/>
              <a:ext cx="436245" cy="451484"/>
            </a:xfrm>
            <a:custGeom>
              <a:avLst/>
              <a:gdLst/>
              <a:ahLst/>
              <a:cxnLst/>
              <a:rect l="l" t="t" r="r" b="b"/>
              <a:pathLst>
                <a:path w="436245" h="451485">
                  <a:moveTo>
                    <a:pt x="326898" y="0"/>
                  </a:moveTo>
                  <a:lnTo>
                    <a:pt x="108966" y="0"/>
                  </a:lnTo>
                  <a:lnTo>
                    <a:pt x="108966" y="233172"/>
                  </a:lnTo>
                  <a:lnTo>
                    <a:pt x="0" y="233172"/>
                  </a:lnTo>
                  <a:lnTo>
                    <a:pt x="217932" y="451103"/>
                  </a:lnTo>
                  <a:lnTo>
                    <a:pt x="435863" y="233172"/>
                  </a:lnTo>
                  <a:lnTo>
                    <a:pt x="326898" y="233172"/>
                  </a:lnTo>
                  <a:lnTo>
                    <a:pt x="32689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97167" y="3008376"/>
              <a:ext cx="436245" cy="451484"/>
            </a:xfrm>
            <a:custGeom>
              <a:avLst/>
              <a:gdLst/>
              <a:ahLst/>
              <a:cxnLst/>
              <a:rect l="l" t="t" r="r" b="b"/>
              <a:pathLst>
                <a:path w="436245" h="451485">
                  <a:moveTo>
                    <a:pt x="326898" y="0"/>
                  </a:moveTo>
                  <a:lnTo>
                    <a:pt x="326898" y="233172"/>
                  </a:lnTo>
                  <a:lnTo>
                    <a:pt x="435863" y="233172"/>
                  </a:lnTo>
                  <a:lnTo>
                    <a:pt x="217932" y="451103"/>
                  </a:lnTo>
                  <a:lnTo>
                    <a:pt x="0" y="233172"/>
                  </a:lnTo>
                  <a:lnTo>
                    <a:pt x="108966" y="233172"/>
                  </a:lnTo>
                  <a:lnTo>
                    <a:pt x="108966" y="0"/>
                  </a:lnTo>
                  <a:lnTo>
                    <a:pt x="326898" y="0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824217" y="4713657"/>
            <a:ext cx="448945" cy="464184"/>
            <a:chOff x="6290817" y="4443729"/>
            <a:chExt cx="448945" cy="464184"/>
          </a:xfrm>
        </p:grpSpPr>
        <p:sp>
          <p:nvSpPr>
            <p:cNvPr id="28" name="object 28"/>
            <p:cNvSpPr/>
            <p:nvPr/>
          </p:nvSpPr>
          <p:spPr>
            <a:xfrm>
              <a:off x="6297167" y="4450079"/>
              <a:ext cx="436245" cy="451484"/>
            </a:xfrm>
            <a:custGeom>
              <a:avLst/>
              <a:gdLst/>
              <a:ahLst/>
              <a:cxnLst/>
              <a:rect l="l" t="t" r="r" b="b"/>
              <a:pathLst>
                <a:path w="436245" h="451485">
                  <a:moveTo>
                    <a:pt x="326898" y="0"/>
                  </a:moveTo>
                  <a:lnTo>
                    <a:pt x="108966" y="0"/>
                  </a:lnTo>
                  <a:lnTo>
                    <a:pt x="108966" y="233172"/>
                  </a:lnTo>
                  <a:lnTo>
                    <a:pt x="0" y="233172"/>
                  </a:lnTo>
                  <a:lnTo>
                    <a:pt x="217932" y="451104"/>
                  </a:lnTo>
                  <a:lnTo>
                    <a:pt x="435863" y="233172"/>
                  </a:lnTo>
                  <a:lnTo>
                    <a:pt x="326898" y="233172"/>
                  </a:lnTo>
                  <a:lnTo>
                    <a:pt x="32689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97167" y="4450079"/>
              <a:ext cx="436245" cy="451484"/>
            </a:xfrm>
            <a:custGeom>
              <a:avLst/>
              <a:gdLst/>
              <a:ahLst/>
              <a:cxnLst/>
              <a:rect l="l" t="t" r="r" b="b"/>
              <a:pathLst>
                <a:path w="436245" h="451485">
                  <a:moveTo>
                    <a:pt x="326898" y="0"/>
                  </a:moveTo>
                  <a:lnTo>
                    <a:pt x="326898" y="233172"/>
                  </a:lnTo>
                  <a:lnTo>
                    <a:pt x="435863" y="233172"/>
                  </a:lnTo>
                  <a:lnTo>
                    <a:pt x="217932" y="451104"/>
                  </a:lnTo>
                  <a:lnTo>
                    <a:pt x="0" y="233172"/>
                  </a:lnTo>
                  <a:lnTo>
                    <a:pt x="108966" y="233172"/>
                  </a:lnTo>
                  <a:lnTo>
                    <a:pt x="108966" y="0"/>
                  </a:lnTo>
                  <a:lnTo>
                    <a:pt x="326898" y="0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318892" y="1660106"/>
            <a:ext cx="2688590" cy="3076226"/>
            <a:chOff x="9502077" y="2508504"/>
            <a:chExt cx="2633596" cy="3401583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2077" y="2511535"/>
              <a:ext cx="2633596" cy="339855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37191" y="2508504"/>
              <a:ext cx="2567940" cy="3332988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4228846" y="5434510"/>
            <a:ext cx="686435" cy="448945"/>
            <a:chOff x="3695446" y="5164582"/>
            <a:chExt cx="686435" cy="448945"/>
          </a:xfrm>
        </p:grpSpPr>
        <p:sp>
          <p:nvSpPr>
            <p:cNvPr id="36" name="object 36"/>
            <p:cNvSpPr/>
            <p:nvPr/>
          </p:nvSpPr>
          <p:spPr>
            <a:xfrm>
              <a:off x="3701796" y="5170932"/>
              <a:ext cx="673735" cy="436245"/>
            </a:xfrm>
            <a:custGeom>
              <a:avLst/>
              <a:gdLst/>
              <a:ahLst/>
              <a:cxnLst/>
              <a:rect l="l" t="t" r="r" b="b"/>
              <a:pathLst>
                <a:path w="673735" h="436245">
                  <a:moveTo>
                    <a:pt x="455675" y="0"/>
                  </a:moveTo>
                  <a:lnTo>
                    <a:pt x="455675" y="108966"/>
                  </a:lnTo>
                  <a:lnTo>
                    <a:pt x="0" y="108966"/>
                  </a:lnTo>
                  <a:lnTo>
                    <a:pt x="0" y="326898"/>
                  </a:lnTo>
                  <a:lnTo>
                    <a:pt x="455675" y="326898"/>
                  </a:lnTo>
                  <a:lnTo>
                    <a:pt x="455675" y="435864"/>
                  </a:lnTo>
                  <a:lnTo>
                    <a:pt x="673607" y="217932"/>
                  </a:lnTo>
                  <a:lnTo>
                    <a:pt x="45567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01796" y="5170932"/>
              <a:ext cx="673735" cy="436245"/>
            </a:xfrm>
            <a:custGeom>
              <a:avLst/>
              <a:gdLst/>
              <a:ahLst/>
              <a:cxnLst/>
              <a:rect l="l" t="t" r="r" b="b"/>
              <a:pathLst>
                <a:path w="673735" h="436245">
                  <a:moveTo>
                    <a:pt x="0" y="108966"/>
                  </a:moveTo>
                  <a:lnTo>
                    <a:pt x="455675" y="108966"/>
                  </a:lnTo>
                  <a:lnTo>
                    <a:pt x="455675" y="0"/>
                  </a:lnTo>
                  <a:lnTo>
                    <a:pt x="673607" y="217932"/>
                  </a:lnTo>
                  <a:lnTo>
                    <a:pt x="455675" y="435864"/>
                  </a:lnTo>
                  <a:lnTo>
                    <a:pt x="455675" y="326898"/>
                  </a:lnTo>
                  <a:lnTo>
                    <a:pt x="0" y="326898"/>
                  </a:lnTo>
                  <a:lnTo>
                    <a:pt x="0" y="108966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28600" y="906780"/>
            <a:ext cx="11811000" cy="589905"/>
          </a:xfrm>
          <a:prstGeom prst="rect">
            <a:avLst/>
          </a:prstGeom>
          <a:solidFill>
            <a:srgbClr val="0091DA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sz="2200" b="1" spc="-15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10" dirty="0">
                <a:solidFill>
                  <a:srgbClr val="FFFFFF"/>
                </a:solidFill>
                <a:latin typeface="Tahoma"/>
                <a:cs typeface="Tahoma"/>
              </a:rPr>
              <a:t>NeSDA</a:t>
            </a:r>
            <a:r>
              <a:rPr sz="22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10" dirty="0">
                <a:solidFill>
                  <a:srgbClr val="FFFFFF"/>
                </a:solidFill>
                <a:latin typeface="Tahoma"/>
                <a:cs typeface="Tahoma"/>
              </a:rPr>
              <a:t>Framework</a:t>
            </a:r>
            <a:r>
              <a:rPr sz="22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40" dirty="0">
                <a:solidFill>
                  <a:srgbClr val="FFFFFF"/>
                </a:solidFill>
                <a:latin typeface="Tahoma"/>
                <a:cs typeface="Tahoma"/>
              </a:rPr>
              <a:t>builds</a:t>
            </a:r>
            <a:r>
              <a:rPr sz="22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75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22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6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04" dirty="0">
                <a:solidFill>
                  <a:srgbClr val="FFFFFF"/>
                </a:solidFill>
                <a:latin typeface="Tahoma"/>
                <a:cs typeface="Tahoma"/>
              </a:rPr>
              <a:t>UNDESA</a:t>
            </a:r>
            <a:r>
              <a:rPr sz="22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10" dirty="0">
                <a:solidFill>
                  <a:srgbClr val="FFFFFF"/>
                </a:solidFill>
                <a:latin typeface="Tahoma"/>
                <a:cs typeface="Tahoma"/>
              </a:rPr>
              <a:t>framework</a:t>
            </a:r>
            <a:r>
              <a:rPr sz="22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9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2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95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22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80" dirty="0">
                <a:solidFill>
                  <a:srgbClr val="FFFFFF"/>
                </a:solidFill>
                <a:latin typeface="Tahoma"/>
                <a:cs typeface="Tahoma"/>
              </a:rPr>
              <a:t>been</a:t>
            </a:r>
            <a:r>
              <a:rPr sz="22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80" dirty="0">
                <a:solidFill>
                  <a:srgbClr val="FFFFFF"/>
                </a:solidFill>
                <a:latin typeface="Tahoma"/>
                <a:cs typeface="Tahoma"/>
              </a:rPr>
              <a:t>customized</a:t>
            </a:r>
            <a:r>
              <a:rPr sz="22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5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2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6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10" dirty="0">
                <a:solidFill>
                  <a:srgbClr val="FFFFFF"/>
                </a:solidFill>
                <a:latin typeface="Tahoma"/>
                <a:cs typeface="Tahoma"/>
              </a:rPr>
              <a:t>India</a:t>
            </a:r>
            <a:r>
              <a:rPr sz="22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50" dirty="0">
                <a:solidFill>
                  <a:srgbClr val="FFFFFF"/>
                </a:solidFill>
                <a:latin typeface="Tahoma"/>
                <a:cs typeface="Tahoma"/>
              </a:rPr>
              <a:t>federal</a:t>
            </a:r>
            <a:r>
              <a:rPr lang="en-IN" sz="22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75" dirty="0">
                <a:solidFill>
                  <a:srgbClr val="FFFFFF"/>
                </a:solidFill>
                <a:latin typeface="Tahoma"/>
                <a:cs typeface="Tahoma"/>
              </a:rPr>
              <a:t>structure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677142" y="6602469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00338D"/>
                </a:solidFill>
                <a:latin typeface="Arial MT"/>
                <a:cs typeface="Arial MT"/>
              </a:rPr>
              <a:t>4</a:t>
            </a:fld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" y="16509"/>
            <a:ext cx="8982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20" dirty="0">
                <a:latin typeface="Tahoma"/>
                <a:cs typeface="Tahoma"/>
              </a:rPr>
              <a:t>Nat</a:t>
            </a:r>
            <a:r>
              <a:rPr sz="3200" b="0" spc="10" dirty="0">
                <a:latin typeface="Tahoma"/>
                <a:cs typeface="Tahoma"/>
              </a:rPr>
              <a:t>i</a:t>
            </a:r>
            <a:r>
              <a:rPr sz="3200" b="0" spc="15" dirty="0">
                <a:latin typeface="Tahoma"/>
                <a:cs typeface="Tahoma"/>
              </a:rPr>
              <a:t>onal</a:t>
            </a:r>
            <a:r>
              <a:rPr sz="3200" b="0" spc="-170" dirty="0">
                <a:latin typeface="Tahoma"/>
                <a:cs typeface="Tahoma"/>
              </a:rPr>
              <a:t> </a:t>
            </a:r>
            <a:r>
              <a:rPr sz="3200" b="0" spc="-55" dirty="0">
                <a:latin typeface="Tahoma"/>
                <a:cs typeface="Tahoma"/>
              </a:rPr>
              <a:t>e</a:t>
            </a:r>
            <a:r>
              <a:rPr sz="3200" b="0" spc="-15" dirty="0">
                <a:latin typeface="Tahoma"/>
                <a:cs typeface="Tahoma"/>
              </a:rPr>
              <a:t>-</a:t>
            </a:r>
            <a:r>
              <a:rPr sz="3200" b="0" spc="-110" dirty="0">
                <a:latin typeface="Tahoma"/>
                <a:cs typeface="Tahoma"/>
              </a:rPr>
              <a:t>G</a:t>
            </a:r>
            <a:r>
              <a:rPr sz="3200" b="0" spc="-135" dirty="0">
                <a:latin typeface="Tahoma"/>
                <a:cs typeface="Tahoma"/>
              </a:rPr>
              <a:t>o</a:t>
            </a:r>
            <a:r>
              <a:rPr sz="3200" b="0" spc="-85" dirty="0">
                <a:latin typeface="Tahoma"/>
                <a:cs typeface="Tahoma"/>
              </a:rPr>
              <a:t>v</a:t>
            </a:r>
            <a:r>
              <a:rPr sz="3200" b="0" spc="-55" dirty="0">
                <a:latin typeface="Tahoma"/>
                <a:cs typeface="Tahoma"/>
              </a:rPr>
              <a:t>ernan</a:t>
            </a:r>
            <a:r>
              <a:rPr sz="3200" b="0" spc="-130" dirty="0">
                <a:latin typeface="Tahoma"/>
                <a:cs typeface="Tahoma"/>
              </a:rPr>
              <a:t>c</a:t>
            </a:r>
            <a:r>
              <a:rPr sz="3200" b="0" spc="-60" dirty="0">
                <a:latin typeface="Tahoma"/>
                <a:cs typeface="Tahoma"/>
              </a:rPr>
              <a:t>e</a:t>
            </a:r>
            <a:r>
              <a:rPr sz="3200" b="0" spc="-195" dirty="0">
                <a:latin typeface="Tahoma"/>
                <a:cs typeface="Tahoma"/>
              </a:rPr>
              <a:t> </a:t>
            </a:r>
            <a:r>
              <a:rPr sz="3200" b="0" spc="-80" dirty="0">
                <a:latin typeface="Tahoma"/>
                <a:cs typeface="Tahoma"/>
              </a:rPr>
              <a:t>Se</a:t>
            </a:r>
            <a:r>
              <a:rPr sz="3200" b="0" spc="-50" dirty="0">
                <a:latin typeface="Tahoma"/>
                <a:cs typeface="Tahoma"/>
              </a:rPr>
              <a:t>r</a:t>
            </a:r>
            <a:r>
              <a:rPr sz="3200" b="0" spc="10" dirty="0">
                <a:latin typeface="Tahoma"/>
                <a:cs typeface="Tahoma"/>
              </a:rPr>
              <a:t>vi</a:t>
            </a:r>
            <a:r>
              <a:rPr sz="3200" b="0" spc="-55" dirty="0">
                <a:latin typeface="Tahoma"/>
                <a:cs typeface="Tahoma"/>
              </a:rPr>
              <a:t>c</a:t>
            </a:r>
            <a:r>
              <a:rPr sz="3200" b="0" spc="-60" dirty="0">
                <a:latin typeface="Tahoma"/>
                <a:cs typeface="Tahoma"/>
              </a:rPr>
              <a:t>e</a:t>
            </a:r>
            <a:r>
              <a:rPr sz="3200" b="0" spc="-180" dirty="0">
                <a:latin typeface="Tahoma"/>
                <a:cs typeface="Tahoma"/>
              </a:rPr>
              <a:t> </a:t>
            </a:r>
            <a:r>
              <a:rPr sz="3200" b="0" spc="55" dirty="0">
                <a:latin typeface="Tahoma"/>
                <a:cs typeface="Tahoma"/>
              </a:rPr>
              <a:t>Del</a:t>
            </a:r>
            <a:r>
              <a:rPr sz="3200" b="0" spc="35" dirty="0">
                <a:latin typeface="Tahoma"/>
                <a:cs typeface="Tahoma"/>
              </a:rPr>
              <a:t>i</a:t>
            </a:r>
            <a:r>
              <a:rPr sz="3200" b="0" spc="-85" dirty="0">
                <a:latin typeface="Tahoma"/>
                <a:cs typeface="Tahoma"/>
              </a:rPr>
              <a:t>v</a:t>
            </a:r>
            <a:r>
              <a:rPr sz="3200" b="0" spc="-75" dirty="0">
                <a:latin typeface="Tahoma"/>
                <a:cs typeface="Tahoma"/>
              </a:rPr>
              <a:t>ery</a:t>
            </a:r>
            <a:r>
              <a:rPr sz="3200" b="0" spc="-415" dirty="0">
                <a:latin typeface="Tahoma"/>
                <a:cs typeface="Tahoma"/>
              </a:rPr>
              <a:t> </a:t>
            </a:r>
            <a:r>
              <a:rPr sz="3200" b="0" spc="-75" dirty="0">
                <a:latin typeface="Tahoma"/>
                <a:cs typeface="Tahoma"/>
              </a:rPr>
              <a:t>As</a:t>
            </a:r>
            <a:r>
              <a:rPr sz="3200" b="0" spc="-80" dirty="0">
                <a:latin typeface="Tahoma"/>
                <a:cs typeface="Tahoma"/>
              </a:rPr>
              <a:t>s</a:t>
            </a:r>
            <a:r>
              <a:rPr sz="3200" b="0" spc="-55" dirty="0">
                <a:latin typeface="Tahoma"/>
                <a:cs typeface="Tahoma"/>
              </a:rPr>
              <a:t>essment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040" y="1223071"/>
            <a:ext cx="11407140" cy="45332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222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75"/>
              </a:spcBef>
            </a:pPr>
            <a:r>
              <a:rPr sz="2800" b="1" spc="-18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240" dirty="0">
                <a:solidFill>
                  <a:srgbClr val="FFFFFF"/>
                </a:solidFill>
                <a:latin typeface="Tahoma"/>
                <a:cs typeface="Tahoma"/>
              </a:rPr>
              <a:t>NeS</a:t>
            </a:r>
            <a:r>
              <a:rPr sz="2800" b="1" spc="-35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800" b="1" spc="-1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7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800" b="1" spc="-18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800" b="1" spc="-170" dirty="0">
                <a:solidFill>
                  <a:srgbClr val="FFFFFF"/>
                </a:solidFill>
                <a:latin typeface="Tahoma"/>
                <a:cs typeface="Tahoma"/>
              </a:rPr>
              <a:t>21</a:t>
            </a:r>
            <a:r>
              <a:rPr sz="28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245" dirty="0">
                <a:solidFill>
                  <a:srgbClr val="FFFFFF"/>
                </a:solidFill>
                <a:latin typeface="Tahoma"/>
                <a:cs typeface="Tahoma"/>
              </a:rPr>
              <a:t>Journ</a:t>
            </a:r>
            <a:r>
              <a:rPr sz="2800" b="1" spc="-29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b="1" spc="-23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4168140"/>
            <a:ext cx="11407140" cy="935990"/>
          </a:xfrm>
          <a:custGeom>
            <a:avLst/>
            <a:gdLst/>
            <a:ahLst/>
            <a:cxnLst/>
            <a:rect l="l" t="t" r="r" b="b"/>
            <a:pathLst>
              <a:path w="5311140" h="935989">
                <a:moveTo>
                  <a:pt x="5311140" y="0"/>
                </a:moveTo>
                <a:lnTo>
                  <a:pt x="0" y="0"/>
                </a:lnTo>
                <a:lnTo>
                  <a:pt x="0" y="935735"/>
                </a:lnTo>
                <a:lnTo>
                  <a:pt x="5311140" y="935735"/>
                </a:lnTo>
                <a:lnTo>
                  <a:pt x="531114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00200" y="4168140"/>
            <a:ext cx="10035540" cy="522579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701164" marR="288925" indent="-377190" algn="ctr">
              <a:lnSpc>
                <a:spcPct val="100000"/>
              </a:lnSpc>
              <a:spcBef>
                <a:spcPts val="1435"/>
              </a:spcBef>
            </a:pPr>
            <a:r>
              <a:rPr sz="2200" spc="-65" dirty="0">
                <a:latin typeface="Tahoma"/>
                <a:cs typeface="Tahoma"/>
              </a:rPr>
              <a:t>O</a:t>
            </a:r>
            <a:r>
              <a:rPr sz="2200" spc="-60" dirty="0">
                <a:latin typeface="Tahoma"/>
                <a:cs typeface="Tahoma"/>
              </a:rPr>
              <a:t>v</a:t>
            </a:r>
            <a:r>
              <a:rPr sz="2200" spc="-35" dirty="0">
                <a:latin typeface="Tahoma"/>
                <a:cs typeface="Tahoma"/>
              </a:rPr>
              <a:t>er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1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L</a:t>
            </a:r>
            <a:r>
              <a:rPr sz="2200" spc="-40" dirty="0">
                <a:latin typeface="Tahoma"/>
                <a:cs typeface="Tahoma"/>
              </a:rPr>
              <a:t>akh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-35" dirty="0">
                <a:latin typeface="Tahoma"/>
                <a:cs typeface="Tahoma"/>
              </a:rPr>
              <a:t>responses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spc="-50" dirty="0">
                <a:latin typeface="Tahoma"/>
                <a:cs typeface="Tahoma"/>
              </a:rPr>
              <a:t>c</a:t>
            </a:r>
            <a:r>
              <a:rPr sz="2200" spc="-45" dirty="0">
                <a:latin typeface="Tahoma"/>
                <a:cs typeface="Tahoma"/>
              </a:rPr>
              <a:t>o</a:t>
            </a:r>
            <a:r>
              <a:rPr sz="2200" spc="-60" dirty="0">
                <a:latin typeface="Tahoma"/>
                <a:cs typeface="Tahoma"/>
              </a:rPr>
              <a:t>v</a:t>
            </a:r>
            <a:r>
              <a:rPr sz="2200" spc="-10" dirty="0">
                <a:latin typeface="Tahoma"/>
                <a:cs typeface="Tahoma"/>
              </a:rPr>
              <a:t>ering</a:t>
            </a:r>
            <a:r>
              <a:rPr sz="2200" spc="-125" dirty="0">
                <a:latin typeface="Tahoma"/>
                <a:cs typeface="Tahoma"/>
              </a:rPr>
              <a:t> </a:t>
            </a:r>
            <a:r>
              <a:rPr sz="2200" spc="-75" dirty="0">
                <a:latin typeface="Tahoma"/>
                <a:cs typeface="Tahoma"/>
              </a:rPr>
              <a:t>1,</a:t>
            </a:r>
            <a:r>
              <a:rPr sz="2200" spc="-5" dirty="0">
                <a:latin typeface="Tahoma"/>
                <a:cs typeface="Tahoma"/>
              </a:rPr>
              <a:t>400  </a:t>
            </a:r>
            <a:r>
              <a:rPr sz="2200" spc="-20" dirty="0">
                <a:latin typeface="Tahoma"/>
                <a:cs typeface="Tahoma"/>
              </a:rPr>
              <a:t>Servi</a:t>
            </a:r>
            <a:r>
              <a:rPr sz="2200" spc="-60" dirty="0">
                <a:latin typeface="Tahoma"/>
                <a:cs typeface="Tahoma"/>
              </a:rPr>
              <a:t>c</a:t>
            </a:r>
            <a:r>
              <a:rPr sz="2200" spc="-40" dirty="0">
                <a:latin typeface="Tahoma"/>
                <a:cs typeface="Tahoma"/>
              </a:rPr>
              <a:t>es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-30" dirty="0">
                <a:latin typeface="Tahoma"/>
                <a:cs typeface="Tahoma"/>
              </a:rPr>
              <a:t>acr</a:t>
            </a:r>
            <a:r>
              <a:rPr sz="2200" spc="-45" dirty="0">
                <a:latin typeface="Tahoma"/>
                <a:cs typeface="Tahoma"/>
              </a:rPr>
              <a:t>o</a:t>
            </a:r>
            <a:r>
              <a:rPr sz="2200" spc="-50" dirty="0">
                <a:latin typeface="Tahoma"/>
                <a:cs typeface="Tahoma"/>
              </a:rPr>
              <a:t>ss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spc="-65" dirty="0">
                <a:latin typeface="Tahoma"/>
                <a:cs typeface="Tahoma"/>
              </a:rPr>
              <a:t>In</a:t>
            </a:r>
            <a:r>
              <a:rPr sz="2200" spc="-70" dirty="0">
                <a:latin typeface="Tahoma"/>
                <a:cs typeface="Tahoma"/>
              </a:rPr>
              <a:t>d</a:t>
            </a:r>
            <a:r>
              <a:rPr sz="2200" spc="5" dirty="0">
                <a:latin typeface="Tahoma"/>
                <a:cs typeface="Tahoma"/>
              </a:rPr>
              <a:t>ia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spc="-35" dirty="0">
                <a:latin typeface="Tahoma"/>
                <a:cs typeface="Tahoma"/>
              </a:rPr>
              <a:t>a</a:t>
            </a:r>
            <a:r>
              <a:rPr sz="2200" spc="-50" dirty="0">
                <a:latin typeface="Tahoma"/>
                <a:cs typeface="Tahoma"/>
              </a:rPr>
              <a:t>n</a:t>
            </a:r>
            <a:r>
              <a:rPr sz="2200" spc="-15" dirty="0">
                <a:latin typeface="Tahoma"/>
                <a:cs typeface="Tahoma"/>
              </a:rPr>
              <a:t>alys</a:t>
            </a:r>
            <a:r>
              <a:rPr sz="2200" spc="-30" dirty="0">
                <a:latin typeface="Tahoma"/>
                <a:cs typeface="Tahoma"/>
              </a:rPr>
              <a:t>ed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8688" y="4345623"/>
            <a:ext cx="890142" cy="584200"/>
            <a:chOff x="6772837" y="4638219"/>
            <a:chExt cx="850265" cy="5842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3880" y="4949476"/>
              <a:ext cx="179895" cy="1134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772834" y="4638230"/>
              <a:ext cx="754380" cy="584200"/>
            </a:xfrm>
            <a:custGeom>
              <a:avLst/>
              <a:gdLst/>
              <a:ahLst/>
              <a:cxnLst/>
              <a:rect l="l" t="t" r="r" b="b"/>
              <a:pathLst>
                <a:path w="754379" h="584200">
                  <a:moveTo>
                    <a:pt x="348640" y="273138"/>
                  </a:moveTo>
                  <a:lnTo>
                    <a:pt x="320370" y="273138"/>
                  </a:lnTo>
                  <a:lnTo>
                    <a:pt x="320370" y="301396"/>
                  </a:lnTo>
                  <a:lnTo>
                    <a:pt x="320370" y="433260"/>
                  </a:lnTo>
                  <a:lnTo>
                    <a:pt x="122491" y="433260"/>
                  </a:lnTo>
                  <a:lnTo>
                    <a:pt x="122491" y="301396"/>
                  </a:lnTo>
                  <a:lnTo>
                    <a:pt x="320370" y="301396"/>
                  </a:lnTo>
                  <a:lnTo>
                    <a:pt x="320370" y="273138"/>
                  </a:lnTo>
                  <a:lnTo>
                    <a:pt x="94234" y="273138"/>
                  </a:lnTo>
                  <a:lnTo>
                    <a:pt x="94234" y="461518"/>
                  </a:lnTo>
                  <a:lnTo>
                    <a:pt x="348640" y="461518"/>
                  </a:lnTo>
                  <a:lnTo>
                    <a:pt x="348640" y="433260"/>
                  </a:lnTo>
                  <a:lnTo>
                    <a:pt x="348640" y="301396"/>
                  </a:lnTo>
                  <a:lnTo>
                    <a:pt x="348640" y="273138"/>
                  </a:lnTo>
                  <a:close/>
                </a:path>
                <a:path w="754379" h="584200">
                  <a:moveTo>
                    <a:pt x="598830" y="348500"/>
                  </a:moveTo>
                  <a:lnTo>
                    <a:pt x="386334" y="348500"/>
                  </a:lnTo>
                  <a:lnTo>
                    <a:pt x="386334" y="386168"/>
                  </a:lnTo>
                  <a:lnTo>
                    <a:pt x="563740" y="386168"/>
                  </a:lnTo>
                  <a:lnTo>
                    <a:pt x="564997" y="382409"/>
                  </a:lnTo>
                  <a:lnTo>
                    <a:pt x="598830" y="348500"/>
                  </a:lnTo>
                  <a:close/>
                </a:path>
                <a:path w="754379" h="584200">
                  <a:moveTo>
                    <a:pt x="659587" y="273138"/>
                  </a:moveTo>
                  <a:lnTo>
                    <a:pt x="386334" y="273138"/>
                  </a:lnTo>
                  <a:lnTo>
                    <a:pt x="386334" y="310819"/>
                  </a:lnTo>
                  <a:lnTo>
                    <a:pt x="636435" y="310819"/>
                  </a:lnTo>
                  <a:lnTo>
                    <a:pt x="659587" y="287629"/>
                  </a:lnTo>
                  <a:lnTo>
                    <a:pt x="659587" y="273138"/>
                  </a:lnTo>
                  <a:close/>
                </a:path>
                <a:path w="754379" h="584200">
                  <a:moveTo>
                    <a:pt x="659587" y="197789"/>
                  </a:moveTo>
                  <a:lnTo>
                    <a:pt x="94234" y="197789"/>
                  </a:lnTo>
                  <a:lnTo>
                    <a:pt x="94234" y="235470"/>
                  </a:lnTo>
                  <a:lnTo>
                    <a:pt x="659587" y="235470"/>
                  </a:lnTo>
                  <a:lnTo>
                    <a:pt x="659587" y="197789"/>
                  </a:lnTo>
                  <a:close/>
                </a:path>
                <a:path w="754379" h="584200">
                  <a:moveTo>
                    <a:pt x="753808" y="0"/>
                  </a:moveTo>
                  <a:lnTo>
                    <a:pt x="669010" y="0"/>
                  </a:lnTo>
                  <a:lnTo>
                    <a:pt x="669010" y="75349"/>
                  </a:lnTo>
                  <a:lnTo>
                    <a:pt x="667537" y="82677"/>
                  </a:lnTo>
                  <a:lnTo>
                    <a:pt x="663498" y="88671"/>
                  </a:lnTo>
                  <a:lnTo>
                    <a:pt x="657504" y="92710"/>
                  </a:lnTo>
                  <a:lnTo>
                    <a:pt x="650163" y="94183"/>
                  </a:lnTo>
                  <a:lnTo>
                    <a:pt x="642835" y="92710"/>
                  </a:lnTo>
                  <a:lnTo>
                    <a:pt x="636841" y="88671"/>
                  </a:lnTo>
                  <a:lnTo>
                    <a:pt x="632802" y="82677"/>
                  </a:lnTo>
                  <a:lnTo>
                    <a:pt x="631329" y="75349"/>
                  </a:lnTo>
                  <a:lnTo>
                    <a:pt x="632802" y="68021"/>
                  </a:lnTo>
                  <a:lnTo>
                    <a:pt x="636841" y="62026"/>
                  </a:lnTo>
                  <a:lnTo>
                    <a:pt x="642835" y="57988"/>
                  </a:lnTo>
                  <a:lnTo>
                    <a:pt x="650163" y="56515"/>
                  </a:lnTo>
                  <a:lnTo>
                    <a:pt x="657504" y="57988"/>
                  </a:lnTo>
                  <a:lnTo>
                    <a:pt x="663498" y="62026"/>
                  </a:lnTo>
                  <a:lnTo>
                    <a:pt x="667537" y="68021"/>
                  </a:lnTo>
                  <a:lnTo>
                    <a:pt x="669010" y="75349"/>
                  </a:lnTo>
                  <a:lnTo>
                    <a:pt x="669010" y="0"/>
                  </a:lnTo>
                  <a:lnTo>
                    <a:pt x="603059" y="0"/>
                  </a:lnTo>
                  <a:lnTo>
                    <a:pt x="603059" y="75349"/>
                  </a:lnTo>
                  <a:lnTo>
                    <a:pt x="601573" y="82677"/>
                  </a:lnTo>
                  <a:lnTo>
                    <a:pt x="597535" y="88671"/>
                  </a:lnTo>
                  <a:lnTo>
                    <a:pt x="591540" y="92710"/>
                  </a:lnTo>
                  <a:lnTo>
                    <a:pt x="584212" y="94183"/>
                  </a:lnTo>
                  <a:lnTo>
                    <a:pt x="576872" y="92710"/>
                  </a:lnTo>
                  <a:lnTo>
                    <a:pt x="570877" y="88671"/>
                  </a:lnTo>
                  <a:lnTo>
                    <a:pt x="566839" y="82677"/>
                  </a:lnTo>
                  <a:lnTo>
                    <a:pt x="565365" y="75349"/>
                  </a:lnTo>
                  <a:lnTo>
                    <a:pt x="566839" y="68021"/>
                  </a:lnTo>
                  <a:lnTo>
                    <a:pt x="570877" y="62026"/>
                  </a:lnTo>
                  <a:lnTo>
                    <a:pt x="576872" y="57988"/>
                  </a:lnTo>
                  <a:lnTo>
                    <a:pt x="584212" y="56515"/>
                  </a:lnTo>
                  <a:lnTo>
                    <a:pt x="591540" y="57988"/>
                  </a:lnTo>
                  <a:lnTo>
                    <a:pt x="597535" y="62026"/>
                  </a:lnTo>
                  <a:lnTo>
                    <a:pt x="601573" y="68021"/>
                  </a:lnTo>
                  <a:lnTo>
                    <a:pt x="603059" y="75349"/>
                  </a:lnTo>
                  <a:lnTo>
                    <a:pt x="603059" y="0"/>
                  </a:lnTo>
                  <a:lnTo>
                    <a:pt x="537095" y="0"/>
                  </a:lnTo>
                  <a:lnTo>
                    <a:pt x="537095" y="75349"/>
                  </a:lnTo>
                  <a:lnTo>
                    <a:pt x="535609" y="82677"/>
                  </a:lnTo>
                  <a:lnTo>
                    <a:pt x="531571" y="88671"/>
                  </a:lnTo>
                  <a:lnTo>
                    <a:pt x="525589" y="92710"/>
                  </a:lnTo>
                  <a:lnTo>
                    <a:pt x="518248" y="94183"/>
                  </a:lnTo>
                  <a:lnTo>
                    <a:pt x="510908" y="92710"/>
                  </a:lnTo>
                  <a:lnTo>
                    <a:pt x="504926" y="88671"/>
                  </a:lnTo>
                  <a:lnTo>
                    <a:pt x="500888" y="82677"/>
                  </a:lnTo>
                  <a:lnTo>
                    <a:pt x="499402" y="75349"/>
                  </a:lnTo>
                  <a:lnTo>
                    <a:pt x="500888" y="68021"/>
                  </a:lnTo>
                  <a:lnTo>
                    <a:pt x="504926" y="62026"/>
                  </a:lnTo>
                  <a:lnTo>
                    <a:pt x="510908" y="57988"/>
                  </a:lnTo>
                  <a:lnTo>
                    <a:pt x="518248" y="56515"/>
                  </a:lnTo>
                  <a:lnTo>
                    <a:pt x="525589" y="57988"/>
                  </a:lnTo>
                  <a:lnTo>
                    <a:pt x="531571" y="62026"/>
                  </a:lnTo>
                  <a:lnTo>
                    <a:pt x="535609" y="68021"/>
                  </a:lnTo>
                  <a:lnTo>
                    <a:pt x="537095" y="75349"/>
                  </a:lnTo>
                  <a:lnTo>
                    <a:pt x="537095" y="0"/>
                  </a:lnTo>
                  <a:lnTo>
                    <a:pt x="0" y="0"/>
                  </a:lnTo>
                  <a:lnTo>
                    <a:pt x="0" y="583971"/>
                  </a:lnTo>
                  <a:lnTo>
                    <a:pt x="753808" y="583971"/>
                  </a:lnTo>
                  <a:lnTo>
                    <a:pt x="753808" y="527456"/>
                  </a:lnTo>
                  <a:lnTo>
                    <a:pt x="753808" y="371957"/>
                  </a:lnTo>
                  <a:lnTo>
                    <a:pt x="697280" y="428472"/>
                  </a:lnTo>
                  <a:lnTo>
                    <a:pt x="697280" y="527456"/>
                  </a:lnTo>
                  <a:lnTo>
                    <a:pt x="56540" y="527456"/>
                  </a:lnTo>
                  <a:lnTo>
                    <a:pt x="56540" y="150698"/>
                  </a:lnTo>
                  <a:lnTo>
                    <a:pt x="697280" y="150698"/>
                  </a:lnTo>
                  <a:lnTo>
                    <a:pt x="697280" y="249859"/>
                  </a:lnTo>
                  <a:lnTo>
                    <a:pt x="753808" y="193230"/>
                  </a:lnTo>
                  <a:lnTo>
                    <a:pt x="753808" y="150698"/>
                  </a:lnTo>
                  <a:lnTo>
                    <a:pt x="753808" y="94183"/>
                  </a:lnTo>
                  <a:lnTo>
                    <a:pt x="753808" y="56515"/>
                  </a:lnTo>
                  <a:lnTo>
                    <a:pt x="753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9173" y="4825044"/>
              <a:ext cx="463347" cy="284121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228600" y="3137916"/>
            <a:ext cx="11407140" cy="935990"/>
          </a:xfrm>
          <a:custGeom>
            <a:avLst/>
            <a:gdLst/>
            <a:ahLst/>
            <a:cxnLst/>
            <a:rect l="l" t="t" r="r" b="b"/>
            <a:pathLst>
              <a:path w="5311140" h="935989">
                <a:moveTo>
                  <a:pt x="5311140" y="0"/>
                </a:moveTo>
                <a:lnTo>
                  <a:pt x="0" y="0"/>
                </a:lnTo>
                <a:lnTo>
                  <a:pt x="0" y="935736"/>
                </a:lnTo>
                <a:lnTo>
                  <a:pt x="5311140" y="935736"/>
                </a:lnTo>
                <a:lnTo>
                  <a:pt x="53111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00200" y="3137916"/>
            <a:ext cx="10035540" cy="72263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172210" marR="139065" algn="ctr">
              <a:lnSpc>
                <a:spcPct val="100000"/>
              </a:lnSpc>
              <a:spcBef>
                <a:spcPts val="355"/>
              </a:spcBef>
            </a:pPr>
            <a:r>
              <a:rPr sz="2200" spc="-5" dirty="0">
                <a:latin typeface="Tahoma"/>
                <a:cs typeface="Tahoma"/>
              </a:rPr>
              <a:t>56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spc="-30" dirty="0">
                <a:latin typeface="Tahoma"/>
                <a:cs typeface="Tahoma"/>
              </a:rPr>
              <a:t>Services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-40" dirty="0">
                <a:latin typeface="Tahoma"/>
                <a:cs typeface="Tahoma"/>
              </a:rPr>
              <a:t>across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35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spc="-35" dirty="0">
                <a:latin typeface="Tahoma"/>
                <a:cs typeface="Tahoma"/>
              </a:rPr>
              <a:t>States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spc="-40" dirty="0">
                <a:latin typeface="Tahoma"/>
                <a:cs typeface="Tahoma"/>
              </a:rPr>
              <a:t>and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-100" dirty="0">
                <a:latin typeface="Tahoma"/>
                <a:cs typeface="Tahoma"/>
              </a:rPr>
              <a:t>UTs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spc="-40" dirty="0">
                <a:latin typeface="Tahoma"/>
                <a:cs typeface="Tahoma"/>
              </a:rPr>
              <a:t>and </a:t>
            </a:r>
            <a:r>
              <a:rPr sz="2200" spc="-54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27 </a:t>
            </a:r>
            <a:r>
              <a:rPr sz="2200" spc="-30" dirty="0">
                <a:latin typeface="Tahoma"/>
                <a:cs typeface="Tahoma"/>
              </a:rPr>
              <a:t>Services </a:t>
            </a:r>
            <a:r>
              <a:rPr sz="2200" spc="-40" dirty="0">
                <a:latin typeface="Tahoma"/>
                <a:cs typeface="Tahoma"/>
              </a:rPr>
              <a:t>across </a:t>
            </a:r>
            <a:r>
              <a:rPr sz="2200" spc="-5" dirty="0">
                <a:latin typeface="Tahoma"/>
                <a:cs typeface="Tahoma"/>
              </a:rPr>
              <a:t>11 </a:t>
            </a:r>
            <a:r>
              <a:rPr sz="2200" spc="-25" dirty="0">
                <a:latin typeface="Tahoma"/>
                <a:cs typeface="Tahoma"/>
              </a:rPr>
              <a:t>Central </a:t>
            </a:r>
            <a:r>
              <a:rPr sz="2200" spc="5" dirty="0">
                <a:latin typeface="Tahoma"/>
                <a:cs typeface="Tahoma"/>
              </a:rPr>
              <a:t>Ministries 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45" dirty="0">
                <a:latin typeface="Tahoma"/>
                <a:cs typeface="Tahoma"/>
              </a:rPr>
              <a:t>assessed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7138" y="3211245"/>
            <a:ext cx="985480" cy="782320"/>
            <a:chOff x="6753983" y="3503852"/>
            <a:chExt cx="867410" cy="78232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3983" y="3616937"/>
              <a:ext cx="263848" cy="4050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21468" y="3503852"/>
              <a:ext cx="94247" cy="21423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9936" y="3579198"/>
              <a:ext cx="197897" cy="2121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95323" y="4054531"/>
              <a:ext cx="197890" cy="2029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37245" y="3852417"/>
              <a:ext cx="183704" cy="941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47628" y="4053111"/>
              <a:ext cx="188517" cy="1478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68582" y="4054531"/>
              <a:ext cx="94247" cy="23122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930329" y="3739920"/>
              <a:ext cx="511809" cy="286385"/>
            </a:xfrm>
            <a:custGeom>
              <a:avLst/>
              <a:gdLst/>
              <a:ahLst/>
              <a:cxnLst/>
              <a:rect l="l" t="t" r="r" b="b"/>
              <a:pathLst>
                <a:path w="511809" h="286385">
                  <a:moveTo>
                    <a:pt x="225089" y="0"/>
                  </a:moveTo>
                  <a:lnTo>
                    <a:pt x="155134" y="16475"/>
                  </a:lnTo>
                  <a:lnTo>
                    <a:pt x="111351" y="70907"/>
                  </a:lnTo>
                  <a:lnTo>
                    <a:pt x="104872" y="107598"/>
                  </a:lnTo>
                  <a:lnTo>
                    <a:pt x="80101" y="107058"/>
                  </a:lnTo>
                  <a:lnTo>
                    <a:pt x="35278" y="124979"/>
                  </a:lnTo>
                  <a:lnTo>
                    <a:pt x="5675" y="163845"/>
                  </a:lnTo>
                  <a:lnTo>
                    <a:pt x="0" y="187276"/>
                  </a:lnTo>
                  <a:lnTo>
                    <a:pt x="824" y="211370"/>
                  </a:lnTo>
                  <a:lnTo>
                    <a:pt x="21992" y="255344"/>
                  </a:lnTo>
                  <a:lnTo>
                    <a:pt x="62305" y="281734"/>
                  </a:lnTo>
                  <a:lnTo>
                    <a:pt x="438696" y="286362"/>
                  </a:lnTo>
                  <a:lnTo>
                    <a:pt x="466752" y="281034"/>
                  </a:lnTo>
                  <a:lnTo>
                    <a:pt x="489786" y="265891"/>
                  </a:lnTo>
                  <a:lnTo>
                    <a:pt x="505456" y="243219"/>
                  </a:lnTo>
                  <a:lnTo>
                    <a:pt x="511424" y="215304"/>
                  </a:lnTo>
                  <a:lnTo>
                    <a:pt x="506094" y="187259"/>
                  </a:lnTo>
                  <a:lnTo>
                    <a:pt x="490945" y="164233"/>
                  </a:lnTo>
                  <a:lnTo>
                    <a:pt x="468264" y="148567"/>
                  </a:lnTo>
                  <a:lnTo>
                    <a:pt x="438696" y="142597"/>
                  </a:lnTo>
                  <a:lnTo>
                    <a:pt x="432626" y="142903"/>
                  </a:lnTo>
                  <a:lnTo>
                    <a:pt x="429973" y="121135"/>
                  </a:lnTo>
                  <a:lnTo>
                    <a:pt x="410297" y="83632"/>
                  </a:lnTo>
                  <a:lnTo>
                    <a:pt x="374884" y="59009"/>
                  </a:lnTo>
                  <a:lnTo>
                    <a:pt x="332525" y="53234"/>
                  </a:lnTo>
                  <a:lnTo>
                    <a:pt x="311222" y="57945"/>
                  </a:lnTo>
                  <a:lnTo>
                    <a:pt x="289057" y="28954"/>
                  </a:lnTo>
                  <a:lnTo>
                    <a:pt x="259449" y="9232"/>
                  </a:lnTo>
                  <a:lnTo>
                    <a:pt x="2250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228600" y="5196840"/>
            <a:ext cx="11407140" cy="937260"/>
          </a:xfrm>
          <a:custGeom>
            <a:avLst/>
            <a:gdLst/>
            <a:ahLst/>
            <a:cxnLst/>
            <a:rect l="l" t="t" r="r" b="b"/>
            <a:pathLst>
              <a:path w="5311140" h="937260">
                <a:moveTo>
                  <a:pt x="5311140" y="0"/>
                </a:moveTo>
                <a:lnTo>
                  <a:pt x="0" y="0"/>
                </a:lnTo>
                <a:lnTo>
                  <a:pt x="0" y="937259"/>
                </a:lnTo>
                <a:lnTo>
                  <a:pt x="5311140" y="937259"/>
                </a:lnTo>
                <a:lnTo>
                  <a:pt x="531114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00200" y="5196840"/>
            <a:ext cx="10035540" cy="862416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423670" marR="123825" indent="-265430" algn="ctr">
              <a:lnSpc>
                <a:spcPct val="100000"/>
              </a:lnSpc>
              <a:spcBef>
                <a:spcPts val="1445"/>
              </a:spcBef>
            </a:pPr>
            <a:r>
              <a:rPr sz="2200" spc="-50" dirty="0">
                <a:latin typeface="Tahoma"/>
                <a:cs typeface="Tahoma"/>
              </a:rPr>
              <a:t>P</a:t>
            </a:r>
            <a:r>
              <a:rPr sz="2200" spc="-25" dirty="0">
                <a:latin typeface="Tahoma"/>
                <a:cs typeface="Tahoma"/>
              </a:rPr>
              <a:t>ro</a:t>
            </a:r>
            <a:r>
              <a:rPr sz="2200" spc="-65" dirty="0">
                <a:latin typeface="Tahoma"/>
                <a:cs typeface="Tahoma"/>
              </a:rPr>
              <a:t>c</a:t>
            </a:r>
            <a:r>
              <a:rPr sz="2200" spc="-45" dirty="0">
                <a:latin typeface="Tahoma"/>
                <a:cs typeface="Tahoma"/>
              </a:rPr>
              <a:t>ess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-55" dirty="0">
                <a:latin typeface="Tahoma"/>
                <a:cs typeface="Tahoma"/>
              </a:rPr>
              <a:t>c</a:t>
            </a:r>
            <a:r>
              <a:rPr sz="2200" spc="-20" dirty="0">
                <a:latin typeface="Tahoma"/>
                <a:cs typeface="Tahoma"/>
              </a:rPr>
              <a:t>onduc</a:t>
            </a:r>
            <a:r>
              <a:rPr sz="2200" spc="-35" dirty="0">
                <a:latin typeface="Tahoma"/>
                <a:cs typeface="Tahoma"/>
              </a:rPr>
              <a:t>t</a:t>
            </a:r>
            <a:r>
              <a:rPr sz="2200" spc="-30" dirty="0">
                <a:latin typeface="Tahoma"/>
                <a:cs typeface="Tahoma"/>
              </a:rPr>
              <a:t>ed</a:t>
            </a:r>
            <a:r>
              <a:rPr sz="2200" spc="-1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10</a:t>
            </a:r>
            <a:r>
              <a:rPr sz="2200" spc="-185" dirty="0">
                <a:latin typeface="Tahoma"/>
                <a:cs typeface="Tahoma"/>
              </a:rPr>
              <a:t>0%</a:t>
            </a:r>
            <a:r>
              <a:rPr sz="2200" spc="-114" dirty="0">
                <a:latin typeface="Tahoma"/>
                <a:cs typeface="Tahoma"/>
              </a:rPr>
              <a:t> </a:t>
            </a:r>
            <a:r>
              <a:rPr sz="2200" spc="40" dirty="0">
                <a:latin typeface="Tahoma"/>
                <a:cs typeface="Tahoma"/>
              </a:rPr>
              <a:t>onl</a:t>
            </a:r>
            <a:r>
              <a:rPr sz="2200" spc="10" dirty="0">
                <a:latin typeface="Tahoma"/>
                <a:cs typeface="Tahoma"/>
              </a:rPr>
              <a:t>i</a:t>
            </a:r>
            <a:r>
              <a:rPr sz="2200" spc="-30" dirty="0">
                <a:latin typeface="Tahoma"/>
                <a:cs typeface="Tahoma"/>
              </a:rPr>
              <a:t>ne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spc="-45" dirty="0">
                <a:latin typeface="Tahoma"/>
                <a:cs typeface="Tahoma"/>
              </a:rPr>
              <a:t>ba</a:t>
            </a:r>
            <a:r>
              <a:rPr sz="2200" spc="-50" dirty="0">
                <a:latin typeface="Tahoma"/>
                <a:cs typeface="Tahoma"/>
              </a:rPr>
              <a:t>s</a:t>
            </a:r>
            <a:r>
              <a:rPr sz="2200" spc="-30" dirty="0">
                <a:latin typeface="Tahoma"/>
                <a:cs typeface="Tahoma"/>
              </a:rPr>
              <a:t>ed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on </a:t>
            </a:r>
            <a:r>
              <a:rPr sz="2200" spc="-60" dirty="0">
                <a:latin typeface="Tahoma"/>
                <a:cs typeface="Tahoma"/>
              </a:rPr>
              <a:t>v</a:t>
            </a:r>
            <a:r>
              <a:rPr sz="2200" spc="10" dirty="0">
                <a:latin typeface="Tahoma"/>
                <a:cs typeface="Tahoma"/>
              </a:rPr>
              <a:t>olun</a:t>
            </a:r>
            <a:r>
              <a:rPr sz="2200" spc="-35" dirty="0">
                <a:latin typeface="Tahoma"/>
                <a:cs typeface="Tahoma"/>
              </a:rPr>
              <a:t>tary</a:t>
            </a:r>
            <a:r>
              <a:rPr sz="2200" spc="-140" dirty="0">
                <a:latin typeface="Tahoma"/>
                <a:cs typeface="Tahoma"/>
              </a:rPr>
              <a:t> </a:t>
            </a:r>
            <a:r>
              <a:rPr sz="2200" spc="-30" dirty="0">
                <a:latin typeface="Tahoma"/>
                <a:cs typeface="Tahoma"/>
              </a:rPr>
              <a:t>repo</a:t>
            </a:r>
            <a:r>
              <a:rPr sz="2200" spc="15" dirty="0">
                <a:latin typeface="Tahoma"/>
                <a:cs typeface="Tahoma"/>
              </a:rPr>
              <a:t>r</a:t>
            </a:r>
            <a:r>
              <a:rPr sz="2200" spc="5" dirty="0">
                <a:latin typeface="Tahoma"/>
                <a:cs typeface="Tahoma"/>
              </a:rPr>
              <a:t>ting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spc="-50" dirty="0">
                <a:latin typeface="Tahoma"/>
                <a:cs typeface="Tahoma"/>
              </a:rPr>
              <a:t>b</a:t>
            </a:r>
            <a:r>
              <a:rPr sz="2200" spc="-60" dirty="0">
                <a:latin typeface="Tahoma"/>
                <a:cs typeface="Tahoma"/>
              </a:rPr>
              <a:t>y</a:t>
            </a:r>
            <a:r>
              <a:rPr sz="2200" spc="-15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g</a:t>
            </a:r>
            <a:r>
              <a:rPr sz="2200" spc="-45" dirty="0">
                <a:latin typeface="Tahoma"/>
                <a:cs typeface="Tahoma"/>
              </a:rPr>
              <a:t>o</a:t>
            </a:r>
            <a:r>
              <a:rPr sz="2200" spc="-60" dirty="0">
                <a:latin typeface="Tahoma"/>
                <a:cs typeface="Tahoma"/>
              </a:rPr>
              <a:t>v</a:t>
            </a:r>
            <a:r>
              <a:rPr sz="2200" spc="-30" dirty="0">
                <a:latin typeface="Tahoma"/>
                <a:cs typeface="Tahoma"/>
              </a:rPr>
              <a:t>ern</a:t>
            </a:r>
            <a:r>
              <a:rPr sz="2200" spc="-50" dirty="0">
                <a:latin typeface="Tahoma"/>
                <a:cs typeface="Tahoma"/>
              </a:rPr>
              <a:t>m</a:t>
            </a:r>
            <a:r>
              <a:rPr sz="2200" spc="-25" dirty="0">
                <a:latin typeface="Tahoma"/>
                <a:cs typeface="Tahoma"/>
              </a:rPr>
              <a:t>ents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10764" y="5347572"/>
            <a:ext cx="732236" cy="640715"/>
            <a:chOff x="6810586" y="5640179"/>
            <a:chExt cx="754380" cy="640715"/>
          </a:xfrm>
        </p:grpSpPr>
        <p:sp>
          <p:nvSpPr>
            <p:cNvPr id="28" name="object 28"/>
            <p:cNvSpPr/>
            <p:nvPr/>
          </p:nvSpPr>
          <p:spPr>
            <a:xfrm>
              <a:off x="6810586" y="5640179"/>
              <a:ext cx="754380" cy="640715"/>
            </a:xfrm>
            <a:custGeom>
              <a:avLst/>
              <a:gdLst/>
              <a:ahLst/>
              <a:cxnLst/>
              <a:rect l="l" t="t" r="r" b="b"/>
              <a:pathLst>
                <a:path w="754379" h="640714">
                  <a:moveTo>
                    <a:pt x="546519" y="583973"/>
                  </a:moveTo>
                  <a:lnTo>
                    <a:pt x="207300" y="583973"/>
                  </a:lnTo>
                  <a:lnTo>
                    <a:pt x="207300" y="640487"/>
                  </a:lnTo>
                  <a:lnTo>
                    <a:pt x="546519" y="640487"/>
                  </a:lnTo>
                  <a:lnTo>
                    <a:pt x="546519" y="583973"/>
                  </a:lnTo>
                  <a:close/>
                </a:path>
                <a:path w="754379" h="640714">
                  <a:moveTo>
                    <a:pt x="452291" y="527460"/>
                  </a:moveTo>
                  <a:lnTo>
                    <a:pt x="301528" y="527460"/>
                  </a:lnTo>
                  <a:lnTo>
                    <a:pt x="301528" y="583973"/>
                  </a:lnTo>
                  <a:lnTo>
                    <a:pt x="452291" y="583973"/>
                  </a:lnTo>
                  <a:lnTo>
                    <a:pt x="452291" y="527460"/>
                  </a:lnTo>
                  <a:close/>
                </a:path>
                <a:path w="754379" h="640714">
                  <a:moveTo>
                    <a:pt x="716136" y="0"/>
                  </a:moveTo>
                  <a:lnTo>
                    <a:pt x="37690" y="0"/>
                  </a:lnTo>
                  <a:lnTo>
                    <a:pt x="23032" y="2990"/>
                  </a:lnTo>
                  <a:lnTo>
                    <a:pt x="11066" y="11067"/>
                  </a:lnTo>
                  <a:lnTo>
                    <a:pt x="2988" y="23029"/>
                  </a:lnTo>
                  <a:lnTo>
                    <a:pt x="0" y="37675"/>
                  </a:lnTo>
                  <a:lnTo>
                    <a:pt x="0" y="489784"/>
                  </a:lnTo>
                  <a:lnTo>
                    <a:pt x="2988" y="504427"/>
                  </a:lnTo>
                  <a:lnTo>
                    <a:pt x="11069" y="516389"/>
                  </a:lnTo>
                  <a:lnTo>
                    <a:pt x="23037" y="524468"/>
                  </a:lnTo>
                  <a:lnTo>
                    <a:pt x="37691" y="527460"/>
                  </a:lnTo>
                  <a:lnTo>
                    <a:pt x="716136" y="527460"/>
                  </a:lnTo>
                  <a:lnTo>
                    <a:pt x="730793" y="524468"/>
                  </a:lnTo>
                  <a:lnTo>
                    <a:pt x="742755" y="516389"/>
                  </a:lnTo>
                  <a:lnTo>
                    <a:pt x="750831" y="504427"/>
                  </a:lnTo>
                  <a:lnTo>
                    <a:pt x="753827" y="489784"/>
                  </a:lnTo>
                  <a:lnTo>
                    <a:pt x="753827" y="470946"/>
                  </a:lnTo>
                  <a:lnTo>
                    <a:pt x="56536" y="470946"/>
                  </a:lnTo>
                  <a:lnTo>
                    <a:pt x="56536" y="277858"/>
                  </a:lnTo>
                  <a:lnTo>
                    <a:pt x="334507" y="277858"/>
                  </a:lnTo>
                  <a:lnTo>
                    <a:pt x="334507" y="249601"/>
                  </a:lnTo>
                  <a:lnTo>
                    <a:pt x="56536" y="249601"/>
                  </a:lnTo>
                  <a:lnTo>
                    <a:pt x="56536" y="56513"/>
                  </a:lnTo>
                  <a:lnTo>
                    <a:pt x="753827" y="56513"/>
                  </a:lnTo>
                  <a:lnTo>
                    <a:pt x="753826" y="37675"/>
                  </a:lnTo>
                  <a:lnTo>
                    <a:pt x="750830" y="23028"/>
                  </a:lnTo>
                  <a:lnTo>
                    <a:pt x="742750" y="11064"/>
                  </a:lnTo>
                  <a:lnTo>
                    <a:pt x="730776" y="2987"/>
                  </a:lnTo>
                  <a:lnTo>
                    <a:pt x="716136" y="0"/>
                  </a:lnTo>
                  <a:close/>
                </a:path>
                <a:path w="754379" h="640714">
                  <a:moveTo>
                    <a:pt x="334507" y="277858"/>
                  </a:moveTo>
                  <a:lnTo>
                    <a:pt x="306239" y="277858"/>
                  </a:lnTo>
                  <a:lnTo>
                    <a:pt x="306239" y="470946"/>
                  </a:lnTo>
                  <a:lnTo>
                    <a:pt x="334507" y="470946"/>
                  </a:lnTo>
                  <a:lnTo>
                    <a:pt x="334507" y="277858"/>
                  </a:lnTo>
                  <a:close/>
                </a:path>
                <a:path w="754379" h="640714">
                  <a:moveTo>
                    <a:pt x="753827" y="56513"/>
                  </a:moveTo>
                  <a:lnTo>
                    <a:pt x="697282" y="56513"/>
                  </a:lnTo>
                  <a:lnTo>
                    <a:pt x="697283" y="470946"/>
                  </a:lnTo>
                  <a:lnTo>
                    <a:pt x="753827" y="470946"/>
                  </a:lnTo>
                  <a:lnTo>
                    <a:pt x="753827" y="56513"/>
                  </a:lnTo>
                  <a:close/>
                </a:path>
                <a:path w="754379" h="640714">
                  <a:moveTo>
                    <a:pt x="334507" y="56513"/>
                  </a:moveTo>
                  <a:lnTo>
                    <a:pt x="306239" y="56513"/>
                  </a:lnTo>
                  <a:lnTo>
                    <a:pt x="306239" y="249601"/>
                  </a:lnTo>
                  <a:lnTo>
                    <a:pt x="334507" y="249601"/>
                  </a:lnTo>
                  <a:lnTo>
                    <a:pt x="334507" y="565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15756" y="5776973"/>
              <a:ext cx="207520" cy="22112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28001" y="5724957"/>
              <a:ext cx="127701" cy="1360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28002" y="5946781"/>
              <a:ext cx="127701" cy="136087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228600" y="2109216"/>
            <a:ext cx="11407140" cy="935990"/>
          </a:xfrm>
          <a:custGeom>
            <a:avLst/>
            <a:gdLst/>
            <a:ahLst/>
            <a:cxnLst/>
            <a:rect l="l" t="t" r="r" b="b"/>
            <a:pathLst>
              <a:path w="5311140" h="935989">
                <a:moveTo>
                  <a:pt x="5311140" y="0"/>
                </a:moveTo>
                <a:lnTo>
                  <a:pt x="0" y="0"/>
                </a:lnTo>
                <a:lnTo>
                  <a:pt x="0" y="935736"/>
                </a:lnTo>
                <a:lnTo>
                  <a:pt x="5311140" y="935736"/>
                </a:lnTo>
                <a:lnTo>
                  <a:pt x="531114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00200" y="2109216"/>
            <a:ext cx="10035540" cy="859851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026160" algn="ctr">
              <a:lnSpc>
                <a:spcPct val="100000"/>
              </a:lnSpc>
              <a:spcBef>
                <a:spcPts val="1425"/>
              </a:spcBef>
            </a:pPr>
            <a:r>
              <a:rPr sz="2200" spc="-55" dirty="0">
                <a:latin typeface="Tahoma"/>
                <a:cs typeface="Tahoma"/>
              </a:rPr>
              <a:t>Da</a:t>
            </a:r>
            <a:r>
              <a:rPr sz="2200" spc="-25" dirty="0">
                <a:latin typeface="Tahoma"/>
                <a:cs typeface="Tahoma"/>
              </a:rPr>
              <a:t>ta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-55" dirty="0">
                <a:latin typeface="Tahoma"/>
                <a:cs typeface="Tahoma"/>
              </a:rPr>
              <a:t>c</a:t>
            </a:r>
            <a:r>
              <a:rPr sz="2200" spc="35" dirty="0">
                <a:latin typeface="Tahoma"/>
                <a:cs typeface="Tahoma"/>
              </a:rPr>
              <a:t>oll</a:t>
            </a:r>
            <a:r>
              <a:rPr sz="2200" spc="30" dirty="0">
                <a:latin typeface="Tahoma"/>
                <a:cs typeface="Tahoma"/>
              </a:rPr>
              <a:t>e</a:t>
            </a:r>
            <a:r>
              <a:rPr sz="2200" spc="-10" dirty="0">
                <a:latin typeface="Tahoma"/>
                <a:cs typeface="Tahoma"/>
              </a:rPr>
              <a:t>ct</a:t>
            </a:r>
            <a:r>
              <a:rPr sz="2200" spc="15" dirty="0">
                <a:latin typeface="Tahoma"/>
                <a:cs typeface="Tahoma"/>
              </a:rPr>
              <a:t>i</a:t>
            </a:r>
            <a:r>
              <a:rPr sz="2200" spc="30" dirty="0">
                <a:latin typeface="Tahoma"/>
                <a:cs typeface="Tahoma"/>
              </a:rPr>
              <a:t>o</a:t>
            </a:r>
            <a:r>
              <a:rPr sz="2200" spc="-80" dirty="0">
                <a:latin typeface="Tahoma"/>
                <a:cs typeface="Tahoma"/>
              </a:rPr>
              <a:t>n,</a:t>
            </a:r>
            <a:r>
              <a:rPr sz="2200" spc="-225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synthesi</a:t>
            </a:r>
            <a:r>
              <a:rPr sz="2200" spc="-50" dirty="0">
                <a:latin typeface="Tahoma"/>
                <a:cs typeface="Tahoma"/>
              </a:rPr>
              <a:t>s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spc="-35" dirty="0">
                <a:latin typeface="Tahoma"/>
                <a:cs typeface="Tahoma"/>
              </a:rPr>
              <a:t>a</a:t>
            </a:r>
            <a:r>
              <a:rPr sz="2200" spc="-50" dirty="0">
                <a:latin typeface="Tahoma"/>
                <a:cs typeface="Tahoma"/>
              </a:rPr>
              <a:t>n</a:t>
            </a:r>
            <a:r>
              <a:rPr sz="2200" spc="-30" dirty="0">
                <a:latin typeface="Tahoma"/>
                <a:cs typeface="Tahoma"/>
              </a:rPr>
              <a:t>d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-35" dirty="0">
                <a:latin typeface="Tahoma"/>
                <a:cs typeface="Tahoma"/>
              </a:rPr>
              <a:t>a</a:t>
            </a:r>
            <a:r>
              <a:rPr sz="2200" spc="-50" dirty="0">
                <a:latin typeface="Tahoma"/>
                <a:cs typeface="Tahoma"/>
              </a:rPr>
              <a:t>n</a:t>
            </a:r>
            <a:r>
              <a:rPr sz="2200" spc="5" dirty="0">
                <a:latin typeface="Tahoma"/>
                <a:cs typeface="Tahoma"/>
              </a:rPr>
              <a:t>alys</a:t>
            </a:r>
            <a:r>
              <a:rPr sz="2200" spc="-10" dirty="0">
                <a:latin typeface="Tahoma"/>
                <a:cs typeface="Tahoma"/>
              </a:rPr>
              <a:t>i</a:t>
            </a:r>
            <a:r>
              <a:rPr sz="2200" spc="-50" dirty="0">
                <a:latin typeface="Tahoma"/>
                <a:cs typeface="Tahoma"/>
              </a:rPr>
              <a:t>s</a:t>
            </a:r>
            <a:r>
              <a:rPr lang="en-US" sz="2200" dirty="0">
                <a:latin typeface="Tahoma"/>
                <a:cs typeface="Tahoma"/>
              </a:rPr>
              <a:t> </a:t>
            </a:r>
            <a:r>
              <a:rPr sz="2200" spc="-45" dirty="0">
                <a:latin typeface="Tahoma"/>
                <a:cs typeface="Tahoma"/>
              </a:rPr>
              <a:t>over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15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months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spc="-30" dirty="0">
                <a:latin typeface="Tahoma"/>
                <a:cs typeface="Tahoma"/>
              </a:rPr>
              <a:t>from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spc="-100" dirty="0">
                <a:latin typeface="Tahoma"/>
                <a:cs typeface="Tahoma"/>
              </a:rPr>
              <a:t>Jan </a:t>
            </a:r>
            <a:r>
              <a:rPr sz="2200" spc="-5" dirty="0">
                <a:latin typeface="Tahoma"/>
                <a:cs typeface="Tahoma"/>
              </a:rPr>
              <a:t>2021</a:t>
            </a:r>
            <a:r>
              <a:rPr sz="2200" spc="-114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to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spc="-95" dirty="0">
                <a:latin typeface="Tahoma"/>
                <a:cs typeface="Tahoma"/>
              </a:rPr>
              <a:t>Jun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2022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90610" y="2255520"/>
            <a:ext cx="676190" cy="640080"/>
          </a:xfrm>
          <a:custGeom>
            <a:avLst/>
            <a:gdLst/>
            <a:ahLst/>
            <a:cxnLst/>
            <a:rect l="l" t="t" r="r" b="b"/>
            <a:pathLst>
              <a:path w="641350" h="640080">
                <a:moveTo>
                  <a:pt x="169608" y="28257"/>
                </a:moveTo>
                <a:lnTo>
                  <a:pt x="167436" y="17081"/>
                </a:lnTo>
                <a:lnTo>
                  <a:pt x="161480" y="8115"/>
                </a:lnTo>
                <a:lnTo>
                  <a:pt x="152514" y="2159"/>
                </a:lnTo>
                <a:lnTo>
                  <a:pt x="141338" y="0"/>
                </a:lnTo>
                <a:lnTo>
                  <a:pt x="130162" y="2159"/>
                </a:lnTo>
                <a:lnTo>
                  <a:pt x="121196" y="8115"/>
                </a:lnTo>
                <a:lnTo>
                  <a:pt x="115227" y="17081"/>
                </a:lnTo>
                <a:lnTo>
                  <a:pt x="113068" y="28257"/>
                </a:lnTo>
                <a:lnTo>
                  <a:pt x="113068" y="84772"/>
                </a:lnTo>
                <a:lnTo>
                  <a:pt x="115227" y="95935"/>
                </a:lnTo>
                <a:lnTo>
                  <a:pt x="121196" y="104902"/>
                </a:lnTo>
                <a:lnTo>
                  <a:pt x="130162" y="110858"/>
                </a:lnTo>
                <a:lnTo>
                  <a:pt x="141338" y="113017"/>
                </a:lnTo>
                <a:lnTo>
                  <a:pt x="152514" y="110858"/>
                </a:lnTo>
                <a:lnTo>
                  <a:pt x="161480" y="104902"/>
                </a:lnTo>
                <a:lnTo>
                  <a:pt x="167436" y="95935"/>
                </a:lnTo>
                <a:lnTo>
                  <a:pt x="169608" y="84772"/>
                </a:lnTo>
                <a:lnTo>
                  <a:pt x="169608" y="28257"/>
                </a:lnTo>
                <a:close/>
              </a:path>
              <a:path w="641350" h="640080">
                <a:moveTo>
                  <a:pt x="527672" y="28257"/>
                </a:moveTo>
                <a:lnTo>
                  <a:pt x="525500" y="17081"/>
                </a:lnTo>
                <a:lnTo>
                  <a:pt x="519544" y="8115"/>
                </a:lnTo>
                <a:lnTo>
                  <a:pt x="510578" y="2159"/>
                </a:lnTo>
                <a:lnTo>
                  <a:pt x="499402" y="0"/>
                </a:lnTo>
                <a:lnTo>
                  <a:pt x="488226" y="2159"/>
                </a:lnTo>
                <a:lnTo>
                  <a:pt x="479259" y="8115"/>
                </a:lnTo>
                <a:lnTo>
                  <a:pt x="473290" y="17081"/>
                </a:lnTo>
                <a:lnTo>
                  <a:pt x="471131" y="28257"/>
                </a:lnTo>
                <a:lnTo>
                  <a:pt x="471131" y="84772"/>
                </a:lnTo>
                <a:lnTo>
                  <a:pt x="473290" y="95935"/>
                </a:lnTo>
                <a:lnTo>
                  <a:pt x="479259" y="104902"/>
                </a:lnTo>
                <a:lnTo>
                  <a:pt x="488226" y="110858"/>
                </a:lnTo>
                <a:lnTo>
                  <a:pt x="499402" y="113017"/>
                </a:lnTo>
                <a:lnTo>
                  <a:pt x="510578" y="110858"/>
                </a:lnTo>
                <a:lnTo>
                  <a:pt x="519544" y="104902"/>
                </a:lnTo>
                <a:lnTo>
                  <a:pt x="525500" y="95935"/>
                </a:lnTo>
                <a:lnTo>
                  <a:pt x="527672" y="84772"/>
                </a:lnTo>
                <a:lnTo>
                  <a:pt x="527672" y="28257"/>
                </a:lnTo>
                <a:close/>
              </a:path>
              <a:path w="641350" h="640080">
                <a:moveTo>
                  <a:pt x="640740" y="226047"/>
                </a:moveTo>
                <a:lnTo>
                  <a:pt x="0" y="226047"/>
                </a:lnTo>
                <a:lnTo>
                  <a:pt x="0" y="283184"/>
                </a:lnTo>
                <a:lnTo>
                  <a:pt x="0" y="358101"/>
                </a:lnTo>
                <a:lnTo>
                  <a:pt x="0" y="639991"/>
                </a:lnTo>
                <a:lnTo>
                  <a:pt x="640740" y="639991"/>
                </a:lnTo>
                <a:lnTo>
                  <a:pt x="640740" y="584123"/>
                </a:lnTo>
                <a:lnTo>
                  <a:pt x="56527" y="584123"/>
                </a:lnTo>
                <a:lnTo>
                  <a:pt x="56527" y="509206"/>
                </a:lnTo>
                <a:lnTo>
                  <a:pt x="207289" y="509206"/>
                </a:lnTo>
                <a:lnTo>
                  <a:pt x="207289" y="583971"/>
                </a:lnTo>
                <a:lnTo>
                  <a:pt x="244983" y="583971"/>
                </a:lnTo>
                <a:lnTo>
                  <a:pt x="244983" y="509206"/>
                </a:lnTo>
                <a:lnTo>
                  <a:pt x="395744" y="509206"/>
                </a:lnTo>
                <a:lnTo>
                  <a:pt x="395744" y="583971"/>
                </a:lnTo>
                <a:lnTo>
                  <a:pt x="433438" y="583971"/>
                </a:lnTo>
                <a:lnTo>
                  <a:pt x="433438" y="509206"/>
                </a:lnTo>
                <a:lnTo>
                  <a:pt x="584200" y="509206"/>
                </a:lnTo>
                <a:lnTo>
                  <a:pt x="584200" y="583971"/>
                </a:lnTo>
                <a:lnTo>
                  <a:pt x="640740" y="583971"/>
                </a:lnTo>
                <a:lnTo>
                  <a:pt x="640740" y="509206"/>
                </a:lnTo>
                <a:lnTo>
                  <a:pt x="640740" y="508622"/>
                </a:lnTo>
                <a:lnTo>
                  <a:pt x="640740" y="471106"/>
                </a:lnTo>
                <a:lnTo>
                  <a:pt x="56527" y="471106"/>
                </a:lnTo>
                <a:lnTo>
                  <a:pt x="56527" y="396201"/>
                </a:lnTo>
                <a:lnTo>
                  <a:pt x="207289" y="396201"/>
                </a:lnTo>
                <a:lnTo>
                  <a:pt x="207289" y="470941"/>
                </a:lnTo>
                <a:lnTo>
                  <a:pt x="244983" y="470941"/>
                </a:lnTo>
                <a:lnTo>
                  <a:pt x="244983" y="396201"/>
                </a:lnTo>
                <a:lnTo>
                  <a:pt x="395744" y="396201"/>
                </a:lnTo>
                <a:lnTo>
                  <a:pt x="395744" y="470941"/>
                </a:lnTo>
                <a:lnTo>
                  <a:pt x="433438" y="470941"/>
                </a:lnTo>
                <a:lnTo>
                  <a:pt x="433438" y="396201"/>
                </a:lnTo>
                <a:lnTo>
                  <a:pt x="584200" y="396201"/>
                </a:lnTo>
                <a:lnTo>
                  <a:pt x="584200" y="470941"/>
                </a:lnTo>
                <a:lnTo>
                  <a:pt x="640740" y="470941"/>
                </a:lnTo>
                <a:lnTo>
                  <a:pt x="640740" y="396201"/>
                </a:lnTo>
                <a:lnTo>
                  <a:pt x="640740" y="395592"/>
                </a:lnTo>
                <a:lnTo>
                  <a:pt x="640740" y="358101"/>
                </a:lnTo>
                <a:lnTo>
                  <a:pt x="56527" y="358101"/>
                </a:lnTo>
                <a:lnTo>
                  <a:pt x="56527" y="283184"/>
                </a:lnTo>
                <a:lnTo>
                  <a:pt x="207289" y="283184"/>
                </a:lnTo>
                <a:lnTo>
                  <a:pt x="207289" y="357911"/>
                </a:lnTo>
                <a:lnTo>
                  <a:pt x="244983" y="357911"/>
                </a:lnTo>
                <a:lnTo>
                  <a:pt x="244983" y="283184"/>
                </a:lnTo>
                <a:lnTo>
                  <a:pt x="395744" y="283184"/>
                </a:lnTo>
                <a:lnTo>
                  <a:pt x="395744" y="357911"/>
                </a:lnTo>
                <a:lnTo>
                  <a:pt x="433438" y="357911"/>
                </a:lnTo>
                <a:lnTo>
                  <a:pt x="433438" y="283184"/>
                </a:lnTo>
                <a:lnTo>
                  <a:pt x="584200" y="283184"/>
                </a:lnTo>
                <a:lnTo>
                  <a:pt x="584200" y="357911"/>
                </a:lnTo>
                <a:lnTo>
                  <a:pt x="640740" y="357911"/>
                </a:lnTo>
                <a:lnTo>
                  <a:pt x="640740" y="283184"/>
                </a:lnTo>
                <a:lnTo>
                  <a:pt x="640740" y="282562"/>
                </a:lnTo>
                <a:lnTo>
                  <a:pt x="640740" y="226047"/>
                </a:lnTo>
                <a:close/>
              </a:path>
              <a:path w="641350" h="640080">
                <a:moveTo>
                  <a:pt x="640740" y="56515"/>
                </a:moveTo>
                <a:lnTo>
                  <a:pt x="565353" y="56515"/>
                </a:lnTo>
                <a:lnTo>
                  <a:pt x="565353" y="84772"/>
                </a:lnTo>
                <a:lnTo>
                  <a:pt x="560222" y="110566"/>
                </a:lnTo>
                <a:lnTo>
                  <a:pt x="546163" y="131508"/>
                </a:lnTo>
                <a:lnTo>
                  <a:pt x="525208" y="145567"/>
                </a:lnTo>
                <a:lnTo>
                  <a:pt x="499402" y="150698"/>
                </a:lnTo>
                <a:lnTo>
                  <a:pt x="473595" y="145567"/>
                </a:lnTo>
                <a:lnTo>
                  <a:pt x="452640" y="131508"/>
                </a:lnTo>
                <a:lnTo>
                  <a:pt x="438581" y="110566"/>
                </a:lnTo>
                <a:lnTo>
                  <a:pt x="433438" y="84772"/>
                </a:lnTo>
                <a:lnTo>
                  <a:pt x="433438" y="56515"/>
                </a:lnTo>
                <a:lnTo>
                  <a:pt x="207289" y="56515"/>
                </a:lnTo>
                <a:lnTo>
                  <a:pt x="207289" y="84772"/>
                </a:lnTo>
                <a:lnTo>
                  <a:pt x="202158" y="110566"/>
                </a:lnTo>
                <a:lnTo>
                  <a:pt x="188099" y="131508"/>
                </a:lnTo>
                <a:lnTo>
                  <a:pt x="167144" y="145567"/>
                </a:lnTo>
                <a:lnTo>
                  <a:pt x="141338" y="150698"/>
                </a:lnTo>
                <a:lnTo>
                  <a:pt x="115519" y="145567"/>
                </a:lnTo>
                <a:lnTo>
                  <a:pt x="94576" y="131508"/>
                </a:lnTo>
                <a:lnTo>
                  <a:pt x="80518" y="110566"/>
                </a:lnTo>
                <a:lnTo>
                  <a:pt x="75374" y="84772"/>
                </a:lnTo>
                <a:lnTo>
                  <a:pt x="75374" y="56515"/>
                </a:lnTo>
                <a:lnTo>
                  <a:pt x="0" y="56515"/>
                </a:lnTo>
                <a:lnTo>
                  <a:pt x="0" y="188379"/>
                </a:lnTo>
                <a:lnTo>
                  <a:pt x="640740" y="188379"/>
                </a:lnTo>
                <a:lnTo>
                  <a:pt x="640740" y="565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352542" y="6309862"/>
            <a:ext cx="31504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solidFill>
                  <a:srgbClr val="00338D"/>
                </a:solidFill>
                <a:latin typeface="Arial MT"/>
                <a:cs typeface="Arial MT"/>
              </a:rPr>
              <a:t>5</a:t>
            </a:fld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D588-9564-2447-2FC9-779F245D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7" y="56782"/>
            <a:ext cx="11665689" cy="107027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/>
                </a:solidFill>
                <a:latin typeface="Arial Narrow" panose="020B0606020202030204" pitchFamily="34" charset="0"/>
              </a:rPr>
              <a:t>NeSDA 2021 – Key Results – State and UT Portals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D9C958-0EA4-8B7D-5C44-61E1C26EF8FC}"/>
              </a:ext>
            </a:extLst>
          </p:cNvPr>
          <p:cNvCxnSpPr/>
          <p:nvPr/>
        </p:nvCxnSpPr>
        <p:spPr>
          <a:xfrm>
            <a:off x="74427" y="1190843"/>
            <a:ext cx="12106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66">
            <a:extLst>
              <a:ext uri="{FF2B5EF4-FFF2-40B4-BE49-F238E27FC236}">
                <a16:creationId xmlns:a16="http://schemas.microsoft.com/office/drawing/2014/main" id="{BD951CD6-2C0F-D745-EEE0-6EE01F063659}"/>
              </a:ext>
            </a:extLst>
          </p:cNvPr>
          <p:cNvSpPr/>
          <p:nvPr/>
        </p:nvSpPr>
        <p:spPr>
          <a:xfrm>
            <a:off x="265922" y="1398812"/>
            <a:ext cx="2705878" cy="29009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North-East &amp; Hill States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6F5F0F-511D-886C-E5DA-D85F393FE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972976"/>
              </p:ext>
            </p:extLst>
          </p:nvPr>
        </p:nvGraphicFramePr>
        <p:xfrm>
          <a:off x="265922" y="1871719"/>
          <a:ext cx="2705878" cy="4141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036">
                  <a:extLst>
                    <a:ext uri="{9D8B030D-6E8A-4147-A177-3AD203B41FA5}">
                      <a16:colId xmlns:a16="http://schemas.microsoft.com/office/drawing/2014/main" val="2080521291"/>
                    </a:ext>
                  </a:extLst>
                </a:gridCol>
                <a:gridCol w="926842">
                  <a:extLst>
                    <a:ext uri="{9D8B030D-6E8A-4147-A177-3AD203B41FA5}">
                      <a16:colId xmlns:a16="http://schemas.microsoft.com/office/drawing/2014/main" val="127522141"/>
                    </a:ext>
                  </a:extLst>
                </a:gridCol>
              </a:tblGrid>
              <a:tr h="631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State Name</a:t>
                      </a:r>
                      <a:endParaRPr lang="en-US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Rank</a:t>
                      </a:r>
                      <a:endParaRPr lang="en-US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9503"/>
                  </a:ext>
                </a:extLst>
              </a:tr>
              <a:tr h="351055">
                <a:tc>
                  <a:txBody>
                    <a:bodyPr/>
                    <a:lstStyle/>
                    <a:p>
                      <a:pPr marL="57150" indent="0" algn="l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Nagaland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9474944"/>
                  </a:ext>
                </a:extLst>
              </a:tr>
              <a:tr h="351055">
                <a:tc>
                  <a:txBody>
                    <a:bodyPr/>
                    <a:lstStyle/>
                    <a:p>
                      <a:pPr marL="57150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Meghalaya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7266333"/>
                  </a:ext>
                </a:extLst>
              </a:tr>
              <a:tr h="351055">
                <a:tc>
                  <a:txBody>
                    <a:bodyPr/>
                    <a:lstStyle/>
                    <a:p>
                      <a:pPr marL="57150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Assam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3377315"/>
                  </a:ext>
                </a:extLst>
              </a:tr>
              <a:tr h="351055">
                <a:tc>
                  <a:txBody>
                    <a:bodyPr/>
                    <a:lstStyle/>
                    <a:p>
                      <a:pPr marL="57150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Sikkim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6381288"/>
                  </a:ext>
                </a:extLst>
              </a:tr>
              <a:tr h="351055">
                <a:tc>
                  <a:txBody>
                    <a:bodyPr/>
                    <a:lstStyle/>
                    <a:p>
                      <a:pPr marL="57150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Tripura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812961"/>
                  </a:ext>
                </a:extLst>
              </a:tr>
              <a:tr h="351055">
                <a:tc>
                  <a:txBody>
                    <a:bodyPr/>
                    <a:lstStyle/>
                    <a:p>
                      <a:pPr marL="57150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Himachal Pradesh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2246972"/>
                  </a:ext>
                </a:extLst>
              </a:tr>
              <a:tr h="351055">
                <a:tc>
                  <a:txBody>
                    <a:bodyPr/>
                    <a:lstStyle/>
                    <a:p>
                      <a:pPr marL="57150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Uttarakhand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9033108"/>
                  </a:ext>
                </a:extLst>
              </a:tr>
              <a:tr h="351055">
                <a:tc>
                  <a:txBody>
                    <a:bodyPr/>
                    <a:lstStyle/>
                    <a:p>
                      <a:pPr marL="57150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Mizoram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9090196"/>
                  </a:ext>
                </a:extLst>
              </a:tr>
              <a:tr h="351055">
                <a:tc>
                  <a:txBody>
                    <a:bodyPr/>
                    <a:lstStyle/>
                    <a:p>
                      <a:pPr marL="57150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Arunachal Pradesh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5438391"/>
                  </a:ext>
                </a:extLst>
              </a:tr>
              <a:tr h="351055">
                <a:tc>
                  <a:txBody>
                    <a:bodyPr/>
                    <a:lstStyle/>
                    <a:p>
                      <a:pPr marL="57150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Manipur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331639"/>
                  </a:ext>
                </a:extLst>
              </a:tr>
            </a:tbl>
          </a:graphicData>
        </a:graphic>
      </p:graphicFrame>
      <p:sp>
        <p:nvSpPr>
          <p:cNvPr id="6" name="Rounded Rectangle 266">
            <a:extLst>
              <a:ext uri="{FF2B5EF4-FFF2-40B4-BE49-F238E27FC236}">
                <a16:creationId xmlns:a16="http://schemas.microsoft.com/office/drawing/2014/main" id="{FF98C61F-EFCE-76F0-7CA2-1445B5000CB4}"/>
              </a:ext>
            </a:extLst>
          </p:cNvPr>
          <p:cNvSpPr/>
          <p:nvPr/>
        </p:nvSpPr>
        <p:spPr>
          <a:xfrm>
            <a:off x="3276600" y="1398812"/>
            <a:ext cx="2705878" cy="29009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Union Territories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E83F633-1D44-C23C-6BE4-823A40184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85310"/>
              </p:ext>
            </p:extLst>
          </p:nvPr>
        </p:nvGraphicFramePr>
        <p:xfrm>
          <a:off x="3276600" y="1866241"/>
          <a:ext cx="2705877" cy="3423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035">
                  <a:extLst>
                    <a:ext uri="{9D8B030D-6E8A-4147-A177-3AD203B41FA5}">
                      <a16:colId xmlns:a16="http://schemas.microsoft.com/office/drawing/2014/main" val="2080521291"/>
                    </a:ext>
                  </a:extLst>
                </a:gridCol>
                <a:gridCol w="926842">
                  <a:extLst>
                    <a:ext uri="{9D8B030D-6E8A-4147-A177-3AD203B41FA5}">
                      <a16:colId xmlns:a16="http://schemas.microsoft.com/office/drawing/2014/main" val="127522141"/>
                    </a:ext>
                  </a:extLst>
                </a:gridCol>
              </a:tblGrid>
              <a:tr h="695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UT Name</a:t>
                      </a:r>
                      <a:endParaRPr lang="en-US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Rank</a:t>
                      </a:r>
                      <a:endParaRPr lang="en-US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95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Jammu &amp; Kashmir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333333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947494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Andaman &amp; Nicobar Islands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333333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726633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Puducherry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333333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337731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Delhi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333333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638128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Chandigarh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333333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381296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Ladakh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2246972"/>
                  </a:ext>
                </a:extLst>
              </a:tr>
            </a:tbl>
          </a:graphicData>
        </a:graphic>
      </p:graphicFrame>
      <p:sp>
        <p:nvSpPr>
          <p:cNvPr id="9" name="Rounded Rectangle 266">
            <a:extLst>
              <a:ext uri="{FF2B5EF4-FFF2-40B4-BE49-F238E27FC236}">
                <a16:creationId xmlns:a16="http://schemas.microsoft.com/office/drawing/2014/main" id="{B665D14B-FFBE-B576-851C-FFE50CB07234}"/>
              </a:ext>
            </a:extLst>
          </p:cNvPr>
          <p:cNvSpPr/>
          <p:nvPr/>
        </p:nvSpPr>
        <p:spPr>
          <a:xfrm>
            <a:off x="6209524" y="1398812"/>
            <a:ext cx="2705878" cy="29009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Remaining States – Group 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60405FE-4024-C5C0-4119-3ADF53B36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684604"/>
              </p:ext>
            </p:extLst>
          </p:nvPr>
        </p:nvGraphicFramePr>
        <p:xfrm>
          <a:off x="6209524" y="1866241"/>
          <a:ext cx="2705877" cy="4153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035">
                  <a:extLst>
                    <a:ext uri="{9D8B030D-6E8A-4147-A177-3AD203B41FA5}">
                      <a16:colId xmlns:a16="http://schemas.microsoft.com/office/drawing/2014/main" val="2080521291"/>
                    </a:ext>
                  </a:extLst>
                </a:gridCol>
                <a:gridCol w="926842">
                  <a:extLst>
                    <a:ext uri="{9D8B030D-6E8A-4147-A177-3AD203B41FA5}">
                      <a16:colId xmlns:a16="http://schemas.microsoft.com/office/drawing/2014/main" val="127522141"/>
                    </a:ext>
                  </a:extLst>
                </a:gridCol>
              </a:tblGrid>
              <a:tr h="695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State Name</a:t>
                      </a:r>
                      <a:endParaRPr lang="en-US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Rank</a:t>
                      </a:r>
                      <a:endParaRPr lang="en-US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9503"/>
                  </a:ext>
                </a:extLst>
              </a:tr>
              <a:tr h="345806"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Kerala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9474944"/>
                  </a:ext>
                </a:extLst>
              </a:tr>
              <a:tr h="345806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Tamil Nadu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7266333"/>
                  </a:ext>
                </a:extLst>
              </a:tr>
              <a:tr h="345806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Punjab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3377315"/>
                  </a:ext>
                </a:extLst>
              </a:tr>
              <a:tr h="345806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Karnataka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6381288"/>
                  </a:ext>
                </a:extLst>
              </a:tr>
              <a:tr h="345806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Telangana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812961"/>
                  </a:ext>
                </a:extLst>
              </a:tr>
              <a:tr h="345806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Goa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2246972"/>
                  </a:ext>
                </a:extLst>
              </a:tr>
              <a:tr h="345806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Haryana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9033108"/>
                  </a:ext>
                </a:extLst>
              </a:tr>
              <a:tr h="345806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Andhra Pradesh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9090196"/>
                  </a:ext>
                </a:extLst>
              </a:tr>
              <a:tr h="345806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Maharashtra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5438391"/>
                  </a:ext>
                </a:extLst>
              </a:tr>
              <a:tr h="345806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Gujarat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331639"/>
                  </a:ext>
                </a:extLst>
              </a:tr>
            </a:tbl>
          </a:graphicData>
        </a:graphic>
      </p:graphicFrame>
      <p:sp>
        <p:nvSpPr>
          <p:cNvPr id="11" name="Rounded Rectangle 266">
            <a:extLst>
              <a:ext uri="{FF2B5EF4-FFF2-40B4-BE49-F238E27FC236}">
                <a16:creationId xmlns:a16="http://schemas.microsoft.com/office/drawing/2014/main" id="{B14ECD78-CE5E-F1D7-8FB1-A615176D1FBE}"/>
              </a:ext>
            </a:extLst>
          </p:cNvPr>
          <p:cNvSpPr/>
          <p:nvPr/>
        </p:nvSpPr>
        <p:spPr>
          <a:xfrm>
            <a:off x="9220202" y="1398812"/>
            <a:ext cx="2705878" cy="29009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Remaining States – Group B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CB248D8-DE73-6031-E878-7C5C1EB34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97958"/>
              </p:ext>
            </p:extLst>
          </p:nvPr>
        </p:nvGraphicFramePr>
        <p:xfrm>
          <a:off x="9220202" y="1866241"/>
          <a:ext cx="2705876" cy="3678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034">
                  <a:extLst>
                    <a:ext uri="{9D8B030D-6E8A-4147-A177-3AD203B41FA5}">
                      <a16:colId xmlns:a16="http://schemas.microsoft.com/office/drawing/2014/main" val="2080521291"/>
                    </a:ext>
                  </a:extLst>
                </a:gridCol>
                <a:gridCol w="926842">
                  <a:extLst>
                    <a:ext uri="{9D8B030D-6E8A-4147-A177-3AD203B41FA5}">
                      <a16:colId xmlns:a16="http://schemas.microsoft.com/office/drawing/2014/main" val="127522141"/>
                    </a:ext>
                  </a:extLst>
                </a:gridCol>
              </a:tblGrid>
              <a:tr h="695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State Name</a:t>
                      </a:r>
                      <a:endParaRPr lang="en-US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Rank</a:t>
                      </a:r>
                      <a:endParaRPr lang="en-US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9503"/>
                  </a:ext>
                </a:extLst>
              </a:tr>
              <a:tr h="372890"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Odisha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9474944"/>
                  </a:ext>
                </a:extLst>
              </a:tr>
              <a:tr h="372890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Uttar Pradesh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7266333"/>
                  </a:ext>
                </a:extLst>
              </a:tr>
              <a:tr h="372890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Bihar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3377315"/>
                  </a:ext>
                </a:extLst>
              </a:tr>
              <a:tr h="372890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Jharkhand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6381288"/>
                  </a:ext>
                </a:extLst>
              </a:tr>
              <a:tr h="372890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West Bengal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812961"/>
                  </a:ext>
                </a:extLst>
              </a:tr>
              <a:tr h="372890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Madhya Pradesh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2246972"/>
                  </a:ext>
                </a:extLst>
              </a:tr>
              <a:tr h="372890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Chhattisgarh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9033108"/>
                  </a:ext>
                </a:extLst>
              </a:tr>
              <a:tr h="372890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Rajasthan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909019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25C00B4-6299-1613-8BAD-D5BC21598826}"/>
              </a:ext>
            </a:extLst>
          </p:cNvPr>
          <p:cNvSpPr txBox="1"/>
          <p:nvPr/>
        </p:nvSpPr>
        <p:spPr>
          <a:xfrm>
            <a:off x="265921" y="6547887"/>
            <a:ext cx="9142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Arial Narrow" panose="020B0606020202030204" pitchFamily="34" charset="0"/>
              </a:rPr>
              <a:t>Note: Dadra &amp; Nagar Haveli and Daman &amp; Diu and Lakshadweep have not provided adequate data for the assessment for their UT Portals and hence they are not considered for analysis.</a:t>
            </a:r>
          </a:p>
        </p:txBody>
      </p:sp>
    </p:spTree>
    <p:extLst>
      <p:ext uri="{BB962C8B-B14F-4D97-AF65-F5344CB8AC3E}">
        <p14:creationId xmlns:p14="http://schemas.microsoft.com/office/powerpoint/2010/main" val="435321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D588-9564-2447-2FC9-779F245D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7" y="56782"/>
            <a:ext cx="11665689" cy="107027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1"/>
                </a:solidFill>
                <a:latin typeface="Arial Narrow" panose="020B0606020202030204" pitchFamily="34" charset="0"/>
              </a:rPr>
              <a:t>NeSDA 2021 – Key Results – State and UT Services Portals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D9C958-0EA4-8B7D-5C44-61E1C26EF8FC}"/>
              </a:ext>
            </a:extLst>
          </p:cNvPr>
          <p:cNvCxnSpPr/>
          <p:nvPr/>
        </p:nvCxnSpPr>
        <p:spPr>
          <a:xfrm>
            <a:off x="74427" y="1190843"/>
            <a:ext cx="12106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266">
            <a:extLst>
              <a:ext uri="{FF2B5EF4-FFF2-40B4-BE49-F238E27FC236}">
                <a16:creationId xmlns:a16="http://schemas.microsoft.com/office/drawing/2014/main" id="{1754586C-AD5B-B8F7-1BC6-AE81A6A5DAD5}"/>
              </a:ext>
            </a:extLst>
          </p:cNvPr>
          <p:cNvSpPr/>
          <p:nvPr/>
        </p:nvSpPr>
        <p:spPr>
          <a:xfrm>
            <a:off x="265922" y="1357308"/>
            <a:ext cx="2705878" cy="29009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North-East &amp; Hill States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7705B6B-CB2F-C51B-B90A-4467EDA0F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360450"/>
              </p:ext>
            </p:extLst>
          </p:nvPr>
        </p:nvGraphicFramePr>
        <p:xfrm>
          <a:off x="265922" y="1838772"/>
          <a:ext cx="2705878" cy="411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036">
                  <a:extLst>
                    <a:ext uri="{9D8B030D-6E8A-4147-A177-3AD203B41FA5}">
                      <a16:colId xmlns:a16="http://schemas.microsoft.com/office/drawing/2014/main" val="2080521291"/>
                    </a:ext>
                  </a:extLst>
                </a:gridCol>
                <a:gridCol w="926842">
                  <a:extLst>
                    <a:ext uri="{9D8B030D-6E8A-4147-A177-3AD203B41FA5}">
                      <a16:colId xmlns:a16="http://schemas.microsoft.com/office/drawing/2014/main" val="127522141"/>
                    </a:ext>
                  </a:extLst>
                </a:gridCol>
              </a:tblGrid>
              <a:tr h="695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State Name</a:t>
                      </a:r>
                      <a:endParaRPr lang="en-US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Rank</a:t>
                      </a:r>
                      <a:endParaRPr lang="en-US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9503"/>
                  </a:ext>
                </a:extLst>
              </a:tr>
              <a:tr h="342192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Meghalaya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9474944"/>
                  </a:ext>
                </a:extLst>
              </a:tr>
              <a:tr h="342192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Tripura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7266333"/>
                  </a:ext>
                </a:extLst>
              </a:tr>
              <a:tr h="342192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Assam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3377315"/>
                  </a:ext>
                </a:extLst>
              </a:tr>
              <a:tr h="342192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Uttarakhand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6381288"/>
                  </a:ext>
                </a:extLst>
              </a:tr>
              <a:tr h="342192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Himachal Pradesh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812961"/>
                  </a:ext>
                </a:extLst>
              </a:tr>
              <a:tr h="342192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Nagaland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2246972"/>
                  </a:ext>
                </a:extLst>
              </a:tr>
              <a:tr h="342192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Arunachal Pradesh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9033108"/>
                  </a:ext>
                </a:extLst>
              </a:tr>
              <a:tr h="342192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Mizoram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9090196"/>
                  </a:ext>
                </a:extLst>
              </a:tr>
              <a:tr h="342192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Manipur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5438391"/>
                  </a:ext>
                </a:extLst>
              </a:tr>
              <a:tr h="342192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Sikkim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331639"/>
                  </a:ext>
                </a:extLst>
              </a:tr>
            </a:tbl>
          </a:graphicData>
        </a:graphic>
      </p:graphicFrame>
      <p:sp>
        <p:nvSpPr>
          <p:cNvPr id="15" name="Rounded Rectangle 266">
            <a:extLst>
              <a:ext uri="{FF2B5EF4-FFF2-40B4-BE49-F238E27FC236}">
                <a16:creationId xmlns:a16="http://schemas.microsoft.com/office/drawing/2014/main" id="{51700A9B-3D20-BB6F-5152-9B41E41538DC}"/>
              </a:ext>
            </a:extLst>
          </p:cNvPr>
          <p:cNvSpPr/>
          <p:nvPr/>
        </p:nvSpPr>
        <p:spPr>
          <a:xfrm>
            <a:off x="3276600" y="1351830"/>
            <a:ext cx="2705878" cy="29009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Union Territories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3BD04A0-9C54-A491-9432-D7C008B46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65938"/>
              </p:ext>
            </p:extLst>
          </p:nvPr>
        </p:nvGraphicFramePr>
        <p:xfrm>
          <a:off x="3276600" y="1833294"/>
          <a:ext cx="2705877" cy="425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035">
                  <a:extLst>
                    <a:ext uri="{9D8B030D-6E8A-4147-A177-3AD203B41FA5}">
                      <a16:colId xmlns:a16="http://schemas.microsoft.com/office/drawing/2014/main" val="2080521291"/>
                    </a:ext>
                  </a:extLst>
                </a:gridCol>
                <a:gridCol w="926842">
                  <a:extLst>
                    <a:ext uri="{9D8B030D-6E8A-4147-A177-3AD203B41FA5}">
                      <a16:colId xmlns:a16="http://schemas.microsoft.com/office/drawing/2014/main" val="127522141"/>
                    </a:ext>
                  </a:extLst>
                </a:gridCol>
              </a:tblGrid>
              <a:tr h="695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UT Name</a:t>
                      </a:r>
                      <a:endParaRPr lang="en-US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Rank</a:t>
                      </a:r>
                      <a:endParaRPr lang="en-US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95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53975" indent="0" algn="l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Jammu &amp; Kashmir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947494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5397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Andaman &amp; Nicobar Islands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726633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5397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Delhi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337731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5397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Chandigarh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638128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5397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Puducherry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81296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5397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Ladakh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224697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5397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Dadra &amp; Nagar Haveli and Daman &amp; Diu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8142476"/>
                  </a:ext>
                </a:extLst>
              </a:tr>
            </a:tbl>
          </a:graphicData>
        </a:graphic>
      </p:graphicFrame>
      <p:sp>
        <p:nvSpPr>
          <p:cNvPr id="17" name="Rounded Rectangle 266">
            <a:extLst>
              <a:ext uri="{FF2B5EF4-FFF2-40B4-BE49-F238E27FC236}">
                <a16:creationId xmlns:a16="http://schemas.microsoft.com/office/drawing/2014/main" id="{6BC3B58E-4C23-23A5-D5FE-550C47A8342F}"/>
              </a:ext>
            </a:extLst>
          </p:cNvPr>
          <p:cNvSpPr/>
          <p:nvPr/>
        </p:nvSpPr>
        <p:spPr>
          <a:xfrm>
            <a:off x="6209524" y="1351830"/>
            <a:ext cx="2705878" cy="29009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Remaining States – Group A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5ADEE52-AFFB-FFEF-2F46-2B5CC2D19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80392"/>
              </p:ext>
            </p:extLst>
          </p:nvPr>
        </p:nvGraphicFramePr>
        <p:xfrm>
          <a:off x="6209524" y="1833294"/>
          <a:ext cx="2705877" cy="411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035">
                  <a:extLst>
                    <a:ext uri="{9D8B030D-6E8A-4147-A177-3AD203B41FA5}">
                      <a16:colId xmlns:a16="http://schemas.microsoft.com/office/drawing/2014/main" val="2080521291"/>
                    </a:ext>
                  </a:extLst>
                </a:gridCol>
                <a:gridCol w="926842">
                  <a:extLst>
                    <a:ext uri="{9D8B030D-6E8A-4147-A177-3AD203B41FA5}">
                      <a16:colId xmlns:a16="http://schemas.microsoft.com/office/drawing/2014/main" val="127522141"/>
                    </a:ext>
                  </a:extLst>
                </a:gridCol>
              </a:tblGrid>
              <a:tr h="6278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State Name</a:t>
                      </a:r>
                      <a:endParaRPr lang="en-US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Rank</a:t>
                      </a:r>
                      <a:endParaRPr lang="en-US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9503"/>
                  </a:ext>
                </a:extLst>
              </a:tr>
              <a:tr h="348960">
                <a:tc>
                  <a:txBody>
                    <a:bodyPr/>
                    <a:lstStyle/>
                    <a:p>
                      <a:pPr marL="60325" indent="0" algn="l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Punjab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474944"/>
                  </a:ext>
                </a:extLst>
              </a:tr>
              <a:tr h="348960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Tamil Nadu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7266333"/>
                  </a:ext>
                </a:extLst>
              </a:tr>
              <a:tr h="348960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Haryana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3377315"/>
                  </a:ext>
                </a:extLst>
              </a:tr>
              <a:tr h="348960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Telangana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6381288"/>
                  </a:ext>
                </a:extLst>
              </a:tr>
              <a:tr h="348960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Gujarat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812961"/>
                  </a:ext>
                </a:extLst>
              </a:tr>
              <a:tr h="348960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Kerala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2246972"/>
                  </a:ext>
                </a:extLst>
              </a:tr>
              <a:tr h="348960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Karnataka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9033108"/>
                  </a:ext>
                </a:extLst>
              </a:tr>
              <a:tr h="348960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Goa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9090196"/>
                  </a:ext>
                </a:extLst>
              </a:tr>
              <a:tr h="348960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Andhra Pradesh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5438391"/>
                  </a:ext>
                </a:extLst>
              </a:tr>
              <a:tr h="348960">
                <a:tc>
                  <a:txBody>
                    <a:bodyPr/>
                    <a:lstStyle/>
                    <a:p>
                      <a:pPr marL="60325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Maharashtra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331639"/>
                  </a:ext>
                </a:extLst>
              </a:tr>
            </a:tbl>
          </a:graphicData>
        </a:graphic>
      </p:graphicFrame>
      <p:sp>
        <p:nvSpPr>
          <p:cNvPr id="19" name="Rounded Rectangle 266">
            <a:extLst>
              <a:ext uri="{FF2B5EF4-FFF2-40B4-BE49-F238E27FC236}">
                <a16:creationId xmlns:a16="http://schemas.microsoft.com/office/drawing/2014/main" id="{8B3E43E3-F943-9CB9-C58A-FCA33162C465}"/>
              </a:ext>
            </a:extLst>
          </p:cNvPr>
          <p:cNvSpPr/>
          <p:nvPr/>
        </p:nvSpPr>
        <p:spPr>
          <a:xfrm>
            <a:off x="9220202" y="1351830"/>
            <a:ext cx="2705878" cy="29009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Remaining States – Group B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24B90C0-F4E0-5091-5292-2AB96B1E5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46041"/>
              </p:ext>
            </p:extLst>
          </p:nvPr>
        </p:nvGraphicFramePr>
        <p:xfrm>
          <a:off x="9220202" y="1833294"/>
          <a:ext cx="2705876" cy="3735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034">
                  <a:extLst>
                    <a:ext uri="{9D8B030D-6E8A-4147-A177-3AD203B41FA5}">
                      <a16:colId xmlns:a16="http://schemas.microsoft.com/office/drawing/2014/main" val="2080521291"/>
                    </a:ext>
                  </a:extLst>
                </a:gridCol>
                <a:gridCol w="926842">
                  <a:extLst>
                    <a:ext uri="{9D8B030D-6E8A-4147-A177-3AD203B41FA5}">
                      <a16:colId xmlns:a16="http://schemas.microsoft.com/office/drawing/2014/main" val="127522141"/>
                    </a:ext>
                  </a:extLst>
                </a:gridCol>
              </a:tblGrid>
              <a:tr h="7208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State Name</a:t>
                      </a:r>
                      <a:endParaRPr lang="en-US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Rank</a:t>
                      </a:r>
                      <a:endParaRPr lang="en-US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9503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Rajasthan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474944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Uttar Pradesh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7266333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Madhya Pradesh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3377315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Odisha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6381288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West Bengal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812961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Jharkhand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2246972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Bihar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9033108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marL="58738" indent="0" algn="l" defTabSz="685766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Chhattisgarh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909019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CD3BE2E-F6ED-232F-4367-D707CF9F78D0}"/>
              </a:ext>
            </a:extLst>
          </p:cNvPr>
          <p:cNvSpPr txBox="1"/>
          <p:nvPr/>
        </p:nvSpPr>
        <p:spPr>
          <a:xfrm>
            <a:off x="265921" y="6558521"/>
            <a:ext cx="9142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Arial Narrow" panose="020B0606020202030204" pitchFamily="34" charset="0"/>
              </a:rPr>
              <a:t>Note: Lakshadweep has not provided adequate data for the assessment of their UT Services Portals and hence it is not considered for analysis.</a:t>
            </a:r>
          </a:p>
        </p:txBody>
      </p:sp>
    </p:spTree>
    <p:extLst>
      <p:ext uri="{BB962C8B-B14F-4D97-AF65-F5344CB8AC3E}">
        <p14:creationId xmlns:p14="http://schemas.microsoft.com/office/powerpoint/2010/main" val="226463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D588-9564-2447-2FC9-779F245D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7" y="56782"/>
            <a:ext cx="11665689" cy="1070270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chemeClr val="accent1"/>
                </a:solidFill>
                <a:latin typeface="Arial Narrow" panose="020B0606020202030204" pitchFamily="34" charset="0"/>
              </a:rPr>
              <a:t>NeSDA 2021 – Key Takeaway #1: Increased Delivery of e-Services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D9C958-0EA4-8B7D-5C44-61E1C26EF8FC}"/>
              </a:ext>
            </a:extLst>
          </p:cNvPr>
          <p:cNvCxnSpPr/>
          <p:nvPr/>
        </p:nvCxnSpPr>
        <p:spPr>
          <a:xfrm>
            <a:off x="74427" y="1190843"/>
            <a:ext cx="12106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476EE83-A5BE-A8A3-3903-8914965EA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07" y="1433957"/>
            <a:ext cx="7810500" cy="1438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BD731-CF32-15B3-36CE-F5DE88E36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07" y="3115345"/>
            <a:ext cx="7812000" cy="33032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B9E9C9-EE92-ED3B-E7DC-FB3F676C6232}"/>
              </a:ext>
            </a:extLst>
          </p:cNvPr>
          <p:cNvSpPr txBox="1"/>
          <p:nvPr/>
        </p:nvSpPr>
        <p:spPr>
          <a:xfrm>
            <a:off x="8234039" y="1768076"/>
            <a:ext cx="3780757" cy="3899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The </a:t>
            </a: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increase in mandatory e-Services delivered in 2021 is visible 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across all focus sectors and across all States and UTs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Punjab and Tamil Nadu are the leading States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 providing all 56 mandatory services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North-East and Hill States saw the largest percentage increase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 in number of services compared to 2019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The </a:t>
            </a: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Social Welfare sector has seen the biggest percentage increase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 in number of services followed by Environment sector and Education sector</a:t>
            </a:r>
          </a:p>
        </p:txBody>
      </p:sp>
    </p:spTree>
    <p:extLst>
      <p:ext uri="{BB962C8B-B14F-4D97-AF65-F5344CB8AC3E}">
        <p14:creationId xmlns:p14="http://schemas.microsoft.com/office/powerpoint/2010/main" val="120989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D588-9564-2447-2FC9-779F245D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7" y="56782"/>
            <a:ext cx="11665689" cy="1070270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chemeClr val="accent1"/>
                </a:solidFill>
                <a:latin typeface="Arial Narrow" panose="020B0606020202030204" pitchFamily="34" charset="0"/>
              </a:rPr>
              <a:t>NeSDA 2021 – Key Takeaway #2: Rise of Integrated Portals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D9C958-0EA4-8B7D-5C44-61E1C26EF8FC}"/>
              </a:ext>
            </a:extLst>
          </p:cNvPr>
          <p:cNvCxnSpPr/>
          <p:nvPr/>
        </p:nvCxnSpPr>
        <p:spPr>
          <a:xfrm>
            <a:off x="74427" y="1190843"/>
            <a:ext cx="12106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B9E9C9-EE92-ED3B-E7DC-FB3F676C6232}"/>
              </a:ext>
            </a:extLst>
          </p:cNvPr>
          <p:cNvSpPr txBox="1"/>
          <p:nvPr/>
        </p:nvSpPr>
        <p:spPr>
          <a:xfrm>
            <a:off x="8234039" y="1447989"/>
            <a:ext cx="3780757" cy="42191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The use of </a:t>
            </a: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integrated portals has enabled States and UTs to roll-out services faster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 and </a:t>
            </a: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provide access to a greater number of e-Services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The </a:t>
            </a: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integrated portals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 provide users a unified access point for a variety of services  and </a:t>
            </a: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tie into the best practices that NeSDA encourages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Integrated portals provide intuitive navigation, uniform look and feel, unified access point for multiple services, better service availability - </a:t>
            </a: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these factors enhance overall digital experience for the users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Times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DEC8F-FA9A-2BA1-39FE-89DE9098F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07" y="1355878"/>
            <a:ext cx="7812000" cy="1465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C11828-796E-C52B-EF3E-AC4D768D232E}"/>
              </a:ext>
            </a:extLst>
          </p:cNvPr>
          <p:cNvSpPr txBox="1"/>
          <p:nvPr/>
        </p:nvSpPr>
        <p:spPr>
          <a:xfrm>
            <a:off x="576242" y="3048552"/>
            <a:ext cx="7357730" cy="378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600">
                <a:latin typeface="Arial Narrow" panose="020B0606020202030204" pitchFamily="34" charset="0"/>
                <a:cs typeface="Times" panose="02020603050405020304" pitchFamily="18" charset="0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b="1" i="1" dirty="0">
                <a:solidFill>
                  <a:prstClr val="black"/>
                </a:solidFill>
              </a:rPr>
              <a:t>Some of the notable integrated portals implemented by the States / UTs include: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E03836-A4EF-B87F-30E6-6FA6BAEFE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07" y="3481277"/>
            <a:ext cx="7812000" cy="241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1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1249</Words>
  <Application>Microsoft Office PowerPoint</Application>
  <PresentationFormat>Widescreen</PresentationFormat>
  <Paragraphs>268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MT</vt:lpstr>
      <vt:lpstr>Arial Narrow</vt:lpstr>
      <vt:lpstr>Calibri</vt:lpstr>
      <vt:lpstr>Calibri Light</vt:lpstr>
      <vt:lpstr>Segoe UI</vt:lpstr>
      <vt:lpstr>Symbol</vt:lpstr>
      <vt:lpstr>Tahoma</vt:lpstr>
      <vt:lpstr>Verdana</vt:lpstr>
      <vt:lpstr>Office Theme</vt:lpstr>
      <vt:lpstr>1_Office Theme</vt:lpstr>
      <vt:lpstr>National e-Governance Service Delivery Assessment (NeSDA)   Regional Conference | Mumbai</vt:lpstr>
      <vt:lpstr>National e-Governance Service Delivery Assessment</vt:lpstr>
      <vt:lpstr>The NeSDA Assessment Parameters</vt:lpstr>
      <vt:lpstr>The NeSDA Framework</vt:lpstr>
      <vt:lpstr>National e-Governance Service Delivery Assessment</vt:lpstr>
      <vt:lpstr>NeSDA 2021 – Key Results – State and UT Portals</vt:lpstr>
      <vt:lpstr>NeSDA 2021 – Key Results – State and UT Services Portals</vt:lpstr>
      <vt:lpstr>NeSDA 2021 – Key Takeaway #1: Increased Delivery of e-Services</vt:lpstr>
      <vt:lpstr>NeSDA 2021 – Key Takeaway #2: Rise of Integrated Portals</vt:lpstr>
      <vt:lpstr>NeSDA 2021 – Key Takeaway #3:  Improvement across Scores</vt:lpstr>
      <vt:lpstr>NeSDA 2021 – Mandatory Services Assessment (1/2)</vt:lpstr>
      <vt:lpstr>NeSDA 2021 – Mandatory Services Assessment (2/2)</vt:lpstr>
      <vt:lpstr>NeSDA 2021 </vt:lpstr>
      <vt:lpstr>NeSDA 2021 </vt:lpstr>
      <vt:lpstr>NeSDA 2021 </vt:lpstr>
      <vt:lpstr>NeSDA 2021 </vt:lpstr>
      <vt:lpstr>NeSDA 2021 – Mandatory Services Offered Online</vt:lpstr>
      <vt:lpstr>NeSDA 2021 – Total Services Offered Online</vt:lpstr>
      <vt:lpstr>NeSDA 2021 – Way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Support for Revival of Meghalaya’s Tourism Sector</dc:title>
  <dc:creator>Sinha, Yash</dc:creator>
  <cp:lastModifiedBy>Mihir Sharma</cp:lastModifiedBy>
  <cp:revision>37</cp:revision>
  <cp:lastPrinted>2022-09-27T11:33:13Z</cp:lastPrinted>
  <dcterms:created xsi:type="dcterms:W3CDTF">2022-09-22T07:52:31Z</dcterms:created>
  <dcterms:modified xsi:type="dcterms:W3CDTF">2023-01-18T07:34:31Z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2022-09-22T00:00:00Z</vt:filetime>
  </property>
</Properties>
</file>