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2" r:id="rId7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69" d="100"/>
          <a:sy n="69" d="100"/>
        </p:scale>
        <p:origin x="9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2"/>
          <p:cNvSpPr txBox="1"/>
          <p:nvPr/>
        </p:nvSpPr>
        <p:spPr>
          <a:xfrm>
            <a:off x="5478160" y="4363176"/>
            <a:ext cx="9948241" cy="1865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ts val="7700"/>
              </a:lnSpc>
              <a:defRPr sz="3600">
                <a:latin typeface="DM Sans Bold"/>
                <a:ea typeface="DM Sans Bold"/>
                <a:cs typeface="DM Sans Bold"/>
                <a:sym typeface="DM Sans Bold"/>
              </a:defRPr>
            </a:pPr>
            <a:endParaRPr/>
          </a:p>
        </p:txBody>
      </p:sp>
      <p:sp>
        <p:nvSpPr>
          <p:cNvPr id="95" name="TextBox 8"/>
          <p:cNvSpPr txBox="1"/>
          <p:nvPr/>
        </p:nvSpPr>
        <p:spPr>
          <a:xfrm>
            <a:off x="8756985" y="3646964"/>
            <a:ext cx="8715587" cy="47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3300"/>
              </a:lnSpc>
              <a:defRPr sz="4800" b="1"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r>
              <a:t>TRUECOPY CREDENTIALS 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8171" y="1662279"/>
            <a:ext cx="11500875" cy="6873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1094" y="376272"/>
            <a:ext cx="1370363" cy="13703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" name="Group 3"/>
          <p:cNvGrpSpPr/>
          <p:nvPr/>
        </p:nvGrpSpPr>
        <p:grpSpPr>
          <a:xfrm>
            <a:off x="-4201226" y="-4661668"/>
            <a:ext cx="10806422" cy="12070174"/>
            <a:chOff x="0" y="0"/>
            <a:chExt cx="10806421" cy="10806421"/>
          </a:xfrm>
        </p:grpSpPr>
        <p:sp>
          <p:nvSpPr>
            <p:cNvPr id="98" name="AutoShape 4"/>
            <p:cNvSpPr/>
            <p:nvPr/>
          </p:nvSpPr>
          <p:spPr>
            <a:xfrm rot="2700000">
              <a:off x="4231555" y="-1468477"/>
              <a:ext cx="970632" cy="12370695"/>
            </a:xfrm>
            <a:prstGeom prst="rect">
              <a:avLst/>
            </a:prstGeom>
            <a:solidFill>
              <a:srgbClr val="FF5757">
                <a:alpha val="6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t">
              <a:noAutofit/>
            </a:bodyPr>
            <a:lstStyle/>
            <a:p>
              <a:pPr defTabSz="1371600">
                <a:defRPr sz="2600"/>
              </a:pPr>
              <a:endParaRPr/>
            </a:p>
          </p:txBody>
        </p:sp>
        <p:sp>
          <p:nvSpPr>
            <p:cNvPr id="99" name="AutoShape 5"/>
            <p:cNvSpPr/>
            <p:nvPr/>
          </p:nvSpPr>
          <p:spPr>
            <a:xfrm rot="2700000">
              <a:off x="4917895" y="-782137"/>
              <a:ext cx="970632" cy="12370696"/>
            </a:xfrm>
            <a:prstGeom prst="rect">
              <a:avLst/>
            </a:prstGeom>
            <a:solidFill>
              <a:srgbClr val="FF5757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t">
              <a:noAutofit/>
            </a:bodyPr>
            <a:lstStyle/>
            <a:p>
              <a:pPr defTabSz="1371600">
                <a:defRPr sz="2600"/>
              </a:pPr>
              <a:endParaRPr/>
            </a:p>
          </p:txBody>
        </p:sp>
        <p:sp>
          <p:nvSpPr>
            <p:cNvPr id="100" name="AutoShape 6"/>
            <p:cNvSpPr/>
            <p:nvPr/>
          </p:nvSpPr>
          <p:spPr>
            <a:xfrm rot="2700000">
              <a:off x="5604235" y="-95797"/>
              <a:ext cx="970632" cy="12370696"/>
            </a:xfrm>
            <a:prstGeom prst="rect">
              <a:avLst/>
            </a:prstGeom>
            <a:solidFill>
              <a:srgbClr val="FF5757">
                <a:alpha val="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8579" tIns="68579" rIns="68579" bIns="68579" numCol="1" anchor="t">
              <a:noAutofit/>
            </a:bodyPr>
            <a:lstStyle/>
            <a:p>
              <a:pPr defTabSz="1371600">
                <a:defRPr sz="2600"/>
              </a:pPr>
              <a:endParaRPr/>
            </a:p>
          </p:txBody>
        </p:sp>
      </p:grpSp>
      <p:pic>
        <p:nvPicPr>
          <p:cNvPr id="102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345" y="8631005"/>
            <a:ext cx="3290514" cy="917548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Mentored Company"/>
          <p:cNvSpPr txBox="1"/>
          <p:nvPr/>
        </p:nvSpPr>
        <p:spPr>
          <a:xfrm>
            <a:off x="14448173" y="8835009"/>
            <a:ext cx="2788306" cy="43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r>
              <a:rPr dirty="0"/>
              <a:t>Mentored Company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2"/>
          <p:cNvGrpSpPr/>
          <p:nvPr/>
        </p:nvGrpSpPr>
        <p:grpSpPr>
          <a:xfrm>
            <a:off x="-3765059" y="-309298"/>
            <a:ext cx="7530115" cy="10905595"/>
            <a:chOff x="0" y="0"/>
            <a:chExt cx="7530114" cy="10905593"/>
          </a:xfrm>
        </p:grpSpPr>
        <p:sp>
          <p:nvSpPr>
            <p:cNvPr id="105" name="AutoShape 3"/>
            <p:cNvSpPr/>
            <p:nvPr/>
          </p:nvSpPr>
          <p:spPr>
            <a:xfrm>
              <a:off x="4963086" y="-1"/>
              <a:ext cx="855677" cy="10905595"/>
            </a:xfrm>
            <a:prstGeom prst="rect">
              <a:avLst/>
            </a:prstGeom>
            <a:solidFill>
              <a:srgbClr val="FF5757">
                <a:alpha val="6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AutoShape 4"/>
            <p:cNvSpPr/>
            <p:nvPr/>
          </p:nvSpPr>
          <p:spPr>
            <a:xfrm>
              <a:off x="5818761" y="-1"/>
              <a:ext cx="855677" cy="10905595"/>
            </a:xfrm>
            <a:prstGeom prst="rect">
              <a:avLst/>
            </a:prstGeom>
            <a:solidFill>
              <a:srgbClr val="FF5757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AutoShape 5"/>
            <p:cNvSpPr/>
            <p:nvPr/>
          </p:nvSpPr>
          <p:spPr>
            <a:xfrm>
              <a:off x="6674438" y="-1"/>
              <a:ext cx="855677" cy="10905595"/>
            </a:xfrm>
            <a:prstGeom prst="rect">
              <a:avLst/>
            </a:prstGeom>
            <a:solidFill>
              <a:srgbClr val="FF5757">
                <a:alpha val="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AutoShape 6"/>
            <p:cNvSpPr/>
            <p:nvPr/>
          </p:nvSpPr>
          <p:spPr>
            <a:xfrm>
              <a:off x="-1" y="280686"/>
              <a:ext cx="4963088" cy="10287001"/>
            </a:xfrm>
            <a:prstGeom prst="rect">
              <a:avLst/>
            </a:prstGeom>
            <a:solidFill>
              <a:srgbClr val="FF57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637" y="56364"/>
            <a:ext cx="1370364" cy="137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59" y="3283340"/>
            <a:ext cx="7530115" cy="427990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Based in Pune, serving clients pan India.…"/>
          <p:cNvSpPr txBox="1"/>
          <p:nvPr/>
        </p:nvSpPr>
        <p:spPr>
          <a:xfrm>
            <a:off x="9170931" y="2618246"/>
            <a:ext cx="7794932" cy="7020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3153" lvl="1" indent="-351576" algn="just">
              <a:lnSpc>
                <a:spcPts val="3900"/>
              </a:lnSpc>
              <a:buSzPct val="100000"/>
              <a:buFont typeface="Arial"/>
              <a:buChar char="•"/>
              <a:defRPr sz="3200" spc="-87">
                <a:latin typeface="Glacial Indifference"/>
                <a:ea typeface="Glacial Indifference"/>
                <a:cs typeface="Glacial Indifference"/>
                <a:sym typeface="Glacial Indifference"/>
              </a:defRPr>
            </a:pPr>
            <a:r>
              <a:t>Based in Pune, serving clients pan India.</a:t>
            </a:r>
          </a:p>
          <a:p>
            <a:pPr algn="just">
              <a:lnSpc>
                <a:spcPts val="3900"/>
              </a:lnSpc>
              <a:defRPr sz="3200" spc="-87">
                <a:latin typeface="Glacial Indifference"/>
                <a:ea typeface="Glacial Indifference"/>
                <a:cs typeface="Glacial Indifference"/>
                <a:sym typeface="Glacial Indifference"/>
              </a:defRPr>
            </a:pPr>
            <a:endParaRPr/>
          </a:p>
          <a:p>
            <a:pPr marL="703153" lvl="1" indent="-351576" algn="just">
              <a:lnSpc>
                <a:spcPts val="3900"/>
              </a:lnSpc>
              <a:buSzPct val="100000"/>
              <a:buFont typeface="Arial"/>
              <a:buChar char="•"/>
              <a:defRPr sz="3200" spc="-87">
                <a:latin typeface="Glacial Indifference"/>
                <a:ea typeface="Glacial Indifference"/>
                <a:cs typeface="Glacial Indifference"/>
                <a:sym typeface="Glacial Indifference"/>
              </a:defRPr>
            </a:pPr>
            <a:r>
              <a:t>Digital Signature solutions as a means to secure documents, automate signatures, streamline business operations.</a:t>
            </a:r>
          </a:p>
          <a:p>
            <a:pPr algn="just">
              <a:lnSpc>
                <a:spcPts val="3900"/>
              </a:lnSpc>
              <a:defRPr sz="3200" spc="-87">
                <a:latin typeface="Glacial Indifference"/>
                <a:ea typeface="Glacial Indifference"/>
                <a:cs typeface="Glacial Indifference"/>
                <a:sym typeface="Glacial Indifference"/>
              </a:defRPr>
            </a:pPr>
            <a:endParaRPr/>
          </a:p>
          <a:p>
            <a:pPr marL="703153" lvl="1" indent="-351576" algn="just">
              <a:lnSpc>
                <a:spcPts val="3900"/>
              </a:lnSpc>
              <a:buSzPct val="100000"/>
              <a:buFont typeface="Arial"/>
              <a:buChar char="•"/>
              <a:defRPr sz="3200" spc="-87">
                <a:latin typeface="Glacial Indifference Bold"/>
                <a:ea typeface="Glacial Indifference Bold"/>
                <a:cs typeface="Glacial Indifference Bold"/>
                <a:sym typeface="Glacial Indifference Bold"/>
              </a:defRPr>
            </a:pPr>
            <a:r>
              <a:t>1600+ companies</a:t>
            </a:r>
            <a:r>
              <a:rPr>
                <a:latin typeface="Glacial Indifference"/>
                <a:ea typeface="Glacial Indifference"/>
                <a:cs typeface="Glacial Indifference"/>
                <a:sym typeface="Glacial Indifference"/>
              </a:rPr>
              <a:t> trust Truecopy with their signing requirements.</a:t>
            </a:r>
          </a:p>
          <a:p>
            <a:pPr marL="703153" lvl="1" indent="-351576" algn="just">
              <a:lnSpc>
                <a:spcPts val="3900"/>
              </a:lnSpc>
              <a:buSzPct val="100000"/>
              <a:buFont typeface="Arial"/>
              <a:buChar char="•"/>
              <a:defRPr sz="3200" spc="-87">
                <a:latin typeface="Glacial Indifference Bold"/>
                <a:ea typeface="Glacial Indifference Bold"/>
                <a:cs typeface="Glacial Indifference Bold"/>
                <a:sym typeface="Glacial Indifference Bold"/>
              </a:defRPr>
            </a:pPr>
            <a:endParaRPr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03153" lvl="1" indent="-351576" algn="just">
              <a:lnSpc>
                <a:spcPts val="3900"/>
              </a:lnSpc>
              <a:buSzPct val="100000"/>
              <a:buFont typeface="Arial"/>
              <a:buChar char="•"/>
              <a:defRPr sz="3200" spc="-87">
                <a:latin typeface="Glacial Indifference Bold"/>
                <a:ea typeface="Glacial Indifference Bold"/>
                <a:cs typeface="Glacial Indifference Bold"/>
                <a:sym typeface="Glacial Indifference Bold"/>
              </a:defRPr>
            </a:pPr>
            <a:r>
              <a:rPr>
                <a:latin typeface="Glacial Indifference"/>
                <a:ea typeface="Glacial Indifference"/>
                <a:cs typeface="Glacial Indifference"/>
                <a:sym typeface="Glacial Indifference"/>
              </a:rPr>
              <a:t>Billion+ signatures done.</a:t>
            </a:r>
          </a:p>
          <a:p>
            <a:pPr algn="just">
              <a:lnSpc>
                <a:spcPts val="3900"/>
              </a:lnSpc>
              <a:defRPr sz="3200" spc="-87">
                <a:latin typeface="Glacial Indifference Bold"/>
                <a:ea typeface="Glacial Indifference Bold"/>
                <a:cs typeface="Glacial Indifference Bold"/>
                <a:sym typeface="Glacial Indifference Bold"/>
              </a:defRPr>
            </a:pPr>
            <a:endParaRPr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03153" lvl="1" indent="-351576" algn="just">
              <a:lnSpc>
                <a:spcPts val="3900"/>
              </a:lnSpc>
              <a:buSzPct val="100000"/>
              <a:buFont typeface="Arial"/>
              <a:buChar char="•"/>
              <a:defRPr sz="3200" spc="-87">
                <a:latin typeface="Glacial Indifference Bold"/>
                <a:ea typeface="Glacial Indifference Bold"/>
                <a:cs typeface="Glacial Indifference Bold"/>
                <a:sym typeface="Glacial Indifference Bold"/>
              </a:defRPr>
            </a:pPr>
            <a:r>
              <a:rPr>
                <a:latin typeface="Glacial Indifference"/>
                <a:ea typeface="Glacial Indifference"/>
                <a:cs typeface="Glacial Indifference"/>
                <a:sym typeface="Glacial Indifference"/>
              </a:rPr>
              <a:t>Eliminate paper; Save trees; Protect the environment.</a:t>
            </a:r>
          </a:p>
        </p:txBody>
      </p:sp>
      <p:sp>
        <p:nvSpPr>
          <p:cNvPr id="113" name="TextBox 2"/>
          <p:cNvSpPr txBox="1"/>
          <p:nvPr/>
        </p:nvSpPr>
        <p:spPr>
          <a:xfrm>
            <a:off x="4323003" y="738862"/>
            <a:ext cx="14660526" cy="106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71600">
              <a:lnSpc>
                <a:spcPts val="9000"/>
              </a:lnSpc>
              <a:defRPr sz="5000" spc="237">
                <a:solidFill>
                  <a:srgbClr val="49403C"/>
                </a:solidFill>
                <a:latin typeface="Saira Black"/>
                <a:ea typeface="Saira Black"/>
                <a:cs typeface="Saira Black"/>
                <a:sym typeface="Saira Black"/>
              </a:defRPr>
            </a:lvl1pPr>
          </a:lstStyle>
          <a:p>
            <a:r>
              <a:t>WHO WE ARE</a:t>
            </a:r>
          </a:p>
        </p:txBody>
      </p:sp>
      <p:pic>
        <p:nvPicPr>
          <p:cNvPr id="114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22172">
            <a:off x="8429458" y="592113"/>
            <a:ext cx="1027066" cy="8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AutoShape 6"/>
          <p:cNvSpPr/>
          <p:nvPr/>
        </p:nvSpPr>
        <p:spPr>
          <a:xfrm>
            <a:off x="6359207" y="12928"/>
            <a:ext cx="12225671" cy="10261145"/>
          </a:xfrm>
          <a:prstGeom prst="rect">
            <a:avLst/>
          </a:prstGeom>
          <a:solidFill>
            <a:srgbClr val="FF5757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2">
            <a:alphaModFix amt="27000"/>
          </a:blip>
          <a:srcRect l="12410" r="12410"/>
          <a:stretch>
            <a:fillRect/>
          </a:stretch>
        </p:blipFill>
        <p:spPr>
          <a:xfrm>
            <a:off x="6359208" y="0"/>
            <a:ext cx="12225669" cy="1083465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8"/>
          <p:cNvSpPr txBox="1"/>
          <p:nvPr/>
        </p:nvSpPr>
        <p:spPr>
          <a:xfrm>
            <a:off x="1028699" y="1332501"/>
            <a:ext cx="4991148" cy="2546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7000"/>
              </a:lnSpc>
              <a:defRPr sz="5400" spc="162">
                <a:solidFill>
                  <a:srgbClr val="49403C"/>
                </a:solidFill>
                <a:latin typeface="Saira Bold Bold"/>
                <a:ea typeface="Saira Bold Bold"/>
                <a:cs typeface="Saira Bold Bold"/>
                <a:sym typeface="Saira Bold Bold"/>
              </a:defRPr>
            </a:pPr>
            <a:r>
              <a:rPr dirty="0"/>
              <a:t>OUR MISSION</a:t>
            </a:r>
          </a:p>
          <a:p>
            <a:pPr>
              <a:lnSpc>
                <a:spcPts val="7000"/>
              </a:lnSpc>
              <a:defRPr sz="5400" spc="162">
                <a:solidFill>
                  <a:srgbClr val="49403C"/>
                </a:solidFill>
                <a:latin typeface="Saira Bold Bold"/>
                <a:ea typeface="Saira Bold Bold"/>
                <a:cs typeface="Saira Bold Bold"/>
                <a:sym typeface="Saira Bold Bold"/>
              </a:defRPr>
            </a:pPr>
            <a:r>
              <a:rPr dirty="0"/>
              <a:t> </a:t>
            </a:r>
          </a:p>
        </p:txBody>
      </p:sp>
      <p:sp>
        <p:nvSpPr>
          <p:cNvPr id="123" name="TextBox 9"/>
          <p:cNvSpPr txBox="1"/>
          <p:nvPr/>
        </p:nvSpPr>
        <p:spPr>
          <a:xfrm>
            <a:off x="7674578" y="1861185"/>
            <a:ext cx="9275335" cy="629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6200"/>
              </a:lnSpc>
              <a:defRPr sz="5100" spc="306">
                <a:solidFill>
                  <a:srgbClr val="FFEFD6"/>
                </a:solidFill>
                <a:latin typeface="Saira Medium"/>
                <a:ea typeface="Saira Medium"/>
                <a:cs typeface="Saira Medium"/>
                <a:sym typeface="Saira Medium"/>
              </a:defRPr>
            </a:lvl1pPr>
          </a:lstStyle>
          <a:p>
            <a:r>
              <a:t>TO BUILD A DIGITAL SIGNATURE PLATFORM OF CHOICE FOR ORGANIZATIONS TO ISSUE AND EXCHANGE AUTHENTICATED DOCUMENTS IN A SECURE WAY GLOBALLY.</a:t>
            </a:r>
          </a:p>
        </p:txBody>
      </p:sp>
      <p:pic>
        <p:nvPicPr>
          <p:cNvPr id="124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5032" y="0"/>
            <a:ext cx="1642968" cy="164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8" descr="Picture 18">
            <a:extLst>
              <a:ext uri="{FF2B5EF4-FFF2-40B4-BE49-F238E27FC236}">
                <a16:creationId xmlns:a16="http://schemas.microsoft.com/office/drawing/2014/main" id="{1BBE4AAD-EDF4-DB69-EEEC-57C9B20B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22172">
            <a:off x="175805" y="903000"/>
            <a:ext cx="1027066" cy="8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2"/>
          <p:cNvGrpSpPr/>
          <p:nvPr/>
        </p:nvGrpSpPr>
        <p:grpSpPr>
          <a:xfrm>
            <a:off x="-4338243" y="-309298"/>
            <a:ext cx="7530115" cy="10905595"/>
            <a:chOff x="0" y="0"/>
            <a:chExt cx="7530114" cy="10905593"/>
          </a:xfrm>
        </p:grpSpPr>
        <p:sp>
          <p:nvSpPr>
            <p:cNvPr id="126" name="AutoShape 3"/>
            <p:cNvSpPr/>
            <p:nvPr/>
          </p:nvSpPr>
          <p:spPr>
            <a:xfrm>
              <a:off x="4963086" y="-1"/>
              <a:ext cx="855677" cy="10905595"/>
            </a:xfrm>
            <a:prstGeom prst="rect">
              <a:avLst/>
            </a:prstGeom>
            <a:solidFill>
              <a:srgbClr val="FF5757">
                <a:alpha val="6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AutoShape 4"/>
            <p:cNvSpPr/>
            <p:nvPr/>
          </p:nvSpPr>
          <p:spPr>
            <a:xfrm>
              <a:off x="5818761" y="-1"/>
              <a:ext cx="855677" cy="10905595"/>
            </a:xfrm>
            <a:prstGeom prst="rect">
              <a:avLst/>
            </a:prstGeom>
            <a:solidFill>
              <a:srgbClr val="FF5757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AutoShape 5"/>
            <p:cNvSpPr/>
            <p:nvPr/>
          </p:nvSpPr>
          <p:spPr>
            <a:xfrm>
              <a:off x="6674438" y="-1"/>
              <a:ext cx="855677" cy="10905595"/>
            </a:xfrm>
            <a:prstGeom prst="rect">
              <a:avLst/>
            </a:prstGeom>
            <a:solidFill>
              <a:srgbClr val="FF5757">
                <a:alpha val="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AutoShape 6"/>
            <p:cNvSpPr/>
            <p:nvPr/>
          </p:nvSpPr>
          <p:spPr>
            <a:xfrm>
              <a:off x="-1" y="280686"/>
              <a:ext cx="4963088" cy="10287001"/>
            </a:xfrm>
            <a:prstGeom prst="rect">
              <a:avLst/>
            </a:prstGeom>
            <a:solidFill>
              <a:srgbClr val="FF57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31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7637" y="56364"/>
            <a:ext cx="1370364" cy="137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9" descr="Picture 9"/>
          <p:cNvPicPr>
            <a:picLocks noChangeAspect="1"/>
          </p:cNvPicPr>
          <p:nvPr/>
        </p:nvPicPr>
        <p:blipFill>
          <a:blip r:embed="rId3"/>
          <a:srcRect l="13731" r="13067"/>
          <a:stretch>
            <a:fillRect/>
          </a:stretch>
        </p:blipFill>
        <p:spPr>
          <a:xfrm>
            <a:off x="3172822" y="1426726"/>
            <a:ext cx="8218990" cy="631438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10"/>
          <p:cNvSpPr txBox="1"/>
          <p:nvPr/>
        </p:nvSpPr>
        <p:spPr>
          <a:xfrm>
            <a:off x="3788405" y="288990"/>
            <a:ext cx="8006765" cy="84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800"/>
              </a:lnSpc>
              <a:defRPr sz="5200" spc="156">
                <a:solidFill>
                  <a:srgbClr val="49403C"/>
                </a:solidFill>
                <a:latin typeface="Saira Bold Bold"/>
                <a:ea typeface="Saira Bold Bold"/>
                <a:cs typeface="Saira Bold Bold"/>
                <a:sym typeface="Saira Bold Bold"/>
              </a:defRPr>
            </a:lvl1pPr>
          </a:lstStyle>
          <a:p>
            <a:r>
              <a:t>Verticals Served</a:t>
            </a:r>
          </a:p>
        </p:txBody>
      </p:sp>
      <p:sp>
        <p:nvSpPr>
          <p:cNvPr id="134" name="TextBox 11"/>
          <p:cNvSpPr txBox="1"/>
          <p:nvPr/>
        </p:nvSpPr>
        <p:spPr>
          <a:xfrm>
            <a:off x="11261897" y="627244"/>
            <a:ext cx="6816553" cy="8883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Government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Manufacturing/OEM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Finserv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FMCG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Education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Infotech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Automotive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Chemicals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Construction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FMCD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Logistics/Packaging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Natural Resources</a:t>
            </a:r>
          </a:p>
          <a:p>
            <a:pPr marL="777240" lvl="1" indent="-388620">
              <a:lnSpc>
                <a:spcPts val="5400"/>
              </a:lnSpc>
              <a:buSzPct val="100000"/>
              <a:buFont typeface="Arial"/>
              <a:buChar char="•"/>
              <a:defRPr sz="3600" spc="36">
                <a:solidFill>
                  <a:srgbClr val="49403C"/>
                </a:solidFill>
                <a:latin typeface="Saira Medium Bold"/>
                <a:ea typeface="Saira Medium Bold"/>
                <a:cs typeface="Saira Medium Bold"/>
                <a:sym typeface="Saira Medium Bold"/>
              </a:defRPr>
            </a:pPr>
            <a:r>
              <a:t>Textiles</a:t>
            </a:r>
          </a:p>
        </p:txBody>
      </p:sp>
      <p:pic>
        <p:nvPicPr>
          <p:cNvPr id="2" name="Picture 18" descr="Picture 18">
            <a:extLst>
              <a:ext uri="{FF2B5EF4-FFF2-40B4-BE49-F238E27FC236}">
                <a16:creationId xmlns:a16="http://schemas.microsoft.com/office/drawing/2014/main" id="{34256DEC-3C7E-B3B7-A65A-549D01C7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22172">
            <a:off x="2783116" y="63772"/>
            <a:ext cx="1027066" cy="85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38243" y="-309297"/>
            <a:ext cx="7530115" cy="10905593"/>
            <a:chOff x="0" y="0"/>
            <a:chExt cx="10040154" cy="14540791"/>
          </a:xfrm>
        </p:grpSpPr>
        <p:sp>
          <p:nvSpPr>
            <p:cNvPr id="3" name="AutoShape 3"/>
            <p:cNvSpPr/>
            <p:nvPr/>
          </p:nvSpPr>
          <p:spPr>
            <a:xfrm>
              <a:off x="6617449" y="0"/>
              <a:ext cx="1140902" cy="14540791"/>
            </a:xfrm>
            <a:prstGeom prst="rect">
              <a:avLst/>
            </a:prstGeom>
            <a:solidFill>
              <a:srgbClr val="FF5757">
                <a:alpha val="69804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7758350" y="0"/>
              <a:ext cx="1140902" cy="14540791"/>
            </a:xfrm>
            <a:prstGeom prst="rect">
              <a:avLst/>
            </a:prstGeom>
            <a:solidFill>
              <a:srgbClr val="FF5757">
                <a:alpha val="40000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899252" y="0"/>
              <a:ext cx="1140902" cy="14540791"/>
            </a:xfrm>
            <a:prstGeom prst="rect">
              <a:avLst/>
            </a:prstGeom>
            <a:solidFill>
              <a:srgbClr val="FF5757">
                <a:alpha val="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374249"/>
              <a:ext cx="6617449" cy="13716000"/>
            </a:xfrm>
            <a:prstGeom prst="rect">
              <a:avLst/>
            </a:prstGeom>
            <a:solidFill>
              <a:srgbClr val="FF575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17637" y="56364"/>
            <a:ext cx="1370363" cy="13703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99225" y="346140"/>
            <a:ext cx="4089779" cy="12972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88406" y="2717056"/>
            <a:ext cx="2068890" cy="18025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23465" y="2988367"/>
            <a:ext cx="1581150" cy="15811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96735" y="2876039"/>
            <a:ext cx="1796870" cy="17968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125177" y="3286670"/>
            <a:ext cx="1339986" cy="6632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88406" y="6821532"/>
            <a:ext cx="2068890" cy="13783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446645" y="6203743"/>
            <a:ext cx="1697355" cy="2057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052712" y="6411997"/>
            <a:ext cx="1640893" cy="16408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744480" y="6267016"/>
            <a:ext cx="1441647" cy="180770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788406" y="288990"/>
            <a:ext cx="8006764" cy="847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5231" spc="156">
                <a:solidFill>
                  <a:srgbClr val="49403C"/>
                </a:solidFill>
                <a:latin typeface="Saira Bold"/>
              </a:rPr>
              <a:t>TRUESigner ONE for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07943" y="4529823"/>
            <a:ext cx="4229816" cy="10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TRUESigner Enterprise  </a:t>
            </a:r>
          </a:p>
          <a:p>
            <a:pPr marL="0" lvl="1" indent="0" algn="ctr">
              <a:lnSpc>
                <a:spcPts val="4393"/>
              </a:lnSpc>
              <a:spcBef>
                <a:spcPct val="0"/>
              </a:spcBef>
            </a:pPr>
            <a:endParaRPr lang="en-US" sz="2196" spc="21">
              <a:solidFill>
                <a:srgbClr val="49403C"/>
              </a:solidFill>
              <a:latin typeface="Saira Medium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04001" y="4591036"/>
            <a:ext cx="4229816" cy="10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TRUESigner ONE </a:t>
            </a:r>
          </a:p>
          <a:p>
            <a:pPr marL="0" lvl="1" indent="0" algn="ctr">
              <a:lnSpc>
                <a:spcPts val="4393"/>
              </a:lnSpc>
              <a:spcBef>
                <a:spcPct val="0"/>
              </a:spcBef>
            </a:pPr>
            <a:endParaRPr lang="en-US" sz="2196" spc="21">
              <a:solidFill>
                <a:srgbClr val="49403C"/>
              </a:solidFill>
              <a:latin typeface="Saira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433768" y="4724386"/>
            <a:ext cx="2749793" cy="147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Seamless integration with SAP </a:t>
            </a:r>
          </a:p>
          <a:p>
            <a:pPr marL="0" lvl="1" indent="0" algn="ctr">
              <a:lnSpc>
                <a:spcPts val="2987"/>
              </a:lnSpc>
            </a:pPr>
            <a:endParaRPr lang="en-US" sz="2196" spc="21">
              <a:solidFill>
                <a:srgbClr val="49403C"/>
              </a:solidFill>
              <a:latin typeface="Saira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853554" y="2625499"/>
            <a:ext cx="2676347" cy="167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38"/>
              </a:lnSpc>
              <a:spcBef>
                <a:spcPct val="0"/>
              </a:spcBef>
            </a:pPr>
            <a:r>
              <a:rPr lang="en-US" sz="8941" spc="-187">
                <a:solidFill>
                  <a:srgbClr val="49403C"/>
                </a:solidFill>
                <a:latin typeface="Saira Black Bold Italics"/>
              </a:rPr>
              <a:t>5 Lac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87040" y="4481477"/>
            <a:ext cx="3587993" cy="147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5,00,000 documents signatures from SAP per month </a:t>
            </a:r>
          </a:p>
          <a:p>
            <a:pPr marL="0" lvl="1" indent="0" algn="ctr">
              <a:lnSpc>
                <a:spcPts val="2987"/>
              </a:lnSpc>
            </a:pPr>
            <a:endParaRPr lang="en-US" sz="2196" spc="21">
              <a:solidFill>
                <a:srgbClr val="49403C"/>
              </a:solidFill>
              <a:latin typeface="Saira Mediu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07943" y="8209456"/>
            <a:ext cx="4229816" cy="1055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3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Unlimited users  </a:t>
            </a:r>
          </a:p>
          <a:p>
            <a:pPr marL="0" lvl="1" indent="0" algn="ctr">
              <a:lnSpc>
                <a:spcPts val="4393"/>
              </a:lnSpc>
              <a:spcBef>
                <a:spcPct val="0"/>
              </a:spcBef>
            </a:pPr>
            <a:endParaRPr lang="en-US" sz="2196" spc="21">
              <a:solidFill>
                <a:srgbClr val="49403C"/>
              </a:solidFill>
              <a:latin typeface="Saira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404001" y="8333281"/>
            <a:ext cx="4229816" cy="114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9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Digital signing of all </a:t>
            </a:r>
          </a:p>
          <a:p>
            <a:pPr algn="ctr">
              <a:lnSpc>
                <a:spcPts val="3009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HR Documents   </a:t>
            </a:r>
          </a:p>
          <a:p>
            <a:pPr marL="0" lvl="1" indent="0" algn="ctr">
              <a:lnSpc>
                <a:spcPts val="3009"/>
              </a:lnSpc>
            </a:pPr>
            <a:endParaRPr lang="en-US" sz="2196" spc="21">
              <a:solidFill>
                <a:srgbClr val="49403C"/>
              </a:solidFill>
              <a:latin typeface="Saira Medium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406779" y="8271965"/>
            <a:ext cx="2776782" cy="114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9"/>
              </a:lnSpc>
            </a:pPr>
            <a:r>
              <a:rPr lang="en-US" sz="2196" spc="21" dirty="0">
                <a:solidFill>
                  <a:srgbClr val="49403C"/>
                </a:solidFill>
                <a:latin typeface="Saira Medium"/>
              </a:rPr>
              <a:t>Bulk upload of documents</a:t>
            </a:r>
          </a:p>
          <a:p>
            <a:pPr marL="0" lvl="1" indent="0" algn="ctr">
              <a:lnSpc>
                <a:spcPts val="3009"/>
              </a:lnSpc>
            </a:pPr>
            <a:endParaRPr lang="en-US" sz="2196" spc="21" dirty="0">
              <a:solidFill>
                <a:srgbClr val="49403C"/>
              </a:solidFill>
              <a:latin typeface="Saira Mediu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671307" y="8342806"/>
            <a:ext cx="3587993" cy="73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196" spc="21">
                <a:solidFill>
                  <a:srgbClr val="49403C"/>
                </a:solidFill>
                <a:latin typeface="Saira Medium"/>
              </a:rPr>
              <a:t>Paperless organization </a:t>
            </a:r>
          </a:p>
          <a:p>
            <a:pPr marL="0" lvl="1" indent="0" algn="ctr">
              <a:lnSpc>
                <a:spcPts val="2987"/>
              </a:lnSpc>
            </a:pPr>
            <a:endParaRPr lang="en-US" sz="2196" spc="21">
              <a:solidFill>
                <a:srgbClr val="49403C"/>
              </a:solidFill>
              <a:latin typeface="Saira Medium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8780" y="-309297"/>
            <a:ext cx="5319751" cy="10905593"/>
            <a:chOff x="0" y="0"/>
            <a:chExt cx="7093001" cy="14540791"/>
          </a:xfrm>
        </p:grpSpPr>
        <p:sp>
          <p:nvSpPr>
            <p:cNvPr id="3" name="AutoShape 3"/>
            <p:cNvSpPr/>
            <p:nvPr/>
          </p:nvSpPr>
          <p:spPr>
            <a:xfrm>
              <a:off x="0" y="412395"/>
              <a:ext cx="3670296" cy="13716000"/>
            </a:xfrm>
            <a:prstGeom prst="rect">
              <a:avLst/>
            </a:prstGeom>
            <a:solidFill>
              <a:srgbClr val="FF5757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3670296" y="0"/>
              <a:ext cx="1140902" cy="14540791"/>
            </a:xfrm>
            <a:prstGeom prst="rect">
              <a:avLst/>
            </a:prstGeom>
            <a:solidFill>
              <a:srgbClr val="FF5757">
                <a:alpha val="6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4811198" y="0"/>
              <a:ext cx="1140902" cy="14540791"/>
            </a:xfrm>
            <a:prstGeom prst="rect">
              <a:avLst/>
            </a:prstGeom>
            <a:solidFill>
              <a:srgbClr val="FF5757">
                <a:alpha val="40000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5952100" y="0"/>
              <a:ext cx="1140902" cy="14540791"/>
            </a:xfrm>
            <a:prstGeom prst="rect">
              <a:avLst/>
            </a:prstGeom>
            <a:solidFill>
              <a:srgbClr val="FF5757">
                <a:alpha val="9804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836" y="207216"/>
            <a:ext cx="1816153" cy="18161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83026" y="6565662"/>
            <a:ext cx="4823314" cy="311323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60971" y="2520949"/>
            <a:ext cx="12573878" cy="386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1"/>
              </a:lnSpc>
            </a:pPr>
            <a:r>
              <a:rPr lang="en-US" sz="6792" dirty="0">
                <a:solidFill>
                  <a:srgbClr val="49403C"/>
                </a:solidFill>
                <a:latin typeface="Saira Bold"/>
              </a:rPr>
              <a:t>FIRESIDE CHAT WITH </a:t>
            </a:r>
          </a:p>
          <a:p>
            <a:pPr>
              <a:lnSpc>
                <a:spcPts val="7471"/>
              </a:lnSpc>
            </a:pPr>
            <a:r>
              <a:rPr lang="en-US" sz="6792" dirty="0">
                <a:solidFill>
                  <a:srgbClr val="0D47A1"/>
                </a:solidFill>
                <a:latin typeface="Saira Black"/>
              </a:rPr>
              <a:t>MR. KHUSHRU MISTRY</a:t>
            </a:r>
          </a:p>
          <a:p>
            <a:pPr>
              <a:lnSpc>
                <a:spcPts val="7471"/>
              </a:lnSpc>
            </a:pPr>
            <a:r>
              <a:rPr lang="en-US" sz="6792" dirty="0">
                <a:solidFill>
                  <a:srgbClr val="0D47A1"/>
                </a:solidFill>
                <a:latin typeface="Saira Bold"/>
              </a:rPr>
              <a:t>CIO &amp; SVP, </a:t>
            </a:r>
          </a:p>
          <a:p>
            <a:pPr>
              <a:lnSpc>
                <a:spcPts val="7471"/>
              </a:lnSpc>
            </a:pPr>
            <a:r>
              <a:rPr lang="en-US" sz="6792" dirty="0">
                <a:solidFill>
                  <a:srgbClr val="0D47A1"/>
                </a:solidFill>
                <a:latin typeface="Saira Black"/>
              </a:rPr>
              <a:t>EUREKA FORBES LTD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9147" y="8956011"/>
            <a:ext cx="3058871" cy="9702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151</Words>
  <Application>Microsoft Macintosh PowerPoint</Application>
  <PresentationFormat>Custom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DM Sans</vt:lpstr>
      <vt:lpstr>DM Sans Bold</vt:lpstr>
      <vt:lpstr>Glacial Indifference</vt:lpstr>
      <vt:lpstr>Glacial Indifference Bold</vt:lpstr>
      <vt:lpstr>Saira Black</vt:lpstr>
      <vt:lpstr>Saira Black Bold Italics</vt:lpstr>
      <vt:lpstr>Saira Bold</vt:lpstr>
      <vt:lpstr>Saira Bold Bold</vt:lpstr>
      <vt:lpstr>Saira Medium</vt:lpstr>
      <vt:lpstr>Saira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Sonia Soman</cp:lastModifiedBy>
  <cp:revision>3</cp:revision>
  <dcterms:modified xsi:type="dcterms:W3CDTF">2023-01-21T16:14:32Z</dcterms:modified>
</cp:coreProperties>
</file>