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16"/>
  </p:notesMasterIdLst>
  <p:handoutMasterIdLst>
    <p:handoutMasterId r:id="rId17"/>
  </p:handoutMasterIdLst>
  <p:sldIdLst>
    <p:sldId id="267" r:id="rId4"/>
    <p:sldId id="273" r:id="rId5"/>
    <p:sldId id="297" r:id="rId6"/>
    <p:sldId id="292" r:id="rId7"/>
    <p:sldId id="275" r:id="rId8"/>
    <p:sldId id="294" r:id="rId9"/>
    <p:sldId id="277" r:id="rId10"/>
    <p:sldId id="283" r:id="rId11"/>
    <p:sldId id="295" r:id="rId12"/>
    <p:sldId id="281" r:id="rId13"/>
    <p:sldId id="274" r:id="rId14"/>
    <p:sldId id="29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1" autoAdjust="0"/>
    <p:restoredTop sz="99856" autoAdjust="0"/>
  </p:normalViewPr>
  <p:slideViewPr>
    <p:cSldViewPr>
      <p:cViewPr>
        <p:scale>
          <a:sx n="93" d="100"/>
          <a:sy n="93" d="100"/>
        </p:scale>
        <p:origin x="-15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package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package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package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D:\DeG\Quality%20Work\Presentations\Copy%20of%20Copy%20of%20Presentation%20(3)%20v3.0%20with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rgbClr val="9A0000"/>
                </a:solidFill>
              </a:defRPr>
            </a:pPr>
            <a:r>
              <a:rPr lang="en-US" sz="1400">
                <a:solidFill>
                  <a:srgbClr val="9A0000"/>
                </a:solidFill>
              </a:rPr>
              <a:t>Total</a:t>
            </a:r>
            <a:r>
              <a:rPr lang="en-US" sz="1400" baseline="0">
                <a:solidFill>
                  <a:srgbClr val="9A0000"/>
                </a:solidFill>
              </a:rPr>
              <a:t> Number of ePay Transactions by Year ( 2005-2013)</a:t>
            </a:r>
            <a:r>
              <a:rPr lang="en-US" sz="1400">
                <a:solidFill>
                  <a:srgbClr val="9A0000"/>
                </a:solidFill>
              </a:rPr>
              <a:t>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ePay!$B$4</c:f>
              <c:strCache>
                <c:ptCount val="1"/>
                <c:pt idx="0">
                  <c:v>Number of Successful Transactions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ePay!$C$3:$K$3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ePay!$C$4:$K$4</c:f>
              <c:numCache>
                <c:formatCode>#,##0</c:formatCode>
                <c:ptCount val="9"/>
                <c:pt idx="0">
                  <c:v>31174.0</c:v>
                </c:pt>
                <c:pt idx="1">
                  <c:v>72384.0</c:v>
                </c:pt>
                <c:pt idx="2">
                  <c:v>252259.0</c:v>
                </c:pt>
                <c:pt idx="3">
                  <c:v>967235.0</c:v>
                </c:pt>
                <c:pt idx="4">
                  <c:v>1.444787E6</c:v>
                </c:pt>
                <c:pt idx="5">
                  <c:v>1.88837E6</c:v>
                </c:pt>
                <c:pt idx="6">
                  <c:v>2.883396E6</c:v>
                </c:pt>
                <c:pt idx="7">
                  <c:v>3.322278E6</c:v>
                </c:pt>
                <c:pt idx="8">
                  <c:v>4.546865E6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B9-4CAB-B45F-A2148EE43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768672"/>
        <c:axId val="407771152"/>
      </c:lineChart>
      <c:catAx>
        <c:axId val="40776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07771152"/>
        <c:crosses val="autoZero"/>
        <c:auto val="1"/>
        <c:lblAlgn val="ctr"/>
        <c:lblOffset val="100"/>
        <c:noMultiLvlLbl val="0"/>
      </c:catAx>
      <c:valAx>
        <c:axId val="407771152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407768672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effectLst>
      <a:outerShdw blurRad="50800" dist="38100" dir="5400000" algn="t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en-US" sz="1400" b="1" i="0" u="none" strike="noStrike" kern="1200" baseline="0">
                <a:solidFill>
                  <a:srgbClr val="9A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baseline="0">
                <a:solidFill>
                  <a:srgbClr val="9A0000"/>
                </a:solidFill>
                <a:latin typeface="+mn-lt"/>
                <a:ea typeface="+mn-ea"/>
                <a:cs typeface="+mn-cs"/>
              </a:rPr>
              <a:t>Total Amount </a:t>
            </a:r>
            <a:r>
              <a:rPr lang="en-US" sz="1400" b="1" i="0" u="none" strike="noStrike" baseline="0">
                <a:effectLst/>
              </a:rPr>
              <a:t>Transacted in</a:t>
            </a:r>
            <a:r>
              <a:rPr lang="en-US" sz="1400" b="1" i="0" u="none" strike="noStrike" kern="1200" baseline="0">
                <a:solidFill>
                  <a:srgbClr val="9A0000"/>
                </a:solidFill>
                <a:latin typeface="+mn-lt"/>
                <a:ea typeface="+mn-ea"/>
                <a:cs typeface="+mn-cs"/>
              </a:rPr>
              <a:t> ePay </a:t>
            </a:r>
            <a:r>
              <a:rPr lang="en-US" sz="1400" b="1" i="0" u="none" strike="noStrike" baseline="0">
                <a:effectLst/>
              </a:rPr>
              <a:t>(in US$) </a:t>
            </a:r>
          </a:p>
          <a:p>
            <a:pPr algn="ctr" rtl="0">
              <a:defRPr lang="en-US" sz="1400" b="1" i="0" u="none" strike="noStrike" kern="1200" baseline="0">
                <a:solidFill>
                  <a:srgbClr val="9A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baseline="0">
                <a:solidFill>
                  <a:srgbClr val="9A0000"/>
                </a:solidFill>
                <a:latin typeface="+mn-lt"/>
                <a:ea typeface="+mn-ea"/>
                <a:cs typeface="+mn-cs"/>
              </a:rPr>
              <a:t>by Year (2005 - 2013) 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ePay!$B$5</c:f>
              <c:strCache>
                <c:ptCount val="1"/>
                <c:pt idx="0">
                  <c:v>Total Amount transacted </c:v>
                </c:pt>
              </c:strCache>
            </c:strRef>
          </c:tx>
          <c:dLbls>
            <c:dLbl>
              <c:idx val="7"/>
              <c:layout>
                <c:manualLayout>
                  <c:x val="-0.000746258069092715"/>
                  <c:y val="-0.08843759113444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0E0-42B6-B853-59C4FB4C32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ePay!$C$3:$K$3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ePay!$C$6:$K$6</c:f>
              <c:numCache>
                <c:formatCode>#,##0</c:formatCode>
                <c:ptCount val="9"/>
                <c:pt idx="0">
                  <c:v>3.414026E6</c:v>
                </c:pt>
                <c:pt idx="1">
                  <c:v>1.40993147138965E7</c:v>
                </c:pt>
                <c:pt idx="2">
                  <c:v>6.73316494632153E7</c:v>
                </c:pt>
                <c:pt idx="3">
                  <c:v>2.88682525035422E8</c:v>
                </c:pt>
                <c:pt idx="4">
                  <c:v>4.24103150953678E8</c:v>
                </c:pt>
                <c:pt idx="5">
                  <c:v>6.99754657051771E8</c:v>
                </c:pt>
                <c:pt idx="6">
                  <c:v>1.04464247555586E9</c:v>
                </c:pt>
                <c:pt idx="7">
                  <c:v>1.19719418411444E9</c:v>
                </c:pt>
                <c:pt idx="8">
                  <c:v>1.517252813E9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E0-42B6-B853-59C4FB4C3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310112"/>
        <c:axId val="432298160"/>
      </c:lineChart>
      <c:catAx>
        <c:axId val="43231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32298160"/>
        <c:crosses val="autoZero"/>
        <c:auto val="1"/>
        <c:lblAlgn val="ctr"/>
        <c:lblOffset val="100"/>
        <c:noMultiLvlLbl val="0"/>
      </c:catAx>
      <c:valAx>
        <c:axId val="432298160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432310112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effectLst>
      <a:outerShdw blurRad="50800" dist="38100" dir="5400000" algn="t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rgbClr val="9A0000"/>
                </a:solidFill>
              </a:defRPr>
            </a:pPr>
            <a:r>
              <a:rPr lang="en-US" sz="1400">
                <a:solidFill>
                  <a:srgbClr val="9A0000"/>
                </a:solidFill>
              </a:rPr>
              <a:t>mPay Number of transactions </a:t>
            </a:r>
            <a:r>
              <a:rPr lang="en-US" sz="1400" baseline="0">
                <a:solidFill>
                  <a:srgbClr val="9A0000"/>
                </a:solidFill>
              </a:rPr>
              <a:t>( 2010-2013)</a:t>
            </a:r>
            <a:r>
              <a:rPr lang="en-US" sz="1400">
                <a:solidFill>
                  <a:srgbClr val="9A0000"/>
                </a:solidFill>
              </a:rPr>
              <a:t>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mPay!$B$2</c:f>
              <c:strCache>
                <c:ptCount val="1"/>
                <c:pt idx="0">
                  <c:v>mPay Number of transactions </c:v>
                </c:pt>
              </c:strCache>
            </c:strRef>
          </c:tx>
          <c:dLbls>
            <c:dLbl>
              <c:idx val="3"/>
              <c:layout>
                <c:manualLayout>
                  <c:x val="-0.0622340725927777"/>
                  <c:y val="-0.04980460775736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B4C-405D-AA59-1F92E2CA2D6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mPay!$C$1:$F$1</c:f>
              <c:numCache>
                <c:formatCode>General</c:formatCode>
                <c:ptCount val="4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</c:numCache>
            </c:numRef>
          </c:cat>
          <c:val>
            <c:numRef>
              <c:f>mPay!$C$2:$F$2</c:f>
              <c:numCache>
                <c:formatCode>#,##0</c:formatCode>
                <c:ptCount val="4"/>
                <c:pt idx="0">
                  <c:v>19433.0</c:v>
                </c:pt>
                <c:pt idx="1">
                  <c:v>26174.0</c:v>
                </c:pt>
                <c:pt idx="2">
                  <c:v>36325.0</c:v>
                </c:pt>
                <c:pt idx="3">
                  <c:v>88988.0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4C-405D-AA59-1F92E2CA2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390736"/>
        <c:axId val="432393680"/>
      </c:lineChart>
      <c:catAx>
        <c:axId val="43239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32393680"/>
        <c:crosses val="autoZero"/>
        <c:auto val="1"/>
        <c:lblAlgn val="ctr"/>
        <c:lblOffset val="100"/>
        <c:noMultiLvlLbl val="0"/>
      </c:catAx>
      <c:valAx>
        <c:axId val="432393680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432390736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effectLst>
      <a:outerShdw blurRad="50800" dist="38100" dir="5400000" algn="t" rotWithShape="0">
        <a:prstClr val="black">
          <a:alpha val="40000"/>
        </a:prstClr>
      </a:outerShdw>
    </a:effectLst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rgbClr val="9A0000"/>
                </a:solidFill>
              </a:defRPr>
            </a:pPr>
            <a:r>
              <a:rPr lang="en-US" sz="1400">
                <a:solidFill>
                  <a:srgbClr val="9A0000"/>
                </a:solidFill>
              </a:rPr>
              <a:t>Total mPay Amount Transacted in US$ (2010 -2013)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mPay!$B$3</c:f>
              <c:strCache>
                <c:ptCount val="1"/>
                <c:pt idx="0">
                  <c:v>Total mPay Amount Transacted in US$ (2010 -2013)</c:v>
                </c:pt>
              </c:strCache>
            </c:strRef>
          </c:tx>
          <c:dLbls>
            <c:dLbl>
              <c:idx val="3"/>
              <c:layout>
                <c:manualLayout>
                  <c:x val="-0.0622340725927777"/>
                  <c:y val="-0.04980460775736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FCF-4F68-8EE8-510E5DFE5BE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mPay!$C$1:$F$1</c:f>
              <c:numCache>
                <c:formatCode>General</c:formatCode>
                <c:ptCount val="4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</c:numCache>
            </c:numRef>
          </c:cat>
          <c:val>
            <c:numRef>
              <c:f>mPay!$C$3:$F$3</c:f>
              <c:numCache>
                <c:formatCode>#,##0</c:formatCode>
                <c:ptCount val="4"/>
                <c:pt idx="0">
                  <c:v>1.759059E6</c:v>
                </c:pt>
                <c:pt idx="1">
                  <c:v>2.084795E6</c:v>
                </c:pt>
                <c:pt idx="2">
                  <c:v>2.324354E6</c:v>
                </c:pt>
                <c:pt idx="3">
                  <c:v>8.590732E6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CF-4F68-8EE8-510E5DFE5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228176"/>
        <c:axId val="422136512"/>
      </c:lineChart>
      <c:catAx>
        <c:axId val="43222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22136512"/>
        <c:crosses val="autoZero"/>
        <c:auto val="1"/>
        <c:lblAlgn val="ctr"/>
        <c:lblOffset val="100"/>
        <c:noMultiLvlLbl val="0"/>
      </c:catAx>
      <c:valAx>
        <c:axId val="422136512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432228176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effectLst>
      <a:outerShdw blurRad="50800" dist="38100" dir="5400000" algn="t" rotWithShape="0">
        <a:prstClr val="black">
          <a:alpha val="40000"/>
        </a:prstClr>
      </a:outerShdw>
    </a:effectLst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97BDDD9-CC0D-469D-A465-9D7867B74387}" type="datetimeFigureOut">
              <a:rPr lang="en-US"/>
              <a:pPr>
                <a:defRPr/>
              </a:pPr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ar-AE"/>
              <a:t>برنامج دبي للاداء الحكومي المتميز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F1197C9-2A68-452D-BEF8-8EFF66AFA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6029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ar-AE"/>
              <a:t>برنامج دبي للاداء الحكومي المتميز </a:t>
            </a: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197FF55-E3C6-4899-8781-4950557CF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19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3EA81D79-22F6-4DC0-AF5B-BF6E82C0B8F5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AE" smtClean="0"/>
          </a:p>
        </p:txBody>
      </p:sp>
      <p:sp>
        <p:nvSpPr>
          <p:cNvPr id="9221" name="Footer Placeholder 7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ar-AE" sz="1200" smtClean="0"/>
              <a:t>برنامج دبي للاداء الحكومي المتميز </a:t>
            </a:r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AE"/>
              <a:t>برنامج دبي للاداء الحكومي المتميز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97FF55-E3C6-4899-8781-4950557CF3C8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AE"/>
              <a:t>برنامج دبي للاداء الحكومي المتميز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97FF55-E3C6-4899-8781-4950557CF3C8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7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AE"/>
              <a:t>برنامج دبي للاداء الحكومي المتميز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97FF55-E3C6-4899-8781-4950557CF3C8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6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73550" cy="3205162"/>
          </a:xfrm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3913"/>
            <a:ext cx="5026369" cy="4114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AE"/>
              <a:t>برنامج دبي للاداء الحكومي المتميز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97FF55-E3C6-4899-8781-4950557CF3C8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2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AE"/>
              <a:t>برنامج دبي للاداء الحكومي المتميز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97FF55-E3C6-4899-8781-4950557CF3C8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6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AE"/>
              <a:t>برنامج دبي للاداء الحكومي المتميز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97FF55-E3C6-4899-8781-4950557CF3C8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3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AE"/>
              <a:t>برنامج دبي للاداء الحكومي المتميز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97FF55-E3C6-4899-8781-4950557CF3C8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9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ar-AE"/>
              <a:t>برنامج دبي للاداء الحكومي المتميز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97FF55-E3C6-4899-8781-4950557CF3C8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3575"/>
            <a:ext cx="7772400" cy="1470025"/>
          </a:xfrm>
          <a:noFill/>
          <a:ln>
            <a:noFill/>
          </a:ln>
        </p:spPr>
        <p:txBody>
          <a:bodyPr/>
          <a:lstStyle>
            <a:lvl1pPr algn="l">
              <a:defRPr sz="28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C00000"/>
                </a:solidFill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  <a:p>
            <a:pPr>
              <a:defRPr/>
            </a:pPr>
            <a:r>
              <a:rPr lang="en-US"/>
              <a:t>Information Classification Label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CAAE3-E6E9-40D1-A783-262FD2A08E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0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  <a:p>
            <a:pPr>
              <a:defRPr/>
            </a:pPr>
            <a:r>
              <a:rPr lang="en-US"/>
              <a:t>Information Classification Label 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8545B-1DC8-4091-A2BD-9F75D7ACC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3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676900" cy="49530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  <a:p>
            <a:pPr>
              <a:defRPr/>
            </a:pPr>
            <a:r>
              <a:rPr lang="en-US"/>
              <a:t>Information Classification Label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BC11A-296A-443A-BB7B-51A21777C2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77925"/>
            <a:ext cx="7772400" cy="803275"/>
          </a:xfrm>
        </p:spPr>
        <p:txBody>
          <a:bodyPr/>
          <a:lstStyle>
            <a:lvl1pPr algn="l">
              <a:defRPr sz="28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050" i="1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  <a:p>
            <a:pPr>
              <a:defRPr/>
            </a:pPr>
            <a:fld id="{5CCDD486-53C7-466E-9F63-E84986B22E57}" type="datetime1">
              <a:rPr lang="en-US"/>
              <a:pPr>
                <a:defRPr/>
              </a:pPr>
              <a:t>10/3/14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029773D-5DD1-4103-BD67-AC21EC8F0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84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924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77925"/>
            <a:ext cx="7772400" cy="803275"/>
          </a:xfrm>
        </p:spPr>
        <p:txBody>
          <a:bodyPr/>
          <a:lstStyle>
            <a:lvl1pPr algn="l">
              <a:defRPr sz="28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050" i="1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  <a:p>
            <a:pPr>
              <a:defRPr/>
            </a:pPr>
            <a:fld id="{5CCDD486-53C7-466E-9F63-E84986B22E57}" type="datetime1">
              <a:rPr lang="en-US"/>
              <a:pPr>
                <a:defRPr/>
              </a:pPr>
              <a:t>10/3/14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029773D-5DD1-4103-BD67-AC21EC8F0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4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77925"/>
            <a:ext cx="7772400" cy="803275"/>
          </a:xfrm>
          <a:noFill/>
          <a:ln>
            <a:noFill/>
          </a:ln>
        </p:spPr>
        <p:txBody>
          <a:bodyPr/>
          <a:lstStyle>
            <a:lvl1pPr algn="l">
              <a:defRPr sz="28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038600"/>
          </a:xfrm>
        </p:spPr>
        <p:txBody>
          <a:bodyPr/>
          <a:lstStyle>
            <a:lvl1pPr>
              <a:buClr>
                <a:srgbClr val="C00000"/>
              </a:buClr>
              <a:buFont typeface="Wingdings" pitchFamily="2" charset="2"/>
              <a:buChar char="Ø"/>
              <a:defRPr sz="2800">
                <a:latin typeface="Calibri" pitchFamily="34" charset="0"/>
              </a:defRPr>
            </a:lvl1pPr>
            <a:lvl2pPr>
              <a:buClr>
                <a:srgbClr val="C00000"/>
              </a:buClr>
              <a:defRPr sz="2400">
                <a:latin typeface="Calibri" pitchFamily="34" charset="0"/>
              </a:defRPr>
            </a:lvl2pPr>
            <a:lvl3pPr>
              <a:buClr>
                <a:srgbClr val="C00000"/>
              </a:buClr>
              <a:defRPr sz="2000">
                <a:latin typeface="Calibri" pitchFamily="34" charset="0"/>
              </a:defRPr>
            </a:lvl3pPr>
            <a:lvl4pPr>
              <a:buClr>
                <a:srgbClr val="C00000"/>
              </a:buClr>
              <a:defRPr sz="1800">
                <a:latin typeface="Calibri" pitchFamily="34" charset="0"/>
              </a:defRPr>
            </a:lvl4pPr>
            <a:lvl5pPr>
              <a:buClr>
                <a:srgbClr val="C00000"/>
              </a:buClr>
              <a:defRPr sz="16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050" i="1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  <a:p>
            <a:pPr>
              <a:defRPr/>
            </a:pPr>
            <a:r>
              <a:rPr lang="en-US"/>
              <a:t>Information Classification Label 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6B863AD-FD54-4E7C-B31F-B45E03107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7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noFill/>
          <a:ln>
            <a:noFill/>
          </a:ln>
        </p:spPr>
        <p:txBody>
          <a:bodyPr anchor="t"/>
          <a:lstStyle>
            <a:lvl1pPr algn="l">
              <a:defRPr sz="2800" b="1" cap="all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  <a:p>
            <a:pPr>
              <a:defRPr/>
            </a:pPr>
            <a:r>
              <a:rPr lang="en-US"/>
              <a:t>Information Classification Label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8B3A-07BE-47AF-BD52-73170523DE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77925"/>
            <a:ext cx="7772400" cy="803275"/>
          </a:xfrm>
          <a:noFill/>
          <a:ln>
            <a:noFill/>
          </a:ln>
        </p:spPr>
        <p:txBody>
          <a:bodyPr/>
          <a:lstStyle>
            <a:lvl1pPr algn="l">
              <a:defRPr sz="28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buClr>
                <a:srgbClr val="C00000"/>
              </a:buClr>
              <a:defRPr sz="2800">
                <a:latin typeface="Calibri" pitchFamily="34" charset="0"/>
              </a:defRPr>
            </a:lvl1pPr>
            <a:lvl2pPr>
              <a:buClr>
                <a:srgbClr val="C00000"/>
              </a:buClr>
              <a:defRPr sz="2400">
                <a:latin typeface="Calibri" pitchFamily="34" charset="0"/>
              </a:defRPr>
            </a:lvl2pPr>
            <a:lvl3pPr>
              <a:buClr>
                <a:srgbClr val="C00000"/>
              </a:buClr>
              <a:defRPr sz="2000">
                <a:latin typeface="Calibri" pitchFamily="34" charset="0"/>
              </a:defRPr>
            </a:lvl3pPr>
            <a:lvl4pPr>
              <a:buClr>
                <a:srgbClr val="C00000"/>
              </a:buClr>
              <a:defRPr sz="1800">
                <a:latin typeface="Calibri" pitchFamily="34" charset="0"/>
              </a:defRPr>
            </a:lvl4pPr>
            <a:lvl5pPr>
              <a:buClr>
                <a:srgbClr val="C00000"/>
              </a:buCl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buClr>
                <a:srgbClr val="C00000"/>
              </a:buClr>
              <a:defRPr sz="2800">
                <a:latin typeface="Calibri" pitchFamily="34" charset="0"/>
              </a:defRPr>
            </a:lvl1pPr>
            <a:lvl2pPr>
              <a:buClr>
                <a:srgbClr val="C00000"/>
              </a:buClr>
              <a:defRPr sz="2400">
                <a:latin typeface="Calibri" pitchFamily="34" charset="0"/>
              </a:defRPr>
            </a:lvl2pPr>
            <a:lvl3pPr>
              <a:buClr>
                <a:srgbClr val="C00000"/>
              </a:buClr>
              <a:defRPr sz="2000">
                <a:latin typeface="Calibri" pitchFamily="34" charset="0"/>
              </a:defRPr>
            </a:lvl3pPr>
            <a:lvl4pPr>
              <a:buClr>
                <a:srgbClr val="C00000"/>
              </a:buClr>
              <a:defRPr sz="1800">
                <a:latin typeface="Calibri" pitchFamily="34" charset="0"/>
              </a:defRPr>
            </a:lvl4pPr>
            <a:lvl5pPr>
              <a:buClr>
                <a:srgbClr val="C00000"/>
              </a:buCl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  <a:p>
            <a:pPr>
              <a:defRPr/>
            </a:pPr>
            <a:r>
              <a:rPr lang="en-US"/>
              <a:t>Information Classification Label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B0B59-AB2D-4E52-A351-8A82AB6DBF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6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1700"/>
            <a:ext cx="8229600" cy="885700"/>
          </a:xfrm>
          <a:noFill/>
          <a:ln>
            <a:noFill/>
          </a:ln>
        </p:spPr>
        <p:txBody>
          <a:bodyPr/>
          <a:lstStyle>
            <a:lvl1pPr algn="l">
              <a:defRPr sz="28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7921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0"/>
            <a:ext cx="4040188" cy="3276600"/>
          </a:xfrm>
        </p:spPr>
        <p:txBody>
          <a:bodyPr/>
          <a:lstStyle>
            <a:lvl1pPr>
              <a:buClr>
                <a:srgbClr val="C00000"/>
              </a:buClr>
              <a:defRPr sz="2400">
                <a:latin typeface="Calibri" pitchFamily="34" charset="0"/>
              </a:defRPr>
            </a:lvl1pPr>
            <a:lvl2pPr>
              <a:buClr>
                <a:srgbClr val="C00000"/>
              </a:buClr>
              <a:defRPr sz="2000">
                <a:latin typeface="Calibri" pitchFamily="34" charset="0"/>
              </a:defRPr>
            </a:lvl2pPr>
            <a:lvl3pPr>
              <a:buClr>
                <a:srgbClr val="C00000"/>
              </a:buClr>
              <a:defRPr sz="1800">
                <a:latin typeface="Calibri" pitchFamily="34" charset="0"/>
              </a:defRPr>
            </a:lvl3pPr>
            <a:lvl4pPr>
              <a:buClr>
                <a:srgbClr val="C00000"/>
              </a:buClr>
              <a:defRPr sz="1600">
                <a:latin typeface="Calibri" pitchFamily="34" charset="0"/>
              </a:defRPr>
            </a:lvl4pPr>
            <a:lvl5pPr>
              <a:buClr>
                <a:srgbClr val="C00000"/>
              </a:buCl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7921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0"/>
            <a:ext cx="4041775" cy="3276600"/>
          </a:xfrm>
        </p:spPr>
        <p:txBody>
          <a:bodyPr/>
          <a:lstStyle>
            <a:lvl1pPr>
              <a:buClr>
                <a:srgbClr val="C00000"/>
              </a:buClr>
              <a:defRPr sz="2400">
                <a:latin typeface="Calibri" pitchFamily="34" charset="0"/>
              </a:defRPr>
            </a:lvl1pPr>
            <a:lvl2pPr>
              <a:buClr>
                <a:srgbClr val="C00000"/>
              </a:buClr>
              <a:defRPr sz="2000">
                <a:latin typeface="Calibri" pitchFamily="34" charset="0"/>
              </a:defRPr>
            </a:lvl2pPr>
            <a:lvl3pPr>
              <a:buClr>
                <a:srgbClr val="C00000"/>
              </a:buClr>
              <a:defRPr sz="1800">
                <a:latin typeface="Calibri" pitchFamily="34" charset="0"/>
              </a:defRPr>
            </a:lvl3pPr>
            <a:lvl4pPr>
              <a:buClr>
                <a:srgbClr val="C00000"/>
              </a:buClr>
              <a:defRPr sz="1600">
                <a:latin typeface="Calibri" pitchFamily="34" charset="0"/>
              </a:defRPr>
            </a:lvl4pPr>
            <a:lvl5pPr>
              <a:buClr>
                <a:srgbClr val="C00000"/>
              </a:buCl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  <a:p>
            <a:pPr>
              <a:defRPr/>
            </a:pPr>
            <a:r>
              <a:rPr lang="en-US"/>
              <a:t>Information Classification Label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FEC6B-2999-427F-A5CF-C3A65D3B05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1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803275"/>
          </a:xfrm>
          <a:noFill/>
          <a:ln>
            <a:noFill/>
          </a:ln>
        </p:spPr>
        <p:txBody>
          <a:bodyPr/>
          <a:lstStyle>
            <a:lvl1pPr algn="l">
              <a:defRPr sz="28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  <a:p>
            <a:pPr>
              <a:defRPr/>
            </a:pPr>
            <a:r>
              <a:rPr lang="en-US"/>
              <a:t>Information Classification Label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0972D-E09D-4026-A872-D86B6821E6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14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803275"/>
          </a:xfrm>
          <a:noFill/>
          <a:ln>
            <a:noFill/>
          </a:ln>
        </p:spPr>
        <p:txBody>
          <a:bodyPr/>
          <a:lstStyle>
            <a:lvl1pPr algn="l">
              <a:defRPr sz="2800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  <a:p>
            <a:pPr>
              <a:defRPr/>
            </a:pPr>
            <a:r>
              <a:rPr lang="en-US"/>
              <a:t>Information Classification Label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AA22C-0A48-48E0-AB5D-EC73F7A5F9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4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03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1037"/>
            <a:ext cx="5111750" cy="5067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3087"/>
            <a:ext cx="3008313" cy="39053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  <a:p>
            <a:pPr>
              <a:defRPr/>
            </a:pPr>
            <a:r>
              <a:rPr lang="en-US"/>
              <a:t>Information Classification Label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3511B-F896-426B-AFEE-152D872B62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3575"/>
            <a:ext cx="5486400" cy="3508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  <a:p>
            <a:pPr>
              <a:defRPr/>
            </a:pPr>
            <a:r>
              <a:rPr lang="en-US"/>
              <a:t>Information Classification Label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A0C2F-0CCC-4BA1-878A-3F277C050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4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77925"/>
            <a:ext cx="77724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i="1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  <a:p>
            <a:pPr>
              <a:defRPr/>
            </a:pPr>
            <a:r>
              <a:rPr lang="en-US"/>
              <a:t>Information Classification Label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i="1">
                <a:latin typeface="Calibri" pitchFamily="34" charset="0"/>
              </a:defRPr>
            </a:lvl1pPr>
          </a:lstStyle>
          <a:p>
            <a:pPr>
              <a:defRPr/>
            </a:pPr>
            <a:fld id="{FF091487-0364-47C6-8A6A-312F66D15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33363"/>
            <a:ext cx="17414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65" y="234887"/>
            <a:ext cx="3254868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22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3" r:id="rId10"/>
    <p:sldLayoutId id="2147483921" r:id="rId11"/>
    <p:sldLayoutId id="2147483924" r:id="rId12"/>
    <p:sldLayoutId id="2147483925" r:id="rId13"/>
    <p:sldLayoutId id="2147483926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ＭＳ Ｐゴシック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Ø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–"/>
        <a:defRPr sz="2800">
          <a:solidFill>
            <a:schemeClr val="tx1"/>
          </a:solidFill>
          <a:latin typeface="Calibri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–"/>
        <a:defRPr sz="2000">
          <a:solidFill>
            <a:schemeClr val="tx1"/>
          </a:solidFill>
          <a:latin typeface="Calibri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»"/>
        <a:defRPr sz="2000">
          <a:solidFill>
            <a:schemeClr val="tx1"/>
          </a:solidFill>
          <a:latin typeface="Calibri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174" y="1104297"/>
            <a:ext cx="693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800" b="1" dirty="0" smtClean="0">
                <a:solidFill>
                  <a:srgbClr val="BE1319"/>
                </a:solidFill>
                <a:latin typeface="Calibri" pitchFamily="34" charset="0"/>
              </a:rPr>
              <a:t>From eGovernment to Smart Government</a:t>
            </a:r>
            <a:endParaRPr lang="en-US" sz="2800" b="1" dirty="0">
              <a:solidFill>
                <a:srgbClr val="BE1319"/>
              </a:solidFill>
              <a:latin typeface="Calibri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6174" y="5844512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Eng. Marwan Bin Haider </a:t>
            </a:r>
          </a:p>
          <a:p>
            <a:pPr>
              <a:defRPr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Executive Director of Planning &amp; Development</a:t>
            </a:r>
          </a:p>
        </p:txBody>
      </p:sp>
      <p:sp>
        <p:nvSpPr>
          <p:cNvPr id="2" name="Rectangle 1"/>
          <p:cNvSpPr txBox="1"/>
          <p:nvPr/>
        </p:nvSpPr>
        <p:spPr>
          <a:xfrm>
            <a:off x="86174" y="2226443"/>
            <a:ext cx="4572001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900" b="0" dirty="0" smtClean="0"/>
              <a:t>I N T E R N A T I O N A L </a:t>
            </a:r>
          </a:p>
          <a:p>
            <a:r>
              <a:rPr lang="en-US" sz="1900" b="0" dirty="0" smtClean="0"/>
              <a:t>S Y M P O S I U M</a:t>
            </a:r>
          </a:p>
          <a:p>
            <a:r>
              <a:rPr lang="en-US" sz="2200" b="0" dirty="0" smtClean="0"/>
              <a:t> </a:t>
            </a:r>
          </a:p>
          <a:p>
            <a:r>
              <a:rPr lang="en-US" sz="2100" b="1" dirty="0" smtClean="0"/>
              <a:t>Excellence in Public Service/</a:t>
            </a:r>
          </a:p>
          <a:p>
            <a:r>
              <a:rPr lang="en-US" sz="2100" b="1" dirty="0" smtClean="0"/>
              <a:t>Public Administration</a:t>
            </a:r>
            <a:r>
              <a:rPr lang="en-US" sz="2200" b="0" dirty="0" smtClean="0"/>
              <a:t> </a:t>
            </a:r>
          </a:p>
          <a:p>
            <a:endParaRPr lang="en-US" sz="2200" b="0" dirty="0" smtClean="0"/>
          </a:p>
          <a:p>
            <a:r>
              <a:rPr lang="en-US" sz="1300" b="0" dirty="0" smtClean="0"/>
              <a:t>October  7 – 9,  2014,  </a:t>
            </a:r>
          </a:p>
          <a:p>
            <a:r>
              <a:rPr lang="en-US" sz="2200" b="0" dirty="0" smtClean="0"/>
              <a:t>New Delhi, India </a:t>
            </a:r>
            <a:endParaRPr lang="en-US" sz="2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" y="949325"/>
            <a:ext cx="8001000" cy="803275"/>
          </a:xfrm>
        </p:spPr>
        <p:txBody>
          <a:bodyPr/>
          <a:lstStyle/>
          <a:p>
            <a:r>
              <a:rPr lang="en-US" sz="2400" b="1" dirty="0" smtClean="0"/>
              <a:t>ESS lessons Learnt &amp; Sustainability Factors</a:t>
            </a:r>
            <a:endParaRPr lang="ar-AE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32508" y="1564663"/>
            <a:ext cx="755899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lnSpc>
                <a:spcPct val="150000"/>
              </a:lnSpc>
              <a:buFont typeface="Arial" pitchFamily="34" charset="0"/>
              <a:buChar char="•"/>
              <a:defRPr sz="17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buClr>
                <a:srgbClr val="C00000"/>
              </a:buClr>
            </a:pPr>
            <a:r>
              <a:rPr lang="en-US" sz="1600" dirty="0" smtClean="0"/>
              <a:t>High level commitment and leadership</a:t>
            </a:r>
          </a:p>
          <a:p>
            <a: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/>
              <a:t>Solid strategy and governance</a:t>
            </a:r>
          </a:p>
          <a:p>
            <a: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/>
              <a:t>Target setting and measurements</a:t>
            </a:r>
          </a:p>
          <a:p>
            <a: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/>
              <a:t>Boosting the skills of staff</a:t>
            </a:r>
          </a:p>
          <a:p>
            <a:pPr>
              <a:buClr>
                <a:srgbClr val="C00000"/>
              </a:buClr>
            </a:pPr>
            <a:r>
              <a:rPr lang="en-US" sz="1600" dirty="0" smtClean="0"/>
              <a:t>Customer engagement and participation </a:t>
            </a:r>
          </a:p>
          <a:p>
            <a:pPr>
              <a:buClr>
                <a:srgbClr val="C00000"/>
              </a:buClr>
            </a:pPr>
            <a:r>
              <a:rPr lang="en-US" sz="1600" dirty="0" smtClean="0"/>
              <a:t>Customer trust, confidence &amp; satisfaction </a:t>
            </a:r>
          </a:p>
          <a:p>
            <a: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/>
              <a:t>Reliable high-performance and robust infrastructure,</a:t>
            </a:r>
            <a:r>
              <a:rPr lang="en-US" sz="1600" baseline="0" dirty="0" smtClean="0"/>
              <a:t> </a:t>
            </a:r>
            <a:r>
              <a:rPr lang="en-US" sz="1600" dirty="0" smtClean="0"/>
              <a:t>Business Continuity </a:t>
            </a:r>
          </a:p>
          <a:p>
            <a:pPr>
              <a:buClr>
                <a:srgbClr val="C00000"/>
              </a:buClr>
            </a:pPr>
            <a:r>
              <a:rPr lang="en-US" sz="1600" dirty="0" smtClean="0"/>
              <a:t>Services delivery through Service Level Agreements</a:t>
            </a:r>
          </a:p>
          <a:p>
            <a:pPr>
              <a:buClr>
                <a:srgbClr val="C00000"/>
              </a:buClr>
            </a:pPr>
            <a:r>
              <a:rPr lang="en-US" sz="1600" dirty="0" smtClean="0"/>
              <a:t>Continuous </a:t>
            </a:r>
            <a:r>
              <a:rPr lang="en-US" sz="1600" dirty="0"/>
              <a:t>improvement through enhancements </a:t>
            </a:r>
          </a:p>
          <a:p>
            <a: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/>
              <a:t>Quick wins and early buy-in </a:t>
            </a:r>
            <a:endParaRPr lang="en-US" sz="1600" dirty="0"/>
          </a:p>
          <a:p>
            <a:pPr>
              <a:buClr>
                <a:srgbClr val="C00000"/>
              </a:buClr>
            </a:pPr>
            <a:r>
              <a:rPr lang="en-US" sz="1600" dirty="0" smtClean="0"/>
              <a:t>Self-financed </a:t>
            </a:r>
            <a:r>
              <a:rPr lang="en-US" sz="1600" dirty="0"/>
              <a:t>through captured cost savings (easier to obtain approvals and funding) </a:t>
            </a:r>
          </a:p>
          <a:p>
            <a:pPr>
              <a:buClr>
                <a:srgbClr val="C00000"/>
              </a:buClr>
            </a:pPr>
            <a:r>
              <a:rPr lang="en-US" sz="1600" dirty="0"/>
              <a:t>Private Sector Partnerships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3916" y="6627168"/>
            <a:ext cx="26500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itchFamily="34" charset="0"/>
                <a:cs typeface="Calibri" pitchFamily="34" charset="0"/>
              </a:rPr>
              <a:t>Source: DSG (Dubai Smart Government Department)</a:t>
            </a:r>
            <a:endParaRPr lang="en-US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39000" y="6477000"/>
            <a:ext cx="1905000" cy="457200"/>
          </a:xfrm>
        </p:spPr>
        <p:txBody>
          <a:bodyPr/>
          <a:lstStyle/>
          <a:p>
            <a:pPr>
              <a:defRPr/>
            </a:pPr>
            <a:fld id="{7538F7E6-A566-4CE6-B530-A242FB35FD1F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0" y="6477000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>
                <a:solidFill>
                  <a:schemeClr val="tx1"/>
                </a:solidFill>
                <a:latin typeface="Calibri" pitchFamily="34" charset="0"/>
                <a:ea typeface="ＭＳ Ｐゴシック" pitchFamily="8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From </a:t>
            </a:r>
            <a:r>
              <a:rPr lang="en-GB" dirty="0" err="1" smtClean="0"/>
              <a:t>eGovernment</a:t>
            </a:r>
            <a:r>
              <a:rPr lang="en-GB" dirty="0" smtClean="0"/>
              <a:t> to Smart Government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Confidential - Category C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5029200" y="4267200"/>
            <a:ext cx="4037280" cy="1295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" y="1066800"/>
            <a:ext cx="80772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b="1" dirty="0"/>
              <a:t>From eGovernment to Smart Government &amp; Smart City</a:t>
            </a:r>
            <a:endParaRPr lang="ar-AE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3865066" cy="116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" name="TextBox 257"/>
          <p:cNvSpPr txBox="1"/>
          <p:nvPr/>
        </p:nvSpPr>
        <p:spPr>
          <a:xfrm>
            <a:off x="2209800" y="37338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lnSpc>
                <a:spcPct val="150000"/>
              </a:lnSpc>
              <a:buFont typeface="Arial" pitchFamily="34" charset="0"/>
              <a:buChar char="•"/>
              <a:defRPr sz="17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US" sz="1600" b="1" dirty="0" smtClean="0"/>
              <a:t>eEnablement of Public Services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en-US" sz="1600" b="1" dirty="0" smtClean="0"/>
              <a:t>Electronic Shared Services (ESS) for Back-office Administration</a:t>
            </a:r>
            <a:endParaRPr lang="en-US" sz="1600" b="1" dirty="0"/>
          </a:p>
        </p:txBody>
      </p:sp>
      <p:pic>
        <p:nvPicPr>
          <p:cNvPr id="25" name="Picture 24" descr="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148104"/>
            <a:ext cx="1374005" cy="405898"/>
          </a:xfrm>
          <a:prstGeom prst="rect">
            <a:avLst/>
          </a:prstGeom>
        </p:spPr>
      </p:pic>
      <p:pic>
        <p:nvPicPr>
          <p:cNvPr id="26" name="Picture 25" descr="V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932" y="6096000"/>
            <a:ext cx="1560068" cy="458002"/>
          </a:xfrm>
          <a:prstGeom prst="rect">
            <a:avLst/>
          </a:prstGeom>
        </p:spPr>
      </p:pic>
      <p:pic>
        <p:nvPicPr>
          <p:cNvPr id="27" name="Picture 26" descr="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27411"/>
            <a:ext cx="1431255" cy="412306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 bwMode="auto">
          <a:xfrm>
            <a:off x="5257800" y="2743200"/>
            <a:ext cx="3810000" cy="1194148"/>
          </a:xfrm>
          <a:prstGeom prst="rightArrow">
            <a:avLst/>
          </a:prstGeom>
          <a:solidFill>
            <a:srgbClr val="A4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A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6019800" y="3071709"/>
            <a:ext cx="21666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SzPct val="70000"/>
            </a:pPr>
            <a:r>
              <a:rPr lang="en-US" sz="1600" b="1" dirty="0">
                <a:solidFill>
                  <a:schemeClr val="bg1"/>
                </a:solidFill>
                <a:latin typeface="Book Antiqua" pitchFamily="18" charset="0"/>
              </a:rPr>
              <a:t>Smart </a:t>
            </a:r>
            <a:r>
              <a:rPr lang="en-US" sz="1600" b="1" dirty="0" smtClean="0">
                <a:solidFill>
                  <a:schemeClr val="bg1"/>
                </a:solidFill>
                <a:latin typeface="Book Antiqua" pitchFamily="18" charset="0"/>
              </a:rPr>
              <a:t>Government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Book Antiqua" pitchFamily="18" charset="0"/>
              </a:rPr>
              <a:t>&amp; Smart </a:t>
            </a:r>
            <a:r>
              <a:rPr lang="en-US" sz="1600" b="1" dirty="0" smtClean="0">
                <a:solidFill>
                  <a:schemeClr val="bg1"/>
                </a:solidFill>
                <a:latin typeface="Book Antiqua" pitchFamily="18" charset="0"/>
              </a:rPr>
              <a:t>City</a:t>
            </a:r>
            <a:endParaRPr lang="en-US" sz="1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57200" y="2563361"/>
            <a:ext cx="9669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spcBef>
                <a:spcPts val="1700"/>
              </a:spcBef>
              <a:buSzPct val="70000"/>
              <a:buFont typeface="Monotype Sorts"/>
              <a:buNone/>
              <a:defRPr sz="180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defRPr>
            </a:lvl1pPr>
          </a:lstStyle>
          <a:p>
            <a:r>
              <a:rPr lang="en-US" sz="3000" b="1" dirty="0"/>
              <a:t>2000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276600" y="2514600"/>
            <a:ext cx="9669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spcBef>
                <a:spcPts val="1700"/>
              </a:spcBef>
              <a:buSzPct val="70000"/>
              <a:buFont typeface="Monotype Sorts"/>
              <a:buNone/>
              <a:defRPr sz="180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defRPr>
            </a:lvl1pPr>
          </a:lstStyle>
          <a:p>
            <a:r>
              <a:rPr lang="en-US" sz="3000" b="1" dirty="0" smtClean="0"/>
              <a:t>2013</a:t>
            </a:r>
            <a:endParaRPr lang="en-US" sz="3000" b="1" dirty="0"/>
          </a:p>
        </p:txBody>
      </p:sp>
      <p:sp>
        <p:nvSpPr>
          <p:cNvPr id="35" name="Right Arrow 34"/>
          <p:cNvSpPr/>
          <p:nvPr/>
        </p:nvSpPr>
        <p:spPr bwMode="auto">
          <a:xfrm>
            <a:off x="1828800" y="2743200"/>
            <a:ext cx="3901147" cy="1194148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A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514600" y="3048000"/>
            <a:ext cx="259212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1700"/>
              </a:spcBef>
              <a:buSzPct val="70000"/>
              <a:buFont typeface="Monotype Sorts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eGovernment</a:t>
            </a: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(eEnablement of Government Services and Processes)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76200" y="2768252"/>
            <a:ext cx="2286000" cy="1194148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A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76200" y="3096761"/>
            <a:ext cx="21666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1700"/>
              </a:spcBef>
              <a:buSzPct val="70000"/>
              <a:buFont typeface="Monotype Sorts"/>
              <a:buNone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Traditional Government</a:t>
            </a:r>
          </a:p>
        </p:txBody>
      </p:sp>
      <p:sp>
        <p:nvSpPr>
          <p:cNvPr id="40" name="Right Brace 39"/>
          <p:cNvSpPr/>
          <p:nvPr/>
        </p:nvSpPr>
        <p:spPr bwMode="auto">
          <a:xfrm rot="5400000">
            <a:off x="6858000" y="3886200"/>
            <a:ext cx="381000" cy="4038600"/>
          </a:xfrm>
          <a:prstGeom prst="rightBrace">
            <a:avLst>
              <a:gd name="adj1" fmla="val 45178"/>
              <a:gd name="adj2" fmla="val 499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28939" y="1676400"/>
            <a:ext cx="1070176" cy="1284211"/>
            <a:chOff x="5715000" y="2057400"/>
            <a:chExt cx="3048000" cy="3657600"/>
          </a:xfrm>
        </p:grpSpPr>
        <p:sp>
          <p:nvSpPr>
            <p:cNvPr id="41" name="Rectangle 40"/>
            <p:cNvSpPr/>
            <p:nvPr/>
          </p:nvSpPr>
          <p:spPr bwMode="auto">
            <a:xfrm>
              <a:off x="5715000" y="2057400"/>
              <a:ext cx="3048000" cy="3657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30"/>
            <a:stretch/>
          </p:blipFill>
          <p:spPr>
            <a:xfrm>
              <a:off x="5847770" y="2133600"/>
              <a:ext cx="2839030" cy="3476625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6493916" y="6627168"/>
            <a:ext cx="26500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itchFamily="34" charset="0"/>
                <a:cs typeface="Calibri" pitchFamily="34" charset="0"/>
              </a:rPr>
              <a:t>Source: DSG (Dubai Smart Government Department)</a:t>
            </a:r>
            <a:endParaRPr lang="en-US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39000" y="6477000"/>
            <a:ext cx="1905000" cy="457200"/>
          </a:xfrm>
        </p:spPr>
        <p:txBody>
          <a:bodyPr/>
          <a:lstStyle/>
          <a:p>
            <a:pPr>
              <a:defRPr/>
            </a:pPr>
            <a:fld id="{7538F7E6-A566-4CE6-B530-A242FB35FD1F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0" name="Date Placeholder 3"/>
          <p:cNvSpPr txBox="1">
            <a:spLocks/>
          </p:cNvSpPr>
          <p:nvPr/>
        </p:nvSpPr>
        <p:spPr bwMode="auto">
          <a:xfrm>
            <a:off x="0" y="6477000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>
                <a:solidFill>
                  <a:schemeClr val="tx1"/>
                </a:solidFill>
                <a:latin typeface="Calibri" pitchFamily="34" charset="0"/>
                <a:ea typeface="ＭＳ Ｐゴシック" pitchFamily="8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9pPr>
          </a:lstStyle>
          <a:p>
            <a:pPr>
              <a:defRPr/>
            </a:pPr>
            <a:r>
              <a:rPr lang="en-GB" smtClean="0"/>
              <a:t>From eGovernment to Smart Government</a:t>
            </a:r>
            <a:endParaRPr lang="en-US" smtClean="0"/>
          </a:p>
          <a:p>
            <a:pPr>
              <a:defRPr/>
            </a:pPr>
            <a:r>
              <a:rPr lang="en-US" smtClean="0"/>
              <a:t>Confidential - Category C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19050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Thank you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5" y="2133600"/>
            <a:ext cx="7164288" cy="3045354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39000" y="6477000"/>
            <a:ext cx="1905000" cy="457200"/>
          </a:xfrm>
        </p:spPr>
        <p:txBody>
          <a:bodyPr/>
          <a:lstStyle/>
          <a:p>
            <a:pPr>
              <a:defRPr/>
            </a:pPr>
            <a:fld id="{7538F7E6-A566-4CE6-B530-A242FB35FD1F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2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5" y="3048000"/>
            <a:ext cx="5151145" cy="2206552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 bwMode="auto">
          <a:xfrm rot="13445687">
            <a:off x="2807957" y="2738793"/>
            <a:ext cx="1097371" cy="1068572"/>
          </a:xfrm>
          <a:prstGeom prst="triangl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A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1" t="20256" r="41420" b="58567"/>
          <a:stretch/>
        </p:blipFill>
        <p:spPr>
          <a:xfrm>
            <a:off x="3256908" y="2135832"/>
            <a:ext cx="1232899" cy="12135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036" y="2185288"/>
            <a:ext cx="1600200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500" b="1" dirty="0">
                <a:solidFill>
                  <a:srgbClr val="C00000"/>
                </a:solidFill>
                <a:latin typeface="Calibri" pitchFamily="34" charset="0"/>
              </a:rPr>
              <a:t>Dubai</a:t>
            </a:r>
            <a:endParaRPr lang="ar-AE" sz="1500" dirty="0">
              <a:solidFill>
                <a:srgbClr val="C00000"/>
              </a:solidFill>
            </a:endParaRP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" y="949325"/>
            <a:ext cx="8711978" cy="803275"/>
          </a:xfrm>
        </p:spPr>
        <p:txBody>
          <a:bodyPr/>
          <a:lstStyle/>
          <a:p>
            <a:r>
              <a:rPr lang="en-US" sz="2400" b="1" dirty="0" smtClean="0"/>
              <a:t>Dubai – Business Hub in the Gulf Region</a:t>
            </a:r>
            <a:endParaRPr lang="ar-AE" sz="2400" b="1" dirty="0" smtClean="0"/>
          </a:p>
        </p:txBody>
      </p:sp>
      <p:sp>
        <p:nvSpPr>
          <p:cNvPr id="3" name="AutoShape 2" descr="data:image/jpeg;base64,/9j/4AAQSkZJRgABAQAAAQABAAD/2wCEAAkGBhQSEBUUExQUFRQUFhgWFhYVFhYUGBYUGBUVFBUVFBQZGyYeFxkjGhQUHy8gJCcpLCwsFR4xNTAqNScrLCkBCQoKDgwOGg8PGiokHiQtKiktLCwuNiwpLCksLCwpLCwsKSwsKSwpLCwsLCksLCwsKSwsLCwpKSwsLCwsLCksLP/AABEIALoBDwMBIgACEQEDEQH/xAAcAAEAAgMBAQEAAAAAAAAAAAAABQYDBAcCCAH/xABREAABAwEEBQcFCgoIBwEAAAABAAIDEQQFEiEGBzFBURMiYXGBkaEysbLB0RQjNUJScnOis+MzQ0RUdIKDkpPwJCU0U2PCw+EVYpSj0uLxCP/EABoBAQADAQEBAAAAAAAAAAAAAAABAgQDBQb/xAAsEQACAgEEAAUEAQUBAAAAAAAAAQIRAwQSITETMkFRgQUiM2GhQlKRsfEU/9oADAMBAAIRAxEAPwDtqIiAIiIAiIgComm2s83faeR9z8r721+LlcHlFwpTAfk8d6va4Xrq+Eh9BH6Ui55G0uDZosccmTbNcUS51+n8yH8f7pe2a+CfyMfx/ulyE7VswBcPEkeotHhvy/yzqrtfB/Mx/H+6Xg6/D+ZD+P8AdLlrwsl23U+0SYGCp3ncBxKlTkyuTSYIq6/lnX7h1wSWuZsUdiFTv5c0A4n3rYrTpRpcbHEX8kJKFtRjw7TStcJ4qraFXEyzFrW7TTE7e4+zoU/phYeVgkb8ppA693jRd1fqeRmcG/sVEdbtanJsa73ODiFfwtKfUULNr2LfyMH9v90q9ecVbNGd4FD1jaqjbIlCbPOjkl6nSHa/yPyIf9R90vQ1+H8zH8f7pcjlbkv1mxWs67mdlsmu/Gae5AP21f8ATVjsusDG2vI9nKf+i4JYH0cF0C4LTlRVcmcZ5JLpltvDWkYvyYH9rT/TXqxa0eU/EAfta/5FUr6stQVDWCTC6ijcyqyy9zpd56yDE2os+IfS0/yFQD9eRB/sY/j/AHS1bW3lIOxc/vCz4XEIpMtDJJ9nRLRr6LfyIEfT/dKQ0S1ym22yKze5RHypcMfLY6YY3P8AJ5MV8mm3euOzMxMI3hTGqb4ZsvzpPsJVdM0Rdn0siIrFwiIgCIiAIiIAiIgCIiAIiIAuF66vhIfQR+lIu6LhWur4SH0EfpSLll8p6H0/8vwznu9bMAWsNq27Osx7UezJZ7I6SRrGirnGgC6lclxMs0Qa3btc7e53sULoFdADTO4Zuq1vQBtPacuxW9wWjHGlZ4+tz7pbF0jYuzJ4U/fEdWdnqVfsJ5wVntbMUYpvC6nnlG0muQe5+UaOaRUgDyXewrltrbQr6Cs1jPJGN9CCCCOhacGjFnjHMhjB4loJ/eOajYZ5Y/utHzraGb1hj2L6GvG742tJcGBvFwAA7TkueX/bLoFQ98WLjBUur1xgjvSi2wotnNCrTclsoQqLet4sbKfc8j3R7uUja0joyOfXQdSkNH9ICXhr8I4HZ4KrRynjdHVrSzE2vQqxPFhcVO3Xaw9gC072s1CVQzI3bonDgQq3pHYaOJopG5Z8LqFb+kNlxMr0IT0znZyKnNWUWG+7LwLpD/2JVE2uKhVg1aMre1lO8Ok+wlV0+TVBn0KiIuh3CIiAIiIAiIgCIiAIiIAiIgC4Vrq+Eh9BH6Ui7quE66vhIfQR+lIuWXym/wCn/l+Gc/W3Z1qhS9wWEzTsYN7hX5ozPgs3Z7Lkoq2dUueycnBGzg0d9KnxK23L9aFA6b3g+GxPdG7A4ua3HvaHHMg7juruqtqXofNSdttkz/xGKEgyyxxDjI9rB4nPsXm3a4bviFI3S2hw/uoyG/vyYR3VXBJZQXVFXuO17sTj11OZXohxG/pzDR3Cp8VdIpZ1O8de7/xNlY3gZpS76jAPSVRvXXBb5qhswZWvNgYG9XONX+Kq0djxOo0F7uDWl57jVTtk0AvCWmCySgGmclIx188hSQQFvt9onNZXvceMryT9Y13+KjpIqbXDsB9dFfJ9VVojFbRaLPBXY3E+R535NY3j0rau/VrZqB0s8jxnUNbgPQA1wrxVHJLtl1FvpHNMIUnduj0834KF7qbSGmn7xXTW2OKz/wBlgZD/AIjgJZj+0dXD1NWaHSSeJ4e5/KRgjE0gVw7y0gZGi5eNG6LvDKrIvRqUxhrSa0ABKtFujxMqozSK7hHaBJHQxS89pGypzdTrqD+spOwyYo6KGeVkVSIFpwyV4qyM98iI6FDW+zUzUhcs24qCCoX1ZMLit/Vlle1m65PsZVvaRWLb0rV1cMpe1m+dJ9jIrI642d/REXU2BERAEREAREQBERAEREAREQBcJ11fCY+gj9KRd2XB9dnwmPoI/SlXLL5TdoPy/BQ2hdE0CuIxgzPyc8UaODdtT1qF0R0Xx0mlHMGbWn4x4no866JAqwh6s76vUf0R+TYChdL7lNqs2BuZa9rw2tMWEEYanIeVXPeApoLLZYMb2t+UQOzf4VXc8srOj2pYSRMktEr4y4YjFGG1aDsDnmorTbQZV2q23dqmu6I/gOVI3zOdJ9XJvgrbE7b0UTlFYqa9ku+KEYYo44xwYxrB9UBQWkl+Fh5KHOQ7TtwD2+ZTdutIiic87h3ncPMqNe14x2ZhlmeA5xqSdpJ3AcAuGabSpdnbFFN2zSbdVCXPJc87Sc1q2xlFW7VrXbiIZE5w3Z0PdRb1y35JbMxEWgHjXvyyWNwkuWbFNPhHuaMrTlbuWjpJe8kYLW5E5A7d6p7J53SZynGNxJ28CN3crxhfJSeSuC+6N2wzWe0WZ2brK/FHx5M1cAOoBw6iFIXPaaGh3qL1dsJtE0jxQvDGkdIBqvbpxHI5nyXFvc4geZaWeTqI82WC3Q5LRsT8LlJxuxxg9Cj5o6FVMqN684MbFFaDWfDe9n+c/wCxkUzZX4mkLxotZcN6QdDn/ZSKV2Xxv7kdcREXY3hERAEREAREQBERAEREAREQBcs0/wBGxNeglkzjbDGA35Tg6Q59GYXU1yLWNpb7mvYRSCsToIzUbWuLpAT0jIKGrLwm4O4m4wUFBkAtqArSglDmhzSC0ioIzBHQtuByEWbQUpo7HWevyWk+r1qKaVO6LM50h4NA7zX1KfUgmGZDrz9i9t2LyzMDqWWisVIPSaXyW7Q3nuHGmTB35/qrn15aMm1S453kjhTmjLIU/nt2K+3lIHvd107svPVQtogLTUFYcjblaNuOP20c4vXQxvLVijDWYaFpcXDFQjEHZHeD1hXXRC5zBDhIzdtO88SVuNgqau/2W5Y7ViaaVoCW16tvj5lTc5cM6bUuimaT3RhmD25EZjKvgVBwXMA57nUOJ2PoxZ5/Wdl0q9aSQZeIVbMCJtcBxT5P3R+PDaxSuF8Zy3YmuGfc4KKvhtLTNX+8d5yQrLdlm9+iIHkh4P62GnolRem92uZanSYTgkwkO3YgwAg8DktEfKedql7G7cFoxMw8FntUWagrhtOF4HFWeduSHnM1bHLQqauCAe74XdLvs3qApQqzaLOxWmLoLvQcpXZaPmR0BERdj0AiIgCIiAIiIAiIgCIiAIiIAvnrXsf62H6PF6Uq+hV8869/hYfo0XpSoCvaLaWusrsLquhJzG9vS32LqtgtjJGh7HBzXCoIXCFZdCtInQTNYTWORwBB3E5Bw4KSTsTDkrVo1BSEu+U7wGXnqqlE7JX+yQYImt4NA7aZ+KEMxWfZ1Ejxr61le+gJOwCvYM1isnx/neoLzeQJhlptMbwOvCaKSCh6L3sZogXGrtp/W53ropV7Kmioly2oxOGEULQRh2cDh8D3K+WeUOAcN4WCXZti+DQvmbAyg2uyCrFp0rbZYxGx5O01azESTmczlStVvaZ2/kw553Cg6zkqxd+isskQle1rakuGJ3OA6QBXsqoivVl3J9I07x1pOe1zHRlzhWjq4RSmVRRNFNIOXccRzNPNwUVeMcIkIBhrsNGkrxYbG6zWlpdQVdkW5NPEZq9Ra4Obck+WdTuePnjr9RVkttlZIwskALXDYVXdGZA/nDMYyK9QaDTtJVmtDcgu8FSM0+WcxvK4X2WcUzjcea7h0O4FWZoq0dSskNlY+rXirSKUURbbrdBQHyTm08RwPSkkYsuOuUQ1pYpfQ1/9KjHS70HLRmj2lbWiQpbYut3oPVV2coeZHTERF2PQCIiAIiIAiIgCIiAIiIAiIgC+edfHwsP0aL0pV9DL5418fCw/RovSlQHPFkhdQhY16YVYk+gNG38qYd+LAe+hPrXSHrkup+2Cbk2150AdiHRSjD9bwXWXKCGatl8p/YfOPUvNtPMd80+Zeohz3dQ85WteslIndRUMI57fWjRwtmiqTTngbc/jAb8ty0bFfpjAOeRo5vCp4bjXNXuAcwdQ8yrWkGjYfV7AA74zdgf7Dt66rHd8M2V6lc0hvVk08J2tYQ9wOyo3OB/natq1aRNeDGG0c5pyqBQbKqt3zI+N5xQuPGoyIr213ZqMtdvbQGtC2vX0tI71bw20V30Rs9hIkLi5u2tKdO81WS8r+MgwltCHAggZmnmUdNbsT+bU1yyG85bFbNE9D3SESztLWsOJrTQOc4bKjaGilc9q6V7nNy9joWhl38jBEw+UG1d85xxH2ditEjeaVFXZtHUplgqCuiOTNazeUpuWwtmhLXd+8HdRQsORU1YZeaVJHZRrdYHROLH7R4jcQsmjMdLbF1u+zcrZet3icU+OPJPqPQq9cVnLbawEULS6vXgcudUzI4bZovaIi6msIiIAiIgCIiAIiIAiIgCIiAL5418fCw/RovSlX0OvnjXx8LD9Gi9KVAc8X61eV+hSDsX/AOfrHWW1S7msjjHW5znH0B3rs1VzfURYsF2ySb5Z3fusa1g8cS6HjUSdCjyPLPV6wovSOWkJ6SB3n/6pIAl1RspQndX1rSviDCxu8lwxO30oTQcK07qhc3LgslzRHxeS35o8yxStWUOSRqyG0ibTADuqq3eN2WetXxxk8KDPsCtduhFFVrbAKpdCrIZl3RteXMY1vCg2dSsN0RlwIHDzKHmz2Kz6NWFzWY3Aioo3if8Am6lMLlIjIlGBIXcwitRRSsJ2rXhC82y3thFXVIOWW2q0t7Vb6MfZleKErcsUtFXZ9J4cdCXNptJbkD1hblivuF55krCeGIV7ipjlhLpoja0WSF9HAr3aLraZmSjJza16QWkd+ajopakEFTDZakD+diuVasyoiKSQiIgCIiAIiIAiIgCIiAIiIAvnjXx8LD9Gi9KVfQ64Treu0SXwXyfgYbLE+TOlefKGRg7nPdl0Cp3KJSUVbJRzm6bgtFpJEETn4RUkUAAzzLnEDce5TVl1cWxzqOaxgyzc8bD1VUzqpvQut7w78fERlkG4CMLWjc0DIDcumz7u7uNF5up1eTFPaqO0IJqz1oc42KwxWbCHGMOxPByLnPc8kCmznU27lYrtrK4l5ybTmjYTn4ZeCrBOzPIbtisWj8vvhHym+Io7/M5cMWolkyxU3wTKKS4J2mSxWiBr2lrhUHs6QQRsIWdwXhzV7RnIOS5JGeSRI3p5r+/yXeCxCwSb2OB7PPWinqL01cXiidVmkiry3ZK6vNpTiQK9XFQtt0alc7PA3pJr5gr+R51B259XduXmCjwYk+NIjbq0PiYMTzyhGeYo0Hobv7SVLGEZdK2Gx4WhvaV5YF0UUujlKTl2a0lnVe0lzMbeknuVrlGVVVr+kBmcBQ4GDLLIuqR1blk10tuJ/sviVyKrLHicTQ1JNDn5gR4LzZLHzyS1oND5O/KnnKkRd5IzpQ8f5yKWayYXOAz2eep8y8SSko20abRUNPdJZrJa4TZ5CxzI6mmx1XUwvYcnDm7+K6Lq51nR28timAitVKhmYbIA2pdFXozw+fdxXWTaMVvkHyGsb9XEfSVz1ZMH/EbKN7ajr/o8mf8Av1r6DSx24Yr9GWfMmd7REWkoEREAREQBERAEREAREQBERAFxjXBE60XjFZYxQGNssjqdL2hx4hrQ7tcuzrmmksP9dvdxskbernyE+ZRtUqsXRyi6Hix3nHhrhjmDak5ljqA168S7Xbo8zwrXsOa4fpNGRaHu34zn0tdl5l2u67WLRZYpQfLiaT84AV9a8n6lDmM/g7Yn6GIsB4jsqpe6JqFruBHdXCfS8FrssIcOzjQBfkPMqOcQMsgXOoRQc0ZnOhy4LB4c8e2dex1tPguxWMrzZJ8cbXfKaD4LJRfSp2rMh4wryHZ0Xp7kiYpIMVpdhYf5zKi7NDU4jsGzpPHsW5esmxo6/UEZHhA6AoJMeFAF62pRCD8c2oVNvhoL3uoAScNcq4WnZXhVte1XN2QJ4AnuVNvEbAeGfWdp76ryfqUvLE0YV2Y2tAaCCXNPVQ/7+KwwMzrxJPVu9a8tBZkBk7bU1By202dqyWqQRQyPOxkbndwLvYsGbN4qjFI6xjtOC37auXt0rtz5j083FhHgF1nV/EBeVnAGzH9k/euP3QzFOCQTtJ6zvPeutavJ3G8rMDs5/wBjIdq+kSpJIynckRFYqEREAREQBERAEREAREQBERAFzzTNxFvJFD7xE6hy2SyVqeGwLoa5vpxJS8qcbJn80SmvnUog5jpXY6ySOHEv37Q4B9OORr2K7aqbfjsZjJzikOWXkuFfWe5RF+WMEAkfjHsd0NeCKd+Fauqu0mO3PhP4xpGfFh9hKy6vHvxNF4umdZs1aUyyJ2jxWEy1fVo3bdgJGdQO5ZZmnPOlQK1GXUVhqajfTeMqcBmSvFnmcsSh7GhLmyx3S/mub8lxp8085vnW64qHuqSjwPlNp2t2fVp3qYIXs6Se/DH/AAZ5qpHiiY6Akr8cVhth97K1FCNM5c8GlTVb5zUfZRikCkphTLioRLMZCUXstX4GqSDVvB1IndNG95A81VU7Xm89OQ6/VtVovV1A0dJPcMvEqsFlSe3LivA18t2Wvb/prxL7TXYKHDTI+HszULrEt3JXbNTIvpGP1nUPgCrEwZ9XaadaoeuS1UskEe90hdToa32uCz6WG7NFfv8A0Xm6izm1wmjnHqFOg7V1PV0KXjZs6gl47eRkK5ncUNW1G2vhs9q6Hq2tVL1szSMzjHV7093qovp32YzviIiEBERAEREAREQBERAEREAREQBVu/dCm2m1NtBlc0tiMWENBBBdirWvgrIiApdq1aMe0tM7xWhrgbkQQ4HbxC07LqjZHbBaWWmQODsWHk202ULa4tlMl0BEatUwR77nB+Md+4FY2XEN7q9lD6SlEWX/AMmH+0tvZpRXWGkEOORB2dFKeA7lvVX4i7Y8ccaqKIbb7PzAsdos+MUrRZUXQg1LNdwYa1J7FnfBU1rsWREBj5FDB0rIiA0bZdYk+MRlTYDvr7O5R50TFa8o790e1TyLPLS4pvdJcl1OS6IR2izT8c1O3mjPpVZ0x1QsvB0ZdaXxiMOAAja6uIg1zd0BdBRIabFCW6K5DnJqmcsseoaKNoAtUhp/hM/8lK6P6pmWW2R2kWh7jHi5hY0A4mOZtBy8qvYr8i0FAiIgCIiAIiIA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58"/>
          <p:cNvSpPr>
            <a:spLocks noChangeArrowheads="1"/>
          </p:cNvSpPr>
          <p:nvPr/>
        </p:nvSpPr>
        <p:spPr bwMode="auto">
          <a:xfrm>
            <a:off x="5010150" y="2512828"/>
            <a:ext cx="3905250" cy="304977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2000">
                <a:prstClr val="white"/>
              </a:gs>
              <a:gs pos="100000">
                <a:prstClr val="white"/>
              </a:gs>
            </a:gsLst>
            <a:lin ang="5400000" scaled="0"/>
            <a:tileRect/>
          </a:gradFill>
          <a:ln w="3175" cmpd="sng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  <a:ea typeface="+mn-ea"/>
              </a:rPr>
              <a:t>is </a:t>
            </a:r>
            <a:r>
              <a:rPr lang="en-US" sz="1600" dirty="0">
                <a:latin typeface="Calibri" pitchFamily="34" charset="0"/>
                <a:ea typeface="+mn-ea"/>
              </a:rPr>
              <a:t>one of the 7 Emirates in UAE</a:t>
            </a:r>
          </a:p>
          <a:p>
            <a:pPr marL="2857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itchFamily="34" charset="0"/>
                <a:ea typeface="+mn-ea"/>
              </a:rPr>
              <a:t>Has a population of 2.2 million</a:t>
            </a:r>
          </a:p>
          <a:p>
            <a:pPr marL="2857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itchFamily="34" charset="0"/>
                <a:ea typeface="+mn-ea"/>
              </a:rPr>
              <a:t>Has a forecasted nominal GDP of 107bn$ in 2014 with a 5% growth rate</a:t>
            </a:r>
          </a:p>
          <a:p>
            <a:pPr marL="2857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itchFamily="34" charset="0"/>
                <a:ea typeface="+mn-ea"/>
              </a:rPr>
              <a:t>Is a major business hub in the Middle East and Gulf Region</a:t>
            </a:r>
          </a:p>
          <a:p>
            <a:pPr marL="2857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itchFamily="34" charset="0"/>
                <a:ea typeface="+mn-ea"/>
              </a:rPr>
              <a:t>Key economic sectors are Tourism, Trade, Retail and Finance </a:t>
            </a:r>
          </a:p>
          <a:p>
            <a:pPr marL="2857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itchFamily="34" charset="0"/>
                <a:ea typeface="+mn-ea"/>
              </a:rPr>
              <a:t>Government is composed of 80+ entities with 20+ major departments and authorities</a:t>
            </a:r>
          </a:p>
          <a:p>
            <a:pPr marL="2857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alibri" pitchFamily="34" charset="0"/>
              <a:ea typeface="+mn-ea"/>
            </a:endParaRPr>
          </a:p>
          <a:p>
            <a:pPr algn="ctr">
              <a:spcBef>
                <a:spcPct val="20000"/>
              </a:spcBef>
              <a:buClr>
                <a:srgbClr val="C00000"/>
              </a:buClr>
              <a:buFont typeface="Wingdings" pitchFamily="2" charset="2"/>
              <a:buNone/>
            </a:pPr>
            <a:endParaRPr lang="en-US" sz="1600" b="1" dirty="0">
              <a:latin typeface="Calibri" pitchFamily="34" charset="0"/>
              <a:ea typeface="+mn-ea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3529013" cy="457200"/>
          </a:xfrm>
        </p:spPr>
        <p:txBody>
          <a:bodyPr/>
          <a:lstStyle/>
          <a:p>
            <a:pPr>
              <a:defRPr/>
            </a:pPr>
            <a:r>
              <a:rPr lang="en-GB" dirty="0"/>
              <a:t>From eGovernment to Smart Government</a:t>
            </a:r>
            <a:endParaRPr lang="en-US" dirty="0"/>
          </a:p>
          <a:p>
            <a:pPr>
              <a:defRPr/>
            </a:pPr>
            <a:r>
              <a:rPr lang="en-US" dirty="0" smtClean="0"/>
              <a:t>Confidential - Category C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53000" y="1905000"/>
            <a:ext cx="160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Dubai</a:t>
            </a:r>
            <a:endParaRPr lang="ar-AE" dirty="0">
              <a:solidFill>
                <a:srgbClr val="C00000"/>
              </a:solidFill>
            </a:endParaRPr>
          </a:p>
        </p:txBody>
      </p:sp>
      <p:sp>
        <p:nvSpPr>
          <p:cNvPr id="15" name="AutoShape 2" descr="data:image/jpeg;base64,/9j/4AAQSkZJRgABAQAAAQABAAD/2wCEAAkGBhQSEBUUExQUFRQUFhgWFhYVFhYUGBYUGBUVFBUVFBQZGyYeFxkjGhQUHy8gJCcpLCwsFR4xNTAqNScrLCkBCQoKDgwOGg8PGiokHiQtKiktLCwuNiwpLCksLCwpLCwsKSwsKSwpLCwsLCksLCwsKSwsLCwpKSwsLCwsLCksLP/AABEIALoBDwMBIgACEQEDEQH/xAAcAAEAAgMBAQEAAAAAAAAAAAAABQYDBAcCCAH/xABREAABAwEEBQcFCgoIBwEAAAABAAIDEQQFEiEGBzFBURMiYXGBkaEysbLB0RQjNUJScnOis+MzQ0RUdIKDkpPwJCU0U2PCw+EVYpSj0uLxCP/EABoBAQADAQEBAAAAAAAAAAAAAAABAgQDBQb/xAAsEQACAgEEAAUEAQUBAAAAAAAAAQIRAwQSITETMkFRgQUiM2GhQlKRsfEU/9oADAMBAAIRAxEAPwDtqIiAIiIAiIgComm2s83faeR9z8r721+LlcHlFwpTAfk8d6va4Xrq+Eh9BH6Ui55G0uDZosccmTbNcUS51+n8yH8f7pe2a+CfyMfx/ulyE7VswBcPEkeotHhvy/yzqrtfB/Mx/H+6Xg6/D+ZD+P8AdLlrwsl23U+0SYGCp3ncBxKlTkyuTSYIq6/lnX7h1wSWuZsUdiFTv5c0A4n3rYrTpRpcbHEX8kJKFtRjw7TStcJ4qraFXEyzFrW7TTE7e4+zoU/phYeVgkb8ppA693jRd1fqeRmcG/sVEdbtanJsa73ODiFfwtKfUULNr2LfyMH9v90q9ecVbNGd4FD1jaqjbIlCbPOjkl6nSHa/yPyIf9R90vQ1+H8zH8f7pcjlbkv1mxWs67mdlsmu/Gae5AP21f8ATVjsusDG2vI9nKf+i4JYH0cF0C4LTlRVcmcZ5JLpltvDWkYvyYH9rT/TXqxa0eU/EAfta/5FUr6stQVDWCTC6ijcyqyy9zpd56yDE2os+IfS0/yFQD9eRB/sY/j/AHS1bW3lIOxc/vCz4XEIpMtDJJ9nRLRr6LfyIEfT/dKQ0S1ym22yKze5RHypcMfLY6YY3P8AJ5MV8mm3euOzMxMI3hTGqb4ZsvzpPsJVdM0Rdn0siIrFwiIgCIiAIiIAiIgCIiAIiIAuF66vhIfQR+lIu6LhWur4SH0EfpSLll8p6H0/8vwznu9bMAWsNq27Osx7UezJZ7I6SRrGirnGgC6lclxMs0Qa3btc7e53sULoFdADTO4Zuq1vQBtPacuxW9wWjHGlZ4+tz7pbF0jYuzJ4U/fEdWdnqVfsJ5wVntbMUYpvC6nnlG0muQe5+UaOaRUgDyXewrltrbQr6Cs1jPJGN9CCCCOhacGjFnjHMhjB4loJ/eOajYZ5Y/utHzraGb1hj2L6GvG742tJcGBvFwAA7TkueX/bLoFQ98WLjBUur1xgjvSi2wotnNCrTclsoQqLet4sbKfc8j3R7uUja0joyOfXQdSkNH9ICXhr8I4HZ4KrRynjdHVrSzE2vQqxPFhcVO3Xaw9gC072s1CVQzI3bonDgQq3pHYaOJopG5Z8LqFb+kNlxMr0IT0znZyKnNWUWG+7LwLpD/2JVE2uKhVg1aMre1lO8Ok+wlV0+TVBn0KiIuh3CIiAIiIAiIgCIiAIiIAiIgC4Vrq+Eh9BH6Ui7quE66vhIfQR+lIuWXym/wCn/l+Gc/W3Z1qhS9wWEzTsYN7hX5ozPgs3Z7Lkoq2dUueycnBGzg0d9KnxK23L9aFA6b3g+GxPdG7A4ua3HvaHHMg7juruqtqXofNSdttkz/xGKEgyyxxDjI9rB4nPsXm3a4bviFI3S2hw/uoyG/vyYR3VXBJZQXVFXuO17sTj11OZXohxG/pzDR3Cp8VdIpZ1O8de7/xNlY3gZpS76jAPSVRvXXBb5qhswZWvNgYG9XONX+Kq0djxOo0F7uDWl57jVTtk0AvCWmCySgGmclIx188hSQQFvt9onNZXvceMryT9Y13+KjpIqbXDsB9dFfJ9VVojFbRaLPBXY3E+R535NY3j0rau/VrZqB0s8jxnUNbgPQA1wrxVHJLtl1FvpHNMIUnduj0834KF7qbSGmn7xXTW2OKz/wBlgZD/AIjgJZj+0dXD1NWaHSSeJ4e5/KRgjE0gVw7y0gZGi5eNG6LvDKrIvRqUxhrSa0ABKtFujxMqozSK7hHaBJHQxS89pGypzdTrqD+spOwyYo6KGeVkVSIFpwyV4qyM98iI6FDW+zUzUhcs24qCCoX1ZMLit/Vlle1m65PsZVvaRWLb0rV1cMpe1m+dJ9jIrI642d/REXU2BERAEREAREQBERAEREAREQBcJ11fCY+gj9KRd2XB9dnwmPoI/SlXLL5TdoPy/BQ2hdE0CuIxgzPyc8UaODdtT1qF0R0Xx0mlHMGbWn4x4no866JAqwh6s76vUf0R+TYChdL7lNqs2BuZa9rw2tMWEEYanIeVXPeApoLLZYMb2t+UQOzf4VXc8srOj2pYSRMktEr4y4YjFGG1aDsDnmorTbQZV2q23dqmu6I/gOVI3zOdJ9XJvgrbE7b0UTlFYqa9ku+KEYYo44xwYxrB9UBQWkl+Fh5KHOQ7TtwD2+ZTdutIiic87h3ncPMqNe14x2ZhlmeA5xqSdpJ3AcAuGabSpdnbFFN2zSbdVCXPJc87Sc1q2xlFW7VrXbiIZE5w3Z0PdRb1y35JbMxEWgHjXvyyWNwkuWbFNPhHuaMrTlbuWjpJe8kYLW5E5A7d6p7J53SZynGNxJ28CN3crxhfJSeSuC+6N2wzWe0WZ2brK/FHx5M1cAOoBw6iFIXPaaGh3qL1dsJtE0jxQvDGkdIBqvbpxHI5nyXFvc4geZaWeTqI82WC3Q5LRsT8LlJxuxxg9Cj5o6FVMqN684MbFFaDWfDe9n+c/wCxkUzZX4mkLxotZcN6QdDn/ZSKV2Xxv7kdcREXY3hERAEREAREQBERAEREAREQBcs0/wBGxNeglkzjbDGA35Tg6Q59GYXU1yLWNpb7mvYRSCsToIzUbWuLpAT0jIKGrLwm4O4m4wUFBkAtqArSglDmhzSC0ioIzBHQtuByEWbQUpo7HWevyWk+r1qKaVO6LM50h4NA7zX1KfUgmGZDrz9i9t2LyzMDqWWisVIPSaXyW7Q3nuHGmTB35/qrn15aMm1S453kjhTmjLIU/nt2K+3lIHvd107svPVQtogLTUFYcjblaNuOP20c4vXQxvLVijDWYaFpcXDFQjEHZHeD1hXXRC5zBDhIzdtO88SVuNgqau/2W5Y7ViaaVoCW16tvj5lTc5cM6bUuimaT3RhmD25EZjKvgVBwXMA57nUOJ2PoxZ5/Wdl0q9aSQZeIVbMCJtcBxT5P3R+PDaxSuF8Zy3YmuGfc4KKvhtLTNX+8d5yQrLdlm9+iIHkh4P62GnolRem92uZanSYTgkwkO3YgwAg8DktEfKedql7G7cFoxMw8FntUWagrhtOF4HFWeduSHnM1bHLQqauCAe74XdLvs3qApQqzaLOxWmLoLvQcpXZaPmR0BERdj0AiIgCIiAIiIAiIgCIiAIiIAvnrXsf62H6PF6Uq+hV8869/hYfo0XpSoCvaLaWusrsLquhJzG9vS32LqtgtjJGh7HBzXCoIXCFZdCtInQTNYTWORwBB3E5Bw4KSTsTDkrVo1BSEu+U7wGXnqqlE7JX+yQYImt4NA7aZ+KEMxWfZ1Ejxr61le+gJOwCvYM1isnx/neoLzeQJhlptMbwOvCaKSCh6L3sZogXGrtp/W53ropV7Kmioly2oxOGEULQRh2cDh8D3K+WeUOAcN4WCXZti+DQvmbAyg2uyCrFp0rbZYxGx5O01azESTmczlStVvaZ2/kw553Cg6zkqxd+isskQle1rakuGJ3OA6QBXsqoivVl3J9I07x1pOe1zHRlzhWjq4RSmVRRNFNIOXccRzNPNwUVeMcIkIBhrsNGkrxYbG6zWlpdQVdkW5NPEZq9Ra4Obck+WdTuePnjr9RVkttlZIwskALXDYVXdGZA/nDMYyK9QaDTtJVmtDcgu8FSM0+WcxvK4X2WcUzjcea7h0O4FWZoq0dSskNlY+rXirSKUURbbrdBQHyTm08RwPSkkYsuOuUQ1pYpfQ1/9KjHS70HLRmj2lbWiQpbYut3oPVV2coeZHTERF2PQCIiAIiIAiIgCIiAIiIAiIgC+edfHwsP0aL0pV9DL5418fCw/RovSlQHPFkhdQhY16YVYk+gNG38qYd+LAe+hPrXSHrkup+2Cbk2150AdiHRSjD9bwXWXKCGatl8p/YfOPUvNtPMd80+Zeohz3dQ85WteslIndRUMI57fWjRwtmiqTTngbc/jAb8ty0bFfpjAOeRo5vCp4bjXNXuAcwdQ8yrWkGjYfV7AA74zdgf7Dt66rHd8M2V6lc0hvVk08J2tYQ9wOyo3OB/natq1aRNeDGG0c5pyqBQbKqt3zI+N5xQuPGoyIr213ZqMtdvbQGtC2vX0tI71bw20V30Rs9hIkLi5u2tKdO81WS8r+MgwltCHAggZmnmUdNbsT+bU1yyG85bFbNE9D3SESztLWsOJrTQOc4bKjaGilc9q6V7nNy9joWhl38jBEw+UG1d85xxH2ditEjeaVFXZtHUplgqCuiOTNazeUpuWwtmhLXd+8HdRQsORU1YZeaVJHZRrdYHROLH7R4jcQsmjMdLbF1u+zcrZet3icU+OPJPqPQq9cVnLbawEULS6vXgcudUzI4bZovaIi6msIiIAiIgCIiAIiIAiIgCIiAL5418fCw/RovSlX0OvnjXx8LD9Gi9KVAc8X61eV+hSDsX/AOfrHWW1S7msjjHW5znH0B3rs1VzfURYsF2ySb5Z3fusa1g8cS6HjUSdCjyPLPV6wovSOWkJ6SB3n/6pIAl1RspQndX1rSviDCxu8lwxO30oTQcK07qhc3LgslzRHxeS35o8yxStWUOSRqyG0ibTADuqq3eN2WetXxxk8KDPsCtduhFFVrbAKpdCrIZl3RteXMY1vCg2dSsN0RlwIHDzKHmz2Kz6NWFzWY3Aioo3if8Am6lMLlIjIlGBIXcwitRRSsJ2rXhC82y3thFXVIOWW2q0t7Vb6MfZleKErcsUtFXZ9J4cdCXNptJbkD1hblivuF55krCeGIV7ipjlhLpoja0WSF9HAr3aLraZmSjJza16QWkd+ajopakEFTDZakD+diuVasyoiKSQiIgCIiAIiIAiIgCIiAIiIAvnjXx8LD9Gi9KVfQ64Treu0SXwXyfgYbLE+TOlefKGRg7nPdl0Cp3KJSUVbJRzm6bgtFpJEETn4RUkUAAzzLnEDce5TVl1cWxzqOaxgyzc8bD1VUzqpvQut7w78fERlkG4CMLWjc0DIDcumz7u7uNF5up1eTFPaqO0IJqz1oc42KwxWbCHGMOxPByLnPc8kCmznU27lYrtrK4l5ybTmjYTn4ZeCrBOzPIbtisWj8vvhHym+Io7/M5cMWolkyxU3wTKKS4J2mSxWiBr2lrhUHs6QQRsIWdwXhzV7RnIOS5JGeSRI3p5r+/yXeCxCwSb2OB7PPWinqL01cXiidVmkiry3ZK6vNpTiQK9XFQtt0alc7PA3pJr5gr+R51B259XduXmCjwYk+NIjbq0PiYMTzyhGeYo0Hobv7SVLGEZdK2Gx4WhvaV5YF0UUujlKTl2a0lnVe0lzMbeknuVrlGVVVr+kBmcBQ4GDLLIuqR1blk10tuJ/sviVyKrLHicTQ1JNDn5gR4LzZLHzyS1oND5O/KnnKkRd5IzpQ8f5yKWayYXOAz2eep8y8SSko20abRUNPdJZrJa4TZ5CxzI6mmx1XUwvYcnDm7+K6Lq51nR28timAitVKhmYbIA2pdFXozw+fdxXWTaMVvkHyGsb9XEfSVz1ZMH/EbKN7ajr/o8mf8Av1r6DSx24Yr9GWfMmd7REWkoEREAREQBERAEREAREQBERAFxjXBE60XjFZYxQGNssjqdL2hx4hrQ7tcuzrmmksP9dvdxskbernyE+ZRtUqsXRyi6Hix3nHhrhjmDak5ljqA168S7Xbo8zwrXsOa4fpNGRaHu34zn0tdl5l2u67WLRZYpQfLiaT84AV9a8n6lDmM/g7Yn6GIsB4jsqpe6JqFruBHdXCfS8FrssIcOzjQBfkPMqOcQMsgXOoRQc0ZnOhy4LB4c8e2dex1tPguxWMrzZJ8cbXfKaD4LJRfSp2rMh4wryHZ0Xp7kiYpIMVpdhYf5zKi7NDU4jsGzpPHsW5esmxo6/UEZHhA6AoJMeFAF62pRCD8c2oVNvhoL3uoAScNcq4WnZXhVte1XN2QJ4AnuVNvEbAeGfWdp76ryfqUvLE0YV2Y2tAaCCXNPVQ/7+KwwMzrxJPVu9a8tBZkBk7bU1By202dqyWqQRQyPOxkbndwLvYsGbN4qjFI6xjtOC37auXt0rtz5j083FhHgF1nV/EBeVnAGzH9k/euP3QzFOCQTtJ6zvPeutavJ3G8rMDs5/wBjIdq+kSpJIynckRFYqEREAREQBERAEREAREQBERAFzzTNxFvJFD7xE6hy2SyVqeGwLoa5vpxJS8qcbJn80SmvnUog5jpXY6ySOHEv37Q4B9OORr2K7aqbfjsZjJzikOWXkuFfWe5RF+WMEAkfjHsd0NeCKd+Fauqu0mO3PhP4xpGfFh9hKy6vHvxNF4umdZs1aUyyJ2jxWEy1fVo3bdgJGdQO5ZZmnPOlQK1GXUVhqajfTeMqcBmSvFnmcsSh7GhLmyx3S/mub8lxp8085vnW64qHuqSjwPlNp2t2fVp3qYIXs6Se/DH/AAZ5qpHiiY6Akr8cVhth97K1FCNM5c8GlTVb5zUfZRikCkphTLioRLMZCUXstX4GqSDVvB1IndNG95A81VU7Xm89OQ6/VtVovV1A0dJPcMvEqsFlSe3LivA18t2Wvb/prxL7TXYKHDTI+HszULrEt3JXbNTIvpGP1nUPgCrEwZ9XaadaoeuS1UskEe90hdToa32uCz6WG7NFfv8A0Xm6izm1wmjnHqFOg7V1PV0KXjZs6gl47eRkK5ncUNW1G2vhs9q6Hq2tVL1szSMzjHV7093qovp32YzviIiEBERAEREAREQBERAEREAREQBVu/dCm2m1NtBlc0tiMWENBBBdirWvgrIiApdq1aMe0tM7xWhrgbkQQ4HbxC07LqjZHbBaWWmQODsWHk202ULa4tlMl0BEatUwR77nB+Md+4FY2XEN7q9lD6SlEWX/AMmH+0tvZpRXWGkEOORB2dFKeA7lvVX4i7Y8ccaqKIbb7PzAsdos+MUrRZUXQg1LNdwYa1J7FnfBU1rsWREBj5FDB0rIiA0bZdYk+MRlTYDvr7O5R50TFa8o790e1TyLPLS4pvdJcl1OS6IR2izT8c1O3mjPpVZ0x1QsvB0ZdaXxiMOAAja6uIg1zd0BdBRIabFCW6K5DnJqmcsseoaKNoAtUhp/hM/8lK6P6pmWW2R2kWh7jHi5hY0A4mOZtBy8qvYr8i0FAiIgCIiAIiIAiIgP/9k="/>
          <p:cNvSpPr>
            <a:spLocks noChangeAspect="1" noChangeArrowheads="1"/>
          </p:cNvSpPr>
          <p:nvPr/>
        </p:nvSpPr>
        <p:spPr bwMode="auto">
          <a:xfrm>
            <a:off x="-14446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Donut 19"/>
          <p:cNvSpPr/>
          <p:nvPr/>
        </p:nvSpPr>
        <p:spPr bwMode="auto">
          <a:xfrm>
            <a:off x="3810000" y="2514600"/>
            <a:ext cx="304800" cy="264433"/>
          </a:xfrm>
          <a:prstGeom prst="donu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A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39000" y="6477000"/>
            <a:ext cx="1905000" cy="457200"/>
          </a:xfrm>
        </p:spPr>
        <p:txBody>
          <a:bodyPr/>
          <a:lstStyle/>
          <a:p>
            <a:pPr>
              <a:defRPr/>
            </a:pPr>
            <a:fld id="{7538F7E6-A566-4CE6-B530-A242FB35FD1F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5715000" y="2057400"/>
            <a:ext cx="3048000" cy="365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6200" y="949325"/>
            <a:ext cx="8711978" cy="803275"/>
          </a:xfrm>
        </p:spPr>
        <p:txBody>
          <a:bodyPr/>
          <a:lstStyle/>
          <a:p>
            <a:r>
              <a:rPr lang="en-US" sz="2400" b="1" dirty="0" smtClean="0"/>
              <a:t>Dubai eGovernment and Electronic Shared Services (ESS) Initiative</a:t>
            </a:r>
            <a:endParaRPr lang="ar-AE" sz="2400" b="1" dirty="0" smtClean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96580" y="2157412"/>
            <a:ext cx="5166020" cy="3733800"/>
          </a:xfrm>
        </p:spPr>
        <p:txBody>
          <a:bodyPr/>
          <a:lstStyle/>
          <a:p>
            <a:pPr indent="-36576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H.H. Sheik Mohammed Bin Rashid Al </a:t>
            </a:r>
            <a:r>
              <a:rPr lang="en-US" sz="1600" dirty="0" err="1" smtClean="0"/>
              <a:t>Maktoum</a:t>
            </a:r>
            <a:r>
              <a:rPr lang="en-US" sz="1600" dirty="0" smtClean="0"/>
              <a:t> launched the </a:t>
            </a:r>
            <a:r>
              <a:rPr lang="en-US" sz="1600" i="1" dirty="0" smtClean="0"/>
              <a:t>Dubai eGovernment umbrella initiative</a:t>
            </a:r>
            <a:r>
              <a:rPr lang="en-US" sz="1600" dirty="0" smtClean="0"/>
              <a:t> in 2000</a:t>
            </a:r>
            <a:endParaRPr lang="en-US" sz="1600" dirty="0"/>
          </a:p>
          <a:p>
            <a:pPr indent="-36576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 centralized </a:t>
            </a:r>
            <a:r>
              <a:rPr lang="en-US" sz="1600" dirty="0"/>
              <a:t>approach was adopted for the common aspects of core and administrative support services eEnablement, referred to as </a:t>
            </a:r>
            <a:r>
              <a:rPr lang="en-US" sz="1600" i="1" dirty="0"/>
              <a:t>electronic shared services initiative or </a:t>
            </a:r>
            <a:r>
              <a:rPr lang="en-US" sz="1600" i="1" dirty="0" smtClean="0"/>
              <a:t>ESS</a:t>
            </a:r>
          </a:p>
          <a:p>
            <a:pPr indent="-36576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ESS </a:t>
            </a:r>
            <a:r>
              <a:rPr lang="en-US" sz="1600" dirty="0"/>
              <a:t>initiative adopted an </a:t>
            </a:r>
            <a:r>
              <a:rPr lang="en-US" sz="1600" u="sng" dirty="0"/>
              <a:t>extensive </a:t>
            </a:r>
            <a:r>
              <a:rPr lang="en-US" sz="1600" u="sng" dirty="0" smtClean="0"/>
              <a:t>whole-of-government </a:t>
            </a:r>
            <a:r>
              <a:rPr lang="en-US" sz="1600" u="sng" dirty="0"/>
              <a:t>approach </a:t>
            </a:r>
            <a:r>
              <a:rPr lang="en-US" sz="1600" dirty="0"/>
              <a:t>for the common (synergistic) aspects of </a:t>
            </a:r>
            <a:r>
              <a:rPr lang="en-US" sz="1600" b="1" dirty="0"/>
              <a:t>core and administrative </a:t>
            </a:r>
            <a:r>
              <a:rPr lang="en-US" sz="1600" dirty="0"/>
              <a:t>(support) services electronic enablement </a:t>
            </a:r>
          </a:p>
        </p:txBody>
      </p:sp>
      <p:sp>
        <p:nvSpPr>
          <p:cNvPr id="23" name="AutoShape 2" descr="data:image/jpeg;base64,/9j/4AAQSkZJRgABAQAAAQABAAD/2wCEAAkGBhQSEBUUExQUFRQUFhgWFhYVFhYUGBYUGBUVFBUVFBQZGyYeFxkjGhQUHy8gJCcpLCwsFR4xNTAqNScrLCkBCQoKDgwOGg8PGiokHiQtKiktLCwuNiwpLCksLCwpLCwsKSwsKSwpLCwsLCksLCwsKSwsLCwpKSwsLCwsLCksLP/AABEIALoBDwMBIgACEQEDEQH/xAAcAAEAAgMBAQEAAAAAAAAAAAAABQYDBAcCCAH/xABREAABAwEEBQcFCgoIBwEAAAABAAIDEQQFEiEGBzFBURMiYXGBkaEysbLB0RQjNUJScnOis+MzQ0RUdIKDkpPwJCU0U2PCw+EVYpSj0uLxCP/EABoBAQADAQEBAAAAAAAAAAAAAAABAgQDBQb/xAAsEQACAgEEAAUEAQUBAAAAAAAAAQIRAwQSITETMkFRgQUiM2GhQlKRsfEU/9oADAMBAAIRAxEAPwDtqIiAIiIAiIgComm2s83faeR9z8r721+LlcHlFwpTAfk8d6va4Xrq+Eh9BH6Ui55G0uDZosccmTbNcUS51+n8yH8f7pe2a+CfyMfx/ulyE7VswBcPEkeotHhvy/yzqrtfB/Mx/H+6Xg6/D+ZD+P8AdLlrwsl23U+0SYGCp3ncBxKlTkyuTSYIq6/lnX7h1wSWuZsUdiFTv5c0A4n3rYrTpRpcbHEX8kJKFtRjw7TStcJ4qraFXEyzFrW7TTE7e4+zoU/phYeVgkb8ppA693jRd1fqeRmcG/sVEdbtanJsa73ODiFfwtKfUULNr2LfyMH9v90q9ecVbNGd4FD1jaqjbIlCbPOjkl6nSHa/yPyIf9R90vQ1+H8zH8f7pcjlbkv1mxWs67mdlsmu/Gae5AP21f8ATVjsusDG2vI9nKf+i4JYH0cF0C4LTlRVcmcZ5JLpltvDWkYvyYH9rT/TXqxa0eU/EAfta/5FUr6stQVDWCTC6ijcyqyy9zpd56yDE2os+IfS0/yFQD9eRB/sY/j/AHS1bW3lIOxc/vCz4XEIpMtDJJ9nRLRr6LfyIEfT/dKQ0S1ym22yKze5RHypcMfLY6YY3P8AJ5MV8mm3euOzMxMI3hTGqb4ZsvzpPsJVdM0Rdn0siIrFwiIgCIiAIiIAiIgCIiAIiIAuF66vhIfQR+lIu6LhWur4SH0EfpSLll8p6H0/8vwznu9bMAWsNq27Osx7UezJZ7I6SRrGirnGgC6lclxMs0Qa3btc7e53sULoFdADTO4Zuq1vQBtPacuxW9wWjHGlZ4+tz7pbF0jYuzJ4U/fEdWdnqVfsJ5wVntbMUYpvC6nnlG0muQe5+UaOaRUgDyXewrltrbQr6Cs1jPJGN9CCCCOhacGjFnjHMhjB4loJ/eOajYZ5Y/utHzraGb1hj2L6GvG742tJcGBvFwAA7TkueX/bLoFQ98WLjBUur1xgjvSi2wotnNCrTclsoQqLet4sbKfc8j3R7uUja0joyOfXQdSkNH9ICXhr8I4HZ4KrRynjdHVrSzE2vQqxPFhcVO3Xaw9gC072s1CVQzI3bonDgQq3pHYaOJopG5Z8LqFb+kNlxMr0IT0znZyKnNWUWG+7LwLpD/2JVE2uKhVg1aMre1lO8Ok+wlV0+TVBn0KiIuh3CIiAIiIAiIgCIiAIiIAiIgC4Vrq+Eh9BH6Ui7quE66vhIfQR+lIuWXym/wCn/l+Gc/W3Z1qhS9wWEzTsYN7hX5ozPgs3Z7Lkoq2dUueycnBGzg0d9KnxK23L9aFA6b3g+GxPdG7A4ua3HvaHHMg7juruqtqXofNSdttkz/xGKEgyyxxDjI9rB4nPsXm3a4bviFI3S2hw/uoyG/vyYR3VXBJZQXVFXuO17sTj11OZXohxG/pzDR3Cp8VdIpZ1O8de7/xNlY3gZpS76jAPSVRvXXBb5qhswZWvNgYG9XONX+Kq0djxOo0F7uDWl57jVTtk0AvCWmCySgGmclIx188hSQQFvt9onNZXvceMryT9Y13+KjpIqbXDsB9dFfJ9VVojFbRaLPBXY3E+R535NY3j0rau/VrZqB0s8jxnUNbgPQA1wrxVHJLtl1FvpHNMIUnduj0834KF7qbSGmn7xXTW2OKz/wBlgZD/AIjgJZj+0dXD1NWaHSSeJ4e5/KRgjE0gVw7y0gZGi5eNG6LvDKrIvRqUxhrSa0ABKtFujxMqozSK7hHaBJHQxS89pGypzdTrqD+spOwyYo6KGeVkVSIFpwyV4qyM98iI6FDW+zUzUhcs24qCCoX1ZMLit/Vlle1m65PsZVvaRWLb0rV1cMpe1m+dJ9jIrI642d/REXU2BERAEREAREQBERAEREAREQBcJ11fCY+gj9KRd2XB9dnwmPoI/SlXLL5TdoPy/BQ2hdE0CuIxgzPyc8UaODdtT1qF0R0Xx0mlHMGbWn4x4no866JAqwh6s76vUf0R+TYChdL7lNqs2BuZa9rw2tMWEEYanIeVXPeApoLLZYMb2t+UQOzf4VXc8srOj2pYSRMktEr4y4YjFGG1aDsDnmorTbQZV2q23dqmu6I/gOVI3zOdJ9XJvgrbE7b0UTlFYqa9ku+KEYYo44xwYxrB9UBQWkl+Fh5KHOQ7TtwD2+ZTdutIiic87h3ncPMqNe14x2ZhlmeA5xqSdpJ3AcAuGabSpdnbFFN2zSbdVCXPJc87Sc1q2xlFW7VrXbiIZE5w3Z0PdRb1y35JbMxEWgHjXvyyWNwkuWbFNPhHuaMrTlbuWjpJe8kYLW5E5A7d6p7J53SZynGNxJ28CN3crxhfJSeSuC+6N2wzWe0WZ2brK/FHx5M1cAOoBw6iFIXPaaGh3qL1dsJtE0jxQvDGkdIBqvbpxHI5nyXFvc4geZaWeTqI82WC3Q5LRsT8LlJxuxxg9Cj5o6FVMqN684MbFFaDWfDe9n+c/wCxkUzZX4mkLxotZcN6QdDn/ZSKV2Xxv7kdcREXY3hERAEREAREQBERAEREAREQBcs0/wBGxNeglkzjbDGA35Tg6Q59GYXU1yLWNpb7mvYRSCsToIzUbWuLpAT0jIKGrLwm4O4m4wUFBkAtqArSglDmhzSC0ioIzBHQtuByEWbQUpo7HWevyWk+r1qKaVO6LM50h4NA7zX1KfUgmGZDrz9i9t2LyzMDqWWisVIPSaXyW7Q3nuHGmTB35/qrn15aMm1S453kjhTmjLIU/nt2K+3lIHvd107svPVQtogLTUFYcjblaNuOP20c4vXQxvLVijDWYaFpcXDFQjEHZHeD1hXXRC5zBDhIzdtO88SVuNgqau/2W5Y7ViaaVoCW16tvj5lTc5cM6bUuimaT3RhmD25EZjKvgVBwXMA57nUOJ2PoxZ5/Wdl0q9aSQZeIVbMCJtcBxT5P3R+PDaxSuF8Zy3YmuGfc4KKvhtLTNX+8d5yQrLdlm9+iIHkh4P62GnolRem92uZanSYTgkwkO3YgwAg8DktEfKedql7G7cFoxMw8FntUWagrhtOF4HFWeduSHnM1bHLQqauCAe74XdLvs3qApQqzaLOxWmLoLvQcpXZaPmR0BERdj0AiIgCIiAIiIAiIgCIiAIiIAvnrXsf62H6PF6Uq+hV8869/hYfo0XpSoCvaLaWusrsLquhJzG9vS32LqtgtjJGh7HBzXCoIXCFZdCtInQTNYTWORwBB3E5Bw4KSTsTDkrVo1BSEu+U7wGXnqqlE7JX+yQYImt4NA7aZ+KEMxWfZ1Ejxr61le+gJOwCvYM1isnx/neoLzeQJhlptMbwOvCaKSCh6L3sZogXGrtp/W53ropV7Kmioly2oxOGEULQRh2cDh8D3K+WeUOAcN4WCXZti+DQvmbAyg2uyCrFp0rbZYxGx5O01azESTmczlStVvaZ2/kw553Cg6zkqxd+isskQle1rakuGJ3OA6QBXsqoivVl3J9I07x1pOe1zHRlzhWjq4RSmVRRNFNIOXccRzNPNwUVeMcIkIBhrsNGkrxYbG6zWlpdQVdkW5NPEZq9Ra4Obck+WdTuePnjr9RVkttlZIwskALXDYVXdGZA/nDMYyK9QaDTtJVmtDcgu8FSM0+WcxvK4X2WcUzjcea7h0O4FWZoq0dSskNlY+rXirSKUURbbrdBQHyTm08RwPSkkYsuOuUQ1pYpfQ1/9KjHS70HLRmj2lbWiQpbYut3oPVV2coeZHTERF2PQCIiAIiIAiIgCIiAIiIAiIgC+edfHwsP0aL0pV9DL5418fCw/RovSlQHPFkhdQhY16YVYk+gNG38qYd+LAe+hPrXSHrkup+2Cbk2150AdiHRSjD9bwXWXKCGatl8p/YfOPUvNtPMd80+Zeohz3dQ85WteslIndRUMI57fWjRwtmiqTTngbc/jAb8ty0bFfpjAOeRo5vCp4bjXNXuAcwdQ8yrWkGjYfV7AA74zdgf7Dt66rHd8M2V6lc0hvVk08J2tYQ9wOyo3OB/natq1aRNeDGG0c5pyqBQbKqt3zI+N5xQuPGoyIr213ZqMtdvbQGtC2vX0tI71bw20V30Rs9hIkLi5u2tKdO81WS8r+MgwltCHAggZmnmUdNbsT+bU1yyG85bFbNE9D3SESztLWsOJrTQOc4bKjaGilc9q6V7nNy9joWhl38jBEw+UG1d85xxH2ditEjeaVFXZtHUplgqCuiOTNazeUpuWwtmhLXd+8HdRQsORU1YZeaVJHZRrdYHROLH7R4jcQsmjMdLbF1u+zcrZet3icU+OPJPqPQq9cVnLbawEULS6vXgcudUzI4bZovaIi6msIiIAiIgCIiAIiIAiIgCIiAL5418fCw/RovSlX0OvnjXx8LD9Gi9KVAc8X61eV+hSDsX/AOfrHWW1S7msjjHW5znH0B3rs1VzfURYsF2ySb5Z3fusa1g8cS6HjUSdCjyPLPV6wovSOWkJ6SB3n/6pIAl1RspQndX1rSviDCxu8lwxO30oTQcK07qhc3LgslzRHxeS35o8yxStWUOSRqyG0ibTADuqq3eN2WetXxxk8KDPsCtduhFFVrbAKpdCrIZl3RteXMY1vCg2dSsN0RlwIHDzKHmz2Kz6NWFzWY3Aioo3if8Am6lMLlIjIlGBIXcwitRRSsJ2rXhC82y3thFXVIOWW2q0t7Vb6MfZleKErcsUtFXZ9J4cdCXNptJbkD1hblivuF55krCeGIV7ipjlhLpoja0WSF9HAr3aLraZmSjJza16QWkd+ajopakEFTDZakD+diuVasyoiKSQiIgCIiAIiIAiIgCIiAIiIAvnjXx8LD9Gi9KVfQ64Treu0SXwXyfgYbLE+TOlefKGRg7nPdl0Cp3KJSUVbJRzm6bgtFpJEETn4RUkUAAzzLnEDce5TVl1cWxzqOaxgyzc8bD1VUzqpvQut7w78fERlkG4CMLWjc0DIDcumz7u7uNF5up1eTFPaqO0IJqz1oc42KwxWbCHGMOxPByLnPc8kCmznU27lYrtrK4l5ybTmjYTn4ZeCrBOzPIbtisWj8vvhHym+Io7/M5cMWolkyxU3wTKKS4J2mSxWiBr2lrhUHs6QQRsIWdwXhzV7RnIOS5JGeSRI3p5r+/yXeCxCwSb2OB7PPWinqL01cXiidVmkiry3ZK6vNpTiQK9XFQtt0alc7PA3pJr5gr+R51B259XduXmCjwYk+NIjbq0PiYMTzyhGeYo0Hobv7SVLGEZdK2Gx4WhvaV5YF0UUujlKTl2a0lnVe0lzMbeknuVrlGVVVr+kBmcBQ4GDLLIuqR1blk10tuJ/sviVyKrLHicTQ1JNDn5gR4LzZLHzyS1oND5O/KnnKkRd5IzpQ8f5yKWayYXOAz2eep8y8SSko20abRUNPdJZrJa4TZ5CxzI6mmx1XUwvYcnDm7+K6Lq51nR28timAitVKhmYbIA2pdFXozw+fdxXWTaMVvkHyGsb9XEfSVz1ZMH/EbKN7ajr/o8mf8Av1r6DSx24Yr9GWfMmd7REWkoEREAREQBERAEREAREQBERAFxjXBE60XjFZYxQGNssjqdL2hx4hrQ7tcuzrmmksP9dvdxskbernyE+ZRtUqsXRyi6Hix3nHhrhjmDak5ljqA168S7Xbo8zwrXsOa4fpNGRaHu34zn0tdl5l2u67WLRZYpQfLiaT84AV9a8n6lDmM/g7Yn6GIsB4jsqpe6JqFruBHdXCfS8FrssIcOzjQBfkPMqOcQMsgXOoRQc0ZnOhy4LB4c8e2dex1tPguxWMrzZJ8cbXfKaD4LJRfSp2rMh4wryHZ0Xp7kiYpIMVpdhYf5zKi7NDU4jsGzpPHsW5esmxo6/UEZHhA6AoJMeFAF62pRCD8c2oVNvhoL3uoAScNcq4WnZXhVte1XN2QJ4AnuVNvEbAeGfWdp76ryfqUvLE0YV2Y2tAaCCXNPVQ/7+KwwMzrxJPVu9a8tBZkBk7bU1By202dqyWqQRQyPOxkbndwLvYsGbN4qjFI6xjtOC37auXt0rtz5j083FhHgF1nV/EBeVnAGzH9k/euP3QzFOCQTtJ6zvPeutavJ3G8rMDs5/wBjIdq+kSpJIynckRFYqEREAREQBERAEREAREQBERAFzzTNxFvJFD7xE6hy2SyVqeGwLoa5vpxJS8qcbJn80SmvnUog5jpXY6ySOHEv37Q4B9OORr2K7aqbfjsZjJzikOWXkuFfWe5RF+WMEAkfjHsd0NeCKd+Fauqu0mO3PhP4xpGfFh9hKy6vHvxNF4umdZs1aUyyJ2jxWEy1fVo3bdgJGdQO5ZZmnPOlQK1GXUVhqajfTeMqcBmSvFnmcsSh7GhLmyx3S/mub8lxp8085vnW64qHuqSjwPlNp2t2fVp3qYIXs6Se/DH/AAZ5qpHiiY6Akr8cVhth97K1FCNM5c8GlTVb5zUfZRikCkphTLioRLMZCUXstX4GqSDVvB1IndNG95A81VU7Xm89OQ6/VtVovV1A0dJPcMvEqsFlSe3LivA18t2Wvb/prxL7TXYKHDTI+HszULrEt3JXbNTIvpGP1nUPgCrEwZ9XaadaoeuS1UskEe90hdToa32uCz6WG7NFfv8A0Xm6izm1wmjnHqFOg7V1PV0KXjZs6gl47eRkK5ncUNW1G2vhs9q6Hq2tVL1szSMzjHV7093qovp32YzviIiEBERAEREAREQBERAEREAREQBVu/dCm2m1NtBlc0tiMWENBBBdirWvgrIiApdq1aMe0tM7xWhrgbkQQ4HbxC07LqjZHbBaWWmQODsWHk202ULa4tlMl0BEatUwR77nB+Md+4FY2XEN7q9lD6SlEWX/AMmH+0tvZpRXWGkEOORB2dFKeA7lvVX4i7Y8ccaqKIbb7PzAsdos+MUrRZUXQg1LNdwYa1J7FnfBU1rsWREBj5FDB0rIiA0bZdYk+MRlTYDvr7O5R50TFa8o790e1TyLPLS4pvdJcl1OS6IR2izT8c1O3mjPpVZ0x1QsvB0ZdaXxiMOAAja6uIg1zd0BdBRIabFCW6K5DnJqmcsseoaKNoAtUhp/hM/8lK6P6pmWW2R2kWh7jHi5hY0A4mOZtBy8qvYr8i0FAiIgCIiAIiIA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0"/>
          <a:stretch/>
        </p:blipFill>
        <p:spPr>
          <a:xfrm>
            <a:off x="5847770" y="2133600"/>
            <a:ext cx="2839030" cy="34766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93916" y="6627168"/>
            <a:ext cx="26500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itchFamily="34" charset="0"/>
                <a:cs typeface="Calibri" pitchFamily="34" charset="0"/>
              </a:rPr>
              <a:t>Source: DSG (Dubai Smart Government Department)</a:t>
            </a:r>
            <a:endParaRPr lang="en-US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39000" y="6477000"/>
            <a:ext cx="1905000" cy="457200"/>
          </a:xfrm>
        </p:spPr>
        <p:txBody>
          <a:bodyPr/>
          <a:lstStyle/>
          <a:p>
            <a:pPr>
              <a:defRPr/>
            </a:pPr>
            <a:fld id="{7538F7E6-A566-4CE6-B530-A242FB35FD1F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7" name="Date Placeholder 3"/>
          <p:cNvSpPr txBox="1">
            <a:spLocks/>
          </p:cNvSpPr>
          <p:nvPr/>
        </p:nvSpPr>
        <p:spPr bwMode="auto">
          <a:xfrm>
            <a:off x="0" y="6477000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>
                <a:solidFill>
                  <a:schemeClr val="tx1"/>
                </a:solidFill>
                <a:latin typeface="Calibri" pitchFamily="34" charset="0"/>
                <a:ea typeface="ＭＳ Ｐゴシック" pitchFamily="8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9pPr>
          </a:lstStyle>
          <a:p>
            <a:pPr>
              <a:defRPr/>
            </a:pPr>
            <a:r>
              <a:rPr lang="en-GB" smtClean="0"/>
              <a:t>From eGovernment to Smart Government</a:t>
            </a:r>
            <a:endParaRPr lang="en-US" smtClean="0"/>
          </a:p>
          <a:p>
            <a:pPr>
              <a:defRPr/>
            </a:pPr>
            <a:r>
              <a:rPr lang="en-US" smtClean="0"/>
              <a:t>Confidential - Category C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" y="949325"/>
            <a:ext cx="8001000" cy="803275"/>
          </a:xfrm>
        </p:spPr>
        <p:txBody>
          <a:bodyPr/>
          <a:lstStyle/>
          <a:p>
            <a:r>
              <a:rPr lang="en-US" sz="2400" b="1" dirty="0" smtClean="0"/>
              <a:t>eTransformation &amp; ESS Governance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6200" y="1981201"/>
            <a:ext cx="16764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The Executive Committee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6200" y="3429001"/>
            <a:ext cx="16764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Calibri" pitchFamily="34" charset="0"/>
                <a:cs typeface="Calibri" pitchFamily="34" charset="0"/>
              </a:rPr>
              <a:t>Strategic Management Office (SMO)</a:t>
            </a:r>
          </a:p>
        </p:txBody>
      </p:sp>
      <p:sp>
        <p:nvSpPr>
          <p:cNvPr id="3" name="Up-Down Arrow 2"/>
          <p:cNvSpPr/>
          <p:nvPr/>
        </p:nvSpPr>
        <p:spPr bwMode="auto">
          <a:xfrm>
            <a:off x="609600" y="2743201"/>
            <a:ext cx="533400" cy="685800"/>
          </a:xfrm>
          <a:prstGeom prst="upDownArrow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700"/>
              </a:spcBef>
              <a:buSzPct val="70000"/>
              <a:buFont typeface="Monotype Sorts"/>
              <a:buNone/>
            </a:pPr>
            <a:endParaRPr lang="en-US" sz="1600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 rot="5400000">
            <a:off x="1111760" y="2864360"/>
            <a:ext cx="2133601" cy="519679"/>
          </a:xfrm>
          <a:prstGeom prst="triangle">
            <a:avLst>
              <a:gd name="adj" fmla="val 49529"/>
            </a:avLst>
          </a:prstGeom>
          <a:solidFill>
            <a:srgbClr val="AC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 b="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362200" y="1961478"/>
            <a:ext cx="1676400" cy="9341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latin typeface="Calibri" pitchFamily="34" charset="0"/>
                <a:cs typeface="Calibri" pitchFamily="34" charset="0"/>
              </a:rPr>
              <a:t>Government Information Resources Planning (GIRP)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362201" y="3581400"/>
            <a:ext cx="1676399" cy="6769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latin typeface="Calibri" pitchFamily="34" charset="0"/>
                <a:cs typeface="Calibri" pitchFamily="34" charset="0"/>
              </a:rPr>
              <a:t>eServices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055781" y="2723478"/>
            <a:ext cx="1371600" cy="9341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latin typeface="Calibri" pitchFamily="34" charset="0"/>
                <a:cs typeface="Calibri" pitchFamily="34" charset="0"/>
              </a:rPr>
              <a:t>Dubai eGovernment Department (DeG)</a:t>
            </a:r>
          </a:p>
        </p:txBody>
      </p:sp>
      <p:sp>
        <p:nvSpPr>
          <p:cNvPr id="14" name="Right Brace 13"/>
          <p:cNvSpPr/>
          <p:nvPr/>
        </p:nvSpPr>
        <p:spPr bwMode="auto">
          <a:xfrm rot="5400000">
            <a:off x="728831" y="3766970"/>
            <a:ext cx="381000" cy="1686262"/>
          </a:xfrm>
          <a:prstGeom prst="rightBrace">
            <a:avLst>
              <a:gd name="adj1" fmla="val 45178"/>
              <a:gd name="adj2" fmla="val 499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512" y="4934175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alibri" pitchFamily="34" charset="0"/>
                <a:cs typeface="Calibri" pitchFamily="34" charset="0"/>
              </a:rPr>
              <a:t>2000 - 2002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7000" y="4936708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2002 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2009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ight Brace 18"/>
          <p:cNvSpPr/>
          <p:nvPr/>
        </p:nvSpPr>
        <p:spPr bwMode="auto">
          <a:xfrm rot="5400000">
            <a:off x="2962836" y="3457688"/>
            <a:ext cx="381000" cy="2344270"/>
          </a:xfrm>
          <a:prstGeom prst="rightBrace">
            <a:avLst>
              <a:gd name="adj1" fmla="val 45178"/>
              <a:gd name="adj2" fmla="val 499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20" name="Right Brace 19"/>
          <p:cNvSpPr/>
          <p:nvPr/>
        </p:nvSpPr>
        <p:spPr bwMode="auto">
          <a:xfrm rot="5400000">
            <a:off x="5595769" y="3786692"/>
            <a:ext cx="381000" cy="1686262"/>
          </a:xfrm>
          <a:prstGeom prst="rightBrace">
            <a:avLst>
              <a:gd name="adj1" fmla="val 45178"/>
              <a:gd name="adj2" fmla="val 499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4953897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2009- 2013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871" y="5638800"/>
            <a:ext cx="83820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14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Dubai eTransformation and ESS Governance evolved from temporary institutional mechanisms to a consolidated institution with a clear mandate having a government level CIO 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456011" y="2720164"/>
            <a:ext cx="1371600" cy="9341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latin typeface="Calibri" pitchFamily="34" charset="0"/>
                <a:cs typeface="Calibri" pitchFamily="34" charset="0"/>
              </a:rPr>
              <a:t>Dubai Smart Government Department (DSG)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89541" y="495300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2013- ….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Up-Down Arrow 25"/>
          <p:cNvSpPr/>
          <p:nvPr/>
        </p:nvSpPr>
        <p:spPr bwMode="auto">
          <a:xfrm>
            <a:off x="2971800" y="2895600"/>
            <a:ext cx="533400" cy="685800"/>
          </a:xfrm>
          <a:prstGeom prst="upDownArrow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700"/>
              </a:spcBef>
              <a:buSzPct val="70000"/>
              <a:buFont typeface="Monotype Sorts"/>
              <a:buNone/>
            </a:pPr>
            <a:endParaRPr lang="en-US" sz="1600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2" name="AutoShape 31"/>
          <p:cNvSpPr>
            <a:spLocks noChangeArrowheads="1"/>
          </p:cNvSpPr>
          <p:nvPr/>
        </p:nvSpPr>
        <p:spPr bwMode="auto">
          <a:xfrm rot="5400000">
            <a:off x="3550160" y="2864361"/>
            <a:ext cx="2133601" cy="519679"/>
          </a:xfrm>
          <a:prstGeom prst="triangle">
            <a:avLst>
              <a:gd name="adj" fmla="val 49529"/>
            </a:avLst>
          </a:prstGeom>
          <a:solidFill>
            <a:srgbClr val="AC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 b="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" name="AutoShape 31"/>
          <p:cNvSpPr>
            <a:spLocks noChangeArrowheads="1"/>
          </p:cNvSpPr>
          <p:nvPr/>
        </p:nvSpPr>
        <p:spPr bwMode="auto">
          <a:xfrm rot="5400000">
            <a:off x="5974839" y="2864361"/>
            <a:ext cx="2133601" cy="519679"/>
          </a:xfrm>
          <a:prstGeom prst="triangle">
            <a:avLst>
              <a:gd name="adj" fmla="val 49529"/>
            </a:avLst>
          </a:prstGeom>
          <a:solidFill>
            <a:srgbClr val="AC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 b="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3916" y="6627168"/>
            <a:ext cx="26500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itchFamily="34" charset="0"/>
                <a:cs typeface="Calibri" pitchFamily="34" charset="0"/>
              </a:rPr>
              <a:t>Source: DSG (Dubai Smart Government Department)</a:t>
            </a:r>
            <a:endParaRPr lang="en-US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39000" y="6477000"/>
            <a:ext cx="1905000" cy="457200"/>
          </a:xfrm>
        </p:spPr>
        <p:txBody>
          <a:bodyPr/>
          <a:lstStyle/>
          <a:p>
            <a:pPr>
              <a:defRPr/>
            </a:pPr>
            <a:fld id="{7538F7E6-A566-4CE6-B530-A242FB35FD1F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0" name="Date Placeholder 3"/>
          <p:cNvSpPr txBox="1">
            <a:spLocks/>
          </p:cNvSpPr>
          <p:nvPr/>
        </p:nvSpPr>
        <p:spPr bwMode="auto">
          <a:xfrm>
            <a:off x="0" y="6477000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>
                <a:solidFill>
                  <a:schemeClr val="tx1"/>
                </a:solidFill>
                <a:latin typeface="Calibri" pitchFamily="34" charset="0"/>
                <a:ea typeface="ＭＳ Ｐゴシック" pitchFamily="8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From </a:t>
            </a:r>
            <a:r>
              <a:rPr lang="en-GB" dirty="0" err="1" smtClean="0"/>
              <a:t>eGovernment</a:t>
            </a:r>
            <a:r>
              <a:rPr lang="en-GB" dirty="0" smtClean="0"/>
              <a:t> to Smart Government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Confidential - Category C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Line 2"/>
          <p:cNvSpPr>
            <a:spLocks noChangeShapeType="1"/>
          </p:cNvSpPr>
          <p:nvPr/>
        </p:nvSpPr>
        <p:spPr bwMode="auto">
          <a:xfrm>
            <a:off x="533400" y="2900362"/>
            <a:ext cx="0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6000" tIns="36000" rIns="36000" bIns="0"/>
          <a:lstStyle/>
          <a:p>
            <a:pPr algn="ctr">
              <a:spcBef>
                <a:spcPts val="1700"/>
              </a:spcBef>
              <a:buSzPct val="70000"/>
              <a:buFont typeface="Monotype Sorts" pitchFamily="2" charset="2"/>
              <a:buNone/>
            </a:pPr>
            <a:endParaRPr lang="en-US" sz="120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7891" name="Rectangle 3"/>
          <p:cNvSpPr>
            <a:spLocks noChangeArrowheads="1"/>
          </p:cNvSpPr>
          <p:nvPr/>
        </p:nvSpPr>
        <p:spPr bwMode="auto">
          <a:xfrm>
            <a:off x="152400" y="3219449"/>
            <a:ext cx="796926" cy="3048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dirty="0">
                <a:latin typeface="Calibri" pitchFamily="34" charset="0"/>
                <a:cs typeface="Calibri" pitchFamily="34" charset="0"/>
              </a:rPr>
              <a:t>Service 1</a:t>
            </a:r>
          </a:p>
        </p:txBody>
      </p:sp>
      <p:sp>
        <p:nvSpPr>
          <p:cNvPr id="677892" name="Line 4"/>
          <p:cNvSpPr>
            <a:spLocks noChangeShapeType="1"/>
          </p:cNvSpPr>
          <p:nvPr/>
        </p:nvSpPr>
        <p:spPr bwMode="auto">
          <a:xfrm>
            <a:off x="533400" y="3546475"/>
            <a:ext cx="0" cy="306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6000" tIns="36000" rIns="36000" bIns="0"/>
          <a:lstStyle/>
          <a:p>
            <a:pPr algn="ctr">
              <a:spcBef>
                <a:spcPts val="1700"/>
              </a:spcBef>
              <a:buSzPct val="70000"/>
              <a:buFont typeface="Monotype Sorts" pitchFamily="2" charset="2"/>
              <a:buNone/>
            </a:pPr>
            <a:endParaRPr lang="en-US" sz="110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7893" name="Rectangle 5"/>
          <p:cNvSpPr>
            <a:spLocks noChangeArrowheads="1"/>
          </p:cNvSpPr>
          <p:nvPr/>
        </p:nvSpPr>
        <p:spPr bwMode="auto">
          <a:xfrm>
            <a:off x="152400" y="3830637"/>
            <a:ext cx="796926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dirty="0">
                <a:latin typeface="Calibri" pitchFamily="34" charset="0"/>
                <a:cs typeface="Calibri" pitchFamily="34" charset="0"/>
              </a:rPr>
              <a:t>Service 2</a:t>
            </a:r>
          </a:p>
        </p:txBody>
      </p:sp>
      <p:sp>
        <p:nvSpPr>
          <p:cNvPr id="677894" name="Line 6"/>
          <p:cNvSpPr>
            <a:spLocks noChangeShapeType="1"/>
          </p:cNvSpPr>
          <p:nvPr/>
        </p:nvSpPr>
        <p:spPr bwMode="auto">
          <a:xfrm>
            <a:off x="533400" y="4137025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6000" tIns="36000" rIns="36000" bIns="0"/>
          <a:lstStyle/>
          <a:p>
            <a:pPr algn="ctr">
              <a:spcBef>
                <a:spcPts val="1700"/>
              </a:spcBef>
              <a:buSzPct val="70000"/>
              <a:buFont typeface="Monotype Sorts" pitchFamily="2" charset="2"/>
              <a:buNone/>
            </a:pPr>
            <a:endParaRPr lang="en-US" sz="110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7895" name="Line 7"/>
          <p:cNvSpPr>
            <a:spLocks noChangeShapeType="1"/>
          </p:cNvSpPr>
          <p:nvPr/>
        </p:nvSpPr>
        <p:spPr bwMode="auto">
          <a:xfrm>
            <a:off x="533400" y="4502149"/>
            <a:ext cx="0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6000" tIns="36000" rIns="36000" bIns="0"/>
          <a:lstStyle/>
          <a:p>
            <a:pPr algn="ctr">
              <a:spcBef>
                <a:spcPts val="1700"/>
              </a:spcBef>
              <a:buSzPct val="70000"/>
              <a:buFont typeface="Monotype Sorts" pitchFamily="2" charset="2"/>
              <a:buNone/>
            </a:pPr>
            <a:endParaRPr lang="en-US" sz="110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7896" name="Rectangle 8"/>
          <p:cNvSpPr>
            <a:spLocks noChangeArrowheads="1"/>
          </p:cNvSpPr>
          <p:nvPr/>
        </p:nvSpPr>
        <p:spPr bwMode="auto">
          <a:xfrm>
            <a:off x="152400" y="4806949"/>
            <a:ext cx="796926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dirty="0">
                <a:latin typeface="Calibri" pitchFamily="34" charset="0"/>
                <a:cs typeface="Calibri" pitchFamily="34" charset="0"/>
              </a:rPr>
              <a:t>Service N</a:t>
            </a:r>
          </a:p>
        </p:txBody>
      </p:sp>
      <p:sp>
        <p:nvSpPr>
          <p:cNvPr id="677897" name="Text Box 9"/>
          <p:cNvSpPr txBox="1">
            <a:spLocks noChangeArrowheads="1"/>
          </p:cNvSpPr>
          <p:nvPr/>
        </p:nvSpPr>
        <p:spPr bwMode="auto">
          <a:xfrm>
            <a:off x="355600" y="4287837"/>
            <a:ext cx="375671" cy="2056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36000" tIns="36000" rIns="36000" bIns="0">
            <a:spAutoFit/>
          </a:bodyPr>
          <a:lstStyle/>
          <a:p>
            <a:pPr>
              <a:spcBef>
                <a:spcPts val="1700"/>
              </a:spcBef>
              <a:buSzPct val="70000"/>
              <a:buFont typeface="Monotype Sorts" pitchFamily="2" charset="2"/>
              <a:buNone/>
            </a:pPr>
            <a:r>
              <a:rPr lang="en-US" sz="11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………</a:t>
            </a:r>
          </a:p>
        </p:txBody>
      </p:sp>
      <p:sp>
        <p:nvSpPr>
          <p:cNvPr id="677898" name="Text Box 10"/>
          <p:cNvSpPr txBox="1">
            <a:spLocks noChangeArrowheads="1"/>
          </p:cNvSpPr>
          <p:nvPr/>
        </p:nvSpPr>
        <p:spPr bwMode="auto">
          <a:xfrm>
            <a:off x="211138" y="2667000"/>
            <a:ext cx="553027" cy="2210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36000" tIns="36000" rIns="36000" bIns="0">
            <a:spAutoFit/>
          </a:bodyPr>
          <a:lstStyle/>
          <a:p>
            <a:pPr>
              <a:spcBef>
                <a:spcPts val="1700"/>
              </a:spcBef>
              <a:buSzPct val="70000"/>
              <a:buFont typeface="Monotype Sorts" pitchFamily="2" charset="2"/>
              <a:buNone/>
            </a:pPr>
            <a:r>
              <a:rPr lang="en-US" sz="12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Dept. A</a:t>
            </a:r>
          </a:p>
        </p:txBody>
      </p:sp>
      <p:sp>
        <p:nvSpPr>
          <p:cNvPr id="677907" name="Text Box 19"/>
          <p:cNvSpPr txBox="1">
            <a:spLocks noChangeArrowheads="1"/>
          </p:cNvSpPr>
          <p:nvPr/>
        </p:nvSpPr>
        <p:spPr bwMode="auto">
          <a:xfrm>
            <a:off x="1222375" y="2667000"/>
            <a:ext cx="617148" cy="2210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36000" tIns="36000" rIns="36000" bIns="0">
            <a:spAutoFit/>
          </a:bodyPr>
          <a:lstStyle/>
          <a:p>
            <a:pPr>
              <a:spcBef>
                <a:spcPts val="1700"/>
              </a:spcBef>
              <a:buSzPct val="70000"/>
              <a:buFont typeface="Monotype Sorts" pitchFamily="2" charset="2"/>
              <a:buNone/>
            </a:pPr>
            <a:r>
              <a:rPr lang="en-US" sz="12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Dept. B</a:t>
            </a:r>
          </a:p>
        </p:txBody>
      </p:sp>
      <p:sp>
        <p:nvSpPr>
          <p:cNvPr id="677916" name="Text Box 28"/>
          <p:cNvSpPr txBox="1">
            <a:spLocks noChangeArrowheads="1"/>
          </p:cNvSpPr>
          <p:nvPr/>
        </p:nvSpPr>
        <p:spPr bwMode="auto">
          <a:xfrm>
            <a:off x="2938463" y="2667000"/>
            <a:ext cx="545012" cy="2210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36000" tIns="36000" rIns="36000" bIns="0">
            <a:spAutoFit/>
          </a:bodyPr>
          <a:lstStyle/>
          <a:p>
            <a:pPr>
              <a:spcBef>
                <a:spcPts val="1700"/>
              </a:spcBef>
              <a:buSzPct val="70000"/>
              <a:buFont typeface="Monotype Sorts" pitchFamily="2" charset="2"/>
              <a:buNone/>
            </a:pPr>
            <a:r>
              <a:rPr lang="en-US" sz="12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Dept. X</a:t>
            </a:r>
          </a:p>
        </p:txBody>
      </p:sp>
      <p:sp>
        <p:nvSpPr>
          <p:cNvPr id="677925" name="Text Box 37"/>
          <p:cNvSpPr txBox="1">
            <a:spLocks noChangeArrowheads="1"/>
          </p:cNvSpPr>
          <p:nvPr/>
        </p:nvSpPr>
        <p:spPr bwMode="auto">
          <a:xfrm>
            <a:off x="3949700" y="2667000"/>
            <a:ext cx="610736" cy="2210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36000" tIns="36000" rIns="36000" bIns="0">
            <a:spAutoFit/>
          </a:bodyPr>
          <a:lstStyle/>
          <a:p>
            <a:pPr>
              <a:spcBef>
                <a:spcPts val="1700"/>
              </a:spcBef>
              <a:buSzPct val="70000"/>
              <a:buFont typeface="Monotype Sorts" pitchFamily="2" charset="2"/>
              <a:buNone/>
            </a:pPr>
            <a:r>
              <a:rPr lang="en-US" sz="12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Dept. Y</a:t>
            </a:r>
          </a:p>
        </p:txBody>
      </p:sp>
      <p:sp>
        <p:nvSpPr>
          <p:cNvPr id="677926" name="Text Box 38"/>
          <p:cNvSpPr txBox="1">
            <a:spLocks noChangeArrowheads="1"/>
          </p:cNvSpPr>
          <p:nvPr/>
        </p:nvSpPr>
        <p:spPr bwMode="auto">
          <a:xfrm>
            <a:off x="2195513" y="4286250"/>
            <a:ext cx="375671" cy="2056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36000" tIns="36000" rIns="36000" bIns="0">
            <a:spAutoFit/>
          </a:bodyPr>
          <a:lstStyle/>
          <a:p>
            <a:pPr>
              <a:spcBef>
                <a:spcPts val="1700"/>
              </a:spcBef>
              <a:buSzPct val="70000"/>
              <a:buFont typeface="Monotype Sorts" pitchFamily="2" charset="2"/>
              <a:buNone/>
            </a:pPr>
            <a:r>
              <a:rPr lang="en-US" sz="11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………</a:t>
            </a:r>
          </a:p>
        </p:txBody>
      </p:sp>
      <p:sp>
        <p:nvSpPr>
          <p:cNvPr id="677944" name="Text Box 56"/>
          <p:cNvSpPr txBox="1">
            <a:spLocks noChangeArrowheads="1"/>
          </p:cNvSpPr>
          <p:nvPr/>
        </p:nvSpPr>
        <p:spPr bwMode="auto">
          <a:xfrm>
            <a:off x="-76200" y="1622425"/>
            <a:ext cx="5148263" cy="358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Dubai </a:t>
            </a: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Smart Government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uses a hybrid centralization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decentralization approach  </a:t>
            </a:r>
          </a:p>
        </p:txBody>
      </p:sp>
      <p:sp>
        <p:nvSpPr>
          <p:cNvPr id="677945" name="Rectangle 57"/>
          <p:cNvSpPr>
            <a:spLocks noChangeArrowheads="1"/>
          </p:cNvSpPr>
          <p:nvPr/>
        </p:nvSpPr>
        <p:spPr bwMode="auto">
          <a:xfrm>
            <a:off x="136525" y="1143000"/>
            <a:ext cx="85502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ar-SA" b="1" dirty="0"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rPr>
              <a:t>Dubai </a:t>
            </a:r>
            <a:r>
              <a:rPr lang="en-US" altLang="ar-SA" b="1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rPr>
              <a:t>Government eTransformation </a:t>
            </a:r>
            <a:r>
              <a:rPr lang="en-US" altLang="ar-SA" b="1" dirty="0"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rPr>
              <a:t>Approach</a:t>
            </a:r>
          </a:p>
        </p:txBody>
      </p:sp>
      <p:sp>
        <p:nvSpPr>
          <p:cNvPr id="677946" name="Rectangle 58"/>
          <p:cNvSpPr>
            <a:spLocks noChangeArrowheads="1"/>
          </p:cNvSpPr>
          <p:nvPr/>
        </p:nvSpPr>
        <p:spPr bwMode="auto">
          <a:xfrm>
            <a:off x="4987925" y="2330450"/>
            <a:ext cx="3905250" cy="41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2000">
                <a:prstClr val="white"/>
              </a:gs>
              <a:gs pos="100000">
                <a:prstClr val="white"/>
              </a:gs>
            </a:gsLst>
            <a:lin ang="5400000" scaled="0"/>
            <a:tileRect/>
          </a:gradFill>
          <a:ln w="3175" cmpd="sng"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ea typeface="+mn-ea"/>
              </a:rPr>
              <a:t>Achieve customer focus </a:t>
            </a:r>
            <a:r>
              <a:rPr lang="en-US" sz="1600" dirty="0">
                <a:latin typeface="Calibri" pitchFamily="34" charset="0"/>
                <a:ea typeface="+mn-ea"/>
              </a:rPr>
              <a:t>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e/</a:t>
            </a:r>
            <a:r>
              <a:rPr lang="en-US" sz="1600" dirty="0" err="1" smtClean="0">
                <a:latin typeface="Calibri" panose="020F0502020204030204" pitchFamily="34" charset="0"/>
              </a:rPr>
              <a:t>mEnablement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of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Provisioning high-quality smart services to public customers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Promoting </a:t>
            </a:r>
            <a:r>
              <a:rPr lang="en-US" sz="1600" dirty="0">
                <a:latin typeface="Calibri" panose="020F0502020204030204" pitchFamily="34" charset="0"/>
              </a:rPr>
              <a:t>awareness and usage of smart Services</a:t>
            </a:r>
          </a:p>
          <a:p>
            <a:pPr lvl="1"/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itchFamily="34" charset="0"/>
                <a:ea typeface="+mn-ea"/>
              </a:rPr>
              <a:t>Capture synergies </a:t>
            </a:r>
            <a:r>
              <a:rPr lang="en-US" sz="1600" dirty="0">
                <a:latin typeface="Calibri" pitchFamily="34" charset="0"/>
                <a:ea typeface="+mn-ea"/>
              </a:rPr>
              <a:t>during </a:t>
            </a:r>
            <a:r>
              <a:rPr lang="en-US" sz="1600" dirty="0" err="1">
                <a:latin typeface="Calibri" pitchFamily="34" charset="0"/>
                <a:ea typeface="+mn-ea"/>
              </a:rPr>
              <a:t>eServices</a:t>
            </a:r>
            <a:r>
              <a:rPr lang="en-US" sz="1600" dirty="0">
                <a:latin typeface="Calibri" pitchFamily="34" charset="0"/>
                <a:ea typeface="+mn-ea"/>
              </a:rPr>
              <a:t> provisioning (to achieve cost savings, faster time to market and higher quality) </a:t>
            </a:r>
            <a:r>
              <a:rPr lang="en-US" sz="1600" b="1" dirty="0">
                <a:latin typeface="Calibri" pitchFamily="34" charset="0"/>
                <a:ea typeface="+mn-ea"/>
              </a:rPr>
              <a:t>– Electronic Shared Services (ESS)</a:t>
            </a:r>
          </a:p>
          <a:p>
            <a:pPr marL="2857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alibri" pitchFamily="34" charset="0"/>
              <a:ea typeface="+mn-ea"/>
            </a:endParaRPr>
          </a:p>
          <a:p>
            <a:pPr marL="2857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itchFamily="34" charset="0"/>
                <a:ea typeface="+mn-ea"/>
              </a:rPr>
              <a:t>Encourage Departments to focus on their core business </a:t>
            </a:r>
            <a:r>
              <a:rPr lang="en-US" sz="1600" dirty="0">
                <a:latin typeface="Calibri" pitchFamily="34" charset="0"/>
                <a:ea typeface="+mn-ea"/>
              </a:rPr>
              <a:t>of services provisioning, regulatory aspects and administrative simplification</a:t>
            </a:r>
          </a:p>
          <a:p>
            <a:pPr marL="2857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alibri" pitchFamily="34" charset="0"/>
              <a:ea typeface="+mn-ea"/>
            </a:endParaRPr>
          </a:p>
        </p:txBody>
      </p:sp>
      <p:sp>
        <p:nvSpPr>
          <p:cNvPr id="677947" name="Rectangle 59"/>
          <p:cNvSpPr>
            <a:spLocks noChangeArrowheads="1"/>
          </p:cNvSpPr>
          <p:nvPr/>
        </p:nvSpPr>
        <p:spPr bwMode="auto">
          <a:xfrm>
            <a:off x="4987925" y="1715869"/>
            <a:ext cx="3905250" cy="646331"/>
          </a:xfrm>
          <a:prstGeom prst="rect">
            <a:avLst/>
          </a:prstGeom>
          <a:solidFill>
            <a:srgbClr val="AC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Dubai Government Implementation Guidelines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355600" y="2195989"/>
            <a:ext cx="4114234" cy="408623"/>
          </a:xfrm>
          <a:prstGeom prst="roundRect">
            <a:avLst/>
          </a:prstGeom>
          <a:solidFill>
            <a:srgbClr val="AC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Electronic Shared Services (ESS)</a:t>
            </a:r>
          </a:p>
        </p:txBody>
      </p:sp>
      <p:sp>
        <p:nvSpPr>
          <p:cNvPr id="64" name="Line 2"/>
          <p:cNvSpPr>
            <a:spLocks noChangeShapeType="1"/>
          </p:cNvSpPr>
          <p:nvPr/>
        </p:nvSpPr>
        <p:spPr bwMode="auto">
          <a:xfrm>
            <a:off x="1565274" y="2903537"/>
            <a:ext cx="0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6000" tIns="36000" rIns="36000" bIns="0"/>
          <a:lstStyle/>
          <a:p>
            <a:pPr algn="ctr">
              <a:spcBef>
                <a:spcPts val="1700"/>
              </a:spcBef>
              <a:buSzPct val="70000"/>
              <a:buFont typeface="Monotype Sorts" pitchFamily="2" charset="2"/>
              <a:buNone/>
            </a:pPr>
            <a:endParaRPr lang="en-US" sz="120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1184274" y="3222624"/>
            <a:ext cx="796926" cy="3048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dirty="0">
                <a:latin typeface="Calibri" pitchFamily="34" charset="0"/>
                <a:cs typeface="Calibri" pitchFamily="34" charset="0"/>
              </a:rPr>
              <a:t>Service 1</a:t>
            </a:r>
          </a:p>
        </p:txBody>
      </p:sp>
      <p:sp>
        <p:nvSpPr>
          <p:cNvPr id="66" name="Line 4"/>
          <p:cNvSpPr>
            <a:spLocks noChangeShapeType="1"/>
          </p:cNvSpPr>
          <p:nvPr/>
        </p:nvSpPr>
        <p:spPr bwMode="auto">
          <a:xfrm>
            <a:off x="1565274" y="3549650"/>
            <a:ext cx="0" cy="306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6000" tIns="36000" rIns="36000" bIns="0"/>
          <a:lstStyle/>
          <a:p>
            <a:pPr algn="ctr">
              <a:spcBef>
                <a:spcPts val="1700"/>
              </a:spcBef>
              <a:buSzPct val="70000"/>
              <a:buFont typeface="Monotype Sorts" pitchFamily="2" charset="2"/>
              <a:buNone/>
            </a:pPr>
            <a:endParaRPr lang="en-US" sz="110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1184274" y="3833812"/>
            <a:ext cx="796926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dirty="0">
                <a:latin typeface="Calibri" pitchFamily="34" charset="0"/>
                <a:cs typeface="Calibri" pitchFamily="34" charset="0"/>
              </a:rPr>
              <a:t>Service 2</a:t>
            </a: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1565274" y="414020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6000" tIns="36000" rIns="36000" bIns="0"/>
          <a:lstStyle/>
          <a:p>
            <a:pPr algn="ctr">
              <a:spcBef>
                <a:spcPts val="1700"/>
              </a:spcBef>
              <a:buSzPct val="70000"/>
              <a:buFont typeface="Monotype Sorts" pitchFamily="2" charset="2"/>
              <a:buNone/>
            </a:pPr>
            <a:endParaRPr lang="en-US" sz="110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1565274" y="4505324"/>
            <a:ext cx="0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6000" tIns="36000" rIns="36000" bIns="0"/>
          <a:lstStyle/>
          <a:p>
            <a:pPr algn="ctr">
              <a:spcBef>
                <a:spcPts val="1700"/>
              </a:spcBef>
              <a:buSzPct val="70000"/>
              <a:buFont typeface="Monotype Sorts" pitchFamily="2" charset="2"/>
              <a:buNone/>
            </a:pPr>
            <a:endParaRPr lang="en-US" sz="110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Rectangle 8"/>
          <p:cNvSpPr>
            <a:spLocks noChangeArrowheads="1"/>
          </p:cNvSpPr>
          <p:nvPr/>
        </p:nvSpPr>
        <p:spPr bwMode="auto">
          <a:xfrm>
            <a:off x="1184274" y="4810124"/>
            <a:ext cx="796926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dirty="0">
                <a:latin typeface="Calibri" pitchFamily="34" charset="0"/>
                <a:cs typeface="Calibri" pitchFamily="34" charset="0"/>
              </a:rPr>
              <a:t>Service N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1387474" y="4291012"/>
            <a:ext cx="375671" cy="2056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36000" tIns="36000" rIns="36000" bIns="0">
            <a:spAutoFit/>
          </a:bodyPr>
          <a:lstStyle/>
          <a:p>
            <a:pPr>
              <a:spcBef>
                <a:spcPts val="1700"/>
              </a:spcBef>
              <a:buSzPct val="70000"/>
              <a:buFont typeface="Monotype Sorts" pitchFamily="2" charset="2"/>
              <a:buNone/>
            </a:pPr>
            <a:r>
              <a:rPr lang="en-US" sz="11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………</a:t>
            </a:r>
          </a:p>
        </p:txBody>
      </p: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2819400" y="3208337"/>
            <a:ext cx="796926" cy="3048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dirty="0">
                <a:latin typeface="Calibri" pitchFamily="34" charset="0"/>
                <a:cs typeface="Calibri" pitchFamily="34" charset="0"/>
              </a:rPr>
              <a:t>Service 1</a:t>
            </a:r>
          </a:p>
        </p:txBody>
      </p:sp>
      <p:sp>
        <p:nvSpPr>
          <p:cNvPr id="73" name="Line 4"/>
          <p:cNvSpPr>
            <a:spLocks noChangeShapeType="1"/>
          </p:cNvSpPr>
          <p:nvPr/>
        </p:nvSpPr>
        <p:spPr bwMode="auto">
          <a:xfrm>
            <a:off x="3200400" y="3535363"/>
            <a:ext cx="0" cy="306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6000" tIns="36000" rIns="36000" bIns="0"/>
          <a:lstStyle/>
          <a:p>
            <a:pPr algn="ctr">
              <a:spcBef>
                <a:spcPts val="1700"/>
              </a:spcBef>
              <a:buSzPct val="70000"/>
              <a:buFont typeface="Monotype Sorts" pitchFamily="2" charset="2"/>
              <a:buNone/>
            </a:pPr>
            <a:endParaRPr lang="en-US" sz="110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2819400" y="3819525"/>
            <a:ext cx="796926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dirty="0">
                <a:latin typeface="Calibri" pitchFamily="34" charset="0"/>
                <a:cs typeface="Calibri" pitchFamily="34" charset="0"/>
              </a:rPr>
              <a:t>Service 2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3200400" y="4125913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6000" tIns="36000" rIns="36000" bIns="0"/>
          <a:lstStyle/>
          <a:p>
            <a:pPr algn="ctr">
              <a:spcBef>
                <a:spcPts val="1700"/>
              </a:spcBef>
              <a:buSzPct val="70000"/>
              <a:buFont typeface="Monotype Sorts" pitchFamily="2" charset="2"/>
              <a:buNone/>
            </a:pPr>
            <a:endParaRPr lang="en-US" sz="110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Line 7"/>
          <p:cNvSpPr>
            <a:spLocks noChangeShapeType="1"/>
          </p:cNvSpPr>
          <p:nvPr/>
        </p:nvSpPr>
        <p:spPr bwMode="auto">
          <a:xfrm>
            <a:off x="3200400" y="4491037"/>
            <a:ext cx="0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6000" tIns="36000" rIns="36000" bIns="0"/>
          <a:lstStyle/>
          <a:p>
            <a:pPr algn="ctr">
              <a:spcBef>
                <a:spcPts val="1700"/>
              </a:spcBef>
              <a:buSzPct val="70000"/>
              <a:buFont typeface="Monotype Sorts" pitchFamily="2" charset="2"/>
              <a:buNone/>
            </a:pPr>
            <a:endParaRPr lang="en-US" sz="110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7" name="Rectangle 8"/>
          <p:cNvSpPr>
            <a:spLocks noChangeArrowheads="1"/>
          </p:cNvSpPr>
          <p:nvPr/>
        </p:nvSpPr>
        <p:spPr bwMode="auto">
          <a:xfrm>
            <a:off x="2819400" y="4795837"/>
            <a:ext cx="796926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dirty="0">
                <a:latin typeface="Calibri" pitchFamily="34" charset="0"/>
                <a:cs typeface="Calibri" pitchFamily="34" charset="0"/>
              </a:rPr>
              <a:t>Service N</a:t>
            </a:r>
          </a:p>
        </p:txBody>
      </p:sp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3022600" y="4276725"/>
            <a:ext cx="375671" cy="2056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36000" tIns="36000" rIns="36000" bIns="0">
            <a:spAutoFit/>
          </a:bodyPr>
          <a:lstStyle/>
          <a:p>
            <a:pPr>
              <a:spcBef>
                <a:spcPts val="1700"/>
              </a:spcBef>
              <a:buSzPct val="70000"/>
              <a:buFont typeface="Monotype Sorts" pitchFamily="2" charset="2"/>
              <a:buNone/>
            </a:pPr>
            <a:r>
              <a:rPr lang="en-US" sz="11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………</a:t>
            </a:r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3851274" y="3211512"/>
            <a:ext cx="796926" cy="3048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dirty="0">
                <a:latin typeface="Calibri" pitchFamily="34" charset="0"/>
                <a:cs typeface="Calibri" pitchFamily="34" charset="0"/>
              </a:rPr>
              <a:t>Service 1</a:t>
            </a:r>
          </a:p>
        </p:txBody>
      </p:sp>
      <p:sp>
        <p:nvSpPr>
          <p:cNvPr id="80" name="Line 4"/>
          <p:cNvSpPr>
            <a:spLocks noChangeShapeType="1"/>
          </p:cNvSpPr>
          <p:nvPr/>
        </p:nvSpPr>
        <p:spPr bwMode="auto">
          <a:xfrm>
            <a:off x="4232274" y="3538538"/>
            <a:ext cx="0" cy="306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6000" tIns="36000" rIns="36000" bIns="0"/>
          <a:lstStyle/>
          <a:p>
            <a:pPr algn="ctr">
              <a:spcBef>
                <a:spcPts val="1700"/>
              </a:spcBef>
              <a:buSzPct val="70000"/>
              <a:buFont typeface="Monotype Sorts" pitchFamily="2" charset="2"/>
              <a:buNone/>
            </a:pPr>
            <a:endParaRPr lang="en-US" sz="110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auto">
          <a:xfrm>
            <a:off x="3851274" y="3822700"/>
            <a:ext cx="796926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dirty="0">
                <a:latin typeface="Calibri" pitchFamily="34" charset="0"/>
                <a:cs typeface="Calibri" pitchFamily="34" charset="0"/>
              </a:rPr>
              <a:t>Service 2</a:t>
            </a:r>
          </a:p>
        </p:txBody>
      </p:sp>
      <p:sp>
        <p:nvSpPr>
          <p:cNvPr id="82" name="Line 6"/>
          <p:cNvSpPr>
            <a:spLocks noChangeShapeType="1"/>
          </p:cNvSpPr>
          <p:nvPr/>
        </p:nvSpPr>
        <p:spPr bwMode="auto">
          <a:xfrm>
            <a:off x="4232274" y="4129088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6000" tIns="36000" rIns="36000" bIns="0"/>
          <a:lstStyle/>
          <a:p>
            <a:pPr algn="ctr">
              <a:spcBef>
                <a:spcPts val="1700"/>
              </a:spcBef>
              <a:buSzPct val="70000"/>
              <a:buFont typeface="Monotype Sorts" pitchFamily="2" charset="2"/>
              <a:buNone/>
            </a:pPr>
            <a:endParaRPr lang="en-US" sz="110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3" name="Line 7"/>
          <p:cNvSpPr>
            <a:spLocks noChangeShapeType="1"/>
          </p:cNvSpPr>
          <p:nvPr/>
        </p:nvSpPr>
        <p:spPr bwMode="auto">
          <a:xfrm>
            <a:off x="4232274" y="4494212"/>
            <a:ext cx="0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6000" tIns="36000" rIns="36000" bIns="0"/>
          <a:lstStyle/>
          <a:p>
            <a:pPr algn="ctr">
              <a:spcBef>
                <a:spcPts val="1700"/>
              </a:spcBef>
              <a:buSzPct val="70000"/>
              <a:buFont typeface="Monotype Sorts" pitchFamily="2" charset="2"/>
              <a:buNone/>
            </a:pPr>
            <a:endParaRPr lang="en-US" sz="110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3851274" y="4799012"/>
            <a:ext cx="796926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dirty="0">
                <a:latin typeface="Calibri" pitchFamily="34" charset="0"/>
                <a:cs typeface="Calibri" pitchFamily="34" charset="0"/>
              </a:rPr>
              <a:t>Service N</a:t>
            </a:r>
          </a:p>
        </p:txBody>
      </p:sp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4054474" y="4279900"/>
            <a:ext cx="375671" cy="2056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36000" tIns="36000" rIns="36000" bIns="0">
            <a:spAutoFit/>
          </a:bodyPr>
          <a:lstStyle/>
          <a:p>
            <a:pPr>
              <a:spcBef>
                <a:spcPts val="1700"/>
              </a:spcBef>
              <a:buSzPct val="70000"/>
              <a:buFont typeface="Monotype Sorts" pitchFamily="2" charset="2"/>
              <a:buNone/>
            </a:pPr>
            <a:r>
              <a:rPr lang="en-US" sz="11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………</a:t>
            </a:r>
          </a:p>
        </p:txBody>
      </p:sp>
      <p:sp>
        <p:nvSpPr>
          <p:cNvPr id="677908" name="Line 20"/>
          <p:cNvSpPr>
            <a:spLocks noChangeShapeType="1"/>
          </p:cNvSpPr>
          <p:nvPr/>
        </p:nvSpPr>
        <p:spPr bwMode="auto">
          <a:xfrm>
            <a:off x="3257550" y="2930525"/>
            <a:ext cx="0" cy="306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6000" tIns="36000" rIns="36000" bIns="0"/>
          <a:lstStyle/>
          <a:p>
            <a:pPr algn="ctr">
              <a:spcBef>
                <a:spcPts val="1700"/>
              </a:spcBef>
              <a:buSzPct val="70000"/>
              <a:buFont typeface="Monotype Sorts" pitchFamily="2" charset="2"/>
              <a:buNone/>
            </a:pPr>
            <a:endParaRPr lang="en-US" sz="120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77917" name="Line 29"/>
          <p:cNvSpPr>
            <a:spLocks noChangeShapeType="1"/>
          </p:cNvSpPr>
          <p:nvPr/>
        </p:nvSpPr>
        <p:spPr bwMode="auto">
          <a:xfrm>
            <a:off x="4268788" y="2930525"/>
            <a:ext cx="0" cy="306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6000" tIns="36000" rIns="36000" bIns="0"/>
          <a:lstStyle/>
          <a:p>
            <a:pPr algn="ctr">
              <a:spcBef>
                <a:spcPts val="1700"/>
              </a:spcBef>
              <a:buSzPct val="70000"/>
              <a:buFont typeface="Monotype Sorts" pitchFamily="2" charset="2"/>
              <a:buNone/>
            </a:pPr>
            <a:endParaRPr lang="en-US" sz="120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68" y="5334000"/>
            <a:ext cx="1255368" cy="1216742"/>
          </a:xfrm>
          <a:prstGeom prst="rect">
            <a:avLst/>
          </a:prstGeom>
        </p:spPr>
      </p:pic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759174" y="5102423"/>
            <a:ext cx="335562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ar-SA" sz="1400" b="1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Public Customers</a:t>
            </a:r>
            <a:endParaRPr lang="en-US" altLang="ar-SA" sz="1400" b="1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93916" y="6627168"/>
            <a:ext cx="26500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itchFamily="34" charset="0"/>
                <a:cs typeface="Calibri" pitchFamily="34" charset="0"/>
              </a:rPr>
              <a:t>Source: DSG (Dubai Smart Government Department)</a:t>
            </a:r>
            <a:endParaRPr lang="en-US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Date Placeholder 3"/>
          <p:cNvSpPr txBox="1">
            <a:spLocks/>
          </p:cNvSpPr>
          <p:nvPr/>
        </p:nvSpPr>
        <p:spPr bwMode="auto">
          <a:xfrm>
            <a:off x="0" y="6477000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>
                <a:solidFill>
                  <a:schemeClr val="tx1"/>
                </a:solidFill>
                <a:latin typeface="Calibri" pitchFamily="34" charset="0"/>
                <a:ea typeface="ＭＳ Ｐゴシック" pitchFamily="8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9pPr>
          </a:lstStyle>
          <a:p>
            <a:pPr>
              <a:defRPr/>
            </a:pPr>
            <a:r>
              <a:rPr lang="en-GB" smtClean="0"/>
              <a:t>From eGovernment to Smart Government</a:t>
            </a:r>
            <a:endParaRPr lang="en-US" smtClean="0"/>
          </a:p>
          <a:p>
            <a:pPr>
              <a:defRPr/>
            </a:pPr>
            <a:r>
              <a:rPr lang="en-US" smtClean="0"/>
              <a:t>Confidential - Category C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4" name="Slide Number Placeholder 4"/>
          <p:cNvSpPr txBox="1">
            <a:spLocks/>
          </p:cNvSpPr>
          <p:nvPr/>
        </p:nvSpPr>
        <p:spPr>
          <a:xfrm>
            <a:off x="7239000" y="64770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9pPr>
          </a:lstStyle>
          <a:p>
            <a:pPr algn="r">
              <a:defRPr/>
            </a:pPr>
            <a:fld id="{7538F7E6-A566-4CE6-B530-A242FB35FD1F}" type="slidenum">
              <a:rPr lang="en-US" sz="1050" i="1" smtClean="0">
                <a:latin typeface="Calibri" panose="020F0502020204030204" pitchFamily="34" charset="0"/>
              </a:rPr>
              <a:pPr algn="r">
                <a:defRPr/>
              </a:pPr>
              <a:t>5</a:t>
            </a:fld>
            <a:endParaRPr lang="en-US" sz="105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" y="1089422"/>
            <a:ext cx="8001000" cy="51077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b="1" kern="1200" dirty="0">
                <a:ea typeface="+mj-ea"/>
                <a:cs typeface="+mj-cs"/>
              </a:rPr>
              <a:t>ESS Innovation through Synergies</a:t>
            </a:r>
            <a:endParaRPr lang="ar-AE" sz="2400" b="1" kern="1200" dirty="0">
              <a:ea typeface="+mj-ea"/>
              <a:cs typeface="+mj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599" y="6169223"/>
            <a:ext cx="7924801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14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A total of 56 ESS were implemented in various categories over the years in Dubai Government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051089"/>
              </p:ext>
            </p:extLst>
          </p:nvPr>
        </p:nvGraphicFramePr>
        <p:xfrm>
          <a:off x="609600" y="1524000"/>
          <a:ext cx="7906870" cy="4519783"/>
        </p:xfrm>
        <a:graphic>
          <a:graphicData uri="http://schemas.openxmlformats.org/drawingml/2006/table">
            <a:tbl>
              <a:tblPr firstRow="1" firstCol="1" bandRow="1"/>
              <a:tblGrid>
                <a:gridCol w="2530198">
                  <a:extLst>
                    <a:ext uri="{9D8B030D-6E8A-4147-A177-3AD203B41FA5}">
                      <a16:colId xmlns:a16="http://schemas.microsoft.com/office/drawing/2014/main" xmlns="" val="2147410168"/>
                    </a:ext>
                  </a:extLst>
                </a:gridCol>
                <a:gridCol w="2803802">
                  <a:extLst>
                    <a:ext uri="{9D8B030D-6E8A-4147-A177-3AD203B41FA5}">
                      <a16:colId xmlns:a16="http://schemas.microsoft.com/office/drawing/2014/main" xmlns="" val="3789402714"/>
                    </a:ext>
                  </a:extLst>
                </a:gridCol>
                <a:gridCol w="2572870">
                  <a:extLst>
                    <a:ext uri="{9D8B030D-6E8A-4147-A177-3AD203B41FA5}">
                      <a16:colId xmlns:a16="http://schemas.microsoft.com/office/drawing/2014/main" xmlns="" val="586101506"/>
                    </a:ext>
                  </a:extLst>
                </a:gridCol>
              </a:tblGrid>
              <a:tr h="207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ESS Service Category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ESS Service Sub Category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Number of ESS in Sub-Category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3523985"/>
                  </a:ext>
                </a:extLst>
              </a:tr>
              <a:tr h="196694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Government Resources Planning (GRP)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ESS</a:t>
                      </a: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Asset Life Cycle Management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3426603"/>
                  </a:ext>
                </a:extLst>
              </a:tr>
              <a:tr h="196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Enterprise Project Management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8680014"/>
                  </a:ext>
                </a:extLst>
              </a:tr>
              <a:tr h="196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Financial Management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269407"/>
                  </a:ext>
                </a:extLst>
              </a:tr>
              <a:tr h="196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Government Employee Self Services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0262665"/>
                  </a:ext>
                </a:extLst>
              </a:tr>
              <a:tr h="196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Human Resources Management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1913253"/>
                  </a:ext>
                </a:extLst>
              </a:tr>
              <a:tr h="196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Supply Chain Management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4993068"/>
                  </a:ext>
                </a:extLst>
              </a:tr>
              <a:tr h="196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Whole of Government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eRecuritment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Portal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0271482"/>
                  </a:ext>
                </a:extLst>
              </a:tr>
              <a:tr h="196694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eServices Enabling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ESS</a:t>
                      </a: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Unified Contact Center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1592860"/>
                  </a:ext>
                </a:extLst>
              </a:tr>
              <a:tr h="196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Electronic Survey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7071018"/>
                  </a:ext>
                </a:extLst>
              </a:tr>
              <a:tr h="196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Government Statistics and Integrations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8677047"/>
                  </a:ext>
                </a:extLst>
              </a:tr>
              <a:tr h="196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Mobile Messaging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2089684"/>
                  </a:ext>
                </a:extLst>
              </a:tr>
              <a:tr h="196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Electronic Payment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Solutions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6737059"/>
                  </a:ext>
                </a:extLst>
              </a:tr>
              <a:tr h="450226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Infrastructure Enabling ESS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Government Information Network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9334283"/>
                  </a:ext>
                </a:extLst>
              </a:tr>
              <a:tr h="494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Messaging and Collaboration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9791236"/>
                  </a:ext>
                </a:extLst>
              </a:tr>
              <a:tr h="196694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Public and Businesses ESS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eParticipation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7566078"/>
                  </a:ext>
                </a:extLst>
              </a:tr>
              <a:tr h="196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Public One Stop Shop Mobile Payment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6226997"/>
                  </a:ext>
                </a:extLst>
              </a:tr>
              <a:tr h="196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Public One Stop Shop Portal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– dubai.ae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9373451"/>
                  </a:ext>
                </a:extLst>
              </a:tr>
              <a:tr h="196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Electronic Supplier Services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3702" marR="537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143964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93916" y="6627168"/>
            <a:ext cx="26500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itchFamily="34" charset="0"/>
                <a:cs typeface="Calibri" pitchFamily="34" charset="0"/>
              </a:rPr>
              <a:t>Source: DSG (Dubai Smart Government Department)</a:t>
            </a:r>
            <a:endParaRPr lang="en-US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39000" y="6477000"/>
            <a:ext cx="1905000" cy="457200"/>
          </a:xfrm>
        </p:spPr>
        <p:txBody>
          <a:bodyPr/>
          <a:lstStyle/>
          <a:p>
            <a:pPr>
              <a:defRPr/>
            </a:pPr>
            <a:fld id="{7538F7E6-A566-4CE6-B530-A242FB35FD1F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Date Placeholder 3"/>
          <p:cNvSpPr txBox="1">
            <a:spLocks/>
          </p:cNvSpPr>
          <p:nvPr/>
        </p:nvSpPr>
        <p:spPr bwMode="auto">
          <a:xfrm>
            <a:off x="0" y="6477000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>
                <a:solidFill>
                  <a:schemeClr val="tx1"/>
                </a:solidFill>
                <a:latin typeface="Calibri" pitchFamily="34" charset="0"/>
                <a:ea typeface="ＭＳ Ｐゴシック" pitchFamily="8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From </a:t>
            </a:r>
            <a:r>
              <a:rPr lang="en-GB" dirty="0" err="1" smtClean="0"/>
              <a:t>eGovernment</a:t>
            </a:r>
            <a:r>
              <a:rPr lang="en-GB" dirty="0" smtClean="0"/>
              <a:t> to Smart Government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Confidential - Category C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199362" y="5405887"/>
            <a:ext cx="1697467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Economies of Scale &amp; Scope</a:t>
            </a:r>
            <a:endParaRPr 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1733" y="4007776"/>
            <a:ext cx="1870934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rPr>
              <a:t>Operational Efficiencies</a:t>
            </a:r>
            <a:endParaRPr lang="en-US" sz="1000" b="1" kern="1200" dirty="0">
              <a:solidFill>
                <a:schemeClr val="tx1"/>
              </a:solidFill>
              <a:latin typeface="Arial" charset="0"/>
              <a:ea typeface="ＭＳ Ｐゴシック" pitchFamily="80" charset="-128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1733" y="2672564"/>
            <a:ext cx="1870934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kern="1200" dirty="0" smtClean="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rPr>
              <a:t>Customer Satisfaction</a:t>
            </a:r>
            <a:endParaRPr lang="en-US" sz="1000" b="1" kern="1200" dirty="0">
              <a:solidFill>
                <a:schemeClr val="tx1"/>
              </a:solidFill>
              <a:latin typeface="Arial" charset="0"/>
              <a:ea typeface="ＭＳ Ｐゴシック" pitchFamily="80" charset="-128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3916" y="6627168"/>
            <a:ext cx="26500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itchFamily="34" charset="0"/>
                <a:cs typeface="Calibri" pitchFamily="34" charset="0"/>
              </a:rPr>
              <a:t>Source: DSG (Dubai Smart Government Department)</a:t>
            </a:r>
            <a:endParaRPr lang="en-US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39000" y="6477000"/>
            <a:ext cx="1905000" cy="457200"/>
          </a:xfrm>
        </p:spPr>
        <p:txBody>
          <a:bodyPr/>
          <a:lstStyle/>
          <a:p>
            <a:pPr>
              <a:defRPr/>
            </a:pPr>
            <a:fld id="{7538F7E6-A566-4CE6-B530-A242FB35FD1F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1" name="Date Placeholder 3"/>
          <p:cNvSpPr txBox="1">
            <a:spLocks/>
          </p:cNvSpPr>
          <p:nvPr/>
        </p:nvSpPr>
        <p:spPr bwMode="auto">
          <a:xfrm>
            <a:off x="0" y="6477000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>
                <a:solidFill>
                  <a:schemeClr val="tx1"/>
                </a:solidFill>
                <a:latin typeface="Calibri" pitchFamily="34" charset="0"/>
                <a:ea typeface="ＭＳ Ｐゴシック" pitchFamily="8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From </a:t>
            </a:r>
            <a:r>
              <a:rPr lang="en-GB" dirty="0" err="1" smtClean="0"/>
              <a:t>eGovernment</a:t>
            </a:r>
            <a:r>
              <a:rPr lang="en-GB" dirty="0" smtClean="0"/>
              <a:t> to Smart Government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Confidential - Category C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76200" y="949325"/>
            <a:ext cx="8001000" cy="8032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00000"/>
                </a:solidFill>
                <a:latin typeface="Calibri" pitchFamily="34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00000"/>
                </a:solidFill>
                <a:latin typeface="Calibri" pitchFamily="34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00000"/>
                </a:solidFill>
                <a:latin typeface="Calibri" pitchFamily="34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00000"/>
                </a:solidFill>
                <a:latin typeface="Calibri" pitchFamily="34" charset="0"/>
                <a:ea typeface="ＭＳ Ｐゴシック" pitchFamily="8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sz="2400" b="1" kern="0" smtClean="0"/>
              <a:t>ESS Benefits and Impact</a:t>
            </a:r>
            <a:endParaRPr lang="ar-AE" sz="2400" b="1" kern="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7283450" y="1825493"/>
            <a:ext cx="1587500" cy="86727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kern="1200" dirty="0" smtClean="0">
                <a:solidFill>
                  <a:srgbClr val="FFFFFF"/>
                </a:solidFill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2013</a:t>
            </a:r>
          </a:p>
          <a:p>
            <a:pPr algn="ctr"/>
            <a:r>
              <a:rPr lang="en-US" sz="1200" b="1" kern="1200" dirty="0" smtClean="0">
                <a:solidFill>
                  <a:srgbClr val="FFFFFF"/>
                </a:solidFill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82% Customer Satisfaction &amp; </a:t>
            </a:r>
          </a:p>
          <a:p>
            <a:pPr algn="ctr"/>
            <a:r>
              <a:rPr lang="en-US" sz="1200" b="1" kern="1200" dirty="0" smtClean="0">
                <a:solidFill>
                  <a:srgbClr val="FFFFFF"/>
                </a:solidFill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85% Customer Trust </a:t>
            </a:r>
            <a:endParaRPr lang="en-US" sz="1200" b="1" kern="1200" dirty="0">
              <a:solidFill>
                <a:srgbClr val="FFFFFF"/>
              </a:solidFill>
              <a:latin typeface="Calibri" pitchFamily="34" charset="0"/>
              <a:ea typeface="ＭＳ Ｐゴシック" pitchFamily="80" charset="-128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83450" y="3389096"/>
            <a:ext cx="1587500" cy="652295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 kern="1200" dirty="0" smtClean="0">
              <a:solidFill>
                <a:srgbClr val="FFFFFF"/>
              </a:solidFill>
              <a:latin typeface="Calibri" pitchFamily="34" charset="0"/>
              <a:ea typeface="ＭＳ Ｐゴシック" pitchFamily="80" charset="-128"/>
              <a:cs typeface="Calibri" pitchFamily="34" charset="0"/>
            </a:endParaRPr>
          </a:p>
          <a:p>
            <a:pPr algn="ctr"/>
            <a:r>
              <a:rPr lang="en-US" sz="1200" b="1" kern="1200" dirty="0" smtClean="0">
                <a:solidFill>
                  <a:srgbClr val="FFFFFF"/>
                </a:solidFill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Self</a:t>
            </a:r>
            <a:r>
              <a:rPr lang="en-US" sz="1200" b="1" kern="1200" baseline="0" dirty="0" smtClean="0">
                <a:solidFill>
                  <a:srgbClr val="FFFFFF"/>
                </a:solidFill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-Financing</a:t>
            </a:r>
            <a:endParaRPr lang="en-US" sz="1200" b="1" kern="1200" dirty="0" smtClean="0">
              <a:solidFill>
                <a:srgbClr val="FFFFFF"/>
              </a:solidFill>
              <a:latin typeface="Calibri" pitchFamily="34" charset="0"/>
              <a:ea typeface="ＭＳ Ｐゴシック" pitchFamily="80" charset="-128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283450" y="4760334"/>
            <a:ext cx="1587500" cy="645553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kern="1200" dirty="0" smtClean="0">
                <a:solidFill>
                  <a:srgbClr val="FFFFFF"/>
                </a:solidFill>
                <a:latin typeface="Calibri" pitchFamily="34" charset="0"/>
                <a:ea typeface="ＭＳ Ｐゴシック" pitchFamily="80" charset="-128"/>
                <a:cs typeface="Calibri" pitchFamily="34" charset="0"/>
              </a:rPr>
              <a:t>50+ ESS Operational in 40+ Entities in 10 Years</a:t>
            </a:r>
            <a:endParaRPr lang="en-US" sz="1200" b="1" kern="1200" dirty="0">
              <a:solidFill>
                <a:srgbClr val="FFFFFF"/>
              </a:solidFill>
              <a:latin typeface="Calibri" pitchFamily="34" charset="0"/>
              <a:ea typeface="ＭＳ Ｐゴシック" pitchFamily="80" charset="-128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1752600"/>
            <a:ext cx="6020046" cy="4116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One-Stop-Shop Portal for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Public Services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Core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Business Focus for Government Entities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Operational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Efficiencies through Cost Savings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Operational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Efficiencies through Automated Processes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Customer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Satisfaction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Business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Intelligence &amp; Decision Support at the Government level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Ease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of Government-level Policies Enforcement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Reduced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Administrative Overhead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Knowledge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Sharing across the Government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Contribution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to ICT Sector Enhancement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Reduced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Carbon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Emissions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840468"/>
            <a:ext cx="588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Services Enablement, Adoption &amp; Quality Status – EoY’2013</a:t>
            </a:r>
            <a:endParaRPr lang="en-US" sz="1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YA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31826"/>
            <a:ext cx="7162800" cy="3992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76200" y="1066800"/>
            <a:ext cx="89916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defRPr sz="2800">
                <a:solidFill>
                  <a:srgbClr val="C00000"/>
                </a:solidFill>
                <a:latin typeface="Calibri" pitchFamily="34" charset="0"/>
                <a:ea typeface="ＭＳ Ｐゴシック" pitchFamily="80" charset="-128"/>
              </a:defRPr>
            </a:lvl2pPr>
            <a:lvl3pPr>
              <a:defRPr sz="2800">
                <a:solidFill>
                  <a:srgbClr val="C00000"/>
                </a:solidFill>
                <a:latin typeface="Calibri" pitchFamily="34" charset="0"/>
                <a:ea typeface="ＭＳ Ｐゴシック" pitchFamily="80" charset="-128"/>
              </a:defRPr>
            </a:lvl3pPr>
            <a:lvl4pPr>
              <a:defRPr sz="2800">
                <a:solidFill>
                  <a:srgbClr val="C00000"/>
                </a:solidFill>
                <a:latin typeface="Calibri" pitchFamily="34" charset="0"/>
                <a:ea typeface="ＭＳ Ｐゴシック" pitchFamily="80" charset="-128"/>
              </a:defRPr>
            </a:lvl4pPr>
            <a:lvl5pPr>
              <a:defRPr sz="2800">
                <a:solidFill>
                  <a:srgbClr val="C00000"/>
                </a:solidFill>
                <a:latin typeface="Calibri" pitchFamily="34" charset="0"/>
                <a:ea typeface="ＭＳ Ｐゴシック" pitchFamily="8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Dubai has achieved significant success in public services eEnablement as well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5745" y="6627168"/>
            <a:ext cx="74382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Calibri" pitchFamily="34" charset="0"/>
                <a:cs typeface="Calibri" pitchFamily="34" charset="0"/>
              </a:rPr>
              <a:t>Source: G%SS Data, DSG </a:t>
            </a:r>
            <a:r>
              <a:rPr lang="en-US" sz="900" dirty="0" err="1">
                <a:latin typeface="Calibri" pitchFamily="34" charset="0"/>
                <a:cs typeface="Calibri" pitchFamily="34" charset="0"/>
              </a:rPr>
              <a:t>eTransformation</a:t>
            </a:r>
            <a:r>
              <a:rPr lang="en-US" sz="900" dirty="0">
                <a:latin typeface="Calibri" pitchFamily="34" charset="0"/>
                <a:cs typeface="Calibri" pitchFamily="34" charset="0"/>
              </a:rPr>
              <a:t> Audit, DSG Dubai Government Websites Quality Evaluation, DSG Dubai Government </a:t>
            </a:r>
            <a:r>
              <a:rPr lang="en-US" sz="900" dirty="0" err="1">
                <a:latin typeface="Calibri" pitchFamily="34" charset="0"/>
                <a:cs typeface="Calibri" pitchFamily="34" charset="0"/>
              </a:rPr>
              <a:t>eServices</a:t>
            </a:r>
            <a:r>
              <a:rPr lang="en-US" sz="900" dirty="0">
                <a:latin typeface="Calibri" pitchFamily="34" charset="0"/>
                <a:cs typeface="Calibri" pitchFamily="34" charset="0"/>
              </a:rPr>
              <a:t> Quality Evaluation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39000" y="6477000"/>
            <a:ext cx="1905000" cy="457200"/>
          </a:xfrm>
        </p:spPr>
        <p:txBody>
          <a:bodyPr/>
          <a:lstStyle/>
          <a:p>
            <a:pPr>
              <a:defRPr/>
            </a:pPr>
            <a:fld id="{7538F7E6-A566-4CE6-B530-A242FB35FD1F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/>
        </p:nvSpPr>
        <p:spPr bwMode="auto">
          <a:xfrm>
            <a:off x="0" y="6477000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>
                <a:solidFill>
                  <a:schemeClr val="tx1"/>
                </a:solidFill>
                <a:latin typeface="Calibri" pitchFamily="34" charset="0"/>
                <a:ea typeface="ＭＳ Ｐゴシック" pitchFamily="8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From </a:t>
            </a:r>
            <a:r>
              <a:rPr lang="en-GB" dirty="0" err="1" smtClean="0"/>
              <a:t>eGovernment</a:t>
            </a:r>
            <a:r>
              <a:rPr lang="en-GB" dirty="0" smtClean="0"/>
              <a:t> to Smart Government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Confidential - Category C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" y="949325"/>
            <a:ext cx="8001000" cy="803275"/>
          </a:xfrm>
        </p:spPr>
        <p:txBody>
          <a:bodyPr/>
          <a:lstStyle/>
          <a:p>
            <a:r>
              <a:rPr lang="en-US" sz="2400" b="1" dirty="0" smtClean="0"/>
              <a:t>ESS Outcomes – Some Facts and Figures</a:t>
            </a:r>
            <a:endParaRPr lang="ar-AE" sz="2400" b="1" dirty="0" smtClean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44967"/>
              </p:ext>
            </p:extLst>
          </p:nvPr>
        </p:nvGraphicFramePr>
        <p:xfrm>
          <a:off x="76201" y="1600200"/>
          <a:ext cx="4419599" cy="254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673477"/>
              </p:ext>
            </p:extLst>
          </p:nvPr>
        </p:nvGraphicFramePr>
        <p:xfrm>
          <a:off x="4648200" y="1600200"/>
          <a:ext cx="4419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525961"/>
              </p:ext>
            </p:extLst>
          </p:nvPr>
        </p:nvGraphicFramePr>
        <p:xfrm>
          <a:off x="76201" y="4267200"/>
          <a:ext cx="4419599" cy="2249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073099"/>
              </p:ext>
            </p:extLst>
          </p:nvPr>
        </p:nvGraphicFramePr>
        <p:xfrm>
          <a:off x="4648201" y="4267200"/>
          <a:ext cx="4419600" cy="2249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493916" y="6627168"/>
            <a:ext cx="26500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alibri" pitchFamily="34" charset="0"/>
                <a:cs typeface="Calibri" pitchFamily="34" charset="0"/>
              </a:rPr>
              <a:t>Source: DSG (Dubai Smart Government Department)</a:t>
            </a:r>
            <a:endParaRPr lang="en-US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39000" y="6477000"/>
            <a:ext cx="1905000" cy="457200"/>
          </a:xfrm>
        </p:spPr>
        <p:txBody>
          <a:bodyPr/>
          <a:lstStyle/>
          <a:p>
            <a:pPr>
              <a:defRPr/>
            </a:pPr>
            <a:fld id="{7538F7E6-A566-4CE6-B530-A242FB35FD1F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5" name="Date Placeholder 3"/>
          <p:cNvSpPr txBox="1">
            <a:spLocks/>
          </p:cNvSpPr>
          <p:nvPr/>
        </p:nvSpPr>
        <p:spPr bwMode="auto">
          <a:xfrm>
            <a:off x="0" y="6477000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>
                <a:solidFill>
                  <a:schemeClr val="tx1"/>
                </a:solidFill>
                <a:latin typeface="Calibri" pitchFamily="34" charset="0"/>
                <a:ea typeface="ＭＳ Ｐゴシック" pitchFamily="8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From </a:t>
            </a:r>
            <a:r>
              <a:rPr lang="en-GB" dirty="0" err="1" smtClean="0"/>
              <a:t>eGovernment</a:t>
            </a:r>
            <a:r>
              <a:rPr lang="en-GB" dirty="0" smtClean="0"/>
              <a:t> to Smart Government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Confidential - Category C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B02D984AC64F4A85B69744BE1B9E65" ma:contentTypeVersion="0" ma:contentTypeDescription="Create a new document." ma:contentTypeScope="" ma:versionID="d0b41c0694403336d3af1313aa2f9e7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F79FEE-9B6B-4F5C-B9A2-B78B21988E1E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7C84EFD-25B2-40F9-8836-967DA97E4D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1925</Words>
  <Application>Microsoft Macintosh PowerPoint</Application>
  <PresentationFormat>On-screen Show (4:3)</PresentationFormat>
  <Paragraphs>343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Book Antiqua</vt:lpstr>
      <vt:lpstr>Calibri</vt:lpstr>
      <vt:lpstr>Monotype Sorts</vt:lpstr>
      <vt:lpstr>ＭＳ Ｐゴシック</vt:lpstr>
      <vt:lpstr>Times New Roman</vt:lpstr>
      <vt:lpstr>Wingdings</vt:lpstr>
      <vt:lpstr>Arial</vt:lpstr>
      <vt:lpstr>Blank Presentation</vt:lpstr>
      <vt:lpstr>PowerPoint Presentation</vt:lpstr>
      <vt:lpstr>Dubai – Business Hub in the Gulf Region</vt:lpstr>
      <vt:lpstr>Dubai eGovernment and Electronic Shared Services (ESS) Initiative</vt:lpstr>
      <vt:lpstr>eTransformation &amp; ESS Governance</vt:lpstr>
      <vt:lpstr>PowerPoint Presentation</vt:lpstr>
      <vt:lpstr>ESS Innovation through Synergies</vt:lpstr>
      <vt:lpstr>PowerPoint Presentation</vt:lpstr>
      <vt:lpstr>PowerPoint Presentation</vt:lpstr>
      <vt:lpstr>ESS Outcomes – Some Facts and Figures</vt:lpstr>
      <vt:lpstr>ESS lessons Learnt &amp; Sustainability Factors</vt:lpstr>
      <vt:lpstr>From eGovernment to Smart Government &amp; Smart City</vt:lpstr>
      <vt:lpstr>Thank you</vt:lpstr>
    </vt:vector>
  </TitlesOfParts>
  <Company>Fatma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Design-1</dc:title>
  <dc:creator>Fatma</dc:creator>
  <cp:lastModifiedBy>Marwan</cp:lastModifiedBy>
  <cp:revision>163</cp:revision>
  <dcterms:created xsi:type="dcterms:W3CDTF">2010-07-14T05:45:43Z</dcterms:created>
  <dcterms:modified xsi:type="dcterms:W3CDTF">2014-10-03T16:28:20Z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0x01010088B02D984AC64F4A85B69744BE1B9E65</vt:lpwstr>
  </property>
</Properties>
</file>