
<file path=[Content_Types].xml><?xml version="1.0" encoding="utf-8"?>
<Types xmlns="http://schemas.openxmlformats.org/package/2006/content-types">
  <Override PartName="/ppt/diagrams/drawing2.xml" ContentType="application/vnd.ms-office.drawingml.diagramDrawing+xml"/>
  <Override PartName="/ppt/notesSlides/notesSlide4.xml" ContentType="application/vnd.openxmlformats-officedocument.presentationml.notesSlide+xml"/>
  <Override PartName="/ppt/slides/slide9.xml" ContentType="application/vnd.openxmlformats-officedocument.presentationml.slide+xml"/>
  <Override PartName="/ppt/diagrams/data2.xml" ContentType="application/vnd.openxmlformats-officedocument.drawingml.diagramData+xml"/>
  <Default Extension="emf" ContentType="image/x-emf"/>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diagrams/colors1.xml" ContentType="application/vnd.openxmlformats-officedocument.drawingml.diagramColors+xml"/>
  <Override PartName="/ppt/notesSlides/notesSlide9.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6.xml" ContentType="application/vnd.openxmlformats-officedocument.presentationml.slide+xml"/>
  <Override PartName="/ppt/diagrams/colors2.xml" ContentType="application/vnd.openxmlformats-officedocument.drawingml.diagramColors+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diagrams/quickStyle1.xml" ContentType="application/vnd.openxmlformats-officedocument.drawingml.diagramStyle+xml"/>
  <Override PartName="/ppt/slideLayouts/slideLayout2.xml" ContentType="application/vnd.openxmlformats-officedocument.presentationml.slideLayout+xml"/>
  <Override PartName="/ppt/theme/theme3.xml" ContentType="application/vnd.openxmlformats-officedocument.theme+xml"/>
  <Override PartName="/ppt/diagrams/layout1.xml" ContentType="application/vnd.openxmlformats-officedocument.drawingml.diagramLayout+xml"/>
  <Default Extension="png" ContentType="image/png"/>
  <Override PartName="/ppt/notesSlides/notesSlide6.xml" ContentType="application/vnd.openxmlformats-officedocument.presentationml.notes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diagrams/layout2.xml" ContentType="application/vnd.openxmlformats-officedocument.drawingml.diagramLayout+xml"/>
  <Override PartName="/ppt/diagrams/quickStyle2.xml" ContentType="application/vnd.openxmlformats-officedocument.drawingml.diagramStyl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diagrams/drawing1.xml" ContentType="application/vnd.ms-office.drawingml.diagramDrawing+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diagrams/data1.xml" ContentType="application/vnd.openxmlformats-officedocument.drawingml.diagramData+xml"/>
  <Override PartName="/ppt/presProps.xml" ContentType="application/vnd.openxmlformats-officedocument.presentationml.presProps+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4"/>
  </p:notesMasterIdLst>
  <p:handoutMasterIdLst>
    <p:handoutMasterId r:id="rId15"/>
  </p:handoutMasterIdLst>
  <p:sldIdLst>
    <p:sldId id="256" r:id="rId2"/>
    <p:sldId id="267" r:id="rId3"/>
    <p:sldId id="271" r:id="rId4"/>
    <p:sldId id="280" r:id="rId5"/>
    <p:sldId id="281" r:id="rId6"/>
    <p:sldId id="274" r:id="rId7"/>
    <p:sldId id="275" r:id="rId8"/>
    <p:sldId id="276" r:id="rId9"/>
    <p:sldId id="277" r:id="rId10"/>
    <p:sldId id="278" r:id="rId11"/>
    <p:sldId id="279" r:id="rId12"/>
    <p:sldId id="270" r:id="rId13"/>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mc="http://schemas.openxmlformats.org/markup-compatibility/2006" xmlns:mv="urn:schemas-microsoft-com:mac:vml" xmlns="" xmlns:p15="http://schemas.microsoft.com/office/powerpoint/2012/main" xmlns:p="http://schemas.openxmlformats.org/presentationml/2006/main" xmlns:r="http://schemas.openxmlformats.org/officeDocument/2006/relationships" xmlns:a="http://schemas.openxmlformats.org/drawingml/2006/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D02528"/>
    <a:srgbClr val="D02126"/>
  </p:clrMru>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FD5EFAAD-0ECE-453E-9831-46B23BE46B34}">
      <p15:chartTrackingRefBased xmlns:mc="http://schemas.openxmlformats.org/markup-compatibility/2006" xmlns:mv="urn:schemas-microsoft-com:mac:vml" xmlns="" xmlns:p15="http://schemas.microsoft.com/office/powerpoint/2012/main" xmlns:p="http://schemas.openxmlformats.org/presentationml/2006/main" xmlns:r="http://schemas.openxmlformats.org/officeDocument/2006/relationships" xmlns:a="http://schemas.openxmlformats.org/drawingml/2006/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napVertSplitter="1">
    <p:restoredLeft sz="20956" autoAdjust="0"/>
    <p:restoredTop sz="83179" autoAdjust="0"/>
  </p:normalViewPr>
  <p:slideViewPr>
    <p:cSldViewPr snapToGrid="0" snapToObjects="1">
      <p:cViewPr varScale="1">
        <p:scale>
          <a:sx n="77" d="100"/>
          <a:sy n="77" d="100"/>
        </p:scale>
        <p:origin x="-1624" y="-1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p:scale>
          <a:sx n="100" d="100"/>
          <a:sy n="100" d="100"/>
        </p:scale>
        <p:origin x="-2808" y="1184"/>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6C2653-2B31-044A-8761-8000F3327218}" type="doc">
      <dgm:prSet loTypeId="urn:microsoft.com/office/officeart/2005/8/layout/orgChart1" loCatId="" qsTypeId="urn:microsoft.com/office/officeart/2005/8/quickstyle/simple4" qsCatId="simple" csTypeId="urn:microsoft.com/office/officeart/2005/8/colors/accent1_2" csCatId="accent1" phldr="1"/>
      <dgm:spPr/>
      <dgm:t>
        <a:bodyPr/>
        <a:lstStyle/>
        <a:p>
          <a:endParaRPr lang="en-US"/>
        </a:p>
      </dgm:t>
    </dgm:pt>
    <dgm:pt modelId="{19212F76-6FC9-2441-9F9F-AFBA7B826DA0}">
      <dgm:prSet custT="1">
        <dgm:style>
          <a:lnRef idx="1">
            <a:schemeClr val="accent1"/>
          </a:lnRef>
          <a:fillRef idx="2">
            <a:schemeClr val="accent1"/>
          </a:fillRef>
          <a:effectRef idx="1">
            <a:schemeClr val="accent1"/>
          </a:effectRef>
          <a:fontRef idx="minor">
            <a:schemeClr val="dk1"/>
          </a:fontRef>
        </dgm:style>
      </dgm:prSet>
      <dgm:spPr>
        <a:solidFill>
          <a:schemeClr val="accent6">
            <a:lumMod val="20000"/>
            <a:lumOff val="80000"/>
          </a:schemeClr>
        </a:solidFill>
      </dgm:spPr>
      <dgm:t>
        <a:bodyPr/>
        <a:lstStyle/>
        <a:p>
          <a:pPr rtl="0"/>
          <a:r>
            <a:rPr lang="en-US" sz="1400" dirty="0" smtClean="0"/>
            <a:t>Set Whole of Government PRIORITIES</a:t>
          </a:r>
        </a:p>
        <a:p>
          <a:pPr rtl="0"/>
          <a:r>
            <a:rPr lang="en-US" sz="1400" dirty="0" smtClean="0"/>
            <a:t>(for Years1/2/3) </a:t>
          </a:r>
          <a:endParaRPr lang="en-US" sz="1400" dirty="0"/>
        </a:p>
      </dgm:t>
    </dgm:pt>
    <dgm:pt modelId="{F1BFD37C-AA7C-334D-BE9B-EC029FDE90CB}" type="parTrans" cxnId="{70EF4326-131A-3A4F-87E1-A0DCEA7C109D}">
      <dgm:prSet/>
      <dgm:spPr/>
      <dgm:t>
        <a:bodyPr/>
        <a:lstStyle/>
        <a:p>
          <a:endParaRPr lang="en-US"/>
        </a:p>
      </dgm:t>
    </dgm:pt>
    <dgm:pt modelId="{E1F79693-6745-B14B-BA08-E0AB72299C56}" type="sibTrans" cxnId="{70EF4326-131A-3A4F-87E1-A0DCEA7C109D}">
      <dgm:prSet/>
      <dgm:spPr/>
      <dgm:t>
        <a:bodyPr/>
        <a:lstStyle/>
        <a:p>
          <a:endParaRPr lang="en-US"/>
        </a:p>
      </dgm:t>
    </dgm:pt>
    <dgm:pt modelId="{B908C305-118D-9A46-993C-446980B59CEA}" type="pres">
      <dgm:prSet presAssocID="{4C6C2653-2B31-044A-8761-8000F3327218}" presName="hierChild1" presStyleCnt="0">
        <dgm:presLayoutVars>
          <dgm:orgChart val="1"/>
          <dgm:chPref val="1"/>
          <dgm:dir/>
          <dgm:animOne val="branch"/>
          <dgm:animLvl val="lvl"/>
          <dgm:resizeHandles/>
        </dgm:presLayoutVars>
      </dgm:prSet>
      <dgm:spPr/>
      <dgm:t>
        <a:bodyPr/>
        <a:lstStyle/>
        <a:p>
          <a:endParaRPr lang="en-US"/>
        </a:p>
      </dgm:t>
    </dgm:pt>
    <dgm:pt modelId="{65E0108E-A04B-184D-A853-C7F87E1AA54E}" type="pres">
      <dgm:prSet presAssocID="{19212F76-6FC9-2441-9F9F-AFBA7B826DA0}" presName="hierRoot1" presStyleCnt="0">
        <dgm:presLayoutVars>
          <dgm:hierBranch val="init"/>
        </dgm:presLayoutVars>
      </dgm:prSet>
      <dgm:spPr/>
      <dgm:t>
        <a:bodyPr/>
        <a:lstStyle/>
        <a:p>
          <a:endParaRPr lang="en-US"/>
        </a:p>
      </dgm:t>
    </dgm:pt>
    <dgm:pt modelId="{91F9D904-E2F1-CB49-BEB2-7EA4CF08799D}" type="pres">
      <dgm:prSet presAssocID="{19212F76-6FC9-2441-9F9F-AFBA7B826DA0}" presName="rootComposite1" presStyleCnt="0"/>
      <dgm:spPr/>
      <dgm:t>
        <a:bodyPr/>
        <a:lstStyle/>
        <a:p>
          <a:endParaRPr lang="en-US"/>
        </a:p>
      </dgm:t>
    </dgm:pt>
    <dgm:pt modelId="{2EED046C-94EB-834B-8004-FA5B692A0212}" type="pres">
      <dgm:prSet presAssocID="{19212F76-6FC9-2441-9F9F-AFBA7B826DA0}" presName="rootText1" presStyleLbl="node0" presStyleIdx="0" presStyleCnt="1" custScaleX="187460" custScaleY="113128" custLinFactNeighborX="7073" custLinFactNeighborY="6247">
        <dgm:presLayoutVars>
          <dgm:chPref val="3"/>
        </dgm:presLayoutVars>
      </dgm:prSet>
      <dgm:spPr/>
      <dgm:t>
        <a:bodyPr/>
        <a:lstStyle/>
        <a:p>
          <a:endParaRPr lang="en-US"/>
        </a:p>
      </dgm:t>
    </dgm:pt>
    <dgm:pt modelId="{077DAD75-FB61-5948-A321-CAF74F8F2D59}" type="pres">
      <dgm:prSet presAssocID="{19212F76-6FC9-2441-9F9F-AFBA7B826DA0}" presName="rootConnector1" presStyleLbl="node1" presStyleIdx="0" presStyleCnt="0"/>
      <dgm:spPr/>
      <dgm:t>
        <a:bodyPr/>
        <a:lstStyle/>
        <a:p>
          <a:endParaRPr lang="en-US"/>
        </a:p>
      </dgm:t>
    </dgm:pt>
    <dgm:pt modelId="{D7156C53-5CB2-FD44-9D80-344CA8236573}" type="pres">
      <dgm:prSet presAssocID="{19212F76-6FC9-2441-9F9F-AFBA7B826DA0}" presName="hierChild2" presStyleCnt="0"/>
      <dgm:spPr/>
      <dgm:t>
        <a:bodyPr/>
        <a:lstStyle/>
        <a:p>
          <a:endParaRPr lang="en-US"/>
        </a:p>
      </dgm:t>
    </dgm:pt>
    <dgm:pt modelId="{27FBDFCB-352F-AC4B-AF90-82C60B488D23}" type="pres">
      <dgm:prSet presAssocID="{19212F76-6FC9-2441-9F9F-AFBA7B826DA0}" presName="hierChild3" presStyleCnt="0"/>
      <dgm:spPr/>
      <dgm:t>
        <a:bodyPr/>
        <a:lstStyle/>
        <a:p>
          <a:endParaRPr lang="en-US"/>
        </a:p>
      </dgm:t>
    </dgm:pt>
  </dgm:ptLst>
  <dgm:cxnLst>
    <dgm:cxn modelId="{D1FDB630-3530-C54E-90F7-13FAAFD89C2E}" type="presOf" srcId="{4C6C2653-2B31-044A-8761-8000F3327218}" destId="{B908C305-118D-9A46-993C-446980B59CEA}" srcOrd="0" destOrd="0" presId="urn:microsoft.com/office/officeart/2005/8/layout/orgChart1"/>
    <dgm:cxn modelId="{70EF4326-131A-3A4F-87E1-A0DCEA7C109D}" srcId="{4C6C2653-2B31-044A-8761-8000F3327218}" destId="{19212F76-6FC9-2441-9F9F-AFBA7B826DA0}" srcOrd="0" destOrd="0" parTransId="{F1BFD37C-AA7C-334D-BE9B-EC029FDE90CB}" sibTransId="{E1F79693-6745-B14B-BA08-E0AB72299C56}"/>
    <dgm:cxn modelId="{6CC8DDDE-3DCD-5541-AA04-2050575C8E40}" type="presOf" srcId="{19212F76-6FC9-2441-9F9F-AFBA7B826DA0}" destId="{077DAD75-FB61-5948-A321-CAF74F8F2D59}" srcOrd="1" destOrd="0" presId="urn:microsoft.com/office/officeart/2005/8/layout/orgChart1"/>
    <dgm:cxn modelId="{7DDBE495-A630-FD47-A9C6-D8BB17AD84BC}" type="presOf" srcId="{19212F76-6FC9-2441-9F9F-AFBA7B826DA0}" destId="{2EED046C-94EB-834B-8004-FA5B692A0212}" srcOrd="0" destOrd="0" presId="urn:microsoft.com/office/officeart/2005/8/layout/orgChart1"/>
    <dgm:cxn modelId="{90431540-36BB-284D-A527-F45C907B17CF}" type="presParOf" srcId="{B908C305-118D-9A46-993C-446980B59CEA}" destId="{65E0108E-A04B-184D-A853-C7F87E1AA54E}" srcOrd="0" destOrd="0" presId="urn:microsoft.com/office/officeart/2005/8/layout/orgChart1"/>
    <dgm:cxn modelId="{885436E1-E021-934A-BA0E-C3BCFFCAE1CA}" type="presParOf" srcId="{65E0108E-A04B-184D-A853-C7F87E1AA54E}" destId="{91F9D904-E2F1-CB49-BEB2-7EA4CF08799D}" srcOrd="0" destOrd="0" presId="urn:microsoft.com/office/officeart/2005/8/layout/orgChart1"/>
    <dgm:cxn modelId="{F53D61E4-5B6E-344A-B2D9-4E81620040FD}" type="presParOf" srcId="{91F9D904-E2F1-CB49-BEB2-7EA4CF08799D}" destId="{2EED046C-94EB-834B-8004-FA5B692A0212}" srcOrd="0" destOrd="0" presId="urn:microsoft.com/office/officeart/2005/8/layout/orgChart1"/>
    <dgm:cxn modelId="{F47EAA3B-CB9D-2948-A532-4BA8B415D0AD}" type="presParOf" srcId="{91F9D904-E2F1-CB49-BEB2-7EA4CF08799D}" destId="{077DAD75-FB61-5948-A321-CAF74F8F2D59}" srcOrd="1" destOrd="0" presId="urn:microsoft.com/office/officeart/2005/8/layout/orgChart1"/>
    <dgm:cxn modelId="{6EF98346-6E2D-A946-953D-F0A86F38F31F}" type="presParOf" srcId="{65E0108E-A04B-184D-A853-C7F87E1AA54E}" destId="{D7156C53-5CB2-FD44-9D80-344CA8236573}" srcOrd="1" destOrd="0" presId="urn:microsoft.com/office/officeart/2005/8/layout/orgChart1"/>
    <dgm:cxn modelId="{EB7BDEA0-E8CC-5C4D-BBED-EDF8FCEDA6AA}" type="presParOf" srcId="{65E0108E-A04B-184D-A853-C7F87E1AA54E}" destId="{27FBDFCB-352F-AC4B-AF90-82C60B488D23}" srcOrd="2" destOrd="0" presId="urn:microsoft.com/office/officeart/2005/8/layout/orgChart1"/>
  </dgm:cxnLst>
  <dgm:bg>
    <a:noFill/>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000116-146E-8E4D-840A-18E04129895A}" type="doc">
      <dgm:prSet loTypeId="urn:microsoft.com/office/officeart/2005/8/layout/orgChart1" loCatId="" qsTypeId="urn:microsoft.com/office/officeart/2005/8/quickstyle/simple4" qsCatId="simple" csTypeId="urn:microsoft.com/office/officeart/2005/8/colors/accent1_2" csCatId="accent1" phldr="1"/>
      <dgm:spPr/>
      <dgm:t>
        <a:bodyPr/>
        <a:lstStyle/>
        <a:p>
          <a:endParaRPr lang="en-US"/>
        </a:p>
      </dgm:t>
    </dgm:pt>
    <dgm:pt modelId="{1B585FCE-3D88-C843-95C5-60944BB468DB}">
      <dgm:prSet phldrT="[Text]" custT="1">
        <dgm:style>
          <a:lnRef idx="1">
            <a:schemeClr val="accent1"/>
          </a:lnRef>
          <a:fillRef idx="2">
            <a:schemeClr val="accent1"/>
          </a:fillRef>
          <a:effectRef idx="1">
            <a:schemeClr val="accent1"/>
          </a:effectRef>
          <a:fontRef idx="minor">
            <a:schemeClr val="dk1"/>
          </a:fontRef>
        </dgm:style>
      </dgm:prSet>
      <dgm:spPr>
        <a:solidFill>
          <a:srgbClr val="FDEADA"/>
        </a:solidFill>
      </dgm:spPr>
      <dgm:t>
        <a:bodyPr/>
        <a:lstStyle/>
        <a:p>
          <a:r>
            <a:rPr lang="en-US" sz="1400" dirty="0" smtClean="0"/>
            <a:t>Policy, Objectives and Targets</a:t>
          </a:r>
        </a:p>
        <a:p>
          <a:r>
            <a:rPr lang="en-US" sz="1400" dirty="0" smtClean="0"/>
            <a:t>by and across Ministry</a:t>
          </a:r>
          <a:endParaRPr lang="en-US" sz="1400" dirty="0"/>
        </a:p>
      </dgm:t>
    </dgm:pt>
    <dgm:pt modelId="{FC274343-6375-834C-90C3-45C08B10F6E2}" type="parTrans" cxnId="{43928D6C-5606-CB4A-9F40-594E737BAB9D}">
      <dgm:prSet/>
      <dgm:spPr/>
      <dgm:t>
        <a:bodyPr/>
        <a:lstStyle/>
        <a:p>
          <a:endParaRPr lang="en-US"/>
        </a:p>
      </dgm:t>
    </dgm:pt>
    <dgm:pt modelId="{FE98B899-03FF-424C-81CC-5DE380473513}" type="sibTrans" cxnId="{43928D6C-5606-CB4A-9F40-594E737BAB9D}">
      <dgm:prSet/>
      <dgm:spPr/>
      <dgm:t>
        <a:bodyPr/>
        <a:lstStyle/>
        <a:p>
          <a:endParaRPr lang="en-US"/>
        </a:p>
      </dgm:t>
    </dgm:pt>
    <dgm:pt modelId="{E450AD6F-5747-CD4D-8F84-D9EBA6AC69E7}" type="pres">
      <dgm:prSet presAssocID="{35000116-146E-8E4D-840A-18E04129895A}" presName="hierChild1" presStyleCnt="0">
        <dgm:presLayoutVars>
          <dgm:orgChart val="1"/>
          <dgm:chPref val="1"/>
          <dgm:dir/>
          <dgm:animOne val="branch"/>
          <dgm:animLvl val="lvl"/>
          <dgm:resizeHandles/>
        </dgm:presLayoutVars>
      </dgm:prSet>
      <dgm:spPr/>
      <dgm:t>
        <a:bodyPr/>
        <a:lstStyle/>
        <a:p>
          <a:endParaRPr lang="en-US"/>
        </a:p>
      </dgm:t>
    </dgm:pt>
    <dgm:pt modelId="{C8920ABA-8B6B-7B4B-8BB4-483D332DA2CE}" type="pres">
      <dgm:prSet presAssocID="{1B585FCE-3D88-C843-95C5-60944BB468DB}" presName="hierRoot1" presStyleCnt="0">
        <dgm:presLayoutVars>
          <dgm:hierBranch val="init"/>
        </dgm:presLayoutVars>
      </dgm:prSet>
      <dgm:spPr/>
    </dgm:pt>
    <dgm:pt modelId="{994FD545-9C7D-E441-9284-CB5067A637F5}" type="pres">
      <dgm:prSet presAssocID="{1B585FCE-3D88-C843-95C5-60944BB468DB}" presName="rootComposite1" presStyleCnt="0"/>
      <dgm:spPr/>
    </dgm:pt>
    <dgm:pt modelId="{708F8E57-28DF-5C42-8E1B-81384E2AF97F}" type="pres">
      <dgm:prSet presAssocID="{1B585FCE-3D88-C843-95C5-60944BB468DB}" presName="rootText1" presStyleLbl="node0" presStyleIdx="0" presStyleCnt="1" custScaleX="116359" custScaleY="116578" custLinFactNeighborX="-51726" custLinFactNeighborY="-64755">
        <dgm:presLayoutVars>
          <dgm:chPref val="3"/>
        </dgm:presLayoutVars>
      </dgm:prSet>
      <dgm:spPr/>
      <dgm:t>
        <a:bodyPr/>
        <a:lstStyle/>
        <a:p>
          <a:endParaRPr lang="en-US"/>
        </a:p>
      </dgm:t>
    </dgm:pt>
    <dgm:pt modelId="{0B445FAC-DF21-9D4E-910B-7E8EF28A7349}" type="pres">
      <dgm:prSet presAssocID="{1B585FCE-3D88-C843-95C5-60944BB468DB}" presName="rootConnector1" presStyleLbl="node1" presStyleIdx="0" presStyleCnt="0"/>
      <dgm:spPr/>
      <dgm:t>
        <a:bodyPr/>
        <a:lstStyle/>
        <a:p>
          <a:endParaRPr lang="en-US"/>
        </a:p>
      </dgm:t>
    </dgm:pt>
    <dgm:pt modelId="{79F5583C-C79B-874A-9AB7-D653FFC4A6C1}" type="pres">
      <dgm:prSet presAssocID="{1B585FCE-3D88-C843-95C5-60944BB468DB}" presName="hierChild2" presStyleCnt="0"/>
      <dgm:spPr/>
    </dgm:pt>
    <dgm:pt modelId="{66B777D9-A336-3546-B5E3-54F15DB8E1D7}" type="pres">
      <dgm:prSet presAssocID="{1B585FCE-3D88-C843-95C5-60944BB468DB}" presName="hierChild3" presStyleCnt="0"/>
      <dgm:spPr/>
    </dgm:pt>
  </dgm:ptLst>
  <dgm:cxnLst>
    <dgm:cxn modelId="{E696FFBC-FE35-144C-9B00-A77EAC07290C}" type="presOf" srcId="{1B585FCE-3D88-C843-95C5-60944BB468DB}" destId="{0B445FAC-DF21-9D4E-910B-7E8EF28A7349}" srcOrd="1" destOrd="0" presId="urn:microsoft.com/office/officeart/2005/8/layout/orgChart1"/>
    <dgm:cxn modelId="{B8E8111D-1120-2D44-AACF-8EF286183FBF}" type="presOf" srcId="{35000116-146E-8E4D-840A-18E04129895A}" destId="{E450AD6F-5747-CD4D-8F84-D9EBA6AC69E7}" srcOrd="0" destOrd="0" presId="urn:microsoft.com/office/officeart/2005/8/layout/orgChart1"/>
    <dgm:cxn modelId="{55F65B64-1907-BD46-AB6D-8B4321721FC7}" type="presOf" srcId="{1B585FCE-3D88-C843-95C5-60944BB468DB}" destId="{708F8E57-28DF-5C42-8E1B-81384E2AF97F}" srcOrd="0" destOrd="0" presId="urn:microsoft.com/office/officeart/2005/8/layout/orgChart1"/>
    <dgm:cxn modelId="{43928D6C-5606-CB4A-9F40-594E737BAB9D}" srcId="{35000116-146E-8E4D-840A-18E04129895A}" destId="{1B585FCE-3D88-C843-95C5-60944BB468DB}" srcOrd="0" destOrd="0" parTransId="{FC274343-6375-834C-90C3-45C08B10F6E2}" sibTransId="{FE98B899-03FF-424C-81CC-5DE380473513}"/>
    <dgm:cxn modelId="{BAFDAAAE-C225-6B4A-A977-3F2EB7617AD7}" type="presParOf" srcId="{E450AD6F-5747-CD4D-8F84-D9EBA6AC69E7}" destId="{C8920ABA-8B6B-7B4B-8BB4-483D332DA2CE}" srcOrd="0" destOrd="0" presId="urn:microsoft.com/office/officeart/2005/8/layout/orgChart1"/>
    <dgm:cxn modelId="{425AF468-0975-BF42-89D9-8F44F32AA281}" type="presParOf" srcId="{C8920ABA-8B6B-7B4B-8BB4-483D332DA2CE}" destId="{994FD545-9C7D-E441-9284-CB5067A637F5}" srcOrd="0" destOrd="0" presId="urn:microsoft.com/office/officeart/2005/8/layout/orgChart1"/>
    <dgm:cxn modelId="{96D1F75E-EE4B-9844-835C-68EE622D4167}" type="presParOf" srcId="{994FD545-9C7D-E441-9284-CB5067A637F5}" destId="{708F8E57-28DF-5C42-8E1B-81384E2AF97F}" srcOrd="0" destOrd="0" presId="urn:microsoft.com/office/officeart/2005/8/layout/orgChart1"/>
    <dgm:cxn modelId="{F7F7538C-4CD4-3E47-B328-AB3AE4DE5F81}" type="presParOf" srcId="{994FD545-9C7D-E441-9284-CB5067A637F5}" destId="{0B445FAC-DF21-9D4E-910B-7E8EF28A7349}" srcOrd="1" destOrd="0" presId="urn:microsoft.com/office/officeart/2005/8/layout/orgChart1"/>
    <dgm:cxn modelId="{23CDC1A5-0604-664A-AC93-8AB64747038A}" type="presParOf" srcId="{C8920ABA-8B6B-7B4B-8BB4-483D332DA2CE}" destId="{79F5583C-C79B-874A-9AB7-D653FFC4A6C1}" srcOrd="1" destOrd="0" presId="urn:microsoft.com/office/officeart/2005/8/layout/orgChart1"/>
    <dgm:cxn modelId="{683E4638-2009-6047-BA62-540CFC7880D8}" type="presParOf" srcId="{C8920ABA-8B6B-7B4B-8BB4-483D332DA2CE}" destId="{66B777D9-A336-3546-B5E3-54F15DB8E1D7}" srcOrd="2" destOrd="0" presId="urn:microsoft.com/office/officeart/2005/8/layout/orgChart1"/>
  </dgm:cxnLst>
  <dgm:bg/>
  <dgm:whole/>
  <dgm:extLst>
    <a:ext uri="http://schemas.microsoft.com/office/drawing/2008/diagram">
      <dsp:dataModelExt xmlns:dsp="http://schemas.microsoft.com/office/drawing/2008/diagram" xmlns="" relId="rId14"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EED046C-94EB-834B-8004-FA5B692A0212}">
      <dsp:nvSpPr>
        <dsp:cNvPr id="0" name=""/>
        <dsp:cNvSpPr/>
      </dsp:nvSpPr>
      <dsp:spPr>
        <a:xfrm>
          <a:off x="4789" y="653"/>
          <a:ext cx="2088469" cy="630172"/>
        </a:xfrm>
        <a:prstGeom prst="rect">
          <a:avLst/>
        </a:prstGeom>
        <a:solidFill>
          <a:schemeClr val="accent6">
            <a:lumMod val="20000"/>
            <a:lumOff val="80000"/>
          </a:schemeClr>
        </a:soli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en-US" sz="1400" kern="1200" dirty="0" smtClean="0"/>
            <a:t>Set Whole of Government PRIORITIES</a:t>
          </a:r>
        </a:p>
        <a:p>
          <a:pPr lvl="0" algn="ctr" defTabSz="622300" rtl="0">
            <a:lnSpc>
              <a:spcPct val="90000"/>
            </a:lnSpc>
            <a:spcBef>
              <a:spcPct val="0"/>
            </a:spcBef>
            <a:spcAft>
              <a:spcPct val="35000"/>
            </a:spcAft>
          </a:pPr>
          <a:r>
            <a:rPr lang="en-US" sz="1400" kern="1200" dirty="0" smtClean="0"/>
            <a:t>(for Years1/2/3) </a:t>
          </a:r>
          <a:endParaRPr lang="en-US" sz="1400" kern="1200" dirty="0"/>
        </a:p>
      </dsp:txBody>
      <dsp:txXfrm>
        <a:off x="4789" y="653"/>
        <a:ext cx="2088469" cy="63017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08F8E57-28DF-5C42-8E1B-81384E2AF97F}">
      <dsp:nvSpPr>
        <dsp:cNvPr id="0" name=""/>
        <dsp:cNvSpPr/>
      </dsp:nvSpPr>
      <dsp:spPr>
        <a:xfrm>
          <a:off x="0" y="0"/>
          <a:ext cx="1691938" cy="847561"/>
        </a:xfrm>
        <a:prstGeom prst="rect">
          <a:avLst/>
        </a:prstGeom>
        <a:solidFill>
          <a:srgbClr val="FDEADA"/>
        </a:soli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Policy, Objectives and Targets</a:t>
          </a:r>
        </a:p>
        <a:p>
          <a:pPr lvl="0" algn="ctr" defTabSz="622300">
            <a:lnSpc>
              <a:spcPct val="90000"/>
            </a:lnSpc>
            <a:spcBef>
              <a:spcPct val="0"/>
            </a:spcBef>
            <a:spcAft>
              <a:spcPct val="35000"/>
            </a:spcAft>
          </a:pPr>
          <a:r>
            <a:rPr lang="en-US" sz="1400" kern="1200" dirty="0" smtClean="0"/>
            <a:t>by and across Ministry</a:t>
          </a:r>
          <a:endParaRPr lang="en-US" sz="1400" kern="1200" dirty="0"/>
        </a:p>
      </dsp:txBody>
      <dsp:txXfrm>
        <a:off x="0" y="0"/>
        <a:ext cx="1691938" cy="84756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9EB6399-62BC-4583-A846-AE77CCF570B0}" type="datetimeFigureOut">
              <a:rPr lang="en-SG" smtClean="0"/>
              <a:pPr/>
              <a:t>10/3/14</a:t>
            </a:fld>
            <a:endParaRPr lang="en-SG"/>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SG"/>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B1839C9E-93F0-4462-9C6A-A9C3658B456D}" type="slidenum">
              <a:rPr lang="en-SG" smtClean="0"/>
              <a:pPr/>
              <a:t>‹#›</a:t>
            </a:fld>
            <a:endParaRPr lang="en-SG"/>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7234389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1C4751B-A544-F643-9418-FDD6982C2F50}" type="datetimeFigureOut">
              <a:rPr lang="en-US" smtClean="0"/>
              <a:pPr/>
              <a:t>10/3/14</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1DED9DEA-1AD0-BF4F-BE3E-6B6006717FD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ED9DEA-1AD0-BF4F-BE3E-6B6006717FD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47788" y="744538"/>
            <a:ext cx="4181475" cy="3136900"/>
          </a:xfrm>
        </p:spPr>
      </p:sp>
      <p:sp>
        <p:nvSpPr>
          <p:cNvPr id="3" name="Notes Placeholder 2"/>
          <p:cNvSpPr>
            <a:spLocks noGrp="1"/>
          </p:cNvSpPr>
          <p:nvPr>
            <p:ph type="body" idx="1"/>
          </p:nvPr>
        </p:nvSpPr>
        <p:spPr>
          <a:xfrm>
            <a:off x="304800" y="4123073"/>
            <a:ext cx="6129867" cy="5305090"/>
          </a:xfrm>
        </p:spPr>
        <p:txBody>
          <a:bodyPr>
            <a:noAutofit/>
          </a:bodyPr>
          <a:lstStyle/>
          <a:p>
            <a:pPr>
              <a:spcBef>
                <a:spcPts val="200"/>
              </a:spcBef>
              <a:spcAft>
                <a:spcPts val="200"/>
              </a:spcAft>
            </a:pPr>
            <a:r>
              <a:rPr lang="en-GB" sz="1000" kern="1200" dirty="0" smtClean="0">
                <a:solidFill>
                  <a:schemeClr val="tx1"/>
                </a:solidFill>
                <a:latin typeface="+mn-lt"/>
                <a:ea typeface="+mn-ea"/>
                <a:cs typeface="+mn-cs"/>
              </a:rPr>
              <a:t>We at GCPSE consolidate the best thinking on public service policies, strategies and institutional innovation from around the globe and share it with senior policy makers worldwide. We do this because strong public services are often societies’ most powerful development resource. A strong public service can build institutions that play a huge role in enabling people to fulfil their potential within an environment where their ideas, actions and society as a whole can flourish. </a:t>
            </a:r>
          </a:p>
          <a:p>
            <a:pPr>
              <a:spcBef>
                <a:spcPts val="200"/>
              </a:spcBef>
              <a:spcAft>
                <a:spcPts val="200"/>
              </a:spcAft>
            </a:pPr>
            <a:r>
              <a:rPr lang="en-GB" sz="1000" kern="1200" dirty="0" smtClean="0">
                <a:solidFill>
                  <a:schemeClr val="tx1"/>
                </a:solidFill>
                <a:latin typeface="+mn-lt"/>
                <a:ea typeface="+mn-ea"/>
                <a:cs typeface="+mn-cs"/>
              </a:rPr>
              <a:t>Operational since December 2012, the Centre was founded by the Government of Singapore and UNDP. It represents a unique collaboration. Singapore is a global leader in public service excellence, which has been a driving force behind the nation’s rapid economic and social successes. The country’s achievements provide inspiration for others seeking to build a professional public service with integrity, diversity and a focus on clients and results.</a:t>
            </a:r>
          </a:p>
          <a:p>
            <a:pPr>
              <a:spcBef>
                <a:spcPts val="200"/>
              </a:spcBef>
              <a:spcAft>
                <a:spcPts val="200"/>
              </a:spcAft>
            </a:pPr>
            <a:r>
              <a:rPr lang="en-GB" sz="1000" b="1" kern="1200" dirty="0" smtClean="0">
                <a:solidFill>
                  <a:schemeClr val="tx1"/>
                </a:solidFill>
                <a:latin typeface="+mn-lt"/>
                <a:ea typeface="+mn-ea"/>
                <a:cs typeface="+mn-cs"/>
              </a:rPr>
              <a:t>Co-operation between Political and Administrative Leadership </a:t>
            </a:r>
            <a:endParaRPr lang="en-GB" sz="1000" kern="1200" dirty="0" smtClean="0">
              <a:solidFill>
                <a:schemeClr val="tx1"/>
              </a:solidFill>
              <a:latin typeface="+mn-lt"/>
              <a:ea typeface="+mn-ea"/>
              <a:cs typeface="+mn-cs"/>
            </a:endParaRPr>
          </a:p>
          <a:p>
            <a:pPr>
              <a:spcBef>
                <a:spcPts val="200"/>
              </a:spcBef>
              <a:spcAft>
                <a:spcPts val="200"/>
              </a:spcAft>
            </a:pPr>
            <a:r>
              <a:rPr lang="en-GB" sz="1000" kern="1200" dirty="0" smtClean="0">
                <a:solidFill>
                  <a:schemeClr val="tx1"/>
                </a:solidFill>
                <a:latin typeface="+mn-lt"/>
                <a:ea typeface="+mn-ea"/>
                <a:cs typeface="+mn-cs"/>
              </a:rPr>
              <a:t>Development is hampered if political and administrative leaders do not co-operate. A lack of trust, poor co-ordination, as well as differing motives and time horizons often militate against achieving a collaborative relationship. Where trust is built and objectives are aligned, this interface becomes effective.</a:t>
            </a:r>
          </a:p>
          <a:p>
            <a:pPr>
              <a:spcBef>
                <a:spcPts val="200"/>
              </a:spcBef>
              <a:spcAft>
                <a:spcPts val="200"/>
              </a:spcAft>
            </a:pPr>
            <a:r>
              <a:rPr lang="en-GB" sz="1000" b="1" kern="1200" dirty="0" smtClean="0">
                <a:solidFill>
                  <a:schemeClr val="tx1"/>
                </a:solidFill>
                <a:latin typeface="+mn-lt"/>
                <a:ea typeface="+mn-ea"/>
                <a:cs typeface="+mn-cs"/>
              </a:rPr>
              <a:t>Motivation of Public Service Officials</a:t>
            </a:r>
            <a:endParaRPr lang="en-GB" sz="1000" kern="1200" dirty="0" smtClean="0">
              <a:solidFill>
                <a:schemeClr val="tx1"/>
              </a:solidFill>
              <a:latin typeface="+mn-lt"/>
              <a:ea typeface="+mn-ea"/>
              <a:cs typeface="+mn-cs"/>
            </a:endParaRPr>
          </a:p>
          <a:p>
            <a:pPr>
              <a:spcBef>
                <a:spcPts val="200"/>
              </a:spcBef>
              <a:spcAft>
                <a:spcPts val="200"/>
              </a:spcAft>
            </a:pPr>
            <a:r>
              <a:rPr lang="en-GB" sz="1000" kern="1200" dirty="0" smtClean="0">
                <a:solidFill>
                  <a:schemeClr val="tx1"/>
                </a:solidFill>
                <a:latin typeface="+mn-lt"/>
                <a:ea typeface="+mn-ea"/>
                <a:cs typeface="+mn-cs"/>
              </a:rPr>
              <a:t>Public sector ethos matters. Superior and sustained performance depends on attitudes, emotions and ambitions, not just economic incentives. Where public officials are highly motivated and have a sense of empathy with the populations they serve, individual outputs are of higher quality, their approaches are more innovative and development outcomes are more inclusive and sustainable.</a:t>
            </a:r>
          </a:p>
          <a:p>
            <a:pPr>
              <a:spcBef>
                <a:spcPts val="200"/>
              </a:spcBef>
              <a:spcAft>
                <a:spcPts val="200"/>
              </a:spcAft>
            </a:pPr>
            <a:r>
              <a:rPr lang="en-US" sz="1000" b="1" kern="1200" dirty="0" smtClean="0">
                <a:solidFill>
                  <a:schemeClr val="tx1"/>
                </a:solidFill>
                <a:latin typeface="+mn-lt"/>
                <a:ea typeface="+mn-ea"/>
                <a:cs typeface="+mn-cs"/>
              </a:rPr>
              <a:t>Capacity for Long-term Planning, Foresight and Complexity</a:t>
            </a:r>
            <a:endParaRPr lang="en-GB" sz="1000" kern="1200" dirty="0" smtClean="0">
              <a:solidFill>
                <a:schemeClr val="tx1"/>
              </a:solidFill>
              <a:latin typeface="+mn-lt"/>
              <a:ea typeface="+mn-ea"/>
              <a:cs typeface="+mn-cs"/>
            </a:endParaRPr>
          </a:p>
          <a:p>
            <a:pPr>
              <a:spcBef>
                <a:spcPts val="200"/>
              </a:spcBef>
              <a:spcAft>
                <a:spcPts val="200"/>
              </a:spcAft>
            </a:pPr>
            <a:r>
              <a:rPr lang="en-US" sz="1000" kern="1200" dirty="0" smtClean="0">
                <a:solidFill>
                  <a:schemeClr val="tx1"/>
                </a:solidFill>
                <a:latin typeface="+mn-lt"/>
                <a:ea typeface="+mn-ea"/>
                <a:cs typeface="+mn-cs"/>
              </a:rPr>
              <a:t>Policy makers face a diversity of challenges and wicked problems that add to the uncertainty and complexity of their task. Making sense of the complex and organic nature of today’s development challenges requires the ability to scan and analyze the challenges and opportunities that lie ahead and to respond with visions and adaptive long-term plans. This is crucial for public service resilience and its ability to deliver results in a complex, fast changing environment.</a:t>
            </a:r>
            <a:endParaRPr lang="en-GB" sz="1000" kern="1200" dirty="0" smtClean="0">
              <a:solidFill>
                <a:schemeClr val="tx1"/>
              </a:solidFill>
              <a:latin typeface="+mn-lt"/>
              <a:ea typeface="+mn-ea"/>
              <a:cs typeface="+mn-cs"/>
            </a:endParaRPr>
          </a:p>
          <a:p>
            <a:pPr>
              <a:spcBef>
                <a:spcPts val="200"/>
              </a:spcBef>
              <a:spcAft>
                <a:spcPts val="200"/>
              </a:spcAft>
            </a:pPr>
            <a:r>
              <a:rPr lang="en-US" sz="1000" b="1" kern="1200" dirty="0" smtClean="0">
                <a:solidFill>
                  <a:schemeClr val="tx1"/>
                </a:solidFill>
                <a:latin typeface="+mn-lt"/>
                <a:ea typeface="+mn-ea"/>
                <a:cs typeface="+mn-cs"/>
              </a:rPr>
              <a:t>Innovation</a:t>
            </a:r>
            <a:endParaRPr lang="en-GB" sz="1000" kern="1200" dirty="0" smtClean="0">
              <a:solidFill>
                <a:schemeClr val="tx1"/>
              </a:solidFill>
              <a:latin typeface="+mn-lt"/>
              <a:ea typeface="+mn-ea"/>
              <a:cs typeface="+mn-cs"/>
            </a:endParaRPr>
          </a:p>
          <a:p>
            <a:pPr>
              <a:spcBef>
                <a:spcPts val="200"/>
              </a:spcBef>
              <a:spcAft>
                <a:spcPts val="200"/>
              </a:spcAft>
            </a:pPr>
            <a:r>
              <a:rPr lang="en-US" sz="1000" kern="1200" dirty="0" smtClean="0">
                <a:solidFill>
                  <a:schemeClr val="tx1"/>
                </a:solidFill>
                <a:latin typeface="+mn-lt"/>
                <a:ea typeface="+mn-ea"/>
                <a:cs typeface="+mn-cs"/>
              </a:rPr>
              <a:t>In the face of today’s public service challenges, public officials need mind-sets and processes that are innovative and flexible. This will allow adaption and experimentation, empowerment to think and act differently (e.g. complexity theory, design thinking, horizon scanning), collaboration and engagement (e.g. social innovation), and continuous improvement of capabilities (e.g. action learning). The innovation potential can be </a:t>
            </a:r>
            <a:r>
              <a:rPr lang="en-US" sz="1000" kern="1200" dirty="0" err="1" smtClean="0">
                <a:solidFill>
                  <a:schemeClr val="tx1"/>
                </a:solidFill>
                <a:latin typeface="+mn-lt"/>
                <a:ea typeface="+mn-ea"/>
                <a:cs typeface="+mn-cs"/>
              </a:rPr>
              <a:t>realised</a:t>
            </a:r>
            <a:r>
              <a:rPr lang="en-US" sz="1000" kern="1200" dirty="0" smtClean="0">
                <a:solidFill>
                  <a:schemeClr val="tx1"/>
                </a:solidFill>
                <a:latin typeface="+mn-lt"/>
                <a:ea typeface="+mn-ea"/>
                <a:cs typeface="+mn-cs"/>
              </a:rPr>
              <a:t> when knowledge, ideas, experimentation and collaboration come together.</a:t>
            </a:r>
            <a:endParaRPr lang="en-GB" sz="1000" kern="1200" dirty="0" smtClean="0">
              <a:solidFill>
                <a:schemeClr val="tx1"/>
              </a:solidFill>
              <a:latin typeface="+mn-lt"/>
              <a:ea typeface="+mn-ea"/>
              <a:cs typeface="+mn-cs"/>
            </a:endParaRPr>
          </a:p>
          <a:p>
            <a:pPr>
              <a:spcBef>
                <a:spcPts val="200"/>
              </a:spcBef>
              <a:spcAft>
                <a:spcPts val="200"/>
              </a:spcAft>
            </a:pPr>
            <a:endParaRPr lang="en-US" sz="1000" dirty="0" smtClean="0"/>
          </a:p>
        </p:txBody>
      </p:sp>
      <p:sp>
        <p:nvSpPr>
          <p:cNvPr id="4" name="Slide Number Placeholder 3"/>
          <p:cNvSpPr>
            <a:spLocks noGrp="1"/>
          </p:cNvSpPr>
          <p:nvPr>
            <p:ph type="sldNum" sz="quarter" idx="10"/>
          </p:nvPr>
        </p:nvSpPr>
        <p:spPr/>
        <p:txBody>
          <a:bodyPr/>
          <a:lstStyle/>
          <a:p>
            <a:fld id="{1DED9DEA-1AD0-BF4F-BE3E-6B6006717FD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47788" y="744538"/>
            <a:ext cx="4181475" cy="3136900"/>
          </a:xfrm>
        </p:spPr>
      </p:sp>
      <p:sp>
        <p:nvSpPr>
          <p:cNvPr id="3" name="Notes Placeholder 2"/>
          <p:cNvSpPr>
            <a:spLocks noGrp="1"/>
          </p:cNvSpPr>
          <p:nvPr>
            <p:ph type="body" idx="1"/>
          </p:nvPr>
        </p:nvSpPr>
        <p:spPr>
          <a:xfrm>
            <a:off x="304800" y="4123073"/>
            <a:ext cx="6129867" cy="5305090"/>
          </a:xfrm>
        </p:spPr>
        <p:txBody>
          <a:bodyPr>
            <a:noAutofit/>
          </a:bodyPr>
          <a:lstStyle/>
          <a:p>
            <a:r>
              <a:rPr lang="en-US" sz="1200" b="1" kern="1200" dirty="0" smtClean="0">
                <a:solidFill>
                  <a:schemeClr val="tx1"/>
                </a:solidFill>
                <a:latin typeface="+mn-lt"/>
                <a:ea typeface="+mn-ea"/>
                <a:cs typeface="+mn-cs"/>
              </a:rPr>
              <a:t>The GCPSE Approach</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GCPSE participates in and enriches the wide-ranging global development debate. At the same time, it focuses on its core themes to offer a cohesive theory of change depicted by a triangle with politics, administration and society as its apices, </a:t>
            </a:r>
            <a:r>
              <a:rPr lang="en-US" sz="1200" kern="1200" dirty="0" err="1" smtClean="0">
                <a:solidFill>
                  <a:schemeClr val="tx1"/>
                </a:solidFill>
                <a:latin typeface="+mn-lt"/>
                <a:ea typeface="+mn-ea"/>
                <a:cs typeface="+mn-cs"/>
              </a:rPr>
              <a:t>centred</a:t>
            </a:r>
            <a:r>
              <a:rPr lang="en-US" sz="1200" kern="1200" dirty="0" smtClean="0">
                <a:solidFill>
                  <a:schemeClr val="tx1"/>
                </a:solidFill>
                <a:latin typeface="+mn-lt"/>
                <a:ea typeface="+mn-ea"/>
                <a:cs typeface="+mn-cs"/>
              </a:rPr>
              <a:t> on trust and accountability.</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Change is best carried out when there is congruence in the relationships between the administrative, political and societal spheres. This is only possible when trust and accountability permeate this space. Drivers of integrity and service orientation will then propel public service towards excellence.</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GCPSE leverages on </a:t>
            </a:r>
            <a:r>
              <a:rPr lang="en-US" sz="1200" kern="1200" dirty="0" err="1" smtClean="0">
                <a:solidFill>
                  <a:schemeClr val="tx1"/>
                </a:solidFill>
                <a:latin typeface="+mn-lt"/>
                <a:ea typeface="+mn-ea"/>
                <a:cs typeface="+mn-cs"/>
              </a:rPr>
              <a:t>UNDP’s</a:t>
            </a:r>
            <a:r>
              <a:rPr lang="en-US" sz="1200" kern="1200" dirty="0" smtClean="0">
                <a:solidFill>
                  <a:schemeClr val="tx1"/>
                </a:solidFill>
                <a:latin typeface="+mn-lt"/>
                <a:ea typeface="+mn-ea"/>
                <a:cs typeface="+mn-cs"/>
              </a:rPr>
              <a:t> presence in more than 170 offices in developing countries, regional </a:t>
            </a:r>
            <a:r>
              <a:rPr lang="en-US" sz="1200" kern="1200" dirty="0" err="1" smtClean="0">
                <a:solidFill>
                  <a:schemeClr val="tx1"/>
                </a:solidFill>
                <a:latin typeface="+mn-lt"/>
                <a:ea typeface="+mn-ea"/>
                <a:cs typeface="+mn-cs"/>
              </a:rPr>
              <a:t>centres</a:t>
            </a:r>
            <a:r>
              <a:rPr lang="en-US" sz="1200" kern="1200" dirty="0" smtClean="0">
                <a:solidFill>
                  <a:schemeClr val="tx1"/>
                </a:solidFill>
                <a:latin typeface="+mn-lt"/>
                <a:ea typeface="+mn-ea"/>
                <a:cs typeface="+mn-cs"/>
              </a:rPr>
              <a:t> and headquarters, working with them to </a:t>
            </a:r>
            <a:r>
              <a:rPr lang="en-US" sz="1200" kern="1200" dirty="0" err="1" smtClean="0">
                <a:solidFill>
                  <a:schemeClr val="tx1"/>
                </a:solidFill>
                <a:latin typeface="+mn-lt"/>
                <a:ea typeface="+mn-ea"/>
                <a:cs typeface="+mn-cs"/>
              </a:rPr>
              <a:t>catalyse</a:t>
            </a:r>
            <a:r>
              <a:rPr lang="en-US" sz="1200" kern="1200" dirty="0" smtClean="0">
                <a:solidFill>
                  <a:schemeClr val="tx1"/>
                </a:solidFill>
                <a:latin typeface="+mn-lt"/>
                <a:ea typeface="+mn-ea"/>
                <a:cs typeface="+mn-cs"/>
              </a:rPr>
              <a:t> positive change in public services.</a:t>
            </a:r>
            <a:endParaRPr lang="en-GB"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DED9DEA-1AD0-BF4F-BE3E-6B6006717FD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14875"/>
            <a:ext cx="5438775" cy="2955925"/>
          </a:xfrm>
        </p:spPr>
        <p:txBody>
          <a:bodyPr>
            <a:normAutofit/>
          </a:bodyPr>
          <a:lstStyle/>
          <a:p>
            <a:r>
              <a:rPr lang="en-US" dirty="0" smtClean="0"/>
              <a:t>Thank you everyone for listening. </a:t>
            </a:r>
          </a:p>
          <a:p>
            <a:endParaRPr lang="en-US" b="1" dirty="0" smtClean="0"/>
          </a:p>
          <a:p>
            <a:r>
              <a:rPr lang="en-US" dirty="0" smtClean="0"/>
              <a:t>And thank you too, to</a:t>
            </a:r>
            <a:r>
              <a:rPr lang="en-US" b="1" dirty="0" smtClean="0"/>
              <a:t> the UNDP India office </a:t>
            </a:r>
            <a:r>
              <a:rPr lang="en-US" dirty="0" smtClean="0"/>
              <a:t>for inviting me to present at this, the first</a:t>
            </a:r>
            <a:r>
              <a:rPr lang="en-US" b="1" dirty="0" smtClean="0"/>
              <a:t> International Symposium on Excellence in Public Service/Public Administration, </a:t>
            </a:r>
            <a:r>
              <a:rPr lang="en-US" dirty="0" smtClean="0"/>
              <a:t>and to </a:t>
            </a:r>
            <a:r>
              <a:rPr lang="en-US" b="1" dirty="0" err="1" smtClean="0"/>
              <a:t>Sumeeta</a:t>
            </a:r>
            <a:r>
              <a:rPr lang="en-US" b="1" dirty="0" smtClean="0"/>
              <a:t> </a:t>
            </a:r>
            <a:r>
              <a:rPr lang="en-US" b="1" dirty="0" err="1" smtClean="0"/>
              <a:t>Banerji</a:t>
            </a:r>
            <a:r>
              <a:rPr lang="en-US" b="1" dirty="0" smtClean="0"/>
              <a:t> – Assistant Country Director &amp; Head (Democratic Governance) </a:t>
            </a:r>
            <a:r>
              <a:rPr lang="en-US" dirty="0" smtClean="0"/>
              <a:t>for her sharing some very useful resources.</a:t>
            </a:r>
            <a:endParaRPr lang="en-US" b="1" dirty="0" smtClean="0"/>
          </a:p>
          <a:p>
            <a:endParaRPr lang="en-US" b="1" dirty="0" smtClean="0"/>
          </a:p>
          <a:p>
            <a:r>
              <a:rPr lang="en-US" dirty="0" smtClean="0"/>
              <a:t>In making this presentation the impressions of two former civil servants has been most illuminating – first, </a:t>
            </a:r>
            <a:r>
              <a:rPr lang="en-US" b="1" dirty="0" smtClean="0"/>
              <a:t>Ray </a:t>
            </a:r>
            <a:r>
              <a:rPr lang="en-US" b="1" dirty="0" err="1" smtClean="0"/>
              <a:t>Shostak</a:t>
            </a:r>
            <a:r>
              <a:rPr lang="en-US" dirty="0" smtClean="0"/>
              <a:t>,  who headed the Prime Minister’s Delivery Unit and Performance Management and Member of Treasury Board of HM Treasury since October 2007 till the Department was abolished in 2010, and second – </a:t>
            </a:r>
            <a:r>
              <a:rPr lang="en-US" b="1" dirty="0" err="1" smtClean="0"/>
              <a:t>Jitinder</a:t>
            </a:r>
            <a:r>
              <a:rPr lang="en-US" b="1" dirty="0" smtClean="0"/>
              <a:t>  </a:t>
            </a:r>
            <a:r>
              <a:rPr lang="en-US" b="1" dirty="0" err="1" smtClean="0"/>
              <a:t>Kohli</a:t>
            </a:r>
            <a:r>
              <a:rPr lang="en-US" b="1" dirty="0" smtClean="0"/>
              <a:t>, </a:t>
            </a:r>
            <a:r>
              <a:rPr lang="en-US" dirty="0" smtClean="0"/>
              <a:t>who spent 15 years in the British Government, including as Head of Productivity and Structural reform at the Treasury, where he led major reforms of the United Kingdom’s microeconomic framework to improve underlying productivity performance. </a:t>
            </a:r>
            <a:endParaRPr lang="en-US" dirty="0"/>
          </a:p>
        </p:txBody>
      </p:sp>
      <p:sp>
        <p:nvSpPr>
          <p:cNvPr id="4" name="Slide Number Placeholder 3"/>
          <p:cNvSpPr>
            <a:spLocks noGrp="1"/>
          </p:cNvSpPr>
          <p:nvPr>
            <p:ph type="sldNum" sz="quarter" idx="10"/>
          </p:nvPr>
        </p:nvSpPr>
        <p:spPr/>
        <p:txBody>
          <a:bodyPr/>
          <a:lstStyle/>
          <a:p>
            <a:fld id="{1DED9DEA-1AD0-BF4F-BE3E-6B6006717FDD}"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ED9DEA-1AD0-BF4F-BE3E-6B6006717FD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Scotland Performs website measures and reports progress on Government in Scotland's priorities, set out in the National Performance Framework. This webpage sets out the 10 guiding principles for assessing and reporting progress on Scotland Performs. It also explains, how these principles are applied in practice to the analytical and technical considerations required to enable progress to be measured and reported.</a:t>
            </a:r>
            <a:endParaRPr lang="en-US" dirty="0"/>
          </a:p>
        </p:txBody>
      </p:sp>
      <p:sp>
        <p:nvSpPr>
          <p:cNvPr id="4" name="Slide Number Placeholder 3"/>
          <p:cNvSpPr>
            <a:spLocks noGrp="1"/>
          </p:cNvSpPr>
          <p:nvPr>
            <p:ph type="sldNum" sz="quarter" idx="10"/>
          </p:nvPr>
        </p:nvSpPr>
        <p:spPr/>
        <p:txBody>
          <a:bodyPr/>
          <a:lstStyle/>
          <a:p>
            <a:fld id="{1DED9DEA-1AD0-BF4F-BE3E-6B6006717FD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b="1" kern="1200" dirty="0" smtClean="0">
                <a:solidFill>
                  <a:schemeClr val="tx1"/>
                </a:solidFill>
                <a:latin typeface="+mn-lt"/>
                <a:ea typeface="+mn-ea"/>
                <a:cs typeface="+mn-cs"/>
              </a:rPr>
              <a:t>Key principles of the strategy for public services</a:t>
            </a:r>
            <a:endParaRPr lang="en-GB"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embedding value for money across the public sector, to ensure that record levels of investment are translated into ongoing improvements in outcomes and service quality, and to release the resources needed to meet new priorities in the decade ahead;</a:t>
            </a:r>
            <a:br>
              <a:rPr lang="en-GB" sz="1200" kern="1200" dirty="0" smtClean="0">
                <a:solidFill>
                  <a:schemeClr val="tx1"/>
                </a:solidFill>
                <a:latin typeface="+mn-lt"/>
                <a:ea typeface="+mn-ea"/>
                <a:cs typeface="+mn-cs"/>
              </a:rPr>
            </a:br>
            <a:endParaRPr lang="en-GB" sz="1200" kern="1200" dirty="0" smtClean="0">
              <a:solidFill>
                <a:schemeClr val="tx1"/>
              </a:solidFill>
              <a:latin typeface="+mn-lt"/>
              <a:ea typeface="+mn-ea"/>
              <a:cs typeface="+mn-cs"/>
            </a:endParaRPr>
          </a:p>
          <a:p>
            <a:r>
              <a:rPr lang="en-GB" sz="1200" b="1" kern="1200" dirty="0" smtClean="0">
                <a:solidFill>
                  <a:schemeClr val="tx1"/>
                </a:solidFill>
                <a:latin typeface="+mn-lt"/>
                <a:ea typeface="+mn-ea"/>
                <a:cs typeface="+mn-cs"/>
              </a:rPr>
              <a:t>In Austria – the government’s approach to increasing efficiency included: </a:t>
            </a:r>
            <a:endParaRPr lang="en-GB" sz="1200" kern="1200" dirty="0" smtClean="0">
              <a:solidFill>
                <a:schemeClr val="tx1"/>
              </a:solidFill>
              <a:latin typeface="+mn-lt"/>
              <a:ea typeface="+mn-ea"/>
              <a:cs typeface="+mn-cs"/>
            </a:endParaRPr>
          </a:p>
          <a:p>
            <a:pPr marL="177800" lvl="0" indent="-177800">
              <a:buFont typeface="Arial"/>
              <a:buChar char="•"/>
            </a:pPr>
            <a:r>
              <a:rPr lang="en-GB" sz="1200" kern="1200" dirty="0" smtClean="0">
                <a:solidFill>
                  <a:schemeClr val="tx1"/>
                </a:solidFill>
                <a:latin typeface="+mn-lt"/>
                <a:ea typeface="+mn-ea"/>
                <a:cs typeface="+mn-cs"/>
              </a:rPr>
              <a:t>focussing on key cross-government priorities, through a strengthened performance management framework which  galvanises departments to work together in tackling long-term challenges; e.g. climate change, child poverty</a:t>
            </a:r>
          </a:p>
          <a:p>
            <a:pPr marL="177800" lvl="0" indent="-177800">
              <a:buFont typeface="Arial"/>
              <a:buChar char="•"/>
            </a:pPr>
            <a:r>
              <a:rPr lang="en-GB" sz="1200" kern="1200" dirty="0" smtClean="0">
                <a:solidFill>
                  <a:schemeClr val="tx1"/>
                </a:solidFill>
                <a:latin typeface="+mn-lt"/>
                <a:ea typeface="+mn-ea"/>
                <a:cs typeface="+mn-cs"/>
              </a:rPr>
              <a:t>responding to the needs of users, by shifting accountability of services to the communities and citizens they serve, and by exploiting new technologies and delivery mechanisms to make services more accessible and convenient for consumers. </a:t>
            </a:r>
          </a:p>
          <a:p>
            <a:r>
              <a:rPr lang="en-GB" sz="1200" b="1"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GB" sz="1200" b="1" kern="1200" dirty="0" smtClean="0">
                <a:solidFill>
                  <a:schemeClr val="tx1"/>
                </a:solidFill>
                <a:latin typeface="+mn-lt"/>
                <a:ea typeface="+mn-ea"/>
                <a:cs typeface="+mn-cs"/>
              </a:rPr>
              <a:t>UK Prime Minister’s Delivery Unit (PMDU) role since 2001: </a:t>
            </a:r>
            <a:endParaRPr lang="en-GB" sz="1200" kern="1200" dirty="0" smtClean="0">
              <a:solidFill>
                <a:schemeClr val="tx1"/>
              </a:solidFill>
              <a:latin typeface="+mn-lt"/>
              <a:ea typeface="+mn-ea"/>
              <a:cs typeface="+mn-cs"/>
            </a:endParaRPr>
          </a:p>
          <a:p>
            <a:pPr marL="177800" lvl="0" indent="-177800">
              <a:buFont typeface="Arial"/>
              <a:buChar char="•"/>
            </a:pPr>
            <a:r>
              <a:rPr lang="en-GB" sz="1200" kern="1200" dirty="0" smtClean="0">
                <a:solidFill>
                  <a:schemeClr val="tx1"/>
                </a:solidFill>
                <a:latin typeface="+mn-lt"/>
                <a:ea typeface="+mn-ea"/>
                <a:cs typeface="+mn-cs"/>
              </a:rPr>
              <a:t>Delivery = implementation of government policies and public services.</a:t>
            </a:r>
          </a:p>
          <a:p>
            <a:pPr marL="177800" lvl="0" indent="-177800">
              <a:buFont typeface="Arial"/>
              <a:buChar char="•"/>
            </a:pPr>
            <a:r>
              <a:rPr lang="en-GB" sz="1200" kern="1200" dirty="0" smtClean="0">
                <a:solidFill>
                  <a:schemeClr val="tx1"/>
                </a:solidFill>
                <a:latin typeface="+mn-lt"/>
                <a:ea typeface="+mn-ea"/>
                <a:cs typeface="+mn-cs"/>
              </a:rPr>
              <a:t>Relentless and holistic focus on delivery recognising that setting a target is not an end in itself. </a:t>
            </a:r>
          </a:p>
          <a:p>
            <a:pPr marL="177800" lvl="0" indent="-177800">
              <a:buFont typeface="Arial"/>
              <a:buChar char="•"/>
            </a:pPr>
            <a:r>
              <a:rPr lang="en-GB" sz="1200" kern="1200" dirty="0" smtClean="0">
                <a:solidFill>
                  <a:schemeClr val="tx1"/>
                </a:solidFill>
                <a:latin typeface="+mn-lt"/>
                <a:ea typeface="+mn-ea"/>
                <a:cs typeface="+mn-cs"/>
              </a:rPr>
              <a:t>35 staff, roughly 1 person per PSA, </a:t>
            </a:r>
          </a:p>
          <a:p>
            <a:pPr marL="177800" lvl="0" indent="-177800">
              <a:buFont typeface="Arial"/>
              <a:buChar char="•"/>
            </a:pPr>
            <a:r>
              <a:rPr lang="en-GB" sz="1200" kern="1200" dirty="0" smtClean="0">
                <a:solidFill>
                  <a:schemeClr val="tx1"/>
                </a:solidFill>
                <a:latin typeface="+mn-lt"/>
                <a:ea typeface="+mn-ea"/>
                <a:cs typeface="+mn-cs"/>
              </a:rPr>
              <a:t>Staff seconded from government departments, consultancies, regulatory bodies (Audit Commission), front-line managers</a:t>
            </a:r>
          </a:p>
          <a:p>
            <a:pPr marL="177800" lvl="0" indent="-177800">
              <a:buFont typeface="Arial"/>
              <a:buChar char="•"/>
            </a:pPr>
            <a:r>
              <a:rPr lang="en-GB" sz="1200" kern="1200" dirty="0" smtClean="0">
                <a:solidFill>
                  <a:schemeClr val="tx1"/>
                </a:solidFill>
                <a:latin typeface="+mn-lt"/>
                <a:ea typeface="+mn-ea"/>
                <a:cs typeface="+mn-cs"/>
              </a:rPr>
              <a:t>Jointly accountable to PM and Chancellor, based in HMT</a:t>
            </a:r>
          </a:p>
          <a:p>
            <a:pPr marL="177800" lvl="0" indent="-177800">
              <a:buFont typeface="Arial"/>
              <a:buChar char="•"/>
            </a:pPr>
            <a:r>
              <a:rPr lang="en-GB" sz="1200" kern="1200" dirty="0" smtClean="0">
                <a:solidFill>
                  <a:schemeClr val="tx1"/>
                </a:solidFill>
                <a:latin typeface="+mn-lt"/>
                <a:ea typeface="+mn-ea"/>
                <a:cs typeface="+mn-cs"/>
              </a:rPr>
              <a:t>Ideally, would want it not to need to exist </a:t>
            </a:r>
          </a:p>
          <a:p>
            <a:r>
              <a:rPr lang="en-GB" sz="1200" kern="1200" dirty="0" smtClean="0">
                <a:solidFill>
                  <a:schemeClr val="tx1"/>
                </a:solidFill>
                <a:latin typeface="+mn-lt"/>
                <a:ea typeface="+mn-ea"/>
                <a:cs typeface="+mn-cs"/>
              </a:rPr>
              <a:t> </a:t>
            </a:r>
          </a:p>
          <a:p>
            <a:r>
              <a:rPr lang="en-GB" sz="1200" b="1" kern="1200" dirty="0" smtClean="0">
                <a:solidFill>
                  <a:schemeClr val="tx1"/>
                </a:solidFill>
                <a:latin typeface="+mn-lt"/>
                <a:ea typeface="+mn-ea"/>
                <a:cs typeface="+mn-cs"/>
              </a:rPr>
              <a:t>How was ‘performance budgeting’ defined? </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“any budget that presents information on what agencies have done or expect to do with the money provided”</a:t>
            </a:r>
          </a:p>
          <a:p>
            <a:r>
              <a:rPr lang="en-GB" sz="1200" kern="1200" dirty="0" smtClean="0">
                <a:solidFill>
                  <a:schemeClr val="tx1"/>
                </a:solidFill>
                <a:latin typeface="+mn-lt"/>
                <a:ea typeface="+mn-ea"/>
                <a:cs typeface="+mn-cs"/>
              </a:rPr>
              <a:t> </a:t>
            </a:r>
          </a:p>
          <a:p>
            <a:endParaRPr lang="en-US" sz="1050" dirty="0"/>
          </a:p>
        </p:txBody>
      </p:sp>
      <p:sp>
        <p:nvSpPr>
          <p:cNvPr id="4" name="Slide Number Placeholder 3"/>
          <p:cNvSpPr>
            <a:spLocks noGrp="1"/>
          </p:cNvSpPr>
          <p:nvPr>
            <p:ph type="sldNum" sz="quarter" idx="10"/>
          </p:nvPr>
        </p:nvSpPr>
        <p:spPr/>
        <p:txBody>
          <a:bodyPr/>
          <a:lstStyle/>
          <a:p>
            <a:fld id="{1DED9DEA-1AD0-BF4F-BE3E-6B6006717FD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55600" lvl="0" indent="-355600">
              <a:spcBef>
                <a:spcPts val="600"/>
              </a:spcBef>
              <a:spcAft>
                <a:spcPts val="600"/>
              </a:spcAft>
              <a:buFont typeface="Arial"/>
              <a:buChar char="•"/>
            </a:pPr>
            <a:r>
              <a:rPr lang="en-GB" sz="1200" kern="1200" dirty="0" smtClean="0">
                <a:solidFill>
                  <a:schemeClr val="tx1"/>
                </a:solidFill>
                <a:latin typeface="+mn-lt"/>
                <a:ea typeface="+mn-ea"/>
                <a:cs typeface="+mn-cs"/>
              </a:rPr>
              <a:t>The broad direction of policy came from the Party’s manifesto and the programme of Parliamentary legislation, but specifics within these were driven by policies and priorities of the government and its individual departments and agencies</a:t>
            </a:r>
          </a:p>
          <a:p>
            <a:pPr marL="355600" lvl="0" indent="-355600">
              <a:spcBef>
                <a:spcPts val="600"/>
              </a:spcBef>
              <a:spcAft>
                <a:spcPts val="600"/>
              </a:spcAft>
              <a:buFont typeface="Arial"/>
              <a:buChar char="•"/>
            </a:pPr>
            <a:r>
              <a:rPr lang="en-GB" sz="1200" kern="1200" dirty="0" smtClean="0">
                <a:solidFill>
                  <a:schemeClr val="tx1"/>
                </a:solidFill>
                <a:latin typeface="+mn-lt"/>
                <a:ea typeface="+mn-ea"/>
                <a:cs typeface="+mn-cs"/>
              </a:rPr>
              <a:t>Approaches to financial management and efficiency (i.e. value for money) was based on the ‘Budgeting for Results’ approach</a:t>
            </a:r>
          </a:p>
          <a:p>
            <a:pPr marL="355600" lvl="0" indent="-355600">
              <a:spcBef>
                <a:spcPts val="600"/>
              </a:spcBef>
              <a:spcAft>
                <a:spcPts val="600"/>
              </a:spcAft>
              <a:buFont typeface="Arial"/>
              <a:buChar char="•"/>
            </a:pPr>
            <a:r>
              <a:rPr lang="en-GB" sz="1200" kern="1200" dirty="0" smtClean="0">
                <a:solidFill>
                  <a:schemeClr val="tx1"/>
                </a:solidFill>
                <a:latin typeface="+mn-lt"/>
                <a:ea typeface="+mn-ea"/>
                <a:cs typeface="+mn-cs"/>
              </a:rPr>
              <a:t>Transparency, generally, and accountability to specific institutions, depending on the individual agency or role were considered key pillars of this framework</a:t>
            </a:r>
          </a:p>
          <a:p>
            <a:pPr marL="355600" lvl="0" indent="-355600">
              <a:spcBef>
                <a:spcPts val="600"/>
              </a:spcBef>
              <a:spcAft>
                <a:spcPts val="600"/>
              </a:spcAft>
              <a:buFont typeface="Arial"/>
              <a:buChar char="•"/>
            </a:pPr>
            <a:r>
              <a:rPr lang="en-GB" sz="1200" kern="1200" dirty="0" smtClean="0">
                <a:solidFill>
                  <a:schemeClr val="tx1"/>
                </a:solidFill>
                <a:latin typeface="+mn-lt"/>
                <a:ea typeface="+mn-ea"/>
                <a:cs typeface="+mn-cs"/>
              </a:rPr>
              <a:t>Monitoring, capacity building and intervention were considered key targets, and the approaches deployed included: impacting on work cultures within government departments and agencies, and developing skills within staff to take forward the initiatives being driven from the centre. </a:t>
            </a:r>
          </a:p>
          <a:p>
            <a:pPr>
              <a:buFont typeface="Arial"/>
              <a:buChar char="•"/>
            </a:pPr>
            <a:endParaRPr lang="en-US" dirty="0"/>
          </a:p>
        </p:txBody>
      </p:sp>
      <p:sp>
        <p:nvSpPr>
          <p:cNvPr id="4" name="Slide Number Placeholder 3"/>
          <p:cNvSpPr>
            <a:spLocks noGrp="1"/>
          </p:cNvSpPr>
          <p:nvPr>
            <p:ph type="sldNum" sz="quarter" idx="10"/>
          </p:nvPr>
        </p:nvSpPr>
        <p:spPr/>
        <p:txBody>
          <a:bodyPr/>
          <a:lstStyle/>
          <a:p>
            <a:fld id="{1DED9DEA-1AD0-BF4F-BE3E-6B6006717FD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0" y="4714875"/>
            <a:ext cx="5847100" cy="4467225"/>
          </a:xfrm>
        </p:spPr>
        <p:txBody>
          <a:bodyPr>
            <a:noAutofit/>
          </a:bodyPr>
          <a:lstStyle/>
          <a:p>
            <a:r>
              <a:rPr lang="en-US" sz="1100" kern="1200" dirty="0" smtClean="0">
                <a:solidFill>
                  <a:schemeClr val="tx1"/>
                </a:solidFill>
                <a:latin typeface="+mn-lt"/>
                <a:ea typeface="+mn-ea"/>
                <a:cs typeface="+mn-cs"/>
              </a:rPr>
              <a:t>The </a:t>
            </a:r>
            <a:r>
              <a:rPr lang="en-US" sz="1100" b="1" kern="1200" dirty="0" smtClean="0">
                <a:solidFill>
                  <a:schemeClr val="tx1"/>
                </a:solidFill>
                <a:latin typeface="+mn-lt"/>
                <a:ea typeface="+mn-ea"/>
                <a:cs typeface="+mn-cs"/>
              </a:rPr>
              <a:t>Prime Minister’s Delivery Unit</a:t>
            </a:r>
            <a:r>
              <a:rPr lang="en-US" sz="1100" kern="1200" dirty="0" smtClean="0">
                <a:solidFill>
                  <a:schemeClr val="tx1"/>
                </a:solidFill>
                <a:latin typeface="+mn-lt"/>
                <a:ea typeface="+mn-ea"/>
                <a:cs typeface="+mn-cs"/>
              </a:rPr>
              <a:t> was established in June 2001 to monitor progress on and strengthen the UK Government’s capacity to deliver its key priorities across education, health, crime and transport. The Unit reported to the Prime Minister through the Head of the Civil Service (the Cabinet Secretary). The Unit was abolished in 2010.</a:t>
            </a:r>
          </a:p>
          <a:p>
            <a:r>
              <a:rPr lang="en-US" sz="1100" kern="1200" dirty="0" smtClean="0">
                <a:solidFill>
                  <a:schemeClr val="tx1"/>
                </a:solidFill>
                <a:latin typeface="+mn-lt"/>
                <a:ea typeface="+mn-ea"/>
                <a:cs typeface="+mn-cs"/>
              </a:rPr>
              <a:t>It was headed by the Prime Minister’s Chief Adviser on Delivery, who was initially Professor Sir Michael Barber. He left in mid-2005 and was replaced by Ian </a:t>
            </a:r>
            <a:r>
              <a:rPr lang="en-US" sz="1100" kern="1200" dirty="0" err="1" smtClean="0">
                <a:solidFill>
                  <a:schemeClr val="tx1"/>
                </a:solidFill>
                <a:latin typeface="+mn-lt"/>
                <a:ea typeface="+mn-ea"/>
                <a:cs typeface="+mn-cs"/>
              </a:rPr>
              <a:t>Watmore</a:t>
            </a:r>
            <a:r>
              <a:rPr lang="en-US" sz="1100" kern="1200" dirty="0" smtClean="0">
                <a:solidFill>
                  <a:schemeClr val="tx1"/>
                </a:solidFill>
                <a:latin typeface="+mn-lt"/>
                <a:ea typeface="+mn-ea"/>
                <a:cs typeface="+mn-cs"/>
              </a:rPr>
              <a:t>, the head of the Cabinet Office Delivery and Transformation Group, in January 2006. Following Ian </a:t>
            </a:r>
            <a:r>
              <a:rPr lang="en-US" sz="1100" kern="1200" dirty="0" err="1" smtClean="0">
                <a:solidFill>
                  <a:schemeClr val="tx1"/>
                </a:solidFill>
                <a:latin typeface="+mn-lt"/>
                <a:ea typeface="+mn-ea"/>
                <a:cs typeface="+mn-cs"/>
              </a:rPr>
              <a:t>Watmore's</a:t>
            </a:r>
            <a:r>
              <a:rPr lang="en-US" sz="1100" kern="1200" dirty="0" smtClean="0">
                <a:solidFill>
                  <a:schemeClr val="tx1"/>
                </a:solidFill>
                <a:latin typeface="+mn-lt"/>
                <a:ea typeface="+mn-ea"/>
                <a:cs typeface="+mn-cs"/>
              </a:rPr>
              <a:t> departure in mid-2007, Ray </a:t>
            </a:r>
            <a:r>
              <a:rPr lang="en-US" sz="1100" kern="1200" dirty="0" err="1" smtClean="0">
                <a:solidFill>
                  <a:schemeClr val="tx1"/>
                </a:solidFill>
                <a:latin typeface="+mn-lt"/>
                <a:ea typeface="+mn-ea"/>
                <a:cs typeface="+mn-cs"/>
              </a:rPr>
              <a:t>Shostak</a:t>
            </a:r>
            <a:r>
              <a:rPr lang="en-US" sz="1100" kern="1200" dirty="0" smtClean="0">
                <a:solidFill>
                  <a:schemeClr val="tx1"/>
                </a:solidFill>
                <a:latin typeface="+mn-lt"/>
                <a:ea typeface="+mn-ea"/>
                <a:cs typeface="+mn-cs"/>
              </a:rPr>
              <a:t> CBE was appointed to the lead the unit.</a:t>
            </a:r>
          </a:p>
          <a:p>
            <a:r>
              <a:rPr lang="en-US" sz="1100" kern="1200" dirty="0" smtClean="0">
                <a:solidFill>
                  <a:schemeClr val="tx1"/>
                </a:solidFill>
                <a:latin typeface="+mn-lt"/>
                <a:ea typeface="+mn-ea"/>
                <a:cs typeface="+mn-cs"/>
              </a:rPr>
              <a:t>The Unit worked in partnership with the HM Treasury, 10 Downing Street, the Cabinet Office and stakeholder departments within the Government of the United Kingdom, to assess delivery and provide performance management for the Government's top public priorities. From 2006 to 2010, the Unit was also jointly responsible for monitoring performance across all the indicators in the Public service agreements.</a:t>
            </a:r>
          </a:p>
          <a:p>
            <a:r>
              <a:rPr lang="en-US" sz="1100" kern="1200" dirty="0" smtClean="0">
                <a:solidFill>
                  <a:schemeClr val="tx1"/>
                </a:solidFill>
                <a:latin typeface="+mn-lt"/>
                <a:ea typeface="+mn-ea"/>
                <a:cs typeface="+mn-cs"/>
              </a:rPr>
              <a:t>The Unit was abolished by the Coalition Government in October 2010, with remaining staff re-allocated to the Performance and Reform Unit in HM Treasury. Public Service Agreements were also abolished in June 2010.</a:t>
            </a:r>
          </a:p>
          <a:p>
            <a:r>
              <a:rPr lang="en-GB" sz="1100" kern="1200" dirty="0" smtClean="0">
                <a:solidFill>
                  <a:schemeClr val="tx1"/>
                </a:solidFill>
                <a:latin typeface="+mn-lt"/>
                <a:ea typeface="+mn-ea"/>
                <a:cs typeface="+mn-cs"/>
              </a:rPr>
              <a:t> </a:t>
            </a:r>
          </a:p>
          <a:p>
            <a:r>
              <a:rPr lang="en-GB" sz="1100" kern="1200" dirty="0" smtClean="0">
                <a:solidFill>
                  <a:schemeClr val="tx1"/>
                </a:solidFill>
                <a:latin typeface="+mn-lt"/>
                <a:ea typeface="+mn-ea"/>
                <a:cs typeface="+mn-cs"/>
              </a:rPr>
              <a:t>In terms of </a:t>
            </a:r>
            <a:r>
              <a:rPr lang="en-GB" sz="1100" b="1" kern="1200" dirty="0" smtClean="0">
                <a:solidFill>
                  <a:schemeClr val="tx1"/>
                </a:solidFill>
                <a:latin typeface="+mn-lt"/>
                <a:ea typeface="+mn-ea"/>
                <a:cs typeface="+mn-cs"/>
              </a:rPr>
              <a:t>Performance Management, </a:t>
            </a:r>
            <a:r>
              <a:rPr lang="en-GB" sz="1100" kern="1200" dirty="0" smtClean="0">
                <a:solidFill>
                  <a:schemeClr val="tx1"/>
                </a:solidFill>
                <a:latin typeface="+mn-lt"/>
                <a:ea typeface="+mn-ea"/>
                <a:cs typeface="+mn-cs"/>
              </a:rPr>
              <a:t>the </a:t>
            </a:r>
            <a:r>
              <a:rPr lang="en-GB" sz="1100" b="1" kern="1200" dirty="0" smtClean="0">
                <a:solidFill>
                  <a:schemeClr val="tx1"/>
                </a:solidFill>
                <a:latin typeface="+mn-lt"/>
                <a:ea typeface="+mn-ea"/>
                <a:cs typeface="+mn-cs"/>
              </a:rPr>
              <a:t>key functions </a:t>
            </a:r>
            <a:r>
              <a:rPr lang="en-GB" sz="1100" kern="1200" dirty="0" smtClean="0">
                <a:solidFill>
                  <a:schemeClr val="tx1"/>
                </a:solidFill>
                <a:latin typeface="+mn-lt"/>
                <a:ea typeface="+mn-ea"/>
                <a:cs typeface="+mn-cs"/>
              </a:rPr>
              <a:t>of the Prime Minister’s Delivery Unit (PMDU) included:</a:t>
            </a:r>
          </a:p>
          <a:p>
            <a:pPr marL="228600" lvl="0" indent="-228600">
              <a:buFont typeface="+mj-lt"/>
              <a:buAutoNum type="arabicPeriod"/>
            </a:pPr>
            <a:r>
              <a:rPr lang="en-GB" sz="1100" b="1" kern="1200" dirty="0" smtClean="0">
                <a:solidFill>
                  <a:schemeClr val="tx1"/>
                </a:solidFill>
                <a:latin typeface="+mn-lt"/>
                <a:ea typeface="+mn-ea"/>
                <a:cs typeface="+mn-cs"/>
              </a:rPr>
              <a:t>Unblocking delivery obstacles </a:t>
            </a:r>
            <a:r>
              <a:rPr lang="en-GB" sz="1100" kern="1200" dirty="0" smtClean="0">
                <a:solidFill>
                  <a:schemeClr val="tx1"/>
                </a:solidFill>
                <a:latin typeface="+mn-lt"/>
                <a:ea typeface="+mn-ea"/>
                <a:cs typeface="+mn-cs"/>
              </a:rPr>
              <a:t>i.e. progress reviews, problem solving, follow-up work with and brokering between government departments</a:t>
            </a:r>
          </a:p>
          <a:p>
            <a:pPr marL="228600" lvl="0" indent="-228600">
              <a:buFont typeface="+mj-lt"/>
              <a:buAutoNum type="arabicPeriod"/>
            </a:pPr>
            <a:r>
              <a:rPr lang="en-GB" sz="1100" b="1" kern="1200" dirty="0" smtClean="0">
                <a:solidFill>
                  <a:schemeClr val="tx1"/>
                </a:solidFill>
                <a:latin typeface="+mn-lt"/>
                <a:ea typeface="+mn-ea"/>
                <a:cs typeface="+mn-cs"/>
              </a:rPr>
              <a:t>Developing and implementing Performance Policy </a:t>
            </a:r>
            <a:r>
              <a:rPr lang="en-GB" sz="1100" kern="1200" dirty="0" smtClean="0">
                <a:solidFill>
                  <a:schemeClr val="tx1"/>
                </a:solidFill>
                <a:latin typeface="+mn-lt"/>
                <a:ea typeface="+mn-ea"/>
                <a:cs typeface="+mn-cs"/>
              </a:rPr>
              <a:t>i.e. Performance Frameworks, Excellence, cross-departmental working</a:t>
            </a:r>
          </a:p>
          <a:p>
            <a:pPr marL="228600" lvl="0" indent="-228600">
              <a:buFont typeface="+mj-lt"/>
              <a:buAutoNum type="arabicPeriod"/>
            </a:pPr>
            <a:r>
              <a:rPr lang="en-GB" sz="1100" b="1" kern="1200" dirty="0" smtClean="0">
                <a:solidFill>
                  <a:schemeClr val="tx1"/>
                </a:solidFill>
                <a:latin typeface="+mn-lt"/>
                <a:ea typeface="+mn-ea"/>
                <a:cs typeface="+mn-cs"/>
              </a:rPr>
              <a:t>Capacity building and Cross-government learning on delivery, </a:t>
            </a:r>
            <a:r>
              <a:rPr lang="en-GB" sz="1100" kern="1200" dirty="0" smtClean="0">
                <a:solidFill>
                  <a:schemeClr val="tx1"/>
                </a:solidFill>
                <a:latin typeface="+mn-lt"/>
                <a:ea typeface="+mn-ea"/>
                <a:cs typeface="+mn-cs"/>
              </a:rPr>
              <a:t>i.e. knowledge management, departmental delivery units, networks  and training, etc.</a:t>
            </a:r>
          </a:p>
          <a:p>
            <a:pPr marL="228600" lvl="0" indent="-228600">
              <a:buFont typeface="+mj-lt"/>
              <a:buAutoNum type="arabicPeriod"/>
            </a:pPr>
            <a:r>
              <a:rPr lang="en-GB" sz="1100" b="1" kern="1200" dirty="0" smtClean="0">
                <a:solidFill>
                  <a:schemeClr val="tx1"/>
                </a:solidFill>
                <a:latin typeface="+mn-lt"/>
                <a:ea typeface="+mn-ea"/>
                <a:cs typeface="+mn-cs"/>
              </a:rPr>
              <a:t>Performance Monitoring, </a:t>
            </a:r>
            <a:r>
              <a:rPr lang="en-GB" sz="1100" kern="1200" dirty="0" smtClean="0">
                <a:solidFill>
                  <a:schemeClr val="tx1"/>
                </a:solidFill>
                <a:latin typeface="+mn-lt"/>
                <a:ea typeface="+mn-ea"/>
                <a:cs typeface="+mn-cs"/>
              </a:rPr>
              <a:t>i.e. Data tracking and reporting</a:t>
            </a:r>
          </a:p>
          <a:p>
            <a:r>
              <a:rPr lang="en-GB" sz="1100" kern="1200" dirty="0" smtClean="0">
                <a:solidFill>
                  <a:schemeClr val="tx1"/>
                </a:solidFill>
                <a:latin typeface="+mn-lt"/>
                <a:ea typeface="+mn-ea"/>
                <a:cs typeface="+mn-cs"/>
              </a:rPr>
              <a:t> </a:t>
            </a:r>
          </a:p>
          <a:p>
            <a:pPr>
              <a:buFont typeface="Arial"/>
              <a:buNone/>
            </a:pPr>
            <a:endParaRPr lang="en-US" sz="1100" b="1" dirty="0"/>
          </a:p>
        </p:txBody>
      </p:sp>
      <p:sp>
        <p:nvSpPr>
          <p:cNvPr id="4" name="Slide Number Placeholder 3"/>
          <p:cNvSpPr>
            <a:spLocks noGrp="1"/>
          </p:cNvSpPr>
          <p:nvPr>
            <p:ph type="sldNum" sz="quarter" idx="10"/>
          </p:nvPr>
        </p:nvSpPr>
        <p:spPr/>
        <p:txBody>
          <a:bodyPr/>
          <a:lstStyle/>
          <a:p>
            <a:fld id="{1DED9DEA-1AD0-BF4F-BE3E-6B6006717FD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Font typeface="Arial"/>
              <a:buNone/>
            </a:pPr>
            <a:r>
              <a:rPr lang="en-US" sz="1200" b="0" kern="1200" dirty="0" smtClean="0">
                <a:solidFill>
                  <a:schemeClr val="tx1"/>
                </a:solidFill>
                <a:latin typeface="+mn-lt"/>
                <a:ea typeface="+mn-ea"/>
                <a:cs typeface="+mn-cs"/>
              </a:rPr>
              <a:t>What are </a:t>
            </a:r>
            <a:r>
              <a:rPr lang="en-US" sz="1200" b="1" kern="1200" dirty="0" smtClean="0">
                <a:solidFill>
                  <a:schemeClr val="tx1"/>
                </a:solidFill>
                <a:latin typeface="+mn-lt"/>
                <a:ea typeface="+mn-ea"/>
                <a:cs typeface="+mn-cs"/>
              </a:rPr>
              <a:t>Public Service Agreements?</a:t>
            </a:r>
          </a:p>
          <a:p>
            <a:pPr lvl="0">
              <a:buFont typeface="Arial"/>
              <a:buNone/>
            </a:pPr>
            <a:endParaRPr lang="en-US" sz="1200" b="0" kern="1200" dirty="0" smtClean="0">
              <a:solidFill>
                <a:schemeClr val="tx1"/>
              </a:solidFill>
              <a:latin typeface="+mn-lt"/>
              <a:ea typeface="+mn-ea"/>
              <a:cs typeface="+mn-cs"/>
            </a:endParaRPr>
          </a:p>
          <a:p>
            <a:pPr lvl="0">
              <a:buFont typeface="Arial"/>
              <a:buNone/>
            </a:pPr>
            <a:r>
              <a:rPr lang="en-US" sz="1200" b="0" kern="1200" dirty="0" smtClean="0">
                <a:solidFill>
                  <a:schemeClr val="tx1"/>
                </a:solidFill>
                <a:latin typeface="+mn-lt"/>
                <a:ea typeface="+mn-ea"/>
                <a:cs typeface="+mn-cs"/>
              </a:rPr>
              <a:t>Since their introduction in the 1998 Comprehensive Spending Review (CSR), </a:t>
            </a:r>
            <a:r>
              <a:rPr lang="en-US" sz="1200" b="1" kern="1200" dirty="0" smtClean="0">
                <a:solidFill>
                  <a:schemeClr val="tx1"/>
                </a:solidFill>
                <a:latin typeface="+mn-lt"/>
                <a:ea typeface="+mn-ea"/>
                <a:cs typeface="+mn-cs"/>
              </a:rPr>
              <a:t>Public Service Agreements (</a:t>
            </a:r>
            <a:r>
              <a:rPr lang="en-US" sz="1200" b="1" kern="1200" dirty="0" err="1" smtClean="0">
                <a:solidFill>
                  <a:schemeClr val="tx1"/>
                </a:solidFill>
                <a:latin typeface="+mn-lt"/>
                <a:ea typeface="+mn-ea"/>
                <a:cs typeface="+mn-cs"/>
              </a:rPr>
              <a:t>PSAs</a:t>
            </a:r>
            <a:r>
              <a:rPr lang="en-US" sz="1200" b="1" kern="1200" dirty="0" smtClean="0">
                <a:solidFill>
                  <a:schemeClr val="tx1"/>
                </a:solidFill>
                <a:latin typeface="+mn-lt"/>
                <a:ea typeface="+mn-ea"/>
                <a:cs typeface="+mn-cs"/>
              </a:rPr>
              <a:t>)</a:t>
            </a:r>
            <a:r>
              <a:rPr lang="en-US" sz="1200" b="0" kern="1200" dirty="0" smtClean="0">
                <a:solidFill>
                  <a:schemeClr val="tx1"/>
                </a:solidFill>
                <a:latin typeface="+mn-lt"/>
                <a:ea typeface="+mn-ea"/>
                <a:cs typeface="+mn-cs"/>
              </a:rPr>
              <a:t> have played a vital role in </a:t>
            </a:r>
            <a:r>
              <a:rPr lang="en-US" sz="1200" b="0" kern="1200" dirty="0" err="1" smtClean="0">
                <a:solidFill>
                  <a:schemeClr val="tx1"/>
                </a:solidFill>
                <a:latin typeface="+mn-lt"/>
                <a:ea typeface="+mn-ea"/>
                <a:cs typeface="+mn-cs"/>
              </a:rPr>
              <a:t>galvanising</a:t>
            </a:r>
            <a:r>
              <a:rPr lang="en-US" sz="1200" b="0" kern="1200" dirty="0" smtClean="0">
                <a:solidFill>
                  <a:schemeClr val="tx1"/>
                </a:solidFill>
                <a:latin typeface="+mn-lt"/>
                <a:ea typeface="+mn-ea"/>
                <a:cs typeface="+mn-cs"/>
              </a:rPr>
              <a:t> public service delivery and driving major improvements in outcomes. </a:t>
            </a:r>
          </a:p>
          <a:p>
            <a:pPr lvl="0">
              <a:buFont typeface="Arial"/>
              <a:buNone/>
            </a:pPr>
            <a:endParaRPr lang="en-US" sz="1200" b="0" kern="1200" dirty="0" smtClean="0">
              <a:solidFill>
                <a:schemeClr val="tx1"/>
              </a:solidFill>
              <a:latin typeface="+mn-lt"/>
              <a:ea typeface="+mn-ea"/>
              <a:cs typeface="+mn-cs"/>
            </a:endParaRPr>
          </a:p>
          <a:p>
            <a:pPr lvl="0">
              <a:buFont typeface="Arial"/>
              <a:buNone/>
            </a:pPr>
            <a:r>
              <a:rPr lang="en-US" sz="1200" b="0" kern="1200" dirty="0" smtClean="0">
                <a:solidFill>
                  <a:schemeClr val="tx1"/>
                </a:solidFill>
                <a:latin typeface="+mn-lt"/>
                <a:ea typeface="+mn-ea"/>
                <a:cs typeface="+mn-cs"/>
              </a:rPr>
              <a:t>Building on this success, the Government worked with frontline professionals, the public and external experts to renew the performance management framework for the next decade.</a:t>
            </a:r>
            <a:r>
              <a:rPr lang="en-US" sz="1200" b="0" kern="1200" baseline="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The culmination of this work was the announcement in the Comprehensive Spending Review 2007 (CSR 2007) in October 2007 of 30 new </a:t>
            </a:r>
            <a:r>
              <a:rPr lang="en-US" sz="1200" b="0" kern="1200" dirty="0" err="1" smtClean="0">
                <a:solidFill>
                  <a:schemeClr val="tx1"/>
                </a:solidFill>
                <a:latin typeface="+mn-lt"/>
                <a:ea typeface="+mn-ea"/>
                <a:cs typeface="+mn-cs"/>
              </a:rPr>
              <a:t>PSAs</a:t>
            </a:r>
            <a:r>
              <a:rPr lang="en-US" sz="1200" b="0" kern="1200" dirty="0" smtClean="0">
                <a:solidFill>
                  <a:schemeClr val="tx1"/>
                </a:solidFill>
                <a:latin typeface="+mn-lt"/>
                <a:ea typeface="+mn-ea"/>
                <a:cs typeface="+mn-cs"/>
              </a:rPr>
              <a:t>. </a:t>
            </a:r>
          </a:p>
          <a:p>
            <a:pPr lvl="0">
              <a:buFont typeface="Arial"/>
              <a:buNone/>
            </a:pPr>
            <a:endParaRPr lang="en-US" sz="1200" b="0" kern="1200" dirty="0" smtClean="0">
              <a:solidFill>
                <a:schemeClr val="tx1"/>
              </a:solidFill>
              <a:latin typeface="+mn-lt"/>
              <a:ea typeface="+mn-ea"/>
              <a:cs typeface="+mn-cs"/>
            </a:endParaRPr>
          </a:p>
          <a:p>
            <a:pPr lvl="0">
              <a:buFont typeface="Arial"/>
              <a:buNone/>
            </a:pPr>
            <a:r>
              <a:rPr lang="en-US" sz="1200" b="0" kern="1200" dirty="0" smtClean="0">
                <a:solidFill>
                  <a:schemeClr val="tx1"/>
                </a:solidFill>
                <a:latin typeface="+mn-lt"/>
                <a:ea typeface="+mn-ea"/>
                <a:cs typeface="+mn-cs"/>
              </a:rPr>
              <a:t>These set out the Government's highest priority outcomes for the CSR 2007 period, 2008/09 to 2010/11. Each PSA was underpinned by a single Delivery Agreement, shared across all contributing departments, and developed in consultation with delivery partners and frontline workers.</a:t>
            </a:r>
          </a:p>
          <a:p>
            <a:pPr lvl="0">
              <a:buFont typeface="Arial"/>
              <a:buNone/>
            </a:pPr>
            <a:endParaRPr lang="en-US" dirty="0" smtClean="0"/>
          </a:p>
          <a:p>
            <a:pPr lvl="0">
              <a:buFont typeface="Arial"/>
              <a:buNone/>
            </a:pPr>
            <a:r>
              <a:rPr lang="en-US" sz="1200" b="0" kern="1200" dirty="0" smtClean="0">
                <a:solidFill>
                  <a:schemeClr val="tx1"/>
                </a:solidFill>
                <a:latin typeface="+mn-lt"/>
                <a:ea typeface="+mn-ea"/>
                <a:cs typeface="+mn-cs"/>
              </a:rPr>
              <a:t>They also described the small basket of national outcome-</a:t>
            </a:r>
            <a:r>
              <a:rPr lang="en-US" sz="1200" b="0" kern="1200" dirty="0" err="1" smtClean="0">
                <a:solidFill>
                  <a:schemeClr val="tx1"/>
                </a:solidFill>
                <a:latin typeface="+mn-lt"/>
                <a:ea typeface="+mn-ea"/>
                <a:cs typeface="+mn-cs"/>
              </a:rPr>
              <a:t>focussed</a:t>
            </a:r>
            <a:r>
              <a:rPr lang="en-US" sz="1200" b="0" kern="1200" dirty="0" smtClean="0">
                <a:solidFill>
                  <a:schemeClr val="tx1"/>
                </a:solidFill>
                <a:latin typeface="+mn-lt"/>
                <a:ea typeface="+mn-ea"/>
                <a:cs typeface="+mn-cs"/>
              </a:rPr>
              <a:t> performance indicators that were be used to measure progress towards each PSA. A subset of indicators also had specific national targets or minimum standards attached. </a:t>
            </a:r>
          </a:p>
          <a:p>
            <a:pPr lvl="0">
              <a:buFont typeface="Arial"/>
              <a:buNone/>
            </a:pPr>
            <a:endParaRPr lang="en-US" dirty="0" smtClean="0"/>
          </a:p>
          <a:p>
            <a:pPr lvl="0">
              <a:buFont typeface="Arial"/>
              <a:buNone/>
            </a:pPr>
            <a:r>
              <a:rPr lang="en-US" sz="1200" b="0" kern="1200" dirty="0" smtClean="0">
                <a:solidFill>
                  <a:schemeClr val="tx1"/>
                </a:solidFill>
                <a:latin typeface="+mn-lt"/>
                <a:ea typeface="+mn-ea"/>
                <a:cs typeface="+mn-cs"/>
              </a:rPr>
              <a:t>Details </a:t>
            </a:r>
            <a:r>
              <a:rPr lang="en-US" dirty="0" smtClean="0"/>
              <a:t>we</a:t>
            </a:r>
            <a:r>
              <a:rPr lang="en-US" sz="1200" b="0" kern="1200" dirty="0" smtClean="0">
                <a:solidFill>
                  <a:schemeClr val="tx1"/>
                </a:solidFill>
                <a:latin typeface="+mn-lt"/>
                <a:ea typeface="+mn-ea"/>
                <a:cs typeface="+mn-cs"/>
              </a:rPr>
              <a:t>re set out in the relevant Delivery Agreement. All other national indicators </a:t>
            </a:r>
            <a:r>
              <a:rPr lang="en-US" dirty="0" smtClean="0"/>
              <a:t>wer</a:t>
            </a:r>
            <a:r>
              <a:rPr lang="en-US" sz="1200" b="0" kern="1200" dirty="0" smtClean="0">
                <a:solidFill>
                  <a:schemeClr val="tx1"/>
                </a:solidFill>
                <a:latin typeface="+mn-lt"/>
                <a:ea typeface="+mn-ea"/>
                <a:cs typeface="+mn-cs"/>
              </a:rPr>
              <a:t>e expected to improve against baseline trends over the course of the spending review period.</a:t>
            </a:r>
            <a:endParaRPr lang="en-US" b="0" dirty="0"/>
          </a:p>
        </p:txBody>
      </p:sp>
      <p:sp>
        <p:nvSpPr>
          <p:cNvPr id="4" name="Slide Number Placeholder 3"/>
          <p:cNvSpPr>
            <a:spLocks noGrp="1"/>
          </p:cNvSpPr>
          <p:nvPr>
            <p:ph type="sldNum" sz="quarter" idx="10"/>
          </p:nvPr>
        </p:nvSpPr>
        <p:spPr/>
        <p:txBody>
          <a:bodyPr/>
          <a:lstStyle/>
          <a:p>
            <a:fld id="{1DED9DEA-1AD0-BF4F-BE3E-6B6006717FD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sz="1200" kern="1200" dirty="0" smtClean="0">
                <a:solidFill>
                  <a:schemeClr val="tx1"/>
                </a:solidFill>
                <a:latin typeface="+mn-lt"/>
                <a:ea typeface="+mn-ea"/>
                <a:cs typeface="+mn-cs"/>
              </a:rPr>
              <a:t>Much of the 2010 General Election was fought around the issue of the recession and the public borrowing deficit. However, whilst economic policy was highly salient, there was little fundamental difference between the parties over what needed to be done. All three of the major parties accepted the need to cut the deficit through reducing public expenditure. What the response to the crisis did reveal was fundamental differences between the parties over the role of the state and the relationship between the state and the market. </a:t>
            </a:r>
            <a:r>
              <a:rPr lang="en-US" sz="1200" kern="1200" dirty="0" err="1" smtClean="0">
                <a:solidFill>
                  <a:schemeClr val="tx1"/>
                </a:solidFill>
                <a:latin typeface="+mn-lt"/>
                <a:ea typeface="+mn-ea"/>
                <a:cs typeface="+mn-cs"/>
              </a:rPr>
              <a:t>Labour's</a:t>
            </a:r>
            <a:r>
              <a:rPr lang="en-US" sz="1200" kern="1200" dirty="0" smtClean="0">
                <a:solidFill>
                  <a:schemeClr val="tx1"/>
                </a:solidFill>
                <a:latin typeface="+mn-lt"/>
                <a:ea typeface="+mn-ea"/>
                <a:cs typeface="+mn-cs"/>
              </a:rPr>
              <a:t> answer to the crisis was increasingly a traditional Keynesian and social democratic response whilst the Conservatives raised the prospect of the ‘Big Society’ as a mechanism for reducing the size and scope of activity of the state.</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According to the Coalition Government (in power in the UK since 2010)  ‘Big Society is about shifting the culture – from government action to local action. It is about equipping people and organisations with the power and resources they need to make a real difference in their communities.</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This idea stems from the premise that throughout UK’s communities there is a great appetite and untapped potential for involvement in local initiatives and people do want to make a difference in their area. It was perceived that what often stood in the way and takes the time is the unnecessary bureaucracy – red tape, filling in countless forms. Instead it saw a key role for civil society.</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 Government’s focus was meant to be on making it as easy as possible for civil society organisations to help shape and deliver UK public services, making it easier to set up and run a civil society organisation and to get more resources to the sector.</a:t>
            </a:r>
          </a:p>
          <a:p>
            <a:r>
              <a:rPr lang="en-GB" sz="1200" kern="1200" dirty="0" smtClean="0">
                <a:solidFill>
                  <a:schemeClr val="tx1"/>
                </a:solidFill>
                <a:latin typeface="+mn-lt"/>
                <a:ea typeface="+mn-ea"/>
                <a:cs typeface="+mn-cs"/>
              </a:rPr>
              <a:t>The Government announced a new taskforce, run jointly between Cabinet Office and the Department for Business, Innovation and Skills (BIS), which looked specifically at the issue of cutting red tape, and reducing the amount of regulation, monitoring and reporting imposed on charities, social enterprises and voluntary organisations.</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In addition, the Government committed itself to training 5000 Community Organisers across the country. These people would be in the frontline to facilitate local action and give support to groups looking to come together to tackle identified problems.</a:t>
            </a:r>
          </a:p>
          <a:p>
            <a:r>
              <a:rPr lang="en-GB" sz="1200" kern="1200" dirty="0" smtClean="0">
                <a:solidFill>
                  <a:schemeClr val="tx1"/>
                </a:solidFill>
                <a:latin typeface="+mn-lt"/>
                <a:ea typeface="+mn-ea"/>
                <a:cs typeface="+mn-cs"/>
              </a:rPr>
              <a:t> </a:t>
            </a:r>
          </a:p>
          <a:p>
            <a:pPr lvl="0">
              <a:buFont typeface="Arial"/>
              <a:buNone/>
            </a:pPr>
            <a:endParaRPr lang="en-US" b="1" dirty="0"/>
          </a:p>
        </p:txBody>
      </p:sp>
      <p:sp>
        <p:nvSpPr>
          <p:cNvPr id="4" name="Slide Number Placeholder 3"/>
          <p:cNvSpPr>
            <a:spLocks noGrp="1"/>
          </p:cNvSpPr>
          <p:nvPr>
            <p:ph type="sldNum" sz="quarter" idx="10"/>
          </p:nvPr>
        </p:nvSpPr>
        <p:spPr/>
        <p:txBody>
          <a:bodyPr/>
          <a:lstStyle/>
          <a:p>
            <a:fld id="{1DED9DEA-1AD0-BF4F-BE3E-6B6006717FD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Font typeface="Arial"/>
              <a:buNone/>
            </a:pPr>
            <a:endParaRPr lang="en-US" b="0" dirty="0"/>
          </a:p>
        </p:txBody>
      </p:sp>
      <p:sp>
        <p:nvSpPr>
          <p:cNvPr id="4" name="Slide Number Placeholder 3"/>
          <p:cNvSpPr>
            <a:spLocks noGrp="1"/>
          </p:cNvSpPr>
          <p:nvPr>
            <p:ph type="sldNum" sz="quarter" idx="10"/>
          </p:nvPr>
        </p:nvSpPr>
        <p:spPr/>
        <p:txBody>
          <a:bodyPr/>
          <a:lstStyle/>
          <a:p>
            <a:fld id="{1DED9DEA-1AD0-BF4F-BE3E-6B6006717FD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ga-I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ga-IE" smtClean="0"/>
              <a:t>Click to edit Master subtitle style</a:t>
            </a:r>
            <a:endParaRPr lang="en-US"/>
          </a:p>
        </p:txBody>
      </p:sp>
      <p:sp>
        <p:nvSpPr>
          <p:cNvPr id="4" name="Date Placeholder 3"/>
          <p:cNvSpPr>
            <a:spLocks noGrp="1"/>
          </p:cNvSpPr>
          <p:nvPr>
            <p:ph type="dt" sz="half" idx="10"/>
          </p:nvPr>
        </p:nvSpPr>
        <p:spPr/>
        <p:txBody>
          <a:bodyPr/>
          <a:lstStyle/>
          <a:p>
            <a:fld id="{FDFDE077-8DE5-9843-8035-2304448F1387}" type="datetimeFigureOut">
              <a:rPr lang="en-US" smtClean="0"/>
              <a:pPr/>
              <a:t>10/3/14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29BEB-2716-A24F-A7DE-5970DCA5952B}"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398984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Date Placeholder 3"/>
          <p:cNvSpPr>
            <a:spLocks noGrp="1"/>
          </p:cNvSpPr>
          <p:nvPr>
            <p:ph type="dt" sz="half" idx="10"/>
          </p:nvPr>
        </p:nvSpPr>
        <p:spPr/>
        <p:txBody>
          <a:bodyPr/>
          <a:lstStyle/>
          <a:p>
            <a:fld id="{FDFDE077-8DE5-9843-8035-2304448F1387}" type="datetimeFigureOut">
              <a:rPr lang="en-US" smtClean="0"/>
              <a:pPr/>
              <a:t>10/3/14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29BEB-2716-A24F-A7DE-5970DCA5952B}"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137824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ga-I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Date Placeholder 3"/>
          <p:cNvSpPr>
            <a:spLocks noGrp="1"/>
          </p:cNvSpPr>
          <p:nvPr>
            <p:ph type="dt" sz="half" idx="10"/>
          </p:nvPr>
        </p:nvSpPr>
        <p:spPr/>
        <p:txBody>
          <a:bodyPr/>
          <a:lstStyle/>
          <a:p>
            <a:fld id="{FDFDE077-8DE5-9843-8035-2304448F1387}" type="datetimeFigureOut">
              <a:rPr lang="en-US" smtClean="0"/>
              <a:pPr/>
              <a:t>10/3/14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29BEB-2716-A24F-A7DE-5970DCA5952B}"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802216245"/>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Date Placeholder 3"/>
          <p:cNvSpPr>
            <a:spLocks noGrp="1"/>
          </p:cNvSpPr>
          <p:nvPr>
            <p:ph type="dt" sz="half" idx="10"/>
          </p:nvPr>
        </p:nvSpPr>
        <p:spPr/>
        <p:txBody>
          <a:bodyPr/>
          <a:lstStyle/>
          <a:p>
            <a:fld id="{FDFDE077-8DE5-9843-8035-2304448F1387}" type="datetimeFigureOut">
              <a:rPr lang="en-US" smtClean="0"/>
              <a:pPr/>
              <a:t>10/3/14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29BEB-2716-A24F-A7DE-5970DCA5952B}"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450950279"/>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ga-I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ga-IE" smtClean="0"/>
              <a:t>Click to edit Master text styles</a:t>
            </a:r>
          </a:p>
        </p:txBody>
      </p:sp>
      <p:sp>
        <p:nvSpPr>
          <p:cNvPr id="4" name="Date Placeholder 3"/>
          <p:cNvSpPr>
            <a:spLocks noGrp="1"/>
          </p:cNvSpPr>
          <p:nvPr>
            <p:ph type="dt" sz="half" idx="10"/>
          </p:nvPr>
        </p:nvSpPr>
        <p:spPr/>
        <p:txBody>
          <a:bodyPr/>
          <a:lstStyle/>
          <a:p>
            <a:fld id="{FDFDE077-8DE5-9843-8035-2304448F1387}" type="datetimeFigureOut">
              <a:rPr lang="en-US" smtClean="0"/>
              <a:pPr/>
              <a:t>10/3/14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29BEB-2716-A24F-A7DE-5970DCA5952B}"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364677213"/>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Date Placeholder 4"/>
          <p:cNvSpPr>
            <a:spLocks noGrp="1"/>
          </p:cNvSpPr>
          <p:nvPr>
            <p:ph type="dt" sz="half" idx="10"/>
          </p:nvPr>
        </p:nvSpPr>
        <p:spPr/>
        <p:txBody>
          <a:bodyPr/>
          <a:lstStyle/>
          <a:p>
            <a:fld id="{FDFDE077-8DE5-9843-8035-2304448F1387}" type="datetimeFigureOut">
              <a:rPr lang="en-US" smtClean="0"/>
              <a:pPr/>
              <a:t>10/3/14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A29BEB-2716-A24F-A7DE-5970DCA5952B}"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355160074"/>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ga-I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ga-I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Date Placeholder 6"/>
          <p:cNvSpPr>
            <a:spLocks noGrp="1"/>
          </p:cNvSpPr>
          <p:nvPr>
            <p:ph type="dt" sz="half" idx="10"/>
          </p:nvPr>
        </p:nvSpPr>
        <p:spPr/>
        <p:txBody>
          <a:bodyPr/>
          <a:lstStyle/>
          <a:p>
            <a:fld id="{FDFDE077-8DE5-9843-8035-2304448F1387}" type="datetimeFigureOut">
              <a:rPr lang="en-US" smtClean="0"/>
              <a:pPr/>
              <a:t>10/3/14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A29BEB-2716-A24F-A7DE-5970DCA5952B}"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413961977"/>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Date Placeholder 2"/>
          <p:cNvSpPr>
            <a:spLocks noGrp="1"/>
          </p:cNvSpPr>
          <p:nvPr>
            <p:ph type="dt" sz="half" idx="10"/>
          </p:nvPr>
        </p:nvSpPr>
        <p:spPr/>
        <p:txBody>
          <a:bodyPr/>
          <a:lstStyle/>
          <a:p>
            <a:fld id="{FDFDE077-8DE5-9843-8035-2304448F1387}" type="datetimeFigureOut">
              <a:rPr lang="en-US" smtClean="0"/>
              <a:pPr/>
              <a:t>10/3/14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A29BEB-2716-A24F-A7DE-5970DCA5952B}"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302303971"/>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DE077-8DE5-9843-8035-2304448F1387}" type="datetimeFigureOut">
              <a:rPr lang="en-US" smtClean="0"/>
              <a:pPr/>
              <a:t>10/3/14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A29BEB-2716-A24F-A7DE-5970DCA5952B}"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3663031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ga-I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smtClean="0"/>
              <a:t>Click to edit Master text styles</a:t>
            </a:r>
          </a:p>
        </p:txBody>
      </p:sp>
      <p:sp>
        <p:nvSpPr>
          <p:cNvPr id="5" name="Date Placeholder 4"/>
          <p:cNvSpPr>
            <a:spLocks noGrp="1"/>
          </p:cNvSpPr>
          <p:nvPr>
            <p:ph type="dt" sz="half" idx="10"/>
          </p:nvPr>
        </p:nvSpPr>
        <p:spPr/>
        <p:txBody>
          <a:bodyPr/>
          <a:lstStyle/>
          <a:p>
            <a:fld id="{FDFDE077-8DE5-9843-8035-2304448F1387}" type="datetimeFigureOut">
              <a:rPr lang="en-US" smtClean="0"/>
              <a:pPr/>
              <a:t>10/3/14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A29BEB-2716-A24F-A7DE-5970DCA5952B}"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077186674"/>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ga-I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smtClean="0"/>
              <a:t>Click to edit Master text styles</a:t>
            </a:r>
          </a:p>
        </p:txBody>
      </p:sp>
      <p:sp>
        <p:nvSpPr>
          <p:cNvPr id="5" name="Date Placeholder 4"/>
          <p:cNvSpPr>
            <a:spLocks noGrp="1"/>
          </p:cNvSpPr>
          <p:nvPr>
            <p:ph type="dt" sz="half" idx="10"/>
          </p:nvPr>
        </p:nvSpPr>
        <p:spPr/>
        <p:txBody>
          <a:bodyPr/>
          <a:lstStyle/>
          <a:p>
            <a:fld id="{FDFDE077-8DE5-9843-8035-2304448F1387}" type="datetimeFigureOut">
              <a:rPr lang="en-US" smtClean="0"/>
              <a:pPr/>
              <a:t>10/3/14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A29BEB-2716-A24F-A7DE-5970DCA5952B}"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09659853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ga-I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DE077-8DE5-9843-8035-2304448F1387}" type="datetimeFigureOut">
              <a:rPr lang="en-US" smtClean="0"/>
              <a:pPr/>
              <a:t>10/3/14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A29BEB-2716-A24F-A7DE-5970DCA5952B}"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893253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emf"/><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emf"/><Relationship Id="rId5" Type="http://schemas.openxmlformats.org/officeDocument/2006/relationships/image" Target="../media/image4.png"/><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emf"/><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emf"/><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emf"/><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emf"/><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1" Type="http://schemas.openxmlformats.org/officeDocument/2006/relationships/diagramLayout" Target="../diagrams/layout2.xml"/><Relationship Id="rId12" Type="http://schemas.openxmlformats.org/officeDocument/2006/relationships/diagramQuickStyle" Target="../diagrams/quickStyle2.xml"/><Relationship Id="rId13" Type="http://schemas.openxmlformats.org/officeDocument/2006/relationships/diagramColors" Target="../diagrams/colors2.xml"/><Relationship Id="rId14" Type="http://schemas.microsoft.com/office/2007/relationships/diagramDrawing" Target="../diagrams/drawing2.xml"/><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2.jpeg"/><Relationship Id="rId4" Type="http://schemas.openxmlformats.org/officeDocument/2006/relationships/image" Target="../media/image3.emf"/><Relationship Id="rId5" Type="http://schemas.openxmlformats.org/officeDocument/2006/relationships/diagramData" Target="../diagrams/data1.xml"/><Relationship Id="rId6" Type="http://schemas.openxmlformats.org/officeDocument/2006/relationships/diagramLayout" Target="../diagrams/layout1.xml"/><Relationship Id="rId7" Type="http://schemas.openxmlformats.org/officeDocument/2006/relationships/diagramQuickStyle" Target="../diagrams/quickStyle1.xml"/><Relationship Id="rId8" Type="http://schemas.openxmlformats.org/officeDocument/2006/relationships/diagramColors" Target="../diagrams/colors1.xml"/><Relationship Id="rId9" Type="http://schemas.microsoft.com/office/2007/relationships/diagramDrawing" Target="../diagrams/drawing1.xml"/><Relationship Id="rId10"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emf"/><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emf"/><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emf"/><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emf"/><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4693478" y="2130426"/>
            <a:ext cx="3764722" cy="862358"/>
          </a:xfrm>
        </p:spPr>
        <p:txBody>
          <a:bodyPr/>
          <a:lstStyle/>
          <a:p>
            <a:endParaRPr lang="en-US" dirty="0"/>
          </a:p>
        </p:txBody>
      </p:sp>
      <p:sp>
        <p:nvSpPr>
          <p:cNvPr id="3" name="Subtitle 2"/>
          <p:cNvSpPr>
            <a:spLocks noGrp="1"/>
          </p:cNvSpPr>
          <p:nvPr>
            <p:ph type="subTitle" idx="1"/>
          </p:nvPr>
        </p:nvSpPr>
        <p:spPr>
          <a:xfrm>
            <a:off x="4549912" y="3092174"/>
            <a:ext cx="3222487" cy="2546626"/>
          </a:xfrm>
        </p:spPr>
        <p:txBody>
          <a:bodyPr/>
          <a:lstStyle/>
          <a:p>
            <a:pPr marL="457200" indent="-457200" algn="l">
              <a:buFont typeface="Arial"/>
              <a:buChar char="•"/>
            </a:pPr>
            <a:endParaRPr lang="en-US" dirty="0"/>
          </a:p>
        </p:txBody>
      </p:sp>
      <p:pic>
        <p:nvPicPr>
          <p:cNvPr id="4" name="Picture 3" descr="SLide 1.jpg"/>
          <p:cNvPicPr>
            <a:picLocks noChangeAspect="1"/>
          </p:cNvPicPr>
          <p:nvPr/>
        </p:nvPicPr>
        <p:blipFill>
          <a:blip r:embed="rId3">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5110"/>
            <a:ext cx="9144000" cy="6858000"/>
          </a:xfrm>
          <a:prstGeom prst="rect">
            <a:avLst/>
          </a:prstGeom>
        </p:spPr>
      </p:pic>
      <p:sp>
        <p:nvSpPr>
          <p:cNvPr id="6" name="TextBox 5"/>
          <p:cNvSpPr txBox="1"/>
          <p:nvPr/>
        </p:nvSpPr>
        <p:spPr>
          <a:xfrm>
            <a:off x="2800270" y="2666851"/>
            <a:ext cx="5638800" cy="2927981"/>
          </a:xfrm>
          <a:prstGeom prst="rect">
            <a:avLst/>
          </a:prstGeom>
          <a:noFill/>
        </p:spPr>
        <p:txBody>
          <a:bodyPr wrap="square" rtlCol="0">
            <a:spAutoFit/>
          </a:bodyPr>
          <a:lstStyle/>
          <a:p>
            <a:pPr algn="r">
              <a:lnSpc>
                <a:spcPct val="90000"/>
              </a:lnSpc>
            </a:pPr>
            <a:r>
              <a:rPr lang="en-US" sz="3200" dirty="0" smtClean="0">
                <a:solidFill>
                  <a:srgbClr val="FF0000"/>
                </a:solidFill>
                <a:latin typeface="Myriad Pro"/>
                <a:cs typeface="Myriad Pro"/>
              </a:rPr>
              <a:t>UK Government</a:t>
            </a:r>
            <a:r>
              <a:rPr lang="en-US" sz="3200" dirty="0" smtClean="0">
                <a:solidFill>
                  <a:srgbClr val="FF0000"/>
                </a:solidFill>
                <a:latin typeface="Myriad Pro"/>
                <a:cs typeface="Myriad Pro"/>
              </a:rPr>
              <a:t> experience </a:t>
            </a:r>
            <a:endParaRPr lang="en-US" sz="3200" dirty="0" smtClean="0">
              <a:solidFill>
                <a:srgbClr val="FF0000"/>
              </a:solidFill>
              <a:latin typeface="Myriad Pro"/>
              <a:cs typeface="Myriad Pro"/>
            </a:endParaRPr>
          </a:p>
          <a:p>
            <a:pPr algn="r">
              <a:lnSpc>
                <a:spcPct val="90000"/>
              </a:lnSpc>
            </a:pPr>
            <a:r>
              <a:rPr lang="en-US" sz="3200" dirty="0" smtClean="0">
                <a:solidFill>
                  <a:srgbClr val="FF0000"/>
                </a:solidFill>
                <a:latin typeface="Myriad Pro"/>
                <a:cs typeface="Myriad Pro"/>
              </a:rPr>
              <a:t>in Performance Framework Reform</a:t>
            </a:r>
            <a:endParaRPr lang="en-US" sz="3200" dirty="0" smtClean="0">
              <a:solidFill>
                <a:schemeClr val="accent5">
                  <a:lumMod val="75000"/>
                </a:schemeClr>
              </a:solidFill>
              <a:latin typeface="Myriad Pro"/>
              <a:cs typeface="Myriad Pro"/>
            </a:endParaRPr>
          </a:p>
          <a:p>
            <a:pPr algn="r">
              <a:lnSpc>
                <a:spcPct val="60000"/>
              </a:lnSpc>
              <a:spcAft>
                <a:spcPts val="600"/>
              </a:spcAft>
            </a:pPr>
            <a:endParaRPr lang="en-US" sz="1600" dirty="0" smtClean="0">
              <a:solidFill>
                <a:schemeClr val="accent5">
                  <a:lumMod val="75000"/>
                </a:schemeClr>
              </a:solidFill>
              <a:latin typeface="Myriad Pro"/>
              <a:cs typeface="Myriad Pro"/>
            </a:endParaRPr>
          </a:p>
          <a:p>
            <a:pPr algn="r">
              <a:lnSpc>
                <a:spcPct val="60000"/>
              </a:lnSpc>
            </a:pPr>
            <a:r>
              <a:rPr lang="en-US" sz="1600" dirty="0" smtClean="0">
                <a:solidFill>
                  <a:schemeClr val="accent5">
                    <a:lumMod val="75000"/>
                  </a:schemeClr>
                </a:solidFill>
                <a:latin typeface="Myriad Pro"/>
                <a:cs typeface="Myriad Pro"/>
              </a:rPr>
              <a:t>Max Everest-Phillips, Director</a:t>
            </a:r>
          </a:p>
          <a:p>
            <a:pPr algn="r">
              <a:lnSpc>
                <a:spcPct val="60000"/>
              </a:lnSpc>
            </a:pPr>
            <a:endParaRPr lang="en-US" sz="1600" dirty="0">
              <a:solidFill>
                <a:schemeClr val="accent5">
                  <a:lumMod val="75000"/>
                </a:schemeClr>
              </a:solidFill>
              <a:latin typeface="Myriad Pro"/>
              <a:cs typeface="Myriad Pro"/>
            </a:endParaRPr>
          </a:p>
          <a:p>
            <a:pPr algn="r">
              <a:lnSpc>
                <a:spcPct val="60000"/>
              </a:lnSpc>
            </a:pPr>
            <a:r>
              <a:rPr lang="en-US" sz="1600" dirty="0" smtClean="0">
                <a:solidFill>
                  <a:schemeClr val="accent5">
                    <a:lumMod val="75000"/>
                  </a:schemeClr>
                </a:solidFill>
                <a:latin typeface="Myriad Pro"/>
                <a:cs typeface="Myriad Pro"/>
              </a:rPr>
              <a:t>UNDP Global </a:t>
            </a:r>
            <a:r>
              <a:rPr lang="en-US" sz="1600" dirty="0">
                <a:solidFill>
                  <a:schemeClr val="accent5">
                    <a:lumMod val="75000"/>
                  </a:schemeClr>
                </a:solidFill>
                <a:latin typeface="Myriad Pro"/>
                <a:cs typeface="Myriad Pro"/>
              </a:rPr>
              <a:t>Centre for </a:t>
            </a:r>
            <a:r>
              <a:rPr lang="en-US" sz="1600" dirty="0" smtClean="0">
                <a:solidFill>
                  <a:schemeClr val="accent5">
                    <a:lumMod val="75000"/>
                  </a:schemeClr>
                </a:solidFill>
                <a:latin typeface="Myriad Pro"/>
                <a:cs typeface="Myriad Pro"/>
              </a:rPr>
              <a:t>Public </a:t>
            </a:r>
            <a:r>
              <a:rPr lang="en-US" sz="1600" dirty="0">
                <a:solidFill>
                  <a:schemeClr val="accent5">
                    <a:lumMod val="75000"/>
                  </a:schemeClr>
                </a:solidFill>
                <a:latin typeface="Myriad Pro"/>
                <a:cs typeface="Myriad Pro"/>
              </a:rPr>
              <a:t>Service Excellence</a:t>
            </a:r>
            <a:endParaRPr lang="en-US" sz="1600" dirty="0" smtClean="0">
              <a:solidFill>
                <a:schemeClr val="accent5">
                  <a:lumMod val="75000"/>
                </a:schemeClr>
              </a:solidFill>
              <a:latin typeface="Myriad Pro"/>
              <a:cs typeface="Myriad Pro"/>
            </a:endParaRPr>
          </a:p>
          <a:p>
            <a:pPr algn="r">
              <a:lnSpc>
                <a:spcPct val="60000"/>
              </a:lnSpc>
              <a:spcAft>
                <a:spcPts val="600"/>
              </a:spcAft>
            </a:pPr>
            <a:endParaRPr lang="en-US" sz="1600" dirty="0" smtClean="0">
              <a:solidFill>
                <a:schemeClr val="accent5">
                  <a:lumMod val="75000"/>
                </a:schemeClr>
              </a:solidFill>
              <a:latin typeface="Myriad Pro"/>
              <a:cs typeface="Myriad Pro"/>
            </a:endParaRPr>
          </a:p>
          <a:p>
            <a:pPr algn="r">
              <a:lnSpc>
                <a:spcPct val="60000"/>
              </a:lnSpc>
              <a:spcAft>
                <a:spcPts val="600"/>
              </a:spcAft>
            </a:pPr>
            <a:r>
              <a:rPr lang="en-US" sz="1600" dirty="0" smtClean="0">
                <a:solidFill>
                  <a:schemeClr val="accent2">
                    <a:lumMod val="75000"/>
                  </a:schemeClr>
                </a:solidFill>
                <a:latin typeface="Myriad Pro"/>
                <a:cs typeface="Myriad Pro"/>
              </a:rPr>
              <a:t>International Symposium on Excellence </a:t>
            </a:r>
          </a:p>
          <a:p>
            <a:pPr algn="r">
              <a:lnSpc>
                <a:spcPct val="60000"/>
              </a:lnSpc>
              <a:spcAft>
                <a:spcPts val="600"/>
              </a:spcAft>
            </a:pPr>
            <a:r>
              <a:rPr lang="en-US" sz="1600" dirty="0" smtClean="0">
                <a:solidFill>
                  <a:schemeClr val="accent2">
                    <a:lumMod val="75000"/>
                  </a:schemeClr>
                </a:solidFill>
                <a:latin typeface="Myriad Pro"/>
                <a:cs typeface="Myriad Pro"/>
              </a:rPr>
              <a:t>in Public Service/Public Administration, </a:t>
            </a:r>
            <a:endParaRPr lang="en-US" sz="1600" dirty="0" smtClean="0">
              <a:solidFill>
                <a:schemeClr val="accent2">
                  <a:lumMod val="75000"/>
                </a:schemeClr>
              </a:solidFill>
              <a:latin typeface="Myriad Pro"/>
              <a:cs typeface="Myriad Pro"/>
            </a:endParaRPr>
          </a:p>
          <a:p>
            <a:pPr algn="r">
              <a:lnSpc>
                <a:spcPct val="60000"/>
              </a:lnSpc>
              <a:spcAft>
                <a:spcPts val="600"/>
              </a:spcAft>
            </a:pPr>
            <a:r>
              <a:rPr lang="en-US" sz="1600" dirty="0" smtClean="0">
                <a:solidFill>
                  <a:schemeClr val="accent2">
                    <a:lumMod val="75000"/>
                  </a:schemeClr>
                </a:solidFill>
                <a:latin typeface="Myriad Pro"/>
                <a:cs typeface="Myriad Pro"/>
              </a:rPr>
              <a:t>New Delhi, 7</a:t>
            </a:r>
            <a:r>
              <a:rPr lang="en-US" sz="1600" dirty="0" smtClean="0">
                <a:solidFill>
                  <a:schemeClr val="accent2">
                    <a:lumMod val="75000"/>
                  </a:schemeClr>
                </a:solidFill>
                <a:latin typeface="Myriad Pro"/>
                <a:cs typeface="Myriad Pro"/>
              </a:rPr>
              <a:t>-9 October 2014</a:t>
            </a:r>
            <a:endParaRPr lang="en-US" sz="1600" dirty="0">
              <a:solidFill>
                <a:schemeClr val="accent2">
                  <a:lumMod val="75000"/>
                </a:schemeClr>
              </a:solidFill>
              <a:latin typeface="Myriad Pro"/>
              <a:cs typeface="Myriad Pro"/>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5168266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descr="slide 2.jpg"/>
          <p:cNvPicPr>
            <a:picLocks noChangeAspect="1"/>
          </p:cNvPicPr>
          <p:nvPr/>
        </p:nvPicPr>
        <p:blipFill>
          <a:blip r:embed="rId3">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930" y="16712"/>
            <a:ext cx="9144000" cy="6858000"/>
          </a:xfrm>
          <a:prstGeom prst="rect">
            <a:avLst/>
          </a:prstGeom>
        </p:spPr>
      </p:pic>
      <p:pic>
        <p:nvPicPr>
          <p:cNvPr id="8" name="Picture 7"/>
          <p:cNvPicPr>
            <a:picLocks noChangeAspect="1"/>
          </p:cNvPicPr>
          <p:nvPr/>
        </p:nvPicPr>
        <p:blipFill>
          <a:blip r:embed="rId4"/>
          <a:stretch>
            <a:fillRect/>
          </a:stretch>
        </p:blipFill>
        <p:spPr>
          <a:xfrm>
            <a:off x="80615" y="2299787"/>
            <a:ext cx="1663700" cy="1003300"/>
          </a:xfrm>
          <a:prstGeom prst="rect">
            <a:avLst/>
          </a:prstGeom>
        </p:spPr>
      </p:pic>
      <p:sp>
        <p:nvSpPr>
          <p:cNvPr id="10" name="TextBox 9"/>
          <p:cNvSpPr txBox="1"/>
          <p:nvPr/>
        </p:nvSpPr>
        <p:spPr>
          <a:xfrm>
            <a:off x="2099734" y="1384829"/>
            <a:ext cx="5943600" cy="695575"/>
          </a:xfrm>
          <a:prstGeom prst="rect">
            <a:avLst/>
          </a:prstGeom>
          <a:noFill/>
        </p:spPr>
        <p:txBody>
          <a:bodyPr wrap="square" rtlCol="0">
            <a:spAutoFit/>
          </a:bodyPr>
          <a:lstStyle/>
          <a:p>
            <a:pPr>
              <a:lnSpc>
                <a:spcPct val="90000"/>
              </a:lnSpc>
            </a:pPr>
            <a:r>
              <a:rPr lang="en-US" sz="2800" dirty="0" smtClean="0">
                <a:solidFill>
                  <a:srgbClr val="D02528"/>
                </a:solidFill>
              </a:rPr>
              <a:t>Our approach at GCPSE</a:t>
            </a:r>
            <a:r>
              <a:rPr lang="en-US" sz="2800" dirty="0" smtClean="0">
                <a:solidFill>
                  <a:srgbClr val="D02528"/>
                </a:solidFill>
                <a:latin typeface="Myriad Pro"/>
                <a:cs typeface="Myriad Pro"/>
              </a:rPr>
              <a:t>:</a:t>
            </a:r>
            <a:endParaRPr lang="en-US" sz="2800" kern="0" dirty="0" smtClean="0">
              <a:solidFill>
                <a:srgbClr val="D02528"/>
              </a:solidFill>
            </a:endParaRPr>
          </a:p>
          <a:p>
            <a:pPr marL="266700" indent="-266700"/>
            <a:endParaRPr lang="en-US" sz="1400" dirty="0" smtClean="0"/>
          </a:p>
        </p:txBody>
      </p:sp>
      <p:sp>
        <p:nvSpPr>
          <p:cNvPr id="13" name="Picture Placeholder 2"/>
          <p:cNvSpPr>
            <a:spLocks noGrp="1"/>
          </p:cNvSpPr>
          <p:nvPr/>
        </p:nvSpPr>
        <p:spPr>
          <a:xfrm>
            <a:off x="-526135" y="1384829"/>
            <a:ext cx="5486400" cy="4114800"/>
          </a:xfrm>
          <a:prstGeom prst="rect">
            <a:avLst/>
          </a:prstGeom>
        </p:spPr>
        <p:txBody>
          <a:bodyPr vert="horz" lIns="91440" tIns="45720" rIns="91440" bIns="45720" rtlCol="0">
            <a:normAutofit/>
          </a:bodyPr>
          <a:lstStyle/>
          <a:p>
            <a:endParaRPr lang="en-US" dirty="0"/>
          </a:p>
        </p:txBody>
      </p:sp>
      <p:sp>
        <p:nvSpPr>
          <p:cNvPr id="15" name="Picture Placeholder 2"/>
          <p:cNvSpPr>
            <a:spLocks noGrp="1"/>
          </p:cNvSpPr>
          <p:nvPr/>
        </p:nvSpPr>
        <p:spPr>
          <a:xfrm>
            <a:off x="2771610" y="1941824"/>
            <a:ext cx="5486400" cy="4114800"/>
          </a:xfrm>
          <a:prstGeom prst="rect">
            <a:avLst/>
          </a:prstGeom>
        </p:spPr>
        <p:txBody>
          <a:bodyPr vert="horz" lIns="91440" tIns="45720" rIns="91440" bIns="45720" rtlCol="0">
            <a:normAutofit/>
          </a:bodyPr>
          <a:lstStyle/>
          <a:p>
            <a:endParaRPr lang="en-US" dirty="0"/>
          </a:p>
        </p:txBody>
      </p:sp>
      <p:sp>
        <p:nvSpPr>
          <p:cNvPr id="7" name="Rectangle 6"/>
          <p:cNvSpPr/>
          <p:nvPr/>
        </p:nvSpPr>
        <p:spPr>
          <a:xfrm>
            <a:off x="1998310" y="2215122"/>
            <a:ext cx="6739285" cy="400110"/>
          </a:xfrm>
          <a:prstGeom prst="rect">
            <a:avLst/>
          </a:prstGeom>
        </p:spPr>
        <p:txBody>
          <a:bodyPr wrap="square">
            <a:spAutoFit/>
          </a:bodyPr>
          <a:lstStyle/>
          <a:p>
            <a:pPr marL="271463" indent="-177800">
              <a:spcBef>
                <a:spcPts val="100"/>
              </a:spcBef>
              <a:spcAft>
                <a:spcPts val="100"/>
              </a:spcAft>
              <a:buFont typeface="Arial"/>
              <a:buChar char="•"/>
            </a:pPr>
            <a:endParaRPr lang="en-US" sz="2000" dirty="0"/>
          </a:p>
        </p:txBody>
      </p:sp>
      <p:sp>
        <p:nvSpPr>
          <p:cNvPr id="9" name="Rectangle 8"/>
          <p:cNvSpPr/>
          <p:nvPr/>
        </p:nvSpPr>
        <p:spPr>
          <a:xfrm>
            <a:off x="2099734" y="1880882"/>
            <a:ext cx="6158276" cy="4370428"/>
          </a:xfrm>
          <a:prstGeom prst="rect">
            <a:avLst/>
          </a:prstGeom>
        </p:spPr>
        <p:txBody>
          <a:bodyPr wrap="square">
            <a:spAutoFit/>
          </a:bodyPr>
          <a:lstStyle/>
          <a:p>
            <a:pPr>
              <a:spcAft>
                <a:spcPts val="600"/>
              </a:spcAft>
            </a:pPr>
            <a:r>
              <a:rPr lang="en-US" b="1" dirty="0" smtClean="0">
                <a:latin typeface="Myriad Pro"/>
                <a:cs typeface="Myriad Pro"/>
              </a:rPr>
              <a:t>Excellence in public service means delivering effective, efficient and equitable basic services</a:t>
            </a:r>
          </a:p>
          <a:p>
            <a:pPr marL="266700" indent="-266700">
              <a:spcAft>
                <a:spcPts val="600"/>
              </a:spcAft>
            </a:pPr>
            <a:r>
              <a:rPr lang="en-US" b="1" dirty="0" smtClean="0">
                <a:latin typeface="Myriad Pro"/>
                <a:cs typeface="Myriad Pro"/>
              </a:rPr>
              <a:t>We believe, that achieving excellence requires:</a:t>
            </a:r>
          </a:p>
          <a:p>
            <a:pPr marL="723900" lvl="1" indent="-266700">
              <a:spcAft>
                <a:spcPts val="600"/>
              </a:spcAft>
              <a:buSzPct val="50000"/>
              <a:buFont typeface="Wingdings" charset="2"/>
              <a:buChar char=""/>
            </a:pPr>
            <a:r>
              <a:rPr lang="en-US" sz="1600" dirty="0" smtClean="0">
                <a:latin typeface="Myriad Pro"/>
                <a:cs typeface="Myriad Pro"/>
              </a:rPr>
              <a:t>Effective political economy dynamics</a:t>
            </a:r>
          </a:p>
          <a:p>
            <a:pPr marL="723900" lvl="1" indent="-266700">
              <a:spcAft>
                <a:spcPts val="600"/>
              </a:spcAft>
              <a:buSzPct val="50000"/>
              <a:buFont typeface="Wingdings" charset="2"/>
              <a:buChar char=""/>
            </a:pPr>
            <a:r>
              <a:rPr lang="en-US" sz="1600" dirty="0" smtClean="0">
                <a:latin typeface="Myriad Pro"/>
                <a:cs typeface="Myriad Pro"/>
              </a:rPr>
              <a:t>A strong sense of purpose</a:t>
            </a:r>
          </a:p>
          <a:p>
            <a:pPr marL="723900" lvl="1" indent="-266700">
              <a:spcAft>
                <a:spcPts val="600"/>
              </a:spcAft>
              <a:buSzPct val="50000"/>
              <a:buFont typeface="Wingdings" charset="2"/>
              <a:buChar char=""/>
            </a:pPr>
            <a:r>
              <a:rPr lang="en-US" sz="1600" dirty="0" smtClean="0">
                <a:latin typeface="Myriad Pro"/>
                <a:cs typeface="Myriad Pro"/>
              </a:rPr>
              <a:t>A clear vision, and</a:t>
            </a:r>
          </a:p>
          <a:p>
            <a:pPr marL="723900" lvl="1" indent="-266700">
              <a:spcAft>
                <a:spcPts val="600"/>
              </a:spcAft>
              <a:buSzPct val="50000"/>
              <a:buFont typeface="Wingdings" charset="2"/>
              <a:buChar char=""/>
            </a:pPr>
            <a:r>
              <a:rPr lang="en-US" sz="1600" dirty="0" smtClean="0">
                <a:latin typeface="Myriad Pro"/>
                <a:cs typeface="Myriad Pro"/>
              </a:rPr>
              <a:t>A pragmatic flexibility</a:t>
            </a:r>
          </a:p>
          <a:p>
            <a:pPr>
              <a:spcAft>
                <a:spcPts val="600"/>
              </a:spcAft>
              <a:buSzPct val="100000"/>
            </a:pPr>
            <a:r>
              <a:rPr lang="en-US" b="1" dirty="0" smtClean="0">
                <a:latin typeface="Myriad Pro"/>
                <a:cs typeface="Myriad Pro"/>
              </a:rPr>
              <a:t>These form the basis of four core themes that anchor </a:t>
            </a:r>
            <a:r>
              <a:rPr lang="en-US" b="1" dirty="0" err="1" smtClean="0">
                <a:latin typeface="Myriad Pro"/>
                <a:cs typeface="Myriad Pro"/>
              </a:rPr>
              <a:t>GCPSE’s</a:t>
            </a:r>
            <a:r>
              <a:rPr lang="en-US" b="1" dirty="0" smtClean="0">
                <a:latin typeface="Myriad Pro"/>
                <a:cs typeface="Myriad Pro"/>
              </a:rPr>
              <a:t> agenda: </a:t>
            </a:r>
          </a:p>
          <a:p>
            <a:pPr marL="723900" lvl="2" indent="-266700">
              <a:spcAft>
                <a:spcPts val="600"/>
              </a:spcAft>
              <a:buSzPct val="50000"/>
              <a:buFont typeface="Wingdings" charset="2"/>
              <a:buChar char=""/>
            </a:pPr>
            <a:r>
              <a:rPr lang="en-US" sz="1600" dirty="0" smtClean="0">
                <a:latin typeface="Myriad Pro"/>
                <a:cs typeface="Myriad Pro"/>
              </a:rPr>
              <a:t>Cooperation between political and administrative leadership</a:t>
            </a:r>
          </a:p>
          <a:p>
            <a:pPr marL="723900" lvl="2" indent="-266700">
              <a:spcAft>
                <a:spcPts val="600"/>
              </a:spcAft>
              <a:buSzPct val="50000"/>
              <a:buFont typeface="Wingdings" charset="2"/>
              <a:buChar char=""/>
            </a:pPr>
            <a:r>
              <a:rPr lang="en-US" sz="1600" dirty="0" smtClean="0">
                <a:latin typeface="Myriad Pro"/>
                <a:cs typeface="Myriad Pro"/>
              </a:rPr>
              <a:t>Motivation of public service officials</a:t>
            </a:r>
          </a:p>
          <a:p>
            <a:pPr marL="723900" lvl="2" indent="-266700">
              <a:spcAft>
                <a:spcPts val="600"/>
              </a:spcAft>
              <a:buSzPct val="50000"/>
              <a:buFont typeface="Wingdings" charset="2"/>
              <a:buChar char=""/>
            </a:pPr>
            <a:r>
              <a:rPr lang="en-US" sz="1600" dirty="0" smtClean="0">
                <a:latin typeface="Myriad Pro"/>
                <a:cs typeface="Myriad Pro"/>
              </a:rPr>
              <a:t>Capacity for long-term Planning, Foresight and Complexity</a:t>
            </a:r>
          </a:p>
          <a:p>
            <a:pPr marL="723900" lvl="2" indent="-266700">
              <a:spcAft>
                <a:spcPts val="600"/>
              </a:spcAft>
              <a:buSzPct val="50000"/>
              <a:buFont typeface="Wingdings" charset="2"/>
              <a:buChar char=""/>
            </a:pPr>
            <a:r>
              <a:rPr lang="en-US" sz="1600" dirty="0" smtClean="0">
                <a:latin typeface="Myriad Pro"/>
                <a:cs typeface="Myriad Pro"/>
              </a:rPr>
              <a:t>Innovation</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97942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descr="slide 2.jpg"/>
          <p:cNvPicPr>
            <a:picLocks noChangeAspect="1"/>
          </p:cNvPicPr>
          <p:nvPr/>
        </p:nvPicPr>
        <p:blipFill>
          <a:blip r:embed="rId3">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930" y="16712"/>
            <a:ext cx="9144000" cy="6858000"/>
          </a:xfrm>
          <a:prstGeom prst="rect">
            <a:avLst/>
          </a:prstGeom>
        </p:spPr>
      </p:pic>
      <p:pic>
        <p:nvPicPr>
          <p:cNvPr id="8" name="Picture 7"/>
          <p:cNvPicPr>
            <a:picLocks noChangeAspect="1"/>
          </p:cNvPicPr>
          <p:nvPr/>
        </p:nvPicPr>
        <p:blipFill>
          <a:blip r:embed="rId4"/>
          <a:stretch>
            <a:fillRect/>
          </a:stretch>
        </p:blipFill>
        <p:spPr>
          <a:xfrm>
            <a:off x="80615" y="2299787"/>
            <a:ext cx="1663700" cy="1003300"/>
          </a:xfrm>
          <a:prstGeom prst="rect">
            <a:avLst/>
          </a:prstGeom>
        </p:spPr>
      </p:pic>
      <p:sp>
        <p:nvSpPr>
          <p:cNvPr id="10" name="TextBox 9"/>
          <p:cNvSpPr txBox="1"/>
          <p:nvPr/>
        </p:nvSpPr>
        <p:spPr>
          <a:xfrm>
            <a:off x="2099734" y="1384829"/>
            <a:ext cx="5943600" cy="622222"/>
          </a:xfrm>
          <a:prstGeom prst="rect">
            <a:avLst/>
          </a:prstGeom>
          <a:noFill/>
        </p:spPr>
        <p:txBody>
          <a:bodyPr wrap="square" rtlCol="0">
            <a:spAutoFit/>
          </a:bodyPr>
          <a:lstStyle/>
          <a:p>
            <a:pPr>
              <a:lnSpc>
                <a:spcPct val="90000"/>
              </a:lnSpc>
            </a:pPr>
            <a:r>
              <a:rPr lang="en-US" sz="2400" dirty="0" smtClean="0">
                <a:solidFill>
                  <a:srgbClr val="D02528"/>
                </a:solidFill>
              </a:rPr>
              <a:t>Our approach</a:t>
            </a:r>
            <a:r>
              <a:rPr lang="en-US" sz="2400" dirty="0" smtClean="0">
                <a:solidFill>
                  <a:srgbClr val="D02528"/>
                </a:solidFill>
                <a:latin typeface="Myriad Pro"/>
                <a:cs typeface="Myriad Pro"/>
              </a:rPr>
              <a:t>: A cohesive theory of change</a:t>
            </a:r>
            <a:endParaRPr lang="en-US" sz="2400" kern="0" dirty="0" smtClean="0">
              <a:solidFill>
                <a:srgbClr val="D02528"/>
              </a:solidFill>
            </a:endParaRPr>
          </a:p>
          <a:p>
            <a:pPr marL="266700" indent="-266700"/>
            <a:endParaRPr lang="en-US" sz="1400" dirty="0" smtClean="0"/>
          </a:p>
        </p:txBody>
      </p:sp>
      <p:sp>
        <p:nvSpPr>
          <p:cNvPr id="13" name="Picture Placeholder 2"/>
          <p:cNvSpPr>
            <a:spLocks noGrp="1"/>
          </p:cNvSpPr>
          <p:nvPr/>
        </p:nvSpPr>
        <p:spPr>
          <a:xfrm>
            <a:off x="-526135" y="1384829"/>
            <a:ext cx="5486400" cy="4114800"/>
          </a:xfrm>
          <a:prstGeom prst="rect">
            <a:avLst/>
          </a:prstGeom>
        </p:spPr>
        <p:txBody>
          <a:bodyPr vert="horz" lIns="91440" tIns="45720" rIns="91440" bIns="45720" rtlCol="0">
            <a:normAutofit/>
          </a:bodyPr>
          <a:lstStyle/>
          <a:p>
            <a:endParaRPr lang="en-US" dirty="0"/>
          </a:p>
        </p:txBody>
      </p:sp>
      <p:sp>
        <p:nvSpPr>
          <p:cNvPr id="15" name="Picture Placeholder 2"/>
          <p:cNvSpPr>
            <a:spLocks noGrp="1"/>
          </p:cNvSpPr>
          <p:nvPr/>
        </p:nvSpPr>
        <p:spPr>
          <a:xfrm>
            <a:off x="2771610" y="1941824"/>
            <a:ext cx="5486400" cy="4114800"/>
          </a:xfrm>
          <a:prstGeom prst="rect">
            <a:avLst/>
          </a:prstGeom>
        </p:spPr>
        <p:txBody>
          <a:bodyPr vert="horz" lIns="91440" tIns="45720" rIns="91440" bIns="45720" rtlCol="0">
            <a:normAutofit/>
          </a:bodyPr>
          <a:lstStyle/>
          <a:p>
            <a:endParaRPr lang="en-US" dirty="0"/>
          </a:p>
        </p:txBody>
      </p:sp>
      <p:sp>
        <p:nvSpPr>
          <p:cNvPr id="7" name="Rectangle 6"/>
          <p:cNvSpPr/>
          <p:nvPr/>
        </p:nvSpPr>
        <p:spPr>
          <a:xfrm>
            <a:off x="1998310" y="2215122"/>
            <a:ext cx="6739285" cy="400110"/>
          </a:xfrm>
          <a:prstGeom prst="rect">
            <a:avLst/>
          </a:prstGeom>
        </p:spPr>
        <p:txBody>
          <a:bodyPr wrap="square">
            <a:spAutoFit/>
          </a:bodyPr>
          <a:lstStyle/>
          <a:p>
            <a:pPr marL="271463" indent="-177800">
              <a:spcBef>
                <a:spcPts val="100"/>
              </a:spcBef>
              <a:spcAft>
                <a:spcPts val="100"/>
              </a:spcAft>
              <a:buFont typeface="Arial"/>
              <a:buChar char="•"/>
            </a:pPr>
            <a:endParaRPr lang="en-US" sz="2000" dirty="0"/>
          </a:p>
        </p:txBody>
      </p:sp>
      <p:pic>
        <p:nvPicPr>
          <p:cNvPr id="11" name="Picture 10"/>
          <p:cNvPicPr>
            <a:picLocks noChangeAspect="1"/>
          </p:cNvPicPr>
          <p:nvPr/>
        </p:nvPicPr>
        <p:blipFill>
          <a:blip r:embed="rId5"/>
          <a:stretch>
            <a:fillRect/>
          </a:stretch>
        </p:blipFill>
        <p:spPr>
          <a:xfrm>
            <a:off x="2089717" y="1818532"/>
            <a:ext cx="5923280" cy="4074160"/>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97942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descr="slide 2.jpg"/>
          <p:cNvPicPr>
            <a:picLocks noChangeAspect="1"/>
          </p:cNvPicPr>
          <p:nvPr/>
        </p:nvPicPr>
        <p:blipFill>
          <a:blip r:embed="rId3">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0"/>
            <a:ext cx="9144000" cy="6858000"/>
          </a:xfrm>
          <a:prstGeom prst="rect">
            <a:avLst/>
          </a:prstGeom>
        </p:spPr>
      </p:pic>
      <p:pic>
        <p:nvPicPr>
          <p:cNvPr id="8" name="Picture 7"/>
          <p:cNvPicPr>
            <a:picLocks noChangeAspect="1"/>
          </p:cNvPicPr>
          <p:nvPr/>
        </p:nvPicPr>
        <p:blipFill>
          <a:blip r:embed="rId4"/>
          <a:stretch>
            <a:fillRect/>
          </a:stretch>
        </p:blipFill>
        <p:spPr>
          <a:xfrm>
            <a:off x="2048025" y="3241927"/>
            <a:ext cx="1663700" cy="1003300"/>
          </a:xfrm>
          <a:prstGeom prst="rect">
            <a:avLst/>
          </a:prstGeom>
        </p:spPr>
      </p:pic>
      <p:sp>
        <p:nvSpPr>
          <p:cNvPr id="10" name="TextBox 9"/>
          <p:cNvSpPr txBox="1"/>
          <p:nvPr/>
        </p:nvSpPr>
        <p:spPr>
          <a:xfrm>
            <a:off x="1747536" y="3117837"/>
            <a:ext cx="6163409" cy="812530"/>
          </a:xfrm>
          <a:prstGeom prst="rect">
            <a:avLst/>
          </a:prstGeom>
          <a:noFill/>
        </p:spPr>
        <p:txBody>
          <a:bodyPr wrap="square" rtlCol="0">
            <a:spAutoFit/>
          </a:bodyPr>
          <a:lstStyle/>
          <a:p>
            <a:pPr algn="ctr">
              <a:lnSpc>
                <a:spcPct val="90000"/>
              </a:lnSpc>
            </a:pPr>
            <a:r>
              <a:rPr lang="en-US" sz="3200" dirty="0" smtClean="0">
                <a:solidFill>
                  <a:srgbClr val="FF0000"/>
                </a:solidFill>
                <a:latin typeface="Myriad Pro"/>
                <a:cs typeface="Myriad Pro"/>
              </a:rPr>
              <a:t>Thank you</a:t>
            </a:r>
          </a:p>
          <a:p>
            <a:pPr algn="ctr"/>
            <a:endParaRPr lang="en-US" dirty="0"/>
          </a:p>
        </p:txBody>
      </p:sp>
      <p:sp>
        <p:nvSpPr>
          <p:cNvPr id="13" name="Picture Placeholder 2"/>
          <p:cNvSpPr>
            <a:spLocks noGrp="1"/>
          </p:cNvSpPr>
          <p:nvPr/>
        </p:nvSpPr>
        <p:spPr>
          <a:xfrm>
            <a:off x="-526135" y="1384829"/>
            <a:ext cx="5486400" cy="4114800"/>
          </a:xfrm>
          <a:prstGeom prst="rect">
            <a:avLst/>
          </a:prstGeom>
        </p:spPr>
        <p:txBody>
          <a:bodyPr vert="horz" lIns="91440" tIns="45720" rIns="91440" bIns="45720" rtlCol="0">
            <a:normAutofit/>
          </a:bodyPr>
          <a:lstStyle/>
          <a:p>
            <a:endParaRPr lang="en-US"/>
          </a:p>
        </p:txBody>
      </p:sp>
      <p:sp>
        <p:nvSpPr>
          <p:cNvPr id="15" name="Picture Placeholder 2"/>
          <p:cNvSpPr>
            <a:spLocks noGrp="1"/>
          </p:cNvSpPr>
          <p:nvPr/>
        </p:nvSpPr>
        <p:spPr>
          <a:xfrm>
            <a:off x="2771610" y="1941824"/>
            <a:ext cx="5486400" cy="4114800"/>
          </a:xfrm>
          <a:prstGeom prst="rect">
            <a:avLst/>
          </a:prstGeom>
        </p:spPr>
        <p:txBody>
          <a:bodyPr vert="horz" lIns="91440" tIns="45720" rIns="91440" bIns="45720" rtlCol="0">
            <a:normAutofit/>
          </a:bodyP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76886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descr="slide 2.jpg"/>
          <p:cNvPicPr>
            <a:picLocks noChangeAspect="1"/>
          </p:cNvPicPr>
          <p:nvPr/>
        </p:nvPicPr>
        <p:blipFill>
          <a:blip r:embed="rId3">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80615" y="0"/>
            <a:ext cx="9144000" cy="6858000"/>
          </a:xfrm>
          <a:prstGeom prst="rect">
            <a:avLst/>
          </a:prstGeom>
        </p:spPr>
      </p:pic>
      <p:pic>
        <p:nvPicPr>
          <p:cNvPr id="8" name="Picture 7"/>
          <p:cNvPicPr>
            <a:picLocks noChangeAspect="1"/>
          </p:cNvPicPr>
          <p:nvPr/>
        </p:nvPicPr>
        <p:blipFill>
          <a:blip r:embed="rId4"/>
          <a:stretch>
            <a:fillRect/>
          </a:stretch>
        </p:blipFill>
        <p:spPr>
          <a:xfrm>
            <a:off x="80615" y="2299787"/>
            <a:ext cx="1663700" cy="1003300"/>
          </a:xfrm>
          <a:prstGeom prst="rect">
            <a:avLst/>
          </a:prstGeom>
        </p:spPr>
      </p:pic>
      <p:sp>
        <p:nvSpPr>
          <p:cNvPr id="10" name="TextBox 9"/>
          <p:cNvSpPr txBox="1"/>
          <p:nvPr/>
        </p:nvSpPr>
        <p:spPr>
          <a:xfrm>
            <a:off x="1744315" y="1709607"/>
            <a:ext cx="6942485" cy="4419671"/>
          </a:xfrm>
          <a:prstGeom prst="rect">
            <a:avLst/>
          </a:prstGeom>
          <a:noFill/>
        </p:spPr>
        <p:txBody>
          <a:bodyPr wrap="square" rtlCol="0">
            <a:spAutoFit/>
          </a:bodyPr>
          <a:lstStyle/>
          <a:p>
            <a:pPr>
              <a:lnSpc>
                <a:spcPct val="90000"/>
              </a:lnSpc>
            </a:pPr>
            <a:r>
              <a:rPr lang="en-US" sz="2800" dirty="0" smtClean="0">
                <a:solidFill>
                  <a:srgbClr val="FF0000"/>
                </a:solidFill>
                <a:latin typeface="Myriad Pro"/>
                <a:cs typeface="Myriad Pro"/>
              </a:rPr>
              <a:t>Characteristics of ‘performance frameworks’</a:t>
            </a:r>
            <a:endParaRPr lang="en-US" sz="2800" kern="0" dirty="0" smtClean="0"/>
          </a:p>
          <a:p>
            <a:pPr marL="266700" indent="-266700"/>
            <a:endParaRPr lang="en-US" sz="1400" dirty="0" smtClean="0"/>
          </a:p>
          <a:p>
            <a:pPr marL="266700" indent="-266700">
              <a:buFont typeface="Arial"/>
              <a:buChar char="•"/>
            </a:pPr>
            <a:r>
              <a:rPr lang="en-US" sz="2200" dirty="0" smtClean="0"/>
              <a:t>All governments have a framework</a:t>
            </a:r>
          </a:p>
          <a:p>
            <a:pPr marL="266700" indent="-266700">
              <a:buFont typeface="Arial"/>
              <a:buChar char="•"/>
            </a:pPr>
            <a:r>
              <a:rPr lang="en-US" sz="2200" dirty="0" smtClean="0"/>
              <a:t>One size does not fit all</a:t>
            </a:r>
          </a:p>
          <a:p>
            <a:pPr marL="266700" indent="-266700">
              <a:buFont typeface="Arial"/>
              <a:buChar char="•"/>
            </a:pPr>
            <a:r>
              <a:rPr lang="en-US" sz="2200" dirty="0" smtClean="0"/>
              <a:t>It is a journey</a:t>
            </a:r>
          </a:p>
          <a:p>
            <a:pPr marL="266700" indent="-266700">
              <a:buFont typeface="Arial"/>
              <a:buChar char="•"/>
            </a:pPr>
            <a:r>
              <a:rPr lang="en-US" sz="2200" dirty="0" smtClean="0"/>
              <a:t>Each step/innovation must achieve something</a:t>
            </a:r>
          </a:p>
          <a:p>
            <a:pPr marL="266700" indent="-266700">
              <a:buFont typeface="Arial"/>
              <a:buChar char="•"/>
            </a:pPr>
            <a:r>
              <a:rPr lang="en-US" sz="2200" dirty="0" smtClean="0"/>
              <a:t>All improvement means change </a:t>
            </a:r>
          </a:p>
          <a:p>
            <a:pPr marL="266700" indent="-266700">
              <a:buFont typeface="Arial"/>
              <a:buChar char="•"/>
            </a:pPr>
            <a:r>
              <a:rPr lang="en-US" sz="2200" dirty="0" smtClean="0"/>
              <a:t>Frontline services are delivered at the frontline</a:t>
            </a:r>
          </a:p>
          <a:p>
            <a:pPr marL="266700" indent="-266700">
              <a:buFont typeface="Arial"/>
              <a:buChar char="•"/>
            </a:pPr>
            <a:r>
              <a:rPr lang="en-US" sz="2200" dirty="0" smtClean="0"/>
              <a:t>Outcomes that matter often cross departmental barriers</a:t>
            </a:r>
          </a:p>
          <a:p>
            <a:pPr marL="266700" indent="-266700">
              <a:buFont typeface="Arial"/>
              <a:buChar char="•"/>
            </a:pPr>
            <a:r>
              <a:rPr lang="en-US" sz="2200" dirty="0" smtClean="0"/>
              <a:t>Outcomes are co-produced</a:t>
            </a:r>
          </a:p>
          <a:p>
            <a:pPr marL="266700" indent="-266700">
              <a:buFont typeface="Arial"/>
              <a:buChar char="•"/>
            </a:pPr>
            <a:r>
              <a:rPr lang="en-US" sz="2200" dirty="0" smtClean="0"/>
              <a:t>Data can drive improvement but only if it leads to action</a:t>
            </a:r>
          </a:p>
          <a:p>
            <a:pPr marL="266700" indent="-266700">
              <a:buFont typeface="Arial"/>
              <a:buChar char="•"/>
            </a:pPr>
            <a:r>
              <a:rPr lang="en-US" sz="2200" dirty="0" smtClean="0"/>
              <a:t>All change needs managing</a:t>
            </a:r>
          </a:p>
          <a:p>
            <a:pPr marL="266700" indent="-266700" algn="r"/>
            <a:r>
              <a:rPr lang="en-US" sz="2200" dirty="0" smtClean="0"/>
              <a:t>(Ray </a:t>
            </a:r>
            <a:r>
              <a:rPr lang="en-US" sz="2200" dirty="0" err="1" smtClean="0"/>
              <a:t>Shostak</a:t>
            </a:r>
            <a:r>
              <a:rPr lang="en-US" sz="2200" dirty="0" smtClean="0"/>
              <a:t>, Dec 2013)</a:t>
            </a:r>
            <a:endParaRPr lang="en-US" sz="2200" dirty="0"/>
          </a:p>
        </p:txBody>
      </p:sp>
      <p:sp>
        <p:nvSpPr>
          <p:cNvPr id="13" name="Picture Placeholder 2"/>
          <p:cNvSpPr>
            <a:spLocks noGrp="1"/>
          </p:cNvSpPr>
          <p:nvPr/>
        </p:nvSpPr>
        <p:spPr>
          <a:xfrm>
            <a:off x="-526135" y="1384829"/>
            <a:ext cx="5486400" cy="4114800"/>
          </a:xfrm>
          <a:prstGeom prst="rect">
            <a:avLst/>
          </a:prstGeom>
        </p:spPr>
        <p:txBody>
          <a:bodyPr vert="horz" lIns="91440" tIns="45720" rIns="91440" bIns="45720" rtlCol="0">
            <a:normAutofit/>
          </a:bodyPr>
          <a:lstStyle/>
          <a:p>
            <a:endParaRPr lang="en-US" dirty="0"/>
          </a:p>
        </p:txBody>
      </p:sp>
      <p:sp>
        <p:nvSpPr>
          <p:cNvPr id="15" name="Picture Placeholder 2"/>
          <p:cNvSpPr>
            <a:spLocks noGrp="1"/>
          </p:cNvSpPr>
          <p:nvPr/>
        </p:nvSpPr>
        <p:spPr>
          <a:xfrm>
            <a:off x="2771610" y="1941824"/>
            <a:ext cx="5486400" cy="4114800"/>
          </a:xfrm>
          <a:prstGeom prst="rect">
            <a:avLst/>
          </a:prstGeom>
        </p:spPr>
        <p:txBody>
          <a:bodyPr vert="horz" lIns="91440" tIns="45720" rIns="91440" bIns="45720" rtlCol="0">
            <a:normAutofit/>
          </a:bodyPr>
          <a:lstStyle/>
          <a:p>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97942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descr="slide 2.jpg"/>
          <p:cNvPicPr>
            <a:picLocks noChangeAspect="1"/>
          </p:cNvPicPr>
          <p:nvPr/>
        </p:nvPicPr>
        <p:blipFill>
          <a:blip r:embed="rId3">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80615" y="0"/>
            <a:ext cx="9144000" cy="6858000"/>
          </a:xfrm>
          <a:prstGeom prst="rect">
            <a:avLst/>
          </a:prstGeom>
        </p:spPr>
      </p:pic>
      <p:pic>
        <p:nvPicPr>
          <p:cNvPr id="8" name="Picture 7"/>
          <p:cNvPicPr>
            <a:picLocks noChangeAspect="1"/>
          </p:cNvPicPr>
          <p:nvPr/>
        </p:nvPicPr>
        <p:blipFill>
          <a:blip r:embed="rId4"/>
          <a:stretch>
            <a:fillRect/>
          </a:stretch>
        </p:blipFill>
        <p:spPr>
          <a:xfrm>
            <a:off x="80615" y="2299787"/>
            <a:ext cx="1663700" cy="1003300"/>
          </a:xfrm>
          <a:prstGeom prst="rect">
            <a:avLst/>
          </a:prstGeom>
        </p:spPr>
      </p:pic>
      <p:sp>
        <p:nvSpPr>
          <p:cNvPr id="10" name="TextBox 9"/>
          <p:cNvSpPr txBox="1"/>
          <p:nvPr/>
        </p:nvSpPr>
        <p:spPr>
          <a:xfrm>
            <a:off x="1744315" y="1709607"/>
            <a:ext cx="6942485" cy="4696670"/>
          </a:xfrm>
          <a:prstGeom prst="rect">
            <a:avLst/>
          </a:prstGeom>
          <a:noFill/>
        </p:spPr>
        <p:txBody>
          <a:bodyPr wrap="square" rtlCol="0">
            <a:spAutoFit/>
          </a:bodyPr>
          <a:lstStyle/>
          <a:p>
            <a:pPr>
              <a:lnSpc>
                <a:spcPct val="90000"/>
              </a:lnSpc>
            </a:pPr>
            <a:r>
              <a:rPr lang="en-US" sz="2800" dirty="0" smtClean="0">
                <a:solidFill>
                  <a:srgbClr val="FF0000"/>
                </a:solidFill>
                <a:latin typeface="Myriad Pro"/>
                <a:cs typeface="Myriad Pro"/>
              </a:rPr>
              <a:t>An example of a ‘performance framework’</a:t>
            </a:r>
            <a:endParaRPr lang="en-US" sz="2800" kern="0" dirty="0" smtClean="0"/>
          </a:p>
          <a:p>
            <a:pPr marL="266700" indent="-266700"/>
            <a:endParaRPr lang="en-US" sz="1400" dirty="0" smtClean="0"/>
          </a:p>
          <a:p>
            <a:pPr marL="266700" indent="-266700">
              <a:buFont typeface="Arial"/>
              <a:buChar char="•"/>
            </a:pPr>
            <a:r>
              <a:rPr lang="en-US" sz="2000" dirty="0" smtClean="0">
                <a:latin typeface="Myriad Pro"/>
                <a:cs typeface="Myriad Pro"/>
              </a:rPr>
              <a:t>Openness and transparency</a:t>
            </a:r>
          </a:p>
          <a:p>
            <a:pPr marL="266700" indent="-266700">
              <a:buFont typeface="Arial"/>
              <a:buChar char="•"/>
            </a:pPr>
            <a:r>
              <a:rPr lang="en-US" sz="2000" dirty="0" smtClean="0">
                <a:latin typeface="Myriad Pro"/>
                <a:cs typeface="Myriad Pro"/>
              </a:rPr>
              <a:t>Accountability and responsibility</a:t>
            </a:r>
          </a:p>
          <a:p>
            <a:pPr marL="266700" indent="-266700">
              <a:buFont typeface="Arial"/>
              <a:buChar char="•"/>
            </a:pPr>
            <a:r>
              <a:rPr lang="en-US" sz="2000" dirty="0" smtClean="0">
                <a:latin typeface="Myriad Pro"/>
                <a:cs typeface="Myriad Pro"/>
              </a:rPr>
              <a:t>Objectivity</a:t>
            </a:r>
          </a:p>
          <a:p>
            <a:pPr marL="266700" indent="-266700">
              <a:buFont typeface="Arial"/>
              <a:buChar char="•"/>
            </a:pPr>
            <a:r>
              <a:rPr lang="en-US" sz="2000" dirty="0" smtClean="0">
                <a:latin typeface="Myriad Pro"/>
                <a:cs typeface="Myriad Pro"/>
              </a:rPr>
              <a:t>Independent assessment</a:t>
            </a:r>
          </a:p>
          <a:p>
            <a:pPr marL="266700" indent="-266700">
              <a:buFont typeface="Arial"/>
              <a:buChar char="•"/>
            </a:pPr>
            <a:r>
              <a:rPr lang="en-US" sz="2000" dirty="0" smtClean="0">
                <a:latin typeface="Myriad Pro"/>
                <a:cs typeface="Myriad Pro"/>
              </a:rPr>
              <a:t>Dynamic site: real data, real time</a:t>
            </a:r>
          </a:p>
          <a:p>
            <a:pPr marL="266700" indent="-266700">
              <a:buFont typeface="Arial"/>
              <a:buChar char="•"/>
            </a:pPr>
            <a:r>
              <a:rPr lang="en-US" sz="2000" dirty="0" smtClean="0">
                <a:latin typeface="Myriad Pro"/>
                <a:cs typeface="Myriad Pro"/>
              </a:rPr>
              <a:t>Accessibility 24/7</a:t>
            </a:r>
          </a:p>
          <a:p>
            <a:pPr marL="266700" indent="-266700">
              <a:buFont typeface="Arial"/>
              <a:buChar char="•"/>
            </a:pPr>
            <a:r>
              <a:rPr lang="en-US" sz="2000" dirty="0" smtClean="0">
                <a:latin typeface="Myriad Pro"/>
                <a:cs typeface="Myriad Pro"/>
              </a:rPr>
              <a:t>Simplicity and clarity</a:t>
            </a:r>
          </a:p>
          <a:p>
            <a:pPr marL="266700" indent="-266700">
              <a:buFont typeface="Arial"/>
              <a:buChar char="•"/>
            </a:pPr>
            <a:r>
              <a:rPr lang="en-US" sz="2000" dirty="0" smtClean="0">
                <a:latin typeface="Myriad Pro"/>
                <a:cs typeface="Myriad Pro"/>
              </a:rPr>
              <a:t>Credibility to Parliament and the wider public</a:t>
            </a:r>
          </a:p>
          <a:p>
            <a:pPr marL="266700" indent="-266700">
              <a:buFont typeface="Arial"/>
              <a:buChar char="•"/>
            </a:pPr>
            <a:r>
              <a:rPr lang="en-US" sz="2000" dirty="0" smtClean="0">
                <a:latin typeface="Myriad Pro"/>
                <a:cs typeface="Myriad Pro"/>
              </a:rPr>
              <a:t>Shared responsibility for outcomes-based performance (with our partners)</a:t>
            </a:r>
          </a:p>
          <a:p>
            <a:pPr marL="266700" indent="-266700">
              <a:buFont typeface="Arial"/>
              <a:buChar char="•"/>
            </a:pPr>
            <a:r>
              <a:rPr lang="en-US" sz="2000" dirty="0" smtClean="0">
                <a:latin typeface="Myriad Pro"/>
                <a:cs typeface="Myriad Pro"/>
              </a:rPr>
              <a:t>Sharpening focus - driving improvement</a:t>
            </a:r>
          </a:p>
          <a:p>
            <a:pPr marL="266700" indent="-266700"/>
            <a:endParaRPr lang="en-US" sz="1400" dirty="0" smtClean="0">
              <a:latin typeface="Myriad Pro"/>
              <a:cs typeface="Myriad Pro"/>
            </a:endParaRPr>
          </a:p>
          <a:p>
            <a:pPr marL="266700" indent="-266700" algn="r"/>
            <a:r>
              <a:rPr lang="en-US" sz="2000" dirty="0" smtClean="0">
                <a:latin typeface="Myriad Pro"/>
                <a:cs typeface="Myriad Pro"/>
              </a:rPr>
              <a:t>(From ‘Scotland Performs’ – 10 guiding principles)</a:t>
            </a:r>
            <a:endParaRPr lang="en-US" sz="2000" dirty="0">
              <a:latin typeface="Myriad Pro"/>
              <a:cs typeface="Myriad Pro"/>
            </a:endParaRPr>
          </a:p>
        </p:txBody>
      </p:sp>
      <p:sp>
        <p:nvSpPr>
          <p:cNvPr id="13" name="Picture Placeholder 2"/>
          <p:cNvSpPr>
            <a:spLocks noGrp="1"/>
          </p:cNvSpPr>
          <p:nvPr/>
        </p:nvSpPr>
        <p:spPr>
          <a:xfrm>
            <a:off x="-526135" y="1384829"/>
            <a:ext cx="5486400" cy="4114800"/>
          </a:xfrm>
          <a:prstGeom prst="rect">
            <a:avLst/>
          </a:prstGeom>
        </p:spPr>
        <p:txBody>
          <a:bodyPr vert="horz" lIns="91440" tIns="45720" rIns="91440" bIns="45720" rtlCol="0">
            <a:normAutofit/>
          </a:bodyPr>
          <a:lstStyle/>
          <a:p>
            <a:endParaRPr lang="en-US" dirty="0"/>
          </a:p>
        </p:txBody>
      </p:sp>
      <p:sp>
        <p:nvSpPr>
          <p:cNvPr id="15" name="Picture Placeholder 2"/>
          <p:cNvSpPr>
            <a:spLocks noGrp="1"/>
          </p:cNvSpPr>
          <p:nvPr/>
        </p:nvSpPr>
        <p:spPr>
          <a:xfrm>
            <a:off x="2771610" y="1941824"/>
            <a:ext cx="5486400" cy="4114800"/>
          </a:xfrm>
          <a:prstGeom prst="rect">
            <a:avLst/>
          </a:prstGeom>
        </p:spPr>
        <p:txBody>
          <a:bodyPr vert="horz" lIns="91440" tIns="45720" rIns="91440" bIns="45720" rtlCol="0">
            <a:normAutofit/>
          </a:bodyPr>
          <a:lstStyle/>
          <a:p>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9794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descr="slide 2.jpg"/>
          <p:cNvPicPr>
            <a:picLocks noChangeAspect="1"/>
          </p:cNvPicPr>
          <p:nvPr/>
        </p:nvPicPr>
        <p:blipFill>
          <a:blip r:embed="rId3">
            <a:alphaModFix amt="20000"/>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415" y="0"/>
            <a:ext cx="9144000" cy="6858000"/>
          </a:xfrm>
          <a:prstGeom prst="rect">
            <a:avLst/>
          </a:prstGeom>
        </p:spPr>
      </p:pic>
      <p:grpSp>
        <p:nvGrpSpPr>
          <p:cNvPr id="2" name="Group 34"/>
          <p:cNvGrpSpPr/>
          <p:nvPr/>
        </p:nvGrpSpPr>
        <p:grpSpPr>
          <a:xfrm>
            <a:off x="114300" y="1384829"/>
            <a:ext cx="8864600" cy="5282671"/>
            <a:chOff x="457200" y="1384829"/>
            <a:chExt cx="9245600" cy="4671795"/>
          </a:xfrm>
        </p:grpSpPr>
        <p:sp>
          <p:nvSpPr>
            <p:cNvPr id="33" name="Connector 32"/>
            <p:cNvSpPr/>
            <p:nvPr/>
          </p:nvSpPr>
          <p:spPr>
            <a:xfrm>
              <a:off x="457200" y="1384829"/>
              <a:ext cx="9245600" cy="4671795"/>
            </a:xfrm>
            <a:prstGeom prst="flowChartConnector">
              <a:avLst/>
            </a:prstGeom>
            <a:solidFill>
              <a:schemeClr val="bg2">
                <a:lumMod val="75000"/>
              </a:schemeClr>
            </a:solidFill>
            <a:ln>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b="1" u="sng" dirty="0" smtClean="0">
                <a:solidFill>
                  <a:srgbClr val="008000"/>
                </a:solidFill>
                <a:latin typeface="Gill Sans MT" pitchFamily="34" charset="0"/>
              </a:endParaRPr>
            </a:p>
          </p:txBody>
        </p:sp>
        <p:sp>
          <p:nvSpPr>
            <p:cNvPr id="34" name="TextBox 33"/>
            <p:cNvSpPr txBox="1"/>
            <p:nvPr/>
          </p:nvSpPr>
          <p:spPr>
            <a:xfrm>
              <a:off x="3662893" y="1438280"/>
              <a:ext cx="2860904" cy="326623"/>
            </a:xfrm>
            <a:prstGeom prst="rect">
              <a:avLst/>
            </a:prstGeom>
            <a:noFill/>
          </p:spPr>
          <p:txBody>
            <a:bodyPr wrap="square" rtlCol="0">
              <a:spAutoFit/>
            </a:bodyPr>
            <a:lstStyle/>
            <a:p>
              <a:pPr algn="ctr"/>
              <a:r>
                <a:rPr lang="en-GB" b="1" u="sng" dirty="0" smtClean="0">
                  <a:solidFill>
                    <a:srgbClr val="008000"/>
                  </a:solidFill>
                  <a:latin typeface="Myriad Pro"/>
                  <a:cs typeface="Myriad Pro"/>
                </a:rPr>
                <a:t>DELIVERY PARTNERS</a:t>
              </a:r>
            </a:p>
          </p:txBody>
        </p:sp>
      </p:grpSp>
      <p:pic>
        <p:nvPicPr>
          <p:cNvPr id="8" name="Picture 7"/>
          <p:cNvPicPr>
            <a:picLocks noChangeAspect="1"/>
          </p:cNvPicPr>
          <p:nvPr/>
        </p:nvPicPr>
        <p:blipFill>
          <a:blip r:embed="rId4">
            <a:alphaModFix amt="15000"/>
          </a:blip>
          <a:stretch>
            <a:fillRect/>
          </a:stretch>
        </p:blipFill>
        <p:spPr>
          <a:xfrm>
            <a:off x="80615" y="2299787"/>
            <a:ext cx="1663700" cy="1003300"/>
          </a:xfrm>
          <a:prstGeom prst="rect">
            <a:avLst/>
          </a:prstGeom>
        </p:spPr>
      </p:pic>
      <p:sp>
        <p:nvSpPr>
          <p:cNvPr id="10" name="TextBox 9"/>
          <p:cNvSpPr txBox="1"/>
          <p:nvPr/>
        </p:nvSpPr>
        <p:spPr>
          <a:xfrm>
            <a:off x="2099734" y="394229"/>
            <a:ext cx="5943600" cy="1471172"/>
          </a:xfrm>
          <a:prstGeom prst="rect">
            <a:avLst/>
          </a:prstGeom>
          <a:noFill/>
        </p:spPr>
        <p:txBody>
          <a:bodyPr wrap="square" rtlCol="0">
            <a:spAutoFit/>
          </a:bodyPr>
          <a:lstStyle/>
          <a:p>
            <a:pPr>
              <a:lnSpc>
                <a:spcPct val="90000"/>
              </a:lnSpc>
            </a:pPr>
            <a:r>
              <a:rPr lang="en-US" sz="2800" dirty="0" smtClean="0">
                <a:solidFill>
                  <a:srgbClr val="FF0000"/>
                </a:solidFill>
                <a:latin typeface="Myriad Pro"/>
                <a:cs typeface="Myriad Pro"/>
              </a:rPr>
              <a:t>Driving performance: Ministries or the centre  of Government?</a:t>
            </a:r>
          </a:p>
          <a:p>
            <a:pPr>
              <a:lnSpc>
                <a:spcPct val="90000"/>
              </a:lnSpc>
            </a:pPr>
            <a:endParaRPr lang="en-US" sz="2800" kern="0" dirty="0" smtClean="0"/>
          </a:p>
          <a:p>
            <a:pPr marL="266700" indent="-266700"/>
            <a:endParaRPr lang="en-US" sz="1400" dirty="0" smtClean="0"/>
          </a:p>
        </p:txBody>
      </p:sp>
      <p:sp>
        <p:nvSpPr>
          <p:cNvPr id="13" name="Picture Placeholder 2"/>
          <p:cNvSpPr>
            <a:spLocks noGrp="1"/>
          </p:cNvSpPr>
          <p:nvPr/>
        </p:nvSpPr>
        <p:spPr>
          <a:xfrm>
            <a:off x="-526135" y="1384829"/>
            <a:ext cx="5486400" cy="4114800"/>
          </a:xfrm>
          <a:prstGeom prst="rect">
            <a:avLst/>
          </a:prstGeom>
        </p:spPr>
        <p:txBody>
          <a:bodyPr vert="horz" lIns="91440" tIns="45720" rIns="91440" bIns="45720" rtlCol="0">
            <a:normAutofit/>
          </a:bodyPr>
          <a:lstStyle/>
          <a:p>
            <a:endParaRPr lang="en-US" dirty="0"/>
          </a:p>
        </p:txBody>
      </p:sp>
      <p:sp>
        <p:nvSpPr>
          <p:cNvPr id="15" name="Picture Placeholder 2"/>
          <p:cNvSpPr>
            <a:spLocks noGrp="1"/>
          </p:cNvSpPr>
          <p:nvPr/>
        </p:nvSpPr>
        <p:spPr>
          <a:xfrm>
            <a:off x="2771610" y="1941824"/>
            <a:ext cx="5486400" cy="4114800"/>
          </a:xfrm>
          <a:prstGeom prst="rect">
            <a:avLst/>
          </a:prstGeom>
        </p:spPr>
        <p:txBody>
          <a:bodyPr vert="horz" lIns="91440" tIns="45720" rIns="91440" bIns="45720" rtlCol="0">
            <a:normAutofit/>
          </a:bodyPr>
          <a:lstStyle/>
          <a:p>
            <a:endParaRPr lang="en-US" dirty="0"/>
          </a:p>
        </p:txBody>
      </p:sp>
      <p:grpSp>
        <p:nvGrpSpPr>
          <p:cNvPr id="3" name="Group 39"/>
          <p:cNvGrpSpPr/>
          <p:nvPr/>
        </p:nvGrpSpPr>
        <p:grpSpPr>
          <a:xfrm>
            <a:off x="1312515" y="2279651"/>
            <a:ext cx="6513695" cy="3424486"/>
            <a:chOff x="1744315" y="1865401"/>
            <a:chExt cx="6513695" cy="3303499"/>
          </a:xfrm>
        </p:grpSpPr>
        <p:sp>
          <p:nvSpPr>
            <p:cNvPr id="41" name="Connector 40"/>
            <p:cNvSpPr/>
            <p:nvPr/>
          </p:nvSpPr>
          <p:spPr>
            <a:xfrm>
              <a:off x="1744315" y="1865401"/>
              <a:ext cx="6513695" cy="3303499"/>
            </a:xfrm>
            <a:prstGeom prst="flowChartConnector">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Box 41"/>
            <p:cNvSpPr txBox="1"/>
            <p:nvPr/>
          </p:nvSpPr>
          <p:spPr>
            <a:xfrm>
              <a:off x="3404361" y="2026221"/>
              <a:ext cx="3162607" cy="369332"/>
            </a:xfrm>
            <a:prstGeom prst="rect">
              <a:avLst/>
            </a:prstGeom>
            <a:noFill/>
          </p:spPr>
          <p:txBody>
            <a:bodyPr wrap="square" rtlCol="0">
              <a:spAutoFit/>
            </a:bodyPr>
            <a:lstStyle/>
            <a:p>
              <a:pPr algn="ctr"/>
              <a:r>
                <a:rPr lang="en-GB" b="1" u="sng" dirty="0" smtClean="0">
                  <a:solidFill>
                    <a:srgbClr val="808080"/>
                  </a:solidFill>
                  <a:latin typeface="Myriad Pro"/>
                  <a:cs typeface="Myriad Pro"/>
                </a:rPr>
                <a:t>CENTRAL GOVERNMENT</a:t>
              </a:r>
            </a:p>
          </p:txBody>
        </p:sp>
      </p:grpSp>
      <p:grpSp>
        <p:nvGrpSpPr>
          <p:cNvPr id="4" name="Group 48"/>
          <p:cNvGrpSpPr/>
          <p:nvPr/>
        </p:nvGrpSpPr>
        <p:grpSpPr>
          <a:xfrm>
            <a:off x="334615" y="1943100"/>
            <a:ext cx="8494895" cy="4324350"/>
            <a:chOff x="334615" y="1943100"/>
            <a:chExt cx="8494895" cy="4324350"/>
          </a:xfrm>
        </p:grpSpPr>
        <p:sp>
          <p:nvSpPr>
            <p:cNvPr id="43" name="Text Box 12"/>
            <p:cNvSpPr txBox="1">
              <a:spLocks noChangeArrowheads="1"/>
            </p:cNvSpPr>
            <p:nvPr/>
          </p:nvSpPr>
          <p:spPr bwMode="auto">
            <a:xfrm>
              <a:off x="1600200" y="1943100"/>
              <a:ext cx="2209800" cy="336550"/>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gradFill rotWithShape="0">
                    <a:gsLst>
                      <a:gs pos="0">
                        <a:srgbClr val="600060"/>
                      </a:gs>
                      <a:gs pos="50000">
                        <a:srgbClr val="FF00FF"/>
                      </a:gs>
                      <a:gs pos="100000">
                        <a:srgbClr val="600060"/>
                      </a:gs>
                    </a:gsLst>
                    <a:lin ang="0" scaled="1"/>
                  </a:gra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38100">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GB" sz="1600" b="1" dirty="0" smtClean="0">
                  <a:solidFill>
                    <a:srgbClr val="FF0000"/>
                  </a:solidFill>
                  <a:latin typeface="Myriad Pro"/>
                  <a:ea typeface="+mn-ea"/>
                  <a:cs typeface="Myriad Pro"/>
                </a:rPr>
                <a:t>Local Authorities</a:t>
              </a:r>
            </a:p>
          </p:txBody>
        </p:sp>
        <p:sp>
          <p:nvSpPr>
            <p:cNvPr id="44" name="Text Box 13"/>
            <p:cNvSpPr txBox="1">
              <a:spLocks noChangeArrowheads="1"/>
            </p:cNvSpPr>
            <p:nvPr/>
          </p:nvSpPr>
          <p:spPr bwMode="auto">
            <a:xfrm>
              <a:off x="7000710" y="4872038"/>
              <a:ext cx="1828800" cy="336550"/>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gradFill rotWithShape="0">
                    <a:gsLst>
                      <a:gs pos="0">
                        <a:srgbClr val="600060"/>
                      </a:gs>
                      <a:gs pos="50000">
                        <a:srgbClr val="FF00FF"/>
                      </a:gs>
                      <a:gs pos="100000">
                        <a:srgbClr val="600060"/>
                      </a:gs>
                    </a:gsLst>
                    <a:lin ang="0" scaled="1"/>
                  </a:gra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38100">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GB" sz="1600" b="1" dirty="0" smtClean="0">
                  <a:solidFill>
                    <a:srgbClr val="000099"/>
                  </a:solidFill>
                  <a:latin typeface="Myriad Pro"/>
                  <a:ea typeface="+mn-ea"/>
                  <a:cs typeface="Myriad Pro"/>
                </a:rPr>
                <a:t>Police Forces</a:t>
              </a:r>
            </a:p>
          </p:txBody>
        </p:sp>
        <p:sp>
          <p:nvSpPr>
            <p:cNvPr id="45" name="Text Box 14"/>
            <p:cNvSpPr txBox="1">
              <a:spLocks noChangeArrowheads="1"/>
            </p:cNvSpPr>
            <p:nvPr/>
          </p:nvSpPr>
          <p:spPr bwMode="auto">
            <a:xfrm>
              <a:off x="5219700" y="1943100"/>
              <a:ext cx="2362200" cy="336550"/>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gradFill rotWithShape="0">
                    <a:gsLst>
                      <a:gs pos="0">
                        <a:srgbClr val="600060"/>
                      </a:gs>
                      <a:gs pos="50000">
                        <a:srgbClr val="FF00FF"/>
                      </a:gs>
                      <a:gs pos="100000">
                        <a:srgbClr val="600060"/>
                      </a:gs>
                    </a:gsLst>
                    <a:lin ang="0" scaled="1"/>
                  </a:gra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38100">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GB" sz="1600" b="1" dirty="0" smtClean="0">
                  <a:solidFill>
                    <a:srgbClr val="000099"/>
                  </a:solidFill>
                  <a:latin typeface="Myriad Pro"/>
                  <a:ea typeface="+mn-ea"/>
                  <a:cs typeface="Myriad Pro"/>
                </a:rPr>
                <a:t>Executive Agencies</a:t>
              </a:r>
            </a:p>
          </p:txBody>
        </p:sp>
        <p:sp>
          <p:nvSpPr>
            <p:cNvPr id="46" name="Text Box 15"/>
            <p:cNvSpPr txBox="1">
              <a:spLocks noChangeArrowheads="1"/>
            </p:cNvSpPr>
            <p:nvPr/>
          </p:nvSpPr>
          <p:spPr bwMode="auto">
            <a:xfrm>
              <a:off x="334615" y="4872038"/>
              <a:ext cx="1828800" cy="336550"/>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gradFill rotWithShape="0">
                    <a:gsLst>
                      <a:gs pos="0">
                        <a:srgbClr val="600060"/>
                      </a:gs>
                      <a:gs pos="50000">
                        <a:srgbClr val="FF00FF"/>
                      </a:gs>
                      <a:gs pos="100000">
                        <a:srgbClr val="600060"/>
                      </a:gs>
                    </a:gsLst>
                    <a:lin ang="0" scaled="1"/>
                  </a:gra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38100">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GB" sz="1600" b="1" dirty="0" smtClean="0">
                  <a:solidFill>
                    <a:srgbClr val="000099"/>
                  </a:solidFill>
                  <a:latin typeface="Myriad Pro"/>
                  <a:ea typeface="+mn-ea"/>
                  <a:cs typeface="Myriad Pro"/>
                </a:rPr>
                <a:t>NHS Trusts</a:t>
              </a:r>
            </a:p>
          </p:txBody>
        </p:sp>
        <p:sp>
          <p:nvSpPr>
            <p:cNvPr id="47" name="Text Box 16"/>
            <p:cNvSpPr txBox="1">
              <a:spLocks noChangeArrowheads="1"/>
            </p:cNvSpPr>
            <p:nvPr/>
          </p:nvSpPr>
          <p:spPr bwMode="auto">
            <a:xfrm>
              <a:off x="3657600" y="5930900"/>
              <a:ext cx="1828800" cy="336550"/>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gradFill rotWithShape="0">
                    <a:gsLst>
                      <a:gs pos="0">
                        <a:srgbClr val="600060"/>
                      </a:gs>
                      <a:gs pos="50000">
                        <a:srgbClr val="FF00FF"/>
                      </a:gs>
                      <a:gs pos="100000">
                        <a:srgbClr val="600060"/>
                      </a:gs>
                    </a:gsLst>
                    <a:lin ang="0" scaled="1"/>
                  </a:gra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38100">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GB" sz="1600" b="1" dirty="0" smtClean="0">
                  <a:solidFill>
                    <a:srgbClr val="000099"/>
                  </a:solidFill>
                  <a:latin typeface="Myriad Pro"/>
                  <a:ea typeface="+mn-ea"/>
                  <a:cs typeface="Myriad Pro"/>
                </a:rPr>
                <a:t>The Third Sector</a:t>
              </a:r>
            </a:p>
          </p:txBody>
        </p:sp>
      </p:grpSp>
      <p:sp>
        <p:nvSpPr>
          <p:cNvPr id="48" name="Connector 47"/>
          <p:cNvSpPr/>
          <p:nvPr/>
        </p:nvSpPr>
        <p:spPr>
          <a:xfrm>
            <a:off x="2606510" y="3430087"/>
            <a:ext cx="3819690" cy="1164138"/>
          </a:xfrm>
          <a:prstGeom prst="flowChartConnector">
            <a:avLst/>
          </a:prstGeom>
          <a:solidFill>
            <a:schemeClr val="bg2">
              <a:lumMod val="75000"/>
            </a:schemeClr>
          </a:solidFill>
          <a:ln>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defRPr/>
            </a:pPr>
            <a:r>
              <a:rPr lang="en-GB" b="1" dirty="0" smtClean="0">
                <a:solidFill>
                  <a:srgbClr val="FF0000"/>
                </a:solidFill>
                <a:latin typeface="Myriad Pro"/>
                <a:cs typeface="Myriad Pro"/>
              </a:rPr>
              <a:t>Downing Street, Cabinet Office and  HM Treasury </a:t>
            </a:r>
          </a:p>
          <a:p>
            <a:pPr algn="ctr">
              <a:defRPr/>
            </a:pPr>
            <a:r>
              <a:rPr lang="en-GB" b="1" dirty="0" smtClean="0">
                <a:solidFill>
                  <a:srgbClr val="FF0000"/>
                </a:solidFill>
                <a:latin typeface="Myriad Pro"/>
                <a:cs typeface="Myriad Pro"/>
              </a:rPr>
              <a:t>(including PMDU/IU)</a:t>
            </a:r>
          </a:p>
        </p:txBody>
      </p:sp>
      <p:grpSp>
        <p:nvGrpSpPr>
          <p:cNvPr id="5" name="Group 55"/>
          <p:cNvGrpSpPr/>
          <p:nvPr/>
        </p:nvGrpSpPr>
        <p:grpSpPr>
          <a:xfrm>
            <a:off x="1689290" y="2946400"/>
            <a:ext cx="5867210" cy="2562225"/>
            <a:chOff x="1689290" y="2946400"/>
            <a:chExt cx="5867210" cy="2562225"/>
          </a:xfrm>
        </p:grpSpPr>
        <p:sp>
          <p:nvSpPr>
            <p:cNvPr id="50" name="Text Box 6"/>
            <p:cNvSpPr txBox="1">
              <a:spLocks noChangeArrowheads="1"/>
            </p:cNvSpPr>
            <p:nvPr/>
          </p:nvSpPr>
          <p:spPr bwMode="auto">
            <a:xfrm>
              <a:off x="1689290" y="3094037"/>
              <a:ext cx="1447800" cy="581025"/>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gradFill rotWithShape="0">
                    <a:gsLst>
                      <a:gs pos="0">
                        <a:srgbClr val="600060"/>
                      </a:gs>
                      <a:gs pos="50000">
                        <a:srgbClr val="FF00FF"/>
                      </a:gs>
                      <a:gs pos="100000">
                        <a:srgbClr val="600060"/>
                      </a:gs>
                    </a:gsLst>
                    <a:lin ang="0" scaled="1"/>
                  </a:gra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38100">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GB" sz="1600" b="1" dirty="0" smtClean="0">
                  <a:solidFill>
                    <a:srgbClr val="808080"/>
                  </a:solidFill>
                  <a:latin typeface="Myriad Pro"/>
                  <a:ea typeface="+mn-ea"/>
                  <a:cs typeface="Myriad Pro"/>
                </a:rPr>
                <a:t>Department of Health</a:t>
              </a:r>
            </a:p>
          </p:txBody>
        </p:sp>
        <p:sp>
          <p:nvSpPr>
            <p:cNvPr id="51" name="Text Box 7"/>
            <p:cNvSpPr txBox="1">
              <a:spLocks noChangeArrowheads="1"/>
            </p:cNvSpPr>
            <p:nvPr/>
          </p:nvSpPr>
          <p:spPr bwMode="auto">
            <a:xfrm>
              <a:off x="3733800" y="2946400"/>
              <a:ext cx="1447800" cy="336550"/>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gradFill rotWithShape="0">
                    <a:gsLst>
                      <a:gs pos="0">
                        <a:srgbClr val="600060"/>
                      </a:gs>
                      <a:gs pos="50000">
                        <a:srgbClr val="FF00FF"/>
                      </a:gs>
                      <a:gs pos="100000">
                        <a:srgbClr val="600060"/>
                      </a:gs>
                    </a:gsLst>
                    <a:lin ang="0" scaled="1"/>
                  </a:gra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38100">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GB" sz="1600" b="1" dirty="0" smtClean="0">
                  <a:solidFill>
                    <a:srgbClr val="808080"/>
                  </a:solidFill>
                  <a:latin typeface="Myriad Pro"/>
                  <a:ea typeface="+mn-ea"/>
                  <a:cs typeface="Myriad Pro"/>
                </a:rPr>
                <a:t>Home Office</a:t>
              </a:r>
            </a:p>
          </p:txBody>
        </p:sp>
        <p:sp>
          <p:nvSpPr>
            <p:cNvPr id="52" name="Text Box 8"/>
            <p:cNvSpPr txBox="1">
              <a:spLocks noChangeArrowheads="1"/>
            </p:cNvSpPr>
            <p:nvPr/>
          </p:nvSpPr>
          <p:spPr bwMode="auto">
            <a:xfrm>
              <a:off x="5972010" y="4581525"/>
              <a:ext cx="1295400" cy="581025"/>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gradFill rotWithShape="0">
                    <a:gsLst>
                      <a:gs pos="0">
                        <a:srgbClr val="600060"/>
                      </a:gs>
                      <a:gs pos="50000">
                        <a:srgbClr val="FF00FF"/>
                      </a:gs>
                      <a:gs pos="100000">
                        <a:srgbClr val="600060"/>
                      </a:gs>
                    </a:gsLst>
                    <a:lin ang="0" scaled="1"/>
                  </a:gra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38100">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GB" sz="1600" b="1" dirty="0" smtClean="0">
                  <a:solidFill>
                    <a:srgbClr val="808080"/>
                  </a:solidFill>
                  <a:latin typeface="Myriad Pro"/>
                  <a:ea typeface="+mn-ea"/>
                  <a:cs typeface="Myriad Pro"/>
                </a:rPr>
                <a:t>Ministry of Defence</a:t>
              </a:r>
            </a:p>
          </p:txBody>
        </p:sp>
        <p:sp>
          <p:nvSpPr>
            <p:cNvPr id="53" name="Text Box 9"/>
            <p:cNvSpPr txBox="1">
              <a:spLocks noChangeArrowheads="1"/>
            </p:cNvSpPr>
            <p:nvPr/>
          </p:nvSpPr>
          <p:spPr bwMode="auto">
            <a:xfrm>
              <a:off x="5651500" y="3061787"/>
              <a:ext cx="1905000" cy="584200"/>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gradFill rotWithShape="0">
                    <a:gsLst>
                      <a:gs pos="0">
                        <a:srgbClr val="600060"/>
                      </a:gs>
                      <a:gs pos="50000">
                        <a:srgbClr val="FF00FF"/>
                      </a:gs>
                      <a:gs pos="100000">
                        <a:srgbClr val="600060"/>
                      </a:gs>
                    </a:gsLst>
                    <a:lin ang="0" scaled="1"/>
                  </a:gra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38100">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GB" sz="1600" b="1" dirty="0" smtClean="0">
                  <a:solidFill>
                    <a:srgbClr val="808080"/>
                  </a:solidFill>
                  <a:latin typeface="Myriad Pro"/>
                  <a:ea typeface="+mn-ea"/>
                  <a:cs typeface="Myriad Pro"/>
                </a:rPr>
                <a:t>Department of Education</a:t>
              </a:r>
            </a:p>
          </p:txBody>
        </p:sp>
        <p:sp>
          <p:nvSpPr>
            <p:cNvPr id="54" name="Text Box 10"/>
            <p:cNvSpPr txBox="1">
              <a:spLocks noChangeArrowheads="1"/>
            </p:cNvSpPr>
            <p:nvPr/>
          </p:nvSpPr>
          <p:spPr bwMode="auto">
            <a:xfrm>
              <a:off x="1693515" y="4460374"/>
              <a:ext cx="1676400" cy="581025"/>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gradFill rotWithShape="0">
                    <a:gsLst>
                      <a:gs pos="0">
                        <a:srgbClr val="600060"/>
                      </a:gs>
                      <a:gs pos="50000">
                        <a:srgbClr val="FF00FF"/>
                      </a:gs>
                      <a:gs pos="100000">
                        <a:srgbClr val="600060"/>
                      </a:gs>
                    </a:gsLst>
                    <a:lin ang="0" scaled="1"/>
                  </a:gra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38100">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GB" sz="1600" b="1" dirty="0" smtClean="0">
                  <a:solidFill>
                    <a:srgbClr val="808080"/>
                  </a:solidFill>
                  <a:latin typeface="Myriad Pro"/>
                  <a:ea typeface="+mn-ea"/>
                  <a:cs typeface="Myriad Pro"/>
                </a:rPr>
                <a:t>Department for Transport</a:t>
              </a:r>
            </a:p>
          </p:txBody>
        </p:sp>
        <p:sp>
          <p:nvSpPr>
            <p:cNvPr id="55" name="Text Box 11"/>
            <p:cNvSpPr txBox="1">
              <a:spLocks noChangeArrowheads="1"/>
            </p:cNvSpPr>
            <p:nvPr/>
          </p:nvSpPr>
          <p:spPr bwMode="auto">
            <a:xfrm>
              <a:off x="3797300" y="4927600"/>
              <a:ext cx="1524000" cy="581025"/>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gradFill rotWithShape="0">
                    <a:gsLst>
                      <a:gs pos="0">
                        <a:srgbClr val="600060"/>
                      </a:gs>
                      <a:gs pos="50000">
                        <a:srgbClr val="FF00FF"/>
                      </a:gs>
                      <a:gs pos="100000">
                        <a:srgbClr val="600060"/>
                      </a:gs>
                    </a:gsLst>
                    <a:lin ang="0" scaled="1"/>
                  </a:gra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38100">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GB" sz="1600" b="1" dirty="0" smtClean="0">
                  <a:solidFill>
                    <a:srgbClr val="808080"/>
                  </a:solidFill>
                  <a:latin typeface="Myriad Pro"/>
                  <a:ea typeface="+mn-ea"/>
                  <a:cs typeface="Myriad Pro"/>
                </a:rPr>
                <a:t>&amp; other departments</a:t>
              </a:r>
            </a:p>
          </p:txBody>
        </p:sp>
      </p:gr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9794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descr="slide 2.jpg"/>
          <p:cNvPicPr>
            <a:picLocks noChangeAspect="1"/>
          </p:cNvPicPr>
          <p:nvPr/>
        </p:nvPicPr>
        <p:blipFill>
          <a:blip r:embed="rId3">
            <a:alphaModFix amt="20000"/>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8573" y="0"/>
            <a:ext cx="9144000" cy="6858000"/>
          </a:xfrm>
          <a:prstGeom prst="rect">
            <a:avLst/>
          </a:prstGeom>
        </p:spPr>
      </p:pic>
      <p:pic>
        <p:nvPicPr>
          <p:cNvPr id="8" name="Picture 7"/>
          <p:cNvPicPr>
            <a:picLocks noChangeAspect="1"/>
          </p:cNvPicPr>
          <p:nvPr/>
        </p:nvPicPr>
        <p:blipFill>
          <a:blip r:embed="rId4">
            <a:alphaModFix amt="15000"/>
          </a:blip>
          <a:stretch>
            <a:fillRect/>
          </a:stretch>
        </p:blipFill>
        <p:spPr>
          <a:xfrm>
            <a:off x="80615" y="2299787"/>
            <a:ext cx="1663700" cy="1003300"/>
          </a:xfrm>
          <a:prstGeom prst="rect">
            <a:avLst/>
          </a:prstGeom>
        </p:spPr>
      </p:pic>
      <p:sp>
        <p:nvSpPr>
          <p:cNvPr id="10" name="TextBox 9"/>
          <p:cNvSpPr txBox="1"/>
          <p:nvPr/>
        </p:nvSpPr>
        <p:spPr>
          <a:xfrm>
            <a:off x="1604914" y="340949"/>
            <a:ext cx="5943600" cy="677621"/>
          </a:xfrm>
          <a:prstGeom prst="rect">
            <a:avLst/>
          </a:prstGeom>
          <a:noFill/>
        </p:spPr>
        <p:txBody>
          <a:bodyPr wrap="square" rtlCol="0">
            <a:spAutoFit/>
          </a:bodyPr>
          <a:lstStyle/>
          <a:p>
            <a:pPr>
              <a:lnSpc>
                <a:spcPct val="90000"/>
              </a:lnSpc>
            </a:pPr>
            <a:r>
              <a:rPr lang="en-US" sz="2800" dirty="0" smtClean="0">
                <a:solidFill>
                  <a:srgbClr val="FF0000"/>
                </a:solidFill>
                <a:latin typeface="Myriad Pro"/>
                <a:cs typeface="Myriad Pro"/>
              </a:rPr>
              <a:t>A framework for managing outcomes:</a:t>
            </a:r>
            <a:endParaRPr lang="en-US" sz="2800" kern="0" dirty="0" smtClean="0"/>
          </a:p>
          <a:p>
            <a:pPr marL="266700" indent="-266700"/>
            <a:endParaRPr lang="en-US" sz="1400" dirty="0" smtClean="0"/>
          </a:p>
        </p:txBody>
      </p:sp>
      <p:sp>
        <p:nvSpPr>
          <p:cNvPr id="13" name="Picture Placeholder 2"/>
          <p:cNvSpPr>
            <a:spLocks noGrp="1"/>
          </p:cNvSpPr>
          <p:nvPr/>
        </p:nvSpPr>
        <p:spPr>
          <a:xfrm>
            <a:off x="-526135" y="1384829"/>
            <a:ext cx="5486400" cy="4114800"/>
          </a:xfrm>
          <a:prstGeom prst="rect">
            <a:avLst/>
          </a:prstGeom>
        </p:spPr>
        <p:txBody>
          <a:bodyPr vert="horz" lIns="91440" tIns="45720" rIns="91440" bIns="45720" rtlCol="0">
            <a:normAutofit/>
          </a:bodyPr>
          <a:lstStyle/>
          <a:p>
            <a:endParaRPr lang="en-US" dirty="0"/>
          </a:p>
        </p:txBody>
      </p:sp>
      <p:sp>
        <p:nvSpPr>
          <p:cNvPr id="15" name="Picture Placeholder 2"/>
          <p:cNvSpPr>
            <a:spLocks noGrp="1"/>
          </p:cNvSpPr>
          <p:nvPr/>
        </p:nvSpPr>
        <p:spPr>
          <a:xfrm>
            <a:off x="2771610" y="1941824"/>
            <a:ext cx="5486400" cy="4114800"/>
          </a:xfrm>
          <a:prstGeom prst="rect">
            <a:avLst/>
          </a:prstGeom>
        </p:spPr>
        <p:txBody>
          <a:bodyPr vert="horz" lIns="91440" tIns="45720" rIns="91440" bIns="45720" rtlCol="0">
            <a:normAutofit/>
          </a:bodyPr>
          <a:lstStyle/>
          <a:p>
            <a:endParaRPr lang="en-US" dirty="0"/>
          </a:p>
        </p:txBody>
      </p:sp>
      <p:sp>
        <p:nvSpPr>
          <p:cNvPr id="32" name="Rectangle 31"/>
          <p:cNvSpPr/>
          <p:nvPr/>
        </p:nvSpPr>
        <p:spPr>
          <a:xfrm>
            <a:off x="552574" y="5706904"/>
            <a:ext cx="8159254" cy="904240"/>
          </a:xfrm>
          <a:prstGeom prst="rect">
            <a:avLst/>
          </a:prstGeom>
          <a:solidFill>
            <a:srgbClr val="660066"/>
          </a:solidFill>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dirty="0">
                <a:solidFill>
                  <a:prstClr val="white"/>
                </a:solidFill>
                <a:latin typeface="Myriad Pro"/>
                <a:cs typeface="Myriad Pro"/>
              </a:rPr>
              <a:t>Outcomes for and with citizens</a:t>
            </a:r>
          </a:p>
        </p:txBody>
      </p:sp>
      <p:grpSp>
        <p:nvGrpSpPr>
          <p:cNvPr id="2" name="Group 32"/>
          <p:cNvGrpSpPr>
            <a:grpSpLocks/>
          </p:cNvGrpSpPr>
          <p:nvPr/>
        </p:nvGrpSpPr>
        <p:grpSpPr bwMode="auto">
          <a:xfrm>
            <a:off x="7100516" y="1074738"/>
            <a:ext cx="1611312" cy="4356100"/>
            <a:chOff x="7380312" y="980728"/>
            <a:chExt cx="1610719" cy="4356571"/>
          </a:xfrm>
        </p:grpSpPr>
        <p:sp>
          <p:nvSpPr>
            <p:cNvPr id="34" name="Rectangle 33"/>
            <p:cNvSpPr/>
            <p:nvPr/>
          </p:nvSpPr>
          <p:spPr>
            <a:xfrm>
              <a:off x="7380312" y="980728"/>
              <a:ext cx="1538392" cy="864096"/>
            </a:xfrm>
            <a:prstGeom prst="rect">
              <a:avLst/>
            </a:prstGeom>
            <a:solidFill>
              <a:srgbClr val="D02528"/>
            </a:solidFill>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1400" dirty="0">
                  <a:solidFill>
                    <a:prstClr val="white"/>
                  </a:solidFill>
                  <a:latin typeface="Myriad Pro"/>
                  <a:cs typeface="Myriad Pro"/>
                </a:rPr>
                <a:t>MONITORING, CAPACITY BUILDING and</a:t>
              </a:r>
            </a:p>
            <a:p>
              <a:pPr algn="ctr">
                <a:defRPr/>
              </a:pPr>
              <a:r>
                <a:rPr lang="en-US" sz="1400" dirty="0">
                  <a:solidFill>
                    <a:prstClr val="white"/>
                  </a:solidFill>
                  <a:latin typeface="Myriad Pro"/>
                  <a:cs typeface="Myriad Pro"/>
                </a:rPr>
                <a:t>INTERVENTION</a:t>
              </a:r>
            </a:p>
          </p:txBody>
        </p:sp>
        <p:sp>
          <p:nvSpPr>
            <p:cNvPr id="35" name="Rectangle 34"/>
            <p:cNvSpPr>
              <a:spLocks noChangeArrowheads="1"/>
            </p:cNvSpPr>
            <p:nvPr/>
          </p:nvSpPr>
          <p:spPr bwMode="auto">
            <a:xfrm>
              <a:off x="7380312" y="1988899"/>
              <a:ext cx="1610719" cy="3348400"/>
            </a:xfrm>
            <a:prstGeom prst="rect">
              <a:avLst/>
            </a:prstGeom>
            <a:gradFill rotWithShape="1">
              <a:gsLst>
                <a:gs pos="0">
                  <a:srgbClr val="F0EAF9"/>
                </a:gs>
                <a:gs pos="64999">
                  <a:srgbClr val="D9CBEE"/>
                </a:gs>
                <a:gs pos="100000">
                  <a:srgbClr val="C9B5E8"/>
                </a:gs>
              </a:gsLst>
              <a:lin ang="5400000" scaled="1"/>
            </a:gradFill>
            <a:ln w="9525">
              <a:solidFill>
                <a:srgbClr val="7D60A0"/>
              </a:solidFill>
              <a:miter lim="800000"/>
              <a:headEnd/>
              <a:tailEnd/>
            </a:ln>
            <a:effectLst>
              <a:outerShdw blurRad="40000" dist="20000" dir="5400000" rotWithShape="0">
                <a:srgbClr val="000000">
                  <a:alpha val="37999"/>
                </a:srgbClr>
              </a:outerShdw>
            </a:effectLst>
          </p:spPr>
          <p:txBody>
            <a:bodyPr anchor="ctr"/>
            <a:lstStyle/>
            <a:p>
              <a:pPr algn="ctr">
                <a:defRPr/>
              </a:pPr>
              <a:endParaRPr lang="en-US" sz="1400" dirty="0">
                <a:solidFill>
                  <a:prstClr val="black"/>
                </a:solidFill>
                <a:latin typeface="Myriad Pro"/>
                <a:ea typeface="ＭＳ Ｐゴシック" charset="0"/>
                <a:cs typeface="Myriad Pro"/>
              </a:endParaRPr>
            </a:p>
            <a:p>
              <a:pPr algn="ctr">
                <a:defRPr/>
              </a:pPr>
              <a:r>
                <a:rPr lang="en-US" sz="1400" dirty="0">
                  <a:solidFill>
                    <a:prstClr val="black"/>
                  </a:solidFill>
                  <a:latin typeface="Myriad Pro"/>
                  <a:ea typeface="ＭＳ Ｐゴシック" charset="0"/>
                  <a:cs typeface="Myriad Pro"/>
                </a:rPr>
                <a:t>CULTURE</a:t>
              </a:r>
            </a:p>
            <a:p>
              <a:pPr marL="171450" indent="-171450">
                <a:buFont typeface="Arial"/>
                <a:buChar char="•"/>
                <a:defRPr/>
              </a:pPr>
              <a:r>
                <a:rPr lang="en-US" sz="1200" dirty="0">
                  <a:solidFill>
                    <a:prstClr val="black"/>
                  </a:solidFill>
                  <a:latin typeface="Myriad Pro"/>
                  <a:ea typeface="ＭＳ Ｐゴシック" charset="0"/>
                  <a:cs typeface="Myriad Pro"/>
                </a:rPr>
                <a:t>Outcomes focus</a:t>
              </a:r>
            </a:p>
            <a:p>
              <a:pPr marL="171450" indent="-171450">
                <a:buFont typeface="Arial"/>
                <a:buChar char="•"/>
                <a:defRPr/>
              </a:pPr>
              <a:r>
                <a:rPr lang="en-US" sz="1200" dirty="0">
                  <a:solidFill>
                    <a:prstClr val="black"/>
                  </a:solidFill>
                  <a:latin typeface="Myriad Pro"/>
                  <a:ea typeface="ＭＳ Ｐゴシック" charset="0"/>
                  <a:cs typeface="Myriad Pro"/>
                </a:rPr>
                <a:t>Data rich</a:t>
              </a:r>
            </a:p>
            <a:p>
              <a:pPr marL="171450" indent="-171450">
                <a:buFont typeface="Arial"/>
                <a:buChar char="•"/>
                <a:defRPr/>
              </a:pPr>
              <a:r>
                <a:rPr lang="en-US" sz="1200" dirty="0">
                  <a:solidFill>
                    <a:prstClr val="black"/>
                  </a:solidFill>
                  <a:latin typeface="Myriad Pro"/>
                  <a:ea typeface="ＭＳ Ｐゴシック" charset="0"/>
                  <a:cs typeface="Myriad Pro"/>
                </a:rPr>
                <a:t>Can do</a:t>
              </a:r>
            </a:p>
            <a:p>
              <a:pPr marL="171450" indent="-171450">
                <a:buFont typeface="Arial"/>
                <a:buChar char="•"/>
                <a:defRPr/>
              </a:pPr>
              <a:r>
                <a:rPr lang="en-US" sz="1200" dirty="0">
                  <a:solidFill>
                    <a:prstClr val="black"/>
                  </a:solidFill>
                  <a:latin typeface="Myriad Pro"/>
                  <a:ea typeface="ＭＳ Ｐゴシック" charset="0"/>
                  <a:cs typeface="Myriad Pro"/>
                </a:rPr>
                <a:t>Real time monitoring</a:t>
              </a:r>
            </a:p>
            <a:p>
              <a:pPr marL="171450" indent="-171450">
                <a:buFont typeface="Arial"/>
                <a:buChar char="•"/>
                <a:defRPr/>
              </a:pPr>
              <a:r>
                <a:rPr lang="en-US" sz="1200" dirty="0">
                  <a:solidFill>
                    <a:prstClr val="black"/>
                  </a:solidFill>
                  <a:latin typeface="Myriad Pro"/>
                  <a:ea typeface="ＭＳ Ｐゴシック" charset="0"/>
                  <a:cs typeface="Myriad Pro"/>
                </a:rPr>
                <a:t>Reform</a:t>
              </a:r>
            </a:p>
            <a:p>
              <a:pPr marL="171450" indent="-171450">
                <a:buFont typeface="Arial"/>
                <a:buChar char="•"/>
                <a:defRPr/>
              </a:pPr>
              <a:endParaRPr lang="en-US" sz="1200" dirty="0">
                <a:solidFill>
                  <a:prstClr val="black"/>
                </a:solidFill>
                <a:latin typeface="Myriad Pro"/>
                <a:ea typeface="ＭＳ Ｐゴシック" charset="0"/>
                <a:cs typeface="Myriad Pro"/>
              </a:endParaRPr>
            </a:p>
            <a:p>
              <a:pPr algn="ctr">
                <a:defRPr/>
              </a:pPr>
              <a:r>
                <a:rPr lang="en-US" sz="1200" dirty="0">
                  <a:solidFill>
                    <a:prstClr val="black"/>
                  </a:solidFill>
                  <a:latin typeface="Myriad Pro"/>
                  <a:ea typeface="ＭＳ Ｐゴシック" charset="0"/>
                  <a:cs typeface="Myriad Pro"/>
                </a:rPr>
                <a:t>SKILLS</a:t>
              </a:r>
            </a:p>
            <a:p>
              <a:pPr marL="171450" indent="-171450">
                <a:buFont typeface="Arial"/>
                <a:buChar char="•"/>
                <a:defRPr/>
              </a:pPr>
              <a:r>
                <a:rPr lang="en-US" sz="1200" dirty="0">
                  <a:solidFill>
                    <a:prstClr val="black"/>
                  </a:solidFill>
                  <a:latin typeface="Myriad Pro"/>
                  <a:ea typeface="ＭＳ Ｐゴシック" charset="0"/>
                  <a:cs typeface="Myriad Pro"/>
                </a:rPr>
                <a:t>Problem solving</a:t>
              </a:r>
            </a:p>
            <a:p>
              <a:pPr marL="171450" indent="-171450">
                <a:buFont typeface="Arial"/>
                <a:buChar char="•"/>
                <a:defRPr/>
              </a:pPr>
              <a:r>
                <a:rPr lang="en-US" sz="1200" dirty="0">
                  <a:solidFill>
                    <a:prstClr val="black"/>
                  </a:solidFill>
                  <a:latin typeface="Myriad Pro"/>
                  <a:ea typeface="ＭＳ Ｐゴシック" charset="0"/>
                  <a:cs typeface="Myriad Pro"/>
                </a:rPr>
                <a:t>Cost benefit analysis</a:t>
              </a:r>
            </a:p>
            <a:p>
              <a:pPr marL="171450" indent="-171450">
                <a:buFont typeface="Arial"/>
                <a:buChar char="•"/>
                <a:defRPr/>
              </a:pPr>
              <a:r>
                <a:rPr lang="en-US" sz="1200" dirty="0">
                  <a:solidFill>
                    <a:prstClr val="black"/>
                  </a:solidFill>
                  <a:latin typeface="Myriad Pro"/>
                  <a:ea typeface="ＭＳ Ｐゴシック" charset="0"/>
                  <a:cs typeface="Myriad Pro"/>
                </a:rPr>
                <a:t>Engagement</a:t>
              </a:r>
            </a:p>
            <a:p>
              <a:pPr marL="171450" indent="-171450">
                <a:buFont typeface="Arial"/>
                <a:buChar char="•"/>
                <a:defRPr/>
              </a:pPr>
              <a:r>
                <a:rPr lang="en-US" sz="1200" dirty="0">
                  <a:solidFill>
                    <a:prstClr val="black"/>
                  </a:solidFill>
                  <a:latin typeface="Myriad Pro"/>
                  <a:ea typeface="ＭＳ Ｐゴシック" charset="0"/>
                  <a:cs typeface="Myriad Pro"/>
                </a:rPr>
                <a:t>Evaluation</a:t>
              </a:r>
            </a:p>
            <a:p>
              <a:pPr marL="171450" indent="-171450">
                <a:buFont typeface="Arial"/>
                <a:buChar char="•"/>
                <a:defRPr/>
              </a:pPr>
              <a:endParaRPr lang="en-US" sz="1200" dirty="0">
                <a:solidFill>
                  <a:prstClr val="black"/>
                </a:solidFill>
                <a:latin typeface="Myriad Pro"/>
                <a:ea typeface="ＭＳ Ｐゴシック" charset="0"/>
                <a:cs typeface="Myriad Pro"/>
              </a:endParaRPr>
            </a:p>
            <a:p>
              <a:pPr algn="ctr">
                <a:defRPr/>
              </a:pPr>
              <a:r>
                <a:rPr lang="en-US" sz="1200" dirty="0">
                  <a:solidFill>
                    <a:prstClr val="black"/>
                  </a:solidFill>
                  <a:latin typeface="Myriad Pro"/>
                  <a:ea typeface="ＭＳ Ｐゴシック" charset="0"/>
                  <a:cs typeface="Myriad Pro"/>
                </a:rPr>
                <a:t>ACTION</a:t>
              </a:r>
            </a:p>
            <a:p>
              <a:pPr algn="ctr">
                <a:defRPr/>
              </a:pPr>
              <a:r>
                <a:rPr lang="en-US" sz="1200" dirty="0">
                  <a:solidFill>
                    <a:prstClr val="black"/>
                  </a:solidFill>
                  <a:latin typeface="Myriad Pro"/>
                  <a:ea typeface="ＭＳ Ｐゴシック" charset="0"/>
                  <a:cs typeface="Myriad Pro"/>
                </a:rPr>
                <a:t>When off track</a:t>
              </a:r>
            </a:p>
            <a:p>
              <a:pPr algn="ctr">
                <a:defRPr/>
              </a:pPr>
              <a:endParaRPr lang="en-US" sz="1200" dirty="0">
                <a:solidFill>
                  <a:prstClr val="black"/>
                </a:solidFill>
                <a:latin typeface="Myriad Pro"/>
                <a:ea typeface="ＭＳ Ｐゴシック" charset="0"/>
                <a:cs typeface="Myriad Pro"/>
              </a:endParaRPr>
            </a:p>
            <a:p>
              <a:pPr algn="ctr">
                <a:defRPr/>
              </a:pPr>
              <a:endParaRPr lang="en-US" sz="1200" dirty="0">
                <a:solidFill>
                  <a:prstClr val="black"/>
                </a:solidFill>
                <a:latin typeface="Myriad Pro"/>
                <a:ea typeface="ＭＳ Ｐゴシック" charset="0"/>
                <a:cs typeface="Myriad Pro"/>
              </a:endParaRPr>
            </a:p>
          </p:txBody>
        </p:sp>
      </p:grpSp>
      <p:grpSp>
        <p:nvGrpSpPr>
          <p:cNvPr id="3" name="Group 35"/>
          <p:cNvGrpSpPr>
            <a:grpSpLocks/>
          </p:cNvGrpSpPr>
          <p:nvPr/>
        </p:nvGrpSpPr>
        <p:grpSpPr bwMode="auto">
          <a:xfrm>
            <a:off x="496889" y="1074738"/>
            <a:ext cx="1602845" cy="4281487"/>
            <a:chOff x="173038" y="951880"/>
            <a:chExt cx="1449511" cy="4281835"/>
          </a:xfrm>
        </p:grpSpPr>
        <p:sp>
          <p:nvSpPr>
            <p:cNvPr id="37" name="Rectangle 36"/>
            <p:cNvSpPr>
              <a:spLocks noChangeArrowheads="1"/>
            </p:cNvSpPr>
            <p:nvPr/>
          </p:nvSpPr>
          <p:spPr bwMode="auto">
            <a:xfrm>
              <a:off x="179389" y="951880"/>
              <a:ext cx="1443160" cy="639814"/>
            </a:xfrm>
            <a:prstGeom prst="rect">
              <a:avLst/>
            </a:prstGeom>
            <a:gradFill rotWithShape="1">
              <a:gsLst>
                <a:gs pos="0">
                  <a:srgbClr val="9CC746"/>
                </a:gs>
                <a:gs pos="20000">
                  <a:srgbClr val="9BC348"/>
                </a:gs>
                <a:gs pos="100000">
                  <a:srgbClr val="769535"/>
                </a:gs>
              </a:gsLst>
              <a:lin ang="5400000"/>
            </a:gradFill>
            <a:ln w="9525">
              <a:solidFill>
                <a:srgbClr val="98B954"/>
              </a:solidFill>
              <a:miter lim="800000"/>
              <a:headEnd/>
              <a:tailEnd/>
            </a:ln>
            <a:effectLst>
              <a:outerShdw blurRad="40000" dist="23000" dir="5400000" rotWithShape="0">
                <a:srgbClr val="000000">
                  <a:alpha val="34998"/>
                </a:srgbClr>
              </a:outerShdw>
            </a:effectLst>
          </p:spPr>
          <p:txBody>
            <a:bodyPr anchor="ctr"/>
            <a:lstStyle/>
            <a:p>
              <a:pPr algn="ctr">
                <a:defRPr/>
              </a:pPr>
              <a:r>
                <a:rPr lang="en-US" sz="1400" dirty="0">
                  <a:solidFill>
                    <a:prstClr val="black"/>
                  </a:solidFill>
                  <a:latin typeface="Myriad Pro"/>
                  <a:ea typeface="ＭＳ Ｐゴシック" charset="0"/>
                  <a:cs typeface="Myriad Pro"/>
                </a:rPr>
                <a:t>ACCOUNTABILITY</a:t>
              </a:r>
            </a:p>
            <a:p>
              <a:pPr algn="ctr">
                <a:defRPr/>
              </a:pPr>
              <a:r>
                <a:rPr lang="en-US" sz="1400" dirty="0">
                  <a:solidFill>
                    <a:prstClr val="black"/>
                  </a:solidFill>
                  <a:latin typeface="Myriad Pro"/>
                  <a:ea typeface="ＭＳ Ｐゴシック" charset="0"/>
                  <a:cs typeface="Myriad Pro"/>
                </a:rPr>
                <a:t>with consequences</a:t>
              </a:r>
            </a:p>
          </p:txBody>
        </p:sp>
        <p:sp>
          <p:nvSpPr>
            <p:cNvPr id="38" name="Rectangle 37"/>
            <p:cNvSpPr>
              <a:spLocks noChangeArrowheads="1"/>
            </p:cNvSpPr>
            <p:nvPr/>
          </p:nvSpPr>
          <p:spPr bwMode="auto">
            <a:xfrm>
              <a:off x="179389" y="2320416"/>
              <a:ext cx="1443160" cy="436597"/>
            </a:xfrm>
            <a:prstGeom prst="rect">
              <a:avLst/>
            </a:prstGeom>
            <a:gradFill rotWithShape="1">
              <a:gsLst>
                <a:gs pos="0">
                  <a:srgbClr val="9CC746"/>
                </a:gs>
                <a:gs pos="20000">
                  <a:srgbClr val="9BC348"/>
                </a:gs>
                <a:gs pos="100000">
                  <a:srgbClr val="769535"/>
                </a:gs>
              </a:gsLst>
              <a:lin ang="5400000"/>
            </a:gradFill>
            <a:ln w="9525">
              <a:solidFill>
                <a:srgbClr val="98B954"/>
              </a:solidFill>
              <a:miter lim="800000"/>
              <a:headEnd/>
              <a:tailEnd/>
            </a:ln>
            <a:effectLst>
              <a:outerShdw blurRad="40000" dist="23000" dir="5400000" rotWithShape="0">
                <a:srgbClr val="000000">
                  <a:alpha val="34998"/>
                </a:srgbClr>
              </a:outerShdw>
            </a:effectLst>
          </p:spPr>
          <p:txBody>
            <a:bodyPr anchor="ctr"/>
            <a:lstStyle/>
            <a:p>
              <a:pPr algn="ctr">
                <a:defRPr/>
              </a:pPr>
              <a:r>
                <a:rPr lang="en-US" sz="1400" dirty="0">
                  <a:solidFill>
                    <a:srgbClr val="000000"/>
                  </a:solidFill>
                  <a:latin typeface="Myriad Pro"/>
                  <a:ea typeface="ＭＳ Ｐゴシック" charset="0"/>
                  <a:cs typeface="Myriad Pro"/>
                </a:rPr>
                <a:t>To President/Prime Minister</a:t>
              </a:r>
            </a:p>
          </p:txBody>
        </p:sp>
        <p:sp>
          <p:nvSpPr>
            <p:cNvPr id="39" name="Rectangle 38"/>
            <p:cNvSpPr>
              <a:spLocks noChangeArrowheads="1"/>
            </p:cNvSpPr>
            <p:nvPr/>
          </p:nvSpPr>
          <p:spPr bwMode="auto">
            <a:xfrm>
              <a:off x="179389" y="1744106"/>
              <a:ext cx="1443160" cy="438186"/>
            </a:xfrm>
            <a:prstGeom prst="rect">
              <a:avLst/>
            </a:prstGeom>
            <a:gradFill rotWithShape="1">
              <a:gsLst>
                <a:gs pos="0">
                  <a:srgbClr val="9CC746"/>
                </a:gs>
                <a:gs pos="20000">
                  <a:srgbClr val="9BC348"/>
                </a:gs>
                <a:gs pos="100000">
                  <a:srgbClr val="769535"/>
                </a:gs>
              </a:gsLst>
              <a:lin ang="5400000"/>
            </a:gradFill>
            <a:ln w="9525">
              <a:solidFill>
                <a:srgbClr val="98B954"/>
              </a:solidFill>
              <a:miter lim="800000"/>
              <a:headEnd/>
              <a:tailEnd/>
            </a:ln>
            <a:effectLst>
              <a:outerShdw blurRad="40000" dist="23000" dir="5400000" rotWithShape="0">
                <a:srgbClr val="000000">
                  <a:alpha val="34998"/>
                </a:srgbClr>
              </a:outerShdw>
            </a:effectLst>
          </p:spPr>
          <p:txBody>
            <a:bodyPr anchor="ctr"/>
            <a:lstStyle/>
            <a:p>
              <a:pPr algn="ctr">
                <a:defRPr/>
              </a:pPr>
              <a:r>
                <a:rPr lang="en-US" sz="1400" dirty="0">
                  <a:solidFill>
                    <a:srgbClr val="000000"/>
                  </a:solidFill>
                  <a:latin typeface="Myriad Pro"/>
                  <a:ea typeface="ＭＳ Ｐゴシック" charset="0"/>
                  <a:cs typeface="Myriad Pro"/>
                </a:rPr>
                <a:t>To Parliament</a:t>
              </a:r>
            </a:p>
          </p:txBody>
        </p:sp>
        <p:sp>
          <p:nvSpPr>
            <p:cNvPr id="40" name="Rectangle 39"/>
            <p:cNvSpPr>
              <a:spLocks noChangeArrowheads="1"/>
            </p:cNvSpPr>
            <p:nvPr/>
          </p:nvSpPr>
          <p:spPr bwMode="auto">
            <a:xfrm>
              <a:off x="173038" y="3506375"/>
              <a:ext cx="1443160" cy="436598"/>
            </a:xfrm>
            <a:prstGeom prst="rect">
              <a:avLst/>
            </a:prstGeom>
            <a:gradFill rotWithShape="1">
              <a:gsLst>
                <a:gs pos="0">
                  <a:srgbClr val="9CC746"/>
                </a:gs>
                <a:gs pos="20000">
                  <a:srgbClr val="9BC348"/>
                </a:gs>
                <a:gs pos="100000">
                  <a:srgbClr val="769535"/>
                </a:gs>
              </a:gsLst>
              <a:lin ang="5400000"/>
            </a:gradFill>
            <a:ln w="9525">
              <a:solidFill>
                <a:srgbClr val="98B954"/>
              </a:solidFill>
              <a:miter lim="800000"/>
              <a:headEnd/>
              <a:tailEnd/>
            </a:ln>
            <a:effectLst>
              <a:outerShdw blurRad="40000" dist="23000" dir="5400000" rotWithShape="0">
                <a:srgbClr val="000000">
                  <a:alpha val="34998"/>
                </a:srgbClr>
              </a:outerShdw>
            </a:effectLst>
          </p:spPr>
          <p:txBody>
            <a:bodyPr anchor="ctr"/>
            <a:lstStyle/>
            <a:p>
              <a:pPr algn="ctr">
                <a:defRPr/>
              </a:pPr>
              <a:r>
                <a:rPr lang="en-US" sz="1400" dirty="0">
                  <a:solidFill>
                    <a:srgbClr val="000000"/>
                  </a:solidFill>
                  <a:latin typeface="Myriad Pro"/>
                  <a:ea typeface="ＭＳ Ｐゴシック" charset="0"/>
                  <a:cs typeface="Myriad Pro"/>
                </a:rPr>
                <a:t>By Institution</a:t>
              </a:r>
            </a:p>
            <a:p>
              <a:pPr algn="ctr">
                <a:defRPr/>
              </a:pPr>
              <a:r>
                <a:rPr lang="en-US" sz="1400" dirty="0">
                  <a:solidFill>
                    <a:srgbClr val="000000"/>
                  </a:solidFill>
                  <a:latin typeface="Myriad Pro"/>
                  <a:ea typeface="ＭＳ Ｐゴシック" charset="0"/>
                  <a:cs typeface="Myriad Pro"/>
                </a:rPr>
                <a:t>By Individual</a:t>
              </a:r>
            </a:p>
          </p:txBody>
        </p:sp>
        <p:sp>
          <p:nvSpPr>
            <p:cNvPr id="41" name="Rectangle 40"/>
            <p:cNvSpPr>
              <a:spLocks noChangeArrowheads="1"/>
            </p:cNvSpPr>
            <p:nvPr/>
          </p:nvSpPr>
          <p:spPr bwMode="auto">
            <a:xfrm>
              <a:off x="173038" y="4797118"/>
              <a:ext cx="1443160" cy="436597"/>
            </a:xfrm>
            <a:prstGeom prst="rect">
              <a:avLst/>
            </a:prstGeom>
            <a:gradFill rotWithShape="1">
              <a:gsLst>
                <a:gs pos="0">
                  <a:srgbClr val="9CC746"/>
                </a:gs>
                <a:gs pos="20000">
                  <a:srgbClr val="9BC348"/>
                </a:gs>
                <a:gs pos="100000">
                  <a:srgbClr val="769535"/>
                </a:gs>
              </a:gsLst>
              <a:lin ang="5400000"/>
            </a:gradFill>
            <a:ln w="9525">
              <a:solidFill>
                <a:srgbClr val="98B954"/>
              </a:solidFill>
              <a:miter lim="800000"/>
              <a:headEnd/>
              <a:tailEnd/>
            </a:ln>
            <a:effectLst>
              <a:outerShdw blurRad="40000" dist="23000" dir="5400000" rotWithShape="0">
                <a:srgbClr val="000000">
                  <a:alpha val="34998"/>
                </a:srgbClr>
              </a:outerShdw>
            </a:effectLst>
          </p:spPr>
          <p:txBody>
            <a:bodyPr anchor="ctr"/>
            <a:lstStyle/>
            <a:p>
              <a:pPr algn="ctr">
                <a:defRPr/>
              </a:pPr>
              <a:r>
                <a:rPr lang="en-US" sz="1400" dirty="0">
                  <a:solidFill>
                    <a:srgbClr val="000000"/>
                  </a:solidFill>
                  <a:latin typeface="Myriad Pro"/>
                  <a:ea typeface="ＭＳ Ｐゴシック" charset="0"/>
                  <a:cs typeface="Myriad Pro"/>
                </a:rPr>
                <a:t>By Institution</a:t>
              </a:r>
            </a:p>
            <a:p>
              <a:pPr algn="ctr">
                <a:defRPr/>
              </a:pPr>
              <a:r>
                <a:rPr lang="en-US" sz="1400" dirty="0">
                  <a:solidFill>
                    <a:srgbClr val="000000"/>
                  </a:solidFill>
                  <a:latin typeface="Myriad Pro"/>
                  <a:ea typeface="ＭＳ Ｐゴシック" charset="0"/>
                  <a:cs typeface="Myriad Pro"/>
                </a:rPr>
                <a:t>By Individual</a:t>
              </a:r>
            </a:p>
          </p:txBody>
        </p:sp>
      </p:grpSp>
      <p:grpSp>
        <p:nvGrpSpPr>
          <p:cNvPr id="4" name="Group 41"/>
          <p:cNvGrpSpPr>
            <a:grpSpLocks/>
          </p:cNvGrpSpPr>
          <p:nvPr/>
        </p:nvGrpSpPr>
        <p:grpSpPr bwMode="auto">
          <a:xfrm>
            <a:off x="5348655" y="1094584"/>
            <a:ext cx="1657350" cy="3676850"/>
            <a:chOff x="5054145" y="971996"/>
            <a:chExt cx="1656184" cy="3677974"/>
          </a:xfrm>
        </p:grpSpPr>
        <p:sp>
          <p:nvSpPr>
            <p:cNvPr id="43" name="Rectangle 42"/>
            <p:cNvSpPr/>
            <p:nvPr/>
          </p:nvSpPr>
          <p:spPr>
            <a:xfrm>
              <a:off x="5054145" y="971996"/>
              <a:ext cx="1656184" cy="792088"/>
            </a:xfrm>
            <a:prstGeom prst="rect">
              <a:avLst/>
            </a:prstGeom>
            <a:solidFill>
              <a:srgbClr val="EFE1A2"/>
            </a:solidFill>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sz="1400" dirty="0">
                <a:solidFill>
                  <a:prstClr val="white"/>
                </a:solidFill>
                <a:latin typeface="Myriad Pro"/>
                <a:cs typeface="Myriad Pro"/>
              </a:endParaRPr>
            </a:p>
            <a:p>
              <a:pPr algn="ctr">
                <a:defRPr/>
              </a:pPr>
              <a:r>
                <a:rPr lang="en-US" sz="1400" dirty="0">
                  <a:solidFill>
                    <a:schemeClr val="tx1"/>
                  </a:solidFill>
                  <a:latin typeface="Myriad Pro"/>
                  <a:cs typeface="Myriad Pro"/>
                </a:rPr>
                <a:t>BUDGETING FOR</a:t>
              </a:r>
            </a:p>
            <a:p>
              <a:pPr algn="ctr">
                <a:defRPr/>
              </a:pPr>
              <a:r>
                <a:rPr lang="en-US" sz="1400" dirty="0">
                  <a:solidFill>
                    <a:schemeClr val="tx1"/>
                  </a:solidFill>
                  <a:latin typeface="Myriad Pro"/>
                  <a:cs typeface="Myriad Pro"/>
                </a:rPr>
                <a:t>RESULTS</a:t>
              </a:r>
            </a:p>
            <a:p>
              <a:pPr algn="ctr">
                <a:defRPr/>
              </a:pPr>
              <a:r>
                <a:rPr lang="en-US" sz="1400" dirty="0">
                  <a:solidFill>
                    <a:schemeClr val="tx1"/>
                  </a:solidFill>
                  <a:latin typeface="Myriad Pro"/>
                  <a:cs typeface="Myriad Pro"/>
                </a:rPr>
                <a:t>(multiple years)</a:t>
              </a:r>
            </a:p>
            <a:p>
              <a:pPr algn="ctr">
                <a:defRPr/>
              </a:pPr>
              <a:endParaRPr lang="en-US" dirty="0">
                <a:solidFill>
                  <a:schemeClr val="tx1"/>
                </a:solidFill>
                <a:latin typeface="Myriad Pro"/>
                <a:cs typeface="Myriad Pro"/>
              </a:endParaRPr>
            </a:p>
          </p:txBody>
        </p:sp>
        <p:sp>
          <p:nvSpPr>
            <p:cNvPr id="44" name="Rectangle 43"/>
            <p:cNvSpPr>
              <a:spLocks noChangeArrowheads="1"/>
            </p:cNvSpPr>
            <p:nvPr/>
          </p:nvSpPr>
          <p:spPr bwMode="auto">
            <a:xfrm>
              <a:off x="5054145" y="2941298"/>
              <a:ext cx="1627629" cy="1708672"/>
            </a:xfrm>
            <a:prstGeom prst="rect">
              <a:avLst/>
            </a:prstGeom>
            <a:gradFill rotWithShape="1">
              <a:gsLst>
                <a:gs pos="0">
                  <a:srgbClr val="FFE5E5"/>
                </a:gs>
                <a:gs pos="64999">
                  <a:srgbClr val="FFBEBD"/>
                </a:gs>
                <a:gs pos="100000">
                  <a:srgbClr val="FFA2A1"/>
                </a:gs>
              </a:gsLst>
              <a:lin ang="5400000" scaled="1"/>
            </a:gradFill>
            <a:ln w="9525">
              <a:solidFill>
                <a:srgbClr val="BE4B48"/>
              </a:solidFill>
              <a:miter lim="800000"/>
              <a:headEnd/>
              <a:tailEnd/>
            </a:ln>
            <a:effectLst>
              <a:outerShdw blurRad="40000" dist="20000" dir="5400000" rotWithShape="0">
                <a:srgbClr val="000000">
                  <a:alpha val="37999"/>
                </a:srgbClr>
              </a:outerShdw>
            </a:effectLst>
          </p:spPr>
          <p:txBody>
            <a:bodyPr anchor="ctr"/>
            <a:lstStyle/>
            <a:p>
              <a:pPr algn="ctr">
                <a:defRPr/>
              </a:pPr>
              <a:r>
                <a:rPr lang="en-US" sz="1400" dirty="0">
                  <a:solidFill>
                    <a:srgbClr val="000000"/>
                  </a:solidFill>
                  <a:latin typeface="Myriad Pro"/>
                  <a:cs typeface="Myriad Pro"/>
                </a:rPr>
                <a:t>Programme budgets against results</a:t>
              </a:r>
              <a:endParaRPr lang="en-US" sz="1400" dirty="0" smtClean="0">
                <a:solidFill>
                  <a:srgbClr val="000000"/>
                </a:solidFill>
                <a:latin typeface="Myriad Pro"/>
                <a:cs typeface="Myriad Pro"/>
              </a:endParaRPr>
            </a:p>
            <a:p>
              <a:pPr algn="ctr">
                <a:defRPr/>
              </a:pPr>
              <a:r>
                <a:rPr lang="en-US" sz="1400" dirty="0" smtClean="0">
                  <a:solidFill>
                    <a:srgbClr val="000000"/>
                  </a:solidFill>
                  <a:latin typeface="Myriad Pro"/>
                  <a:cs typeface="Myriad Pro"/>
                </a:rPr>
                <a:t>Unit costing</a:t>
              </a:r>
            </a:p>
            <a:p>
              <a:pPr algn="ctr">
                <a:defRPr/>
              </a:pPr>
              <a:r>
                <a:rPr lang="en-US" sz="1400" dirty="0" smtClean="0">
                  <a:solidFill>
                    <a:srgbClr val="000000"/>
                  </a:solidFill>
                  <a:latin typeface="Myriad Pro"/>
                  <a:cs typeface="Myriad Pro"/>
                </a:rPr>
                <a:t>Monitoring</a:t>
              </a:r>
              <a:endParaRPr lang="en-US" sz="1400" dirty="0">
                <a:solidFill>
                  <a:srgbClr val="000000"/>
                </a:solidFill>
                <a:latin typeface="Myriad Pro"/>
                <a:cs typeface="Myriad Pro"/>
              </a:endParaRPr>
            </a:p>
            <a:p>
              <a:pPr algn="ctr">
                <a:defRPr/>
              </a:pPr>
              <a:r>
                <a:rPr lang="en-US" sz="1400" dirty="0">
                  <a:solidFill>
                    <a:srgbClr val="000000"/>
                  </a:solidFill>
                  <a:latin typeface="Myriad Pro"/>
                  <a:cs typeface="Myriad Pro"/>
                </a:rPr>
                <a:t>Efficiency</a:t>
              </a:r>
            </a:p>
            <a:p>
              <a:pPr algn="ctr">
                <a:defRPr/>
              </a:pPr>
              <a:r>
                <a:rPr lang="en-US" sz="1400" dirty="0">
                  <a:solidFill>
                    <a:srgbClr val="000000"/>
                  </a:solidFill>
                  <a:latin typeface="Myriad Pro"/>
                  <a:cs typeface="Myriad Pro"/>
                </a:rPr>
                <a:t>Joint procurement</a:t>
              </a:r>
            </a:p>
            <a:p>
              <a:pPr algn="ctr">
                <a:defRPr/>
              </a:pPr>
              <a:r>
                <a:rPr lang="en-US" sz="1400" dirty="0">
                  <a:solidFill>
                    <a:srgbClr val="000000"/>
                  </a:solidFill>
                  <a:latin typeface="Myriad Pro"/>
                  <a:cs typeface="Myriad Pro"/>
                </a:rPr>
                <a:t>…….</a:t>
              </a:r>
            </a:p>
          </p:txBody>
        </p:sp>
      </p:grpSp>
      <p:grpSp>
        <p:nvGrpSpPr>
          <p:cNvPr id="5" name="Group 44"/>
          <p:cNvGrpSpPr>
            <a:grpSpLocks/>
          </p:cNvGrpSpPr>
          <p:nvPr/>
        </p:nvGrpSpPr>
        <p:grpSpPr bwMode="auto">
          <a:xfrm>
            <a:off x="2232025" y="1065213"/>
            <a:ext cx="2952750" cy="4303713"/>
            <a:chOff x="2123728" y="942628"/>
            <a:chExt cx="2952328" cy="4303589"/>
          </a:xfrm>
        </p:grpSpPr>
        <p:sp>
          <p:nvSpPr>
            <p:cNvPr id="46" name="Rectangle 45"/>
            <p:cNvSpPr>
              <a:spLocks noChangeArrowheads="1"/>
            </p:cNvSpPr>
            <p:nvPr/>
          </p:nvSpPr>
          <p:spPr bwMode="auto">
            <a:xfrm>
              <a:off x="2720543" y="942628"/>
              <a:ext cx="2088851" cy="792139"/>
            </a:xfrm>
            <a:prstGeom prst="rect">
              <a:avLst/>
            </a:prstGeom>
            <a:gradFill rotWithShape="1">
              <a:gsLst>
                <a:gs pos="0">
                  <a:srgbClr val="3A7CCB"/>
                </a:gs>
                <a:gs pos="20000">
                  <a:srgbClr val="3C7BC7"/>
                </a:gs>
                <a:gs pos="100000">
                  <a:srgbClr val="2C5D98"/>
                </a:gs>
              </a:gsLst>
              <a:lin ang="5400000"/>
            </a:gradFill>
            <a:ln w="9525">
              <a:solidFill>
                <a:srgbClr val="4A7EBB"/>
              </a:solidFill>
              <a:miter lim="800000"/>
              <a:headEnd/>
              <a:tailEnd/>
            </a:ln>
            <a:effectLst>
              <a:outerShdw blurRad="40000" dist="23000" dir="5400000" rotWithShape="0">
                <a:srgbClr val="000000">
                  <a:alpha val="34998"/>
                </a:srgbClr>
              </a:outerShdw>
            </a:effectLst>
          </p:spPr>
          <p:txBody>
            <a:bodyPr anchor="ctr"/>
            <a:lstStyle/>
            <a:p>
              <a:pPr algn="ctr">
                <a:defRPr/>
              </a:pPr>
              <a:r>
                <a:rPr lang="en-US" sz="1600" dirty="0">
                  <a:solidFill>
                    <a:prstClr val="white"/>
                  </a:solidFill>
                  <a:latin typeface="Myriad Pro"/>
                  <a:ea typeface="ＭＳ Ｐゴシック" charset="0"/>
                  <a:cs typeface="Myriad Pro"/>
                </a:rPr>
                <a:t>Government  Strategy</a:t>
              </a:r>
            </a:p>
            <a:p>
              <a:pPr algn="ctr">
                <a:defRPr/>
              </a:pPr>
              <a:r>
                <a:rPr lang="en-US" sz="1600" dirty="0">
                  <a:solidFill>
                    <a:prstClr val="white"/>
                  </a:solidFill>
                  <a:latin typeface="Myriad Pro"/>
                  <a:ea typeface="ＭＳ Ｐゴシック" charset="0"/>
                  <a:cs typeface="Myriad Pro"/>
                </a:rPr>
                <a:t>Goals/Ambitions</a:t>
              </a:r>
            </a:p>
            <a:p>
              <a:pPr algn="ctr">
                <a:defRPr/>
              </a:pPr>
              <a:r>
                <a:rPr lang="en-US" sz="1400" dirty="0">
                  <a:solidFill>
                    <a:prstClr val="white"/>
                  </a:solidFill>
                  <a:latin typeface="Myriad Pro"/>
                  <a:ea typeface="ＭＳ Ｐゴシック" charset="0"/>
                  <a:cs typeface="Myriad Pro"/>
                </a:rPr>
                <a:t>For parliamentary period</a:t>
              </a:r>
            </a:p>
          </p:txBody>
        </p:sp>
        <p:graphicFrame>
          <p:nvGraphicFramePr>
            <p:cNvPr id="47" name="Diagram 46"/>
            <p:cNvGraphicFramePr/>
            <p:nvPr/>
          </p:nvGraphicFramePr>
          <p:xfrm>
            <a:off x="2699792" y="1844824"/>
            <a:ext cx="2092960" cy="630808"/>
          </p:xfrm>
          <a:graphic>
            <a:graphicData uri="http://schemas.openxmlformats.org/drawingml/2006/diagram">
              <a:relIds xmlns:dgm="http://schemas.openxmlformats.org/drawingml/2006/diagram" xmlns:r="http://schemas.openxmlformats.org/officeDocument/2006/relationships" r:dm="rId5" r:lo="rId6" r:qs="rId7" r:cs="rId8"/>
            </a:graphicData>
          </a:graphic>
        </p:graphicFrame>
        <p:graphicFrame>
          <p:nvGraphicFramePr>
            <p:cNvPr id="48" name="Diagram 47"/>
            <p:cNvGraphicFramePr/>
            <p:nvPr/>
          </p:nvGraphicFramePr>
          <p:xfrm>
            <a:off x="3373798" y="2901021"/>
            <a:ext cx="1691764" cy="970524"/>
          </p:xfrm>
          <a:graphic>
            <a:graphicData uri="http://schemas.openxmlformats.org/drawingml/2006/diagram">
              <a:relIds xmlns:dgm="http://schemas.openxmlformats.org/drawingml/2006/diagram" xmlns:r="http://schemas.openxmlformats.org/officeDocument/2006/relationships" r:dm="rId10" r:lo="rId11" r:qs="rId12" r:cs="rId13"/>
            </a:graphicData>
          </a:graphic>
        </p:graphicFrame>
        <p:sp>
          <p:nvSpPr>
            <p:cNvPr id="49" name="Rectangle 48"/>
            <p:cNvSpPr>
              <a:spLocks noChangeArrowheads="1"/>
            </p:cNvSpPr>
            <p:nvPr/>
          </p:nvSpPr>
          <p:spPr bwMode="auto">
            <a:xfrm>
              <a:off x="3347516" y="2565008"/>
              <a:ext cx="1696794" cy="242880"/>
            </a:xfrm>
            <a:prstGeom prst="rect">
              <a:avLst/>
            </a:prstGeom>
            <a:gradFill rotWithShape="1">
              <a:gsLst>
                <a:gs pos="0">
                  <a:srgbClr val="E5EEFF"/>
                </a:gs>
                <a:gs pos="64999">
                  <a:srgbClr val="BFD5FF"/>
                </a:gs>
                <a:gs pos="100000">
                  <a:srgbClr val="A3C4FF"/>
                </a:gs>
              </a:gsLst>
              <a:lin ang="5400000" scaled="1"/>
            </a:gradFill>
            <a:ln w="9525">
              <a:solidFill>
                <a:srgbClr val="4A7EBB"/>
              </a:solidFill>
              <a:miter lim="800000"/>
              <a:headEnd/>
              <a:tailEnd/>
            </a:ln>
            <a:effectLst>
              <a:outerShdw blurRad="40000" dist="20000" dir="5400000" rotWithShape="0">
                <a:srgbClr val="000000">
                  <a:alpha val="37999"/>
                </a:srgbClr>
              </a:outerShdw>
            </a:effectLst>
          </p:spPr>
          <p:txBody>
            <a:bodyPr anchor="ctr"/>
            <a:lstStyle/>
            <a:p>
              <a:pPr algn="ctr">
                <a:defRPr/>
              </a:pPr>
              <a:r>
                <a:rPr lang="en-US" sz="1400" dirty="0">
                  <a:solidFill>
                    <a:prstClr val="black"/>
                  </a:solidFill>
                  <a:latin typeface="Myriad Pro"/>
                  <a:ea typeface="ＭＳ Ｐゴシック" charset="0"/>
                  <a:cs typeface="Myriad Pro"/>
                </a:rPr>
                <a:t>Government</a:t>
              </a:r>
            </a:p>
          </p:txBody>
        </p:sp>
        <p:sp>
          <p:nvSpPr>
            <p:cNvPr id="50" name="Rectangle 49"/>
            <p:cNvSpPr>
              <a:spLocks noChangeArrowheads="1"/>
            </p:cNvSpPr>
            <p:nvPr/>
          </p:nvSpPr>
          <p:spPr bwMode="auto">
            <a:xfrm>
              <a:off x="2123728" y="2565008"/>
              <a:ext cx="1138075" cy="457187"/>
            </a:xfrm>
            <a:prstGeom prst="rect">
              <a:avLst/>
            </a:prstGeom>
            <a:gradFill rotWithShape="1">
              <a:gsLst>
                <a:gs pos="0">
                  <a:srgbClr val="E5EEFF"/>
                </a:gs>
                <a:gs pos="64999">
                  <a:srgbClr val="BFD5FF"/>
                </a:gs>
                <a:gs pos="100000">
                  <a:srgbClr val="A3C4FF"/>
                </a:gs>
              </a:gsLst>
              <a:lin ang="5400000" scaled="1"/>
            </a:gradFill>
            <a:ln w="9525">
              <a:solidFill>
                <a:srgbClr val="4A7EBB"/>
              </a:solidFill>
              <a:miter lim="800000"/>
              <a:headEnd/>
              <a:tailEnd/>
            </a:ln>
            <a:effectLst>
              <a:outerShdw blurRad="40000" dist="20000" dir="5400000" rotWithShape="0">
                <a:srgbClr val="000000">
                  <a:alpha val="37999"/>
                </a:srgbClr>
              </a:outerShdw>
            </a:effectLst>
          </p:spPr>
          <p:txBody>
            <a:bodyPr anchor="ctr"/>
            <a:lstStyle/>
            <a:p>
              <a:pPr algn="ctr">
                <a:defRPr/>
              </a:pPr>
              <a:r>
                <a:rPr lang="en-US" sz="1400" dirty="0">
                  <a:solidFill>
                    <a:prstClr val="black"/>
                  </a:solidFill>
                  <a:latin typeface="Myriad Pro"/>
                  <a:ea typeface="ＭＳ Ｐゴシック" charset="0"/>
                  <a:cs typeface="Myriad Pro"/>
                </a:rPr>
                <a:t>Non Government</a:t>
              </a:r>
            </a:p>
          </p:txBody>
        </p:sp>
        <p:sp>
          <p:nvSpPr>
            <p:cNvPr id="51" name="Rectangle 50"/>
            <p:cNvSpPr>
              <a:spLocks noChangeArrowheads="1"/>
            </p:cNvSpPr>
            <p:nvPr/>
          </p:nvSpPr>
          <p:spPr bwMode="auto">
            <a:xfrm>
              <a:off x="2123728" y="4309619"/>
              <a:ext cx="2952328" cy="936598"/>
            </a:xfrm>
            <a:prstGeom prst="rect">
              <a:avLst/>
            </a:prstGeom>
            <a:gradFill rotWithShape="1">
              <a:gsLst>
                <a:gs pos="0">
                  <a:srgbClr val="E5EEFF"/>
                </a:gs>
                <a:gs pos="64999">
                  <a:srgbClr val="BFD5FF"/>
                </a:gs>
                <a:gs pos="100000">
                  <a:srgbClr val="A3C4FF"/>
                </a:gs>
              </a:gsLst>
              <a:lin ang="5400000" scaled="1"/>
            </a:gradFill>
            <a:ln w="9525">
              <a:solidFill>
                <a:srgbClr val="4A7EBB"/>
              </a:solidFill>
              <a:miter lim="800000"/>
              <a:headEnd/>
              <a:tailEnd/>
            </a:ln>
            <a:effectLst>
              <a:outerShdw blurRad="40000" dist="20000" dir="5400000" rotWithShape="0">
                <a:srgbClr val="000000">
                  <a:alpha val="37999"/>
                </a:srgbClr>
              </a:outerShdw>
            </a:effectLst>
          </p:spPr>
          <p:txBody>
            <a:bodyPr anchor="ctr"/>
            <a:lstStyle/>
            <a:p>
              <a:pPr algn="ctr">
                <a:defRPr/>
              </a:pPr>
              <a:r>
                <a:rPr lang="en-US" sz="2000" dirty="0">
                  <a:solidFill>
                    <a:prstClr val="black"/>
                  </a:solidFill>
                  <a:latin typeface="Myriad Pro"/>
                  <a:ea typeface="ＭＳ Ｐゴシック" charset="0"/>
                  <a:cs typeface="Myriad Pro"/>
                </a:rPr>
                <a:t>Delivery Partners</a:t>
              </a:r>
            </a:p>
            <a:p>
              <a:pPr algn="ctr">
                <a:defRPr/>
              </a:pPr>
              <a:r>
                <a:rPr lang="en-US" sz="1400" dirty="0">
                  <a:solidFill>
                    <a:prstClr val="black"/>
                  </a:solidFill>
                  <a:latin typeface="Myriad Pro"/>
                  <a:ea typeface="ＭＳ Ｐゴシック" charset="0"/>
                  <a:cs typeface="Myriad Pro"/>
                </a:rPr>
                <a:t>Programmes, Objectives, Milestones, Deliverables</a:t>
              </a:r>
            </a:p>
            <a:p>
              <a:pPr algn="ctr">
                <a:defRPr/>
              </a:pPr>
              <a:r>
                <a:rPr lang="en-US" sz="1400" dirty="0">
                  <a:solidFill>
                    <a:prstClr val="black"/>
                  </a:solidFill>
                  <a:latin typeface="Myriad Pro"/>
                  <a:ea typeface="ＭＳ Ｐゴシック" charset="0"/>
                  <a:cs typeface="Myriad Pro"/>
                </a:rPr>
                <a:t>Institutions and Individuals</a:t>
              </a:r>
            </a:p>
          </p:txBody>
        </p:sp>
        <p:sp>
          <p:nvSpPr>
            <p:cNvPr id="52" name="Rectangle 51"/>
            <p:cNvSpPr>
              <a:spLocks noChangeArrowheads="1"/>
            </p:cNvSpPr>
            <p:nvPr/>
          </p:nvSpPr>
          <p:spPr bwMode="auto">
            <a:xfrm>
              <a:off x="2484039" y="3860372"/>
              <a:ext cx="2592017" cy="322253"/>
            </a:xfrm>
            <a:prstGeom prst="rect">
              <a:avLst/>
            </a:prstGeom>
            <a:gradFill rotWithShape="1">
              <a:gsLst>
                <a:gs pos="0">
                  <a:srgbClr val="E5EEFF"/>
                </a:gs>
                <a:gs pos="64999">
                  <a:srgbClr val="BFD5FF"/>
                </a:gs>
                <a:gs pos="100000">
                  <a:srgbClr val="A3C4FF"/>
                </a:gs>
              </a:gsLst>
              <a:lin ang="5400000" scaled="1"/>
            </a:gradFill>
            <a:ln w="9525">
              <a:solidFill>
                <a:srgbClr val="4A7EBB"/>
              </a:solidFill>
              <a:miter lim="800000"/>
              <a:headEnd/>
              <a:tailEnd/>
            </a:ln>
            <a:effectLst>
              <a:outerShdw blurRad="40000" dist="20000" dir="5400000" rotWithShape="0">
                <a:srgbClr val="000000">
                  <a:alpha val="37999"/>
                </a:srgbClr>
              </a:outerShdw>
            </a:effectLst>
          </p:spPr>
          <p:txBody>
            <a:bodyPr anchor="ctr"/>
            <a:lstStyle/>
            <a:p>
              <a:pPr algn="ctr">
                <a:defRPr/>
              </a:pPr>
              <a:r>
                <a:rPr lang="en-US" sz="1600" dirty="0">
                  <a:solidFill>
                    <a:prstClr val="black"/>
                  </a:solidFill>
                  <a:latin typeface="Myriad Pro"/>
                  <a:ea typeface="ＭＳ Ｐゴシック" charset="0"/>
                  <a:cs typeface="Myriad Pro"/>
                </a:rPr>
                <a:t>Aligned as Government Plan</a:t>
              </a:r>
            </a:p>
          </p:txBody>
        </p:sp>
      </p:gr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9794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descr="slide 2.jpg"/>
          <p:cNvPicPr>
            <a:picLocks noChangeAspect="1"/>
          </p:cNvPicPr>
          <p:nvPr/>
        </p:nvPicPr>
        <p:blipFill>
          <a:blip r:embed="rId3">
            <a:alphaModFix amt="20000"/>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3779" y="0"/>
            <a:ext cx="9144000" cy="6858000"/>
          </a:xfrm>
          <a:prstGeom prst="rect">
            <a:avLst/>
          </a:prstGeom>
        </p:spPr>
      </p:pic>
      <p:pic>
        <p:nvPicPr>
          <p:cNvPr id="8" name="Picture 7"/>
          <p:cNvPicPr>
            <a:picLocks noChangeAspect="1"/>
          </p:cNvPicPr>
          <p:nvPr/>
        </p:nvPicPr>
        <p:blipFill>
          <a:blip r:embed="rId4"/>
          <a:stretch>
            <a:fillRect/>
          </a:stretch>
        </p:blipFill>
        <p:spPr>
          <a:xfrm>
            <a:off x="80615" y="2299787"/>
            <a:ext cx="1663700" cy="1003300"/>
          </a:xfrm>
          <a:prstGeom prst="rect">
            <a:avLst/>
          </a:prstGeom>
        </p:spPr>
      </p:pic>
      <p:sp>
        <p:nvSpPr>
          <p:cNvPr id="10" name="TextBox 9"/>
          <p:cNvSpPr txBox="1"/>
          <p:nvPr/>
        </p:nvSpPr>
        <p:spPr>
          <a:xfrm>
            <a:off x="2099734" y="1283231"/>
            <a:ext cx="5352480" cy="1083374"/>
          </a:xfrm>
          <a:prstGeom prst="rect">
            <a:avLst/>
          </a:prstGeom>
          <a:noFill/>
        </p:spPr>
        <p:txBody>
          <a:bodyPr wrap="square" rtlCol="0">
            <a:spAutoFit/>
          </a:bodyPr>
          <a:lstStyle/>
          <a:p>
            <a:pPr>
              <a:lnSpc>
                <a:spcPct val="90000"/>
              </a:lnSpc>
            </a:pPr>
            <a:r>
              <a:rPr lang="en-US" sz="2800" dirty="0" smtClean="0">
                <a:solidFill>
                  <a:srgbClr val="FF0000"/>
                </a:solidFill>
                <a:latin typeface="Myriad Pro"/>
                <a:cs typeface="Myriad Pro"/>
              </a:rPr>
              <a:t>Role of the Prime Minister’s  Delivery Unit (PMDU):</a:t>
            </a:r>
            <a:endParaRPr lang="en-US" sz="2800" kern="0" dirty="0" smtClean="0"/>
          </a:p>
          <a:p>
            <a:pPr marL="266700" indent="-266700"/>
            <a:endParaRPr lang="en-US" sz="1400" dirty="0" smtClean="0"/>
          </a:p>
        </p:txBody>
      </p:sp>
      <p:sp>
        <p:nvSpPr>
          <p:cNvPr id="13" name="Picture Placeholder 2"/>
          <p:cNvSpPr>
            <a:spLocks noGrp="1"/>
          </p:cNvSpPr>
          <p:nvPr/>
        </p:nvSpPr>
        <p:spPr>
          <a:xfrm>
            <a:off x="-526135" y="1384829"/>
            <a:ext cx="5486400" cy="4114800"/>
          </a:xfrm>
          <a:prstGeom prst="rect">
            <a:avLst/>
          </a:prstGeom>
        </p:spPr>
        <p:txBody>
          <a:bodyPr vert="horz" lIns="91440" tIns="45720" rIns="91440" bIns="45720" rtlCol="0">
            <a:normAutofit/>
          </a:bodyPr>
          <a:lstStyle/>
          <a:p>
            <a:endParaRPr lang="en-US" dirty="0"/>
          </a:p>
        </p:txBody>
      </p:sp>
      <p:sp>
        <p:nvSpPr>
          <p:cNvPr id="15" name="Picture Placeholder 2"/>
          <p:cNvSpPr>
            <a:spLocks noGrp="1"/>
          </p:cNvSpPr>
          <p:nvPr/>
        </p:nvSpPr>
        <p:spPr>
          <a:xfrm>
            <a:off x="2771610" y="1941824"/>
            <a:ext cx="5486400" cy="4114800"/>
          </a:xfrm>
          <a:prstGeom prst="rect">
            <a:avLst/>
          </a:prstGeom>
        </p:spPr>
        <p:txBody>
          <a:bodyPr vert="horz" lIns="91440" tIns="45720" rIns="91440" bIns="45720" rtlCol="0">
            <a:normAutofit/>
          </a:bodyPr>
          <a:lstStyle/>
          <a:p>
            <a:endParaRPr lang="en-US" dirty="0"/>
          </a:p>
        </p:txBody>
      </p:sp>
      <p:grpSp>
        <p:nvGrpSpPr>
          <p:cNvPr id="7" name="Group 6"/>
          <p:cNvGrpSpPr>
            <a:grpSpLocks noChangeAspect="1"/>
          </p:cNvGrpSpPr>
          <p:nvPr/>
        </p:nvGrpSpPr>
        <p:grpSpPr bwMode="auto">
          <a:xfrm>
            <a:off x="4495064" y="2091716"/>
            <a:ext cx="3629723" cy="3901645"/>
            <a:chOff x="2741474" y="836615"/>
            <a:chExt cx="5950394" cy="6396149"/>
          </a:xfrm>
        </p:grpSpPr>
        <p:sp>
          <p:nvSpPr>
            <p:cNvPr id="9" name="Oval 2"/>
            <p:cNvSpPr>
              <a:spLocks noChangeAspect="1" noChangeArrowheads="1"/>
            </p:cNvSpPr>
            <p:nvPr/>
          </p:nvSpPr>
          <p:spPr bwMode="auto">
            <a:xfrm>
              <a:off x="2741474" y="2239388"/>
              <a:ext cx="4046934" cy="3810006"/>
            </a:xfrm>
            <a:prstGeom prst="ellipse">
              <a:avLst/>
            </a:prstGeom>
            <a:solidFill>
              <a:schemeClr val="bg1"/>
            </a:solidFill>
            <a:ln w="76200">
              <a:solidFill>
                <a:schemeClr val="accent1"/>
              </a:solidFill>
              <a:round/>
              <a:headEnd/>
              <a:tailEnd/>
            </a:ln>
          </p:spPr>
          <p:txBody>
            <a:bodyPr lIns="77404" tIns="38702" rIns="77404" bIns="38702" anchor="ctr"/>
            <a:lstStyle/>
            <a:p>
              <a:pPr algn="ctr" defTabSz="774700" eaLnBrk="1" hangingPunct="1"/>
              <a:r>
                <a:rPr lang="en-GB" b="1" dirty="0">
                  <a:latin typeface="Myriad Pro"/>
                  <a:cs typeface="Myriad Pro"/>
                </a:rPr>
                <a:t>Unblocking</a:t>
              </a:r>
              <a:r>
                <a:rPr lang="en-GB" b="1" dirty="0" smtClean="0">
                  <a:latin typeface="Myriad Pro"/>
                  <a:cs typeface="Myriad Pro"/>
                </a:rPr>
                <a:t> </a:t>
              </a:r>
            </a:p>
            <a:p>
              <a:pPr algn="ctr" defTabSz="774700" eaLnBrk="1" hangingPunct="1"/>
              <a:r>
                <a:rPr lang="en-GB" b="1" dirty="0" smtClean="0">
                  <a:latin typeface="Myriad Pro"/>
                  <a:cs typeface="Myriad Pro"/>
                </a:rPr>
                <a:t>Delivery </a:t>
              </a:r>
              <a:r>
                <a:rPr lang="en-GB" b="1" dirty="0">
                  <a:latin typeface="Myriad Pro"/>
                  <a:cs typeface="Myriad Pro"/>
                </a:rPr>
                <a:t>Obstacles</a:t>
              </a:r>
              <a:r>
                <a:rPr lang="en-GB" b="1" dirty="0" smtClean="0">
                  <a:latin typeface="Myriad Pro"/>
                  <a:cs typeface="Myriad Pro"/>
                </a:rPr>
                <a:t> </a:t>
              </a:r>
              <a:endParaRPr lang="en-GB" sz="1300" dirty="0" smtClean="0">
                <a:latin typeface="Myriad Pro"/>
                <a:cs typeface="Myriad Pro"/>
              </a:endParaRPr>
            </a:p>
          </p:txBody>
        </p:sp>
        <p:sp>
          <p:nvSpPr>
            <p:cNvPr id="11" name="Oval 3"/>
            <p:cNvSpPr>
              <a:spLocks noChangeAspect="1" noChangeArrowheads="1"/>
            </p:cNvSpPr>
            <p:nvPr/>
          </p:nvSpPr>
          <p:spPr bwMode="auto">
            <a:xfrm>
              <a:off x="5693619" y="836615"/>
              <a:ext cx="2555373" cy="2656563"/>
            </a:xfrm>
            <a:prstGeom prst="ellipse">
              <a:avLst/>
            </a:prstGeom>
            <a:noFill/>
            <a:ln w="76200">
              <a:solidFill>
                <a:srgbClr val="FF0000"/>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lIns="77404" tIns="38702" rIns="77404" bIns="38702" anchor="ctr"/>
            <a:lstStyle/>
            <a:p>
              <a:pPr algn="ctr" defTabSz="774700" eaLnBrk="1" hangingPunct="1"/>
              <a:r>
                <a:rPr lang="en-GB" sz="1300" b="1" dirty="0" smtClean="0">
                  <a:latin typeface="Myriad Pro"/>
                  <a:cs typeface="Myriad Pro"/>
                </a:rPr>
                <a:t>Performance Policy</a:t>
              </a:r>
              <a:endParaRPr lang="en-GB" sz="1300" dirty="0" smtClean="0">
                <a:latin typeface="Myriad Pro"/>
                <a:cs typeface="Myriad Pro"/>
              </a:endParaRPr>
            </a:p>
            <a:p>
              <a:pPr algn="ctr" defTabSz="774700" eaLnBrk="1" hangingPunct="1"/>
              <a:endParaRPr lang="en-GB" sz="1200" dirty="0">
                <a:latin typeface="Myriad Pro"/>
                <a:cs typeface="Myriad Pro"/>
              </a:endParaRPr>
            </a:p>
          </p:txBody>
        </p:sp>
        <p:sp>
          <p:nvSpPr>
            <p:cNvPr id="12" name="Oval 4"/>
            <p:cNvSpPr>
              <a:spLocks noChangeArrowheads="1"/>
            </p:cNvSpPr>
            <p:nvPr/>
          </p:nvSpPr>
          <p:spPr bwMode="auto">
            <a:xfrm>
              <a:off x="5718487" y="4789598"/>
              <a:ext cx="2405063" cy="2443166"/>
            </a:xfrm>
            <a:prstGeom prst="ellipse">
              <a:avLst/>
            </a:prstGeom>
            <a:noFill/>
            <a:ln w="76200">
              <a:solidFill>
                <a:srgbClr val="FFCC00"/>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lIns="77404" tIns="38702" rIns="77404" bIns="38702" anchor="ctr"/>
            <a:lstStyle/>
            <a:p>
              <a:pPr algn="ctr" defTabSz="774700" eaLnBrk="1" hangingPunct="1"/>
              <a:endParaRPr lang="en-GB" sz="1200" b="1" dirty="0">
                <a:latin typeface="Myriad Pro"/>
                <a:cs typeface="Myriad Pro"/>
              </a:endParaRPr>
            </a:p>
            <a:p>
              <a:pPr algn="ctr" defTabSz="774700" eaLnBrk="1" hangingPunct="1"/>
              <a:r>
                <a:rPr lang="en-GB" sz="1200" b="1" dirty="0">
                  <a:latin typeface="Myriad Pro"/>
                  <a:cs typeface="Myriad Pro"/>
                </a:rPr>
                <a:t>Performance Monitoring </a:t>
              </a:r>
              <a:endParaRPr lang="en-GB" sz="1200" b="1" dirty="0" smtClean="0">
                <a:latin typeface="Myriad Pro"/>
                <a:cs typeface="Myriad Pro"/>
              </a:endParaRPr>
            </a:p>
            <a:p>
              <a:pPr algn="ctr" defTabSz="774700" eaLnBrk="1" hangingPunct="1"/>
              <a:endParaRPr lang="en-GB" sz="1200" dirty="0">
                <a:latin typeface="Myriad Pro"/>
                <a:cs typeface="Myriad Pro"/>
              </a:endParaRPr>
            </a:p>
          </p:txBody>
        </p:sp>
        <p:sp>
          <p:nvSpPr>
            <p:cNvPr id="14" name="Oval 5"/>
            <p:cNvSpPr>
              <a:spLocks noChangeAspect="1" noChangeArrowheads="1"/>
            </p:cNvSpPr>
            <p:nvPr/>
          </p:nvSpPr>
          <p:spPr bwMode="auto">
            <a:xfrm>
              <a:off x="6508742" y="3068636"/>
              <a:ext cx="2183126" cy="2373630"/>
            </a:xfrm>
            <a:prstGeom prst="ellipse">
              <a:avLst/>
            </a:prstGeom>
            <a:noFill/>
            <a:ln w="76200">
              <a:solidFill>
                <a:srgbClr val="0000FF"/>
              </a:solidFill>
              <a:round/>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lIns="77404" tIns="38702" rIns="77404" bIns="38702" anchor="ctr"/>
            <a:lstStyle/>
            <a:p>
              <a:pPr algn="ctr" defTabSz="774700" eaLnBrk="1" hangingPunct="1"/>
              <a:r>
                <a:rPr lang="en-GB" sz="1200" b="1" dirty="0" smtClean="0">
                  <a:latin typeface="Myriad Pro"/>
                  <a:cs typeface="Myriad Pro"/>
                </a:rPr>
                <a:t>Capacity Building &amp; Cross Govt Learning on Delivery</a:t>
              </a:r>
              <a:endParaRPr lang="en-GB" sz="1200" dirty="0">
                <a:latin typeface="Myriad Pro"/>
                <a:cs typeface="Myriad Pro"/>
              </a:endParaRPr>
            </a:p>
          </p:txBody>
        </p:sp>
      </p:grpSp>
      <p:sp>
        <p:nvSpPr>
          <p:cNvPr id="16" name="Rounded Rectangle 15"/>
          <p:cNvSpPr>
            <a:spLocks noChangeAspect="1" noChangeArrowheads="1"/>
          </p:cNvSpPr>
          <p:nvPr/>
        </p:nvSpPr>
        <p:spPr bwMode="auto">
          <a:xfrm>
            <a:off x="2431691" y="2512945"/>
            <a:ext cx="1696340" cy="3392678"/>
          </a:xfrm>
          <a:prstGeom prst="roundRect">
            <a:avLst>
              <a:gd name="adj" fmla="val 16667"/>
            </a:avLst>
          </a:prstGeom>
          <a:noFill/>
          <a:ln w="76200" cap="flat" cmpd="sng">
            <a:solidFill>
              <a:srgbClr val="2828B8"/>
            </a:solidFill>
            <a:round/>
            <a:headEnd/>
            <a:tailEnd/>
          </a:ln>
          <a:effectLst>
            <a:outerShdw blurRad="40000" dist="20000" dir="5400000" rotWithShape="0">
              <a:srgbClr val="000000">
                <a:alpha val="37999"/>
              </a:srgbClr>
            </a:outerShdw>
          </a:effectLst>
        </p:spPr>
        <p:txBody>
          <a:bodyPr anchor="ctr"/>
          <a:lstStyle/>
          <a:p>
            <a:pPr algn="ctr" eaLnBrk="1" hangingPunct="1">
              <a:spcBef>
                <a:spcPct val="50000"/>
              </a:spcBef>
              <a:defRPr/>
            </a:pPr>
            <a:r>
              <a:rPr lang="en-GB" b="1" dirty="0" smtClean="0">
                <a:solidFill>
                  <a:schemeClr val="dk1"/>
                </a:solidFill>
                <a:latin typeface="Myriad Pro"/>
                <a:ea typeface="+mn-ea"/>
                <a:cs typeface="Myriad Pro"/>
              </a:rPr>
              <a:t>Reporting:</a:t>
            </a:r>
          </a:p>
          <a:p>
            <a:pPr algn="ctr" eaLnBrk="1" hangingPunct="1">
              <a:spcBef>
                <a:spcPct val="50000"/>
              </a:spcBef>
              <a:defRPr/>
            </a:pPr>
            <a:r>
              <a:rPr lang="en-GB" dirty="0">
                <a:solidFill>
                  <a:schemeClr val="dk1"/>
                </a:solidFill>
                <a:latin typeface="Myriad Pro"/>
                <a:ea typeface="+mn-ea"/>
                <a:cs typeface="Myriad Pro"/>
              </a:rPr>
              <a:t>Prime Minister</a:t>
            </a:r>
          </a:p>
          <a:p>
            <a:pPr algn="ctr" eaLnBrk="1" hangingPunct="1">
              <a:spcBef>
                <a:spcPct val="50000"/>
              </a:spcBef>
              <a:defRPr/>
            </a:pPr>
            <a:r>
              <a:rPr lang="en-GB" dirty="0" smtClean="0">
                <a:solidFill>
                  <a:schemeClr val="dk1"/>
                </a:solidFill>
                <a:latin typeface="Myriad Pro"/>
                <a:ea typeface="+mn-ea"/>
                <a:cs typeface="Myriad Pro"/>
              </a:rPr>
              <a:t>Secretaries </a:t>
            </a:r>
            <a:r>
              <a:rPr lang="en-GB" dirty="0">
                <a:solidFill>
                  <a:schemeClr val="dk1"/>
                </a:solidFill>
                <a:latin typeface="Myriad Pro"/>
                <a:ea typeface="+mn-ea"/>
                <a:cs typeface="Myriad Pro"/>
              </a:rPr>
              <a:t>of State</a:t>
            </a:r>
          </a:p>
          <a:p>
            <a:pPr algn="ctr" eaLnBrk="1" hangingPunct="1">
              <a:spcBef>
                <a:spcPct val="50000"/>
              </a:spcBef>
              <a:defRPr/>
            </a:pPr>
            <a:r>
              <a:rPr lang="en-GB" dirty="0">
                <a:solidFill>
                  <a:schemeClr val="dk1"/>
                </a:solidFill>
                <a:latin typeface="Myriad Pro"/>
                <a:ea typeface="+mn-ea"/>
                <a:cs typeface="Myriad Pro"/>
              </a:rPr>
              <a:t>Senior</a:t>
            </a:r>
            <a:r>
              <a:rPr lang="en-GB" dirty="0" smtClean="0">
                <a:solidFill>
                  <a:schemeClr val="dk1"/>
                </a:solidFill>
                <a:latin typeface="Myriad Pro"/>
                <a:ea typeface="+mn-ea"/>
                <a:cs typeface="Myriad Pro"/>
              </a:rPr>
              <a:t> officials</a:t>
            </a:r>
            <a:endParaRPr lang="en-GB" dirty="0">
              <a:solidFill>
                <a:schemeClr val="dk1"/>
              </a:solidFill>
              <a:latin typeface="Myriad Pro"/>
              <a:ea typeface="+mn-ea"/>
              <a:cs typeface="Myriad Pro"/>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9794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descr="slide 2.jpg"/>
          <p:cNvPicPr>
            <a:picLocks noChangeAspect="1"/>
          </p:cNvPicPr>
          <p:nvPr/>
        </p:nvPicPr>
        <p:blipFill>
          <a:blip r:embed="rId3">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930" y="0"/>
            <a:ext cx="9144000" cy="6858000"/>
          </a:xfrm>
          <a:prstGeom prst="rect">
            <a:avLst/>
          </a:prstGeom>
        </p:spPr>
      </p:pic>
      <p:pic>
        <p:nvPicPr>
          <p:cNvPr id="8" name="Picture 7"/>
          <p:cNvPicPr>
            <a:picLocks noChangeAspect="1"/>
          </p:cNvPicPr>
          <p:nvPr/>
        </p:nvPicPr>
        <p:blipFill>
          <a:blip r:embed="rId4"/>
          <a:stretch>
            <a:fillRect/>
          </a:stretch>
        </p:blipFill>
        <p:spPr>
          <a:xfrm>
            <a:off x="80615" y="2299787"/>
            <a:ext cx="1663700" cy="1003300"/>
          </a:xfrm>
          <a:prstGeom prst="rect">
            <a:avLst/>
          </a:prstGeom>
        </p:spPr>
      </p:pic>
      <p:sp>
        <p:nvSpPr>
          <p:cNvPr id="10" name="TextBox 9"/>
          <p:cNvSpPr txBox="1"/>
          <p:nvPr/>
        </p:nvSpPr>
        <p:spPr>
          <a:xfrm>
            <a:off x="2099734" y="1384829"/>
            <a:ext cx="5943600" cy="1010020"/>
          </a:xfrm>
          <a:prstGeom prst="rect">
            <a:avLst/>
          </a:prstGeom>
          <a:noFill/>
        </p:spPr>
        <p:txBody>
          <a:bodyPr wrap="square" rtlCol="0">
            <a:spAutoFit/>
          </a:bodyPr>
          <a:lstStyle/>
          <a:p>
            <a:pPr>
              <a:lnSpc>
                <a:spcPct val="90000"/>
              </a:lnSpc>
            </a:pPr>
            <a:r>
              <a:rPr lang="en-US" sz="2600" dirty="0" smtClean="0">
                <a:solidFill>
                  <a:srgbClr val="FF0000"/>
                </a:solidFill>
                <a:latin typeface="Myriad Pro"/>
                <a:cs typeface="Myriad Pro"/>
              </a:rPr>
              <a:t>Monitoring UK Public Service Agreements (</a:t>
            </a:r>
            <a:r>
              <a:rPr lang="en-US" sz="2600" dirty="0" err="1" smtClean="0">
                <a:solidFill>
                  <a:srgbClr val="FF0000"/>
                </a:solidFill>
                <a:latin typeface="Myriad Pro"/>
                <a:cs typeface="Myriad Pro"/>
              </a:rPr>
              <a:t>PSAs</a:t>
            </a:r>
            <a:r>
              <a:rPr lang="en-US" sz="2600" dirty="0" smtClean="0">
                <a:solidFill>
                  <a:srgbClr val="FF0000"/>
                </a:solidFill>
                <a:latin typeface="Myriad Pro"/>
                <a:cs typeface="Myriad Pro"/>
              </a:rPr>
              <a:t>) 1998 to 2007:</a:t>
            </a:r>
            <a:endParaRPr lang="en-US" sz="2600" kern="0" dirty="0" smtClean="0"/>
          </a:p>
          <a:p>
            <a:pPr marL="266700" indent="-266700"/>
            <a:endParaRPr lang="en-US" sz="1400" dirty="0" smtClean="0"/>
          </a:p>
        </p:txBody>
      </p:sp>
      <p:sp>
        <p:nvSpPr>
          <p:cNvPr id="13" name="Picture Placeholder 2"/>
          <p:cNvSpPr>
            <a:spLocks noGrp="1"/>
          </p:cNvSpPr>
          <p:nvPr/>
        </p:nvSpPr>
        <p:spPr>
          <a:xfrm>
            <a:off x="-526135" y="1384829"/>
            <a:ext cx="5486400" cy="4114800"/>
          </a:xfrm>
          <a:prstGeom prst="rect">
            <a:avLst/>
          </a:prstGeom>
        </p:spPr>
        <p:txBody>
          <a:bodyPr vert="horz" lIns="91440" tIns="45720" rIns="91440" bIns="45720" rtlCol="0">
            <a:normAutofit/>
          </a:bodyPr>
          <a:lstStyle/>
          <a:p>
            <a:endParaRPr lang="en-US" dirty="0"/>
          </a:p>
        </p:txBody>
      </p:sp>
      <p:sp>
        <p:nvSpPr>
          <p:cNvPr id="15" name="Picture Placeholder 2"/>
          <p:cNvSpPr>
            <a:spLocks noGrp="1"/>
          </p:cNvSpPr>
          <p:nvPr/>
        </p:nvSpPr>
        <p:spPr>
          <a:xfrm>
            <a:off x="2771610" y="1941824"/>
            <a:ext cx="5486400" cy="4114800"/>
          </a:xfrm>
          <a:prstGeom prst="rect">
            <a:avLst/>
          </a:prstGeom>
        </p:spPr>
        <p:txBody>
          <a:bodyPr vert="horz" lIns="91440" tIns="45720" rIns="91440" bIns="45720" rtlCol="0">
            <a:normAutofit/>
          </a:bodyPr>
          <a:lstStyle/>
          <a:p>
            <a:endParaRPr lang="en-US" dirty="0"/>
          </a:p>
        </p:txBody>
      </p:sp>
      <p:sp>
        <p:nvSpPr>
          <p:cNvPr id="7" name="Rectangle 6"/>
          <p:cNvSpPr/>
          <p:nvPr/>
        </p:nvSpPr>
        <p:spPr>
          <a:xfrm>
            <a:off x="1998310" y="2215122"/>
            <a:ext cx="6739285" cy="3949800"/>
          </a:xfrm>
          <a:prstGeom prst="rect">
            <a:avLst/>
          </a:prstGeom>
        </p:spPr>
        <p:txBody>
          <a:bodyPr wrap="square">
            <a:spAutoFit/>
          </a:bodyPr>
          <a:lstStyle/>
          <a:p>
            <a:pPr marL="271463" indent="-177800">
              <a:spcBef>
                <a:spcPts val="100"/>
              </a:spcBef>
              <a:spcAft>
                <a:spcPts val="100"/>
              </a:spcAft>
              <a:buFont typeface="Arial"/>
              <a:buChar char="•"/>
            </a:pPr>
            <a:r>
              <a:rPr lang="en-US" dirty="0" smtClean="0"/>
              <a:t>A single system for public accountability and internal ‘policy’ performance management</a:t>
            </a:r>
          </a:p>
          <a:p>
            <a:pPr marL="271463" indent="-177800">
              <a:spcBef>
                <a:spcPts val="100"/>
              </a:spcBef>
              <a:spcAft>
                <a:spcPts val="100"/>
              </a:spcAft>
              <a:buFont typeface="Arial"/>
              <a:buChar char="•"/>
            </a:pPr>
            <a:r>
              <a:rPr lang="en-US" dirty="0" smtClean="0"/>
              <a:t>Delivery Agreement based on budget and outcomes</a:t>
            </a:r>
          </a:p>
          <a:p>
            <a:pPr marL="271463" indent="-177800">
              <a:spcBef>
                <a:spcPts val="100"/>
              </a:spcBef>
              <a:spcAft>
                <a:spcPts val="100"/>
              </a:spcAft>
              <a:buFont typeface="Arial"/>
              <a:buChar char="•"/>
            </a:pPr>
            <a:r>
              <a:rPr lang="en-US" dirty="0" smtClean="0"/>
              <a:t>Clear accountability architecture (official/ministerial)</a:t>
            </a:r>
          </a:p>
          <a:p>
            <a:pPr marL="271463" indent="-177800">
              <a:spcBef>
                <a:spcPts val="100"/>
              </a:spcBef>
              <a:spcAft>
                <a:spcPts val="100"/>
              </a:spcAft>
              <a:buFont typeface="Arial"/>
              <a:buChar char="•"/>
            </a:pPr>
            <a:r>
              <a:rPr lang="en-US" dirty="0" smtClean="0"/>
              <a:t>Range of national indicators that interfaced with local providers – including targets (i.e. what success looks like)</a:t>
            </a:r>
          </a:p>
          <a:p>
            <a:pPr marL="271463" indent="-177800">
              <a:spcBef>
                <a:spcPts val="100"/>
              </a:spcBef>
              <a:spcAft>
                <a:spcPts val="100"/>
              </a:spcAft>
              <a:buFont typeface="Arial"/>
              <a:buChar char="•"/>
            </a:pPr>
            <a:r>
              <a:rPr lang="en-US" dirty="0" smtClean="0"/>
              <a:t>A focus on cross cutting public service outcomes</a:t>
            </a:r>
          </a:p>
          <a:p>
            <a:pPr marL="271463" indent="-177800">
              <a:spcBef>
                <a:spcPts val="100"/>
              </a:spcBef>
              <a:spcAft>
                <a:spcPts val="100"/>
              </a:spcAft>
              <a:buFont typeface="Arial"/>
              <a:buChar char="•"/>
            </a:pPr>
            <a:r>
              <a:rPr lang="en-US" dirty="0" smtClean="0"/>
              <a:t>Constant monitoring of progress </a:t>
            </a:r>
          </a:p>
          <a:p>
            <a:pPr marL="271463" indent="-177800">
              <a:spcBef>
                <a:spcPts val="100"/>
              </a:spcBef>
              <a:spcAft>
                <a:spcPts val="100"/>
              </a:spcAft>
              <a:buFont typeface="Arial"/>
              <a:buChar char="•"/>
            </a:pPr>
            <a:r>
              <a:rPr lang="en-US" dirty="0" smtClean="0"/>
              <a:t>Programmes to develop capability</a:t>
            </a:r>
          </a:p>
          <a:p>
            <a:pPr marL="271463" indent="-177800">
              <a:spcBef>
                <a:spcPts val="100"/>
              </a:spcBef>
              <a:spcAft>
                <a:spcPts val="100"/>
              </a:spcAft>
              <a:buFont typeface="Arial"/>
              <a:buChar char="•"/>
            </a:pPr>
            <a:r>
              <a:rPr lang="en-US" dirty="0" smtClean="0"/>
              <a:t>Increase in frontline staff and citizen engagement</a:t>
            </a:r>
          </a:p>
          <a:p>
            <a:pPr marL="271463" indent="-177800">
              <a:spcBef>
                <a:spcPts val="100"/>
              </a:spcBef>
              <a:spcAft>
                <a:spcPts val="100"/>
              </a:spcAft>
              <a:buFont typeface="Arial"/>
              <a:buChar char="•"/>
            </a:pPr>
            <a:r>
              <a:rPr lang="en-US" dirty="0" smtClean="0"/>
              <a:t>PMDU support to Departments to analyze and unblock obstacles</a:t>
            </a:r>
          </a:p>
          <a:p>
            <a:pPr marL="271463" indent="-177800">
              <a:spcBef>
                <a:spcPts val="100"/>
              </a:spcBef>
              <a:spcAft>
                <a:spcPts val="100"/>
              </a:spcAft>
              <a:buFont typeface="Arial"/>
              <a:buChar char="•"/>
            </a:pPr>
            <a:r>
              <a:rPr lang="en-US" dirty="0" smtClean="0"/>
              <a:t>Alignment with the sub-national framework</a:t>
            </a:r>
          </a:p>
          <a:p>
            <a:pPr marL="271463" indent="-177800">
              <a:spcBef>
                <a:spcPts val="100"/>
              </a:spcBef>
              <a:spcAft>
                <a:spcPts val="100"/>
              </a:spcAft>
              <a:buFont typeface="Arial"/>
              <a:buChar char="•"/>
            </a:pPr>
            <a:r>
              <a:rPr lang="en-US" dirty="0" smtClean="0"/>
              <a:t>Unblocking obstacles when performance off-track</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9794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descr="slide 2.jpg"/>
          <p:cNvPicPr>
            <a:picLocks noChangeAspect="1"/>
          </p:cNvPicPr>
          <p:nvPr/>
        </p:nvPicPr>
        <p:blipFill>
          <a:blip r:embed="rId3">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83" y="16933"/>
            <a:ext cx="9144000" cy="6858000"/>
          </a:xfrm>
          <a:prstGeom prst="rect">
            <a:avLst/>
          </a:prstGeom>
          <a:noFill/>
        </p:spPr>
      </p:pic>
      <p:pic>
        <p:nvPicPr>
          <p:cNvPr id="8" name="Picture 7"/>
          <p:cNvPicPr>
            <a:picLocks noChangeAspect="1"/>
          </p:cNvPicPr>
          <p:nvPr/>
        </p:nvPicPr>
        <p:blipFill>
          <a:blip r:embed="rId4"/>
          <a:stretch>
            <a:fillRect/>
          </a:stretch>
        </p:blipFill>
        <p:spPr>
          <a:xfrm>
            <a:off x="80615" y="2299787"/>
            <a:ext cx="1663700" cy="1003300"/>
          </a:xfrm>
          <a:prstGeom prst="rect">
            <a:avLst/>
          </a:prstGeom>
        </p:spPr>
      </p:pic>
      <p:sp>
        <p:nvSpPr>
          <p:cNvPr id="10" name="TextBox 9"/>
          <p:cNvSpPr txBox="1"/>
          <p:nvPr/>
        </p:nvSpPr>
        <p:spPr>
          <a:xfrm>
            <a:off x="2032002" y="1588025"/>
            <a:ext cx="5943600" cy="667875"/>
          </a:xfrm>
          <a:prstGeom prst="rect">
            <a:avLst/>
          </a:prstGeom>
          <a:noFill/>
        </p:spPr>
        <p:txBody>
          <a:bodyPr wrap="square" rtlCol="0">
            <a:spAutoFit/>
          </a:bodyPr>
          <a:lstStyle/>
          <a:p>
            <a:pPr>
              <a:lnSpc>
                <a:spcPct val="90000"/>
              </a:lnSpc>
            </a:pPr>
            <a:r>
              <a:rPr lang="en-US" sz="2600" dirty="0" smtClean="0">
                <a:solidFill>
                  <a:srgbClr val="FF0000"/>
                </a:solidFill>
                <a:latin typeface="Myriad Pro"/>
                <a:cs typeface="Myriad Pro"/>
              </a:rPr>
              <a:t>A change of approach – 2010 onwards:</a:t>
            </a:r>
            <a:endParaRPr lang="en-US" sz="2600" kern="0" dirty="0" smtClean="0"/>
          </a:p>
          <a:p>
            <a:pPr marL="266700" indent="-266700"/>
            <a:endParaRPr lang="en-US" sz="1400" dirty="0" smtClean="0"/>
          </a:p>
        </p:txBody>
      </p:sp>
      <p:sp>
        <p:nvSpPr>
          <p:cNvPr id="13" name="Picture Placeholder 2"/>
          <p:cNvSpPr>
            <a:spLocks noGrp="1"/>
          </p:cNvSpPr>
          <p:nvPr/>
        </p:nvSpPr>
        <p:spPr>
          <a:xfrm>
            <a:off x="-526135" y="1384829"/>
            <a:ext cx="5486400" cy="4114800"/>
          </a:xfrm>
          <a:prstGeom prst="rect">
            <a:avLst/>
          </a:prstGeom>
        </p:spPr>
        <p:txBody>
          <a:bodyPr vert="horz" lIns="91440" tIns="45720" rIns="91440" bIns="45720" rtlCol="0">
            <a:normAutofit/>
          </a:bodyPr>
          <a:lstStyle/>
          <a:p>
            <a:endParaRPr lang="en-US" dirty="0"/>
          </a:p>
        </p:txBody>
      </p:sp>
      <p:sp>
        <p:nvSpPr>
          <p:cNvPr id="15" name="Picture Placeholder 2"/>
          <p:cNvSpPr>
            <a:spLocks noGrp="1"/>
          </p:cNvSpPr>
          <p:nvPr/>
        </p:nvSpPr>
        <p:spPr>
          <a:xfrm>
            <a:off x="2771610" y="1941824"/>
            <a:ext cx="5486400" cy="4114800"/>
          </a:xfrm>
          <a:prstGeom prst="rect">
            <a:avLst/>
          </a:prstGeom>
        </p:spPr>
        <p:txBody>
          <a:bodyPr vert="horz" lIns="91440" tIns="45720" rIns="91440" bIns="45720" rtlCol="0">
            <a:normAutofit/>
          </a:bodyPr>
          <a:lstStyle/>
          <a:p>
            <a:endParaRPr lang="en-US" dirty="0"/>
          </a:p>
        </p:txBody>
      </p:sp>
      <p:sp>
        <p:nvSpPr>
          <p:cNvPr id="12" name="Rectangle 11"/>
          <p:cNvSpPr/>
          <p:nvPr/>
        </p:nvSpPr>
        <p:spPr>
          <a:xfrm>
            <a:off x="1964272" y="2205101"/>
            <a:ext cx="6293737" cy="400110"/>
          </a:xfrm>
          <a:prstGeom prst="rect">
            <a:avLst/>
          </a:prstGeom>
        </p:spPr>
        <p:txBody>
          <a:bodyPr wrap="square">
            <a:spAutoFit/>
          </a:bodyPr>
          <a:lstStyle/>
          <a:p>
            <a:pPr marL="271463" indent="-177800">
              <a:spcBef>
                <a:spcPts val="100"/>
              </a:spcBef>
              <a:spcAft>
                <a:spcPts val="100"/>
              </a:spcAft>
            </a:pPr>
            <a:r>
              <a:rPr lang="en-US" dirty="0" smtClean="0"/>
              <a:t>From</a:t>
            </a:r>
            <a:r>
              <a:rPr lang="en-US" sz="2000" dirty="0" smtClean="0"/>
              <a:t> ‘</a:t>
            </a:r>
            <a:r>
              <a:rPr lang="en-US" sz="2000" b="1" dirty="0" smtClean="0"/>
              <a:t>BIG GOVERNMENT’</a:t>
            </a:r>
            <a:r>
              <a:rPr lang="en-US" sz="2000" dirty="0" smtClean="0"/>
              <a:t>                           </a:t>
            </a:r>
            <a:r>
              <a:rPr lang="en-US" dirty="0" smtClean="0"/>
              <a:t>To ‘</a:t>
            </a:r>
            <a:r>
              <a:rPr lang="en-US" b="1" dirty="0" smtClean="0"/>
              <a:t>BIG SOCIETY’</a:t>
            </a:r>
          </a:p>
        </p:txBody>
      </p:sp>
      <p:grpSp>
        <p:nvGrpSpPr>
          <p:cNvPr id="14" name="Group 29"/>
          <p:cNvGrpSpPr>
            <a:grpSpLocks noChangeAspect="1"/>
          </p:cNvGrpSpPr>
          <p:nvPr/>
        </p:nvGrpSpPr>
        <p:grpSpPr bwMode="auto">
          <a:xfrm>
            <a:off x="1394501" y="2916148"/>
            <a:ext cx="2589449" cy="1783649"/>
            <a:chOff x="611671" y="3203364"/>
            <a:chExt cx="3391038" cy="1967019"/>
          </a:xfrm>
        </p:grpSpPr>
        <p:sp>
          <p:nvSpPr>
            <p:cNvPr id="16" name="Oval 15"/>
            <p:cNvSpPr/>
            <p:nvPr/>
          </p:nvSpPr>
          <p:spPr bwMode="auto">
            <a:xfrm>
              <a:off x="1850524" y="3203364"/>
              <a:ext cx="1041197" cy="841840"/>
            </a:xfrm>
            <a:prstGeom prst="ellipse">
              <a:avLst/>
            </a:prstGeom>
            <a:solidFill>
              <a:schemeClr val="tx1">
                <a:lumMod val="50000"/>
                <a:lumOff val="50000"/>
              </a:schemeClr>
            </a:solidFill>
            <a:ln w="9525" cap="flat" cmpd="sng" algn="ctr">
              <a:noFill/>
              <a:prstDash val="solid"/>
              <a:round/>
              <a:headEnd type="none" w="med" len="med"/>
              <a:tailEnd type="none" w="med" len="med"/>
            </a:ln>
            <a:effectLst/>
          </p:spPr>
          <p:txBody>
            <a:bodyPr lIns="36000" tIns="46800" rIns="36000" bIns="46800" anchor="ctr"/>
            <a:lstStyle/>
            <a:p>
              <a:pPr algn="ctr" defTabSz="457200" fontAlgn="auto">
                <a:spcBef>
                  <a:spcPts val="0"/>
                </a:spcBef>
                <a:spcAft>
                  <a:spcPts val="0"/>
                </a:spcAft>
                <a:defRPr/>
              </a:pPr>
              <a:r>
                <a:rPr lang="en-GB" sz="1400" b="1" dirty="0">
                  <a:solidFill>
                    <a:srgbClr val="242852"/>
                  </a:solidFill>
                  <a:latin typeface="Myriad Pro"/>
                  <a:ea typeface="+mn-ea"/>
                  <a:cs typeface="Myriad Pro"/>
                </a:rPr>
                <a:t>State</a:t>
              </a:r>
            </a:p>
          </p:txBody>
        </p:sp>
        <p:sp>
          <p:nvSpPr>
            <p:cNvPr id="22" name="Rounded Rectangle 24"/>
            <p:cNvSpPr>
              <a:spLocks noChangeArrowheads="1"/>
            </p:cNvSpPr>
            <p:nvPr/>
          </p:nvSpPr>
          <p:spPr bwMode="auto">
            <a:xfrm>
              <a:off x="611671" y="4763984"/>
              <a:ext cx="1206502" cy="406399"/>
            </a:xfrm>
            <a:prstGeom prst="roundRect">
              <a:avLst>
                <a:gd name="adj" fmla="val 16667"/>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lIns="18000" tIns="46800" rIns="18000" bIns="46800"/>
            <a:lstStyle/>
            <a:p>
              <a:pPr algn="r" defTabSz="457200">
                <a:spcAft>
                  <a:spcPts val="600"/>
                </a:spcAft>
              </a:pPr>
              <a:endParaRPr lang="en-GB" sz="1200" b="1" dirty="0">
                <a:latin typeface="Myriad Pro"/>
                <a:cs typeface="Myriad Pro"/>
              </a:endParaRPr>
            </a:p>
          </p:txBody>
        </p:sp>
        <p:sp>
          <p:nvSpPr>
            <p:cNvPr id="23" name="Rounded Rectangle 24"/>
            <p:cNvSpPr>
              <a:spLocks noChangeArrowheads="1"/>
            </p:cNvSpPr>
            <p:nvPr/>
          </p:nvSpPr>
          <p:spPr bwMode="auto">
            <a:xfrm>
              <a:off x="2744716" y="4667612"/>
              <a:ext cx="1257993" cy="406397"/>
            </a:xfrm>
            <a:prstGeom prst="roundRect">
              <a:avLst>
                <a:gd name="adj" fmla="val 16667"/>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lIns="18000" tIns="46800" rIns="18000" bIns="46800"/>
            <a:lstStyle/>
            <a:p>
              <a:pPr algn="ctr" defTabSz="457200"/>
              <a:endParaRPr lang="en-GB" sz="1050" b="1" dirty="0">
                <a:solidFill>
                  <a:srgbClr val="000000"/>
                </a:solidFill>
                <a:latin typeface="Myriad Pro"/>
                <a:cs typeface="Myriad Pro"/>
              </a:endParaRPr>
            </a:p>
          </p:txBody>
        </p:sp>
      </p:grpSp>
      <p:sp>
        <p:nvSpPr>
          <p:cNvPr id="35" name="Oval 34"/>
          <p:cNvSpPr/>
          <p:nvPr/>
        </p:nvSpPr>
        <p:spPr bwMode="auto">
          <a:xfrm>
            <a:off x="1571883" y="4221843"/>
            <a:ext cx="795074" cy="787509"/>
          </a:xfrm>
          <a:prstGeom prst="ellipse">
            <a:avLst/>
          </a:prstGeom>
          <a:solidFill>
            <a:schemeClr val="tx1">
              <a:lumMod val="50000"/>
              <a:lumOff val="50000"/>
            </a:schemeClr>
          </a:solidFill>
          <a:ln w="9525" cap="flat" cmpd="sng" algn="ctr">
            <a:noFill/>
            <a:prstDash val="solid"/>
            <a:round/>
            <a:headEnd type="none" w="med" len="med"/>
            <a:tailEnd type="none" w="med" len="med"/>
          </a:ln>
          <a:effectLst/>
        </p:spPr>
        <p:txBody>
          <a:bodyPr lIns="36000" tIns="46800" rIns="36000" bIns="46800" anchor="ctr"/>
          <a:lstStyle/>
          <a:p>
            <a:pPr algn="ctr" defTabSz="457200" fontAlgn="auto">
              <a:spcBef>
                <a:spcPts val="0"/>
              </a:spcBef>
              <a:spcAft>
                <a:spcPts val="0"/>
              </a:spcAft>
              <a:defRPr/>
            </a:pPr>
            <a:r>
              <a:rPr lang="en-GB" sz="1100" b="1" spc="-10" dirty="0" smtClean="0">
                <a:solidFill>
                  <a:srgbClr val="242852"/>
                </a:solidFill>
                <a:latin typeface="Myriad Pro"/>
                <a:cs typeface="Myriad Pro"/>
              </a:rPr>
              <a:t>Citizens</a:t>
            </a:r>
            <a:endParaRPr lang="en-GB" sz="1100" b="1" spc="-10" dirty="0">
              <a:solidFill>
                <a:srgbClr val="242852"/>
              </a:solidFill>
              <a:latin typeface="Myriad Pro"/>
              <a:ea typeface="+mn-ea"/>
              <a:cs typeface="Myriad Pro"/>
            </a:endParaRPr>
          </a:p>
        </p:txBody>
      </p:sp>
      <p:sp>
        <p:nvSpPr>
          <p:cNvPr id="36" name="Oval 35"/>
          <p:cNvSpPr/>
          <p:nvPr/>
        </p:nvSpPr>
        <p:spPr bwMode="auto">
          <a:xfrm>
            <a:off x="3135582" y="4230725"/>
            <a:ext cx="795074" cy="763361"/>
          </a:xfrm>
          <a:prstGeom prst="ellipse">
            <a:avLst/>
          </a:prstGeom>
          <a:solidFill>
            <a:schemeClr val="tx1">
              <a:lumMod val="50000"/>
              <a:lumOff val="50000"/>
            </a:schemeClr>
          </a:solidFill>
          <a:ln w="9525" cap="flat" cmpd="sng" algn="ctr">
            <a:noFill/>
            <a:prstDash val="solid"/>
            <a:round/>
            <a:headEnd type="none" w="med" len="med"/>
            <a:tailEnd type="none" w="med" len="med"/>
          </a:ln>
          <a:effectLst/>
        </p:spPr>
        <p:txBody>
          <a:bodyPr lIns="36000" tIns="46800" rIns="36000" bIns="46800" anchor="ctr"/>
          <a:lstStyle/>
          <a:p>
            <a:pPr algn="ctr" defTabSz="457200" fontAlgn="auto">
              <a:spcBef>
                <a:spcPts val="0"/>
              </a:spcBef>
              <a:spcAft>
                <a:spcPts val="0"/>
              </a:spcAft>
              <a:defRPr/>
            </a:pPr>
            <a:r>
              <a:rPr lang="en-GB" sz="1100" b="1" dirty="0" smtClean="0">
                <a:solidFill>
                  <a:srgbClr val="242852"/>
                </a:solidFill>
                <a:latin typeface="Myriad Pro"/>
                <a:ea typeface="+mn-ea"/>
                <a:cs typeface="Myriad Pro"/>
              </a:rPr>
              <a:t>Civil society</a:t>
            </a:r>
            <a:endParaRPr lang="en-GB" sz="1100" b="1" dirty="0">
              <a:solidFill>
                <a:srgbClr val="242852"/>
              </a:solidFill>
              <a:latin typeface="Myriad Pro"/>
              <a:ea typeface="+mn-ea"/>
              <a:cs typeface="Myriad Pro"/>
            </a:endParaRPr>
          </a:p>
        </p:txBody>
      </p:sp>
      <p:grpSp>
        <p:nvGrpSpPr>
          <p:cNvPr id="45" name="Group 29"/>
          <p:cNvGrpSpPr>
            <a:grpSpLocks noChangeAspect="1"/>
          </p:cNvGrpSpPr>
          <p:nvPr/>
        </p:nvGrpSpPr>
        <p:grpSpPr bwMode="auto">
          <a:xfrm>
            <a:off x="5826411" y="4202186"/>
            <a:ext cx="2589449" cy="874898"/>
            <a:chOff x="611671" y="4667612"/>
            <a:chExt cx="3391038" cy="964836"/>
          </a:xfrm>
        </p:grpSpPr>
        <p:sp>
          <p:nvSpPr>
            <p:cNvPr id="46" name="Oval 45"/>
            <p:cNvSpPr/>
            <p:nvPr/>
          </p:nvSpPr>
          <p:spPr bwMode="auto">
            <a:xfrm>
              <a:off x="1917048" y="4790614"/>
              <a:ext cx="1041197" cy="841834"/>
            </a:xfrm>
            <a:prstGeom prst="ellipse">
              <a:avLst/>
            </a:prstGeom>
            <a:solidFill>
              <a:schemeClr val="tx1">
                <a:lumMod val="50000"/>
                <a:lumOff val="50000"/>
              </a:schemeClr>
            </a:solidFill>
            <a:ln w="9525" cap="flat" cmpd="sng" algn="ctr">
              <a:noFill/>
              <a:prstDash val="solid"/>
              <a:round/>
              <a:headEnd type="none" w="med" len="med"/>
              <a:tailEnd type="none" w="med" len="med"/>
            </a:ln>
            <a:effectLst/>
          </p:spPr>
          <p:txBody>
            <a:bodyPr lIns="36000" tIns="46800" rIns="36000" bIns="46800" anchor="ctr"/>
            <a:lstStyle/>
            <a:p>
              <a:pPr algn="ctr" defTabSz="457200" fontAlgn="auto">
                <a:spcBef>
                  <a:spcPts val="0"/>
                </a:spcBef>
                <a:spcAft>
                  <a:spcPts val="0"/>
                </a:spcAft>
                <a:defRPr/>
              </a:pPr>
              <a:r>
                <a:rPr lang="en-GB" sz="1400" b="1" dirty="0">
                  <a:solidFill>
                    <a:srgbClr val="242852"/>
                  </a:solidFill>
                  <a:latin typeface="Myriad Pro"/>
                  <a:ea typeface="+mn-ea"/>
                  <a:cs typeface="Myriad Pro"/>
                </a:rPr>
                <a:t>State</a:t>
              </a:r>
            </a:p>
          </p:txBody>
        </p:sp>
        <p:sp>
          <p:nvSpPr>
            <p:cNvPr id="47" name="Rounded Rectangle 24"/>
            <p:cNvSpPr>
              <a:spLocks noChangeArrowheads="1"/>
            </p:cNvSpPr>
            <p:nvPr/>
          </p:nvSpPr>
          <p:spPr bwMode="auto">
            <a:xfrm>
              <a:off x="611671" y="4763984"/>
              <a:ext cx="1206502" cy="406399"/>
            </a:xfrm>
            <a:prstGeom prst="roundRect">
              <a:avLst>
                <a:gd name="adj" fmla="val 16667"/>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lIns="18000" tIns="46800" rIns="18000" bIns="46800"/>
            <a:lstStyle/>
            <a:p>
              <a:pPr algn="r" defTabSz="457200">
                <a:spcAft>
                  <a:spcPts val="600"/>
                </a:spcAft>
              </a:pPr>
              <a:endParaRPr lang="en-GB" sz="1200" b="1" dirty="0">
                <a:latin typeface="Myriad Pro"/>
                <a:cs typeface="Myriad Pro"/>
              </a:endParaRPr>
            </a:p>
          </p:txBody>
        </p:sp>
        <p:sp>
          <p:nvSpPr>
            <p:cNvPr id="48" name="Rounded Rectangle 24"/>
            <p:cNvSpPr>
              <a:spLocks noChangeArrowheads="1"/>
            </p:cNvSpPr>
            <p:nvPr/>
          </p:nvSpPr>
          <p:spPr bwMode="auto">
            <a:xfrm>
              <a:off x="2744716" y="4667612"/>
              <a:ext cx="1257993" cy="406397"/>
            </a:xfrm>
            <a:prstGeom prst="roundRect">
              <a:avLst>
                <a:gd name="adj" fmla="val 16667"/>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lIns="18000" tIns="46800" rIns="18000" bIns="46800"/>
            <a:lstStyle/>
            <a:p>
              <a:pPr algn="ctr" defTabSz="457200"/>
              <a:endParaRPr lang="en-GB" sz="1050" b="1" dirty="0">
                <a:solidFill>
                  <a:srgbClr val="000000"/>
                </a:solidFill>
                <a:latin typeface="Myriad Pro"/>
                <a:cs typeface="Myriad Pro"/>
              </a:endParaRPr>
            </a:p>
          </p:txBody>
        </p:sp>
      </p:grpSp>
      <p:sp>
        <p:nvSpPr>
          <p:cNvPr id="49" name="Oval 48"/>
          <p:cNvSpPr/>
          <p:nvPr/>
        </p:nvSpPr>
        <p:spPr bwMode="auto">
          <a:xfrm>
            <a:off x="5986860" y="2984423"/>
            <a:ext cx="795074" cy="778628"/>
          </a:xfrm>
          <a:prstGeom prst="ellipse">
            <a:avLst/>
          </a:prstGeom>
          <a:solidFill>
            <a:schemeClr val="tx1">
              <a:lumMod val="50000"/>
              <a:lumOff val="50000"/>
            </a:schemeClr>
          </a:solidFill>
          <a:ln w="9525" cap="flat" cmpd="sng" algn="ctr">
            <a:noFill/>
            <a:prstDash val="solid"/>
            <a:round/>
            <a:headEnd type="none" w="med" len="med"/>
            <a:tailEnd type="none" w="med" len="med"/>
          </a:ln>
          <a:effectLst/>
        </p:spPr>
        <p:txBody>
          <a:bodyPr lIns="36000" tIns="46800" rIns="36000" bIns="46800" anchor="ctr"/>
          <a:lstStyle/>
          <a:p>
            <a:pPr algn="ctr" defTabSz="457200" fontAlgn="auto">
              <a:spcBef>
                <a:spcPts val="0"/>
              </a:spcBef>
              <a:spcAft>
                <a:spcPts val="0"/>
              </a:spcAft>
              <a:defRPr/>
            </a:pPr>
            <a:r>
              <a:rPr lang="en-GB" sz="1100" b="1" spc="-10" dirty="0" smtClean="0">
                <a:solidFill>
                  <a:srgbClr val="242852"/>
                </a:solidFill>
                <a:latin typeface="Myriad Pro"/>
                <a:cs typeface="Myriad Pro"/>
              </a:rPr>
              <a:t>Citizens</a:t>
            </a:r>
            <a:endParaRPr lang="en-GB" sz="1100" b="1" spc="-10" dirty="0">
              <a:solidFill>
                <a:srgbClr val="242852"/>
              </a:solidFill>
              <a:latin typeface="Myriad Pro"/>
              <a:ea typeface="+mn-ea"/>
              <a:cs typeface="Myriad Pro"/>
            </a:endParaRPr>
          </a:p>
        </p:txBody>
      </p:sp>
      <p:sp>
        <p:nvSpPr>
          <p:cNvPr id="50" name="Oval 49"/>
          <p:cNvSpPr/>
          <p:nvPr/>
        </p:nvSpPr>
        <p:spPr bwMode="auto">
          <a:xfrm>
            <a:off x="7550559" y="2984424"/>
            <a:ext cx="795074" cy="763361"/>
          </a:xfrm>
          <a:prstGeom prst="ellipse">
            <a:avLst/>
          </a:prstGeom>
          <a:solidFill>
            <a:schemeClr val="tx1">
              <a:lumMod val="50000"/>
              <a:lumOff val="50000"/>
            </a:schemeClr>
          </a:solidFill>
          <a:ln w="9525" cap="flat" cmpd="sng" algn="ctr">
            <a:noFill/>
            <a:prstDash val="solid"/>
            <a:round/>
            <a:headEnd type="none" w="med" len="med"/>
            <a:tailEnd type="none" w="med" len="med"/>
          </a:ln>
          <a:effectLst/>
        </p:spPr>
        <p:txBody>
          <a:bodyPr lIns="36000" tIns="46800" rIns="36000" bIns="46800" anchor="ctr"/>
          <a:lstStyle/>
          <a:p>
            <a:pPr algn="ctr" defTabSz="457200" fontAlgn="auto">
              <a:spcBef>
                <a:spcPts val="0"/>
              </a:spcBef>
              <a:spcAft>
                <a:spcPts val="0"/>
              </a:spcAft>
              <a:defRPr/>
            </a:pPr>
            <a:r>
              <a:rPr lang="en-GB" sz="1100" b="1" dirty="0" smtClean="0">
                <a:solidFill>
                  <a:srgbClr val="242852"/>
                </a:solidFill>
                <a:latin typeface="Myriad Pro"/>
                <a:ea typeface="+mn-ea"/>
                <a:cs typeface="Myriad Pro"/>
              </a:rPr>
              <a:t>Civil society</a:t>
            </a:r>
            <a:endParaRPr lang="en-GB" sz="1100" b="1" dirty="0">
              <a:solidFill>
                <a:srgbClr val="242852"/>
              </a:solidFill>
              <a:latin typeface="Myriad Pro"/>
              <a:ea typeface="+mn-ea"/>
              <a:cs typeface="Myriad Pro"/>
            </a:endParaRPr>
          </a:p>
        </p:txBody>
      </p:sp>
      <p:sp>
        <p:nvSpPr>
          <p:cNvPr id="53" name="Left-Right Arrow 52"/>
          <p:cNvSpPr>
            <a:spLocks noChangeAspect="1"/>
          </p:cNvSpPr>
          <p:nvPr/>
        </p:nvSpPr>
        <p:spPr>
          <a:xfrm>
            <a:off x="6874933" y="3251198"/>
            <a:ext cx="592988" cy="199098"/>
          </a:xfrm>
          <a:prstGeom prst="leftRightArrow">
            <a:avLst/>
          </a:prstGeom>
          <a:solidFill>
            <a:schemeClr val="tx1">
              <a:lumMod val="75000"/>
              <a:lumOff val="2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Left-Right Arrow 53"/>
          <p:cNvSpPr>
            <a:spLocks noChangeAspect="1"/>
          </p:cNvSpPr>
          <p:nvPr/>
        </p:nvSpPr>
        <p:spPr>
          <a:xfrm rot="18001688">
            <a:off x="7425261" y="3987788"/>
            <a:ext cx="592988" cy="199098"/>
          </a:xfrm>
          <a:prstGeom prst="leftRightArrow">
            <a:avLst/>
          </a:prstGeom>
          <a:solidFill>
            <a:schemeClr val="tx1">
              <a:lumMod val="75000"/>
              <a:lumOff val="2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Left-Right Arrow 54"/>
          <p:cNvSpPr>
            <a:spLocks noChangeAspect="1"/>
          </p:cNvSpPr>
          <p:nvPr/>
        </p:nvSpPr>
        <p:spPr>
          <a:xfrm rot="13812572">
            <a:off x="6426218" y="3970855"/>
            <a:ext cx="592988" cy="199098"/>
          </a:xfrm>
          <a:prstGeom prst="leftRightArrow">
            <a:avLst/>
          </a:prstGeom>
          <a:solidFill>
            <a:schemeClr val="tx1">
              <a:lumMod val="75000"/>
              <a:lumOff val="2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Left-Right Arrow 58"/>
          <p:cNvSpPr>
            <a:spLocks noChangeAspect="1"/>
          </p:cNvSpPr>
          <p:nvPr/>
        </p:nvSpPr>
        <p:spPr>
          <a:xfrm>
            <a:off x="2472356" y="4504243"/>
            <a:ext cx="592988" cy="199098"/>
          </a:xfrm>
          <a:prstGeom prst="leftRightArrow">
            <a:avLst/>
          </a:prstGeom>
          <a:solidFill>
            <a:schemeClr val="tx1">
              <a:lumMod val="75000"/>
              <a:lumOff val="2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Left-Right Arrow 59"/>
          <p:cNvSpPr>
            <a:spLocks noChangeAspect="1"/>
          </p:cNvSpPr>
          <p:nvPr/>
        </p:nvSpPr>
        <p:spPr>
          <a:xfrm rot="7408661">
            <a:off x="2099847" y="3894668"/>
            <a:ext cx="592988" cy="199098"/>
          </a:xfrm>
          <a:prstGeom prst="leftRightArrow">
            <a:avLst/>
          </a:prstGeom>
          <a:solidFill>
            <a:schemeClr val="tx1">
              <a:lumMod val="75000"/>
              <a:lumOff val="2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Left-Right Arrow 60"/>
          <p:cNvSpPr>
            <a:spLocks noChangeAspect="1"/>
          </p:cNvSpPr>
          <p:nvPr/>
        </p:nvSpPr>
        <p:spPr>
          <a:xfrm rot="13812572">
            <a:off x="2827944" y="3877734"/>
            <a:ext cx="592988" cy="199098"/>
          </a:xfrm>
          <a:prstGeom prst="leftRightArrow">
            <a:avLst/>
          </a:prstGeom>
          <a:solidFill>
            <a:schemeClr val="tx1">
              <a:lumMod val="75000"/>
              <a:lumOff val="2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TextBox 1"/>
          <p:cNvSpPr txBox="1">
            <a:spLocks noChangeArrowheads="1"/>
          </p:cNvSpPr>
          <p:nvPr/>
        </p:nvSpPr>
        <p:spPr bwMode="auto">
          <a:xfrm>
            <a:off x="3535037" y="5302228"/>
            <a:ext cx="3880058" cy="738664"/>
          </a:xfrm>
          <a:prstGeom prst="rect">
            <a:avLst/>
          </a:prstGeom>
          <a:noFill/>
          <a:ln w="9525">
            <a:no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square">
            <a:spAutoFit/>
          </a:bodyPr>
          <a:lstStyle>
            <a:lvl1pPr marL="285750" indent="-285750" defTabSz="457200" eaLnBrk="0" hangingPunct="0">
              <a:defRPr sz="2400">
                <a:solidFill>
                  <a:schemeClr val="tx1"/>
                </a:solidFill>
                <a:latin typeface="Times New Roman" charset="0"/>
                <a:ea typeface="MS PGothic" charset="0"/>
                <a:cs typeface="MS PGothic" charset="0"/>
              </a:defRPr>
            </a:lvl1pPr>
            <a:lvl2pPr marL="742950" indent="-285750" defTabSz="457200" eaLnBrk="0" hangingPunct="0">
              <a:defRPr sz="2400">
                <a:solidFill>
                  <a:schemeClr val="tx1"/>
                </a:solidFill>
                <a:latin typeface="Times New Roman" charset="0"/>
                <a:ea typeface="MS PGothic" charset="0"/>
                <a:cs typeface="MS PGothic" charset="0"/>
              </a:defRPr>
            </a:lvl2pPr>
            <a:lvl3pPr marL="1143000" indent="-228600" defTabSz="457200" eaLnBrk="0" hangingPunct="0">
              <a:defRPr sz="2400">
                <a:solidFill>
                  <a:schemeClr val="tx1"/>
                </a:solidFill>
                <a:latin typeface="Times New Roman" charset="0"/>
                <a:ea typeface="MS PGothic" charset="0"/>
                <a:cs typeface="MS PGothic" charset="0"/>
              </a:defRPr>
            </a:lvl3pPr>
            <a:lvl4pPr marL="1600200" indent="-228600" defTabSz="457200" eaLnBrk="0" hangingPunct="0">
              <a:defRPr sz="2400">
                <a:solidFill>
                  <a:schemeClr val="tx1"/>
                </a:solidFill>
                <a:latin typeface="Times New Roman" charset="0"/>
                <a:ea typeface="MS PGothic" charset="0"/>
                <a:cs typeface="MS PGothic" charset="0"/>
              </a:defRPr>
            </a:lvl4pPr>
            <a:lvl5pPr marL="2057400" indent="-228600" defTabSz="457200" eaLnBrk="0" hangingPunct="0">
              <a:defRPr sz="24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9pPr>
          </a:lstStyle>
          <a:p>
            <a:pPr eaLnBrk="1" hangingPunct="1">
              <a:buFont typeface="Arial" charset="0"/>
              <a:buChar char="•"/>
            </a:pPr>
            <a:r>
              <a:rPr lang="en-GB" sz="1400" b="1" dirty="0">
                <a:solidFill>
                  <a:srgbClr val="242852"/>
                </a:solidFill>
                <a:latin typeface="Myriad Pro"/>
                <a:cs typeface="Myriad Pro"/>
              </a:rPr>
              <a:t>Choice and </a:t>
            </a:r>
            <a:r>
              <a:rPr lang="en-GB" sz="1400" b="1" dirty="0" smtClean="0">
                <a:solidFill>
                  <a:srgbClr val="242852"/>
                </a:solidFill>
                <a:latin typeface="Myriad Pro"/>
                <a:cs typeface="Myriad Pro"/>
              </a:rPr>
              <a:t>competition increased</a:t>
            </a:r>
          </a:p>
          <a:p>
            <a:pPr eaLnBrk="1" hangingPunct="1">
              <a:buFont typeface="Arial" charset="0"/>
              <a:buChar char="•"/>
            </a:pPr>
            <a:r>
              <a:rPr lang="en-GB" sz="1400" b="1" dirty="0">
                <a:solidFill>
                  <a:srgbClr val="242852"/>
                </a:solidFill>
                <a:latin typeface="Myriad Pro"/>
                <a:cs typeface="Myriad Pro"/>
              </a:rPr>
              <a:t>Payment by </a:t>
            </a:r>
            <a:r>
              <a:rPr lang="en-GB" sz="1400" b="1" dirty="0" smtClean="0">
                <a:solidFill>
                  <a:srgbClr val="242852"/>
                </a:solidFill>
                <a:latin typeface="Myriad Pro"/>
                <a:cs typeface="Myriad Pro"/>
              </a:rPr>
              <a:t>results introduced</a:t>
            </a:r>
          </a:p>
          <a:p>
            <a:pPr eaLnBrk="1" hangingPunct="1">
              <a:buFont typeface="Arial" charset="0"/>
              <a:buChar char="•"/>
            </a:pPr>
            <a:r>
              <a:rPr lang="en-GB" sz="1400" b="1" dirty="0">
                <a:solidFill>
                  <a:srgbClr val="242852"/>
                </a:solidFill>
                <a:latin typeface="Myriad Pro"/>
                <a:cs typeface="Myriad Pro"/>
              </a:rPr>
              <a:t>Democratic </a:t>
            </a:r>
            <a:r>
              <a:rPr lang="en-GB" sz="1400" b="1" dirty="0" smtClean="0">
                <a:solidFill>
                  <a:srgbClr val="242852"/>
                </a:solidFill>
                <a:latin typeface="Myriad Pro"/>
                <a:cs typeface="Myriad Pro"/>
              </a:rPr>
              <a:t>accountability enhanced</a:t>
            </a:r>
            <a:endParaRPr lang="en-GB" sz="1400" b="1" dirty="0">
              <a:solidFill>
                <a:srgbClr val="242852"/>
              </a:solidFill>
              <a:latin typeface="Myriad Pro"/>
              <a:cs typeface="Myriad Pro"/>
            </a:endParaRPr>
          </a:p>
        </p:txBody>
      </p:sp>
      <p:sp>
        <p:nvSpPr>
          <p:cNvPr id="64" name="TextBox 63"/>
          <p:cNvSpPr txBox="1"/>
          <p:nvPr/>
        </p:nvSpPr>
        <p:spPr>
          <a:xfrm>
            <a:off x="3833574" y="3747785"/>
            <a:ext cx="2153286" cy="338554"/>
          </a:xfrm>
          <a:prstGeom prst="rect">
            <a:avLst/>
          </a:prstGeom>
          <a:noFill/>
        </p:spPr>
        <p:txBody>
          <a:bodyPr wrap="square" rtlCol="0">
            <a:spAutoFit/>
          </a:bodyPr>
          <a:lstStyle/>
          <a:p>
            <a:r>
              <a:rPr lang="en-US" sz="1600" b="1" dirty="0" smtClean="0">
                <a:solidFill>
                  <a:srgbClr val="000000"/>
                </a:solidFill>
                <a:latin typeface="Myriad Pro"/>
                <a:cs typeface="Myriad Pro"/>
              </a:rPr>
              <a:t>DECENTRALIZATION</a:t>
            </a:r>
            <a:endParaRPr lang="en-US" sz="1600" b="1" dirty="0">
              <a:solidFill>
                <a:srgbClr val="000000"/>
              </a:solidFill>
              <a:latin typeface="Myriad Pro"/>
              <a:cs typeface="Myriad Pro"/>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9794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descr="slide 2.jpg"/>
          <p:cNvPicPr>
            <a:picLocks noChangeAspect="1"/>
          </p:cNvPicPr>
          <p:nvPr/>
        </p:nvPicPr>
        <p:blipFill>
          <a:blip r:embed="rId3">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930" y="0"/>
            <a:ext cx="9144000" cy="6858000"/>
          </a:xfrm>
          <a:prstGeom prst="rect">
            <a:avLst/>
          </a:prstGeom>
        </p:spPr>
      </p:pic>
      <p:pic>
        <p:nvPicPr>
          <p:cNvPr id="8" name="Picture 7"/>
          <p:cNvPicPr>
            <a:picLocks noChangeAspect="1"/>
          </p:cNvPicPr>
          <p:nvPr/>
        </p:nvPicPr>
        <p:blipFill>
          <a:blip r:embed="rId4"/>
          <a:stretch>
            <a:fillRect/>
          </a:stretch>
        </p:blipFill>
        <p:spPr>
          <a:xfrm>
            <a:off x="80615" y="2299787"/>
            <a:ext cx="1663700" cy="1003300"/>
          </a:xfrm>
          <a:prstGeom prst="rect">
            <a:avLst/>
          </a:prstGeom>
        </p:spPr>
      </p:pic>
      <p:sp>
        <p:nvSpPr>
          <p:cNvPr id="10" name="TextBox 9"/>
          <p:cNvSpPr txBox="1"/>
          <p:nvPr/>
        </p:nvSpPr>
        <p:spPr>
          <a:xfrm>
            <a:off x="2099734" y="1384829"/>
            <a:ext cx="5943600" cy="677621"/>
          </a:xfrm>
          <a:prstGeom prst="rect">
            <a:avLst/>
          </a:prstGeom>
          <a:noFill/>
        </p:spPr>
        <p:txBody>
          <a:bodyPr wrap="square" rtlCol="0">
            <a:spAutoFit/>
          </a:bodyPr>
          <a:lstStyle/>
          <a:p>
            <a:pPr>
              <a:lnSpc>
                <a:spcPct val="90000"/>
              </a:lnSpc>
            </a:pPr>
            <a:r>
              <a:rPr lang="en-US" sz="2800" dirty="0" smtClean="0">
                <a:solidFill>
                  <a:srgbClr val="D02528"/>
                </a:solidFill>
              </a:rPr>
              <a:t>Reflections on the future</a:t>
            </a:r>
            <a:r>
              <a:rPr lang="en-US" sz="2800" dirty="0" smtClean="0">
                <a:solidFill>
                  <a:srgbClr val="D02528"/>
                </a:solidFill>
                <a:latin typeface="Myriad Pro"/>
                <a:cs typeface="Myriad Pro"/>
              </a:rPr>
              <a:t>:</a:t>
            </a:r>
            <a:endParaRPr lang="en-US" sz="2800" kern="0" dirty="0" smtClean="0">
              <a:solidFill>
                <a:srgbClr val="D02528"/>
              </a:solidFill>
            </a:endParaRPr>
          </a:p>
          <a:p>
            <a:pPr marL="266700" indent="-266700"/>
            <a:endParaRPr lang="en-US" sz="1400" dirty="0" smtClean="0"/>
          </a:p>
        </p:txBody>
      </p:sp>
      <p:sp>
        <p:nvSpPr>
          <p:cNvPr id="13" name="Picture Placeholder 2"/>
          <p:cNvSpPr>
            <a:spLocks noGrp="1"/>
          </p:cNvSpPr>
          <p:nvPr/>
        </p:nvSpPr>
        <p:spPr>
          <a:xfrm>
            <a:off x="-526135" y="1384829"/>
            <a:ext cx="5486400" cy="4114800"/>
          </a:xfrm>
          <a:prstGeom prst="rect">
            <a:avLst/>
          </a:prstGeom>
        </p:spPr>
        <p:txBody>
          <a:bodyPr vert="horz" lIns="91440" tIns="45720" rIns="91440" bIns="45720" rtlCol="0">
            <a:normAutofit/>
          </a:bodyPr>
          <a:lstStyle/>
          <a:p>
            <a:endParaRPr lang="en-US" dirty="0"/>
          </a:p>
        </p:txBody>
      </p:sp>
      <p:sp>
        <p:nvSpPr>
          <p:cNvPr id="15" name="Picture Placeholder 2"/>
          <p:cNvSpPr>
            <a:spLocks noGrp="1"/>
          </p:cNvSpPr>
          <p:nvPr/>
        </p:nvSpPr>
        <p:spPr>
          <a:xfrm>
            <a:off x="2771610" y="1941824"/>
            <a:ext cx="5486400" cy="4114800"/>
          </a:xfrm>
          <a:prstGeom prst="rect">
            <a:avLst/>
          </a:prstGeom>
        </p:spPr>
        <p:txBody>
          <a:bodyPr vert="horz" lIns="91440" tIns="45720" rIns="91440" bIns="45720" rtlCol="0">
            <a:normAutofit/>
          </a:bodyPr>
          <a:lstStyle/>
          <a:p>
            <a:endParaRPr lang="en-US" dirty="0"/>
          </a:p>
        </p:txBody>
      </p:sp>
      <p:sp>
        <p:nvSpPr>
          <p:cNvPr id="7" name="Rectangle 6"/>
          <p:cNvSpPr/>
          <p:nvPr/>
        </p:nvSpPr>
        <p:spPr>
          <a:xfrm>
            <a:off x="1998310" y="2215122"/>
            <a:ext cx="6739285" cy="400110"/>
          </a:xfrm>
          <a:prstGeom prst="rect">
            <a:avLst/>
          </a:prstGeom>
        </p:spPr>
        <p:txBody>
          <a:bodyPr wrap="square">
            <a:spAutoFit/>
          </a:bodyPr>
          <a:lstStyle/>
          <a:p>
            <a:pPr marL="271463" indent="-177800">
              <a:spcBef>
                <a:spcPts val="100"/>
              </a:spcBef>
              <a:spcAft>
                <a:spcPts val="100"/>
              </a:spcAft>
              <a:buFont typeface="Arial"/>
              <a:buChar char="•"/>
            </a:pPr>
            <a:endParaRPr lang="en-US" sz="2000" dirty="0"/>
          </a:p>
        </p:txBody>
      </p:sp>
      <p:sp>
        <p:nvSpPr>
          <p:cNvPr id="9" name="Rectangle 8"/>
          <p:cNvSpPr/>
          <p:nvPr/>
        </p:nvSpPr>
        <p:spPr>
          <a:xfrm>
            <a:off x="2099734" y="2215122"/>
            <a:ext cx="6158276" cy="3647153"/>
          </a:xfrm>
          <a:prstGeom prst="rect">
            <a:avLst/>
          </a:prstGeom>
        </p:spPr>
        <p:txBody>
          <a:bodyPr wrap="square">
            <a:spAutoFit/>
          </a:bodyPr>
          <a:lstStyle/>
          <a:p>
            <a:pPr marL="266700" indent="-266700">
              <a:spcBef>
                <a:spcPts val="600"/>
              </a:spcBef>
              <a:spcAft>
                <a:spcPts val="100"/>
              </a:spcAft>
              <a:buFont typeface="Wingdings" charset="2"/>
              <a:buChar char="§"/>
            </a:pPr>
            <a:r>
              <a:rPr lang="en-US" sz="2000" b="1" dirty="0" smtClean="0">
                <a:latin typeface="Myriad Pro"/>
                <a:cs typeface="Myriad Pro"/>
              </a:rPr>
              <a:t>We have a much better understanding of ‘what works’ in this space</a:t>
            </a:r>
          </a:p>
          <a:p>
            <a:pPr marL="723900" lvl="2" indent="-266700">
              <a:spcBef>
                <a:spcPts val="600"/>
              </a:spcBef>
              <a:spcAft>
                <a:spcPts val="100"/>
              </a:spcAft>
              <a:buSzPct val="50000"/>
              <a:buFont typeface="Wingdings" charset="2"/>
              <a:buChar char=""/>
            </a:pPr>
            <a:r>
              <a:rPr lang="en-US" dirty="0" smtClean="0">
                <a:latin typeface="Myriad Pro"/>
                <a:cs typeface="Myriad Pro"/>
              </a:rPr>
              <a:t>Numerous countries trying similar approaches</a:t>
            </a:r>
          </a:p>
          <a:p>
            <a:pPr marL="723900" lvl="2" indent="-266700">
              <a:spcBef>
                <a:spcPts val="600"/>
              </a:spcBef>
              <a:spcAft>
                <a:spcPts val="100"/>
              </a:spcAft>
              <a:buSzPct val="50000"/>
              <a:buFont typeface="Wingdings" charset="2"/>
              <a:buChar char=""/>
            </a:pPr>
            <a:r>
              <a:rPr lang="en-US" dirty="0" smtClean="0">
                <a:latin typeface="Myriad Pro"/>
                <a:cs typeface="Myriad Pro"/>
              </a:rPr>
              <a:t>But the DNA is hard to change</a:t>
            </a:r>
          </a:p>
          <a:p>
            <a:pPr marL="723900" lvl="2" indent="-266700">
              <a:spcBef>
                <a:spcPts val="600"/>
              </a:spcBef>
              <a:spcAft>
                <a:spcPts val="100"/>
              </a:spcAft>
              <a:buSzPct val="50000"/>
              <a:buFont typeface="Wingdings" charset="2"/>
              <a:buChar char=""/>
            </a:pPr>
            <a:r>
              <a:rPr lang="en-US" dirty="0" smtClean="0">
                <a:latin typeface="Myriad Pro"/>
                <a:cs typeface="Myriad Pro"/>
              </a:rPr>
              <a:t>Approaches are not finding it easy to hop between countries</a:t>
            </a:r>
            <a:endParaRPr lang="en-US" sz="2400" b="1" dirty="0" smtClean="0">
              <a:latin typeface="Myriad Pro"/>
              <a:cs typeface="Myriad Pro"/>
            </a:endParaRPr>
          </a:p>
          <a:p>
            <a:pPr marL="266700" indent="-266700">
              <a:spcBef>
                <a:spcPts val="600"/>
              </a:spcBef>
              <a:spcAft>
                <a:spcPts val="100"/>
              </a:spcAft>
              <a:buFont typeface="Wingdings" charset="2"/>
              <a:buChar char="§"/>
            </a:pPr>
            <a:r>
              <a:rPr lang="en-US" sz="2000" b="1" dirty="0" smtClean="0">
                <a:latin typeface="Myriad Pro"/>
                <a:cs typeface="Myriad Pro"/>
              </a:rPr>
              <a:t>Need to find solutions that alter the way Government thinks</a:t>
            </a:r>
          </a:p>
          <a:p>
            <a:pPr marL="723900" lvl="2" indent="-266700">
              <a:spcBef>
                <a:spcPts val="600"/>
              </a:spcBef>
              <a:spcAft>
                <a:spcPts val="100"/>
              </a:spcAft>
              <a:buSzPct val="50000"/>
              <a:buFont typeface="Wingdings" charset="2"/>
              <a:buChar char=""/>
            </a:pPr>
            <a:r>
              <a:rPr lang="en-US" dirty="0" smtClean="0">
                <a:latin typeface="Myriad Pro"/>
                <a:cs typeface="Myriad Pro"/>
              </a:rPr>
              <a:t>Political leadership is key</a:t>
            </a:r>
          </a:p>
          <a:p>
            <a:pPr marL="723900" lvl="2" indent="-266700">
              <a:spcBef>
                <a:spcPts val="600"/>
              </a:spcBef>
              <a:spcAft>
                <a:spcPts val="100"/>
              </a:spcAft>
              <a:buSzPct val="50000"/>
              <a:buFont typeface="Wingdings" charset="2"/>
              <a:buChar char=""/>
            </a:pPr>
            <a:r>
              <a:rPr lang="en-US" dirty="0" smtClean="0">
                <a:latin typeface="Myriad Pro"/>
                <a:cs typeface="Myriad Pro"/>
              </a:rPr>
              <a:t>Incentives and culture probably more important</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97942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2894</TotalTime>
  <Words>2839</Words>
  <Application>Microsoft Macintosh PowerPoint</Application>
  <PresentationFormat>On-screen Show (4:3)</PresentationFormat>
  <Paragraphs>250</Paragraphs>
  <Slides>12</Slides>
  <Notes>12</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 Two</dc:creator>
  <cp:lastModifiedBy>Jaideep Mukherjee</cp:lastModifiedBy>
  <cp:revision>100</cp:revision>
  <cp:lastPrinted>2014-05-22T01:40:32Z</cp:lastPrinted>
  <dcterms:created xsi:type="dcterms:W3CDTF">2014-10-03T07:30:56Z</dcterms:created>
  <dcterms:modified xsi:type="dcterms:W3CDTF">2014-10-03T08:05:35Z</dcterms:modified>
</cp:coreProperties>
</file>