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6"/>
  </p:notesMasterIdLst>
  <p:handoutMasterIdLst>
    <p:handoutMasterId r:id="rId17"/>
  </p:handoutMasterIdLst>
  <p:sldIdLst>
    <p:sldId id="350" r:id="rId5"/>
    <p:sldId id="364" r:id="rId6"/>
    <p:sldId id="361" r:id="rId7"/>
    <p:sldId id="367" r:id="rId8"/>
    <p:sldId id="368" r:id="rId9"/>
    <p:sldId id="369" r:id="rId10"/>
    <p:sldId id="370" r:id="rId11"/>
    <p:sldId id="371" r:id="rId12"/>
    <p:sldId id="372" r:id="rId13"/>
    <p:sldId id="373" r:id="rId14"/>
    <p:sldId id="3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157" autoAdjust="0"/>
  </p:normalViewPr>
  <p:slideViewPr>
    <p:cSldViewPr snapToGrid="0">
      <p:cViewPr varScale="1">
        <p:scale>
          <a:sx n="76" d="100"/>
          <a:sy n="76" d="100"/>
        </p:scale>
        <p:origin x="1416"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rPr/>
              <a:pPr/>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pPr/>
              <a:t>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pPr/>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pPr/>
              <a:t>1</a:t>
            </a:fld>
            <a:endParaRPr lang="en-US" dirty="0"/>
          </a:p>
        </p:txBody>
      </p:sp>
    </p:spTree>
    <p:extLst>
      <p:ext uri="{BB962C8B-B14F-4D97-AF65-F5344CB8AC3E}">
        <p14:creationId xmlns:p14="http://schemas.microsoft.com/office/powerpoint/2010/main" val="203810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pPr/>
              <a:t>11</a:t>
            </a:fld>
            <a:endParaRPr lang="en-US" dirty="0"/>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pPr/>
              <a:t>3</a:t>
            </a:fld>
            <a:endParaRPr lang="en-US" dirty="0"/>
          </a:p>
        </p:txBody>
      </p:sp>
    </p:spTree>
    <p:extLst>
      <p:ext uri="{BB962C8B-B14F-4D97-AF65-F5344CB8AC3E}">
        <p14:creationId xmlns:p14="http://schemas.microsoft.com/office/powerpoint/2010/main" val="384463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pPr/>
              <a:t>4</a:t>
            </a:fld>
            <a:endParaRPr lang="en-US" dirty="0"/>
          </a:p>
        </p:txBody>
      </p:sp>
    </p:spTree>
    <p:extLst>
      <p:ext uri="{BB962C8B-B14F-4D97-AF65-F5344CB8AC3E}">
        <p14:creationId xmlns:p14="http://schemas.microsoft.com/office/powerpoint/2010/main" val="384463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pPr/>
              <a:t>5</a:t>
            </a:fld>
            <a:endParaRPr lang="en-US" dirty="0"/>
          </a:p>
        </p:txBody>
      </p:sp>
    </p:spTree>
    <p:extLst>
      <p:ext uri="{BB962C8B-B14F-4D97-AF65-F5344CB8AC3E}">
        <p14:creationId xmlns:p14="http://schemas.microsoft.com/office/powerpoint/2010/main" val="384463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pPr/>
              <a:t>6</a:t>
            </a:fld>
            <a:endParaRPr lang="en-US" dirty="0"/>
          </a:p>
        </p:txBody>
      </p:sp>
    </p:spTree>
    <p:extLst>
      <p:ext uri="{BB962C8B-B14F-4D97-AF65-F5344CB8AC3E}">
        <p14:creationId xmlns:p14="http://schemas.microsoft.com/office/powerpoint/2010/main" val="384463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pPr/>
              <a:t>7</a:t>
            </a:fld>
            <a:endParaRPr lang="en-US" dirty="0"/>
          </a:p>
        </p:txBody>
      </p:sp>
    </p:spTree>
    <p:extLst>
      <p:ext uri="{BB962C8B-B14F-4D97-AF65-F5344CB8AC3E}">
        <p14:creationId xmlns:p14="http://schemas.microsoft.com/office/powerpoint/2010/main" val="384463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pPr/>
              <a:t>8</a:t>
            </a:fld>
            <a:endParaRPr lang="en-US" dirty="0"/>
          </a:p>
        </p:txBody>
      </p:sp>
    </p:spTree>
    <p:extLst>
      <p:ext uri="{BB962C8B-B14F-4D97-AF65-F5344CB8AC3E}">
        <p14:creationId xmlns:p14="http://schemas.microsoft.com/office/powerpoint/2010/main" val="384463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pPr/>
              <a:t>9</a:t>
            </a:fld>
            <a:endParaRPr lang="en-US" dirty="0"/>
          </a:p>
        </p:txBody>
      </p:sp>
    </p:spTree>
    <p:extLst>
      <p:ext uri="{BB962C8B-B14F-4D97-AF65-F5344CB8AC3E}">
        <p14:creationId xmlns:p14="http://schemas.microsoft.com/office/powerpoint/2010/main" val="378246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pPr/>
              <a:t>10</a:t>
            </a:fld>
            <a:endParaRPr lang="en-US" dirty="0"/>
          </a:p>
        </p:txBody>
      </p:sp>
    </p:spTree>
    <p:extLst>
      <p:ext uri="{BB962C8B-B14F-4D97-AF65-F5344CB8AC3E}">
        <p14:creationId xmlns:p14="http://schemas.microsoft.com/office/powerpoint/2010/main" val="428749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67054" y="758752"/>
            <a:ext cx="5491571" cy="287144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67055" y="4549553"/>
            <a:ext cx="5491570" cy="1606189"/>
          </a:xfrm>
        </p:spPr>
        <p:txBody>
          <a:bodyPr lIns="0" tIns="0" rIns="0" bIns="0">
            <a:norm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964023" y="141475"/>
            <a:ext cx="10163506" cy="1348451"/>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964023" y="2185427"/>
            <a:ext cx="4827178" cy="584667"/>
          </a:xfrm>
          <a:prstGeom prst="rect">
            <a:avLst/>
          </a:prstGeom>
        </p:spPr>
        <p:txBody>
          <a:bodyPr lIns="0" tIns="0" rIns="0" bIns="0" anchor="ctr" anchorCtr="0">
            <a:no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hasCustomPrompt="1"/>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add text</a:t>
            </a:r>
          </a:p>
        </p:txBody>
      </p:sp>
      <p:cxnSp>
        <p:nvCxnSpPr>
          <p:cNvPr id="15" name="Straight Connector 14">
            <a:extLst>
              <a:ext uri="{FF2B5EF4-FFF2-40B4-BE49-F238E27FC236}">
                <a16:creationId xmlns:a16="http://schemas.microsoft.com/office/drawing/2014/main" id="{ED51C063-0222-064B-8A2E-485FE9EAC10D}"/>
              </a:ext>
              <a:ext uri="{C183D7F6-B498-43B3-948B-1728B52AA6E4}">
                <adec:decorative xmlns:adec="http://schemas.microsoft.com/office/drawing/2017/decorative" val="1"/>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hasCustomPrompt="1"/>
          </p:nvPr>
        </p:nvSpPr>
        <p:spPr>
          <a:xfrm>
            <a:off x="6362700" y="2185427"/>
            <a:ext cx="4764829" cy="584667"/>
          </a:xfrm>
          <a:prstGeom prst="rect">
            <a:avLst/>
          </a:prstGeom>
        </p:spPr>
        <p:txBody>
          <a:bodyPr lIns="0" tIns="0" rIns="0" bIns="0" anchor="ctr" anchorCtr="0">
            <a:no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hasCustomPrompt="1"/>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add text</a:t>
            </a:r>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80FEE6CB-7A68-C30C-38DD-5D9B336CEAD4}"/>
              </a:ext>
            </a:extLst>
          </p:cNvPr>
          <p:cNvSpPr>
            <a:spLocks noGrp="1"/>
          </p:cNvSpPr>
          <p:nvPr>
            <p:ph type="dt" sz="half" idx="17"/>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964023" y="119553"/>
            <a:ext cx="10259471" cy="1370373"/>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952500" y="2143615"/>
            <a:ext cx="3036477" cy="578687"/>
          </a:xfrm>
          <a:prstGeom prst="rect">
            <a:avLst/>
          </a:prstGeom>
        </p:spPr>
        <p:txBody>
          <a:bodyPr vert="horz" lIns="0" tIns="0" rIns="0" bIns="0" rtlCol="0" anchor="ctr" anchorCtr="0">
            <a:no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hasCustomPrompt="1"/>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add text</a:t>
            </a:r>
          </a:p>
        </p:txBody>
      </p:sp>
      <p:cxnSp>
        <p:nvCxnSpPr>
          <p:cNvPr id="26" name="Straight Connector 25">
            <a:extLst>
              <a:ext uri="{FF2B5EF4-FFF2-40B4-BE49-F238E27FC236}">
                <a16:creationId xmlns:a16="http://schemas.microsoft.com/office/drawing/2014/main" id="{9F0C4CE5-5F02-B143-8FD1-1B235D270DAC}"/>
              </a:ext>
              <a:ext uri="{C183D7F6-B498-43B3-948B-1728B52AA6E4}">
                <adec:decorative xmlns:adec="http://schemas.microsoft.com/office/drawing/2017/decorative" val="1"/>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hasCustomPrompt="1"/>
          </p:nvPr>
        </p:nvSpPr>
        <p:spPr>
          <a:xfrm>
            <a:off x="4569372" y="2143615"/>
            <a:ext cx="3036477" cy="578687"/>
          </a:xfrm>
          <a:prstGeom prst="rect">
            <a:avLst/>
          </a:prstGeom>
        </p:spPr>
        <p:txBody>
          <a:bodyPr vert="horz" lIns="0" tIns="0" rIns="0" bIns="0" rtlCol="0" anchor="ctr" anchorCtr="0">
            <a:no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hasCustomPrompt="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add text</a:t>
            </a:r>
          </a:p>
        </p:txBody>
      </p:sp>
      <p:cxnSp>
        <p:nvCxnSpPr>
          <p:cNvPr id="28" name="Straight Connector 27">
            <a:extLst>
              <a:ext uri="{FF2B5EF4-FFF2-40B4-BE49-F238E27FC236}">
                <a16:creationId xmlns:a16="http://schemas.microsoft.com/office/drawing/2014/main" id="{289A8C14-DB28-F34E-8098-168D4C75AF23}"/>
              </a:ext>
              <a:ext uri="{C183D7F6-B498-43B3-948B-1728B52AA6E4}">
                <adec:decorative xmlns:adec="http://schemas.microsoft.com/office/drawing/2017/decorative" val="1"/>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hasCustomPrompt="1"/>
          </p:nvPr>
        </p:nvSpPr>
        <p:spPr>
          <a:xfrm>
            <a:off x="8187017" y="2143615"/>
            <a:ext cx="3036477" cy="578687"/>
          </a:xfrm>
          <a:prstGeom prst="rect">
            <a:avLst/>
          </a:prstGeom>
        </p:spPr>
        <p:txBody>
          <a:bodyPr vert="horz" lIns="0" tIns="0" rIns="0" bIns="0" rtlCol="0" anchor="ctr" anchorCtr="0">
            <a:no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hasCustomPrompt="1"/>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add text</a:t>
            </a:r>
          </a:p>
        </p:txBody>
      </p:sp>
      <p:sp>
        <p:nvSpPr>
          <p:cNvPr id="5" name="Slide Number Placeholder 4">
            <a:extLst>
              <a:ext uri="{FF2B5EF4-FFF2-40B4-BE49-F238E27FC236}">
                <a16:creationId xmlns:a16="http://schemas.microsoft.com/office/drawing/2014/main" id="{7BA139CE-3E4D-4224-B157-2D29EC10FE40}"/>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9A79B87D-E8CF-49AE-9326-2FEED2392F09}"/>
              </a:ext>
            </a:extLst>
          </p:cNvPr>
          <p:cNvSpPr>
            <a:spLocks noGrp="1"/>
          </p:cNvSpPr>
          <p:nvPr>
            <p:ph type="ftr" sz="quarter" idx="15"/>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F1E69DAA-34F6-FC8E-3187-DACC516CCFB9}"/>
              </a:ext>
            </a:extLst>
          </p:cNvPr>
          <p:cNvSpPr>
            <a:spLocks noGrp="1"/>
          </p:cNvSpPr>
          <p:nvPr>
            <p:ph type="dt" sz="half" idx="17"/>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47A1EE0-4011-3749-B01C-FC489EEDF880}"/>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964023" y="160385"/>
            <a:ext cx="10274324" cy="1329541"/>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hasCustomPrompt="1"/>
          </p:nvPr>
        </p:nvSpPr>
        <p:spPr>
          <a:xfrm>
            <a:off x="952500" y="2303930"/>
            <a:ext cx="4838700" cy="315915"/>
          </a:xfrm>
        </p:spPr>
        <p:txBody>
          <a:bodyPr anchor="ctr" anchorCtr="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hasCustomPrompt="1"/>
          </p:nvPr>
        </p:nvSpPr>
        <p:spPr>
          <a:xfrm>
            <a:off x="952500" y="2656903"/>
            <a:ext cx="4838700" cy="705363"/>
          </a:xfrm>
        </p:spPr>
        <p:txBody>
          <a:bodyPr>
            <a:normAutofit/>
          </a:bodyPr>
          <a:lstStyle>
            <a:lvl1pPr marL="0" indent="0">
              <a:buNone/>
              <a:defRPr sz="1600">
                <a:latin typeface="+mn-lt"/>
              </a:defRPr>
            </a:lvl1pPr>
          </a:lstStyle>
          <a:p>
            <a:pPr lvl="0"/>
            <a:r>
              <a:rPr lang="en-US" dirty="0"/>
              <a:t>Click to add text</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hasCustomPrompt="1"/>
          </p:nvPr>
        </p:nvSpPr>
        <p:spPr>
          <a:xfrm>
            <a:off x="953655" y="3488872"/>
            <a:ext cx="4838700" cy="315915"/>
          </a:xfrm>
        </p:spPr>
        <p:txBody>
          <a:bodyPr anchor="ctr" anchorCtr="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hasCustomPrompt="1"/>
          </p:nvPr>
        </p:nvSpPr>
        <p:spPr>
          <a:xfrm>
            <a:off x="953655" y="3841846"/>
            <a:ext cx="4838700" cy="770076"/>
          </a:xfrm>
        </p:spPr>
        <p:txBody>
          <a:bodyPr>
            <a:normAutofit/>
          </a:bodyPr>
          <a:lstStyle>
            <a:lvl1pPr marL="0" indent="0">
              <a:buNone/>
              <a:defRPr sz="1600">
                <a:latin typeface="+mn-lt"/>
              </a:defRPr>
            </a:lvl1pPr>
          </a:lstStyle>
          <a:p>
            <a:pPr lvl="0"/>
            <a:r>
              <a:rPr lang="en-US" dirty="0"/>
              <a:t>Click to add text</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hasCustomPrompt="1"/>
          </p:nvPr>
        </p:nvSpPr>
        <p:spPr>
          <a:xfrm>
            <a:off x="952500" y="4664927"/>
            <a:ext cx="4838700" cy="315915"/>
          </a:xfrm>
        </p:spPr>
        <p:txBody>
          <a:bodyPr anchor="ctr" anchorCtr="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hasCustomPrompt="1"/>
          </p:nvPr>
        </p:nvSpPr>
        <p:spPr>
          <a:xfrm>
            <a:off x="952500" y="5017901"/>
            <a:ext cx="4838700" cy="908340"/>
          </a:xfrm>
        </p:spPr>
        <p:txBody>
          <a:bodyPr>
            <a:normAutofit/>
          </a:bodyPr>
          <a:lstStyle>
            <a:lvl1pPr marL="0" indent="0">
              <a:buNone/>
              <a:defRPr sz="1600">
                <a:latin typeface="+mn-lt"/>
              </a:defRPr>
            </a:lvl1pPr>
          </a:lstStyle>
          <a:p>
            <a:pPr lvl="0"/>
            <a:r>
              <a:rPr lang="en-US" dirty="0"/>
              <a:t>Click to add text</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hasCustomPrompt="1"/>
          </p:nvPr>
        </p:nvSpPr>
        <p:spPr>
          <a:xfrm>
            <a:off x="6399647" y="2303930"/>
            <a:ext cx="4838700" cy="315915"/>
          </a:xfrm>
        </p:spPr>
        <p:txBody>
          <a:bodyPr anchor="ctr" anchorCtr="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hasCustomPrompt="1"/>
          </p:nvPr>
        </p:nvSpPr>
        <p:spPr>
          <a:xfrm>
            <a:off x="6399647" y="2656903"/>
            <a:ext cx="4838700" cy="705363"/>
          </a:xfrm>
        </p:spPr>
        <p:txBody>
          <a:bodyPr>
            <a:normAutofit/>
          </a:bodyPr>
          <a:lstStyle>
            <a:lvl1pPr marL="0" indent="0">
              <a:buNone/>
              <a:defRPr sz="1600">
                <a:latin typeface="+mn-lt"/>
              </a:defRPr>
            </a:lvl1pPr>
          </a:lstStyle>
          <a:p>
            <a:pPr lvl="0"/>
            <a:r>
              <a:rPr lang="en-US" dirty="0"/>
              <a:t>Click to add text</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hasCustomPrompt="1"/>
          </p:nvPr>
        </p:nvSpPr>
        <p:spPr>
          <a:xfrm>
            <a:off x="6399647" y="3488872"/>
            <a:ext cx="4838700" cy="315915"/>
          </a:xfrm>
        </p:spPr>
        <p:txBody>
          <a:bodyPr anchor="ctr" anchorCtr="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hasCustomPrompt="1"/>
          </p:nvPr>
        </p:nvSpPr>
        <p:spPr>
          <a:xfrm>
            <a:off x="6399647" y="3841846"/>
            <a:ext cx="4838700" cy="908340"/>
          </a:xfrm>
        </p:spPr>
        <p:txBody>
          <a:bodyPr>
            <a:normAutofit/>
          </a:bodyPr>
          <a:lstStyle>
            <a:lvl1pPr marL="0" indent="0">
              <a:buNone/>
              <a:defRPr sz="1600">
                <a:latin typeface="+mn-lt"/>
              </a:defRPr>
            </a:lvl1pPr>
          </a:lstStyle>
          <a:p>
            <a:pPr lvl="0"/>
            <a:r>
              <a:rPr lang="en-US" dirty="0"/>
              <a:t>Click to add text</a:t>
            </a:r>
          </a:p>
        </p:txBody>
      </p:sp>
      <p:sp>
        <p:nvSpPr>
          <p:cNvPr id="7" name="Slide Number Placeholder 6">
            <a:extLst>
              <a:ext uri="{FF2B5EF4-FFF2-40B4-BE49-F238E27FC236}">
                <a16:creationId xmlns:a16="http://schemas.microsoft.com/office/drawing/2014/main" id="{F636E9EA-D950-424A-BC92-F6794D6E5D67}"/>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
        <p:nvSpPr>
          <p:cNvPr id="6" name="Footer Placeholder 5">
            <a:extLst>
              <a:ext uri="{FF2B5EF4-FFF2-40B4-BE49-F238E27FC236}">
                <a16:creationId xmlns:a16="http://schemas.microsoft.com/office/drawing/2014/main" id="{2DBF2453-9E16-47FE-A8ED-4661246DE597}"/>
              </a:ext>
            </a:extLst>
          </p:cNvPr>
          <p:cNvSpPr>
            <a:spLocks noGrp="1"/>
          </p:cNvSpPr>
          <p:nvPr>
            <p:ph type="ftr" sz="quarter" idx="22"/>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051AB775-D834-FE78-61E7-1D421831F035}"/>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FEF81ED-50DF-3946-87D9-407C13C3CE9F}"/>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26" name="Title 1">
            <a:extLst>
              <a:ext uri="{FF2B5EF4-FFF2-40B4-BE49-F238E27FC236}">
                <a16:creationId xmlns:a16="http://schemas.microsoft.com/office/drawing/2014/main" id="{E29321F6-59C5-6E4C-A846-6AD00848A444}"/>
              </a:ext>
            </a:extLst>
          </p:cNvPr>
          <p:cNvSpPr>
            <a:spLocks noGrp="1"/>
          </p:cNvSpPr>
          <p:nvPr>
            <p:ph type="title" hasCustomPrompt="1"/>
          </p:nvPr>
        </p:nvSpPr>
        <p:spPr>
          <a:xfrm>
            <a:off x="6896100" y="398440"/>
            <a:ext cx="4903377" cy="2386081"/>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hasCustomPrompt="1"/>
          </p:nvPr>
        </p:nvSpPr>
        <p:spPr>
          <a:xfrm>
            <a:off x="6896100" y="3591098"/>
            <a:ext cx="4903377" cy="1506973"/>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hasCustomPrompt="1"/>
          </p:nvPr>
        </p:nvSpPr>
        <p:spPr>
          <a:xfrm>
            <a:off x="0" y="0"/>
            <a:ext cx="6096000" cy="6858000"/>
          </a:xfrm>
        </p:spPr>
        <p:txBody>
          <a:bodyPr tIns="365760"/>
          <a:lstStyle>
            <a:lvl1pPr marL="0" indent="0" algn="ctr">
              <a:buNone/>
              <a:defRPr/>
            </a:lvl1pPr>
          </a:lstStyle>
          <a:p>
            <a:r>
              <a:rPr lang="en-US" dirty="0"/>
              <a:t>Click to add picture</a:t>
            </a:r>
          </a:p>
        </p:txBody>
      </p:sp>
      <p:cxnSp>
        <p:nvCxnSpPr>
          <p:cNvPr id="27" name="Straight Connector 26">
            <a:extLst>
              <a:ext uri="{FF2B5EF4-FFF2-40B4-BE49-F238E27FC236}">
                <a16:creationId xmlns:a16="http://schemas.microsoft.com/office/drawing/2014/main" id="{AB5C3BF3-A164-DD48-BD02-4587489DA105}"/>
              </a:ext>
              <a:ext uri="{C183D7F6-B498-43B3-948B-1728B52AA6E4}">
                <adec:decorative xmlns:adec="http://schemas.microsoft.com/office/drawing/2017/decorative" val="1"/>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hasCustomPrompt="1"/>
          </p:nvPr>
        </p:nvSpPr>
        <p:spPr>
          <a:xfrm>
            <a:off x="6896100" y="5155853"/>
            <a:ext cx="4914900" cy="806659"/>
          </a:xfrm>
        </p:spPr>
        <p:txBody>
          <a:bodyPr lIns="0" tIns="0" rIns="0" bIns="0" anchor="ctr" anchorCtr="0">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964023" y="142455"/>
            <a:ext cx="7532276" cy="1347471"/>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cxnSp>
        <p:nvCxnSpPr>
          <p:cNvPr id="13" name="Straight Connector 12">
            <a:extLst>
              <a:ext uri="{FF2B5EF4-FFF2-40B4-BE49-F238E27FC236}">
                <a16:creationId xmlns:a16="http://schemas.microsoft.com/office/drawing/2014/main" id="{CF0FD074-81E2-0D4E-8446-C5B415B238A0}"/>
              </a:ext>
              <a:ext uri="{C183D7F6-B498-43B3-948B-1728B52AA6E4}">
                <adec:decorative xmlns:adec="http://schemas.microsoft.com/office/drawing/2017/decorative" val="1"/>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hasCustomPrompt="1"/>
          </p:nvPr>
        </p:nvSpPr>
        <p:spPr>
          <a:xfrm>
            <a:off x="952500" y="2046306"/>
            <a:ext cx="2133600" cy="537098"/>
          </a:xfrm>
        </p:spPr>
        <p:txBody>
          <a:bodyPr lIns="0" tIns="0" rIns="0" bIns="0" anchor="ctr" anchorCtr="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add text</a:t>
            </a:r>
          </a:p>
        </p:txBody>
      </p: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hasCustomPrompt="1"/>
          </p:nvPr>
        </p:nvSpPr>
        <p:spPr>
          <a:xfrm>
            <a:off x="952500" y="2639004"/>
            <a:ext cx="2133600" cy="789996"/>
          </a:xfrm>
        </p:spPr>
        <p:txBody>
          <a:bodyPr lIns="0" tIns="0" rIns="0" bIns="0">
            <a:norm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16" name="Straight Connector 15">
            <a:extLst>
              <a:ext uri="{FF2B5EF4-FFF2-40B4-BE49-F238E27FC236}">
                <a16:creationId xmlns:a16="http://schemas.microsoft.com/office/drawing/2014/main" id="{A3DDE02E-BC75-2645-8725-CA2CFD327A3C}"/>
              </a:ext>
              <a:ext uri="{C183D7F6-B498-43B3-948B-1728B52AA6E4}">
                <adec:decorative xmlns:adec="http://schemas.microsoft.com/office/drawing/2017/decorative" val="1"/>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hasCustomPrompt="1"/>
          </p:nvPr>
        </p:nvSpPr>
        <p:spPr>
          <a:xfrm>
            <a:off x="3663042" y="2046306"/>
            <a:ext cx="2128157" cy="537098"/>
          </a:xfrm>
        </p:spPr>
        <p:txBody>
          <a:bodyPr lIns="0" tIns="0" rIns="0" bIns="0" anchor="ctr" anchorCtr="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add text</a:t>
            </a:r>
          </a:p>
        </p:txBody>
      </p: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hasCustomPrompt="1"/>
          </p:nvPr>
        </p:nvSpPr>
        <p:spPr>
          <a:xfrm>
            <a:off x="3663042" y="2639004"/>
            <a:ext cx="2128157" cy="789996"/>
          </a:xfrm>
        </p:spPr>
        <p:txBody>
          <a:bodyPr lIns="0" tIns="0" rIns="0" bIns="0">
            <a:norm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20" name="Straight Connector 19">
            <a:extLst>
              <a:ext uri="{FF2B5EF4-FFF2-40B4-BE49-F238E27FC236}">
                <a16:creationId xmlns:a16="http://schemas.microsoft.com/office/drawing/2014/main" id="{E01EE6FD-FABB-AD48-92DA-19805B502918}"/>
              </a:ext>
              <a:ext uri="{C183D7F6-B498-43B3-948B-1728B52AA6E4}">
                <adec:decorative xmlns:adec="http://schemas.microsoft.com/office/drawing/2017/decorative" val="1"/>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hasCustomPrompt="1"/>
          </p:nvPr>
        </p:nvSpPr>
        <p:spPr>
          <a:xfrm>
            <a:off x="952500" y="4359309"/>
            <a:ext cx="2133600" cy="492558"/>
          </a:xfrm>
        </p:spPr>
        <p:txBody>
          <a:bodyPr lIns="0" tIns="0" rIns="0" bIns="0" anchor="ctr" anchorCtr="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add text</a:t>
            </a:r>
          </a:p>
        </p:txBody>
      </p: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hasCustomPrompt="1"/>
          </p:nvPr>
        </p:nvSpPr>
        <p:spPr>
          <a:xfrm>
            <a:off x="952500" y="4925112"/>
            <a:ext cx="2133600" cy="789996"/>
          </a:xfrm>
        </p:spPr>
        <p:txBody>
          <a:bodyPr lIns="0" tIns="0" rIns="0" bIns="0">
            <a:norm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23" name="Straight Connector 22">
            <a:extLst>
              <a:ext uri="{FF2B5EF4-FFF2-40B4-BE49-F238E27FC236}">
                <a16:creationId xmlns:a16="http://schemas.microsoft.com/office/drawing/2014/main" id="{93BB36CC-7349-334D-A028-58D01025E726}"/>
              </a:ext>
              <a:ext uri="{C183D7F6-B498-43B3-948B-1728B52AA6E4}">
                <adec:decorative xmlns:adec="http://schemas.microsoft.com/office/drawing/2017/decorative" val="1"/>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hasCustomPrompt="1"/>
          </p:nvPr>
        </p:nvSpPr>
        <p:spPr>
          <a:xfrm>
            <a:off x="3663042" y="4359309"/>
            <a:ext cx="2128157" cy="492558"/>
          </a:xfrm>
        </p:spPr>
        <p:txBody>
          <a:bodyPr lIns="0" tIns="0" rIns="0" bIns="0" anchor="ctr" anchorCtr="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add text</a:t>
            </a:r>
          </a:p>
        </p:txBody>
      </p: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hasCustomPrompt="1"/>
          </p:nvPr>
        </p:nvSpPr>
        <p:spPr>
          <a:xfrm>
            <a:off x="3663042" y="4925112"/>
            <a:ext cx="2128157" cy="789996"/>
          </a:xfrm>
        </p:spPr>
        <p:txBody>
          <a:bodyPr lIns="0" tIns="0" rIns="0" bIns="0">
            <a:norm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26" name="Straight Connector 25">
            <a:extLst>
              <a:ext uri="{FF2B5EF4-FFF2-40B4-BE49-F238E27FC236}">
                <a16:creationId xmlns:a16="http://schemas.microsoft.com/office/drawing/2014/main" id="{C402C0D4-D9C4-F547-B996-38177302A3DC}"/>
              </a:ext>
              <a:ext uri="{C183D7F6-B498-43B3-948B-1728B52AA6E4}">
                <adec:decorative xmlns:adec="http://schemas.microsoft.com/office/drawing/2017/decorative" val="1"/>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hasCustomPrompt="1"/>
          </p:nvPr>
        </p:nvSpPr>
        <p:spPr>
          <a:xfrm>
            <a:off x="6367054" y="4359309"/>
            <a:ext cx="2129245" cy="492558"/>
          </a:xfrm>
        </p:spPr>
        <p:txBody>
          <a:bodyPr lIns="0" tIns="0" rIns="0" bIns="0" anchor="ctr" anchorCtr="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add text</a:t>
            </a:r>
          </a:p>
        </p:txBody>
      </p: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hasCustomPrompt="1"/>
          </p:nvPr>
        </p:nvSpPr>
        <p:spPr>
          <a:xfrm>
            <a:off x="6367054" y="4925112"/>
            <a:ext cx="2129245" cy="789996"/>
          </a:xfrm>
        </p:spPr>
        <p:txBody>
          <a:bodyPr lIns="0" tIns="0" rIns="0" bIns="0">
            <a:norm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B42F3846-3FA1-A704-DD1C-4F4EDD8FEBC2}"/>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9" name="Title 1">
            <a:extLst>
              <a:ext uri="{FF2B5EF4-FFF2-40B4-BE49-F238E27FC236}">
                <a16:creationId xmlns:a16="http://schemas.microsoft.com/office/drawing/2014/main" id="{A5C37098-CEB2-1E45-989B-3DD92F3B1A30}"/>
              </a:ext>
            </a:extLst>
          </p:cNvPr>
          <p:cNvSpPr>
            <a:spLocks noGrp="1"/>
          </p:cNvSpPr>
          <p:nvPr>
            <p:ph type="title" hasCustomPrompt="1"/>
          </p:nvPr>
        </p:nvSpPr>
        <p:spPr>
          <a:xfrm>
            <a:off x="964023" y="82713"/>
            <a:ext cx="4572001" cy="2286000"/>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hasCustomPrompt="1"/>
          </p:nvPr>
        </p:nvSpPr>
        <p:spPr>
          <a:xfrm>
            <a:off x="952499" y="2810201"/>
            <a:ext cx="4572001" cy="2560320"/>
          </a:xfrm>
        </p:spPr>
        <p:txBody>
          <a:bodyPr lIns="0" tIns="0" rIns="0" bIns="0">
            <a:norm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sp>
        <p:nvSpPr>
          <p:cNvPr id="5" name="Slide Number Placeholder 4">
            <a:extLst>
              <a:ext uri="{FF2B5EF4-FFF2-40B4-BE49-F238E27FC236}">
                <a16:creationId xmlns:a16="http://schemas.microsoft.com/office/drawing/2014/main" id="{6184536E-AD08-4371-85E9-A816C30B6AE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p:txBody>
          <a:bodyPr/>
          <a:lstStyle/>
          <a:p>
            <a:r>
              <a:rPr lang="en-US" dirty="0"/>
              <a:t>Annual Review</a:t>
            </a:r>
            <a:endParaRPr lang="en-US" b="0" dirty="0"/>
          </a:p>
        </p:txBody>
      </p:sp>
      <p:sp>
        <p:nvSpPr>
          <p:cNvPr id="6" name="Date Placeholder 3">
            <a:extLst>
              <a:ext uri="{FF2B5EF4-FFF2-40B4-BE49-F238E27FC236}">
                <a16:creationId xmlns:a16="http://schemas.microsoft.com/office/drawing/2014/main" id="{10A569B5-C0E0-B13D-812D-D5FA977913CF}"/>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dirty="0">
              <a:latin typeface="+mn-lt"/>
            </a:endParaRPr>
          </a:p>
        </p:txBody>
      </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hasCustomPrompt="1"/>
          </p:nvPr>
        </p:nvSpPr>
        <p:spPr>
          <a:xfrm>
            <a:off x="6096000" y="0"/>
            <a:ext cx="6096000" cy="6880543"/>
          </a:xfrm>
        </p:spPr>
        <p:txBody>
          <a:bodyPr tIns="182880"/>
          <a:lstStyle>
            <a:lvl1pPr marL="0" indent="0" algn="ctr">
              <a:buNone/>
              <a:defRPr/>
            </a:lvl1pPr>
          </a:lstStyle>
          <a:p>
            <a:r>
              <a:rPr lang="en-US" dirty="0"/>
              <a:t>Click to add picture</a:t>
            </a: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9D7C82-45D3-B736-77A1-FE479F1AD081}"/>
              </a:ext>
            </a:extLst>
          </p:cNvPr>
          <p:cNvSpPr>
            <a:spLocks noGrp="1"/>
          </p:cNvSpPr>
          <p:nvPr>
            <p:ph type="pic" sz="quarter" idx="13" hasCustomPrompt="1"/>
          </p:nvPr>
        </p:nvSpPr>
        <p:spPr>
          <a:xfrm>
            <a:off x="0" y="0"/>
            <a:ext cx="12191998" cy="6858000"/>
          </a:xfrm>
          <a:custGeom>
            <a:avLst/>
            <a:gdLst>
              <a:gd name="connsiteX0" fmla="*/ 7154721 w 12191998"/>
              <a:gd name="connsiteY0" fmla="*/ 3951843 h 6858000"/>
              <a:gd name="connsiteX1" fmla="*/ 7154721 w 12191998"/>
              <a:gd name="connsiteY1" fmla="*/ 4052427 h 6858000"/>
              <a:gd name="connsiteX2" fmla="*/ 9288321 w 12191998"/>
              <a:gd name="connsiteY2" fmla="*/ 4052427 h 6858000"/>
              <a:gd name="connsiteX3" fmla="*/ 9288321 w 12191998"/>
              <a:gd name="connsiteY3" fmla="*/ 3951843 h 6858000"/>
              <a:gd name="connsiteX4" fmla="*/ 0 w 12191998"/>
              <a:gd name="connsiteY4" fmla="*/ 0 h 6858000"/>
              <a:gd name="connsiteX5" fmla="*/ 12191998 w 12191998"/>
              <a:gd name="connsiteY5" fmla="*/ 0 h 6858000"/>
              <a:gd name="connsiteX6" fmla="*/ 12191998 w 12191998"/>
              <a:gd name="connsiteY6" fmla="*/ 6858000 h 6858000"/>
              <a:gd name="connsiteX7" fmla="*/ 0 w 1219199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8" h="6858000">
                <a:moveTo>
                  <a:pt x="7154721" y="3951843"/>
                </a:moveTo>
                <a:lnTo>
                  <a:pt x="7154721" y="4052427"/>
                </a:lnTo>
                <a:lnTo>
                  <a:pt x="9288321" y="4052427"/>
                </a:lnTo>
                <a:lnTo>
                  <a:pt x="9288321" y="3951843"/>
                </a:lnTo>
                <a:close/>
                <a:moveTo>
                  <a:pt x="0" y="0"/>
                </a:moveTo>
                <a:lnTo>
                  <a:pt x="12191998" y="0"/>
                </a:lnTo>
                <a:lnTo>
                  <a:pt x="12191998" y="6858000"/>
                </a:lnTo>
                <a:lnTo>
                  <a:pt x="0" y="6858000"/>
                </a:lnTo>
                <a:close/>
              </a:path>
            </a:pathLst>
          </a:custGeom>
          <a:solidFill>
            <a:schemeClr val="accent3">
              <a:lumMod val="75000"/>
            </a:schemeClr>
          </a:solidFill>
        </p:spPr>
        <p:txBody>
          <a:bodyPr wrap="square" tIns="274320">
            <a:noAutofit/>
          </a:bodyPr>
          <a:lstStyle>
            <a:lvl1pPr marL="0" indent="0" algn="ctr">
              <a:buNone/>
              <a:defRPr>
                <a:solidFill>
                  <a:schemeClr val="tx1"/>
                </a:solidFill>
              </a:defRPr>
            </a:lvl1pPr>
          </a:lstStyle>
          <a:p>
            <a:r>
              <a:rPr lang="en-US" dirty="0"/>
              <a:t>Click to add picture</a:t>
            </a:r>
          </a:p>
        </p:txBody>
      </p:sp>
      <p:grpSp>
        <p:nvGrpSpPr>
          <p:cNvPr id="22" name="Group 21">
            <a:extLst>
              <a:ext uri="{FF2B5EF4-FFF2-40B4-BE49-F238E27FC236}">
                <a16:creationId xmlns:a16="http://schemas.microsoft.com/office/drawing/2014/main" id="{F4CB38BE-0FF2-694C-AA3C-D73DBF7C332C}"/>
              </a:ext>
              <a:ext uri="{C183D7F6-B498-43B3-948B-1728B52AA6E4}">
                <adec:decorative xmlns:adec="http://schemas.microsoft.com/office/drawing/2017/decorative" val="1"/>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7193943" y="2092817"/>
            <a:ext cx="4941477" cy="1563483"/>
          </a:xfrm>
          <a:prstGeom prst="rect">
            <a:avLst/>
          </a:prstGeom>
        </p:spPr>
        <p:txBody>
          <a:bodyPr lIns="0" tIns="0" rIns="0" bIns="0" anchor="b" anchorCtr="0">
            <a:noAutofit/>
          </a:bodyPr>
          <a:lstStyle>
            <a:lvl1pPr>
              <a:defRPr sz="4100" b="1" i="0" baseline="0">
                <a:solidFill>
                  <a:schemeClr val="tx1"/>
                </a:solidFill>
                <a:latin typeface="+mj-lt"/>
              </a:defRPr>
            </a:lvl1pPr>
          </a:lstStyle>
          <a:p>
            <a:r>
              <a:rPr lang="en-US" dirty="0"/>
              <a:t>Click to add title </a:t>
            </a:r>
          </a:p>
        </p:txBody>
      </p:sp>
      <p:sp>
        <p:nvSpPr>
          <p:cNvPr id="5" name="Rectangle 4">
            <a:extLst>
              <a:ext uri="{FF2B5EF4-FFF2-40B4-BE49-F238E27FC236}">
                <a16:creationId xmlns:a16="http://schemas.microsoft.com/office/drawing/2014/main" id="{E81ED476-3924-7E52-1A9D-0E0424695B24}"/>
              </a:ext>
            </a:extLst>
          </p:cNvPr>
          <p:cNvSpPr/>
          <p:nvPr userDrawn="1"/>
        </p:nvSpPr>
        <p:spPr>
          <a:xfrm>
            <a:off x="7154721"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201169"/>
            <a:ext cx="10352810" cy="1288758"/>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hasCustomPrompt="1"/>
          </p:nvPr>
        </p:nvSpPr>
        <p:spPr>
          <a:xfrm>
            <a:off x="952500" y="1939108"/>
            <a:ext cx="10352810" cy="4110702"/>
          </a:xfrm>
        </p:spPr>
        <p:txBody>
          <a:bodyPr/>
          <a:lstStyle>
            <a:lvl1pPr>
              <a:defRPr>
                <a:solidFill>
                  <a:schemeClr val="bg1"/>
                </a:solidFill>
              </a:defRPr>
            </a:lvl1pPr>
          </a:lstStyle>
          <a:p>
            <a:r>
              <a:rPr lang="en-US" dirty="0"/>
              <a:t>Click to add chart</a:t>
            </a:r>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7F404C10-744B-3A30-6A97-DEF88914AF8B}"/>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210313"/>
            <a:ext cx="10287000" cy="1279614"/>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hasCustomPrompt="1"/>
          </p:nvPr>
        </p:nvSpPr>
        <p:spPr>
          <a:xfrm>
            <a:off x="952500" y="2209800"/>
            <a:ext cx="10287000" cy="2593109"/>
          </a:xfrm>
        </p:spPr>
        <p:txBody>
          <a:bodyPr/>
          <a:lstStyle>
            <a:lvl1pPr>
              <a:defRPr/>
            </a:lvl1pPr>
          </a:lstStyle>
          <a:p>
            <a:r>
              <a:rPr lang="en-US" dirty="0"/>
              <a:t>Click to add table</a:t>
            </a:r>
          </a:p>
        </p:txBody>
      </p:sp>
      <p:sp>
        <p:nvSpPr>
          <p:cNvPr id="5" name="Slide Number Placeholder 4">
            <a:extLst>
              <a:ext uri="{FF2B5EF4-FFF2-40B4-BE49-F238E27FC236}">
                <a16:creationId xmlns:a16="http://schemas.microsoft.com/office/drawing/2014/main" id="{E69F7A1E-B7E2-4E9C-A66C-BCE08900C5F1}"/>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DB42D896-6ACC-40D7-8D8B-F9AF3E7DE1A1}"/>
              </a:ext>
            </a:extLst>
          </p:cNvPr>
          <p:cNvSpPr>
            <a:spLocks noGrp="1"/>
          </p:cNvSpPr>
          <p:nvPr>
            <p:ph type="ftr" sz="quarter" idx="12"/>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07A8E389-98BB-3534-2651-FEF1E37EBC6E}"/>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ACB4ADD-D9F4-984E-B29D-A2CF6D19E810}"/>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9" name="Title 1">
            <a:extLst>
              <a:ext uri="{FF2B5EF4-FFF2-40B4-BE49-F238E27FC236}">
                <a16:creationId xmlns:a16="http://schemas.microsoft.com/office/drawing/2014/main" id="{A5C37098-CEB2-1E45-989B-3DD92F3B1A30}"/>
              </a:ext>
            </a:extLst>
          </p:cNvPr>
          <p:cNvSpPr>
            <a:spLocks noGrp="1"/>
          </p:cNvSpPr>
          <p:nvPr>
            <p:ph type="title" hasCustomPrompt="1"/>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pPr lvl="0"/>
            <a:r>
              <a:rPr lang="en-US" dirty="0"/>
              <a:t>Click to add text</a:t>
            </a:r>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00165"/>
          </a:xfrm>
          <a:prstGeom prst="rect">
            <a:avLst/>
          </a:prstGeom>
          <a:noFill/>
        </p:spPr>
        <p:txBody>
          <a:bodyPr wrap="square" tIns="457200" bIns="0" rtlCol="0" anchor="b" anchorCtr="0">
            <a:noAutofit/>
          </a:bodyPr>
          <a:lstStyle/>
          <a:p>
            <a:r>
              <a:rPr lang="en-US" sz="20000" b="1" dirty="0">
                <a:solidFill>
                  <a:schemeClr val="bg1"/>
                </a:solidFill>
              </a:rPr>
              <a:t>“</a:t>
            </a:r>
          </a:p>
        </p:txBody>
      </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3" name="Group 22">
            <a:extLst>
              <a:ext uri="{FF2B5EF4-FFF2-40B4-BE49-F238E27FC236}">
                <a16:creationId xmlns:a16="http://schemas.microsoft.com/office/drawing/2014/main" id="{EFD0B2D5-B3C2-D847-A220-86CB6A37E418}"/>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1" name="Title 1">
            <a:extLst>
              <a:ext uri="{FF2B5EF4-FFF2-40B4-BE49-F238E27FC236}">
                <a16:creationId xmlns:a16="http://schemas.microsoft.com/office/drawing/2014/main" id="{E2F20AFE-B282-5146-B0D6-F2FC1B6D303E}"/>
              </a:ext>
            </a:extLst>
          </p:cNvPr>
          <p:cNvSpPr>
            <a:spLocks noGrp="1"/>
          </p:cNvSpPr>
          <p:nvPr>
            <p:ph type="title" hasCustomPrompt="1"/>
          </p:nvPr>
        </p:nvSpPr>
        <p:spPr>
          <a:xfrm>
            <a:off x="964022" y="151023"/>
            <a:ext cx="10275477" cy="1338903"/>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62" name="Straight Connector 61">
            <a:extLst>
              <a:ext uri="{FF2B5EF4-FFF2-40B4-BE49-F238E27FC236}">
                <a16:creationId xmlns:a16="http://schemas.microsoft.com/office/drawing/2014/main" id="{F777D2F0-DE3F-8343-B97A-E7FA440532FD}"/>
              </a:ext>
              <a:ext uri="{C183D7F6-B498-43B3-948B-1728B52AA6E4}">
                <adec:decorative xmlns:adec="http://schemas.microsoft.com/office/drawing/2017/decorative" val="1"/>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hasCustomPrompt="1"/>
          </p:nvPr>
        </p:nvSpPr>
        <p:spPr>
          <a:xfrm>
            <a:off x="954268" y="2572883"/>
            <a:ext cx="2118245" cy="2037217"/>
          </a:xfrm>
          <a:prstGeom prst="rect">
            <a:avLst/>
          </a:prstGeom>
        </p:spPr>
        <p:txBody>
          <a:bodyPr>
            <a:normAutofit/>
          </a:bodyPr>
          <a:lstStyle>
            <a:lvl1pPr marL="0" indent="0" algn="ctr">
              <a:buNone/>
              <a:defRPr sz="1600"/>
            </a:lvl1pPr>
          </a:lstStyle>
          <a:p>
            <a:r>
              <a:rPr lang="en-US" dirty="0"/>
              <a:t>Click to add picture</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hasCustomPrompt="1"/>
          </p:nvPr>
        </p:nvSpPr>
        <p:spPr>
          <a:xfrm>
            <a:off x="952500" y="4823250"/>
            <a:ext cx="2133600" cy="456961"/>
          </a:xfrm>
        </p:spPr>
        <p:txBody>
          <a:bodyPr lIns="0" tIns="0" rIns="0" bIns="0" anchor="ctr" anchorCtr="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add text</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hasCustomPrompt="1"/>
          </p:nvPr>
        </p:nvSpPr>
        <p:spPr>
          <a:xfrm>
            <a:off x="952500" y="5339379"/>
            <a:ext cx="2133600" cy="765586"/>
          </a:xfrm>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hasCustomPrompt="1"/>
          </p:nvPr>
        </p:nvSpPr>
        <p:spPr>
          <a:xfrm>
            <a:off x="3658280" y="2572883"/>
            <a:ext cx="2118245" cy="2037217"/>
          </a:xfrm>
          <a:prstGeom prst="rect">
            <a:avLst/>
          </a:prstGeom>
        </p:spPr>
        <p:txBody>
          <a:bodyPr>
            <a:normAutofit/>
          </a:bodyPr>
          <a:lstStyle>
            <a:lvl1pPr marL="0" indent="0" algn="ctr">
              <a:buNone/>
              <a:defRPr sz="1600"/>
            </a:lvl1pPr>
          </a:lstStyle>
          <a:p>
            <a:r>
              <a:rPr lang="en-US" dirty="0"/>
              <a:t>Click to add picture</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hasCustomPrompt="1"/>
          </p:nvPr>
        </p:nvSpPr>
        <p:spPr>
          <a:xfrm>
            <a:off x="3663042" y="4823250"/>
            <a:ext cx="2128157" cy="456961"/>
          </a:xfrm>
        </p:spPr>
        <p:txBody>
          <a:bodyPr lIns="0" tIns="0" rIns="0" bIns="0" anchor="ctr" anchorCtr="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add text</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hasCustomPrompt="1"/>
          </p:nvPr>
        </p:nvSpPr>
        <p:spPr>
          <a:xfrm>
            <a:off x="3663042" y="5339379"/>
            <a:ext cx="2128157" cy="765586"/>
          </a:xfrm>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hasCustomPrompt="1"/>
          </p:nvPr>
        </p:nvSpPr>
        <p:spPr>
          <a:xfrm>
            <a:off x="6362292" y="2572883"/>
            <a:ext cx="2118245" cy="2037217"/>
          </a:xfrm>
          <a:prstGeom prst="rect">
            <a:avLst/>
          </a:prstGeom>
        </p:spPr>
        <p:txBody>
          <a:bodyPr>
            <a:normAutofit/>
          </a:bodyPr>
          <a:lstStyle>
            <a:lvl1pPr marL="0" indent="0" algn="ctr">
              <a:buNone/>
              <a:defRPr sz="1600"/>
            </a:lvl1pPr>
          </a:lstStyle>
          <a:p>
            <a:r>
              <a:rPr lang="en-US" dirty="0"/>
              <a:t>Click to add picture</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hasCustomPrompt="1"/>
          </p:nvPr>
        </p:nvSpPr>
        <p:spPr>
          <a:xfrm>
            <a:off x="6367054" y="4823250"/>
            <a:ext cx="2129245" cy="456961"/>
          </a:xfrm>
        </p:spPr>
        <p:txBody>
          <a:bodyPr lIns="0" tIns="0" rIns="0" bIns="0" anchor="ctr" anchorCtr="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add text</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hasCustomPrompt="1"/>
          </p:nvPr>
        </p:nvSpPr>
        <p:spPr>
          <a:xfrm>
            <a:off x="6367054" y="5339379"/>
            <a:ext cx="2129245" cy="765586"/>
          </a:xfrm>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hasCustomPrompt="1"/>
          </p:nvPr>
        </p:nvSpPr>
        <p:spPr>
          <a:xfrm>
            <a:off x="9112023" y="2572883"/>
            <a:ext cx="2118245" cy="2037217"/>
          </a:xfrm>
          <a:prstGeom prst="rect">
            <a:avLst/>
          </a:prstGeom>
        </p:spPr>
        <p:txBody>
          <a:bodyPr>
            <a:normAutofit/>
          </a:bodyPr>
          <a:lstStyle>
            <a:lvl1pPr marL="0" indent="0" algn="ctr">
              <a:buNone/>
              <a:defRPr sz="1600"/>
            </a:lvl1pPr>
          </a:lstStyle>
          <a:p>
            <a:r>
              <a:rPr lang="en-US" dirty="0"/>
              <a:t>Click to add picture</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hasCustomPrompt="1"/>
          </p:nvPr>
        </p:nvSpPr>
        <p:spPr>
          <a:xfrm>
            <a:off x="9110254" y="4823250"/>
            <a:ext cx="2129245" cy="456961"/>
          </a:xfrm>
        </p:spPr>
        <p:txBody>
          <a:bodyPr lIns="0" tIns="0" rIns="0" bIns="0" anchor="ctr" anchorCtr="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add text</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hasCustomPrompt="1"/>
          </p:nvPr>
        </p:nvSpPr>
        <p:spPr>
          <a:xfrm>
            <a:off x="9110254" y="5339379"/>
            <a:ext cx="2129245" cy="765586"/>
          </a:xfrm>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sp>
        <p:nvSpPr>
          <p:cNvPr id="5" name="Slide Number Placeholder 4">
            <a:extLst>
              <a:ext uri="{FF2B5EF4-FFF2-40B4-BE49-F238E27FC236}">
                <a16:creationId xmlns:a16="http://schemas.microsoft.com/office/drawing/2014/main" id="{705A1C65-B00C-4CA4-83B6-3DFA3DF96296}"/>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7DE0184F-2619-4333-B49F-C7ACE8B2C3A6}"/>
              </a:ext>
            </a:extLst>
          </p:cNvPr>
          <p:cNvSpPr>
            <a:spLocks noGrp="1"/>
          </p:cNvSpPr>
          <p:nvPr>
            <p:ph type="ftr" sz="quarter" idx="33"/>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5BEE3F78-D640-47E6-F461-2CF028EAD0E3}"/>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205247"/>
            <a:ext cx="10169152" cy="1284679"/>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21" name="Straight Connector 20">
            <a:extLst>
              <a:ext uri="{FF2B5EF4-FFF2-40B4-BE49-F238E27FC236}">
                <a16:creationId xmlns:a16="http://schemas.microsoft.com/office/drawing/2014/main" id="{040046AF-E5BF-854D-9986-7C3019770FE7}"/>
              </a:ext>
              <a:ext uri="{C183D7F6-B498-43B3-948B-1728B52AA6E4}">
                <adec:decorative xmlns:adec="http://schemas.microsoft.com/office/drawing/2017/decorative" val="1"/>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 uri="{C183D7F6-B498-43B3-948B-1728B52AA6E4}">
                <adec:decorative xmlns:adec="http://schemas.microsoft.com/office/drawing/2017/decorative" val="1"/>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 uri="{C183D7F6-B498-43B3-948B-1728B52AA6E4}">
                <adec:decorative xmlns:adec="http://schemas.microsoft.com/office/drawing/2017/decorative" val="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 uri="{C183D7F6-B498-43B3-948B-1728B52AA6E4}">
                <adec:decorative xmlns:adec="http://schemas.microsoft.com/office/drawing/2017/decorative" val="1"/>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340167"/>
            <a:ext cx="2133600" cy="546841"/>
          </a:xfrm>
          <a:ln>
            <a:noFill/>
          </a:ln>
        </p:spPr>
        <p:txBody>
          <a:bodyPr lIns="0" tIns="0" rIns="0" bIns="0" anchor="ctr" anchorCtr="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add text</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646184"/>
          </a:xfrm>
          <a:ln>
            <a:noFill/>
          </a:ln>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473389"/>
            <a:ext cx="2133600" cy="546841"/>
          </a:xfrm>
          <a:ln>
            <a:noFill/>
          </a:ln>
        </p:spPr>
        <p:txBody>
          <a:bodyPr vert="horz" lIns="0" tIns="0" rIns="0" bIns="0" rtlCol="0" anchor="ctr" anchorCtr="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lvl="0"/>
            <a:r>
              <a:rPr lang="en-US" dirty="0"/>
              <a:t>Click to add text</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60433"/>
            <a:ext cx="2133600" cy="646184"/>
          </a:xfrm>
          <a:ln>
            <a:noFill/>
          </a:ln>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340167"/>
            <a:ext cx="2133600" cy="546841"/>
          </a:xfrm>
          <a:ln>
            <a:noFill/>
          </a:ln>
        </p:spPr>
        <p:txBody>
          <a:bodyPr lIns="0" tIns="0" rIns="0" bIns="0" anchor="ctr" anchorCtr="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add text</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646184"/>
          </a:xfrm>
          <a:ln>
            <a:noFill/>
          </a:ln>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473389"/>
            <a:ext cx="2133600" cy="546841"/>
          </a:xfrm>
          <a:ln>
            <a:noFill/>
          </a:ln>
        </p:spPr>
        <p:txBody>
          <a:bodyPr vert="horz" lIns="0" tIns="0" rIns="0" bIns="0" rtlCol="0" anchor="ctr" anchorCtr="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lvl="0"/>
            <a:r>
              <a:rPr lang="en-US" dirty="0"/>
              <a:t>Click to add text</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60433"/>
            <a:ext cx="2133600" cy="646184"/>
          </a:xfrm>
          <a:ln>
            <a:noFill/>
          </a:ln>
        </p:spPr>
        <p:txBody>
          <a:bodyPr lIns="0" tIns="0" rIns="0" bIns="0">
            <a:norm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8" name="Straight Connector 7">
            <a:extLst>
              <a:ext uri="{FF2B5EF4-FFF2-40B4-BE49-F238E27FC236}">
                <a16:creationId xmlns:a16="http://schemas.microsoft.com/office/drawing/2014/main" id="{4CE2724A-BCA1-604F-9D18-BF05746408C2}"/>
              </a:ext>
              <a:ext uri="{C183D7F6-B498-43B3-948B-1728B52AA6E4}">
                <adec:decorative xmlns:adec="http://schemas.microsoft.com/office/drawing/2017/decorative" val="1"/>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 uri="{C183D7F6-B498-43B3-948B-1728B52AA6E4}">
                <adec:decorative xmlns:adec="http://schemas.microsoft.com/office/drawing/2017/decorative" val="1"/>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 uri="{C183D7F6-B498-43B3-948B-1728B52AA6E4}">
                <adec:decorative xmlns:adec="http://schemas.microsoft.com/office/drawing/2017/decorative" val="1"/>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 uri="{C183D7F6-B498-43B3-948B-1728B52AA6E4}">
                <adec:decorative xmlns:adec="http://schemas.microsoft.com/office/drawing/2017/decorative" val="1"/>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 uri="{C183D7F6-B498-43B3-948B-1728B52AA6E4}">
                <adec:decorative xmlns:adec="http://schemas.microsoft.com/office/drawing/2017/decorative" val="1"/>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7373856F-38E9-4BBF-93D8-0F8AC2E0E6C7}"/>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
        <p:nvSpPr>
          <p:cNvPr id="4" name="Footer Placeholder 3">
            <a:extLst>
              <a:ext uri="{FF2B5EF4-FFF2-40B4-BE49-F238E27FC236}">
                <a16:creationId xmlns:a16="http://schemas.microsoft.com/office/drawing/2014/main" id="{FF46DFD4-BF8C-4939-874D-85B7DF956768}"/>
              </a:ext>
            </a:extLst>
          </p:cNvPr>
          <p:cNvSpPr>
            <a:spLocks noGrp="1"/>
          </p:cNvSpPr>
          <p:nvPr>
            <p:ph type="ftr" sz="quarter" idx="37"/>
          </p:nvPr>
        </p:nvSpPr>
        <p:spPr/>
        <p:txBody>
          <a:bodyPr/>
          <a:lstStyle/>
          <a:p>
            <a:r>
              <a:rPr lang="en-US" dirty="0"/>
              <a:t>Annual Review</a:t>
            </a:r>
            <a:endParaRPr lang="en-US" b="0" dirty="0"/>
          </a:p>
        </p:txBody>
      </p:sp>
      <p:sp>
        <p:nvSpPr>
          <p:cNvPr id="2" name="Date Placeholder 3">
            <a:extLst>
              <a:ext uri="{FF2B5EF4-FFF2-40B4-BE49-F238E27FC236}">
                <a16:creationId xmlns:a16="http://schemas.microsoft.com/office/drawing/2014/main" id="{F3C5F14A-2BEC-E1E4-FD6D-B181CD598ED6}"/>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r>
              <a:rPr lang="en-US"/>
              <a:t>September 3, 20XX</a:t>
            </a:r>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dirty="0"/>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5210175" y="4470039"/>
            <a:ext cx="4591050" cy="1342803"/>
          </a:xfrm>
        </p:spPr>
        <p:txBody>
          <a:bodyPr>
            <a:normAutofit/>
          </a:bodyPr>
          <a:lstStyle/>
          <a:p>
            <a:pPr algn="ctr"/>
            <a:r>
              <a:rPr lang="en-US" dirty="0"/>
              <a:t>DEPARTMENT OF INFORMATION TECHNOLOGY</a:t>
            </a:r>
          </a:p>
          <a:p>
            <a:pPr algn="ctr"/>
            <a:r>
              <a:rPr lang="en-US" dirty="0"/>
              <a:t>GOVERNMENT OF SIKKIM</a:t>
            </a:r>
          </a:p>
          <a:p>
            <a:r>
              <a:rPr lang="en-US" dirty="0"/>
              <a:t> </a:t>
            </a:r>
          </a:p>
          <a:p>
            <a:endParaRPr lang="en-US" dirty="0"/>
          </a:p>
        </p:txBody>
      </p:sp>
      <p:sp>
        <p:nvSpPr>
          <p:cNvPr id="4" name="Title 3"/>
          <p:cNvSpPr>
            <a:spLocks noGrp="1"/>
          </p:cNvSpPr>
          <p:nvPr>
            <p:ph type="ctrTitle"/>
          </p:nvPr>
        </p:nvSpPr>
        <p:spPr>
          <a:xfrm>
            <a:off x="4695826" y="2628900"/>
            <a:ext cx="5353050" cy="1247775"/>
          </a:xfrm>
        </p:spPr>
        <p:txBody>
          <a:bodyPr/>
          <a:lstStyle/>
          <a:p>
            <a:pPr algn="ctr"/>
            <a:r>
              <a:rPr lang="en-US" sz="3200" dirty="0">
                <a:solidFill>
                  <a:schemeClr val="tx2"/>
                </a:solidFill>
              </a:rPr>
              <a:t>E-OFFICE FOR </a:t>
            </a:r>
            <a:br>
              <a:rPr lang="en-US" sz="3200" dirty="0">
                <a:solidFill>
                  <a:schemeClr val="tx2"/>
                </a:solidFill>
              </a:rPr>
            </a:br>
            <a:r>
              <a:rPr lang="en-US" sz="3200" dirty="0">
                <a:solidFill>
                  <a:schemeClr val="tx2"/>
                </a:solidFill>
              </a:rPr>
              <a:t>GOVERNMENT OF SIKKIM </a:t>
            </a:r>
            <a:br>
              <a:rPr lang="en-IN" sz="3200" dirty="0"/>
            </a:br>
            <a:endParaRPr lang="en-IN" sz="3200" dirty="0"/>
          </a:p>
        </p:txBody>
      </p:sp>
      <p:pic>
        <p:nvPicPr>
          <p:cNvPr id="5" name="Picture 4" descr="trans.png"/>
          <p:cNvPicPr>
            <a:picLocks noChangeAspect="1"/>
          </p:cNvPicPr>
          <p:nvPr/>
        </p:nvPicPr>
        <p:blipFill>
          <a:blip r:embed="rId3" cstate="print"/>
          <a:stretch>
            <a:fillRect/>
          </a:stretch>
        </p:blipFill>
        <p:spPr>
          <a:xfrm>
            <a:off x="5519405" y="361950"/>
            <a:ext cx="3548396" cy="2471837"/>
          </a:xfrm>
          <a:prstGeom prst="rect">
            <a:avLst/>
          </a:prstGeom>
        </p:spPr>
      </p:pic>
      <p:sp>
        <p:nvSpPr>
          <p:cNvPr id="6" name="Rectangle 5"/>
          <p:cNvSpPr/>
          <p:nvPr/>
        </p:nvSpPr>
        <p:spPr>
          <a:xfrm>
            <a:off x="3048000" y="3105835"/>
            <a:ext cx="6096000" cy="369332"/>
          </a:xfrm>
          <a:prstGeom prst="rect">
            <a:avLst/>
          </a:prstGeom>
        </p:spPr>
        <p:txBody>
          <a:bodyPr>
            <a:spAutoFit/>
          </a:bodyPr>
          <a:lstStyle/>
          <a:p>
            <a:endParaRPr lang="en-IN" dirty="0"/>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38146" y="105317"/>
            <a:ext cx="3260834" cy="623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TESTIMONIALS</a:t>
            </a:r>
            <a:endParaRPr lang="en-IN" sz="2400" b="1" dirty="0">
              <a:solidFill>
                <a:schemeClr val="bg1"/>
              </a:solidFill>
            </a:endParaRPr>
          </a:p>
        </p:txBody>
      </p:sp>
      <p:sp>
        <p:nvSpPr>
          <p:cNvPr id="11" name="Speech Bubble: Rectangle with Corners Rounded 10">
            <a:extLst>
              <a:ext uri="{FF2B5EF4-FFF2-40B4-BE49-F238E27FC236}">
                <a16:creationId xmlns:a16="http://schemas.microsoft.com/office/drawing/2014/main" id="{5BCEE4C4-035F-5ECF-3C02-68072129586F}"/>
              </a:ext>
            </a:extLst>
          </p:cNvPr>
          <p:cNvSpPr/>
          <p:nvPr/>
        </p:nvSpPr>
        <p:spPr>
          <a:xfrm>
            <a:off x="1989083" y="1010888"/>
            <a:ext cx="3886200" cy="1551593"/>
          </a:xfrm>
          <a:prstGeom prst="wedgeRoundRectCallout">
            <a:avLst>
              <a:gd name="adj1" fmla="val -20833"/>
              <a:gd name="adj2" fmla="val 768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1400" i="1" dirty="0">
                <a:effectLst/>
                <a:latin typeface="Calibri" panose="020F0502020204030204" pitchFamily="34" charset="0"/>
                <a:ea typeface="Calibri" panose="020F0502020204030204" pitchFamily="34" charset="0"/>
                <a:cs typeface="Times New Roman" panose="02020603050405020304" pitchFamily="18" charset="0"/>
              </a:rPr>
              <a:t>The e-Office project has been very successful in bringing about a digital transformation to the day-to-day workings of the Department. The oft complained excused of "misplaced file" or "lost file" is no longer valid. Each file has an electronic number attached to track it.</a:t>
            </a:r>
            <a:r>
              <a:rPr lang="en-IN" sz="1400" i="1" dirty="0">
                <a:effectLst/>
                <a:latin typeface="Calibri" panose="020F0502020204030204" pitchFamily="34" charset="0"/>
                <a:ea typeface="Calibri" panose="020F0502020204030204" pitchFamily="34" charset="0"/>
                <a:cs typeface="Times New Roman" panose="02020603050405020304" pitchFamily="18" charset="0"/>
              </a:rPr>
              <a:t>.</a:t>
            </a:r>
            <a:endParaRPr lang="en-IN" sz="1400" i="1" dirty="0"/>
          </a:p>
        </p:txBody>
      </p:sp>
      <p:sp>
        <p:nvSpPr>
          <p:cNvPr id="13" name="Speech Bubble: Rectangle with Corners Rounded 12">
            <a:extLst>
              <a:ext uri="{FF2B5EF4-FFF2-40B4-BE49-F238E27FC236}">
                <a16:creationId xmlns:a16="http://schemas.microsoft.com/office/drawing/2014/main" id="{A02604BA-B3B0-6F3F-AB28-17F1F97331FE}"/>
              </a:ext>
            </a:extLst>
          </p:cNvPr>
          <p:cNvSpPr/>
          <p:nvPr/>
        </p:nvSpPr>
        <p:spPr>
          <a:xfrm>
            <a:off x="6316719" y="984170"/>
            <a:ext cx="3886200" cy="1524195"/>
          </a:xfrm>
          <a:prstGeom prst="wedgeRoundRectCallout">
            <a:avLst>
              <a:gd name="adj1" fmla="val -20833"/>
              <a:gd name="adj2" fmla="val 7778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400" i="1" dirty="0">
                <a:latin typeface="Calibri" panose="020F0502020204030204" pitchFamily="34" charset="0"/>
                <a:ea typeface="Calibri" panose="020F0502020204030204" pitchFamily="34" charset="0"/>
                <a:cs typeface="Times New Roman" panose="02020603050405020304" pitchFamily="18" charset="0"/>
              </a:rPr>
              <a:t> </a:t>
            </a:r>
            <a:r>
              <a:rPr lang="en-US" sz="1400" i="1" dirty="0">
                <a:latin typeface="Calibri" panose="020F0502020204030204" pitchFamily="34" charset="0"/>
                <a:ea typeface="Calibri" panose="020F0502020204030204" pitchFamily="34" charset="0"/>
                <a:cs typeface="Times New Roman" panose="02020603050405020304" pitchFamily="18" charset="0"/>
              </a:rPr>
              <a:t>It has improved efficiency in decision making and faster service delivery mechanism in my office and also drastically reduced the usage of paper.</a:t>
            </a:r>
            <a:endParaRPr lang="en-IN" sz="14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Speech Bubble: Rectangle with Corners Rounded 15">
            <a:extLst>
              <a:ext uri="{FF2B5EF4-FFF2-40B4-BE49-F238E27FC236}">
                <a16:creationId xmlns:a16="http://schemas.microsoft.com/office/drawing/2014/main" id="{71B1ABC8-6DDD-78D7-3F24-6A6BD0DC73F7}"/>
              </a:ext>
            </a:extLst>
          </p:cNvPr>
          <p:cNvSpPr/>
          <p:nvPr/>
        </p:nvSpPr>
        <p:spPr>
          <a:xfrm>
            <a:off x="1581957" y="4055676"/>
            <a:ext cx="3886200" cy="1143000"/>
          </a:xfrm>
          <a:prstGeom prst="wedgeRoundRectCallout">
            <a:avLst>
              <a:gd name="adj1" fmla="val -20569"/>
              <a:gd name="adj2" fmla="val 6789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1400" i="1" dirty="0" err="1">
                <a:latin typeface="Calibri" panose="020F0502020204030204" pitchFamily="34" charset="0"/>
                <a:ea typeface="Calibri" panose="020F0502020204030204" pitchFamily="34" charset="0"/>
                <a:cs typeface="Times New Roman" panose="02020603050405020304" pitchFamily="18" charset="0"/>
              </a:rPr>
              <a:t>eO</a:t>
            </a:r>
            <a:r>
              <a:rPr lang="en-US" sz="1400" i="1" dirty="0" err="1">
                <a:effectLst/>
                <a:latin typeface="Calibri" panose="020F0502020204030204" pitchFamily="34" charset="0"/>
                <a:ea typeface="Calibri" panose="020F0502020204030204" pitchFamily="34" charset="0"/>
                <a:cs typeface="Times New Roman" panose="02020603050405020304" pitchFamily="18" charset="0"/>
              </a:rPr>
              <a:t>ffice</a:t>
            </a:r>
            <a:r>
              <a:rPr lang="en-US" sz="1400" i="1" dirty="0">
                <a:effectLst/>
                <a:latin typeface="Calibri" panose="020F0502020204030204" pitchFamily="34" charset="0"/>
                <a:ea typeface="Calibri" panose="020F0502020204030204" pitchFamily="34" charset="0"/>
                <a:cs typeface="Times New Roman" panose="02020603050405020304" pitchFamily="18" charset="0"/>
              </a:rPr>
              <a:t> project implementation has increased accountability and helped me in faster clearance of files and it has been a very Citizen Friendly Initiative.</a:t>
            </a:r>
            <a:r>
              <a:rPr lang="en-IN" sz="1400" i="1" dirty="0">
                <a:effectLst/>
                <a:latin typeface="Calibri" panose="020F0502020204030204" pitchFamily="34" charset="0"/>
                <a:ea typeface="Calibri" panose="020F0502020204030204" pitchFamily="34" charset="0"/>
                <a:cs typeface="Times New Roman" panose="02020603050405020304" pitchFamily="18" charset="0"/>
              </a:rPr>
              <a:t>.</a:t>
            </a:r>
            <a:endParaRPr lang="en-IN" sz="1400" i="1" dirty="0"/>
          </a:p>
        </p:txBody>
      </p:sp>
      <p:sp>
        <p:nvSpPr>
          <p:cNvPr id="17" name="Speech Bubble: Rectangle with Corners Rounded 16">
            <a:extLst>
              <a:ext uri="{FF2B5EF4-FFF2-40B4-BE49-F238E27FC236}">
                <a16:creationId xmlns:a16="http://schemas.microsoft.com/office/drawing/2014/main" id="{F00B0C88-378F-6B10-489C-17B80B75772F}"/>
              </a:ext>
            </a:extLst>
          </p:cNvPr>
          <p:cNvSpPr/>
          <p:nvPr/>
        </p:nvSpPr>
        <p:spPr>
          <a:xfrm>
            <a:off x="6484883" y="3870505"/>
            <a:ext cx="3886200" cy="1489771"/>
          </a:xfrm>
          <a:prstGeom prst="wedgeRoundRectCallout">
            <a:avLst>
              <a:gd name="adj1" fmla="val -20569"/>
              <a:gd name="adj2" fmla="val 7957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1400" i="1" dirty="0">
                <a:latin typeface="Calibri" panose="020F0502020204030204" pitchFamily="34" charset="0"/>
                <a:ea typeface="Calibri" panose="020F0502020204030204" pitchFamily="34" charset="0"/>
                <a:cs typeface="Times New Roman" panose="02020603050405020304" pitchFamily="18" charset="0"/>
              </a:rPr>
              <a:t>Implementing </a:t>
            </a:r>
            <a:r>
              <a:rPr lang="en-US" sz="1400" i="1" dirty="0" err="1">
                <a:latin typeface="Calibri" panose="020F0502020204030204" pitchFamily="34" charset="0"/>
                <a:ea typeface="Calibri" panose="020F0502020204030204" pitchFamily="34" charset="0"/>
                <a:cs typeface="Times New Roman" panose="02020603050405020304" pitchFamily="18" charset="0"/>
              </a:rPr>
              <a:t>eOffice</a:t>
            </a:r>
            <a:r>
              <a:rPr lang="en-US" sz="1400" i="1" dirty="0">
                <a:latin typeface="Calibri" panose="020F0502020204030204" pitchFamily="34" charset="0"/>
                <a:ea typeface="Calibri" panose="020F0502020204030204" pitchFamily="34" charset="0"/>
                <a:cs typeface="Times New Roman" panose="02020603050405020304" pitchFamily="18" charset="0"/>
              </a:rPr>
              <a:t> system has brought about transparency and efficiency by digitalizing the internal office procedures through paperless working in my department</a:t>
            </a:r>
            <a:endParaRPr lang="en-IN" sz="14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A51504D5-EC6B-0865-75CD-0D4FD5107CC6}"/>
              </a:ext>
            </a:extLst>
          </p:cNvPr>
          <p:cNvSpPr/>
          <p:nvPr/>
        </p:nvSpPr>
        <p:spPr>
          <a:xfrm>
            <a:off x="6180083" y="2649187"/>
            <a:ext cx="1295400" cy="111108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a:extLst>
              <a:ext uri="{FF2B5EF4-FFF2-40B4-BE49-F238E27FC236}">
                <a16:creationId xmlns:a16="http://schemas.microsoft.com/office/drawing/2014/main" id="{CD7F1D31-600E-597B-8579-ADD0F9B664EB}"/>
              </a:ext>
            </a:extLst>
          </p:cNvPr>
          <p:cNvSpPr/>
          <p:nvPr/>
        </p:nvSpPr>
        <p:spPr>
          <a:xfrm>
            <a:off x="6053958" y="5588876"/>
            <a:ext cx="1151614" cy="9906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a16="http://schemas.microsoft.com/office/drawing/2014/main" id="{110FC92C-9A25-2449-77FF-CA79D88D3733}"/>
              </a:ext>
            </a:extLst>
          </p:cNvPr>
          <p:cNvSpPr txBox="1"/>
          <p:nvPr/>
        </p:nvSpPr>
        <p:spPr>
          <a:xfrm flipH="1">
            <a:off x="3126088" y="3360966"/>
            <a:ext cx="2927870" cy="523220"/>
          </a:xfrm>
          <a:prstGeom prst="rect">
            <a:avLst/>
          </a:prstGeom>
          <a:noFill/>
        </p:spPr>
        <p:txBody>
          <a:bodyPr wrap="square" rtlCol="0">
            <a:spAutoFit/>
          </a:bodyPr>
          <a:lstStyle/>
          <a:p>
            <a:r>
              <a:rPr lang="en-IN" sz="1400" dirty="0">
                <a:solidFill>
                  <a:schemeClr val="bg1"/>
                </a:solidFill>
              </a:rPr>
              <a:t>Shri Raj Yadav, Secretary, Transport Department</a:t>
            </a:r>
            <a:endParaRPr lang="en-IN" sz="1200" dirty="0">
              <a:solidFill>
                <a:schemeClr val="bg1"/>
              </a:solidFill>
            </a:endParaRPr>
          </a:p>
        </p:txBody>
      </p:sp>
      <p:sp>
        <p:nvSpPr>
          <p:cNvPr id="22" name="TextBox 21">
            <a:extLst>
              <a:ext uri="{FF2B5EF4-FFF2-40B4-BE49-F238E27FC236}">
                <a16:creationId xmlns:a16="http://schemas.microsoft.com/office/drawing/2014/main" id="{D9EA3328-C0CA-C6DB-69C0-CFE6F2BE9EBC}"/>
              </a:ext>
            </a:extLst>
          </p:cNvPr>
          <p:cNvSpPr txBox="1"/>
          <p:nvPr/>
        </p:nvSpPr>
        <p:spPr>
          <a:xfrm flipH="1">
            <a:off x="7475480" y="3190691"/>
            <a:ext cx="3200398" cy="523220"/>
          </a:xfrm>
          <a:prstGeom prst="rect">
            <a:avLst/>
          </a:prstGeom>
          <a:noFill/>
        </p:spPr>
        <p:txBody>
          <a:bodyPr wrap="square" rtlCol="0">
            <a:spAutoFit/>
          </a:bodyPr>
          <a:lstStyle/>
          <a:p>
            <a:r>
              <a:rPr lang="en-IN" sz="1400" dirty="0">
                <a:solidFill>
                  <a:schemeClr val="bg1"/>
                </a:solidFill>
              </a:rPr>
              <a:t>Shri Raju Basnet, Secretary, Sports Department</a:t>
            </a:r>
          </a:p>
        </p:txBody>
      </p:sp>
      <p:sp>
        <p:nvSpPr>
          <p:cNvPr id="23" name="TextBox 22">
            <a:extLst>
              <a:ext uri="{FF2B5EF4-FFF2-40B4-BE49-F238E27FC236}">
                <a16:creationId xmlns:a16="http://schemas.microsoft.com/office/drawing/2014/main" id="{17975FDE-8818-E073-2105-FC5592DEFEC6}"/>
              </a:ext>
            </a:extLst>
          </p:cNvPr>
          <p:cNvSpPr txBox="1"/>
          <p:nvPr/>
        </p:nvSpPr>
        <p:spPr>
          <a:xfrm flipH="1">
            <a:off x="3330931" y="5561722"/>
            <a:ext cx="2579241" cy="738664"/>
          </a:xfrm>
          <a:prstGeom prst="rect">
            <a:avLst/>
          </a:prstGeom>
          <a:noFill/>
        </p:spPr>
        <p:txBody>
          <a:bodyPr wrap="square" rtlCol="0">
            <a:spAutoFit/>
          </a:bodyPr>
          <a:lstStyle/>
          <a:p>
            <a:r>
              <a:rPr lang="en-IN" sz="1400" dirty="0">
                <a:solidFill>
                  <a:schemeClr val="bg1"/>
                </a:solidFill>
              </a:rPr>
              <a:t>Shri Milan Rai,</a:t>
            </a:r>
          </a:p>
          <a:p>
            <a:r>
              <a:rPr lang="en-IN" sz="1400" dirty="0">
                <a:solidFill>
                  <a:schemeClr val="bg1"/>
                </a:solidFill>
              </a:rPr>
              <a:t>Additional District Collector, Gangtok</a:t>
            </a:r>
          </a:p>
        </p:txBody>
      </p:sp>
      <p:sp>
        <p:nvSpPr>
          <p:cNvPr id="24" name="TextBox 23">
            <a:extLst>
              <a:ext uri="{FF2B5EF4-FFF2-40B4-BE49-F238E27FC236}">
                <a16:creationId xmlns:a16="http://schemas.microsoft.com/office/drawing/2014/main" id="{CF3C5DB7-D0DE-E8E8-CB31-4D784317358A}"/>
              </a:ext>
            </a:extLst>
          </p:cNvPr>
          <p:cNvSpPr txBox="1"/>
          <p:nvPr/>
        </p:nvSpPr>
        <p:spPr>
          <a:xfrm flipH="1">
            <a:off x="7399281" y="5920432"/>
            <a:ext cx="3200399" cy="523220"/>
          </a:xfrm>
          <a:prstGeom prst="rect">
            <a:avLst/>
          </a:prstGeom>
          <a:noFill/>
        </p:spPr>
        <p:txBody>
          <a:bodyPr wrap="square" rtlCol="0">
            <a:spAutoFit/>
          </a:bodyPr>
          <a:lstStyle/>
          <a:p>
            <a:r>
              <a:rPr lang="en-IN" sz="1400" dirty="0">
                <a:solidFill>
                  <a:schemeClr val="bg1"/>
                </a:solidFill>
              </a:rPr>
              <a:t>Ms. Kumud Bhattarai, Additional, Motor Vehicle Section, Transport Department</a:t>
            </a:r>
          </a:p>
        </p:txBody>
      </p:sp>
      <p:sp>
        <p:nvSpPr>
          <p:cNvPr id="25" name="Oval 24">
            <a:extLst>
              <a:ext uri="{FF2B5EF4-FFF2-40B4-BE49-F238E27FC236}">
                <a16:creationId xmlns:a16="http://schemas.microsoft.com/office/drawing/2014/main" id="{32911532-146D-0B57-40A8-7819AE2DE7F2}"/>
              </a:ext>
            </a:extLst>
          </p:cNvPr>
          <p:cNvSpPr/>
          <p:nvPr/>
        </p:nvSpPr>
        <p:spPr>
          <a:xfrm>
            <a:off x="1892335" y="2705458"/>
            <a:ext cx="1295400" cy="99060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Oval 18">
            <a:extLst>
              <a:ext uri="{FF2B5EF4-FFF2-40B4-BE49-F238E27FC236}">
                <a16:creationId xmlns:a16="http://schemas.microsoft.com/office/drawing/2014/main" id="{4EC53CBD-BC07-BCDB-0EAC-5DCD62A6E5C5}"/>
              </a:ext>
            </a:extLst>
          </p:cNvPr>
          <p:cNvSpPr/>
          <p:nvPr/>
        </p:nvSpPr>
        <p:spPr>
          <a:xfrm>
            <a:off x="1873693" y="5512676"/>
            <a:ext cx="1295400" cy="9906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31774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3143907" y="2459421"/>
            <a:ext cx="4903377" cy="971487"/>
          </a:xfrm>
        </p:spPr>
        <p:txBody>
          <a:bodyPr/>
          <a:lstStyle/>
          <a:p>
            <a:r>
              <a:rPr lang="en-US" sz="6000" dirty="0"/>
              <a:t>Thank you</a:t>
            </a:r>
          </a:p>
        </p:txBody>
      </p:sp>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954" y="488731"/>
            <a:ext cx="6360702" cy="797087"/>
          </a:xfrm>
        </p:spPr>
        <p:txBody>
          <a:bodyPr/>
          <a:lstStyle/>
          <a:p>
            <a:r>
              <a:rPr lang="en-IN" sz="4000" dirty="0"/>
              <a:t>WHY e-OFFICE IN SIKKIM?</a:t>
            </a:r>
          </a:p>
        </p:txBody>
      </p:sp>
      <p:grpSp>
        <p:nvGrpSpPr>
          <p:cNvPr id="6" name="Group 5"/>
          <p:cNvGrpSpPr/>
          <p:nvPr/>
        </p:nvGrpSpPr>
        <p:grpSpPr>
          <a:xfrm>
            <a:off x="2545441" y="1825233"/>
            <a:ext cx="2087682" cy="1252609"/>
            <a:chOff x="625917" y="51"/>
            <a:chExt cx="2087682" cy="1252609"/>
          </a:xfrm>
          <a:solidFill>
            <a:schemeClr val="accent1">
              <a:lumMod val="75000"/>
            </a:schemeClr>
          </a:solidFill>
        </p:grpSpPr>
        <p:sp>
          <p:nvSpPr>
            <p:cNvPr id="7" name="Rectangle 6"/>
            <p:cNvSpPr/>
            <p:nvPr/>
          </p:nvSpPr>
          <p:spPr>
            <a:xfrm>
              <a:off x="625917" y="51"/>
              <a:ext cx="2087682" cy="1252609"/>
            </a:xfrm>
            <a:prstGeom prst="rect">
              <a:avLst/>
            </a:prstGeom>
            <a:grpFill/>
          </p:spPr>
          <p:style>
            <a:lnRef idx="3">
              <a:schemeClr val="lt1">
                <a:hueOff val="0"/>
                <a:satOff val="0"/>
                <a:lumOff val="0"/>
                <a:alphaOff val="0"/>
              </a:schemeClr>
            </a:lnRef>
            <a:fillRef idx="1">
              <a:schemeClr val="accent4">
                <a:shade val="50000"/>
                <a:hueOff val="0"/>
                <a:satOff val="0"/>
                <a:lumOff val="0"/>
                <a:alphaOff val="0"/>
              </a:schemeClr>
            </a:fillRef>
            <a:effectRef idx="1">
              <a:schemeClr val="accent4">
                <a:shade val="50000"/>
                <a:hueOff val="0"/>
                <a:satOff val="0"/>
                <a:lumOff val="0"/>
                <a:alphaOff val="0"/>
              </a:schemeClr>
            </a:effectRef>
            <a:fontRef idx="minor">
              <a:schemeClr val="lt1"/>
            </a:fontRef>
          </p:style>
        </p:sp>
        <p:sp>
          <p:nvSpPr>
            <p:cNvPr id="8" name="Rectangle 7"/>
            <p:cNvSpPr/>
            <p:nvPr/>
          </p:nvSpPr>
          <p:spPr>
            <a:xfrm>
              <a:off x="625917" y="51"/>
              <a:ext cx="2087682" cy="12526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ENHANCES TRANSPARENCY</a:t>
              </a:r>
              <a:endParaRPr lang="en-US" sz="1600" kern="1200" dirty="0"/>
            </a:p>
          </p:txBody>
        </p:sp>
      </p:grpSp>
      <p:grpSp>
        <p:nvGrpSpPr>
          <p:cNvPr id="9" name="Group 8"/>
          <p:cNvGrpSpPr/>
          <p:nvPr/>
        </p:nvGrpSpPr>
        <p:grpSpPr>
          <a:xfrm>
            <a:off x="5083691" y="1825231"/>
            <a:ext cx="2087682" cy="1252609"/>
            <a:chOff x="2922368" y="51"/>
            <a:chExt cx="2087682" cy="1252609"/>
          </a:xfrm>
          <a:solidFill>
            <a:schemeClr val="accent1">
              <a:lumMod val="75000"/>
            </a:schemeClr>
          </a:solidFill>
        </p:grpSpPr>
        <p:sp>
          <p:nvSpPr>
            <p:cNvPr id="10" name="Rectangle 9"/>
            <p:cNvSpPr/>
            <p:nvPr/>
          </p:nvSpPr>
          <p:spPr>
            <a:xfrm>
              <a:off x="2922368" y="51"/>
              <a:ext cx="2087682" cy="1252609"/>
            </a:xfrm>
            <a:prstGeom prst="rect">
              <a:avLst/>
            </a:prstGeom>
            <a:grpFill/>
            <a:ln>
              <a:solidFill>
                <a:schemeClr val="lt1">
                  <a:hueOff val="0"/>
                  <a:satOff val="0"/>
                  <a:lumOff val="0"/>
                </a:schemeClr>
              </a:solidFill>
            </a:ln>
          </p:spPr>
          <p:style>
            <a:lnRef idx="3">
              <a:schemeClr val="lt1">
                <a:hueOff val="0"/>
                <a:satOff val="0"/>
                <a:lumOff val="0"/>
                <a:alphaOff val="0"/>
              </a:schemeClr>
            </a:lnRef>
            <a:fillRef idx="1">
              <a:schemeClr val="accent4">
                <a:shade val="50000"/>
                <a:hueOff val="175511"/>
                <a:satOff val="-6054"/>
                <a:lumOff val="13477"/>
                <a:alphaOff val="0"/>
              </a:schemeClr>
            </a:fillRef>
            <a:effectRef idx="1">
              <a:schemeClr val="accent4">
                <a:shade val="50000"/>
                <a:hueOff val="175511"/>
                <a:satOff val="-6054"/>
                <a:lumOff val="13477"/>
                <a:alphaOff val="0"/>
              </a:schemeClr>
            </a:effectRef>
            <a:fontRef idx="minor">
              <a:schemeClr val="lt1"/>
            </a:fontRef>
          </p:style>
        </p:sp>
        <p:sp>
          <p:nvSpPr>
            <p:cNvPr id="11" name="Rectangle 10"/>
            <p:cNvSpPr/>
            <p:nvPr/>
          </p:nvSpPr>
          <p:spPr>
            <a:xfrm>
              <a:off x="2922368" y="51"/>
              <a:ext cx="2087682" cy="1252609"/>
            </a:xfrm>
            <a:prstGeom prst="rect">
              <a:avLst/>
            </a:prstGeom>
            <a:grpFill/>
            <a:ln>
              <a:solidFill>
                <a:schemeClr val="lt1">
                  <a:hueOff val="0"/>
                  <a:satOff val="0"/>
                  <a:lumOff val="0"/>
                </a:schemeClr>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t>DIGITAL GOVERNANCE</a:t>
              </a:r>
              <a:endParaRPr lang="en-GB" sz="1600" kern="1200" dirty="0"/>
            </a:p>
          </p:txBody>
        </p:sp>
      </p:grpSp>
      <p:grpSp>
        <p:nvGrpSpPr>
          <p:cNvPr id="12" name="Group 11"/>
          <p:cNvGrpSpPr/>
          <p:nvPr/>
        </p:nvGrpSpPr>
        <p:grpSpPr>
          <a:xfrm>
            <a:off x="7653470" y="1840997"/>
            <a:ext cx="2087682" cy="1252609"/>
            <a:chOff x="5218819" y="51"/>
            <a:chExt cx="2087682" cy="1252609"/>
          </a:xfrm>
          <a:solidFill>
            <a:schemeClr val="accent1">
              <a:lumMod val="75000"/>
            </a:schemeClr>
          </a:solidFill>
        </p:grpSpPr>
        <p:sp>
          <p:nvSpPr>
            <p:cNvPr id="13" name="Rectangle 12"/>
            <p:cNvSpPr/>
            <p:nvPr/>
          </p:nvSpPr>
          <p:spPr>
            <a:xfrm>
              <a:off x="5218819" y="51"/>
              <a:ext cx="2087682" cy="1252609"/>
            </a:xfrm>
            <a:prstGeom prst="rect">
              <a:avLst/>
            </a:prstGeom>
            <a:grpFill/>
          </p:spPr>
          <p:style>
            <a:lnRef idx="3">
              <a:schemeClr val="lt1">
                <a:hueOff val="0"/>
                <a:satOff val="0"/>
                <a:lumOff val="0"/>
                <a:alphaOff val="0"/>
              </a:schemeClr>
            </a:lnRef>
            <a:fillRef idx="1">
              <a:schemeClr val="accent4">
                <a:shade val="50000"/>
                <a:hueOff val="351021"/>
                <a:satOff val="-12107"/>
                <a:lumOff val="26953"/>
                <a:alphaOff val="0"/>
              </a:schemeClr>
            </a:fillRef>
            <a:effectRef idx="1">
              <a:schemeClr val="accent4">
                <a:shade val="50000"/>
                <a:hueOff val="351021"/>
                <a:satOff val="-12107"/>
                <a:lumOff val="26953"/>
                <a:alphaOff val="0"/>
              </a:schemeClr>
            </a:effectRef>
            <a:fontRef idx="minor">
              <a:schemeClr val="lt1"/>
            </a:fontRef>
          </p:style>
        </p:sp>
        <p:sp>
          <p:nvSpPr>
            <p:cNvPr id="14" name="Rectangle 13"/>
            <p:cNvSpPr/>
            <p:nvPr/>
          </p:nvSpPr>
          <p:spPr>
            <a:xfrm>
              <a:off x="5218819" y="51"/>
              <a:ext cx="2087682" cy="12526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INCREASES ACCOUNTABILITY</a:t>
              </a:r>
            </a:p>
          </p:txBody>
        </p:sp>
      </p:grpSp>
      <p:grpSp>
        <p:nvGrpSpPr>
          <p:cNvPr id="15" name="Group 14"/>
          <p:cNvGrpSpPr/>
          <p:nvPr/>
        </p:nvGrpSpPr>
        <p:grpSpPr>
          <a:xfrm>
            <a:off x="2524423" y="3522652"/>
            <a:ext cx="2087682" cy="1252609"/>
            <a:chOff x="625917" y="1461429"/>
            <a:chExt cx="2087682" cy="1252609"/>
          </a:xfrm>
          <a:solidFill>
            <a:schemeClr val="accent1">
              <a:lumMod val="75000"/>
            </a:schemeClr>
          </a:solidFill>
        </p:grpSpPr>
        <p:sp>
          <p:nvSpPr>
            <p:cNvPr id="16" name="Rectangle 15"/>
            <p:cNvSpPr/>
            <p:nvPr/>
          </p:nvSpPr>
          <p:spPr>
            <a:xfrm>
              <a:off x="625917" y="1461429"/>
              <a:ext cx="2087682" cy="1252609"/>
            </a:xfrm>
            <a:prstGeom prst="rect">
              <a:avLst/>
            </a:prstGeom>
            <a:grpFill/>
          </p:spPr>
          <p:style>
            <a:lnRef idx="3">
              <a:schemeClr val="lt1">
                <a:hueOff val="0"/>
                <a:satOff val="0"/>
                <a:lumOff val="0"/>
                <a:alphaOff val="0"/>
              </a:schemeClr>
            </a:lnRef>
            <a:fillRef idx="1">
              <a:schemeClr val="accent4">
                <a:shade val="50000"/>
                <a:hueOff val="526532"/>
                <a:satOff val="-18161"/>
                <a:lumOff val="40430"/>
                <a:alphaOff val="0"/>
              </a:schemeClr>
            </a:fillRef>
            <a:effectRef idx="1">
              <a:schemeClr val="accent4">
                <a:shade val="50000"/>
                <a:hueOff val="526532"/>
                <a:satOff val="-18161"/>
                <a:lumOff val="40430"/>
                <a:alphaOff val="0"/>
              </a:schemeClr>
            </a:effectRef>
            <a:fontRef idx="minor">
              <a:schemeClr val="lt1"/>
            </a:fontRef>
          </p:style>
        </p:sp>
        <p:sp>
          <p:nvSpPr>
            <p:cNvPr id="17" name="Rectangle 16"/>
            <p:cNvSpPr/>
            <p:nvPr/>
          </p:nvSpPr>
          <p:spPr>
            <a:xfrm>
              <a:off x="625917" y="1461429"/>
              <a:ext cx="2087682" cy="12526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DATA SECURITY AND DATA INTEGRITY</a:t>
              </a:r>
            </a:p>
          </p:txBody>
        </p:sp>
      </p:grpSp>
      <p:grpSp>
        <p:nvGrpSpPr>
          <p:cNvPr id="18" name="Group 17"/>
          <p:cNvGrpSpPr/>
          <p:nvPr/>
        </p:nvGrpSpPr>
        <p:grpSpPr>
          <a:xfrm>
            <a:off x="5141496" y="5162287"/>
            <a:ext cx="2087682" cy="1252609"/>
            <a:chOff x="2922368" y="1461429"/>
            <a:chExt cx="2087682" cy="1252609"/>
          </a:xfrm>
        </p:grpSpPr>
        <p:sp>
          <p:nvSpPr>
            <p:cNvPr id="19" name="Rectangle 18"/>
            <p:cNvSpPr/>
            <p:nvPr/>
          </p:nvSpPr>
          <p:spPr>
            <a:xfrm>
              <a:off x="2922368" y="1461429"/>
              <a:ext cx="2087682" cy="1252609"/>
            </a:xfrm>
            <a:prstGeom prst="rect">
              <a:avLst/>
            </a:prstGeom>
          </p:spPr>
          <p:style>
            <a:lnRef idx="3">
              <a:schemeClr val="lt1">
                <a:hueOff val="0"/>
                <a:satOff val="0"/>
                <a:lumOff val="0"/>
                <a:alphaOff val="0"/>
              </a:schemeClr>
            </a:lnRef>
            <a:fillRef idx="1">
              <a:schemeClr val="accent4">
                <a:shade val="50000"/>
                <a:hueOff val="526532"/>
                <a:satOff val="-18161"/>
                <a:lumOff val="40430"/>
                <a:alphaOff val="0"/>
              </a:schemeClr>
            </a:fillRef>
            <a:effectRef idx="1">
              <a:schemeClr val="accent4">
                <a:shade val="50000"/>
                <a:hueOff val="526532"/>
                <a:satOff val="-18161"/>
                <a:lumOff val="40430"/>
                <a:alphaOff val="0"/>
              </a:schemeClr>
            </a:effectRef>
            <a:fontRef idx="minor">
              <a:schemeClr val="lt1"/>
            </a:fontRef>
          </p:style>
        </p:sp>
        <p:sp>
          <p:nvSpPr>
            <p:cNvPr id="20" name="Rectangle 19"/>
            <p:cNvSpPr/>
            <p:nvPr/>
          </p:nvSpPr>
          <p:spPr>
            <a:xfrm>
              <a:off x="2922368" y="1461429"/>
              <a:ext cx="2087682" cy="1252609"/>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GOVERNMENT WORK CULTURE AND ETHICS TRANSFORMATION</a:t>
              </a:r>
            </a:p>
          </p:txBody>
        </p:sp>
      </p:grpSp>
      <p:grpSp>
        <p:nvGrpSpPr>
          <p:cNvPr id="21" name="Group 20"/>
          <p:cNvGrpSpPr/>
          <p:nvPr/>
        </p:nvGrpSpPr>
        <p:grpSpPr>
          <a:xfrm>
            <a:off x="7669234" y="3543678"/>
            <a:ext cx="2087682" cy="1252609"/>
            <a:chOff x="5218819" y="1461429"/>
            <a:chExt cx="2087682" cy="1252609"/>
          </a:xfrm>
          <a:solidFill>
            <a:schemeClr val="accent1">
              <a:lumMod val="75000"/>
            </a:schemeClr>
          </a:solidFill>
        </p:grpSpPr>
        <p:sp>
          <p:nvSpPr>
            <p:cNvPr id="22" name="Rectangle 21"/>
            <p:cNvSpPr/>
            <p:nvPr/>
          </p:nvSpPr>
          <p:spPr>
            <a:xfrm>
              <a:off x="5218819" y="1461429"/>
              <a:ext cx="2087682" cy="1252609"/>
            </a:xfrm>
            <a:prstGeom prst="rect">
              <a:avLst/>
            </a:prstGeom>
            <a:grpFill/>
          </p:spPr>
          <p:style>
            <a:lnRef idx="3">
              <a:schemeClr val="lt1">
                <a:hueOff val="0"/>
                <a:satOff val="0"/>
                <a:lumOff val="0"/>
                <a:alphaOff val="0"/>
              </a:schemeClr>
            </a:lnRef>
            <a:fillRef idx="1">
              <a:schemeClr val="accent4">
                <a:shade val="50000"/>
                <a:hueOff val="351021"/>
                <a:satOff val="-12107"/>
                <a:lumOff val="26953"/>
                <a:alphaOff val="0"/>
              </a:schemeClr>
            </a:fillRef>
            <a:effectRef idx="1">
              <a:schemeClr val="accent4">
                <a:shade val="50000"/>
                <a:hueOff val="351021"/>
                <a:satOff val="-12107"/>
                <a:lumOff val="26953"/>
                <a:alphaOff val="0"/>
              </a:schemeClr>
            </a:effectRef>
            <a:fontRef idx="minor">
              <a:schemeClr val="lt1"/>
            </a:fontRef>
          </p:style>
        </p:sp>
        <p:sp>
          <p:nvSpPr>
            <p:cNvPr id="23" name="Rectangle 22"/>
            <p:cNvSpPr/>
            <p:nvPr/>
          </p:nvSpPr>
          <p:spPr>
            <a:xfrm>
              <a:off x="5218819" y="1461429"/>
              <a:ext cx="2087682" cy="12526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WORK FROM ANYWHERE AND ANYTIME </a:t>
              </a:r>
            </a:p>
          </p:txBody>
        </p:sp>
      </p:grpSp>
      <p:grpSp>
        <p:nvGrpSpPr>
          <p:cNvPr id="24" name="Group 23"/>
          <p:cNvGrpSpPr/>
          <p:nvPr/>
        </p:nvGrpSpPr>
        <p:grpSpPr>
          <a:xfrm>
            <a:off x="5130983" y="3527918"/>
            <a:ext cx="2087682" cy="1252609"/>
            <a:chOff x="2922368" y="2922807"/>
            <a:chExt cx="2087682" cy="1252609"/>
          </a:xfrm>
          <a:solidFill>
            <a:schemeClr val="accent1">
              <a:lumMod val="75000"/>
            </a:schemeClr>
          </a:solidFill>
        </p:grpSpPr>
        <p:sp>
          <p:nvSpPr>
            <p:cNvPr id="25" name="Rectangle 24"/>
            <p:cNvSpPr/>
            <p:nvPr/>
          </p:nvSpPr>
          <p:spPr>
            <a:xfrm>
              <a:off x="2922368" y="2922807"/>
              <a:ext cx="2087682" cy="1252609"/>
            </a:xfrm>
            <a:prstGeom prst="rect">
              <a:avLst/>
            </a:prstGeom>
            <a:grpFill/>
          </p:spPr>
          <p:style>
            <a:lnRef idx="3">
              <a:schemeClr val="lt1">
                <a:hueOff val="0"/>
                <a:satOff val="0"/>
                <a:lumOff val="0"/>
                <a:alphaOff val="0"/>
              </a:schemeClr>
            </a:lnRef>
            <a:fillRef idx="1">
              <a:schemeClr val="accent4">
                <a:shade val="50000"/>
                <a:hueOff val="175511"/>
                <a:satOff val="-6054"/>
                <a:lumOff val="13477"/>
                <a:alphaOff val="0"/>
              </a:schemeClr>
            </a:fillRef>
            <a:effectRef idx="1">
              <a:schemeClr val="accent4">
                <a:shade val="50000"/>
                <a:hueOff val="175511"/>
                <a:satOff val="-6054"/>
                <a:lumOff val="13477"/>
                <a:alphaOff val="0"/>
              </a:schemeClr>
            </a:effectRef>
            <a:fontRef idx="minor">
              <a:schemeClr val="lt1"/>
            </a:fontRef>
          </p:style>
        </p:sp>
        <p:sp>
          <p:nvSpPr>
            <p:cNvPr id="26" name="Rectangle 25"/>
            <p:cNvSpPr/>
            <p:nvPr/>
          </p:nvSpPr>
          <p:spPr>
            <a:xfrm>
              <a:off x="2922368" y="2922807"/>
              <a:ext cx="2087682" cy="12526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MAGNIFY  THE PRODUCTIVITY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952590" y="362603"/>
            <a:ext cx="4587765" cy="1277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solidFill>
                <a:schemeClr val="bg1"/>
              </a:solidFill>
            </a:endParaRPr>
          </a:p>
          <a:p>
            <a:pPr lvl="0" algn="ctr"/>
            <a:r>
              <a:rPr lang="en-GB" dirty="0">
                <a:solidFill>
                  <a:schemeClr val="bg1"/>
                </a:solidFill>
              </a:rPr>
              <a:t>IMPLEMENTED BY THE DEPARTMENT OF INFORMATION TECHNOLOGY FOR THE GOVERNMENT OF SIKKIM</a:t>
            </a:r>
            <a:endParaRPr lang="en-IN" dirty="0">
              <a:solidFill>
                <a:schemeClr val="bg1"/>
              </a:solidFill>
            </a:endParaRPr>
          </a:p>
          <a:p>
            <a:pPr algn="ctr"/>
            <a:endParaRPr lang="en-IN" dirty="0"/>
          </a:p>
        </p:txBody>
      </p:sp>
      <p:sp>
        <p:nvSpPr>
          <p:cNvPr id="15" name="Rounded Rectangle 14"/>
          <p:cNvSpPr/>
          <p:nvPr/>
        </p:nvSpPr>
        <p:spPr>
          <a:xfrm>
            <a:off x="6936828" y="1907616"/>
            <a:ext cx="4619296" cy="178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100 USERS e-OFFICE LITE ON PILOT BASIS WAS IMPLEMENTED IN THE DEPARTMENT OF INFORMATION TECHNOLOGY AND DISTRICT ADMINISTRATIVE CENTRE GANGTOK DISTRICT</a:t>
            </a:r>
            <a:endParaRPr lang="en-IN" dirty="0">
              <a:solidFill>
                <a:schemeClr val="bg1"/>
              </a:solidFill>
            </a:endParaRPr>
          </a:p>
        </p:txBody>
      </p:sp>
      <p:sp>
        <p:nvSpPr>
          <p:cNvPr id="19" name="Rounded Rectangle 18"/>
          <p:cNvSpPr/>
          <p:nvPr/>
        </p:nvSpPr>
        <p:spPr>
          <a:xfrm>
            <a:off x="6978873" y="3930871"/>
            <a:ext cx="4477407" cy="1040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solidFill>
                <a:schemeClr val="bg1"/>
              </a:solidFill>
            </a:endParaRPr>
          </a:p>
          <a:p>
            <a:pPr lvl="0" algn="ctr"/>
            <a:r>
              <a:rPr lang="en-US" dirty="0">
                <a:solidFill>
                  <a:schemeClr val="bg1"/>
                </a:solidFill>
              </a:rPr>
              <a:t>INAUGURATED BY HON’BLE CHIEF MINISTER, GOVT. OF SIKKIM ON </a:t>
            </a:r>
          </a:p>
          <a:p>
            <a:pPr lvl="0" algn="ctr"/>
            <a:r>
              <a:rPr lang="en-US" dirty="0">
                <a:solidFill>
                  <a:schemeClr val="bg1"/>
                </a:solidFill>
              </a:rPr>
              <a:t>30TH APRIL, 2021</a:t>
            </a:r>
          </a:p>
          <a:p>
            <a:pPr algn="ctr"/>
            <a:endParaRPr lang="en-IN" dirty="0"/>
          </a:p>
        </p:txBody>
      </p:sp>
      <p:sp>
        <p:nvSpPr>
          <p:cNvPr id="21" name="Rounded Rectangle 20"/>
          <p:cNvSpPr/>
          <p:nvPr/>
        </p:nvSpPr>
        <p:spPr>
          <a:xfrm>
            <a:off x="6900037" y="5207865"/>
            <a:ext cx="4619296" cy="1040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HOSTED &amp; MAINTAINED IN THE SIKKIM STATE DATA CENTRE (SDC)</a:t>
            </a:r>
          </a:p>
        </p:txBody>
      </p:sp>
      <p:sp>
        <p:nvSpPr>
          <p:cNvPr id="12" name="Rounded Rectangle 11"/>
          <p:cNvSpPr/>
          <p:nvPr/>
        </p:nvSpPr>
        <p:spPr>
          <a:xfrm>
            <a:off x="1450427" y="882869"/>
            <a:ext cx="3231931" cy="1229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E-OFFICE IN SIKKIM</a:t>
            </a:r>
          </a:p>
        </p:txBody>
      </p:sp>
      <p:pic>
        <p:nvPicPr>
          <p:cNvPr id="3" name="Picture 2">
            <a:extLst>
              <a:ext uri="{FF2B5EF4-FFF2-40B4-BE49-F238E27FC236}">
                <a16:creationId xmlns:a16="http://schemas.microsoft.com/office/drawing/2014/main" id="{EB2D0747-F4C7-CDC5-DA39-B73E151F2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77" y="2364828"/>
            <a:ext cx="6036486" cy="3610303"/>
          </a:xfrm>
          <a:prstGeom prst="rect">
            <a:avLst/>
          </a:prstGeom>
          <a:effectLst>
            <a:softEdge rad="50800"/>
          </a:effectLst>
        </p:spPr>
      </p:pic>
    </p:spTree>
    <p:extLst>
      <p:ext uri="{BB962C8B-B14F-4D97-AF65-F5344CB8AC3E}">
        <p14:creationId xmlns:p14="http://schemas.microsoft.com/office/powerpoint/2010/main" val="39124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952590" y="488727"/>
            <a:ext cx="4619296" cy="1611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solidFill>
                <a:schemeClr val="bg1"/>
              </a:solidFill>
            </a:endParaRPr>
          </a:p>
          <a:p>
            <a:pPr lvl="0" algn="ctr"/>
            <a:r>
              <a:rPr lang="en-US" dirty="0">
                <a:solidFill>
                  <a:schemeClr val="bg1"/>
                </a:solidFill>
              </a:rPr>
              <a:t>DEPARTMENT OF INFORMATION TECHNOLOGY PROCURED 3000 </a:t>
            </a:r>
            <a:r>
              <a:rPr lang="en-US" dirty="0" err="1">
                <a:solidFill>
                  <a:schemeClr val="bg1"/>
                </a:solidFill>
              </a:rPr>
              <a:t>eOFFICE</a:t>
            </a:r>
            <a:r>
              <a:rPr lang="en-US" dirty="0">
                <a:solidFill>
                  <a:schemeClr val="bg1"/>
                </a:solidFill>
              </a:rPr>
              <a:t> USER LICENSES UNDER STATE COLLABORATION INITIATIVES (SCI) SCHEME UNDER DARPG IN 2022</a:t>
            </a:r>
            <a:endParaRPr lang="en-IN" dirty="0">
              <a:solidFill>
                <a:schemeClr val="bg1"/>
              </a:solidFill>
            </a:endParaRPr>
          </a:p>
          <a:p>
            <a:pPr algn="ctr"/>
            <a:endParaRPr lang="en-IN" dirty="0">
              <a:solidFill>
                <a:schemeClr val="bg1"/>
              </a:solidFill>
            </a:endParaRPr>
          </a:p>
        </p:txBody>
      </p:sp>
      <p:sp>
        <p:nvSpPr>
          <p:cNvPr id="15" name="Rounded Rectangle 14"/>
          <p:cNvSpPr/>
          <p:nvPr/>
        </p:nvSpPr>
        <p:spPr>
          <a:xfrm>
            <a:off x="6952590" y="2388022"/>
            <a:ext cx="4619296" cy="178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prstClr val="black"/>
                </a:solidFill>
              </a:rPr>
              <a:t>SERVER COMPONENTS PROCURED &amp; DEPLOYED IN THE SIKKIM STATE DATA CENTRE TO MIGRATE FROM </a:t>
            </a:r>
            <a:r>
              <a:rPr lang="en-IN" dirty="0" err="1">
                <a:solidFill>
                  <a:prstClr val="black"/>
                </a:solidFill>
              </a:rPr>
              <a:t>eOFFICE</a:t>
            </a:r>
            <a:r>
              <a:rPr lang="en-IN" dirty="0">
                <a:solidFill>
                  <a:prstClr val="black"/>
                </a:solidFill>
              </a:rPr>
              <a:t> 5.x to 7.x VER</a:t>
            </a:r>
            <a:endParaRPr lang="en-IN" dirty="0"/>
          </a:p>
        </p:txBody>
      </p:sp>
      <p:sp>
        <p:nvSpPr>
          <p:cNvPr id="21" name="Rounded Rectangle 20"/>
          <p:cNvSpPr/>
          <p:nvPr/>
        </p:nvSpPr>
        <p:spPr>
          <a:xfrm>
            <a:off x="6994630" y="4445870"/>
            <a:ext cx="4619296" cy="1040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MIGRATION HAS BEEN DONE WITH THE HELP OF EOFFICE PMU NEW DELHI </a:t>
            </a:r>
          </a:p>
          <a:p>
            <a:pPr lvl="0" algn="ctr"/>
            <a:r>
              <a:rPr lang="en-US" dirty="0">
                <a:solidFill>
                  <a:schemeClr val="bg1"/>
                </a:solidFill>
              </a:rPr>
              <a:t>&amp; SDC TEAM</a:t>
            </a:r>
          </a:p>
        </p:txBody>
      </p:sp>
      <p:sp>
        <p:nvSpPr>
          <p:cNvPr id="12" name="Rounded Rectangle 11"/>
          <p:cNvSpPr/>
          <p:nvPr/>
        </p:nvSpPr>
        <p:spPr>
          <a:xfrm>
            <a:off x="1466192" y="646375"/>
            <a:ext cx="3231931" cy="1229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e-OFFICE UPGRADATION</a:t>
            </a:r>
            <a:endParaRPr lang="en-IN" sz="2400" dirty="0">
              <a:solidFill>
                <a:schemeClr val="bg1"/>
              </a:solidFill>
            </a:endParaRPr>
          </a:p>
        </p:txBody>
      </p:sp>
      <p:pic>
        <p:nvPicPr>
          <p:cNvPr id="7" name="Picture 6" descr="747a6b78-edd9-4a17-a7a5-d11f39d4e584.jpg"/>
          <p:cNvPicPr>
            <a:picLocks noChangeAspect="1"/>
          </p:cNvPicPr>
          <p:nvPr/>
        </p:nvPicPr>
        <p:blipFill>
          <a:blip r:embed="rId3" cstate="print"/>
          <a:stretch>
            <a:fillRect/>
          </a:stretch>
        </p:blipFill>
        <p:spPr>
          <a:xfrm>
            <a:off x="3643585" y="2236135"/>
            <a:ext cx="2142369" cy="3802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f7a0b002-202c-4eb3-8e9a-443bc987a6d9.jpg"/>
          <p:cNvPicPr>
            <a:picLocks noChangeAspect="1"/>
          </p:cNvPicPr>
          <p:nvPr/>
        </p:nvPicPr>
        <p:blipFill>
          <a:blip r:embed="rId4" cstate="print"/>
          <a:stretch>
            <a:fillRect/>
          </a:stretch>
        </p:blipFill>
        <p:spPr>
          <a:xfrm>
            <a:off x="916146" y="2251907"/>
            <a:ext cx="2142368" cy="3802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24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984121" y="567562"/>
            <a:ext cx="4587765" cy="1277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solidFill>
                <a:schemeClr val="bg1"/>
              </a:solidFill>
            </a:endParaRPr>
          </a:p>
          <a:p>
            <a:pPr lvl="0" algn="ctr"/>
            <a:r>
              <a:rPr lang="en-US" dirty="0" err="1">
                <a:solidFill>
                  <a:schemeClr val="bg1"/>
                </a:solidFill>
              </a:rPr>
              <a:t>eOFFICE</a:t>
            </a:r>
            <a:r>
              <a:rPr lang="en-US" dirty="0">
                <a:solidFill>
                  <a:schemeClr val="bg1"/>
                </a:solidFill>
              </a:rPr>
              <a:t> SUCCESSFULLY DEPLOYED IN </a:t>
            </a:r>
          </a:p>
          <a:p>
            <a:pPr lvl="0" algn="ctr"/>
            <a:r>
              <a:rPr lang="en-US" dirty="0">
                <a:solidFill>
                  <a:schemeClr val="bg1"/>
                </a:solidFill>
              </a:rPr>
              <a:t>SIX DEPARTMENTS WITH 400 PLUS USERS </a:t>
            </a:r>
            <a:endParaRPr lang="en-GB" dirty="0">
              <a:solidFill>
                <a:schemeClr val="bg1"/>
              </a:solidFill>
            </a:endParaRPr>
          </a:p>
          <a:p>
            <a:pPr algn="ctr"/>
            <a:endParaRPr lang="en-IN" dirty="0">
              <a:solidFill>
                <a:schemeClr val="bg1"/>
              </a:solidFill>
            </a:endParaRPr>
          </a:p>
        </p:txBody>
      </p:sp>
      <p:sp>
        <p:nvSpPr>
          <p:cNvPr id="15" name="Rounded Rectangle 14"/>
          <p:cNvSpPr/>
          <p:nvPr/>
        </p:nvSpPr>
        <p:spPr>
          <a:xfrm>
            <a:off x="6968359" y="2443649"/>
            <a:ext cx="4619296" cy="1781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DEDICATED AND EFFICIENT TEAM  OF </a:t>
            </a:r>
            <a:r>
              <a:rPr lang="en-US" dirty="0" err="1">
                <a:solidFill>
                  <a:schemeClr val="bg1"/>
                </a:solidFill>
              </a:rPr>
              <a:t>eOFFICE</a:t>
            </a:r>
            <a:r>
              <a:rPr lang="en-US" dirty="0">
                <a:solidFill>
                  <a:schemeClr val="bg1"/>
                </a:solidFill>
              </a:rPr>
              <a:t> IN DIT AND SIKKIM STATE DATA CENTRE</a:t>
            </a:r>
          </a:p>
        </p:txBody>
      </p:sp>
      <p:sp>
        <p:nvSpPr>
          <p:cNvPr id="21" name="Rounded Rectangle 20"/>
          <p:cNvSpPr/>
          <p:nvPr/>
        </p:nvSpPr>
        <p:spPr>
          <a:xfrm>
            <a:off x="6994630" y="4840020"/>
            <a:ext cx="4619296" cy="1040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REGULAR END-USER TRAINING AVAILABLE FROM EXPERINCED MASTER’S TRAINERS </a:t>
            </a:r>
          </a:p>
        </p:txBody>
      </p:sp>
      <p:sp>
        <p:nvSpPr>
          <p:cNvPr id="12" name="Rounded Rectangle 11"/>
          <p:cNvSpPr/>
          <p:nvPr/>
        </p:nvSpPr>
        <p:spPr>
          <a:xfrm>
            <a:off x="1466192" y="394127"/>
            <a:ext cx="4004441" cy="1229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DEPLOYMENT OF e-OFFICE IN STATE GOVT. OF SIKKIM </a:t>
            </a:r>
            <a:endParaRPr lang="en-IN" sz="2400" dirty="0">
              <a:solidFill>
                <a:schemeClr val="bg1"/>
              </a:solidFill>
            </a:endParaRPr>
          </a:p>
        </p:txBody>
      </p:sp>
      <p:pic>
        <p:nvPicPr>
          <p:cNvPr id="6" name="Picture 5" descr="3bc686e4-e581-499e-a8c7-5344af37d497.jpg"/>
          <p:cNvPicPr>
            <a:picLocks noChangeAspect="1"/>
          </p:cNvPicPr>
          <p:nvPr/>
        </p:nvPicPr>
        <p:blipFill>
          <a:blip r:embed="rId3" cstate="print"/>
          <a:srcRect t="11534" b="24257"/>
          <a:stretch>
            <a:fillRect/>
          </a:stretch>
        </p:blipFill>
        <p:spPr>
          <a:xfrm>
            <a:off x="1287507" y="1907621"/>
            <a:ext cx="4419600" cy="2128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1a619d45-1152-457c-8f91-1b76cfccbd2f.jpg"/>
          <p:cNvPicPr>
            <a:picLocks noChangeAspect="1"/>
          </p:cNvPicPr>
          <p:nvPr/>
        </p:nvPicPr>
        <p:blipFill>
          <a:blip r:embed="rId4" cstate="print"/>
          <a:srcRect t="22989" b="13103"/>
          <a:stretch>
            <a:fillRect/>
          </a:stretch>
        </p:blipFill>
        <p:spPr>
          <a:xfrm>
            <a:off x="1208690" y="4301467"/>
            <a:ext cx="4577255" cy="2193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24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952590" y="719947"/>
            <a:ext cx="4587765" cy="1129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bg1"/>
                </a:solidFill>
              </a:rPr>
              <a:t>FILE CREATED -3251</a:t>
            </a:r>
            <a:endParaRPr lang="en-GB" dirty="0">
              <a:solidFill>
                <a:schemeClr val="bg1"/>
              </a:solidFill>
            </a:endParaRPr>
          </a:p>
        </p:txBody>
      </p:sp>
      <p:sp>
        <p:nvSpPr>
          <p:cNvPr id="15" name="Rounded Rectangle 14"/>
          <p:cNvSpPr/>
          <p:nvPr/>
        </p:nvSpPr>
        <p:spPr>
          <a:xfrm>
            <a:off x="6936824" y="2624949"/>
            <a:ext cx="4619296" cy="1040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bg1"/>
                </a:solidFill>
              </a:rPr>
              <a:t>RECEIPTS PROCESSED-1306781</a:t>
            </a:r>
          </a:p>
        </p:txBody>
      </p:sp>
      <p:sp>
        <p:nvSpPr>
          <p:cNvPr id="21" name="Rounded Rectangle 20"/>
          <p:cNvSpPr/>
          <p:nvPr/>
        </p:nvSpPr>
        <p:spPr>
          <a:xfrm>
            <a:off x="6994630" y="4445870"/>
            <a:ext cx="4619296" cy="1040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bg1"/>
                </a:solidFill>
              </a:rPr>
              <a:t>ACTIVE USER- 400</a:t>
            </a:r>
          </a:p>
        </p:txBody>
      </p:sp>
      <p:sp>
        <p:nvSpPr>
          <p:cNvPr id="12" name="Rounded Rectangle 11"/>
          <p:cNvSpPr/>
          <p:nvPr/>
        </p:nvSpPr>
        <p:spPr>
          <a:xfrm>
            <a:off x="1466192" y="646375"/>
            <a:ext cx="4004441" cy="1229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STATS of e-OFFICE IN SIKKIM </a:t>
            </a:r>
            <a:endParaRPr lang="en-IN" sz="2400" dirty="0">
              <a:solidFill>
                <a:schemeClr val="bg1"/>
              </a:solidFill>
            </a:endParaRPr>
          </a:p>
        </p:txBody>
      </p:sp>
      <p:pic>
        <p:nvPicPr>
          <p:cNvPr id="6" name="Picture 5" descr="4604f740-88cf-496f-b71e-87114a3f9eb9.jpg"/>
          <p:cNvPicPr>
            <a:picLocks noChangeAspect="1"/>
          </p:cNvPicPr>
          <p:nvPr/>
        </p:nvPicPr>
        <p:blipFill>
          <a:blip r:embed="rId3" cstate="print"/>
          <a:stretch>
            <a:fillRect/>
          </a:stretch>
        </p:blipFill>
        <p:spPr>
          <a:xfrm>
            <a:off x="1133691" y="2428238"/>
            <a:ext cx="4762613" cy="3562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24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968356" y="819805"/>
            <a:ext cx="4587765" cy="819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bg1"/>
                </a:solidFill>
              </a:rPr>
              <a:t>DEPARTMENTS IMPLEMENTED</a:t>
            </a:r>
          </a:p>
        </p:txBody>
      </p:sp>
      <p:sp>
        <p:nvSpPr>
          <p:cNvPr id="15" name="Rounded Rectangle 14"/>
          <p:cNvSpPr/>
          <p:nvPr/>
        </p:nvSpPr>
        <p:spPr>
          <a:xfrm>
            <a:off x="6936825" y="1943902"/>
            <a:ext cx="4619296" cy="3026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n-GB" sz="2000" dirty="0">
                <a:solidFill>
                  <a:schemeClr val="bg1"/>
                </a:solidFill>
              </a:rPr>
              <a:t> IT DEPTT</a:t>
            </a:r>
          </a:p>
          <a:p>
            <a:pPr lvl="0">
              <a:buFont typeface="Arial" pitchFamily="34" charset="0"/>
              <a:buChar char="•"/>
            </a:pPr>
            <a:r>
              <a:rPr lang="en-GB" sz="2000" dirty="0">
                <a:solidFill>
                  <a:schemeClr val="bg1"/>
                </a:solidFill>
              </a:rPr>
              <a:t> DISTRICT ADMINISTRATIVE             </a:t>
            </a:r>
          </a:p>
          <a:p>
            <a:pPr lvl="0"/>
            <a:r>
              <a:rPr lang="en-GB" sz="2000" dirty="0">
                <a:solidFill>
                  <a:schemeClr val="bg1"/>
                </a:solidFill>
              </a:rPr>
              <a:t> CENTRE,GANGTOK</a:t>
            </a:r>
          </a:p>
          <a:p>
            <a:pPr lvl="0">
              <a:buFont typeface="Arial" pitchFamily="34" charset="0"/>
              <a:buChar char="•"/>
            </a:pPr>
            <a:r>
              <a:rPr lang="en-GB" sz="2000" dirty="0">
                <a:solidFill>
                  <a:schemeClr val="bg1"/>
                </a:solidFill>
              </a:rPr>
              <a:t> TRANSPORT DEPTT</a:t>
            </a:r>
          </a:p>
          <a:p>
            <a:pPr lvl="0">
              <a:buFont typeface="Arial" pitchFamily="34" charset="0"/>
              <a:buChar char="•"/>
            </a:pPr>
            <a:r>
              <a:rPr lang="en-GB" sz="2000" dirty="0">
                <a:solidFill>
                  <a:schemeClr val="bg1"/>
                </a:solidFill>
              </a:rPr>
              <a:t> SKILL DEVELOPMENT DEPTT</a:t>
            </a:r>
          </a:p>
          <a:p>
            <a:pPr lvl="0">
              <a:buFont typeface="Arial" pitchFamily="34" charset="0"/>
              <a:buChar char="•"/>
            </a:pPr>
            <a:r>
              <a:rPr lang="en-GB" sz="2000" dirty="0">
                <a:solidFill>
                  <a:schemeClr val="bg1"/>
                </a:solidFill>
              </a:rPr>
              <a:t> SPORTS &amp; YOUTH AFFAIRS DEPTT</a:t>
            </a:r>
          </a:p>
          <a:p>
            <a:pPr lvl="0">
              <a:buFont typeface="Arial" pitchFamily="34" charset="0"/>
              <a:buChar char="•"/>
            </a:pPr>
            <a:r>
              <a:rPr lang="en-GB" sz="2000" dirty="0">
                <a:solidFill>
                  <a:schemeClr val="bg1"/>
                </a:solidFill>
              </a:rPr>
              <a:t> URBAN DEVELOPMENT DEPTT</a:t>
            </a:r>
          </a:p>
        </p:txBody>
      </p:sp>
      <p:sp>
        <p:nvSpPr>
          <p:cNvPr id="12" name="Rounded Rectangle 11"/>
          <p:cNvSpPr/>
          <p:nvPr/>
        </p:nvSpPr>
        <p:spPr>
          <a:xfrm>
            <a:off x="1907626" y="851324"/>
            <a:ext cx="3515709" cy="788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IMPLEMENTATION </a:t>
            </a:r>
            <a:endParaRPr lang="en-IN" sz="2400" b="1" dirty="0">
              <a:solidFill>
                <a:schemeClr val="bg1"/>
              </a:solidFill>
            </a:endParaRPr>
          </a:p>
        </p:txBody>
      </p:sp>
      <p:pic>
        <p:nvPicPr>
          <p:cNvPr id="6" name="Picture 5" descr="36f6eb07-a994-4dc4-8c58-4444454c4ea4.jpg"/>
          <p:cNvPicPr>
            <a:picLocks noChangeAspect="1"/>
          </p:cNvPicPr>
          <p:nvPr/>
        </p:nvPicPr>
        <p:blipFill>
          <a:blip r:embed="rId3" cstate="print">
            <a:lum contrast="20000"/>
          </a:blip>
          <a:srcRect t="49393"/>
          <a:stretch>
            <a:fillRect/>
          </a:stretch>
        </p:blipFill>
        <p:spPr>
          <a:xfrm>
            <a:off x="1429409" y="4619290"/>
            <a:ext cx="4419601" cy="1781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41b664d4-69cd-4a59-b782-55bef2071435.jpg"/>
          <p:cNvPicPr>
            <a:picLocks noChangeAspect="1"/>
          </p:cNvPicPr>
          <p:nvPr/>
        </p:nvPicPr>
        <p:blipFill>
          <a:blip r:embed="rId4" cstate="print"/>
          <a:stretch>
            <a:fillRect/>
          </a:stretch>
        </p:blipFill>
        <p:spPr>
          <a:xfrm>
            <a:off x="1403131" y="1954418"/>
            <a:ext cx="4382814" cy="2168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24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96000" y="662152"/>
            <a:ext cx="5444355" cy="819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bg1"/>
                </a:solidFill>
              </a:rPr>
              <a:t>PHASE-I  </a:t>
            </a:r>
          </a:p>
          <a:p>
            <a:pPr marL="285750" lvl="0" indent="-285750">
              <a:buFont typeface="Arial" panose="020B0604020202020204" pitchFamily="34" charset="0"/>
              <a:buChar char="•"/>
            </a:pPr>
            <a:r>
              <a:rPr lang="en-US" dirty="0">
                <a:solidFill>
                  <a:schemeClr val="bg1"/>
                </a:solidFill>
              </a:rPr>
              <a:t>ONGOING</a:t>
            </a:r>
            <a:endParaRPr lang="en-GB" dirty="0">
              <a:solidFill>
                <a:schemeClr val="bg1"/>
              </a:solidFill>
            </a:endParaRPr>
          </a:p>
        </p:txBody>
      </p:sp>
      <p:sp>
        <p:nvSpPr>
          <p:cNvPr id="15" name="Rounded Rectangle 14"/>
          <p:cNvSpPr/>
          <p:nvPr/>
        </p:nvSpPr>
        <p:spPr>
          <a:xfrm>
            <a:off x="6096000" y="2117828"/>
            <a:ext cx="5444355" cy="4351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bg1"/>
                </a:solidFill>
              </a:rPr>
              <a:t>PHASE-II</a:t>
            </a:r>
          </a:p>
          <a:p>
            <a:pPr lvl="0"/>
            <a:endParaRPr lang="en-US" sz="300" dirty="0">
              <a:solidFill>
                <a:schemeClr val="bg1"/>
              </a:solidFill>
            </a:endParaRPr>
          </a:p>
          <a:p>
            <a:pPr lvl="0">
              <a:lnSpc>
                <a:spcPct val="150000"/>
              </a:lnSpc>
              <a:buFont typeface="Arial" pitchFamily="34" charset="0"/>
              <a:buChar char="•"/>
            </a:pPr>
            <a:r>
              <a:rPr lang="en-US" dirty="0">
                <a:solidFill>
                  <a:schemeClr val="bg1"/>
                </a:solidFill>
              </a:rPr>
              <a:t> TASHILING SECRETARIAT, GANGTOK</a:t>
            </a:r>
            <a:endParaRPr lang="en-IN" dirty="0">
              <a:solidFill>
                <a:schemeClr val="bg1"/>
              </a:solidFill>
            </a:endParaRPr>
          </a:p>
          <a:p>
            <a:pPr lvl="0">
              <a:lnSpc>
                <a:spcPct val="150000"/>
              </a:lnSpc>
              <a:buFont typeface="Arial" pitchFamily="34" charset="0"/>
              <a:buChar char="•"/>
            </a:pPr>
            <a:r>
              <a:rPr lang="en-US" dirty="0">
                <a:solidFill>
                  <a:schemeClr val="bg1"/>
                </a:solidFill>
              </a:rPr>
              <a:t> DEPARTMENTS LOCATED IN GANGTOK</a:t>
            </a:r>
            <a:endParaRPr lang="en-IN" dirty="0">
              <a:solidFill>
                <a:schemeClr val="bg1"/>
              </a:solidFill>
            </a:endParaRPr>
          </a:p>
          <a:p>
            <a:pPr lvl="0">
              <a:lnSpc>
                <a:spcPct val="150000"/>
              </a:lnSpc>
              <a:buFont typeface="Arial" pitchFamily="34" charset="0"/>
              <a:buChar char="•"/>
            </a:pPr>
            <a:r>
              <a:rPr lang="en-US" dirty="0">
                <a:solidFill>
                  <a:schemeClr val="bg1"/>
                </a:solidFill>
              </a:rPr>
              <a:t> SORENG DISTRICT ADMINISTRATIVE CENTRE</a:t>
            </a:r>
            <a:endParaRPr lang="en-IN" dirty="0">
              <a:solidFill>
                <a:schemeClr val="bg1"/>
              </a:solidFill>
            </a:endParaRPr>
          </a:p>
          <a:p>
            <a:pPr lvl="0">
              <a:lnSpc>
                <a:spcPct val="150000"/>
              </a:lnSpc>
              <a:buFont typeface="Arial" pitchFamily="34" charset="0"/>
              <a:buChar char="•"/>
            </a:pPr>
            <a:r>
              <a:rPr lang="en-US" dirty="0">
                <a:solidFill>
                  <a:schemeClr val="bg1"/>
                </a:solidFill>
              </a:rPr>
              <a:t> PAKYONG DISTRICT ADMINISTRATIVE CENTRE</a:t>
            </a:r>
            <a:endParaRPr lang="en-IN" dirty="0">
              <a:solidFill>
                <a:schemeClr val="bg1"/>
              </a:solidFill>
            </a:endParaRPr>
          </a:p>
          <a:p>
            <a:pPr lvl="0">
              <a:lnSpc>
                <a:spcPct val="150000"/>
              </a:lnSpc>
              <a:buFont typeface="Arial" pitchFamily="34" charset="0"/>
              <a:buChar char="•"/>
            </a:pPr>
            <a:r>
              <a:rPr lang="en-US" dirty="0">
                <a:solidFill>
                  <a:schemeClr val="bg1"/>
                </a:solidFill>
              </a:rPr>
              <a:t> GYALSHING DISTRICT ADMINISTRATIVE CENTRE</a:t>
            </a:r>
            <a:endParaRPr lang="en-IN" dirty="0">
              <a:solidFill>
                <a:schemeClr val="bg1"/>
              </a:solidFill>
            </a:endParaRPr>
          </a:p>
          <a:p>
            <a:pPr lvl="0">
              <a:lnSpc>
                <a:spcPct val="150000"/>
              </a:lnSpc>
              <a:buFont typeface="Arial" pitchFamily="34" charset="0"/>
              <a:buChar char="•"/>
            </a:pPr>
            <a:r>
              <a:rPr lang="en-US" dirty="0">
                <a:solidFill>
                  <a:schemeClr val="bg1"/>
                </a:solidFill>
              </a:rPr>
              <a:t> MANGAN DISTRICT ADMINISTRATIVE CENTRE</a:t>
            </a:r>
          </a:p>
          <a:p>
            <a:pPr lvl="0">
              <a:lnSpc>
                <a:spcPct val="150000"/>
              </a:lnSpc>
              <a:buFont typeface="Arial" pitchFamily="34" charset="0"/>
              <a:buChar char="•"/>
            </a:pPr>
            <a:r>
              <a:rPr lang="en-US" dirty="0">
                <a:solidFill>
                  <a:schemeClr val="bg1"/>
                </a:solidFill>
              </a:rPr>
              <a:t> NAMCHI DISTRICT ADMINISTRATIVE CENTRE</a:t>
            </a:r>
          </a:p>
        </p:txBody>
      </p:sp>
      <p:sp>
        <p:nvSpPr>
          <p:cNvPr id="12" name="Rounded Rectangle 11"/>
          <p:cNvSpPr/>
          <p:nvPr/>
        </p:nvSpPr>
        <p:spPr>
          <a:xfrm>
            <a:off x="1765732" y="725196"/>
            <a:ext cx="3515709" cy="788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ROADMAP AHEAD</a:t>
            </a:r>
            <a:endParaRPr lang="en-IN" sz="2400" b="1" dirty="0">
              <a:solidFill>
                <a:schemeClr val="bg1"/>
              </a:solidFill>
            </a:endParaRPr>
          </a:p>
        </p:txBody>
      </p:sp>
      <p:pic>
        <p:nvPicPr>
          <p:cNvPr id="6" name="Picture 5" descr="d99d22cb-db4b-43a5-b867-9d9fa79802a1.jpg"/>
          <p:cNvPicPr>
            <a:picLocks noChangeAspect="1"/>
          </p:cNvPicPr>
          <p:nvPr/>
        </p:nvPicPr>
        <p:blipFill>
          <a:blip r:embed="rId3" cstate="print"/>
          <a:srcRect t="30198"/>
          <a:stretch>
            <a:fillRect/>
          </a:stretch>
        </p:blipFill>
        <p:spPr>
          <a:xfrm>
            <a:off x="1711216" y="2238704"/>
            <a:ext cx="3743653" cy="3484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246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38146" y="105317"/>
            <a:ext cx="3260834" cy="623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TESTIMONIALS</a:t>
            </a:r>
            <a:endParaRPr lang="en-IN" sz="2400" b="1" dirty="0">
              <a:solidFill>
                <a:schemeClr val="bg1"/>
              </a:solidFill>
            </a:endParaRPr>
          </a:p>
        </p:txBody>
      </p:sp>
      <p:sp>
        <p:nvSpPr>
          <p:cNvPr id="11" name="Speech Bubble: Rectangle with Corners Rounded 10">
            <a:extLst>
              <a:ext uri="{FF2B5EF4-FFF2-40B4-BE49-F238E27FC236}">
                <a16:creationId xmlns:a16="http://schemas.microsoft.com/office/drawing/2014/main" id="{5BCEE4C4-035F-5ECF-3C02-68072129586F}"/>
              </a:ext>
            </a:extLst>
          </p:cNvPr>
          <p:cNvSpPr/>
          <p:nvPr/>
        </p:nvSpPr>
        <p:spPr>
          <a:xfrm>
            <a:off x="1989083" y="1010888"/>
            <a:ext cx="3886200" cy="1551593"/>
          </a:xfrm>
          <a:prstGeom prst="wedgeRoundRectCallout">
            <a:avLst>
              <a:gd name="adj1" fmla="val -20833"/>
              <a:gd name="adj2" fmla="val 768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IN" sz="1400" i="1" dirty="0">
                <a:effectLst/>
                <a:latin typeface="Calibri" panose="020F0502020204030204" pitchFamily="34" charset="0"/>
                <a:ea typeface="Calibri" panose="020F0502020204030204" pitchFamily="34" charset="0"/>
                <a:cs typeface="Times New Roman" panose="02020603050405020304" pitchFamily="18" charset="0"/>
              </a:rPr>
              <a:t>Files and letters handling in public department is a challenging task. Use of e-</a:t>
            </a:r>
            <a:r>
              <a:rPr lang="en-IN" sz="1400" i="1" dirty="0">
                <a:latin typeface="Calibri" panose="020F0502020204030204" pitchFamily="34" charset="0"/>
                <a:ea typeface="Calibri" panose="020F0502020204030204" pitchFamily="34" charset="0"/>
                <a:cs typeface="Times New Roman" panose="02020603050405020304" pitchFamily="18" charset="0"/>
              </a:rPr>
              <a:t>Office has made  searching of files, receipt quickly and also</a:t>
            </a:r>
            <a:r>
              <a:rPr lang="en-IN" sz="1400" i="1" dirty="0">
                <a:effectLst/>
                <a:latin typeface="Calibri" panose="020F0502020204030204" pitchFamily="34" charset="0"/>
                <a:ea typeface="Calibri" panose="020F0502020204030204" pitchFamily="34" charset="0"/>
                <a:cs typeface="Times New Roman" panose="02020603050405020304" pitchFamily="18" charset="0"/>
              </a:rPr>
              <a:t> monitor pending files. The workflows of the e-office exactly suits in  Govt office structure.</a:t>
            </a:r>
            <a:endParaRPr lang="en-IN" sz="1400" i="1" dirty="0"/>
          </a:p>
        </p:txBody>
      </p:sp>
      <p:sp>
        <p:nvSpPr>
          <p:cNvPr id="13" name="Speech Bubble: Rectangle with Corners Rounded 12">
            <a:extLst>
              <a:ext uri="{FF2B5EF4-FFF2-40B4-BE49-F238E27FC236}">
                <a16:creationId xmlns:a16="http://schemas.microsoft.com/office/drawing/2014/main" id="{A02604BA-B3B0-6F3F-AB28-17F1F97331FE}"/>
              </a:ext>
            </a:extLst>
          </p:cNvPr>
          <p:cNvSpPr/>
          <p:nvPr/>
        </p:nvSpPr>
        <p:spPr>
          <a:xfrm>
            <a:off x="6332483" y="1010887"/>
            <a:ext cx="3886200" cy="1524195"/>
          </a:xfrm>
          <a:prstGeom prst="wedgeRoundRectCallout">
            <a:avLst>
              <a:gd name="adj1" fmla="val -20833"/>
              <a:gd name="adj2" fmla="val 7778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400" dirty="0">
                <a:effectLst/>
                <a:latin typeface="Calibri" panose="020F0502020204030204" pitchFamily="34" charset="0"/>
                <a:ea typeface="Calibri" panose="020F0502020204030204" pitchFamily="34" charset="0"/>
                <a:cs typeface="Times New Roman" panose="02020603050405020304" pitchFamily="18" charset="0"/>
              </a:rPr>
              <a:t>I</a:t>
            </a:r>
          </a:p>
          <a:p>
            <a:pPr algn="just"/>
            <a:r>
              <a:rPr lang="en-IN" sz="1400" dirty="0">
                <a:effectLst/>
                <a:latin typeface="Calibri" panose="020F0502020204030204" pitchFamily="34" charset="0"/>
                <a:ea typeface="Calibri" panose="020F0502020204030204" pitchFamily="34" charset="0"/>
                <a:cs typeface="Times New Roman" panose="02020603050405020304" pitchFamily="18" charset="0"/>
              </a:rPr>
              <a:t> I </a:t>
            </a:r>
            <a:r>
              <a:rPr lang="en-IN" sz="1400" i="1" dirty="0">
                <a:effectLst/>
                <a:latin typeface="Calibri" panose="020F0502020204030204" pitchFamily="34" charset="0"/>
                <a:ea typeface="Calibri" panose="020F0502020204030204" pitchFamily="34" charset="0"/>
                <a:cs typeface="Times New Roman" panose="02020603050405020304" pitchFamily="18" charset="0"/>
              </a:rPr>
              <a:t>feel the biggest advantage using this e-office to get free from tons of papers. Each files contains note sheets, references, issues letters, drafts etc to handle cumbersome task. Paperless environment</a:t>
            </a:r>
            <a:r>
              <a:rPr lang="en-IN" sz="1400" i="1" dirty="0">
                <a:latin typeface="Calibri" panose="020F0502020204030204" pitchFamily="34" charset="0"/>
                <a:ea typeface="Calibri" panose="020F0502020204030204" pitchFamily="34" charset="0"/>
                <a:cs typeface="Times New Roman" panose="02020603050405020304" pitchFamily="18" charset="0"/>
              </a:rPr>
              <a:t> aids in </a:t>
            </a:r>
            <a:r>
              <a:rPr lang="en-IN" sz="1400" i="1" dirty="0">
                <a:effectLst/>
                <a:latin typeface="Calibri" panose="020F0502020204030204" pitchFamily="34" charset="0"/>
                <a:ea typeface="Calibri" panose="020F0502020204030204" pitchFamily="34" charset="0"/>
                <a:cs typeface="Times New Roman" panose="02020603050405020304" pitchFamily="18" charset="0"/>
              </a:rPr>
              <a:t>contribution towards green Sikkim and reduction of carbon foot print</a:t>
            </a:r>
            <a:r>
              <a:rPr lang="en-IN" sz="1800" i="1" dirty="0">
                <a:effectLst/>
                <a:latin typeface="Calibri" panose="020F0502020204030204" pitchFamily="34" charset="0"/>
                <a:ea typeface="Calibri" panose="020F0502020204030204" pitchFamily="34" charset="0"/>
                <a:cs typeface="Times New Roman" panose="02020603050405020304" pitchFamily="18" charset="0"/>
              </a:rPr>
              <a:t>.</a:t>
            </a:r>
          </a:p>
          <a:p>
            <a:pPr algn="ct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Speech Bubble: Rectangle with Corners Rounded 15">
            <a:extLst>
              <a:ext uri="{FF2B5EF4-FFF2-40B4-BE49-F238E27FC236}">
                <a16:creationId xmlns:a16="http://schemas.microsoft.com/office/drawing/2014/main" id="{71B1ABC8-6DDD-78D7-3F24-6A6BD0DC73F7}"/>
              </a:ext>
            </a:extLst>
          </p:cNvPr>
          <p:cNvSpPr/>
          <p:nvPr/>
        </p:nvSpPr>
        <p:spPr>
          <a:xfrm>
            <a:off x="1608083" y="4055676"/>
            <a:ext cx="3886200" cy="1143000"/>
          </a:xfrm>
          <a:prstGeom prst="wedgeRoundRectCallout">
            <a:avLst>
              <a:gd name="adj1" fmla="val -20569"/>
              <a:gd name="adj2" fmla="val 6789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IN" sz="1400" i="1" dirty="0">
                <a:effectLst/>
                <a:latin typeface="Calibri" panose="020F0502020204030204" pitchFamily="34" charset="0"/>
                <a:ea typeface="Calibri" panose="020F0502020204030204" pitchFamily="34" charset="0"/>
                <a:cs typeface="Times New Roman" panose="02020603050405020304" pitchFamily="18" charset="0"/>
              </a:rPr>
              <a:t>It gives me free hand to work from home during pandemic time. I strongly recommend all offices should be adopt e-office application.</a:t>
            </a:r>
            <a:endParaRPr lang="en-IN" sz="1400" i="1" dirty="0"/>
          </a:p>
        </p:txBody>
      </p:sp>
      <p:sp>
        <p:nvSpPr>
          <p:cNvPr id="17" name="Speech Bubble: Rectangle with Corners Rounded 16">
            <a:extLst>
              <a:ext uri="{FF2B5EF4-FFF2-40B4-BE49-F238E27FC236}">
                <a16:creationId xmlns:a16="http://schemas.microsoft.com/office/drawing/2014/main" id="{F00B0C88-378F-6B10-489C-17B80B75772F}"/>
              </a:ext>
            </a:extLst>
          </p:cNvPr>
          <p:cNvSpPr/>
          <p:nvPr/>
        </p:nvSpPr>
        <p:spPr>
          <a:xfrm>
            <a:off x="6332483" y="3830813"/>
            <a:ext cx="3886200" cy="1489771"/>
          </a:xfrm>
          <a:prstGeom prst="wedgeRoundRectCallout">
            <a:avLst>
              <a:gd name="adj1" fmla="val -20569"/>
              <a:gd name="adj2" fmla="val 7957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IN" sz="1400" i="1" dirty="0">
                <a:latin typeface="Calibri" panose="020F0502020204030204" pitchFamily="34" charset="0"/>
                <a:ea typeface="Calibri" panose="020F0502020204030204" pitchFamily="34" charset="0"/>
                <a:cs typeface="Times New Roman" panose="02020603050405020304" pitchFamily="18" charset="0"/>
              </a:rPr>
              <a:t>Since the launch of e-Office App, writing notes has become easy similar to an email. However ,in case of error in typing after the file is forwarded, there is no provision for correction of notes. Sharing and monitoring has become convenient and quick.</a:t>
            </a:r>
          </a:p>
        </p:txBody>
      </p:sp>
      <p:sp>
        <p:nvSpPr>
          <p:cNvPr id="18" name="Oval 17">
            <a:extLst>
              <a:ext uri="{FF2B5EF4-FFF2-40B4-BE49-F238E27FC236}">
                <a16:creationId xmlns:a16="http://schemas.microsoft.com/office/drawing/2014/main" id="{A51504D5-EC6B-0865-75CD-0D4FD5107CC6}"/>
              </a:ext>
            </a:extLst>
          </p:cNvPr>
          <p:cNvSpPr/>
          <p:nvPr/>
        </p:nvSpPr>
        <p:spPr>
          <a:xfrm>
            <a:off x="6180083" y="2769671"/>
            <a:ext cx="1295400" cy="990600"/>
          </a:xfrm>
          <a:prstGeom prst="ellipse">
            <a:avLst/>
          </a:prstGeom>
          <a:blipFill dpi="0" rotWithShape="1">
            <a:blip r:embed="rId3"/>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Oval 18">
            <a:extLst>
              <a:ext uri="{FF2B5EF4-FFF2-40B4-BE49-F238E27FC236}">
                <a16:creationId xmlns:a16="http://schemas.microsoft.com/office/drawing/2014/main" id="{4EC53CBD-BC07-BCDB-0EAC-5DCD62A6E5C5}"/>
              </a:ext>
            </a:extLst>
          </p:cNvPr>
          <p:cNvSpPr/>
          <p:nvPr/>
        </p:nvSpPr>
        <p:spPr>
          <a:xfrm>
            <a:off x="1760483" y="5512676"/>
            <a:ext cx="1295400" cy="9906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a:extLst>
              <a:ext uri="{FF2B5EF4-FFF2-40B4-BE49-F238E27FC236}">
                <a16:creationId xmlns:a16="http://schemas.microsoft.com/office/drawing/2014/main" id="{CD7F1D31-600E-597B-8579-ADD0F9B664EB}"/>
              </a:ext>
            </a:extLst>
          </p:cNvPr>
          <p:cNvSpPr/>
          <p:nvPr/>
        </p:nvSpPr>
        <p:spPr>
          <a:xfrm>
            <a:off x="5910172" y="5588876"/>
            <a:ext cx="1295400" cy="990600"/>
          </a:xfrm>
          <a:prstGeom prst="ellipse">
            <a:avLst/>
          </a:prstGeom>
          <a:blipFill dpi="0" rotWithShape="1">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a16="http://schemas.microsoft.com/office/drawing/2014/main" id="{110FC92C-9A25-2449-77FF-CA79D88D3733}"/>
              </a:ext>
            </a:extLst>
          </p:cNvPr>
          <p:cNvSpPr txBox="1"/>
          <p:nvPr/>
        </p:nvSpPr>
        <p:spPr>
          <a:xfrm flipH="1">
            <a:off x="3126088" y="3360966"/>
            <a:ext cx="2927870" cy="307777"/>
          </a:xfrm>
          <a:prstGeom prst="rect">
            <a:avLst/>
          </a:prstGeom>
          <a:noFill/>
        </p:spPr>
        <p:txBody>
          <a:bodyPr wrap="square" rtlCol="0">
            <a:spAutoFit/>
          </a:bodyPr>
          <a:lstStyle/>
          <a:p>
            <a:r>
              <a:rPr lang="en-IN" sz="1400" dirty="0">
                <a:solidFill>
                  <a:schemeClr val="bg1"/>
                </a:solidFill>
              </a:rPr>
              <a:t>Shri Tushar </a:t>
            </a:r>
            <a:r>
              <a:rPr lang="en-IN" sz="1400" dirty="0" err="1">
                <a:solidFill>
                  <a:schemeClr val="bg1"/>
                </a:solidFill>
              </a:rPr>
              <a:t>Nikhare</a:t>
            </a:r>
            <a:r>
              <a:rPr lang="en-IN" sz="1400" dirty="0">
                <a:solidFill>
                  <a:schemeClr val="bg1"/>
                </a:solidFill>
              </a:rPr>
              <a:t>, DC Gangtok</a:t>
            </a:r>
            <a:endParaRPr lang="en-IN" sz="1200" dirty="0">
              <a:solidFill>
                <a:schemeClr val="bg1"/>
              </a:solidFill>
            </a:endParaRPr>
          </a:p>
        </p:txBody>
      </p:sp>
      <p:sp>
        <p:nvSpPr>
          <p:cNvPr id="22" name="TextBox 21">
            <a:extLst>
              <a:ext uri="{FF2B5EF4-FFF2-40B4-BE49-F238E27FC236}">
                <a16:creationId xmlns:a16="http://schemas.microsoft.com/office/drawing/2014/main" id="{D9EA3328-C0CA-C6DB-69C0-CFE6F2BE9EBC}"/>
              </a:ext>
            </a:extLst>
          </p:cNvPr>
          <p:cNvSpPr txBox="1"/>
          <p:nvPr/>
        </p:nvSpPr>
        <p:spPr>
          <a:xfrm flipH="1">
            <a:off x="7475480" y="3190691"/>
            <a:ext cx="3200398" cy="307777"/>
          </a:xfrm>
          <a:prstGeom prst="rect">
            <a:avLst/>
          </a:prstGeom>
          <a:noFill/>
        </p:spPr>
        <p:txBody>
          <a:bodyPr wrap="square" rtlCol="0">
            <a:spAutoFit/>
          </a:bodyPr>
          <a:lstStyle/>
          <a:p>
            <a:r>
              <a:rPr lang="en-IN" sz="1400" dirty="0">
                <a:solidFill>
                  <a:schemeClr val="bg1"/>
                </a:solidFill>
              </a:rPr>
              <a:t>Shri Samrat Pradhan, Joint Director, IT</a:t>
            </a:r>
          </a:p>
        </p:txBody>
      </p:sp>
      <p:sp>
        <p:nvSpPr>
          <p:cNvPr id="23" name="TextBox 22">
            <a:extLst>
              <a:ext uri="{FF2B5EF4-FFF2-40B4-BE49-F238E27FC236}">
                <a16:creationId xmlns:a16="http://schemas.microsoft.com/office/drawing/2014/main" id="{17975FDE-8818-E073-2105-FC5592DEFEC6}"/>
              </a:ext>
            </a:extLst>
          </p:cNvPr>
          <p:cNvSpPr txBox="1"/>
          <p:nvPr/>
        </p:nvSpPr>
        <p:spPr>
          <a:xfrm flipH="1">
            <a:off x="3330931" y="5561722"/>
            <a:ext cx="2579241" cy="738664"/>
          </a:xfrm>
          <a:prstGeom prst="rect">
            <a:avLst/>
          </a:prstGeom>
          <a:noFill/>
        </p:spPr>
        <p:txBody>
          <a:bodyPr wrap="square" rtlCol="0">
            <a:spAutoFit/>
          </a:bodyPr>
          <a:lstStyle/>
          <a:p>
            <a:r>
              <a:rPr lang="en-IN" sz="1400" dirty="0">
                <a:solidFill>
                  <a:schemeClr val="bg1"/>
                </a:solidFill>
              </a:rPr>
              <a:t>Shri Karma Zimba Bhutia,</a:t>
            </a:r>
          </a:p>
          <a:p>
            <a:r>
              <a:rPr lang="en-IN" sz="1400" dirty="0">
                <a:solidFill>
                  <a:schemeClr val="bg1"/>
                </a:solidFill>
              </a:rPr>
              <a:t>Joint Director, Motor Vehicle Section, Transport Department</a:t>
            </a:r>
          </a:p>
        </p:txBody>
      </p:sp>
      <p:sp>
        <p:nvSpPr>
          <p:cNvPr id="24" name="TextBox 23">
            <a:extLst>
              <a:ext uri="{FF2B5EF4-FFF2-40B4-BE49-F238E27FC236}">
                <a16:creationId xmlns:a16="http://schemas.microsoft.com/office/drawing/2014/main" id="{CF3C5DB7-D0DE-E8E8-CB31-4D784317358A}"/>
              </a:ext>
            </a:extLst>
          </p:cNvPr>
          <p:cNvSpPr txBox="1"/>
          <p:nvPr/>
        </p:nvSpPr>
        <p:spPr>
          <a:xfrm flipH="1">
            <a:off x="7399281" y="5920432"/>
            <a:ext cx="3200399" cy="307777"/>
          </a:xfrm>
          <a:prstGeom prst="rect">
            <a:avLst/>
          </a:prstGeom>
          <a:noFill/>
        </p:spPr>
        <p:txBody>
          <a:bodyPr wrap="square" rtlCol="0">
            <a:spAutoFit/>
          </a:bodyPr>
          <a:lstStyle/>
          <a:p>
            <a:r>
              <a:rPr lang="en-IN" sz="1400" dirty="0">
                <a:solidFill>
                  <a:schemeClr val="bg1"/>
                </a:solidFill>
              </a:rPr>
              <a:t>Ms. </a:t>
            </a:r>
            <a:r>
              <a:rPr lang="en-IN" sz="1400" dirty="0" err="1">
                <a:solidFill>
                  <a:schemeClr val="bg1"/>
                </a:solidFill>
              </a:rPr>
              <a:t>Beena</a:t>
            </a:r>
            <a:r>
              <a:rPr lang="en-IN" sz="1400" dirty="0">
                <a:solidFill>
                  <a:schemeClr val="bg1"/>
                </a:solidFill>
              </a:rPr>
              <a:t> Chettri, Sr. Accounts Officer</a:t>
            </a:r>
          </a:p>
        </p:txBody>
      </p:sp>
      <p:sp>
        <p:nvSpPr>
          <p:cNvPr id="25" name="Oval 24">
            <a:extLst>
              <a:ext uri="{FF2B5EF4-FFF2-40B4-BE49-F238E27FC236}">
                <a16:creationId xmlns:a16="http://schemas.microsoft.com/office/drawing/2014/main" id="{32911532-146D-0B57-40A8-7819AE2DE7F2}"/>
              </a:ext>
            </a:extLst>
          </p:cNvPr>
          <p:cNvSpPr/>
          <p:nvPr/>
        </p:nvSpPr>
        <p:spPr>
          <a:xfrm>
            <a:off x="1892335" y="2705458"/>
            <a:ext cx="1295400" cy="990600"/>
          </a:xfrm>
          <a:prstGeom prst="ellipse">
            <a:avLst/>
          </a:prstGeom>
          <a:blipFill dpi="0" rotWithShape="1">
            <a:blip r:embed="rId6"/>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829399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srcRect/>
          <a:stretch>
            <a:fillRect/>
          </a:stretch>
        </a:blipFill>
        <a:ln>
          <a:solidFill>
            <a:schemeClr val="bg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ometric annual presentation_Win32_EF_V6" id="{C39D9A21-4858-4087-9FF0-28F21031D048}" vid="{7480821C-154D-4ED6-BEAB-DBC9D20F13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B334C4-64A2-4673-803C-35178659DDD3}">
  <ds:schemaRefs>
    <ds:schemaRef ds:uri="http://schemas.microsoft.com/sharepoint/v3/contenttype/forms"/>
  </ds:schemaRefs>
</ds:datastoreItem>
</file>

<file path=customXml/itemProps2.xml><?xml version="1.0" encoding="utf-8"?>
<ds:datastoreItem xmlns:ds="http://schemas.openxmlformats.org/officeDocument/2006/customXml" ds:itemID="{3593354B-8927-46EE-B294-4D51952A09C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81AF751-E016-414F-92E5-F2DC739E0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267</TotalTime>
  <Words>670</Words>
  <Application>Microsoft Office PowerPoint</Application>
  <PresentationFormat>Widescreen</PresentationFormat>
  <Paragraphs>90</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Franklin Gothic Book</vt:lpstr>
      <vt:lpstr>Franklin Gothic Demi</vt:lpstr>
      <vt:lpstr>Wingdings</vt:lpstr>
      <vt:lpstr>Custom</vt:lpstr>
      <vt:lpstr>E-OFFICE FOR  GOVERNMENT OF SIKKIM  </vt:lpstr>
      <vt:lpstr>WHY e-OFFICE IN SIKKIM?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Abhijit Nandy</dc:creator>
  <cp:lastModifiedBy>Sonam Tashi</cp:lastModifiedBy>
  <cp:revision>29</cp:revision>
  <dcterms:created xsi:type="dcterms:W3CDTF">2023-09-14T18:45:47Z</dcterms:created>
  <dcterms:modified xsi:type="dcterms:W3CDTF">2024-01-09T15:08:37Z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