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72" r:id="rId2"/>
    <p:sldId id="269" r:id="rId3"/>
    <p:sldId id="270" r:id="rId4"/>
    <p:sldId id="271" r:id="rId5"/>
    <p:sldId id="264" r:id="rId6"/>
    <p:sldId id="257" r:id="rId7"/>
    <p:sldId id="258" r:id="rId8"/>
    <p:sldId id="261" r:id="rId9"/>
    <p:sldId id="260" r:id="rId10"/>
    <p:sldId id="274" r:id="rId11"/>
    <p:sldId id="276" r:id="rId12"/>
    <p:sldId id="277" r:id="rId13"/>
    <p:sldId id="278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694F6-2903-49FF-A622-D2178956B2F2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094A8-2CAD-411D-AFC6-3302B2544E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4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56691"/>
            <a:ext cx="5769647" cy="94350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ASPIRATIONAL DISTRICT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DAHOD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4D0-992D-4F0D-AD4C-0439AFC42FDA}" type="slidenum">
              <a:rPr lang="en-IN" smtClean="0"/>
              <a:pPr/>
              <a:t>1</a:t>
            </a:fld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57200"/>
            <a:ext cx="3781264" cy="576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3581400"/>
            <a:ext cx="4495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Vijay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Kharadi,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IAS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District Collector,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Dahod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Gujarat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2</a:t>
            </a:r>
            <a:r>
              <a:rPr lang="en-IN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Innings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SUCCESS STORY OF RETIRED TEACHER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Patel </a:t>
            </a:r>
            <a:r>
              <a:rPr lang="en-US" dirty="0" err="1" smtClean="0"/>
              <a:t>Shardaben</a:t>
            </a:r>
            <a:r>
              <a:rPr lang="en-US" dirty="0" smtClean="0"/>
              <a:t> was teaching in Bhil Central    </a:t>
            </a:r>
            <a:r>
              <a:rPr lang="gu-IN" dirty="0" smtClean="0"/>
              <a:t>            </a:t>
            </a:r>
            <a:r>
              <a:rPr lang="en-US" dirty="0" smtClean="0"/>
              <a:t>School, </a:t>
            </a:r>
            <a:r>
              <a:rPr lang="en-US" dirty="0" err="1" smtClean="0"/>
              <a:t>Muvaliya</a:t>
            </a:r>
            <a:r>
              <a:rPr lang="en-US" dirty="0" smtClean="0"/>
              <a:t> since last 25 years.</a:t>
            </a:r>
          </a:p>
          <a:p>
            <a:r>
              <a:rPr lang="en-US" dirty="0" smtClean="0"/>
              <a:t> She showed her willingness in teaching after retirement also.</a:t>
            </a:r>
          </a:p>
          <a:p>
            <a:r>
              <a:rPr lang="en-US" dirty="0" smtClean="0"/>
              <a:t> She has vast experience in teaching.</a:t>
            </a:r>
          </a:p>
          <a:p>
            <a:r>
              <a:rPr lang="en-US" dirty="0" smtClean="0"/>
              <a:t> She has also experienced in teaching PRAGNA (Activity based learning) approach.</a:t>
            </a:r>
          </a:p>
          <a:p>
            <a:r>
              <a:rPr lang="en-US" dirty="0" smtClean="0"/>
              <a:t> She has also vide experience in remedial teaching.</a:t>
            </a:r>
          </a:p>
          <a:p>
            <a:r>
              <a:rPr lang="en-US" dirty="0" smtClean="0"/>
              <a:t>Vast experience in teaching of Language and Mathematics.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PROGRESS REPORT OF STUDENTS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219200"/>
          <a:ext cx="7239000" cy="4653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977"/>
                <a:gridCol w="1869073"/>
                <a:gridCol w="1458238"/>
                <a:gridCol w="1148712"/>
              </a:tblGrid>
              <a:tr h="490008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STUDENTS</a:t>
                      </a:r>
                      <a:endParaRPr lang="en-US" dirty="0"/>
                    </a:p>
                  </a:txBody>
                  <a:tcPr marL="89555" marR="89555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PROGRESS REPORT </a:t>
                      </a:r>
                      <a:r>
                        <a:rPr lang="en-US" baseline="0" dirty="0" smtClean="0"/>
                        <a:t> IN READING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89555" marR="8955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0008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Gunotsav-8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16-8-18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6-9-18</a:t>
                      </a:r>
                      <a:endParaRPr lang="en-US" dirty="0"/>
                    </a:p>
                  </a:txBody>
                  <a:tcPr marL="89555" marR="89555"/>
                </a:tc>
              </a:tr>
              <a:tr h="3820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PARMAR RAJESH K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3492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DAMOR DHAVAL</a:t>
                      </a:r>
                      <a:r>
                        <a:rPr lang="en-US" sz="1600" baseline="0" dirty="0" smtClean="0"/>
                        <a:t> J 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3164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KATIJA</a:t>
                      </a:r>
                      <a:r>
                        <a:rPr lang="en-US" sz="1600" baseline="0" dirty="0" smtClean="0"/>
                        <a:t>  SHIVAM P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BAMANIYA NIRANJAN I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9555" marR="89555"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BHABHOR RAHUL S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9555" marR="89555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PARMAR SWETA S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9555" marR="89555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BHURIYA SANDHYA  G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9555" marR="89555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VAKHLA  SANDHYA  S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9555" marR="89555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MAVI PUJA  M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VAKHALA  SANDHYA</a:t>
                      </a:r>
                      <a:r>
                        <a:rPr lang="en-US" sz="1600" baseline="0" dirty="0" smtClean="0"/>
                        <a:t> S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PROGRESS REPORT OF STUDENTS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289685"/>
          <a:ext cx="7543800" cy="4653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313"/>
                <a:gridCol w="1727588"/>
                <a:gridCol w="1535633"/>
                <a:gridCol w="1401266"/>
              </a:tblGrid>
              <a:tr h="490008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STUDENTS</a:t>
                      </a:r>
                      <a:endParaRPr lang="en-US" dirty="0"/>
                    </a:p>
                  </a:txBody>
                  <a:tcPr marL="89555" marR="89555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PROGRESS REPORT </a:t>
                      </a:r>
                      <a:r>
                        <a:rPr lang="en-US" baseline="0" dirty="0" smtClean="0"/>
                        <a:t> IN WRITING</a:t>
                      </a:r>
                      <a:endParaRPr lang="en-US" dirty="0"/>
                    </a:p>
                  </a:txBody>
                  <a:tcPr marL="89555" marR="8955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0008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Gunotsav-8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16-8-18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6-9-18</a:t>
                      </a:r>
                      <a:endParaRPr lang="en-US" dirty="0"/>
                    </a:p>
                  </a:txBody>
                  <a:tcPr marL="89555" marR="89555"/>
                </a:tc>
              </a:tr>
              <a:tr h="3820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PARMAR RAJESH K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9555" marR="89555"/>
                </a:tc>
              </a:tr>
              <a:tr h="3492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DAMOR DHAVAL</a:t>
                      </a:r>
                      <a:r>
                        <a:rPr lang="en-US" sz="1600" baseline="0" dirty="0" smtClean="0"/>
                        <a:t> J 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9555" marR="89555"/>
                </a:tc>
              </a:tr>
              <a:tr h="3164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KATIJA</a:t>
                      </a:r>
                      <a:r>
                        <a:rPr lang="en-US" sz="1600" baseline="0" dirty="0" smtClean="0"/>
                        <a:t>  SHIVAM P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9555" marR="89555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BAMANIYA NIRANJAN I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BHABHOR RAHUL S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9555" marR="89555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PARMAR SWETA S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9555" marR="89555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BHURIYA SANDHYA  G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9555" marR="89555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VAKHLA  SANDHYA  S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MAVI PUJA  M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9555" marR="89555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VAKHALA  SANDHYA</a:t>
                      </a:r>
                      <a:r>
                        <a:rPr lang="en-US" sz="1600" baseline="0" dirty="0" smtClean="0"/>
                        <a:t> S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9555" marR="8955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PROGRESS REPORT OF STUDENTS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295400"/>
          <a:ext cx="7787640" cy="4653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311"/>
                <a:gridCol w="1634443"/>
                <a:gridCol w="1634443"/>
                <a:gridCol w="1634443"/>
              </a:tblGrid>
              <a:tr h="490008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STUDENTS</a:t>
                      </a:r>
                      <a:endParaRPr lang="en-US" dirty="0"/>
                    </a:p>
                  </a:txBody>
                  <a:tcPr marL="89555" marR="89555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PROGRESS REPORT </a:t>
                      </a:r>
                      <a:r>
                        <a:rPr lang="en-US" baseline="0" dirty="0" smtClean="0"/>
                        <a:t> IN MATHEMATICS</a:t>
                      </a:r>
                      <a:endParaRPr lang="en-US" dirty="0"/>
                    </a:p>
                  </a:txBody>
                  <a:tcPr marL="89555" marR="8955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0008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Gunotsav-8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16-8-18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6-9-18</a:t>
                      </a:r>
                      <a:endParaRPr lang="en-US" dirty="0"/>
                    </a:p>
                  </a:txBody>
                  <a:tcPr marL="89555" marR="89555"/>
                </a:tc>
              </a:tr>
              <a:tr h="3820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PARMAR RAJESH K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3492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DAMOR DHAVAL</a:t>
                      </a:r>
                      <a:r>
                        <a:rPr lang="en-US" sz="1600" baseline="0" dirty="0" smtClean="0"/>
                        <a:t> J 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3164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KATIJA</a:t>
                      </a:r>
                      <a:r>
                        <a:rPr lang="en-US" sz="1600" baseline="0" dirty="0" smtClean="0"/>
                        <a:t>  SHIVAM P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BAMANIYA NIRANJAN I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BHABHOR RAHUL S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PARMAR SWETA S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BHURIYA SANDHYA  G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VAKHLA  SANDHYA  S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MAVI PUJA  M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9555" marR="89555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VAKHALA  SANDHYA</a:t>
                      </a:r>
                      <a:r>
                        <a:rPr lang="en-US" sz="1600" baseline="0" dirty="0" smtClean="0"/>
                        <a:t> S</a:t>
                      </a:r>
                      <a:endParaRPr lang="en-US" sz="1600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9555" marR="89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9555" marR="8955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 anchor="ctr"/>
          <a:lstStyle/>
          <a:p>
            <a:pPr algn="ctr"/>
            <a:r>
              <a:rPr lang="en-US" dirty="0" smtClean="0"/>
              <a:t>IMPACT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 of students is significantly positive in reading, writing and mathematics.</a:t>
            </a:r>
          </a:p>
          <a:p>
            <a:r>
              <a:rPr lang="en-US" dirty="0" smtClean="0"/>
              <a:t>Average marks of 10 students improve from 4.4 to 6.7 out of 10 marks in reading. </a:t>
            </a:r>
          </a:p>
          <a:p>
            <a:r>
              <a:rPr lang="en-US" dirty="0" smtClean="0"/>
              <a:t>Average marks of 10 students improve from 4.7 to 7 out of 10 marks in writing. </a:t>
            </a:r>
          </a:p>
          <a:p>
            <a:r>
              <a:rPr lang="en-US" dirty="0" smtClean="0"/>
              <a:t>Average marks of 10 students improve from 4.1 to 6.3 out of 10 marks in Mathematics.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3317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District Profile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pic>
        <p:nvPicPr>
          <p:cNvPr id="8" name="Picture 7" descr="dahod-histor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838200"/>
            <a:ext cx="3505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733800" y="1107948"/>
          <a:ext cx="5355908" cy="4835653"/>
        </p:xfrm>
        <a:graphic>
          <a:graphicData uri="http://schemas.openxmlformats.org/drawingml/2006/table">
            <a:tbl>
              <a:tblPr/>
              <a:tblGrid>
                <a:gridCol w="3815398"/>
                <a:gridCol w="1540510"/>
              </a:tblGrid>
              <a:tr h="499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Times New Roman"/>
                          <a:cs typeface="Shruti"/>
                        </a:rPr>
                        <a:t>Total Population (Census 2011)</a:t>
                      </a:r>
                      <a:endParaRPr lang="en-US" sz="1600" dirty="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Times New Roman"/>
                          <a:cs typeface="Shruti"/>
                        </a:rPr>
                        <a:t>2127086</a:t>
                      </a:r>
                      <a:endParaRPr lang="en-US" sz="1600" dirty="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Times New Roman"/>
                          <a:cs typeface="Shruti"/>
                        </a:rPr>
                        <a:t>Proportion to Gujarat Population</a:t>
                      </a:r>
                      <a:endParaRPr lang="en-US" sz="160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Times New Roman"/>
                          <a:cs typeface="Shruti"/>
                        </a:rPr>
                        <a:t>3.52%</a:t>
                      </a:r>
                      <a:endParaRPr lang="en-US" sz="1600" dirty="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Shruti"/>
                        </a:rPr>
                        <a:t>ST population </a:t>
                      </a:r>
                      <a:endParaRPr lang="en-US" sz="1600" dirty="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Times New Roman"/>
                          <a:cs typeface="Shruti"/>
                        </a:rPr>
                        <a:t>74.32%</a:t>
                      </a:r>
                      <a:endParaRPr lang="en-US" sz="1600" dirty="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Shruti"/>
                        </a:rPr>
                        <a:t>SC </a:t>
                      </a:r>
                      <a:r>
                        <a:rPr lang="en-US" sz="1800" dirty="0">
                          <a:latin typeface="+mj-lt"/>
                          <a:ea typeface="Times New Roman"/>
                          <a:cs typeface="Shruti"/>
                        </a:rPr>
                        <a:t>population</a:t>
                      </a:r>
                      <a:endParaRPr lang="en-US" sz="1600" dirty="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Times New Roman"/>
                          <a:cs typeface="Shruti"/>
                        </a:rPr>
                        <a:t>1.95%</a:t>
                      </a:r>
                      <a:endParaRPr lang="en-US" sz="160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Times New Roman"/>
                          <a:cs typeface="Shruti"/>
                        </a:rPr>
                        <a:t>Total Area</a:t>
                      </a:r>
                      <a:endParaRPr lang="en-US" sz="160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Times New Roman"/>
                          <a:cs typeface="Shruti"/>
                        </a:rPr>
                        <a:t>3642 sq.km</a:t>
                      </a:r>
                      <a:endParaRPr lang="en-US" sz="160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Times New Roman"/>
                          <a:cs typeface="Shruti"/>
                        </a:rPr>
                        <a:t>Population density</a:t>
                      </a:r>
                      <a:endParaRPr lang="en-US" sz="1600" dirty="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Times New Roman"/>
                          <a:cs typeface="Shruti"/>
                        </a:rPr>
                        <a:t>584 Sq.K.M</a:t>
                      </a:r>
                      <a:endParaRPr lang="en-US" sz="160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Times New Roman"/>
                          <a:cs typeface="Shruti"/>
                        </a:rPr>
                        <a:t>Sex ratio (Census 2011)</a:t>
                      </a:r>
                      <a:endParaRPr lang="en-US" sz="160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Times New Roman"/>
                          <a:cs typeface="Shruti"/>
                        </a:rPr>
                        <a:t>990</a:t>
                      </a:r>
                      <a:endParaRPr lang="en-US" sz="160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Times New Roman"/>
                          <a:cs typeface="Shruti"/>
                        </a:rPr>
                        <a:t>Literacy </a:t>
                      </a:r>
                      <a:r>
                        <a:rPr lang="en-US" sz="1800" b="1" dirty="0" smtClean="0">
                          <a:latin typeface="+mj-lt"/>
                          <a:ea typeface="Times New Roman"/>
                          <a:cs typeface="Shruti"/>
                        </a:rPr>
                        <a:t>Rate</a:t>
                      </a:r>
                      <a:endParaRPr lang="en-US" sz="1600" b="1" dirty="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Times New Roman"/>
                          <a:cs typeface="Shruti"/>
                        </a:rPr>
                        <a:t>58.82%</a:t>
                      </a:r>
                      <a:endParaRPr lang="en-US" sz="1600" dirty="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Shruti"/>
                        </a:rPr>
                        <a:t>Rural </a:t>
                      </a:r>
                      <a:r>
                        <a:rPr lang="en-US" sz="1800" dirty="0">
                          <a:latin typeface="+mj-lt"/>
                          <a:ea typeface="Times New Roman"/>
                          <a:cs typeface="Shruti"/>
                        </a:rPr>
                        <a:t>population</a:t>
                      </a:r>
                      <a:endParaRPr lang="en-US" sz="1600" dirty="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Shruti"/>
                        </a:rPr>
                        <a:t>90%</a:t>
                      </a:r>
                      <a:endParaRPr lang="en-US" sz="1600" dirty="0">
                        <a:latin typeface="+mj-lt"/>
                        <a:ea typeface="Times New Roman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16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066800"/>
          <a:ext cx="8925574" cy="4876797"/>
        </p:xfrm>
        <a:graphic>
          <a:graphicData uri="http://schemas.openxmlformats.org/drawingml/2006/table">
            <a:tbl>
              <a:tblPr/>
              <a:tblGrid>
                <a:gridCol w="592138"/>
                <a:gridCol w="5168283"/>
                <a:gridCol w="826012"/>
                <a:gridCol w="852906"/>
                <a:gridCol w="1486235"/>
              </a:tblGrid>
              <a:tr h="33612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S.No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Indicator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Target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Mar-18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Oct-18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4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Transition rate from primary to upper primary school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level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92.51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2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Transition rate from upper primary to secondary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school 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level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81.58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Toilet access: percentage schools with functional girls’ toilets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b="1" i="0" u="none" strike="noStrike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Mathematics performance in class 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72.98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63.43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improve learning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outcome Project </a:t>
                      </a:r>
                    </a:p>
                    <a:p>
                      <a:pPr algn="ctr" fontAlgn="ctr"/>
                      <a:r>
                        <a:rPr lang="en-US" sz="20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2</a:t>
                      </a:r>
                      <a:r>
                        <a:rPr lang="en-US" sz="2000" b="1" i="0" u="none" strike="noStrike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Innings has been started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Language performance in class 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77.58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70.11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Mathematics performance in class 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71.41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61.88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Language performance in class 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74.16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65.55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Mathematics performance in class 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69.13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59.65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Language performance in class 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76.41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68.55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0"/>
            <a:ext cx="749808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Sector – Education (30%)</a:t>
            </a:r>
            <a:endParaRPr lang="en-IN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914398"/>
          <a:ext cx="8152178" cy="3276602"/>
        </p:xfrm>
        <a:graphic>
          <a:graphicData uri="http://schemas.openxmlformats.org/drawingml/2006/table">
            <a:tbl>
              <a:tblPr/>
              <a:tblGrid>
                <a:gridCol w="592138"/>
                <a:gridCol w="5093105"/>
                <a:gridCol w="867957"/>
                <a:gridCol w="848040"/>
                <a:gridCol w="750938"/>
              </a:tblGrid>
              <a:tr h="4572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S.No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Indicator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Target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Mar-18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Oct-18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Percentage of schools with functional drinking water facility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Percentage of schools with functional electricity facility at secondary level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5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Percentage of elementary schools complying with RTE specified Pupil Teacher Ratio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6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Percentage of schools providing textbooks to children within 1 month of start of academic session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0"/>
            <a:ext cx="749808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Sector – Education (30%)</a:t>
            </a:r>
            <a:endParaRPr lang="en-IN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Project : 2</a:t>
            </a:r>
            <a:r>
              <a:rPr lang="en-US" baseline="30000" dirty="0" smtClean="0"/>
              <a:t>nd</a:t>
            </a:r>
            <a:r>
              <a:rPr lang="en-US" dirty="0" smtClean="0"/>
              <a:t> INNING</a:t>
            </a:r>
            <a:endParaRPr lang="en-US" dirty="0"/>
          </a:p>
        </p:txBody>
      </p:sp>
      <p:pic>
        <p:nvPicPr>
          <p:cNvPr id="1027" name="Picture 3" descr="C:\Users\JANAK\Desktop\New folder\IMG_20181204_174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229600" cy="49911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Improve learning outcomes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Decrease number of lower grade schools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Improve attendance of migratory student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 wide experience of teaching</a:t>
            </a:r>
            <a:endParaRPr lang="gu-IN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Improve quality of education</a:t>
            </a:r>
          </a:p>
          <a:p>
            <a:pPr>
              <a:buNone/>
            </a:pPr>
            <a:endParaRPr lang="en-US" dirty="0" smtClean="0"/>
          </a:p>
          <a:p>
            <a:endParaRPr lang="gu-IN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NEED OF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Consultation of retired teachers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Listing of convinced retired teachers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Allocation of lower grades schools as per their convenience.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IMPLIMENTATION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Activity based learning using PRAGNA approach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Utilize wide experience of teaching.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Play supportive role in improving attendance also.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Mentoring younger teachers</a:t>
            </a:r>
            <a:endParaRPr lang="gu-IN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Utilization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Improvement observed in learning outcome.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Progress observed in weaker children.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Overall impact was significantly higher among students taught by retired teachers.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478</TotalTime>
  <Words>705</Words>
  <Application>Microsoft Office PowerPoint</Application>
  <PresentationFormat>On-screen Show (4:3)</PresentationFormat>
  <Paragraphs>269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Lucida Sans Unicode</vt:lpstr>
      <vt:lpstr>Shruti</vt:lpstr>
      <vt:lpstr>Times New Roman</vt:lpstr>
      <vt:lpstr>Verdana</vt:lpstr>
      <vt:lpstr>Wingdings 2</vt:lpstr>
      <vt:lpstr>Wingdings 3</vt:lpstr>
      <vt:lpstr>Concourse</vt:lpstr>
      <vt:lpstr>ASPIRATIONAL DISTRICT DAHOD</vt:lpstr>
      <vt:lpstr>District Profile</vt:lpstr>
      <vt:lpstr>Sector – Education (30%)</vt:lpstr>
      <vt:lpstr>Sector – Education (30%)</vt:lpstr>
      <vt:lpstr>Project : 2nd INNING</vt:lpstr>
      <vt:lpstr>NEED OF PROJECT</vt:lpstr>
      <vt:lpstr>IMPLIMENTATION</vt:lpstr>
      <vt:lpstr>Utilization</vt:lpstr>
      <vt:lpstr>OUTCOME</vt:lpstr>
      <vt:lpstr>SUCCESS STORY OF RETIRED TEACHER</vt:lpstr>
      <vt:lpstr>PROGRESS REPORT OF STUDENTS </vt:lpstr>
      <vt:lpstr>PROGRESS REPORT OF STUDENTS </vt:lpstr>
      <vt:lpstr>PROGRESS REPORT OF STUDENTS </vt:lpstr>
      <vt:lpstr>IMPACT EVALUATION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PROJECT</dc:title>
  <dc:creator>JANAK</dc:creator>
  <cp:lastModifiedBy>Windows User</cp:lastModifiedBy>
  <cp:revision>117</cp:revision>
  <dcterms:created xsi:type="dcterms:W3CDTF">2006-08-16T00:00:00Z</dcterms:created>
  <dcterms:modified xsi:type="dcterms:W3CDTF">2018-12-07T11:39:29Z</dcterms:modified>
</cp:coreProperties>
</file>